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8784CEB-E1A2-433F-AF81-A1578649E217}"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2303888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8784CEB-E1A2-433F-AF81-A1578649E217}"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2384063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8784CEB-E1A2-433F-AF81-A1578649E217}"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3966507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8784CEB-E1A2-433F-AF81-A1578649E217}"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2071891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784CEB-E1A2-433F-AF81-A1578649E217}"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2043370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8784CEB-E1A2-433F-AF81-A1578649E217}" type="datetimeFigureOut">
              <a:rPr lang="en-GB" smtClean="0"/>
              <a:t>13/05/2025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2510794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8784CEB-E1A2-433F-AF81-A1578649E217}" type="datetimeFigureOut">
              <a:rPr lang="en-GB" smtClean="0"/>
              <a:t>13/05/2025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334742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8784CEB-E1A2-433F-AF81-A1578649E217}" type="datetimeFigureOut">
              <a:rPr lang="en-GB" smtClean="0"/>
              <a:t>13/05/2025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3849220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784CEB-E1A2-433F-AF81-A1578649E217}" type="datetimeFigureOut">
              <a:rPr lang="en-GB" smtClean="0"/>
              <a:t>13/05/2025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360881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784CEB-E1A2-433F-AF81-A1578649E217}" type="datetimeFigureOut">
              <a:rPr lang="en-GB" smtClean="0"/>
              <a:t>13/05/2025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4102372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784CEB-E1A2-433F-AF81-A1578649E217}" type="datetimeFigureOut">
              <a:rPr lang="en-GB" smtClean="0"/>
              <a:t>13/05/2025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F1C935-8FAB-45F3-BAB6-51B13B7ECF18}" type="slidenum">
              <a:rPr lang="en-GB" smtClean="0"/>
              <a:t>‹#›</a:t>
            </a:fld>
            <a:endParaRPr lang="en-GB"/>
          </a:p>
        </p:txBody>
      </p:sp>
    </p:spTree>
    <p:extLst>
      <p:ext uri="{BB962C8B-B14F-4D97-AF65-F5344CB8AC3E}">
        <p14:creationId xmlns:p14="http://schemas.microsoft.com/office/powerpoint/2010/main" val="4266201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84CEB-E1A2-433F-AF81-A1578649E217}" type="datetimeFigureOut">
              <a:rPr lang="en-GB" smtClean="0"/>
              <a:t>13/05/2025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F1C935-8FAB-45F3-BAB6-51B13B7ECF18}" type="slidenum">
              <a:rPr lang="en-GB" smtClean="0"/>
              <a:t>‹#›</a:t>
            </a:fld>
            <a:endParaRPr lang="en-GB"/>
          </a:p>
        </p:txBody>
      </p:sp>
    </p:spTree>
    <p:extLst>
      <p:ext uri="{BB962C8B-B14F-4D97-AF65-F5344CB8AC3E}">
        <p14:creationId xmlns:p14="http://schemas.microsoft.com/office/powerpoint/2010/main" val="3481978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The European Central Bank (ECB)</a:t>
            </a:r>
            <a:endParaRPr lang="en-GB" dirty="0"/>
          </a:p>
        </p:txBody>
      </p:sp>
      <p:sp>
        <p:nvSpPr>
          <p:cNvPr id="3" name="Subtitle 2"/>
          <p:cNvSpPr>
            <a:spLocks noGrp="1"/>
          </p:cNvSpPr>
          <p:nvPr>
            <p:ph type="subTitle" idx="1"/>
          </p:nvPr>
        </p:nvSpPr>
        <p:spPr/>
        <p:txBody>
          <a:bodyPr/>
          <a:lstStyle/>
          <a:p>
            <a:r>
              <a:rPr lang="en-GB" dirty="0" err="1" smtClean="0"/>
              <a:t>Dr.</a:t>
            </a:r>
            <a:r>
              <a:rPr lang="en-GB" dirty="0" smtClean="0"/>
              <a:t> </a:t>
            </a:r>
            <a:r>
              <a:rPr lang="en-GB" dirty="0" err="1" smtClean="0"/>
              <a:t>Cansu</a:t>
            </a:r>
            <a:r>
              <a:rPr lang="en-GB" dirty="0" smtClean="0"/>
              <a:t> </a:t>
            </a:r>
            <a:r>
              <a:rPr lang="en-GB" dirty="0" err="1" smtClean="0"/>
              <a:t>Unver-Erbas</a:t>
            </a:r>
            <a:r>
              <a:rPr lang="en-GB" dirty="0" smtClean="0"/>
              <a:t> </a:t>
            </a:r>
            <a:endParaRPr lang="en-GB" dirty="0"/>
          </a:p>
        </p:txBody>
      </p:sp>
    </p:spTree>
    <p:extLst>
      <p:ext uri="{BB962C8B-B14F-4D97-AF65-F5344CB8AC3E}">
        <p14:creationId xmlns:p14="http://schemas.microsoft.com/office/powerpoint/2010/main" val="3311455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ECB and the COVID-19 Crisis (2020)</a:t>
            </a:r>
            <a:endParaRPr lang="en-GB" dirty="0"/>
          </a:p>
        </p:txBody>
      </p:sp>
      <p:sp>
        <p:nvSpPr>
          <p:cNvPr id="3" name="Content Placeholder 2"/>
          <p:cNvSpPr>
            <a:spLocks noGrp="1"/>
          </p:cNvSpPr>
          <p:nvPr>
            <p:ph idx="1"/>
          </p:nvPr>
        </p:nvSpPr>
        <p:spPr/>
        <p:txBody>
          <a:bodyPr>
            <a:normAutofit fontScale="70000" lnSpcReduction="20000"/>
          </a:bodyPr>
          <a:lstStyle/>
          <a:p>
            <a:pPr lvl="0"/>
            <a:r>
              <a:rPr lang="en-GB" b="1" dirty="0"/>
              <a:t>Context:</a:t>
            </a:r>
            <a:r>
              <a:rPr lang="en-GB" dirty="0"/>
              <a:t> The COVID-19 pandemic created significant economic disruptions worldwide, including in the Eurozone. A major economic contraction threatened the stability of the euro.</a:t>
            </a:r>
            <a:endParaRPr lang="en-GB" sz="2800" dirty="0"/>
          </a:p>
          <a:p>
            <a:pPr lvl="0"/>
            <a:r>
              <a:rPr lang="en-GB" b="1" dirty="0"/>
              <a:t>ECB Actions:</a:t>
            </a:r>
            <a:endParaRPr lang="en-GB" sz="2800" dirty="0"/>
          </a:p>
          <a:p>
            <a:pPr lvl="1"/>
            <a:r>
              <a:rPr lang="en-GB" dirty="0"/>
              <a:t>The ECB launched the </a:t>
            </a:r>
            <a:r>
              <a:rPr lang="en-GB" b="1" dirty="0"/>
              <a:t>Pandemic Emergency Purchase Programme (PEPP)</a:t>
            </a:r>
            <a:r>
              <a:rPr lang="en-GB" dirty="0"/>
              <a:t>, which was designed to purchase large quantities of government and private sector debt to support economic activity and maintain market liquidity.</a:t>
            </a:r>
            <a:endParaRPr lang="en-GB" sz="2400" dirty="0"/>
          </a:p>
          <a:p>
            <a:pPr lvl="1"/>
            <a:r>
              <a:rPr lang="en-GB" b="1" dirty="0"/>
              <a:t>Interest Rate Cuts:</a:t>
            </a:r>
            <a:r>
              <a:rPr lang="en-GB" dirty="0"/>
              <a:t> The ECB also reduced interest rates to stimulate economic growth and maintain price stability.</a:t>
            </a:r>
            <a:endParaRPr lang="en-GB" sz="2400" dirty="0"/>
          </a:p>
          <a:p>
            <a:pPr lvl="0"/>
            <a:r>
              <a:rPr lang="en-GB" b="1" dirty="0"/>
              <a:t>Outcome:</a:t>
            </a:r>
            <a:r>
              <a:rPr lang="en-GB" dirty="0"/>
              <a:t> These measures were effective in stabilizing the Eurozone economy during the pandemic, but the long-term impacts on the ECB’s balance sheet and the effectiveness of these policies remain under debate.</a:t>
            </a:r>
            <a:endParaRPr lang="en-GB" sz="2800" dirty="0"/>
          </a:p>
          <a:p>
            <a:endParaRPr lang="en-GB" dirty="0"/>
          </a:p>
        </p:txBody>
      </p:sp>
    </p:spTree>
    <p:extLst>
      <p:ext uri="{BB962C8B-B14F-4D97-AF65-F5344CB8AC3E}">
        <p14:creationId xmlns:p14="http://schemas.microsoft.com/office/powerpoint/2010/main" val="2959996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Conclusion</a:t>
            </a:r>
            <a:endParaRPr lang="en-GB" b="1" dirty="0"/>
          </a:p>
        </p:txBody>
      </p:sp>
      <p:sp>
        <p:nvSpPr>
          <p:cNvPr id="3" name="Content Placeholder 2"/>
          <p:cNvSpPr>
            <a:spLocks noGrp="1"/>
          </p:cNvSpPr>
          <p:nvPr>
            <p:ph idx="1"/>
          </p:nvPr>
        </p:nvSpPr>
        <p:spPr/>
        <p:txBody>
          <a:bodyPr>
            <a:normAutofit fontScale="85000" lnSpcReduction="20000"/>
          </a:bodyPr>
          <a:lstStyle/>
          <a:p>
            <a:pPr lvl="0"/>
            <a:r>
              <a:rPr lang="en-GB" b="1" dirty="0"/>
              <a:t>ECB’s Key Role in Currency Crises:</a:t>
            </a:r>
            <a:endParaRPr lang="en-GB" sz="2800" dirty="0"/>
          </a:p>
          <a:p>
            <a:pPr lvl="1"/>
            <a:r>
              <a:rPr lang="en-GB" dirty="0"/>
              <a:t>The European Central Bank plays a pivotal role in managing currency crises in the Eurozone by utilizing its range of monetary policy tools, including interest rate adjustments, asset purchases, and emergency liquidity measures.</a:t>
            </a:r>
            <a:endParaRPr lang="en-GB" sz="2400" dirty="0"/>
          </a:p>
          <a:p>
            <a:pPr lvl="1"/>
            <a:r>
              <a:rPr lang="en-GB" dirty="0"/>
              <a:t>While it does not have control over fiscal policy, it works closely with national governments and international organizations to prevent and mitigate crises.</a:t>
            </a:r>
            <a:endParaRPr lang="en-GB" sz="2400" dirty="0"/>
          </a:p>
          <a:p>
            <a:pPr lvl="0"/>
            <a:r>
              <a:rPr lang="en-GB" b="1" dirty="0"/>
              <a:t>Looking Ahead:</a:t>
            </a:r>
            <a:endParaRPr lang="en-GB" sz="2800" dirty="0"/>
          </a:p>
          <a:p>
            <a:pPr lvl="1"/>
            <a:r>
              <a:rPr lang="en-GB" dirty="0"/>
              <a:t>The ECB faces </a:t>
            </a:r>
            <a:r>
              <a:rPr lang="en-GB" dirty="0" err="1"/>
              <a:t>ongoing</a:t>
            </a:r>
            <a:r>
              <a:rPr lang="en-GB" dirty="0"/>
              <a:t> challenges in managing currency crises, particularly as global economic conditions become more complex. Future crises may require even more innovative tools and stronger international cooperation.</a:t>
            </a:r>
            <a:endParaRPr lang="en-GB" sz="2400" dirty="0"/>
          </a:p>
          <a:p>
            <a:endParaRPr lang="en-GB" dirty="0"/>
          </a:p>
        </p:txBody>
      </p:sp>
    </p:spTree>
    <p:extLst>
      <p:ext uri="{BB962C8B-B14F-4D97-AF65-F5344CB8AC3E}">
        <p14:creationId xmlns:p14="http://schemas.microsoft.com/office/powerpoint/2010/main" val="10978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922114"/>
          </a:xfrm>
        </p:spPr>
        <p:txBody>
          <a:bodyPr>
            <a:normAutofit fontScale="90000"/>
          </a:bodyPr>
          <a:lstStyle/>
          <a:p>
            <a:r>
              <a:rPr lang="en-GB" sz="3100" b="1" dirty="0" smtClean="0"/>
              <a:t>Introduction to the European Central Bank (ECB)</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85000" lnSpcReduction="20000"/>
          </a:bodyPr>
          <a:lstStyle/>
          <a:p>
            <a:pPr lvl="0"/>
            <a:r>
              <a:rPr lang="en-GB" b="1" dirty="0"/>
              <a:t>Establishment:</a:t>
            </a:r>
            <a:r>
              <a:rPr lang="en-GB" dirty="0"/>
              <a:t> The ECB was established in 1998, as the central bank for the </a:t>
            </a:r>
            <a:r>
              <a:rPr lang="en-GB" dirty="0" err="1"/>
              <a:t>eurozone</a:t>
            </a:r>
            <a:r>
              <a:rPr lang="en-GB" dirty="0"/>
              <a:t> countries, responsible for managing the euro and the monetary policy of the Eurozone.</a:t>
            </a:r>
            <a:endParaRPr lang="en-GB" sz="2800" dirty="0"/>
          </a:p>
          <a:p>
            <a:pPr lvl="0"/>
            <a:r>
              <a:rPr lang="en-GB" b="1" dirty="0"/>
              <a:t>Headquarters:</a:t>
            </a:r>
            <a:r>
              <a:rPr lang="en-GB" dirty="0"/>
              <a:t> Located in Frankfurt, Germany.</a:t>
            </a:r>
            <a:endParaRPr lang="en-GB" sz="2800" dirty="0"/>
          </a:p>
          <a:p>
            <a:pPr lvl="0"/>
            <a:r>
              <a:rPr lang="en-GB" b="1" dirty="0"/>
              <a:t>Core Objectives:</a:t>
            </a:r>
            <a:endParaRPr lang="en-GB" sz="2800" dirty="0"/>
          </a:p>
          <a:p>
            <a:pPr lvl="1"/>
            <a:r>
              <a:rPr lang="en-GB" b="1" dirty="0"/>
              <a:t>Price Stability:</a:t>
            </a:r>
            <a:r>
              <a:rPr lang="en-GB" dirty="0"/>
              <a:t> The ECB’s primary goal is to maintain price stability, targeting inflation rates below, but close to, 2% over the medium term.</a:t>
            </a:r>
            <a:endParaRPr lang="en-GB" sz="2400" dirty="0"/>
          </a:p>
          <a:p>
            <a:pPr lvl="1"/>
            <a:r>
              <a:rPr lang="en-GB" b="1" dirty="0"/>
              <a:t>Monetary Policy:</a:t>
            </a:r>
            <a:r>
              <a:rPr lang="en-GB" dirty="0"/>
              <a:t> The ECB influences the economy by setting interest rates and controlling the money supply in the Eurozone.</a:t>
            </a:r>
            <a:endParaRPr lang="en-GB" sz="2400" dirty="0"/>
          </a:p>
          <a:p>
            <a:endParaRPr lang="en-GB" dirty="0"/>
          </a:p>
        </p:txBody>
      </p:sp>
    </p:spTree>
    <p:extLst>
      <p:ext uri="{BB962C8B-B14F-4D97-AF65-F5344CB8AC3E}">
        <p14:creationId xmlns:p14="http://schemas.microsoft.com/office/powerpoint/2010/main" val="1906327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the ECB in Currency Crises</a:t>
            </a:r>
            <a:endParaRPr lang="en-GB" dirty="0"/>
          </a:p>
        </p:txBody>
      </p:sp>
      <p:sp>
        <p:nvSpPr>
          <p:cNvPr id="3" name="Content Placeholder 2"/>
          <p:cNvSpPr>
            <a:spLocks noGrp="1"/>
          </p:cNvSpPr>
          <p:nvPr>
            <p:ph idx="1"/>
          </p:nvPr>
        </p:nvSpPr>
        <p:spPr/>
        <p:txBody>
          <a:bodyPr>
            <a:normAutofit fontScale="70000" lnSpcReduction="20000"/>
          </a:bodyPr>
          <a:lstStyle/>
          <a:p>
            <a:pPr lvl="0"/>
            <a:r>
              <a:rPr lang="en-GB" b="1" dirty="0"/>
              <a:t>Definition of Currency Crisis:</a:t>
            </a:r>
            <a:r>
              <a:rPr lang="en-GB" dirty="0"/>
              <a:t> A currency crisis occurs when there is a sharp depreciation of a country's currency, typically caused by factors such as high inflation, government debt, or economic instability.</a:t>
            </a:r>
            <a:endParaRPr lang="en-GB" sz="2800" dirty="0"/>
          </a:p>
          <a:p>
            <a:pPr lvl="0"/>
            <a:r>
              <a:rPr lang="en-GB" b="1" dirty="0"/>
              <a:t>ECB’s Role:</a:t>
            </a:r>
            <a:endParaRPr lang="en-GB" sz="2800" dirty="0"/>
          </a:p>
          <a:p>
            <a:pPr lvl="1"/>
            <a:r>
              <a:rPr lang="en-GB" b="1" dirty="0"/>
              <a:t>Maintaining Stability:</a:t>
            </a:r>
            <a:r>
              <a:rPr lang="en-GB" dirty="0"/>
              <a:t> In the event of a currency crisis in the Eurozone, the ECB's primary role is to intervene to stabilize the value of the euro.</a:t>
            </a:r>
            <a:endParaRPr lang="en-GB" sz="2400" dirty="0"/>
          </a:p>
          <a:p>
            <a:pPr lvl="1"/>
            <a:r>
              <a:rPr lang="en-GB" b="1" dirty="0"/>
              <a:t>Monetary Policy Interventions:</a:t>
            </a:r>
            <a:r>
              <a:rPr lang="en-GB" dirty="0"/>
              <a:t> The ECB uses its tools to influence the exchange rate and interest rates to prevent further depreciation of the euro.</a:t>
            </a:r>
            <a:endParaRPr lang="en-GB" sz="2400" dirty="0"/>
          </a:p>
          <a:p>
            <a:pPr lvl="1"/>
            <a:r>
              <a:rPr lang="en-GB" b="1" dirty="0"/>
              <a:t>Crisis Management Tools:</a:t>
            </a:r>
            <a:r>
              <a:rPr lang="en-GB" dirty="0"/>
              <a:t> The ECB has several mechanisms in place to manage currency crises, including interest rate changes, emergency liquidity assistance, and other unconventional monetary policies.</a:t>
            </a:r>
            <a:endParaRPr lang="en-GB" sz="2400" dirty="0"/>
          </a:p>
          <a:p>
            <a:endParaRPr lang="en-GB" dirty="0"/>
          </a:p>
        </p:txBody>
      </p:sp>
    </p:spTree>
    <p:extLst>
      <p:ext uri="{BB962C8B-B14F-4D97-AF65-F5344CB8AC3E}">
        <p14:creationId xmlns:p14="http://schemas.microsoft.com/office/powerpoint/2010/main" val="2805305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8686800" cy="1143000"/>
          </a:xfrm>
        </p:spPr>
        <p:txBody>
          <a:bodyPr>
            <a:normAutofit fontScale="90000"/>
          </a:bodyPr>
          <a:lstStyle/>
          <a:p>
            <a:r>
              <a:rPr lang="en-GB" sz="3100" b="1" dirty="0"/>
              <a:t>The ECB's Tools in Currency Crisis </a:t>
            </a:r>
            <a:r>
              <a:rPr lang="en-GB" sz="3100" b="1" dirty="0" smtClean="0"/>
              <a:t>Management ( 1 of 2)</a:t>
            </a:r>
            <a:r>
              <a:rPr lang="en-GB" dirty="0"/>
              <a:t/>
            </a:r>
            <a:br>
              <a:rPr lang="en-GB" dirty="0"/>
            </a:br>
            <a:endParaRPr lang="en-GB" dirty="0"/>
          </a:p>
        </p:txBody>
      </p:sp>
      <p:sp>
        <p:nvSpPr>
          <p:cNvPr id="3" name="Content Placeholder 2"/>
          <p:cNvSpPr>
            <a:spLocks noGrp="1"/>
          </p:cNvSpPr>
          <p:nvPr>
            <p:ph idx="1"/>
          </p:nvPr>
        </p:nvSpPr>
        <p:spPr/>
        <p:txBody>
          <a:bodyPr>
            <a:normAutofit fontScale="85000" lnSpcReduction="20000"/>
          </a:bodyPr>
          <a:lstStyle/>
          <a:p>
            <a:pPr lvl="0"/>
            <a:r>
              <a:rPr lang="en-GB" b="1" dirty="0"/>
              <a:t>Interest Rates:</a:t>
            </a:r>
            <a:endParaRPr lang="en-GB" sz="2800" dirty="0"/>
          </a:p>
          <a:p>
            <a:pPr lvl="1"/>
            <a:r>
              <a:rPr lang="en-GB" b="1" dirty="0"/>
              <a:t>Lowering Interest Rates:</a:t>
            </a:r>
            <a:r>
              <a:rPr lang="en-GB" dirty="0"/>
              <a:t> During a currency crisis, the ECB may lower interest rates to stimulate the economy by making borrowing cheaper, thus encouraging investment and consumption.</a:t>
            </a:r>
            <a:endParaRPr lang="en-GB" sz="2400" dirty="0"/>
          </a:p>
          <a:p>
            <a:pPr lvl="1"/>
            <a:r>
              <a:rPr lang="en-GB" b="1" dirty="0"/>
              <a:t>Raising Interest Rates:</a:t>
            </a:r>
            <a:r>
              <a:rPr lang="en-GB" dirty="0"/>
              <a:t> In some cases, the ECB may raise rates to prevent inflation and ensure that the currency doesn’t weaken too much.</a:t>
            </a:r>
            <a:endParaRPr lang="en-GB" sz="2400" dirty="0"/>
          </a:p>
          <a:p>
            <a:pPr lvl="0"/>
            <a:r>
              <a:rPr lang="en-GB" b="1" dirty="0"/>
              <a:t>Open Market Operations:</a:t>
            </a:r>
            <a:endParaRPr lang="en-GB" sz="2800" dirty="0"/>
          </a:p>
          <a:p>
            <a:pPr lvl="1"/>
            <a:r>
              <a:rPr lang="en-GB" b="1" dirty="0"/>
              <a:t>Asset Purchases (Quantitative Easing):</a:t>
            </a:r>
            <a:r>
              <a:rPr lang="en-GB" dirty="0"/>
              <a:t> In extreme cases of crisis, the ECB may purchase government bonds and other securities to inject liquidity into the banking system and support the value of the euro.</a:t>
            </a:r>
            <a:endParaRPr lang="en-GB" sz="2400" dirty="0"/>
          </a:p>
          <a:p>
            <a:endParaRPr lang="en-GB" dirty="0"/>
          </a:p>
        </p:txBody>
      </p:sp>
    </p:spTree>
    <p:extLst>
      <p:ext uri="{BB962C8B-B14F-4D97-AF65-F5344CB8AC3E}">
        <p14:creationId xmlns:p14="http://schemas.microsoft.com/office/powerpoint/2010/main" val="200717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100" b="1" dirty="0"/>
              <a:t>The ECB's Tools in Currency Crisis </a:t>
            </a:r>
            <a:r>
              <a:rPr lang="en-GB" sz="3100" b="1" dirty="0" smtClean="0"/>
              <a:t>Management (2 of 2)</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pPr lvl="0"/>
            <a:r>
              <a:rPr lang="en-GB" b="1" dirty="0"/>
              <a:t>Emergency Liquidity Assistance (ELA):</a:t>
            </a:r>
            <a:endParaRPr lang="en-GB" sz="2800" dirty="0"/>
          </a:p>
          <a:p>
            <a:pPr lvl="1"/>
            <a:r>
              <a:rPr lang="en-GB" dirty="0"/>
              <a:t>The ECB can provide liquidity to struggling banks and financial institutions, ensuring that they don’t collapse during a crisis. This helps to maintain stability in the financial system and the currency.</a:t>
            </a:r>
            <a:endParaRPr lang="en-GB" sz="2400" dirty="0"/>
          </a:p>
          <a:p>
            <a:pPr lvl="0"/>
            <a:r>
              <a:rPr lang="en-GB" b="1" dirty="0"/>
              <a:t>Foreign Exchange Interventions:</a:t>
            </a:r>
            <a:endParaRPr lang="en-GB" sz="2800" dirty="0"/>
          </a:p>
          <a:p>
            <a:pPr lvl="1"/>
            <a:r>
              <a:rPr lang="en-GB" dirty="0"/>
              <a:t>The ECB may intervene directly in the foreign exchange markets to stabilize the euro by buying or selling currencies. This is typically done in coordination with other central banks, especially in times of high volatility.</a:t>
            </a:r>
            <a:endParaRPr lang="en-GB" sz="2400" dirty="0"/>
          </a:p>
          <a:p>
            <a:endParaRPr lang="en-GB" dirty="0"/>
          </a:p>
        </p:txBody>
      </p:sp>
    </p:spTree>
    <p:extLst>
      <p:ext uri="{BB962C8B-B14F-4D97-AF65-F5344CB8AC3E}">
        <p14:creationId xmlns:p14="http://schemas.microsoft.com/office/powerpoint/2010/main" val="1754820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ECB and the Eurozone Sovereign Debt Crisis (2010-2012)</a:t>
            </a:r>
            <a:endParaRPr lang="en-GB" dirty="0"/>
          </a:p>
        </p:txBody>
      </p:sp>
      <p:sp>
        <p:nvSpPr>
          <p:cNvPr id="3" name="Content Placeholder 2"/>
          <p:cNvSpPr>
            <a:spLocks noGrp="1"/>
          </p:cNvSpPr>
          <p:nvPr>
            <p:ph idx="1"/>
          </p:nvPr>
        </p:nvSpPr>
        <p:spPr/>
        <p:txBody>
          <a:bodyPr>
            <a:normAutofit fontScale="70000" lnSpcReduction="20000"/>
          </a:bodyPr>
          <a:lstStyle/>
          <a:p>
            <a:pPr lvl="0"/>
            <a:r>
              <a:rPr lang="en-GB" b="1" dirty="0"/>
              <a:t>Crisis Background:</a:t>
            </a:r>
            <a:r>
              <a:rPr lang="en-GB" dirty="0"/>
              <a:t> The Eurozone sovereign debt crisis, triggered by the Greek debt crisis in 2009, threatened the stability of the euro. Countries such as Greece, Portugal, Ireland, and Spain faced severe financial distress, which led to concerns over a currency devaluation.</a:t>
            </a:r>
            <a:endParaRPr lang="en-GB" sz="2800" dirty="0"/>
          </a:p>
          <a:p>
            <a:pPr lvl="0"/>
            <a:r>
              <a:rPr lang="en-GB" b="1" dirty="0"/>
              <a:t>ECB Actions:</a:t>
            </a:r>
            <a:endParaRPr lang="en-GB" sz="2800" dirty="0"/>
          </a:p>
          <a:p>
            <a:pPr lvl="1"/>
            <a:r>
              <a:rPr lang="en-GB" b="1" dirty="0"/>
              <a:t>Long-Term Refinancing Operations (LTRO):</a:t>
            </a:r>
            <a:r>
              <a:rPr lang="en-GB" dirty="0"/>
              <a:t> The ECB provided liquidity to banks to ensure they could continue lending and prevent further economic downturn.</a:t>
            </a:r>
            <a:endParaRPr lang="en-GB" sz="2400" dirty="0"/>
          </a:p>
          <a:p>
            <a:pPr lvl="1"/>
            <a:r>
              <a:rPr lang="en-GB" b="1" dirty="0"/>
              <a:t>Securities Market Program (SMP):</a:t>
            </a:r>
            <a:r>
              <a:rPr lang="en-GB" dirty="0"/>
              <a:t> The ECB purchased government bonds from troubled countries to help reduce borrowing costs and stabilize the euro.</a:t>
            </a:r>
            <a:endParaRPr lang="en-GB" sz="2400" dirty="0"/>
          </a:p>
          <a:p>
            <a:pPr lvl="1"/>
            <a:r>
              <a:rPr lang="en-GB" b="1" dirty="0"/>
              <a:t>Outright Monetary Transactions (OMT):</a:t>
            </a:r>
            <a:r>
              <a:rPr lang="en-GB" dirty="0"/>
              <a:t> Introduced by ECB President Mario </a:t>
            </a:r>
            <a:r>
              <a:rPr lang="en-GB" dirty="0" err="1"/>
              <a:t>Draghi</a:t>
            </a:r>
            <a:r>
              <a:rPr lang="en-GB" dirty="0"/>
              <a:t> in 2012, this program aimed to buy sovereign bonds from countries facing excessive borrowing costs, to support their economies and maintain the stability of the euro.</a:t>
            </a:r>
            <a:endParaRPr lang="en-GB" sz="2400" dirty="0"/>
          </a:p>
          <a:p>
            <a:endParaRPr lang="en-GB" dirty="0"/>
          </a:p>
        </p:txBody>
      </p:sp>
    </p:spTree>
    <p:extLst>
      <p:ext uri="{BB962C8B-B14F-4D97-AF65-F5344CB8AC3E}">
        <p14:creationId xmlns:p14="http://schemas.microsoft.com/office/powerpoint/2010/main" val="3655936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ECB’s Role in Preventing a Currency Crisis</a:t>
            </a:r>
            <a:endParaRPr lang="en-GB" dirty="0"/>
          </a:p>
        </p:txBody>
      </p:sp>
      <p:sp>
        <p:nvSpPr>
          <p:cNvPr id="3" name="Content Placeholder 2"/>
          <p:cNvSpPr>
            <a:spLocks noGrp="1"/>
          </p:cNvSpPr>
          <p:nvPr>
            <p:ph idx="1"/>
          </p:nvPr>
        </p:nvSpPr>
        <p:spPr/>
        <p:txBody>
          <a:bodyPr>
            <a:normAutofit fontScale="85000" lnSpcReduction="20000"/>
          </a:bodyPr>
          <a:lstStyle/>
          <a:p>
            <a:pPr lvl="1"/>
            <a:r>
              <a:rPr lang="en-GB" b="1" dirty="0" smtClean="0"/>
              <a:t>Monetary </a:t>
            </a:r>
            <a:r>
              <a:rPr lang="en-GB" b="1" dirty="0"/>
              <a:t>Surveillance:</a:t>
            </a:r>
            <a:r>
              <a:rPr lang="en-GB" dirty="0"/>
              <a:t> The ECB monitors economic developments within the Eurozone and provides regular assessments of economic risks, including the risks of currency devaluation.</a:t>
            </a:r>
            <a:endParaRPr lang="en-GB" sz="2400" dirty="0"/>
          </a:p>
          <a:p>
            <a:pPr lvl="1"/>
            <a:r>
              <a:rPr lang="en-GB" b="1" dirty="0"/>
              <a:t>Policy Coordination with National Governments:</a:t>
            </a:r>
            <a:r>
              <a:rPr lang="en-GB" dirty="0"/>
              <a:t> The ECB works in conjunction with national governments to ensure fiscal discipline, often advising on necessary reforms to reduce the risk of currency crises.</a:t>
            </a:r>
            <a:endParaRPr lang="en-GB" sz="2400" dirty="0"/>
          </a:p>
          <a:p>
            <a:pPr lvl="0"/>
            <a:r>
              <a:rPr lang="en-GB" b="1" dirty="0"/>
              <a:t>Currency Crisis Prevention in the Eurozone:</a:t>
            </a:r>
            <a:endParaRPr lang="en-GB" sz="2800" dirty="0"/>
          </a:p>
          <a:p>
            <a:pPr lvl="1"/>
            <a:r>
              <a:rPr lang="en-GB" dirty="0"/>
              <a:t>The ECB coordinates with other international bodies, such as the International Monetary Fund (IMF) and the European Commission, to prevent crises through structural reforms and fiscal stabilization measures.</a:t>
            </a:r>
            <a:endParaRPr lang="en-GB" sz="2400" dirty="0"/>
          </a:p>
          <a:p>
            <a:endParaRPr lang="en-GB" dirty="0"/>
          </a:p>
        </p:txBody>
      </p:sp>
    </p:spTree>
    <p:extLst>
      <p:ext uri="{BB962C8B-B14F-4D97-AF65-F5344CB8AC3E}">
        <p14:creationId xmlns:p14="http://schemas.microsoft.com/office/powerpoint/2010/main" val="2175368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Challenges Faced by the ECB During Currency Crises</a:t>
            </a:r>
            <a:r>
              <a:rPr lang="en-GB" dirty="0"/>
              <a:t/>
            </a:r>
            <a:br>
              <a:rPr lang="en-GB" dirty="0"/>
            </a:br>
            <a:endParaRPr lang="en-GB" dirty="0"/>
          </a:p>
        </p:txBody>
      </p:sp>
      <p:sp>
        <p:nvSpPr>
          <p:cNvPr id="3" name="Content Placeholder 2"/>
          <p:cNvSpPr>
            <a:spLocks noGrp="1"/>
          </p:cNvSpPr>
          <p:nvPr>
            <p:ph idx="1"/>
          </p:nvPr>
        </p:nvSpPr>
        <p:spPr/>
        <p:txBody>
          <a:bodyPr>
            <a:normAutofit fontScale="77500" lnSpcReduction="20000"/>
          </a:bodyPr>
          <a:lstStyle/>
          <a:p>
            <a:pPr lvl="0"/>
            <a:r>
              <a:rPr lang="en-GB" b="1" dirty="0"/>
              <a:t>Limited Power over Fiscal Policies:</a:t>
            </a:r>
            <a:r>
              <a:rPr lang="en-GB" dirty="0"/>
              <a:t> The ECB has authority over monetary policy, but fiscal policy remains in the hands of national governments. This can complicate its ability to manage crises if governments do not follow sound fiscal practices.</a:t>
            </a:r>
          </a:p>
          <a:p>
            <a:pPr lvl="0"/>
            <a:r>
              <a:rPr lang="en-GB" b="1" dirty="0"/>
              <a:t>Political Pressure:</a:t>
            </a:r>
            <a:r>
              <a:rPr lang="en-GB" dirty="0"/>
              <a:t> The ECB often faces political pressure from member states, especially during crises, as some governments may prioritize national interests over the broader goal of stabilizing the euro.</a:t>
            </a:r>
          </a:p>
          <a:p>
            <a:pPr lvl="0"/>
            <a:r>
              <a:rPr lang="en-GB" b="1" dirty="0"/>
              <a:t>Global </a:t>
            </a:r>
            <a:r>
              <a:rPr lang="en-GB" b="1" dirty="0" err="1"/>
              <a:t>Spillover</a:t>
            </a:r>
            <a:r>
              <a:rPr lang="en-GB" b="1" dirty="0"/>
              <a:t> Effects:</a:t>
            </a:r>
            <a:r>
              <a:rPr lang="en-GB" dirty="0"/>
              <a:t> A currency crisis in one country can have global repercussions, and the ECB may face challenges managing external factors such as international market sentiment or foreign trade imbalances.</a:t>
            </a:r>
          </a:p>
          <a:p>
            <a:endParaRPr lang="en-GB" dirty="0"/>
          </a:p>
        </p:txBody>
      </p:sp>
    </p:spTree>
    <p:extLst>
      <p:ext uri="{BB962C8B-B14F-4D97-AF65-F5344CB8AC3E}">
        <p14:creationId xmlns:p14="http://schemas.microsoft.com/office/powerpoint/2010/main" val="3064732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Case Study: The Greek Debt Crisis (2010-2015)</a:t>
            </a:r>
            <a:endParaRPr lang="en-GB" dirty="0"/>
          </a:p>
        </p:txBody>
      </p:sp>
      <p:sp>
        <p:nvSpPr>
          <p:cNvPr id="3" name="Content Placeholder 2"/>
          <p:cNvSpPr>
            <a:spLocks noGrp="1"/>
          </p:cNvSpPr>
          <p:nvPr>
            <p:ph idx="1"/>
          </p:nvPr>
        </p:nvSpPr>
        <p:spPr/>
        <p:txBody>
          <a:bodyPr>
            <a:normAutofit fontScale="77500" lnSpcReduction="20000"/>
          </a:bodyPr>
          <a:lstStyle/>
          <a:p>
            <a:pPr lvl="0"/>
            <a:r>
              <a:rPr lang="en-GB" b="1" dirty="0"/>
              <a:t>Overview:</a:t>
            </a:r>
            <a:r>
              <a:rPr lang="en-GB" dirty="0"/>
              <a:t> In 2009, Greece's national debt became unsustainable, and it was unable to meet its obligations. This triggered a series of financial crises across Europe.</a:t>
            </a:r>
            <a:endParaRPr lang="en-GB" sz="2800" dirty="0"/>
          </a:p>
          <a:p>
            <a:pPr lvl="0"/>
            <a:r>
              <a:rPr lang="en-GB" b="1" dirty="0"/>
              <a:t>ECB’s Response:</a:t>
            </a:r>
            <a:endParaRPr lang="en-GB" sz="2800" dirty="0"/>
          </a:p>
          <a:p>
            <a:pPr lvl="1"/>
            <a:r>
              <a:rPr lang="en-GB" dirty="0"/>
              <a:t>The ECB played a central role in managing the crisis by providing liquidity and participating in the Troika (EC, ECB, IMF) bailout programs.</a:t>
            </a:r>
            <a:endParaRPr lang="en-GB" sz="2400" dirty="0"/>
          </a:p>
          <a:p>
            <a:pPr lvl="1"/>
            <a:r>
              <a:rPr lang="en-GB" dirty="0"/>
              <a:t>The ECB also introduced extraordinary measures such as the LTRO and OMT to stabilize Greece’s economy and prevent a broader collapse of the euro.</a:t>
            </a:r>
            <a:endParaRPr lang="en-GB" sz="2400" dirty="0"/>
          </a:p>
          <a:p>
            <a:pPr lvl="0"/>
            <a:r>
              <a:rPr lang="en-GB" b="1" dirty="0"/>
              <a:t>Outcome:</a:t>
            </a:r>
            <a:r>
              <a:rPr lang="en-GB" dirty="0"/>
              <a:t> Greece’s debt crisis led to significant austerity measures and structural reforms but also highlighted the challenges the ECB faces in crisis management.</a:t>
            </a:r>
            <a:endParaRPr lang="en-GB" sz="2800" dirty="0"/>
          </a:p>
          <a:p>
            <a:endParaRPr lang="en-GB" dirty="0"/>
          </a:p>
        </p:txBody>
      </p:sp>
    </p:spTree>
    <p:extLst>
      <p:ext uri="{BB962C8B-B14F-4D97-AF65-F5344CB8AC3E}">
        <p14:creationId xmlns:p14="http://schemas.microsoft.com/office/powerpoint/2010/main" val="1312943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1173</Words>
  <Application>Microsoft Office PowerPoint</Application>
  <PresentationFormat>On-screen Show (4:3)</PresentationFormat>
  <Paragraphs>58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The European Central Bank (ECB)</vt:lpstr>
      <vt:lpstr>Introduction to the European Central Bank (ECB) </vt:lpstr>
      <vt:lpstr>The Role of the ECB in Currency Crises</vt:lpstr>
      <vt:lpstr>The ECB's Tools in Currency Crisis Management ( 1 of 2) </vt:lpstr>
      <vt:lpstr>The ECB's Tools in Currency Crisis Management (2 of 2) </vt:lpstr>
      <vt:lpstr>ECB and the Eurozone Sovereign Debt Crisis (2010-2012)</vt:lpstr>
      <vt:lpstr>ECB’s Role in Preventing a Currency Crisis</vt:lpstr>
      <vt:lpstr>Challenges Faced by the ECB During Currency Crises </vt:lpstr>
      <vt:lpstr>Case Study: The Greek Debt Crisis (2010-2015)</vt:lpstr>
      <vt:lpstr>ECB and the COVID-19 Crisis (2020)</vt:lpstr>
      <vt:lpstr>Conclusion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European Central Bank (ECB)</dc:title>
  <dc:creator>Cansu</dc:creator>
  <cp:lastModifiedBy>Cansu</cp:lastModifiedBy>
  <cp:revision>1</cp:revision>
  <dcterms:created xsi:type="dcterms:W3CDTF">2025-05-13T07:49:08Z</dcterms:created>
  <dcterms:modified xsi:type="dcterms:W3CDTF">2025-05-13T07:54:18Z</dcterms:modified>
</cp:coreProperties>
</file>