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83" r:id="rId5"/>
    <p:sldId id="261" r:id="rId6"/>
    <p:sldId id="260" r:id="rId7"/>
    <p:sldId id="262" r:id="rId8"/>
    <p:sldId id="284" r:id="rId9"/>
    <p:sldId id="263" r:id="rId10"/>
    <p:sldId id="264" r:id="rId11"/>
    <p:sldId id="285" r:id="rId12"/>
    <p:sldId id="286" r:id="rId13"/>
    <p:sldId id="266" r:id="rId14"/>
    <p:sldId id="267" r:id="rId15"/>
    <p:sldId id="268" r:id="rId16"/>
    <p:sldId id="269" r:id="rId17"/>
    <p:sldId id="270" r:id="rId18"/>
    <p:sldId id="287" r:id="rId19"/>
    <p:sldId id="271" r:id="rId20"/>
    <p:sldId id="272" r:id="rId21"/>
    <p:sldId id="288" r:id="rId22"/>
    <p:sldId id="289" r:id="rId23"/>
    <p:sldId id="273" r:id="rId24"/>
    <p:sldId id="274" r:id="rId25"/>
    <p:sldId id="275" r:id="rId26"/>
    <p:sldId id="276" r:id="rId27"/>
    <p:sldId id="277" r:id="rId28"/>
    <p:sldId id="279" r:id="rId29"/>
    <p:sldId id="282" r:id="rId30"/>
    <p:sldId id="281" r:id="rId31"/>
    <p:sldId id="290" r:id="rId3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>
      <p:ext uri="{19B8F6BF-5375-455C-9EA6-DF929625EA0E}">
        <p15:presenceInfo xmlns:p15="http://schemas.microsoft.com/office/powerpoint/2012/main" userId="AW" providerId="None"/>
      </p:ext>
    </p:extLst>
  </p:cmAuthor>
  <p:cmAuthor id="2" name="mlarmon" initials="m" lastIdx="7" clrIdx="1">
    <p:extLst>
      <p:ext uri="{19B8F6BF-5375-455C-9EA6-DF929625EA0E}">
        <p15:presenceInfo xmlns:p15="http://schemas.microsoft.com/office/powerpoint/2012/main" userId="mlarmon" providerId="None"/>
      </p:ext>
    </p:extLst>
  </p:cmAuthor>
  <p:cmAuthor id="3" name="Matt Will" initials="MW" lastIdx="4" clrIdx="2">
    <p:extLst>
      <p:ext uri="{19B8F6BF-5375-455C-9EA6-DF929625EA0E}">
        <p15:presenceInfo xmlns:p15="http://schemas.microsoft.com/office/powerpoint/2012/main" userId="e6e855e49a24a0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2" autoAdjust="0"/>
    <p:restoredTop sz="94386" autoAdjust="0"/>
  </p:normalViewPr>
  <p:slideViewPr>
    <p:cSldViewPr>
      <p:cViewPr varScale="1">
        <p:scale>
          <a:sx n="123" d="100"/>
          <a:sy n="123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0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70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71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1734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56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35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17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484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54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3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09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819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18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0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957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319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17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04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4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Measuring Corporate Performance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4-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NUL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(1 of 6)</a:t>
            </a:r>
            <a:endParaRPr lang="en-US" altLang="en-US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Economic Value Added (EVA)</a:t>
            </a:r>
          </a:p>
          <a:p>
            <a:pPr lvl="1"/>
            <a:r>
              <a:rPr lang="en-US" altLang="en-US" sz="2800" dirty="0"/>
              <a:t>Net income minus a charge for the cost of capital employed; also called residual income</a:t>
            </a:r>
          </a:p>
          <a:p>
            <a:r>
              <a:rPr lang="en-US" altLang="en-US" sz="3200" dirty="0"/>
              <a:t>Residual Income </a:t>
            </a:r>
          </a:p>
          <a:p>
            <a:pPr lvl="1"/>
            <a:r>
              <a:rPr lang="en-US" altLang="en-US" sz="2800" dirty="0"/>
              <a:t>Net dollar return after deducting the cost of capital</a:t>
            </a:r>
          </a:p>
        </p:txBody>
      </p:sp>
    </p:spTree>
    <p:extLst>
      <p:ext uri="{BB962C8B-B14F-4D97-AF65-F5344CB8AC3E}">
        <p14:creationId xmlns:p14="http://schemas.microsoft.com/office/powerpoint/2010/main" val="1580251355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(2 of 6)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200" dirty="0"/>
              <a:t>EVA = </a:t>
            </a:r>
          </a:p>
          <a:p>
            <a:pPr marL="400050" lvl="1" indent="0">
              <a:buNone/>
            </a:pPr>
            <a:r>
              <a:rPr lang="en-US" altLang="en-US" sz="3200" dirty="0"/>
              <a:t>after tax operating income - </a:t>
            </a:r>
          </a:p>
          <a:p>
            <a:pPr marL="400050" lvl="1" indent="0">
              <a:buNone/>
            </a:pPr>
            <a:r>
              <a:rPr lang="en-US" altLang="en-US" sz="3200" dirty="0"/>
              <a:t>(cost of capital × total capitalization)</a:t>
            </a:r>
          </a:p>
          <a:p>
            <a:pPr marL="400050" lvl="1" indent="0">
              <a:buNone/>
            </a:pPr>
            <a:endParaRPr lang="en-US" altLang="en-US" sz="2200" dirty="0"/>
          </a:p>
          <a:p>
            <a:r>
              <a:rPr lang="en-US" altLang="en-US" sz="3200" dirty="0"/>
              <a:t>After tax operating income =</a:t>
            </a:r>
          </a:p>
          <a:p>
            <a:pPr marL="400050" lvl="1" indent="0">
              <a:buNone/>
            </a:pPr>
            <a:r>
              <a:rPr lang="en-US" altLang="en-US" sz="3200" dirty="0"/>
              <a:t>(1 - tax rate) × interest expense + net income</a:t>
            </a:r>
          </a:p>
          <a:p>
            <a:pPr marL="400050" lvl="1" indent="0">
              <a:buNone/>
            </a:pPr>
            <a:endParaRPr lang="en-US" altLang="en-US" sz="2200" dirty="0"/>
          </a:p>
          <a:p>
            <a:r>
              <a:rPr lang="en-US" altLang="en-US" sz="3200" dirty="0"/>
              <a:t>Total capitalization =</a:t>
            </a:r>
          </a:p>
          <a:p>
            <a:pPr marL="400050" lvl="1" indent="0">
              <a:buNone/>
            </a:pPr>
            <a:r>
              <a:rPr lang="en-US" altLang="en-US" sz="3200" dirty="0"/>
              <a:t>long-term debt + shareholder’s equity</a:t>
            </a:r>
          </a:p>
        </p:txBody>
      </p:sp>
    </p:spTree>
    <p:extLst>
      <p:ext uri="{BB962C8B-B14F-4D97-AF65-F5344CB8AC3E}">
        <p14:creationId xmlns:p14="http://schemas.microsoft.com/office/powerpoint/2010/main" val="942288984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(3 of 6)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Home Depot EVA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57150" indent="0">
              <a:buNone/>
            </a:pPr>
            <a:r>
              <a:rPr lang="en-US" altLang="en-US" sz="2300" dirty="0"/>
              <a:t>Total capitalization = $22,349 + $4,333 = $26,682</a:t>
            </a:r>
          </a:p>
          <a:p>
            <a:pPr marL="57150" indent="0">
              <a:buNone/>
            </a:pPr>
            <a:endParaRPr lang="en-US" altLang="en-US" sz="1600" dirty="0"/>
          </a:p>
          <a:p>
            <a:pPr marL="57150" indent="0">
              <a:buNone/>
            </a:pPr>
            <a:r>
              <a:rPr lang="en-US" altLang="en-US" sz="2300" dirty="0"/>
              <a:t>EVA = [(1-.35) × 1,057] + 2,188 - (.082 × 26,682) </a:t>
            </a:r>
          </a:p>
          <a:p>
            <a:pPr marL="57150" indent="0">
              <a:buNone/>
            </a:pPr>
            <a:r>
              <a:rPr lang="en-US" altLang="en-US" sz="2300" dirty="0"/>
              <a:t>        = $7,129 million</a:t>
            </a:r>
          </a:p>
        </p:txBody>
      </p:sp>
    </p:spTree>
    <p:extLst>
      <p:ext uri="{BB962C8B-B14F-4D97-AF65-F5344CB8AC3E}">
        <p14:creationId xmlns:p14="http://schemas.microsoft.com/office/powerpoint/2010/main" val="1254512842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(4 of 6)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EVA and ROC,2017. Companies are ranked by EVA (dollar values in millions)</a:t>
            </a:r>
          </a:p>
        </p:txBody>
      </p:sp>
      <p:pic>
        <p:nvPicPr>
          <p:cNvPr id="5" name="Table Placeholder 4">
            <a:extLst>
              <a:ext uri="{FF2B5EF4-FFF2-40B4-BE49-F238E27FC236}">
                <a16:creationId xmlns:a16="http://schemas.microsoft.com/office/drawing/2014/main" id="{43155C90-2B7A-4DCB-BB2B-D74B1FD2F157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81000" y="2338526"/>
            <a:ext cx="8373638" cy="396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180035"/>
      </p:ext>
    </p:extLst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(5 of 6)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Return on Capital (ROC)</a:t>
            </a:r>
          </a:p>
          <a:p>
            <a:pPr lvl="1"/>
            <a:r>
              <a:rPr lang="en-US" altLang="en-US" sz="2800" dirty="0"/>
              <a:t>Net income plus after-tax interest as a percentage of long-term capital</a:t>
            </a:r>
          </a:p>
          <a:p>
            <a:r>
              <a:rPr lang="en-US" altLang="en-US" sz="3200" dirty="0"/>
              <a:t>Return on Assets (ROA)</a:t>
            </a:r>
          </a:p>
          <a:p>
            <a:pPr lvl="1"/>
            <a:r>
              <a:rPr lang="en-US" altLang="en-US" sz="2800" dirty="0"/>
              <a:t>Net income plus after-tax interest as a percentage of total assets</a:t>
            </a:r>
          </a:p>
          <a:p>
            <a:r>
              <a:rPr lang="en-US" altLang="en-US" sz="3200" dirty="0"/>
              <a:t>Return on Equity (ROE)</a:t>
            </a:r>
          </a:p>
          <a:p>
            <a:pPr lvl="1"/>
            <a:r>
              <a:rPr lang="en-US" altLang="en-US" sz="2800" dirty="0"/>
              <a:t>Net income as a percentage of shareholders’ equity</a:t>
            </a:r>
          </a:p>
        </p:txBody>
      </p:sp>
    </p:spTree>
    <p:extLst>
      <p:ext uri="{BB962C8B-B14F-4D97-AF65-F5344CB8AC3E}">
        <p14:creationId xmlns:p14="http://schemas.microsoft.com/office/powerpoint/2010/main" val="2751447383"/>
      </p:ext>
    </p:extLst>
  </p:cSld>
  <p:clrMapOvr>
    <a:masterClrMapping/>
  </p:clrMapOvr>
  <p:transition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 and Accounting ROR </a:t>
            </a:r>
            <a:r>
              <a:rPr lang="en-US" altLang="en-US" sz="2000" dirty="0"/>
              <a:t>(6 of 6)</a:t>
            </a: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7227" y="1252361"/>
            <a:ext cx="7772400" cy="4572000"/>
          </a:xfrm>
        </p:spPr>
        <p:txBody>
          <a:bodyPr/>
          <a:lstStyle/>
          <a:p>
            <a:pPr marL="57150" indent="0" algn="ctr">
              <a:buNone/>
            </a:pPr>
            <a:r>
              <a:rPr lang="en-US" altLang="en-US" sz="3200" dirty="0"/>
              <a:t>Home Depot Profitability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607" y="2133600"/>
                <a:ext cx="9049193" cy="94784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capital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tax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capitalization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9,317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26,682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.349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" y="2133600"/>
                <a:ext cx="9049193" cy="9478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07" y="3538361"/>
                <a:ext cx="9049193" cy="91854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assets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tax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9,317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42,966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.217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" y="3538361"/>
                <a:ext cx="9049193" cy="9185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607" y="4921898"/>
                <a:ext cx="9049193" cy="9187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Return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equity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equity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8,630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4,333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1.992 </m:t>
                      </m:r>
                      <m:r>
                        <m:rPr>
                          <m:nor/>
                        </m:rPr>
                        <a:rPr lang="en-US" b="0" i="0" smtClean="0"/>
                        <m:t>or</m:t>
                      </m:r>
                      <m:r>
                        <m:rPr>
                          <m:nor/>
                        </m:rPr>
                        <a:rPr lang="en-US" b="0" i="0" smtClean="0"/>
                        <m:t> 199.2%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" y="4921898"/>
                <a:ext cx="9049193" cy="9187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529475"/>
      </p:ext>
    </p:extLst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3200" dirty="0"/>
              <a:t>Measuring Efficiency – Asset Turnover Ratio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152400" y="3679445"/>
            <a:ext cx="225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n-lt"/>
                <a:ea typeface="Cambria Math" panose="02040503050406030204" pitchFamily="18" charset="0"/>
              </a:rPr>
              <a:t>For Home Depot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600" y="4165160"/>
                <a:ext cx="8763000" cy="929688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/>
                        <m:t>Asset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turnover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ratio</m:t>
                      </m:r>
                      <m:r>
                        <m:rPr>
                          <m:nor/>
                        </m:rPr>
                        <a:rPr lang="en-US" sz="2300" b="0" i="0" smtClean="0"/>
                        <m:t> = </m:t>
                      </m:r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assets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year</m:t>
                          </m:r>
                        </m:den>
                      </m:f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i="0" smtClean="0"/>
                        <m:t>=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/>
                            <m:t>100,904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/>
                            <m:t>42,966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i="0" smtClean="0"/>
                        <m:t>=</m:t>
                      </m:r>
                      <m:r>
                        <m:rPr>
                          <m:nor/>
                        </m:rPr>
                        <a:rPr lang="en-US" sz="2300" b="0" i="0" smtClean="0"/>
                        <m:t> 2.35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65160"/>
                <a:ext cx="8763000" cy="9296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607873"/>
                <a:ext cx="8915400" cy="89535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/>
                        <m:t>Asset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turnover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ratio</m:t>
                      </m:r>
                      <m:r>
                        <m:rPr>
                          <m:nor/>
                        </m:rPr>
                        <a:rPr lang="en-US" sz="2300" b="0" i="0" smtClean="0"/>
                        <m:t> = </m:t>
                      </m:r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i="0" smtClean="0"/>
                        <m:t>=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/>
                            <m:t>100,904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/>
                            <m:t>(44,529 +</m:t>
                          </m:r>
                          <m:r>
                            <m:rPr>
                              <m:nor/>
                            </m:rPr>
                            <a:rPr lang="en-US" sz="2300"/>
                            <m:t>42,966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)/2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300" i="0" smtClean="0"/>
                        <m:t>=</m:t>
                      </m:r>
                      <m:r>
                        <m:rPr>
                          <m:nor/>
                        </m:rPr>
                        <a:rPr lang="en-US" sz="2300" b="0" i="0" smtClean="0"/>
                        <m:t> 2.31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07873"/>
                <a:ext cx="8915400" cy="8953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251913" y="5080624"/>
            <a:ext cx="636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-or-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297873"/>
                <a:ext cx="6463018" cy="929688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/>
                        <m:t>Asset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turnover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ratio</m:t>
                      </m:r>
                      <m:r>
                        <m:rPr>
                          <m:nor/>
                        </m:rPr>
                        <a:rPr lang="en-US" sz="2300" b="0" i="0" smtClean="0"/>
                        <m:t> 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assets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year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7873"/>
                <a:ext cx="6463018" cy="9296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5684" y="2693516"/>
                <a:ext cx="5433130" cy="89535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b="0" i="0" smtClean="0"/>
                        <m:t>Asset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turnover</m:t>
                      </m:r>
                      <m:r>
                        <m:rPr>
                          <m:nor/>
                        </m:rPr>
                        <a:rPr lang="en-US" sz="2300" b="0" i="0" smtClean="0"/>
                        <m:t> </m:t>
                      </m:r>
                      <m:r>
                        <m:rPr>
                          <m:nor/>
                        </m:rPr>
                        <a:rPr lang="en-US" sz="2300" b="0" i="0" smtClean="0"/>
                        <m:t>ratio</m:t>
                      </m:r>
                      <m:r>
                        <m:rPr>
                          <m:nor/>
                        </m:rPr>
                        <a:rPr lang="en-US" sz="2300" b="0" i="0" smtClean="0"/>
                        <m:t> 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300" b="0" i="0" smtClean="0"/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84" y="2693516"/>
                <a:ext cx="5433130" cy="8953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251913" y="2211652"/>
            <a:ext cx="636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-or-</a:t>
            </a:r>
          </a:p>
        </p:txBody>
      </p:sp>
    </p:spTree>
    <p:extLst>
      <p:ext uri="{BB962C8B-B14F-4D97-AF65-F5344CB8AC3E}">
        <p14:creationId xmlns:p14="http://schemas.microsoft.com/office/powerpoint/2010/main" val="3445167071"/>
      </p:ext>
    </p:extLst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3200" dirty="0"/>
              <a:t>Measuring Efficiency – Inventory Turnover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1498127"/>
                <a:ext cx="6786719" cy="93082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Inventory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turnover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ratio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cost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goods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sold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inventory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year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98127"/>
                <a:ext cx="6786719" cy="9308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1" y="2587436"/>
                <a:ext cx="5432735" cy="90407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Inventory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turnover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ratio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66,548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12,549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5.3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587436"/>
                <a:ext cx="5432735" cy="9040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4090415"/>
                <a:ext cx="7010400" cy="950686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Average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days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in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inventory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inventory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year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cost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goods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sold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/365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90415"/>
                <a:ext cx="7010400" cy="9506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1" y="5192712"/>
                <a:ext cx="6705601" cy="90407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Average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days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in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inventory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12,549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66,548/365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69 </m:t>
                      </m:r>
                      <m:r>
                        <m:rPr>
                          <m:nor/>
                        </m:rPr>
                        <a:rPr lang="en-US" b="0" i="0" smtClean="0"/>
                        <m:t>days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5192712"/>
                <a:ext cx="6705601" cy="9040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47586"/>
      </p:ext>
    </p:extLst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sz="3200" dirty="0"/>
              <a:t>Measuring Efficiency – Receivables Turnover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1481328"/>
                <a:ext cx="6781800" cy="94827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Receivables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Turnover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receivables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year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81328"/>
                <a:ext cx="6781800" cy="9482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1200" y="2617416"/>
                <a:ext cx="5181600" cy="90407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Receivables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Turnover</m:t>
                      </m:r>
                      <m:r>
                        <m:rPr>
                          <m:nor/>
                        </m:rPr>
                        <a:rPr lang="en-US" b="0" i="0" smtClean="0"/>
                        <m:t> 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100,904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2,029</m:t>
                          </m:r>
                        </m:den>
                      </m:f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49.7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617416"/>
                <a:ext cx="5181600" cy="9040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4213824"/>
                <a:ext cx="7162800" cy="950686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Average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collection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period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receivables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start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year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daily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sales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13824"/>
                <a:ext cx="7162800" cy="9506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5363888"/>
                <a:ext cx="6858000" cy="90407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Average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collection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period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2,029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100,904/365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7.3 </m:t>
                      </m:r>
                      <m:r>
                        <m:rPr>
                          <m:nor/>
                        </m:rPr>
                        <a:rPr lang="en-US" b="0" i="0" smtClean="0"/>
                        <m:t>days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363888"/>
                <a:ext cx="6858000" cy="9040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491867"/>
      </p:ext>
    </p:extLst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DuPont System </a:t>
            </a:r>
            <a:r>
              <a:rPr lang="en-US" altLang="en-US" sz="2000" dirty="0"/>
              <a:t>(1 of 4)</a:t>
            </a:r>
            <a:endParaRPr lang="en-US" altLang="en-US" dirty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 breakdown of ROE and ROA into component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5282" y="4033192"/>
                <a:ext cx="6899645" cy="789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Operating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profit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margin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sales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82" y="4033192"/>
                <a:ext cx="6899645" cy="789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819400"/>
                <a:ext cx="9144000" cy="83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Profit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margin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net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sales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8,630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100,904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.086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9144000" cy="832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7600" y="5035892"/>
                <a:ext cx="4648200" cy="848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latin typeface="+mn-lt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8,630 +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1−.35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  <a:ea typeface="Cambria Math"/>
                            </a:rPr>
                            <m:t> 1,057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100,904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=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.0923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035892"/>
                <a:ext cx="4648200" cy="848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47388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066800"/>
          </a:xfrm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772400" cy="4572000"/>
          </a:xfrm>
          <a:noFill/>
        </p:spPr>
        <p:txBody>
          <a:bodyPr>
            <a:normAutofit fontScale="92500"/>
          </a:bodyPr>
          <a:lstStyle/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4.1	How Financial Ratios Relate to Shareholder Value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4.2	Measuring Market Value and Market Value Added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4.3	Economic Value Added and Accounting Rates of Return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4.4	Measuring Efficiency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4.5	</a:t>
            </a:r>
            <a:r>
              <a:rPr lang="fr-FR" altLang="en-US" sz="2800" dirty="0">
                <a:solidFill>
                  <a:schemeClr val="tx1"/>
                </a:solidFill>
              </a:rPr>
              <a:t>The Du Pont System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</a:rPr>
              <a:t>4.6	</a:t>
            </a:r>
            <a:r>
              <a:rPr lang="en-US" altLang="en-US" sz="2800" dirty="0">
                <a:solidFill>
                  <a:schemeClr val="tx1"/>
                </a:solidFill>
              </a:rPr>
              <a:t>Measuring Financial Leverage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4.7	Measuring Liquidity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4.8	Interpreting Financial Ratios 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4.9	The Role of Financial Ratios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13907"/>
      </p:ext>
    </p:extLst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The DuPont System </a:t>
            </a:r>
            <a:r>
              <a:rPr lang="en-US" altLang="en-US" sz="2000" dirty="0"/>
              <a:t>(2 of 4)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4042" y="1736279"/>
                <a:ext cx="5225020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ROA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assets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42" y="1736279"/>
                <a:ext cx="5225020" cy="905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429000"/>
                <a:ext cx="9144000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ROA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sales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9144000" cy="905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33600" y="5121721"/>
                <a:ext cx="14020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Asset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turnover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21721"/>
                <a:ext cx="140206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76800" y="4948396"/>
                <a:ext cx="163217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Operating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profit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margin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948396"/>
                <a:ext cx="1632177" cy="1200329"/>
              </a:xfrm>
              <a:prstGeom prst="rect">
                <a:avLst/>
              </a:prstGeom>
              <a:blipFill>
                <a:blip r:embed="rId6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flipV="1">
            <a:off x="2834632" y="4352518"/>
            <a:ext cx="0" cy="769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20" idx="0"/>
          </p:cNvCxnSpPr>
          <p:nvPr/>
        </p:nvCxnSpPr>
        <p:spPr bwMode="auto">
          <a:xfrm flipH="1" flipV="1">
            <a:off x="5692888" y="4363860"/>
            <a:ext cx="1" cy="584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2753302"/>
      </p:ext>
    </p:extLst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The DuPont System </a:t>
            </a:r>
            <a:r>
              <a:rPr lang="en-US" altLang="en-US" sz="2000" dirty="0"/>
              <a:t>(3 of 4)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526950"/>
                <a:ext cx="9144000" cy="1705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</a:rPr>
                        <m:t>ROA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latin typeface="+mn-lt"/>
                            </a:rPr>
                            <m:t>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sales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+mn-lt"/>
                </a:endParaRPr>
              </a:p>
              <a:p>
                <a:endParaRPr lang="en-US" i="0" dirty="0">
                  <a:latin typeface="Cambria Math"/>
                </a:endParaRPr>
              </a:p>
              <a:p>
                <a:pPr marL="18288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ROA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2.35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.0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923 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217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6950"/>
                <a:ext cx="9144000" cy="1705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758008"/>
                <a:ext cx="9144000" cy="95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ROA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tax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9,317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+mn-lt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2,966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.217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8008"/>
                <a:ext cx="9144000" cy="953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68320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The DuPont System </a:t>
            </a:r>
            <a:r>
              <a:rPr lang="en-US" altLang="en-US" sz="2000" dirty="0"/>
              <a:t>(4 of 4)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754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Median ROA, profit margin and asset turnover  for 45 industries for year ending June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B29BC-A2EF-4D6E-A290-CDB37412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73307"/>
            <a:ext cx="5040016" cy="4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774"/>
      </p:ext>
    </p:extLst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Measuring Financial Leverage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580109"/>
                <a:ext cx="7268332" cy="9338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Long-term debt ratio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/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/>
                          <m:t>long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term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debt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/>
                          <m:t>long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term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debt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equity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80109"/>
                <a:ext cx="7268332" cy="933873"/>
              </a:xfrm>
              <a:prstGeom prst="roundRect">
                <a:avLst/>
              </a:prstGeom>
              <a:blipFill>
                <a:blip r:embed="rId3"/>
                <a:stretch>
                  <a:fillRect l="-100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00200" y="2838083"/>
                <a:ext cx="7086600" cy="90372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Long-term debt ratio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/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/>
                          <m:t>24,249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/>
                          <m:t>124,267 + 1,454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/>
                      <m:t> </m:t>
                    </m:r>
                    <m:r>
                      <m:rPr>
                        <m:nor/>
                      </m:rPr>
                      <a:rPr lang="en-US" sz="2800" i="0"/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 .94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38083"/>
                <a:ext cx="7086600" cy="903723"/>
              </a:xfrm>
              <a:prstGeom prst="roundRect">
                <a:avLst/>
              </a:prstGeom>
              <a:blipFill>
                <a:blip r:embed="rId4"/>
                <a:stretch>
                  <a:fillRect l="-1029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243798"/>
                <a:ext cx="6991039" cy="933731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Long-term debt-equity ratio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/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/>
                          <m:t>long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term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debt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/>
                          <m:t>equity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43798"/>
                <a:ext cx="6991039" cy="933731"/>
              </a:xfrm>
              <a:prstGeom prst="roundRect">
                <a:avLst/>
              </a:prstGeom>
              <a:blipFill>
                <a:blip r:embed="rId5"/>
                <a:stretch>
                  <a:fillRect l="-104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0" y="5534486"/>
                <a:ext cx="6705600" cy="90372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Long-term debt-equity ratio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/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/>
                          <m:t>24,267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/>
                          <m:t>1,434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/>
                      <m:t> </m:t>
                    </m:r>
                    <m:r>
                      <m:rPr>
                        <m:nor/>
                      </m:rPr>
                      <a:rPr lang="en-US" sz="2800" i="0"/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 16.7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34486"/>
                <a:ext cx="6705600" cy="903723"/>
              </a:xfrm>
              <a:prstGeom prst="roundRect">
                <a:avLst/>
              </a:prstGeom>
              <a:blipFill>
                <a:blip r:embed="rId6"/>
                <a:stretch>
                  <a:fillRect l="-1087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35814"/>
      </p:ext>
    </p:extLst>
  </p:cSld>
  <p:clrMapOvr>
    <a:masterClrMapping/>
  </p:clrMapOvr>
  <p:transition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Measuring Financial Leverage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754391"/>
                <a:ext cx="6705600" cy="91741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Total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debt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ratio</m:t>
                      </m:r>
                      <m:r>
                        <m:rPr>
                          <m:nor/>
                        </m:rPr>
                        <a:rPr lang="en-US" b="0" i="0" smtClean="0"/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liabilities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43,075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44,529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.97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4391"/>
                <a:ext cx="6705600" cy="9174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185289"/>
                <a:ext cx="7696200" cy="914790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Times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interest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earned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EBIT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payments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14,755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1,057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14.0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85289"/>
                <a:ext cx="7696200" cy="9147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615195"/>
                <a:ext cx="8649654" cy="81433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Cash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coverage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ratio</m:t>
                    </m:r>
                    <m:r>
                      <m:rPr>
                        <m:nor/>
                      </m:rPr>
                      <a:rPr lang="en-US" b="0" i="0" smtClean="0"/>
                      <m:t> 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/>
                          <m:t>EBIT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+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depreciation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/>
                          <m:t>interest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payments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i="0"/>
                      <m:t>=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/>
                          <m:t>14,755 + 2,062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1,057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i="0"/>
                      <m:t>=</m:t>
                    </m:r>
                    <m:r>
                      <m:rPr>
                        <m:nor/>
                      </m:rPr>
                      <a:rPr lang="en-US" b="0" i="0" smtClean="0"/>
                      <m:t> 15.</m:t>
                    </m:r>
                  </m:oMath>
                </a14:m>
                <a:r>
                  <a:rPr lang="en-US" dirty="0"/>
                  <a:t>9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5195"/>
                <a:ext cx="8649654" cy="8143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83603"/>
      </p:ext>
    </p:extLst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800" dirty="0">
                <a:latin typeface="Century Gothic" panose="020B0502020202020204" pitchFamily="34" charset="0"/>
              </a:rPr>
              <a:t>Measuring Financial Leverage </a:t>
            </a:r>
            <a:r>
              <a:rPr lang="en-US" altLang="en-US" sz="2000" dirty="0"/>
              <a:t>(3 of 3)</a:t>
            </a:r>
            <a:endParaRPr lang="en-US" altLang="en-US" sz="3800" dirty="0">
              <a:latin typeface="Century Gothic" panose="020B0502020202020204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" y="4842634"/>
            <a:ext cx="13716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Leverage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Ratio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676400" y="1617694"/>
            <a:ext cx="13716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Asset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Turnover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268249" y="4842634"/>
            <a:ext cx="237744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Operating Profit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Margin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781800" y="1617694"/>
            <a:ext cx="118872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Debt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Burden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" y="3111253"/>
                <a:ext cx="8991600" cy="75836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/>
                        <m:t>ROE</m:t>
                      </m:r>
                      <m:r>
                        <m:rPr>
                          <m:nor/>
                        </m:rPr>
                        <a:rPr lang="en-US" sz="1900" b="0" i="0" smtClean="0"/>
                        <m:t> = </m:t>
                      </m:r>
                      <m:f>
                        <m:f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assets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equity</m:t>
                          </m:r>
                        </m:den>
                      </m:f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900" b="0" i="0" smtClean="0"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sales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m:rPr>
                          <m:nor/>
                        </m:rPr>
                        <a:rPr lang="en-US" sz="190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900" b="0" i="0" smtClean="0"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tax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sales</m:t>
                          </m:r>
                        </m:den>
                      </m:f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900" b="0" i="0" smtClean="0"/>
                        <m:t>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900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income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900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tax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operating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1900" b="0" i="0" smtClean="0"/>
                            <m:t>income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111253"/>
                <a:ext cx="8991600" cy="75836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1371600" y="3880654"/>
            <a:ext cx="0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411249" y="3886200"/>
            <a:ext cx="0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362200" y="2245916"/>
            <a:ext cx="0" cy="8412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391400" y="2245916"/>
            <a:ext cx="0" cy="8412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40805931"/>
      </p:ext>
    </p:extLst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Measuring Liquidity </a:t>
            </a:r>
            <a:r>
              <a:rPr lang="en-US" altLang="en-US" sz="2000" dirty="0"/>
              <a:t>(1 of 2)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676400"/>
                <a:ext cx="7391402" cy="183631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Net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working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capital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to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total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assets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ratio</m:t>
                      </m:r>
                      <m:r>
                        <m:rPr>
                          <m:nor/>
                        </m:rPr>
                        <a:rPr lang="en-US" sz="2800" b="0" i="0" smtClean="0"/>
                        <m:t> =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net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working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capital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assets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i="0"/>
                        <m:t>=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18,933 − 16,194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44,529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i="0"/>
                        <m:t>=</m:t>
                      </m:r>
                      <m:r>
                        <m:rPr>
                          <m:nor/>
                        </m:rPr>
                        <a:rPr lang="en-US" sz="2800" b="0" i="0" smtClean="0"/>
                        <m:t> .06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7391402" cy="18363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199" y="3733800"/>
                <a:ext cx="7391402" cy="182078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Current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ratio</m:t>
                      </m:r>
                      <m:r>
                        <m:rPr>
                          <m:nor/>
                        </m:rPr>
                        <a:rPr lang="en-US" sz="2800" b="0" i="0" smtClean="0"/>
                        <m:t> =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assets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liabilities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i="0"/>
                        <m:t>=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18,933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16,194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i="0"/>
                        <m:t>=</m:t>
                      </m:r>
                      <m:r>
                        <m:rPr>
                          <m:nor/>
                        </m:rPr>
                        <a:rPr lang="en-US" sz="2800" b="0" i="0" smtClean="0"/>
                        <m:t> 1.17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33800"/>
                <a:ext cx="7391402" cy="18207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6696"/>
      </p:ext>
    </p:extLst>
  </p:cSld>
  <p:clrMapOvr>
    <a:masterClrMapping/>
  </p:clrMapOvr>
  <p:transition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Measuring Liquidity </a:t>
            </a:r>
            <a:r>
              <a:rPr lang="en-US" altLang="en-US" sz="2000" dirty="0"/>
              <a:t>(2 of 2)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730752"/>
                <a:ext cx="8763000" cy="1707276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/>
                        <m:t>Cash</m:t>
                      </m:r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r>
                        <m:rPr>
                          <m:nor/>
                        </m:rPr>
                        <a:rPr lang="en-US" sz="2600" b="0" i="0" smtClean="0"/>
                        <m:t>ratio</m:t>
                      </m:r>
                      <m:r>
                        <m:rPr>
                          <m:nor/>
                        </m:rPr>
                        <a:rPr lang="en-US" sz="2600" b="0" i="0" smtClean="0"/>
                        <m:t> =</m:t>
                      </m:r>
                    </m:oMath>
                  </m:oMathPara>
                </a14:m>
                <a:endParaRPr lang="en-US" sz="2600" dirty="0"/>
              </a:p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/>
                            <m:t>cash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marketable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securities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/>
                            <m:t>liabilties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r>
                        <m:rPr>
                          <m:nor/>
                        </m:rPr>
                        <a:rPr lang="en-US" sz="2600" i="0"/>
                        <m:t>=</m:t>
                      </m:r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3,595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/>
                            <m:t>16,194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r>
                        <m:rPr>
                          <m:nor/>
                        </m:rPr>
                        <a:rPr lang="en-US" sz="2600" i="0"/>
                        <m:t>=</m:t>
                      </m:r>
                      <m:r>
                        <m:rPr>
                          <m:nor/>
                        </m:rPr>
                        <a:rPr lang="en-US" sz="2600" b="0" i="0" smtClean="0"/>
                        <m:t> .22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0752"/>
                <a:ext cx="8763000" cy="1707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1" y="1673352"/>
                <a:ext cx="8762999" cy="163250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/>
                        <m:t>Quick</m:t>
                      </m:r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r>
                        <m:rPr>
                          <m:nor/>
                        </m:rPr>
                        <a:rPr lang="en-US" sz="2600" b="0" i="0" smtClean="0"/>
                        <m:t>ratio</m:t>
                      </m:r>
                      <m:r>
                        <m:rPr>
                          <m:nor/>
                        </m:rPr>
                        <a:rPr lang="en-US" sz="2600" b="0" i="0" smtClean="0"/>
                        <m:t> =</m:t>
                      </m:r>
                    </m:oMath>
                  </m:oMathPara>
                </a14:m>
                <a:endParaRPr lang="en-US" sz="2600" dirty="0"/>
              </a:p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cash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marketable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securities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receivables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liabilties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3,595 + 1,952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16,194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.34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73352"/>
                <a:ext cx="8762999" cy="16325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296920"/>
      </p:ext>
    </p:extLst>
  </p:cSld>
  <p:clrMapOvr>
    <a:masterClrMapping/>
  </p:clrMapOvr>
  <p:transition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Financial Ratios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pic>
        <p:nvPicPr>
          <p:cNvPr id="8" name="Table Placeholder 7">
            <a:extLst>
              <a:ext uri="{FF2B5EF4-FFF2-40B4-BE49-F238E27FC236}">
                <a16:creationId xmlns:a16="http://schemas.microsoft.com/office/drawing/2014/main" id="{ABD85B99-A07E-4915-A52C-77F98DC741BA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1219200" y="1085260"/>
            <a:ext cx="5486400" cy="569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776546"/>
      </p:ext>
    </p:extLst>
  </p:cSld>
  <p:clrMapOvr>
    <a:masterClrMapping/>
  </p:clrMapOvr>
  <p:transition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Financial Ratios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85799" y="1143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Ratios for comparison</a:t>
            </a:r>
          </a:p>
        </p:txBody>
      </p:sp>
      <p:pic>
        <p:nvPicPr>
          <p:cNvPr id="5" name="Table Placeholder 4">
            <a:extLst>
              <a:ext uri="{FF2B5EF4-FFF2-40B4-BE49-F238E27FC236}">
                <a16:creationId xmlns:a16="http://schemas.microsoft.com/office/drawing/2014/main" id="{62871A59-D11A-431D-9A11-512624EB24A0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343400" y="1142999"/>
            <a:ext cx="3429000" cy="562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365935"/>
      </p:ext>
    </p:extLst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 and Value Added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8B1C6-7649-4D26-A13A-5E26E24E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4" y="1752600"/>
            <a:ext cx="8382000" cy="38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7419"/>
      </p:ext>
    </p:extLst>
  </p:cSld>
  <p:clrMapOvr>
    <a:masterClrMapping/>
  </p:clrMapOvr>
  <p:transition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Financial Ratios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8392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/>
              <a:t>Selected March 2017 financial ratios for industry groups</a:t>
            </a:r>
          </a:p>
        </p:txBody>
      </p:sp>
      <p:pic>
        <p:nvPicPr>
          <p:cNvPr id="10" name="Table Placeholder 9">
            <a:extLst>
              <a:ext uri="{FF2B5EF4-FFF2-40B4-BE49-F238E27FC236}">
                <a16:creationId xmlns:a16="http://schemas.microsoft.com/office/drawing/2014/main" id="{0041E217-9052-43A5-A03C-4C2EA98EE26C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160480" y="2514600"/>
            <a:ext cx="8823040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134614"/>
      </p:ext>
    </p:extLst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Role of Financial Ratios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6196" y="2667000"/>
            <a:ext cx="629839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>
                <a:ln w="0"/>
                <a:solidFill>
                  <a:srgbClr val="2F4040"/>
                </a:soli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2127407108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(1 of 6)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Market Capitalization</a:t>
            </a:r>
          </a:p>
          <a:p>
            <a:pPr lvl="1"/>
            <a:r>
              <a:rPr lang="en-US" altLang="en-US" sz="2800" dirty="0"/>
              <a:t>Total market value of equity, equal to share price times number of shares outstanding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</a:rPr>
              <a:t>Market capitalization = (#shares) × (price per share)</a:t>
            </a:r>
            <a:endParaRPr lang="en-US" altLang="en-US" sz="2400" dirty="0"/>
          </a:p>
          <a:p>
            <a:pPr lvl="0"/>
            <a:r>
              <a:rPr lang="en-US" altLang="en-US" sz="3200" dirty="0"/>
              <a:t>Market Value Added</a:t>
            </a:r>
          </a:p>
          <a:p>
            <a:pPr lvl="1"/>
            <a:r>
              <a:rPr lang="en-US" altLang="en-US" sz="2800" dirty="0"/>
              <a:t>Market capitalization minus book value of equity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</a:rPr>
              <a:t>MVA = market capitalization - equity </a:t>
            </a:r>
            <a:r>
              <a:rPr lang="en-US" sz="2400" baseline="-25000" dirty="0">
                <a:latin typeface="Calibri" panose="020F0502020204030204" pitchFamily="34" charset="0"/>
              </a:rPr>
              <a:t>book value</a:t>
            </a:r>
          </a:p>
          <a:p>
            <a:pPr lvl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5925181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(2 of 6)</a:t>
            </a:r>
            <a:endParaRPr lang="en-US" altLang="en-US" sz="34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59244" y="1219199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Home Depot Income Statement (December 31, 2017)</a:t>
            </a:r>
          </a:p>
        </p:txBody>
      </p:sp>
      <p:pic>
        <p:nvPicPr>
          <p:cNvPr id="7" name="Table Placeholder 4">
            <a:extLst>
              <a:ext uri="{FF2B5EF4-FFF2-40B4-BE49-F238E27FC236}">
                <a16:creationId xmlns:a16="http://schemas.microsoft.com/office/drawing/2014/main" id="{9415EBDF-220C-4C78-9BC0-A46292483000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1371600" y="2209800"/>
            <a:ext cx="5715000" cy="374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63506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(3 of 6)</a:t>
            </a:r>
            <a:endParaRPr lang="en-US" altLang="en-US" sz="3400" dirty="0">
              <a:latin typeface="Century Gothic" panose="020B05020202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1234440"/>
            <a:ext cx="772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Home Depot Balance Sheet (December 31, 2017) $Millions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2CA20582-D718-4699-9AF8-F7490A1FE317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05344" y="2209800"/>
            <a:ext cx="8333312" cy="385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255650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(4 of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3200" dirty="0"/>
                  <a:t>Market Value Added</a:t>
                </a:r>
              </a:p>
              <a:p>
                <a:pPr lvl="1"/>
                <a:r>
                  <a:rPr lang="en-US" altLang="en-US" sz="2800" dirty="0"/>
                  <a:t>Home Depot</a:t>
                </a: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:endParaRPr lang="en-US" sz="2400" kern="1200" dirty="0">
                  <a:solidFill>
                    <a:prstClr val="black"/>
                  </a:solidFill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Market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capitalization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 = $180.21 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  <a:ea typeface="Cambria Math"/>
                        </a:rPr>
                        <m:t> 1,</m:t>
                      </m:r>
                      <m:r>
                        <m:rPr>
                          <m:nor/>
                        </m:rPr>
                        <a:rPr lang="en-US" sz="2600" b="0" i="0" kern="1200" smtClean="0">
                          <a:solidFill>
                            <a:prstClr val="black"/>
                          </a:solidFill>
                          <a:ea typeface="Cambria Math"/>
                        </a:rPr>
                        <m:t>170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  <a:ea typeface="Cambria Math"/>
                        </a:rPr>
                        <m:t>million</m:t>
                      </m:r>
                      <m:r>
                        <m:rPr>
                          <m:nor/>
                        </m:rPr>
                        <a:rPr lang="en-US" sz="2600" kern="1200" smtClean="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kern="1200" smtClean="0">
                          <a:solidFill>
                            <a:prstClr val="black"/>
                          </a:solidFill>
                          <a:ea typeface="Cambria Math"/>
                        </a:rPr>
                        <m:t>shares</m:t>
                      </m:r>
                      <m:r>
                        <m:rPr>
                          <m:nor/>
                        </m:rPr>
                        <a:rPr lang="en-US" sz="2600" b="0" i="0" kern="1200" smtClean="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b="0" i="0" kern="12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 algn="ctr" eaLnBrk="0" hangingPunct="0">
                  <a:spcBef>
                    <a:spcPct val="0"/>
                  </a:spcBef>
                  <a:buNone/>
                </a:pPr>
                <a:r>
                  <a:rPr lang="en-US" sz="2600" kern="1200" dirty="0">
                    <a:solidFill>
                      <a:prstClr val="black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</a:rPr>
                      <m:t>= $</m:t>
                    </m:r>
                    <m:r>
                      <m:rPr>
                        <m:nor/>
                      </m:rPr>
                      <a:rPr lang="en-US" sz="2600" b="0" i="0" kern="1200" smtClean="0">
                        <a:solidFill>
                          <a:prstClr val="black"/>
                        </a:solidFill>
                      </a:rPr>
                      <m:t>222,546</m:t>
                    </m:r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  <a:ea typeface="Cambria Math"/>
                      </a:rPr>
                      <m:t>million</m:t>
                    </m:r>
                  </m:oMath>
                </a14:m>
                <a:endParaRPr lang="en-US" sz="2600" kern="1200" dirty="0">
                  <a:solidFill>
                    <a:prstClr val="black"/>
                  </a:solidFill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:endParaRPr lang="en-US" sz="2400" kern="1200" dirty="0">
                  <a:solidFill>
                    <a:prstClr val="black"/>
                  </a:solidFill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Market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value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added</m:t>
                      </m:r>
                      <m:r>
                        <m:rPr>
                          <m:nor/>
                        </m:rPr>
                        <a:rPr lang="en-US" sz="2600" kern="1200">
                          <a:solidFill>
                            <a:prstClr val="black"/>
                          </a:solidFill>
                        </a:rPr>
                        <m:t> = $222,546 − $1,454 </m:t>
                      </m:r>
                    </m:oMath>
                  </m:oMathPara>
                </a14:m>
                <a:endParaRPr lang="en-US" sz="2600" b="0" i="0" kern="1200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 algn="ctr" eaLnBrk="0" hangingPunct="0">
                  <a:spcBef>
                    <a:spcPct val="0"/>
                  </a:spcBef>
                  <a:buNone/>
                </a:pPr>
                <a:r>
                  <a:rPr lang="en-US" sz="2600" kern="1200" dirty="0">
                    <a:solidFill>
                      <a:prstClr val="blac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</a:rPr>
                      <m:t>= $</m:t>
                    </m:r>
                    <m:r>
                      <m:rPr>
                        <m:nor/>
                      </m:rPr>
                      <a:rPr lang="en-US" sz="2600" b="0" i="0" kern="1200" smtClean="0">
                        <a:solidFill>
                          <a:prstClr val="black"/>
                        </a:solidFill>
                      </a:rPr>
                      <m:t>221</m:t>
                    </m:r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600" b="0" i="0" kern="1200" smtClean="0">
                        <a:solidFill>
                          <a:prstClr val="black"/>
                        </a:solidFill>
                      </a:rPr>
                      <m:t>092</m:t>
                    </m:r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600" kern="1200">
                        <a:solidFill>
                          <a:prstClr val="black"/>
                        </a:solidFill>
                        <a:ea typeface="Cambria Math"/>
                      </a:rPr>
                      <m:t>million</m:t>
                    </m:r>
                  </m:oMath>
                </a14:m>
                <a:endParaRPr lang="en-US" sz="2600" kern="1200" dirty="0">
                  <a:solidFill>
                    <a:prstClr val="black"/>
                  </a:solidFill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:endParaRPr lang="en-US" sz="2400" kern="1200" dirty="0">
                  <a:solidFill>
                    <a:prstClr val="black"/>
                  </a:solidFill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:endParaRPr lang="en-US" sz="2400" kern="1200" dirty="0">
                  <a:solidFill>
                    <a:prstClr val="black"/>
                  </a:solidFill>
                </a:endParaRPr>
              </a:p>
              <a:p>
                <a:pPr lvl="1"/>
                <a:endParaRPr lang="en-US" altLang="en-US" sz="2800" dirty="0"/>
              </a:p>
            </p:txBody>
          </p:sp>
        </mc:Choice>
        <mc:Fallback xmlns="">
          <p:sp>
            <p:nvSpPr>
              <p:cNvPr id="307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4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16382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(5 of 6)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Market-to-Book Ratio</a:t>
            </a:r>
          </a:p>
          <a:p>
            <a:pPr lvl="1"/>
            <a:r>
              <a:rPr lang="en-US" altLang="en-US" sz="2800" dirty="0"/>
              <a:t>Ratio of market value of equity to book value of equity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7240" y="3124200"/>
                <a:ext cx="7452360" cy="311035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Market-to-book ratio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smtClean="0"/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/>
                          <m:t>market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value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of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equity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/>
                          <m:t>book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value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of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equity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/>
                        <m:t>               </m:t>
                      </m:r>
                      <m:r>
                        <m:rPr>
                          <m:nor/>
                        </m:rPr>
                        <a:rPr lang="en-US" sz="2600" i="0"/>
                        <m:t>=</m:t>
                      </m:r>
                      <m:r>
                        <m:rPr>
                          <m:nor/>
                        </m:rPr>
                        <a:rPr lang="en-US" sz="2600" b="0" i="0" smtClean="0"/>
                        <m:t> 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</a:rPr>
                            <m:t>$222,546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prstClr val="black"/>
                              </a:solidFill>
                            </a:rPr>
                            <m:t>$1,454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/>
                      <m:t> 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sz="2600" i="0"/>
                      <m:t>=</m:t>
                    </m:r>
                  </m:oMath>
                </a14:m>
                <a:r>
                  <a:rPr lang="en-US" sz="2600" dirty="0"/>
                  <a:t> 148.3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124200"/>
                <a:ext cx="7452360" cy="31103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50701"/>
      </p:ext>
    </p:extLst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Market Value and Market Value Added </a:t>
            </a:r>
            <a:r>
              <a:rPr lang="en-US" altLang="en-US" sz="1800" dirty="0"/>
              <a:t>(6 of 6)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Stock market measures of company performance, 2017. Companies are ranked by market value added (dollar values in millions)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Consider Walmart and Coca Cola</a:t>
            </a:r>
          </a:p>
          <a:p>
            <a:pPr lvl="1"/>
            <a:r>
              <a:rPr lang="en-US" altLang="en-US" dirty="0"/>
              <a:t>Similar MVA, Different Market-to-Book Ratio; 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EEFC1-BCCC-4D57-AB1D-02C2747E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90800"/>
            <a:ext cx="378588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587521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1632</TotalTime>
  <Pages>8923980</Pages>
  <Words>921</Words>
  <Application>Microsoft Office PowerPoint</Application>
  <PresentationFormat>On-screen Show (4:3)</PresentationFormat>
  <Paragraphs>184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Cambria Math</vt:lpstr>
      <vt:lpstr>Century Gothic</vt:lpstr>
      <vt:lpstr>Times New Roman</vt:lpstr>
      <vt:lpstr>Wingdings</vt:lpstr>
      <vt:lpstr>BMM4e</vt:lpstr>
      <vt:lpstr>PowerPoint Presentation</vt:lpstr>
      <vt:lpstr>Topics Covered</vt:lpstr>
      <vt:lpstr>Value and Value Added</vt:lpstr>
      <vt:lpstr>Market Value and Market Value Added (1 of 6)</vt:lpstr>
      <vt:lpstr>Market Value and Market Value Added (2 of 6)</vt:lpstr>
      <vt:lpstr>Market Value and Market Value Added (3 of 6)</vt:lpstr>
      <vt:lpstr>Market Value and Market Value Added (4 of 6)</vt:lpstr>
      <vt:lpstr>Market Value and Market Value Added (5 of 6)</vt:lpstr>
      <vt:lpstr>Market Value and Market Value Added (6 of 6)</vt:lpstr>
      <vt:lpstr>EVA and Accounting ROR (1 of 6)</vt:lpstr>
      <vt:lpstr>EVA and Accounting ROR (2 of 6)</vt:lpstr>
      <vt:lpstr>EVA and Accounting ROR (3 of 6)</vt:lpstr>
      <vt:lpstr>EVA and Accounting ROR (4 of 6)</vt:lpstr>
      <vt:lpstr>EVA and Accounting ROR (5 of 6)</vt:lpstr>
      <vt:lpstr>EVA and Accounting ROR (6 of 6)</vt:lpstr>
      <vt:lpstr>Measuring Efficiency – Asset Turnover Ratio</vt:lpstr>
      <vt:lpstr>Measuring Efficiency – Inventory Turnover</vt:lpstr>
      <vt:lpstr>Measuring Efficiency – Receivables Turnover</vt:lpstr>
      <vt:lpstr>The DuPont System (1 of 4)</vt:lpstr>
      <vt:lpstr>The DuPont System (2 of 4)</vt:lpstr>
      <vt:lpstr>The DuPont System (3 of 4)</vt:lpstr>
      <vt:lpstr>The DuPont System (4 of 4)</vt:lpstr>
      <vt:lpstr>Measuring Financial Leverage (1 of 3)</vt:lpstr>
      <vt:lpstr>Measuring Financial Leverage (2 of 3)</vt:lpstr>
      <vt:lpstr>Measuring Financial Leverage (3 of 3)</vt:lpstr>
      <vt:lpstr>Measuring Liquidity (1 of 2)</vt:lpstr>
      <vt:lpstr>Measuring Liquidity (2 of 2)</vt:lpstr>
      <vt:lpstr>Interpreting Financial Ratios (1 of 3)</vt:lpstr>
      <vt:lpstr>Interpreting Financial Ratios (2 of 3)</vt:lpstr>
      <vt:lpstr>Interpreting Financial Ratios (3 of 3)</vt:lpstr>
      <vt:lpstr>The Role of Financial Ratios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Mccabe, Allison</cp:lastModifiedBy>
  <cp:revision>325</cp:revision>
  <dcterms:created xsi:type="dcterms:W3CDTF">1997-10-06T19:15:22Z</dcterms:created>
  <dcterms:modified xsi:type="dcterms:W3CDTF">2019-01-08T18:55:44Z</dcterms:modified>
</cp:coreProperties>
</file>