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62" r:id="rId5"/>
    <p:sldId id="258" r:id="rId6"/>
    <p:sldId id="259" r:id="rId7"/>
    <p:sldId id="260"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endParaRPr lang="en-GB"/>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GB"/>
          </a:p>
        </p:txBody>
      </p:sp>
      <p:sp>
        <p:nvSpPr>
          <p:cNvPr id="4" name="3 Veri Yer Tutucusu"/>
          <p:cNvSpPr>
            <a:spLocks noGrp="1"/>
          </p:cNvSpPr>
          <p:nvPr>
            <p:ph type="dt" sz="half" idx="10"/>
          </p:nvPr>
        </p:nvSpPr>
        <p:spPr/>
        <p:txBody>
          <a:bodyPr/>
          <a:lstStyle/>
          <a:p>
            <a:fld id="{566A4B66-55CB-442E-9706-39C9A6FBBB7C}" type="datetimeFigureOut">
              <a:rPr lang="tr-TR" smtClean="0"/>
              <a:pPr/>
              <a:t>14.12.2022</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11A8062C-FEF9-47EC-B167-AAA4E6BA6116}"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endParaRPr lang="en-GB"/>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4" name="3 Veri Yer Tutucusu"/>
          <p:cNvSpPr>
            <a:spLocks noGrp="1"/>
          </p:cNvSpPr>
          <p:nvPr>
            <p:ph type="dt" sz="half" idx="10"/>
          </p:nvPr>
        </p:nvSpPr>
        <p:spPr/>
        <p:txBody>
          <a:bodyPr/>
          <a:lstStyle/>
          <a:p>
            <a:fld id="{566A4B66-55CB-442E-9706-39C9A6FBBB7C}" type="datetimeFigureOut">
              <a:rPr lang="tr-TR" smtClean="0"/>
              <a:pPr/>
              <a:t>14.12.2022</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11A8062C-FEF9-47EC-B167-AAA4E6BA6116}"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endParaRPr lang="en-GB"/>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4" name="3 Veri Yer Tutucusu"/>
          <p:cNvSpPr>
            <a:spLocks noGrp="1"/>
          </p:cNvSpPr>
          <p:nvPr>
            <p:ph type="dt" sz="half" idx="10"/>
          </p:nvPr>
        </p:nvSpPr>
        <p:spPr/>
        <p:txBody>
          <a:bodyPr/>
          <a:lstStyle/>
          <a:p>
            <a:fld id="{566A4B66-55CB-442E-9706-39C9A6FBBB7C}" type="datetimeFigureOut">
              <a:rPr lang="tr-TR" smtClean="0"/>
              <a:pPr/>
              <a:t>14.12.2022</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11A8062C-FEF9-47EC-B167-AAA4E6BA6116}"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endParaRPr lang="en-GB"/>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4" name="3 Veri Yer Tutucusu"/>
          <p:cNvSpPr>
            <a:spLocks noGrp="1"/>
          </p:cNvSpPr>
          <p:nvPr>
            <p:ph type="dt" sz="half" idx="10"/>
          </p:nvPr>
        </p:nvSpPr>
        <p:spPr/>
        <p:txBody>
          <a:bodyPr/>
          <a:lstStyle/>
          <a:p>
            <a:fld id="{566A4B66-55CB-442E-9706-39C9A6FBBB7C}" type="datetimeFigureOut">
              <a:rPr lang="tr-TR" smtClean="0"/>
              <a:pPr/>
              <a:t>14.12.2022</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11A8062C-FEF9-47EC-B167-AAA4E6BA6116}"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endParaRPr lang="en-GB"/>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566A4B66-55CB-442E-9706-39C9A6FBBB7C}" type="datetimeFigureOut">
              <a:rPr lang="tr-TR" smtClean="0"/>
              <a:pPr/>
              <a:t>14.12.2022</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11A8062C-FEF9-47EC-B167-AAA4E6BA6116}"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endParaRPr lang="en-GB"/>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5" name="4 Veri Yer Tutucusu"/>
          <p:cNvSpPr>
            <a:spLocks noGrp="1"/>
          </p:cNvSpPr>
          <p:nvPr>
            <p:ph type="dt" sz="half" idx="10"/>
          </p:nvPr>
        </p:nvSpPr>
        <p:spPr/>
        <p:txBody>
          <a:bodyPr/>
          <a:lstStyle/>
          <a:p>
            <a:fld id="{566A4B66-55CB-442E-9706-39C9A6FBBB7C}" type="datetimeFigureOut">
              <a:rPr lang="tr-TR" smtClean="0"/>
              <a:pPr/>
              <a:t>14.12.2022</a:t>
            </a:fld>
            <a:endParaRPr lang="en-GB"/>
          </a:p>
        </p:txBody>
      </p:sp>
      <p:sp>
        <p:nvSpPr>
          <p:cNvPr id="6" name="5 Altbilgi Yer Tutucusu"/>
          <p:cNvSpPr>
            <a:spLocks noGrp="1"/>
          </p:cNvSpPr>
          <p:nvPr>
            <p:ph type="ftr" sz="quarter" idx="11"/>
          </p:nvPr>
        </p:nvSpPr>
        <p:spPr/>
        <p:txBody>
          <a:bodyPr/>
          <a:lstStyle/>
          <a:p>
            <a:endParaRPr lang="en-GB"/>
          </a:p>
        </p:txBody>
      </p:sp>
      <p:sp>
        <p:nvSpPr>
          <p:cNvPr id="7" name="6 Slayt Numarası Yer Tutucusu"/>
          <p:cNvSpPr>
            <a:spLocks noGrp="1"/>
          </p:cNvSpPr>
          <p:nvPr>
            <p:ph type="sldNum" sz="quarter" idx="12"/>
          </p:nvPr>
        </p:nvSpPr>
        <p:spPr/>
        <p:txBody>
          <a:bodyPr/>
          <a:lstStyle/>
          <a:p>
            <a:fld id="{11A8062C-FEF9-47EC-B167-AAA4E6BA6116}"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endParaRPr lang="en-GB"/>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7" name="6 Veri Yer Tutucusu"/>
          <p:cNvSpPr>
            <a:spLocks noGrp="1"/>
          </p:cNvSpPr>
          <p:nvPr>
            <p:ph type="dt" sz="half" idx="10"/>
          </p:nvPr>
        </p:nvSpPr>
        <p:spPr/>
        <p:txBody>
          <a:bodyPr/>
          <a:lstStyle/>
          <a:p>
            <a:fld id="{566A4B66-55CB-442E-9706-39C9A6FBBB7C}" type="datetimeFigureOut">
              <a:rPr lang="tr-TR" smtClean="0"/>
              <a:pPr/>
              <a:t>14.12.2022</a:t>
            </a:fld>
            <a:endParaRPr lang="en-GB"/>
          </a:p>
        </p:txBody>
      </p:sp>
      <p:sp>
        <p:nvSpPr>
          <p:cNvPr id="8" name="7 Altbilgi Yer Tutucusu"/>
          <p:cNvSpPr>
            <a:spLocks noGrp="1"/>
          </p:cNvSpPr>
          <p:nvPr>
            <p:ph type="ftr" sz="quarter" idx="11"/>
          </p:nvPr>
        </p:nvSpPr>
        <p:spPr/>
        <p:txBody>
          <a:bodyPr/>
          <a:lstStyle/>
          <a:p>
            <a:endParaRPr lang="en-GB"/>
          </a:p>
        </p:txBody>
      </p:sp>
      <p:sp>
        <p:nvSpPr>
          <p:cNvPr id="9" name="8 Slayt Numarası Yer Tutucusu"/>
          <p:cNvSpPr>
            <a:spLocks noGrp="1"/>
          </p:cNvSpPr>
          <p:nvPr>
            <p:ph type="sldNum" sz="quarter" idx="12"/>
          </p:nvPr>
        </p:nvSpPr>
        <p:spPr/>
        <p:txBody>
          <a:bodyPr/>
          <a:lstStyle/>
          <a:p>
            <a:fld id="{11A8062C-FEF9-47EC-B167-AAA4E6BA6116}"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endParaRPr lang="en-GB"/>
          </a:p>
        </p:txBody>
      </p:sp>
      <p:sp>
        <p:nvSpPr>
          <p:cNvPr id="3" name="2 Veri Yer Tutucusu"/>
          <p:cNvSpPr>
            <a:spLocks noGrp="1"/>
          </p:cNvSpPr>
          <p:nvPr>
            <p:ph type="dt" sz="half" idx="10"/>
          </p:nvPr>
        </p:nvSpPr>
        <p:spPr/>
        <p:txBody>
          <a:bodyPr/>
          <a:lstStyle/>
          <a:p>
            <a:fld id="{566A4B66-55CB-442E-9706-39C9A6FBBB7C}" type="datetimeFigureOut">
              <a:rPr lang="tr-TR" smtClean="0"/>
              <a:pPr/>
              <a:t>14.12.2022</a:t>
            </a:fld>
            <a:endParaRPr lang="en-GB"/>
          </a:p>
        </p:txBody>
      </p:sp>
      <p:sp>
        <p:nvSpPr>
          <p:cNvPr id="4" name="3 Altbilgi Yer Tutucusu"/>
          <p:cNvSpPr>
            <a:spLocks noGrp="1"/>
          </p:cNvSpPr>
          <p:nvPr>
            <p:ph type="ftr" sz="quarter" idx="11"/>
          </p:nvPr>
        </p:nvSpPr>
        <p:spPr/>
        <p:txBody>
          <a:bodyPr/>
          <a:lstStyle/>
          <a:p>
            <a:endParaRPr lang="en-GB"/>
          </a:p>
        </p:txBody>
      </p:sp>
      <p:sp>
        <p:nvSpPr>
          <p:cNvPr id="5" name="4 Slayt Numarası Yer Tutucusu"/>
          <p:cNvSpPr>
            <a:spLocks noGrp="1"/>
          </p:cNvSpPr>
          <p:nvPr>
            <p:ph type="sldNum" sz="quarter" idx="12"/>
          </p:nvPr>
        </p:nvSpPr>
        <p:spPr/>
        <p:txBody>
          <a:bodyPr/>
          <a:lstStyle/>
          <a:p>
            <a:fld id="{11A8062C-FEF9-47EC-B167-AAA4E6BA6116}"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66A4B66-55CB-442E-9706-39C9A6FBBB7C}" type="datetimeFigureOut">
              <a:rPr lang="tr-TR" smtClean="0"/>
              <a:pPr/>
              <a:t>14.12.2022</a:t>
            </a:fld>
            <a:endParaRPr lang="en-GB"/>
          </a:p>
        </p:txBody>
      </p:sp>
      <p:sp>
        <p:nvSpPr>
          <p:cNvPr id="3" name="2 Altbilgi Yer Tutucusu"/>
          <p:cNvSpPr>
            <a:spLocks noGrp="1"/>
          </p:cNvSpPr>
          <p:nvPr>
            <p:ph type="ftr" sz="quarter" idx="11"/>
          </p:nvPr>
        </p:nvSpPr>
        <p:spPr/>
        <p:txBody>
          <a:bodyPr/>
          <a:lstStyle/>
          <a:p>
            <a:endParaRPr lang="en-GB"/>
          </a:p>
        </p:txBody>
      </p:sp>
      <p:sp>
        <p:nvSpPr>
          <p:cNvPr id="4" name="3 Slayt Numarası Yer Tutucusu"/>
          <p:cNvSpPr>
            <a:spLocks noGrp="1"/>
          </p:cNvSpPr>
          <p:nvPr>
            <p:ph type="sldNum" sz="quarter" idx="12"/>
          </p:nvPr>
        </p:nvSpPr>
        <p:spPr/>
        <p:txBody>
          <a:bodyPr/>
          <a:lstStyle/>
          <a:p>
            <a:fld id="{11A8062C-FEF9-47EC-B167-AAA4E6BA6116}"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endParaRPr lang="en-GB"/>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566A4B66-55CB-442E-9706-39C9A6FBBB7C}" type="datetimeFigureOut">
              <a:rPr lang="tr-TR" smtClean="0"/>
              <a:pPr/>
              <a:t>14.12.2022</a:t>
            </a:fld>
            <a:endParaRPr lang="en-GB"/>
          </a:p>
        </p:txBody>
      </p:sp>
      <p:sp>
        <p:nvSpPr>
          <p:cNvPr id="6" name="5 Altbilgi Yer Tutucusu"/>
          <p:cNvSpPr>
            <a:spLocks noGrp="1"/>
          </p:cNvSpPr>
          <p:nvPr>
            <p:ph type="ftr" sz="quarter" idx="11"/>
          </p:nvPr>
        </p:nvSpPr>
        <p:spPr/>
        <p:txBody>
          <a:bodyPr/>
          <a:lstStyle/>
          <a:p>
            <a:endParaRPr lang="en-GB"/>
          </a:p>
        </p:txBody>
      </p:sp>
      <p:sp>
        <p:nvSpPr>
          <p:cNvPr id="7" name="6 Slayt Numarası Yer Tutucusu"/>
          <p:cNvSpPr>
            <a:spLocks noGrp="1"/>
          </p:cNvSpPr>
          <p:nvPr>
            <p:ph type="sldNum" sz="quarter" idx="12"/>
          </p:nvPr>
        </p:nvSpPr>
        <p:spPr/>
        <p:txBody>
          <a:bodyPr/>
          <a:lstStyle/>
          <a:p>
            <a:fld id="{11A8062C-FEF9-47EC-B167-AAA4E6BA6116}"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endParaRPr lang="en-GB"/>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566A4B66-55CB-442E-9706-39C9A6FBBB7C}" type="datetimeFigureOut">
              <a:rPr lang="tr-TR" smtClean="0"/>
              <a:pPr/>
              <a:t>14.12.2022</a:t>
            </a:fld>
            <a:endParaRPr lang="en-GB"/>
          </a:p>
        </p:txBody>
      </p:sp>
      <p:sp>
        <p:nvSpPr>
          <p:cNvPr id="6" name="5 Altbilgi Yer Tutucusu"/>
          <p:cNvSpPr>
            <a:spLocks noGrp="1"/>
          </p:cNvSpPr>
          <p:nvPr>
            <p:ph type="ftr" sz="quarter" idx="11"/>
          </p:nvPr>
        </p:nvSpPr>
        <p:spPr/>
        <p:txBody>
          <a:bodyPr/>
          <a:lstStyle/>
          <a:p>
            <a:endParaRPr lang="en-GB"/>
          </a:p>
        </p:txBody>
      </p:sp>
      <p:sp>
        <p:nvSpPr>
          <p:cNvPr id="7" name="6 Slayt Numarası Yer Tutucusu"/>
          <p:cNvSpPr>
            <a:spLocks noGrp="1"/>
          </p:cNvSpPr>
          <p:nvPr>
            <p:ph type="sldNum" sz="quarter" idx="12"/>
          </p:nvPr>
        </p:nvSpPr>
        <p:spPr/>
        <p:txBody>
          <a:bodyPr/>
          <a:lstStyle/>
          <a:p>
            <a:fld id="{11A8062C-FEF9-47EC-B167-AAA4E6BA6116}"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endParaRPr lang="en-GB"/>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6A4B66-55CB-442E-9706-39C9A6FBBB7C}" type="datetimeFigureOut">
              <a:rPr lang="tr-TR" smtClean="0"/>
              <a:pPr/>
              <a:t>14.12.2022</a:t>
            </a:fld>
            <a:endParaRPr lang="en-GB"/>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A8062C-FEF9-47EC-B167-AAA4E6BA6116}"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357299"/>
            <a:ext cx="7772400" cy="2243152"/>
          </a:xfrm>
        </p:spPr>
        <p:txBody>
          <a:bodyPr/>
          <a:lstStyle/>
          <a:p>
            <a:r>
              <a:rPr lang="tr-TR" dirty="0"/>
              <a:t>John </a:t>
            </a:r>
            <a:r>
              <a:rPr lang="tr-TR" dirty="0" err="1"/>
              <a:t>Milton</a:t>
            </a:r>
            <a:r>
              <a:rPr lang="tr-TR" dirty="0"/>
              <a:t> </a:t>
            </a:r>
            <a:r>
              <a:rPr lang="tr-TR" dirty="0" err="1"/>
              <a:t>and</a:t>
            </a:r>
            <a:r>
              <a:rPr lang="tr-TR" dirty="0"/>
              <a:t> his time</a:t>
            </a:r>
            <a:endParaRPr lang="en-GB" dirty="0"/>
          </a:p>
        </p:txBody>
      </p:sp>
      <p:sp>
        <p:nvSpPr>
          <p:cNvPr id="3" name="2 Alt Başlık"/>
          <p:cNvSpPr>
            <a:spLocks noGrp="1"/>
          </p:cNvSpPr>
          <p:nvPr>
            <p:ph type="subTitle" idx="1"/>
          </p:nvPr>
        </p:nvSpPr>
        <p:spPr>
          <a:xfrm>
            <a:off x="1071538" y="3886200"/>
            <a:ext cx="7215238" cy="1752600"/>
          </a:xfrm>
        </p:spPr>
        <p:txBody>
          <a:bodyPr>
            <a:normAutofit fontScale="92500" lnSpcReduction="20000"/>
          </a:bodyPr>
          <a:lstStyle/>
          <a:p>
            <a:r>
              <a:rPr lang="tr-TR" b="1" dirty="0"/>
              <a:t>‘</a:t>
            </a:r>
            <a:r>
              <a:rPr lang="en-US" b="1" dirty="0"/>
              <a:t>Reason is but choosing’: freedom of thought and John Milton</a:t>
            </a:r>
          </a:p>
          <a:p>
            <a:br>
              <a:rPr lang="en-US" dirty="0"/>
            </a:b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NPG-John-Milton.jpg"/>
          <p:cNvPicPr>
            <a:picLocks noGrp="1" noChangeAspect="1"/>
          </p:cNvPicPr>
          <p:nvPr>
            <p:ph idx="1"/>
          </p:nvPr>
        </p:nvPicPr>
        <p:blipFill>
          <a:blip r:embed="rId2"/>
          <a:stretch>
            <a:fillRect/>
          </a:stretch>
        </p:blipFill>
        <p:spPr>
          <a:xfrm>
            <a:off x="0" y="0"/>
            <a:ext cx="9144000" cy="6858000"/>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500042"/>
            <a:ext cx="8229600" cy="857248"/>
          </a:xfrm>
        </p:spPr>
        <p:txBody>
          <a:bodyPr>
            <a:normAutofit fontScale="90000"/>
          </a:bodyPr>
          <a:lstStyle/>
          <a:p>
            <a:r>
              <a:rPr lang="en-US" b="1" dirty="0"/>
              <a:t>Freedom of the press (1644)</a:t>
            </a:r>
            <a:br>
              <a:rPr lang="en-US" b="1" dirty="0"/>
            </a:br>
            <a:endParaRPr lang="en-GB" dirty="0"/>
          </a:p>
        </p:txBody>
      </p:sp>
      <p:sp>
        <p:nvSpPr>
          <p:cNvPr id="3" name="2 İçerik Yer Tutucusu"/>
          <p:cNvSpPr>
            <a:spLocks noGrp="1"/>
          </p:cNvSpPr>
          <p:nvPr>
            <p:ph idx="1"/>
          </p:nvPr>
        </p:nvSpPr>
        <p:spPr/>
        <p:txBody>
          <a:bodyPr>
            <a:normAutofit/>
          </a:bodyPr>
          <a:lstStyle/>
          <a:p>
            <a:pPr algn="just"/>
            <a:r>
              <a:rPr lang="en-US" sz="2800" dirty="0"/>
              <a:t>In a time of </a:t>
            </a:r>
            <a:r>
              <a:rPr lang="en-US" sz="2800" u="sng" dirty="0"/>
              <a:t>enormous social and ideological upheaval, with heavy censorship from the state, </a:t>
            </a:r>
            <a:r>
              <a:rPr lang="en-US" sz="2800" dirty="0"/>
              <a:t>Milton advocated for freedom of the press, suggesting that </a:t>
            </a:r>
            <a:r>
              <a:rPr lang="en-US" sz="2800" u="sng" dirty="0"/>
              <a:t>it should be left up to the individual, rather than some authority-approved censor, </a:t>
            </a:r>
            <a:r>
              <a:rPr lang="en-US" sz="2800" dirty="0"/>
              <a:t>to decide if their reading material was a corrupting influence or not. </a:t>
            </a:r>
            <a:endParaRPr lang="tr-TR" sz="2800" dirty="0"/>
          </a:p>
          <a:p>
            <a:endParaRPr lang="tr-TR" sz="3800" dirty="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en-US" sz="2800" dirty="0"/>
              <a:t>In </a:t>
            </a:r>
            <a:r>
              <a:rPr lang="en-US" sz="2800" i="1" dirty="0" err="1"/>
              <a:t>Areopagitica</a:t>
            </a:r>
            <a:r>
              <a:rPr lang="en-US" sz="2800" dirty="0"/>
              <a:t>, published in 1644, Milton connected this capacity for choice with man’s original sin, Adam and Eve’s decision to eat the fruit from the forbidden Tree of Knowledge in Eden; this, of course, would become the subject for Milton’s epic poem </a:t>
            </a:r>
            <a:r>
              <a:rPr lang="en-US" sz="2800" i="1" dirty="0"/>
              <a:t>Paradise Lost</a:t>
            </a:r>
            <a:r>
              <a:rPr lang="en-US" sz="2800" dirty="0"/>
              <a:t> (first published in 1667). </a:t>
            </a:r>
          </a:p>
          <a:p>
            <a:endParaRPr lang="en-GB"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None/>
            </a:pPr>
            <a:r>
              <a:rPr lang="tr-TR" dirty="0"/>
              <a:t>   </a:t>
            </a:r>
            <a:r>
              <a:rPr lang="en-US" dirty="0"/>
              <a:t>He writes:</a:t>
            </a:r>
          </a:p>
          <a:p>
            <a:pPr algn="just">
              <a:buNone/>
            </a:pPr>
            <a:r>
              <a:rPr lang="tr-TR" dirty="0"/>
              <a:t>   </a:t>
            </a:r>
            <a:r>
              <a:rPr lang="en-US" i="1" dirty="0"/>
              <a:t>Many there be that complain of divine Providence for suffering Adam to transgress, foolish tongues! when God gave him reason, he gave him freedom to choose, for reason is but choosing; he had been else a mere artificial Adam, such an Adam as he is in the motions.</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57232"/>
            <a:ext cx="8229600" cy="5268931"/>
          </a:xfrm>
        </p:spPr>
        <p:txBody>
          <a:bodyPr>
            <a:normAutofit/>
          </a:bodyPr>
          <a:lstStyle/>
          <a:p>
            <a:pPr algn="just"/>
            <a:r>
              <a:rPr lang="en-US" sz="2800" dirty="0"/>
              <a:t>Milton’s point is that without freedom to choose, the decisions we make are meaningless – nothing to do with intelligence or virtue, and born only of compulsion. He calls ‘foolish’ those people who complain that God ‘suffered’ – that is, allowed – Adam (and Eve) to eat the fruit of the Tree of Knowledge, reminding his reader that without that freedom, God’s human creations would not have been fully rational beings..</a:t>
            </a:r>
            <a:endParaRPr lang="en-GB"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en-US" sz="2800" dirty="0"/>
              <a:t>For Milton, if God had not granted mankind ‘reason’ – which means the ability to make their own decisions, even bad ones – then these human creatures would have been little more than puppets, going through the ‘motions’ of autonomy but in reality not free. This is the animating idea behind every one of Milton’s works</a:t>
            </a:r>
            <a:r>
              <a:rPr lang="tr-TR" sz="2800"/>
              <a:t>.</a:t>
            </a:r>
            <a:endParaRPr lang="en-GB" sz="2800"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346</Words>
  <Application>Microsoft Office PowerPoint</Application>
  <PresentationFormat>Ekran Gösterisi (4:3)</PresentationFormat>
  <Paragraphs>10</Paragraphs>
  <Slides>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7</vt:i4>
      </vt:variant>
    </vt:vector>
  </HeadingPairs>
  <TitlesOfParts>
    <vt:vector size="10" baseType="lpstr">
      <vt:lpstr>Arial</vt:lpstr>
      <vt:lpstr>Calibri</vt:lpstr>
      <vt:lpstr>Ofis Teması</vt:lpstr>
      <vt:lpstr>John Milton and his time</vt:lpstr>
      <vt:lpstr>PowerPoint Sunusu</vt:lpstr>
      <vt:lpstr>Freedom of the press (1644) </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Milton</dc:title>
  <dc:creator>dell1</dc:creator>
  <cp:lastModifiedBy>BETÜL ALTAŞ</cp:lastModifiedBy>
  <cp:revision>2</cp:revision>
  <dcterms:created xsi:type="dcterms:W3CDTF">2018-12-04T20:56:34Z</dcterms:created>
  <dcterms:modified xsi:type="dcterms:W3CDTF">2022-12-14T16:50:59Z</dcterms:modified>
</cp:coreProperties>
</file>