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EC20E35-A176-4012-BC5E-935CFFF8708E}" styleName="Orta Sti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4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67AA028-55CF-888A-8C62-15D1CA28C6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F9CC380-FB52-C525-61BC-6C999A4A7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97B6555-51FA-7063-06CF-5BA1C17F1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50B8-B691-4FC1-A704-692639416A98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C5BFDE0-6415-FEFF-4166-E98FCE1C6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00E672B-481D-3DE0-1E0A-3EECD21D0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C4FB-F787-41EA-B052-21D635441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61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D526DE5-78D4-6E1A-DBCE-87E5B9829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278C9B2-86FD-2F34-9A0D-DB461E521E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23714D4-839A-C3AF-6D57-D9A0F5C85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50B8-B691-4FC1-A704-692639416A98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39C8847-90AF-6C84-1DCA-13CD9E065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9C72A64-316D-680A-4521-C18629916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C4FB-F787-41EA-B052-21D635441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429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E0AD53ED-2317-50B0-915A-86F01DB0E6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F396D91-8893-7897-3EAA-EA216F1025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1FBF014-B276-AA38-8D91-574A93879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50B8-B691-4FC1-A704-692639416A98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EA78539-64EB-BDEE-8DDA-4EE28396B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F86FA43-30E7-D5EB-8673-55387A735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C4FB-F787-41EA-B052-21D635441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315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724260D-5C85-597B-16CC-557A90E35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1E74DAE-F347-0755-2BCC-39457C9D7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F702013-E457-43D6-D4DC-B3E435E06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50B8-B691-4FC1-A704-692639416A98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FFC83CF-A653-5063-AC2B-9582719EE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897416D-A314-CCA9-A3F0-1AEBE8FF9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C4FB-F787-41EA-B052-21D635441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642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6CA1197-8623-E44A-48AB-61DACC640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B3F9906-1932-9853-7C16-9B1582597B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1E64DD6-7B66-DC16-F736-450DBDE4C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50B8-B691-4FC1-A704-692639416A98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C35EBC1-9B1B-5D6B-5BCE-3C43B62A4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A52197A-F0F9-4AAD-4410-D0A890BA7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C4FB-F787-41EA-B052-21D635441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093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430B745-45E7-ABBF-6A58-711BD7183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4E2D6A5-1C2B-A647-A585-9C478835A1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69A1AF2-036F-539F-D83D-ABF0288AA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6DCE56C-C321-5FB9-4D56-7709C9CA4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50B8-B691-4FC1-A704-692639416A98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4C0BDA5-E3C6-9DF8-62B0-BE3C81E88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5BC7EFF-0209-48B7-6CC9-67B08CEEA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C4FB-F787-41EA-B052-21D635441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641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0834C46-9F17-72B3-F074-77E8A7C97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629623E-C783-2AE4-74AD-F3FC07E873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A0BE2AB-1089-5604-8A1E-5EE77CD42D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82B2149C-01B3-28D9-CAF0-482FD166DF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A3AE9A82-E640-1ABA-04D1-F116F03A43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075C79BE-8B5C-D1F9-C4F3-002B84BA2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50B8-B691-4FC1-A704-692639416A98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D9D8388C-0DE1-772B-A4D8-9DC719F64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A305D091-BC77-EC6E-C851-5B9134EE1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C4FB-F787-41EA-B052-21D635441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013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48F50DB-4156-04F2-9845-CDAAC9946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B153C49-8FD5-2CD0-E3E1-F9C52C5E9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50B8-B691-4FC1-A704-692639416A98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9A53639E-EADE-6161-F24C-E182E6DF9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5A920E3-AC52-A4DA-A3E3-735B495C8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C4FB-F787-41EA-B052-21D635441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516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469DAB14-5D10-B8AC-E0BE-E0D0CABAD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50B8-B691-4FC1-A704-692639416A98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1076994B-0D81-82DC-F43A-E8BC6E49D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6C9DF01A-10AC-CF51-8ED7-5FFA663DD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C4FB-F787-41EA-B052-21D635441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79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39D6EF4-C2AA-7D9D-69DD-650698CA6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C8815ED-2AAE-9C08-2C9F-2B66A77FA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E6089D7-B41E-3AA0-69D1-CB9135B453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8CF58F8-A484-D24C-3999-E470CBB86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50B8-B691-4FC1-A704-692639416A98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221513B-6E7D-5E47-99E4-C3339893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D71501B-21A8-269A-BB57-AF663CBE0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C4FB-F787-41EA-B052-21D635441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19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8A7CA85-B8CB-B7D7-D044-3EA2DC591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140D59F8-2F02-EDB6-66B3-8D04347E3D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0E9E78CE-2152-273E-5E7A-4B3E065AB3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18F88A9-64FC-9F20-EB21-C5D9C98A8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50B8-B691-4FC1-A704-692639416A98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16E9FC1-CFF4-19B9-3636-62629A1F9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068B736-9D08-A23D-2B1A-A8D42546D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C4FB-F787-41EA-B052-21D635441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445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DA4BEE26-3472-3617-CC7C-34FA70F84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247D1EE-298D-8EBC-611B-899F0D02C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13C13F6-5BDC-C657-7BB8-2A19593A76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2250B8-B691-4FC1-A704-692639416A98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579DFEE-12D7-FCA6-0E02-C86CD631C3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A2263C4-C35A-084A-79CE-77D4E06BE0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A2C4FB-F787-41EA-B052-21D635441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209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6F7FA74-544A-4A13-C765-E384BF9FA0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/>
              <a:t>Revision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Final</a:t>
            </a:r>
            <a:br>
              <a:rPr lang="tr-TR" dirty="0"/>
            </a:br>
            <a:endParaRPr lang="en-US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8AD0F78-898B-DA4D-03BC-53802286F1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Comparative</a:t>
            </a:r>
            <a:r>
              <a:rPr lang="tr-TR" dirty="0"/>
              <a:t> </a:t>
            </a:r>
            <a:r>
              <a:rPr lang="tr-TR" dirty="0" err="1"/>
              <a:t>grammar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4363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ABE9C3-62DE-8C16-A811-D4389B71E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529" y="788894"/>
            <a:ext cx="10726271" cy="5388069"/>
          </a:xfrm>
        </p:spPr>
        <p:txBody>
          <a:bodyPr>
            <a:norm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  <a:buNone/>
            </a:pPr>
            <a:r>
              <a:rPr lang="tr-T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16. </a:t>
            </a:r>
            <a:r>
              <a:rPr lang="tr-TR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Neill</a:t>
            </a:r>
            <a:r>
              <a:rPr lang="tr-T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Armstrong </a:t>
            </a:r>
            <a:r>
              <a:rPr lang="tr-TR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was</a:t>
            </a:r>
            <a:r>
              <a:rPr lang="tr-T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first</a:t>
            </a:r>
            <a:r>
              <a:rPr lang="tr-T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man</a:t>
            </a:r>
            <a:r>
              <a:rPr lang="tr-T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____________________ his </a:t>
            </a:r>
            <a:r>
              <a:rPr lang="tr-TR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foot</a:t>
            </a:r>
            <a:r>
              <a:rPr lang="tr-T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on </a:t>
            </a:r>
            <a:r>
              <a:rPr lang="tr-TR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</a:t>
            </a:r>
            <a:endParaRPr lang="tr-TR" sz="24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200"/>
              </a:lnSpc>
              <a:spcAft>
                <a:spcPts val="600"/>
              </a:spcAft>
              <a:buNone/>
            </a:pPr>
            <a:r>
              <a:rPr lang="tr-T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moon’s</a:t>
            </a:r>
            <a:r>
              <a:rPr lang="tr-T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surface</a:t>
            </a:r>
            <a:r>
              <a:rPr lang="tr-T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 (SET) </a:t>
            </a:r>
          </a:p>
          <a:p>
            <a:pPr>
              <a:lnSpc>
                <a:spcPts val="1200"/>
              </a:lnSpc>
              <a:spcAft>
                <a:spcPts val="600"/>
              </a:spcAft>
              <a:buNone/>
            </a:pPr>
            <a:endParaRPr lang="en-US" sz="2400" dirty="0">
              <a:effectLst/>
              <a:latin typeface="Georgia" panose="02040502050405020303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200"/>
              </a:lnSpc>
              <a:spcAft>
                <a:spcPts val="600"/>
              </a:spcAft>
              <a:buNone/>
            </a:pPr>
            <a:r>
              <a:rPr lang="tr-T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17. </a:t>
            </a:r>
            <a:r>
              <a:rPr lang="tr-TR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We</a:t>
            </a:r>
            <a:r>
              <a:rPr lang="tr-T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are</a:t>
            </a:r>
            <a:r>
              <a:rPr lang="tr-T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all</a:t>
            </a:r>
            <a:r>
              <a:rPr lang="tr-T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looking</a:t>
            </a:r>
            <a:r>
              <a:rPr lang="tr-T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forward</a:t>
            </a:r>
            <a:r>
              <a:rPr lang="tr-T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____________________ </a:t>
            </a:r>
            <a:r>
              <a:rPr lang="tr-TR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you</a:t>
            </a:r>
            <a:r>
              <a:rPr lang="tr-T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next</a:t>
            </a:r>
            <a:r>
              <a:rPr lang="tr-T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Saturday</a:t>
            </a:r>
            <a:r>
              <a:rPr lang="tr-T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 (SEE)</a:t>
            </a:r>
          </a:p>
          <a:p>
            <a:pPr>
              <a:lnSpc>
                <a:spcPts val="1200"/>
              </a:lnSpc>
              <a:spcAft>
                <a:spcPts val="600"/>
              </a:spcAft>
              <a:buNone/>
            </a:pPr>
            <a:endParaRPr lang="en-US" sz="2400" dirty="0">
              <a:effectLst/>
              <a:latin typeface="Georgia" panose="02040502050405020303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200"/>
              </a:lnSpc>
              <a:spcAft>
                <a:spcPts val="600"/>
              </a:spcAft>
              <a:buNone/>
            </a:pPr>
            <a:r>
              <a:rPr lang="tr-T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18. I had a lot of </a:t>
            </a:r>
            <a:r>
              <a:rPr lang="tr-TR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trouble</a:t>
            </a:r>
            <a:r>
              <a:rPr lang="tr-T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____________________ </a:t>
            </a:r>
            <a:r>
              <a:rPr lang="tr-TR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into</a:t>
            </a:r>
            <a:r>
              <a:rPr lang="tr-T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house</a:t>
            </a:r>
            <a:r>
              <a:rPr lang="tr-T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 </a:t>
            </a:r>
            <a:r>
              <a:rPr lang="tr-TR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Nobody</a:t>
            </a:r>
            <a:r>
              <a:rPr lang="tr-T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seemed</a:t>
            </a:r>
            <a:endParaRPr lang="tr-TR" sz="24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200"/>
              </a:lnSpc>
              <a:spcAft>
                <a:spcPts val="600"/>
              </a:spcAft>
              <a:buNone/>
            </a:pPr>
            <a:r>
              <a:rPr lang="tr-T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____________________ </a:t>
            </a:r>
            <a:r>
              <a:rPr lang="tr-TR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where</a:t>
            </a:r>
            <a:r>
              <a:rPr lang="tr-T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key</a:t>
            </a:r>
            <a:r>
              <a:rPr lang="tr-T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was</a:t>
            </a:r>
            <a:r>
              <a:rPr lang="tr-T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 (GET, KNOW) </a:t>
            </a:r>
          </a:p>
          <a:p>
            <a:pPr>
              <a:lnSpc>
                <a:spcPts val="1200"/>
              </a:lnSpc>
              <a:spcAft>
                <a:spcPts val="600"/>
              </a:spcAft>
              <a:buNone/>
            </a:pPr>
            <a:endParaRPr lang="en-US" sz="2400" dirty="0">
              <a:effectLst/>
              <a:latin typeface="Georgia" panose="02040502050405020303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200"/>
              </a:lnSpc>
              <a:spcAft>
                <a:spcPts val="600"/>
              </a:spcAft>
              <a:buNone/>
            </a:pPr>
            <a:r>
              <a:rPr lang="tr-T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19. I </a:t>
            </a:r>
            <a:r>
              <a:rPr lang="tr-TR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wanted</a:t>
            </a:r>
            <a:r>
              <a:rPr lang="tr-T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my</a:t>
            </a:r>
            <a:r>
              <a:rPr lang="tr-T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son ____________________ </a:t>
            </a:r>
            <a:r>
              <a:rPr lang="tr-TR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up</a:t>
            </a:r>
            <a:r>
              <a:rPr lang="tr-T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in a </a:t>
            </a:r>
            <a:r>
              <a:rPr lang="tr-TR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peaceful</a:t>
            </a:r>
            <a:r>
              <a:rPr lang="tr-T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neighbourhood</a:t>
            </a:r>
            <a:r>
              <a:rPr lang="tr-T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ts val="1200"/>
              </a:lnSpc>
              <a:spcAft>
                <a:spcPts val="600"/>
              </a:spcAft>
              <a:buNone/>
            </a:pPr>
            <a:r>
              <a:rPr lang="tr-T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(GROW) </a:t>
            </a:r>
            <a:endParaRPr lang="en-US" sz="2400" dirty="0">
              <a:effectLst/>
              <a:latin typeface="Georgia" panose="02040502050405020303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1200"/>
              </a:lnSpc>
              <a:spcAft>
                <a:spcPts val="600"/>
              </a:spcAft>
              <a:buNone/>
            </a:pPr>
            <a:r>
              <a:rPr lang="tr-T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20. </a:t>
            </a:r>
            <a:r>
              <a:rPr lang="tr-TR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Tom</a:t>
            </a:r>
            <a:r>
              <a:rPr lang="tr-T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advised</a:t>
            </a:r>
            <a:r>
              <a:rPr lang="tr-T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me _________________ </a:t>
            </a:r>
            <a:r>
              <a:rPr lang="tr-TR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house</a:t>
            </a:r>
            <a:r>
              <a:rPr lang="tr-T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because</a:t>
            </a:r>
            <a:r>
              <a:rPr lang="tr-T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it </a:t>
            </a:r>
            <a:r>
              <a:rPr lang="tr-TR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wasn’t</a:t>
            </a:r>
            <a:r>
              <a:rPr lang="tr-T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of </a:t>
            </a:r>
            <a:r>
              <a:rPr lang="tr-TR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any</a:t>
            </a:r>
            <a:r>
              <a:rPr lang="tr-T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use</a:t>
            </a:r>
            <a:endParaRPr lang="tr-TR" sz="24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1200"/>
              </a:lnSpc>
              <a:spcAft>
                <a:spcPts val="600"/>
              </a:spcAft>
              <a:buNone/>
            </a:pPr>
            <a:r>
              <a:rPr lang="tr-T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to</a:t>
            </a:r>
            <a:r>
              <a:rPr lang="tr-T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me. (SELL)</a:t>
            </a:r>
            <a:endParaRPr lang="en-US" sz="2400" dirty="0">
              <a:effectLst/>
              <a:latin typeface="Georgia" panose="02040502050405020303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054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8378713B-2995-7C54-97B7-8F778C1E5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Answers</a:t>
            </a:r>
            <a:br>
              <a:rPr lang="en-US" sz="3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37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CD518F1-2220-1DBE-8282-E1196B464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499" y="390832"/>
            <a:ext cx="3233585" cy="87361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0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1.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E637C63A-A3F9-E250-30AF-73BDC722FBA4}"/>
              </a:ext>
            </a:extLst>
          </p:cNvPr>
          <p:cNvSpPr txBox="1"/>
          <p:nvPr/>
        </p:nvSpPr>
        <p:spPr>
          <a:xfrm>
            <a:off x="0" y="1731119"/>
            <a:ext cx="5109882" cy="44627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1,"B) The broken window was repaired."</a:t>
            </a:r>
          </a:p>
          <a:p>
            <a:r>
              <a:rPr lang="en-US" sz="1400" dirty="0"/>
              <a:t>2,"B) I want to learn Spanish."</a:t>
            </a:r>
          </a:p>
          <a:p>
            <a:r>
              <a:rPr lang="en-US" sz="1400" dirty="0"/>
              <a:t>3,"A) who"</a:t>
            </a:r>
          </a:p>
          <a:p>
            <a:r>
              <a:rPr lang="en-US" sz="1400" dirty="0"/>
              <a:t>4,"B) The book that you gave me is interesting."</a:t>
            </a:r>
          </a:p>
          <a:p>
            <a:r>
              <a:rPr lang="en-US" sz="1400" dirty="0"/>
              <a:t>5,"B) when"</a:t>
            </a:r>
          </a:p>
          <a:p>
            <a:r>
              <a:rPr lang="en-US" sz="1400" dirty="0"/>
              <a:t>6,"B) meeting"</a:t>
            </a:r>
          </a:p>
          <a:p>
            <a:r>
              <a:rPr lang="en-US" sz="1400" dirty="0"/>
              <a:t>7,"C) where"</a:t>
            </a:r>
          </a:p>
          <a:p>
            <a:r>
              <a:rPr lang="en-US" sz="1400" dirty="0"/>
              <a:t>8,"C) to lock"</a:t>
            </a:r>
          </a:p>
          <a:p>
            <a:r>
              <a:rPr lang="en-US" sz="1400" dirty="0"/>
              <a:t>9,"C) why"</a:t>
            </a:r>
          </a:p>
          <a:p>
            <a:r>
              <a:rPr lang="en-US" sz="1400" dirty="0"/>
              <a:t>10,"A) who"</a:t>
            </a:r>
          </a:p>
          <a:p>
            <a:r>
              <a:rPr lang="en-US" sz="1400" dirty="0"/>
              <a:t>11,"C) Running is exciting."</a:t>
            </a:r>
          </a:p>
          <a:p>
            <a:r>
              <a:rPr lang="en-US" sz="1400" dirty="0"/>
              <a:t>12,"A) I have a book to read."</a:t>
            </a:r>
          </a:p>
          <a:p>
            <a:r>
              <a:rPr lang="en-US" sz="1400" dirty="0"/>
              <a:t>13,"B) cornered"</a:t>
            </a:r>
          </a:p>
          <a:p>
            <a:r>
              <a:rPr lang="en-US" sz="1400" dirty="0"/>
              <a:t>14,"B) My sister, who lives in Paris, is coming to visit."</a:t>
            </a:r>
          </a:p>
          <a:p>
            <a:r>
              <a:rPr lang="en-US" sz="1400" dirty="0"/>
              <a:t>15,"a) must"</a:t>
            </a:r>
          </a:p>
          <a:p>
            <a:r>
              <a:rPr lang="en-US" sz="1400" dirty="0"/>
              <a:t>16,"c) don</a:t>
            </a:r>
            <a:r>
              <a:rPr lang="tr-TR" sz="1400" dirty="0"/>
              <a:t>’t</a:t>
            </a:r>
            <a:r>
              <a:rPr lang="en-US" sz="1400" dirty="0"/>
              <a:t> have to"</a:t>
            </a:r>
          </a:p>
          <a:p>
            <a:r>
              <a:rPr lang="en-US" sz="1400" dirty="0"/>
              <a:t>17,"b) could"</a:t>
            </a:r>
          </a:p>
          <a:p>
            <a:r>
              <a:rPr lang="en-US" sz="1400" dirty="0"/>
              <a:t>18,"c) cant"</a:t>
            </a:r>
          </a:p>
          <a:p>
            <a:r>
              <a:rPr lang="en-US" sz="1400" dirty="0"/>
              <a:t>19,"a) must"</a:t>
            </a:r>
          </a:p>
          <a:p>
            <a:r>
              <a:rPr lang="en-US" dirty="0"/>
              <a:t>20,"c) should"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C8B0E30B-1267-9B08-579C-33565F6F0620}"/>
              </a:ext>
            </a:extLst>
          </p:cNvPr>
          <p:cNvSpPr txBox="1"/>
          <p:nvPr/>
        </p:nvSpPr>
        <p:spPr>
          <a:xfrm>
            <a:off x="6096000" y="1909482"/>
            <a:ext cx="5047129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+mj-lt"/>
              <a:buAutoNum type="arabicPeriod"/>
            </a:pPr>
            <a:r>
              <a:rPr lang="en-US" sz="1400" b="0" i="0" dirty="0">
                <a:effectLst/>
              </a:rPr>
              <a:t>sitting</a:t>
            </a:r>
          </a:p>
          <a:p>
            <a:pPr algn="l">
              <a:buFont typeface="+mj-lt"/>
              <a:buAutoNum type="arabicPeriod"/>
            </a:pPr>
            <a:r>
              <a:rPr lang="en-US" sz="1400" b="0" i="0" dirty="0">
                <a:effectLst/>
              </a:rPr>
              <a:t>smoking</a:t>
            </a:r>
          </a:p>
          <a:p>
            <a:pPr algn="l">
              <a:buFont typeface="+mj-lt"/>
              <a:buAutoNum type="arabicPeriod"/>
            </a:pPr>
            <a:r>
              <a:rPr lang="en-US" sz="1400" b="0" i="0" dirty="0">
                <a:effectLst/>
              </a:rPr>
              <a:t>to learn</a:t>
            </a:r>
          </a:p>
          <a:p>
            <a:pPr algn="l">
              <a:buFont typeface="+mj-lt"/>
              <a:buAutoNum type="arabicPeriod"/>
            </a:pPr>
            <a:r>
              <a:rPr lang="en-US" sz="1400" b="0" i="0" dirty="0">
                <a:effectLst/>
              </a:rPr>
              <a:t>sleeping / camp</a:t>
            </a:r>
          </a:p>
          <a:p>
            <a:pPr algn="l">
              <a:buFont typeface="+mj-lt"/>
              <a:buAutoNum type="arabicPeriod"/>
            </a:pPr>
            <a:r>
              <a:rPr lang="en-US" sz="1400" b="0" i="0" dirty="0">
                <a:effectLst/>
              </a:rPr>
              <a:t>drinking</a:t>
            </a:r>
          </a:p>
          <a:p>
            <a:pPr algn="l">
              <a:buFont typeface="+mj-lt"/>
              <a:buAutoNum type="arabicPeriod"/>
            </a:pPr>
            <a:r>
              <a:rPr lang="en-US" sz="1400" b="0" i="0" dirty="0">
                <a:effectLst/>
              </a:rPr>
              <a:t>to solve</a:t>
            </a:r>
          </a:p>
          <a:p>
            <a:pPr algn="l">
              <a:buFont typeface="+mj-lt"/>
              <a:buAutoNum type="arabicPeriod"/>
            </a:pPr>
            <a:r>
              <a:rPr lang="en-US" sz="1400" b="0" i="0" dirty="0">
                <a:effectLst/>
              </a:rPr>
              <a:t>to walk</a:t>
            </a:r>
          </a:p>
          <a:p>
            <a:pPr algn="l">
              <a:buFont typeface="+mj-lt"/>
              <a:buAutoNum type="arabicPeriod"/>
            </a:pPr>
            <a:r>
              <a:rPr lang="en-US" sz="1400" b="0" i="0" dirty="0">
                <a:effectLst/>
              </a:rPr>
              <a:t>dining / stay</a:t>
            </a:r>
          </a:p>
          <a:p>
            <a:pPr algn="l">
              <a:buFont typeface="+mj-lt"/>
              <a:buAutoNum type="arabicPeriod"/>
            </a:pPr>
            <a:r>
              <a:rPr lang="en-US" sz="1400" b="0" i="0" dirty="0">
                <a:effectLst/>
              </a:rPr>
              <a:t>cutting</a:t>
            </a:r>
          </a:p>
          <a:p>
            <a:pPr algn="l">
              <a:buFont typeface="+mj-lt"/>
              <a:buAutoNum type="arabicPeriod"/>
            </a:pPr>
            <a:r>
              <a:rPr lang="en-US" sz="1400" b="0" i="0" dirty="0">
                <a:effectLst/>
              </a:rPr>
              <a:t>going</a:t>
            </a:r>
          </a:p>
          <a:p>
            <a:pPr algn="l">
              <a:buFont typeface="+mj-lt"/>
              <a:buAutoNum type="arabicPeriod"/>
            </a:pPr>
            <a:r>
              <a:rPr lang="en-US" sz="1400" b="0" i="0" dirty="0">
                <a:effectLst/>
              </a:rPr>
              <a:t>to prevent / rushing</a:t>
            </a:r>
          </a:p>
          <a:p>
            <a:pPr algn="l">
              <a:buFont typeface="+mj-lt"/>
              <a:buAutoNum type="arabicPeriod"/>
            </a:pPr>
            <a:r>
              <a:rPr lang="en-US" sz="1400" b="0" i="0" dirty="0">
                <a:effectLst/>
              </a:rPr>
              <a:t>being</a:t>
            </a:r>
          </a:p>
          <a:p>
            <a:pPr algn="l">
              <a:buFont typeface="+mj-lt"/>
              <a:buAutoNum type="arabicPeriod"/>
            </a:pPr>
            <a:r>
              <a:rPr lang="en-US" sz="1400" b="0" i="0" dirty="0">
                <a:effectLst/>
              </a:rPr>
              <a:t>to get</a:t>
            </a:r>
          </a:p>
          <a:p>
            <a:pPr algn="l">
              <a:buFont typeface="+mj-lt"/>
              <a:buAutoNum type="arabicPeriod"/>
            </a:pPr>
            <a:r>
              <a:rPr lang="en-US" sz="1400" b="0" i="0" dirty="0">
                <a:effectLst/>
              </a:rPr>
              <a:t>arguing / to work</a:t>
            </a:r>
          </a:p>
          <a:p>
            <a:pPr algn="l">
              <a:buFont typeface="+mj-lt"/>
              <a:buAutoNum type="arabicPeriod"/>
            </a:pPr>
            <a:r>
              <a:rPr lang="en-US" sz="1400" b="0" i="0" dirty="0">
                <a:effectLst/>
              </a:rPr>
              <a:t>untying / crawling</a:t>
            </a:r>
          </a:p>
          <a:p>
            <a:pPr algn="l">
              <a:buFont typeface="+mj-lt"/>
              <a:buAutoNum type="arabicPeriod"/>
            </a:pPr>
            <a:r>
              <a:rPr lang="en-US" sz="1400" b="0" i="0" dirty="0">
                <a:effectLst/>
              </a:rPr>
              <a:t>to set</a:t>
            </a:r>
          </a:p>
          <a:p>
            <a:pPr algn="l">
              <a:buFont typeface="+mj-lt"/>
              <a:buAutoNum type="arabicPeriod"/>
            </a:pPr>
            <a:r>
              <a:rPr lang="en-US" sz="1400" b="0" i="0" dirty="0">
                <a:effectLst/>
              </a:rPr>
              <a:t>to seeing</a:t>
            </a:r>
          </a:p>
          <a:p>
            <a:pPr algn="l">
              <a:buFont typeface="+mj-lt"/>
              <a:buAutoNum type="arabicPeriod"/>
            </a:pPr>
            <a:r>
              <a:rPr lang="en-US" sz="1400" b="0" i="0" dirty="0">
                <a:effectLst/>
              </a:rPr>
              <a:t>getting / to know</a:t>
            </a:r>
          </a:p>
          <a:p>
            <a:pPr algn="l">
              <a:buFont typeface="+mj-lt"/>
              <a:buAutoNum type="arabicPeriod"/>
            </a:pPr>
            <a:r>
              <a:rPr lang="en-US" sz="1400" b="0" i="0" dirty="0">
                <a:effectLst/>
              </a:rPr>
              <a:t>to grow</a:t>
            </a:r>
          </a:p>
          <a:p>
            <a:pPr algn="l">
              <a:buFont typeface="+mj-lt"/>
              <a:buAutoNum type="arabicPeriod"/>
            </a:pPr>
            <a:r>
              <a:rPr lang="en-US" sz="1400" b="0" i="0" dirty="0">
                <a:effectLst/>
              </a:rPr>
              <a:t>to sell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669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87AABF5-398E-39E5-2AF9-43B1530681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565" y="286871"/>
            <a:ext cx="10735235" cy="5890092"/>
          </a:xfrm>
        </p:spPr>
        <p:txBody>
          <a:bodyPr numCol="2">
            <a:normAutofit lnSpcReduction="10000"/>
          </a:bodyPr>
          <a:lstStyle/>
          <a:p>
            <a:pPr>
              <a:lnSpc>
                <a:spcPct val="150000"/>
              </a:lnSpc>
              <a:spcAft>
                <a:spcPts val="1050"/>
              </a:spcAft>
              <a:buNone/>
            </a:pP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1. Aşağıdaki cümlelerden hangisinde "</a:t>
            </a:r>
            <a:r>
              <a:rPr lang="tr-TR" sz="18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participle</a:t>
            </a: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" sıfat olarak kullanılmıştır?</a:t>
            </a:r>
            <a:b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A) I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enjoy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swimming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.</a:t>
            </a:r>
            <a:b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B)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The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broken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window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was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repaired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.</a:t>
            </a:r>
            <a:b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C)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To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swim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is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healthy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.</a:t>
            </a:r>
            <a:b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D)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She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likes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to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read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.</a:t>
            </a:r>
            <a:endParaRPr lang="en-US" sz="1800" dirty="0">
              <a:effectLst/>
              <a:latin typeface="Georgia" panose="02040502050405020303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1050"/>
              </a:spcAft>
              <a:buNone/>
            </a:pP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2. Hangi cümlede "</a:t>
            </a:r>
            <a:r>
              <a:rPr lang="tr-TR" sz="18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infinitive</a:t>
            </a: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" nesne olarak kullanılmıştır?</a:t>
            </a:r>
            <a:b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A)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Swimming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is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fun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.</a:t>
            </a:r>
            <a:b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B) I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want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to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learn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Spanish.</a:t>
            </a:r>
            <a:b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C)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The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running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water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is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cold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.</a:t>
            </a:r>
            <a:b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D) He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denied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stealing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the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money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.</a:t>
            </a:r>
          </a:p>
          <a:p>
            <a:pPr>
              <a:lnSpc>
                <a:spcPct val="150000"/>
              </a:lnSpc>
              <a:spcAft>
                <a:spcPts val="1050"/>
              </a:spcAft>
              <a:buNone/>
            </a:pPr>
            <a:endParaRPr lang="en-US" sz="1800" dirty="0">
              <a:effectLst/>
              <a:latin typeface="Georgia" panose="02040502050405020303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1050"/>
              </a:spcAft>
              <a:buNone/>
            </a:pP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3. "</a:t>
            </a:r>
            <a:r>
              <a:rPr lang="tr-TR" sz="18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The</a:t>
            </a: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man</a:t>
            </a: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___ </a:t>
            </a:r>
            <a:r>
              <a:rPr lang="tr-TR" sz="18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fixed</a:t>
            </a: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the</a:t>
            </a: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car is </a:t>
            </a:r>
            <a:r>
              <a:rPr lang="tr-TR" sz="18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my</a:t>
            </a: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uncle</a:t>
            </a: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." Boşluğa hangisi gelmelidir?</a:t>
            </a:r>
            <a:b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A)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who</a:t>
            </a:r>
            <a:b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B)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which</a:t>
            </a:r>
            <a:b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C)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where</a:t>
            </a:r>
            <a:b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D)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what</a:t>
            </a:r>
            <a:endParaRPr lang="en-US" sz="1800" dirty="0">
              <a:effectLst/>
              <a:latin typeface="Georgia" panose="02040502050405020303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spcAft>
                <a:spcPts val="1050"/>
              </a:spcAft>
              <a:buNone/>
            </a:pP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4. Aşağıdakilerden hangisi bir "</a:t>
            </a:r>
            <a:r>
              <a:rPr lang="tr-TR" sz="18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adjective</a:t>
            </a: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clause</a:t>
            </a: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" içerir?</a:t>
            </a:r>
            <a:b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A)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She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likes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to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dance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.</a:t>
            </a:r>
            <a:b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B)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The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book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that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you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gave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me is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interesting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.</a:t>
            </a:r>
            <a:b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C)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To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dance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is her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passion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.</a:t>
            </a:r>
            <a:b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D) Reading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books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is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fun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.</a:t>
            </a:r>
            <a:endParaRPr lang="en-US" sz="1800" dirty="0">
              <a:effectLst/>
              <a:latin typeface="Georgia" panose="02040502050405020303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268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E54031E-FEB4-30F2-65FC-BD9399A5A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694" y="525742"/>
            <a:ext cx="10515600" cy="5417857"/>
          </a:xfrm>
        </p:spPr>
        <p:txBody>
          <a:bodyPr numCol="2">
            <a:normAutofit fontScale="25000" lnSpcReduction="20000"/>
          </a:bodyPr>
          <a:lstStyle/>
          <a:p>
            <a:pPr>
              <a:lnSpc>
                <a:spcPct val="150000"/>
              </a:lnSpc>
              <a:spcAft>
                <a:spcPts val="1050"/>
              </a:spcAft>
              <a:buNone/>
            </a:pPr>
            <a:r>
              <a:rPr lang="tr-TR" sz="56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5. "</a:t>
            </a:r>
            <a:r>
              <a:rPr lang="tr-TR" sz="56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The</a:t>
            </a:r>
            <a:r>
              <a:rPr lang="tr-TR" sz="56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time ___ </a:t>
            </a:r>
            <a:r>
              <a:rPr lang="tr-TR" sz="56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the</a:t>
            </a:r>
            <a:r>
              <a:rPr lang="tr-TR" sz="56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56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train</a:t>
            </a:r>
            <a:r>
              <a:rPr lang="tr-TR" sz="56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56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leaves</a:t>
            </a:r>
            <a:r>
              <a:rPr lang="tr-TR" sz="56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is 7 </a:t>
            </a:r>
            <a:r>
              <a:rPr lang="tr-TR" sz="56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o’clock</a:t>
            </a:r>
            <a:r>
              <a:rPr lang="tr-TR" sz="56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." Boşluğa hangisi gelmelidir?</a:t>
            </a:r>
            <a:br>
              <a:rPr lang="tr-TR" sz="56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56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A) </a:t>
            </a:r>
            <a:r>
              <a:rPr lang="tr-TR" sz="56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who</a:t>
            </a:r>
            <a:br>
              <a:rPr lang="tr-TR" sz="56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56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B) </a:t>
            </a:r>
            <a:r>
              <a:rPr lang="tr-TR" sz="56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when</a:t>
            </a:r>
            <a:br>
              <a:rPr lang="tr-TR" sz="56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56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C) </a:t>
            </a:r>
            <a:r>
              <a:rPr lang="tr-TR" sz="56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which</a:t>
            </a:r>
            <a:br>
              <a:rPr lang="tr-TR" sz="56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56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D) </a:t>
            </a:r>
            <a:r>
              <a:rPr lang="tr-TR" sz="56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where</a:t>
            </a:r>
            <a:endParaRPr lang="en-US" sz="5600" dirty="0">
              <a:effectLst/>
              <a:latin typeface="Georgia" panose="02040502050405020303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1050"/>
              </a:spcAft>
              <a:buNone/>
            </a:pPr>
            <a:r>
              <a:rPr lang="tr-TR" sz="56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6. "I am </a:t>
            </a:r>
            <a:r>
              <a:rPr lang="tr-TR" sz="56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looking</a:t>
            </a:r>
            <a:r>
              <a:rPr lang="tr-TR" sz="56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56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forward</a:t>
            </a:r>
            <a:r>
              <a:rPr lang="tr-TR" sz="56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56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to</a:t>
            </a:r>
            <a:r>
              <a:rPr lang="tr-TR" sz="56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___ </a:t>
            </a:r>
            <a:r>
              <a:rPr lang="tr-TR" sz="56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you</a:t>
            </a:r>
            <a:r>
              <a:rPr lang="tr-TR" sz="56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." Boşluğu doldurunuz.</a:t>
            </a:r>
            <a:br>
              <a:rPr lang="tr-TR" sz="56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56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A) </a:t>
            </a:r>
            <a:r>
              <a:rPr lang="tr-TR" sz="56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meet</a:t>
            </a:r>
            <a:br>
              <a:rPr lang="tr-TR" sz="56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56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B) </a:t>
            </a:r>
            <a:r>
              <a:rPr lang="tr-TR" sz="56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meeting</a:t>
            </a:r>
            <a:br>
              <a:rPr lang="tr-TR" sz="56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56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C) </a:t>
            </a:r>
            <a:r>
              <a:rPr lang="tr-TR" sz="56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to</a:t>
            </a:r>
            <a:r>
              <a:rPr lang="tr-TR" sz="56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56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meet</a:t>
            </a:r>
            <a:br>
              <a:rPr lang="tr-TR" sz="56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56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D) met</a:t>
            </a:r>
            <a:endParaRPr lang="en-US" sz="5600" dirty="0">
              <a:effectLst/>
              <a:latin typeface="Georgia" panose="02040502050405020303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1050"/>
              </a:spcAft>
              <a:buNone/>
            </a:pPr>
            <a:r>
              <a:rPr lang="tr-TR" sz="56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7. "</a:t>
            </a:r>
            <a:r>
              <a:rPr lang="tr-TR" sz="56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The</a:t>
            </a:r>
            <a:r>
              <a:rPr lang="tr-TR" sz="56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56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city</a:t>
            </a:r>
            <a:r>
              <a:rPr lang="tr-TR" sz="56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___ I </a:t>
            </a:r>
            <a:r>
              <a:rPr lang="tr-TR" sz="56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was</a:t>
            </a:r>
            <a:r>
              <a:rPr lang="tr-TR" sz="56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56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born</a:t>
            </a:r>
            <a:r>
              <a:rPr lang="tr-TR" sz="56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is </a:t>
            </a:r>
            <a:r>
              <a:rPr lang="tr-TR" sz="56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very</a:t>
            </a:r>
            <a:r>
              <a:rPr lang="tr-TR" sz="56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56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old</a:t>
            </a:r>
            <a:r>
              <a:rPr lang="tr-TR" sz="56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." Boşluğa hangisi gelmelidir?</a:t>
            </a:r>
            <a:br>
              <a:rPr lang="tr-TR" sz="56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56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A) </a:t>
            </a:r>
            <a:r>
              <a:rPr lang="tr-TR" sz="56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who</a:t>
            </a:r>
            <a:br>
              <a:rPr lang="tr-TR" sz="56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56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B) </a:t>
            </a:r>
            <a:r>
              <a:rPr lang="tr-TR" sz="56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which</a:t>
            </a:r>
            <a:br>
              <a:rPr lang="tr-TR" sz="56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56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C) </a:t>
            </a:r>
            <a:r>
              <a:rPr lang="tr-TR" sz="56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where</a:t>
            </a:r>
            <a:br>
              <a:rPr lang="tr-TR" sz="56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56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D) </a:t>
            </a:r>
            <a:r>
              <a:rPr lang="tr-TR" sz="56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what</a:t>
            </a:r>
            <a:endParaRPr lang="en-US" sz="5600" dirty="0">
              <a:effectLst/>
              <a:latin typeface="Georgia" panose="02040502050405020303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1050"/>
              </a:spcAft>
              <a:buNone/>
            </a:pPr>
            <a:r>
              <a:rPr lang="tr-TR" sz="56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8. "</a:t>
            </a:r>
            <a:r>
              <a:rPr lang="tr-TR" sz="56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She</a:t>
            </a:r>
            <a:r>
              <a:rPr lang="tr-TR" sz="56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56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forgot</a:t>
            </a:r>
            <a:r>
              <a:rPr lang="tr-TR" sz="56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___ </a:t>
            </a:r>
            <a:r>
              <a:rPr lang="tr-TR" sz="56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the</a:t>
            </a:r>
            <a:r>
              <a:rPr lang="tr-TR" sz="56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56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door</a:t>
            </a:r>
            <a:r>
              <a:rPr lang="tr-TR" sz="56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." Boşluğu doldurunuz.</a:t>
            </a:r>
            <a:br>
              <a:rPr lang="tr-TR" sz="56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56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A) </a:t>
            </a:r>
            <a:r>
              <a:rPr lang="tr-TR" sz="56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locking</a:t>
            </a:r>
            <a:br>
              <a:rPr lang="tr-TR" sz="56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56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B) </a:t>
            </a:r>
            <a:r>
              <a:rPr lang="tr-TR" sz="56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lock</a:t>
            </a:r>
            <a:br>
              <a:rPr lang="tr-TR" sz="56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56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C) </a:t>
            </a:r>
            <a:r>
              <a:rPr lang="tr-TR" sz="56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to</a:t>
            </a:r>
            <a:r>
              <a:rPr lang="tr-TR" sz="56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56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lock</a:t>
            </a:r>
            <a:br>
              <a:rPr lang="tr-TR" sz="56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56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D) </a:t>
            </a:r>
            <a:r>
              <a:rPr lang="tr-TR" sz="56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locked</a:t>
            </a:r>
            <a:endParaRPr lang="en-US" sz="5600" dirty="0">
              <a:effectLst/>
              <a:latin typeface="Georgia" panose="02040502050405020303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200"/>
              </a:lnSpc>
              <a:spcAft>
                <a:spcPts val="600"/>
              </a:spcAft>
              <a:buNone/>
            </a:pPr>
            <a:r>
              <a:rPr lang="tr-TR" sz="5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9</a:t>
            </a:r>
            <a:r>
              <a:rPr lang="tr-TR" sz="56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 "</a:t>
            </a:r>
            <a:r>
              <a:rPr lang="tr-TR" sz="5600" b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</a:t>
            </a:r>
            <a:r>
              <a:rPr lang="tr-TR" sz="56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sz="5600" b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reason</a:t>
            </a:r>
            <a:r>
              <a:rPr lang="tr-TR" sz="56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___ </a:t>
            </a:r>
            <a:r>
              <a:rPr lang="tr-TR" sz="5600" b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she</a:t>
            </a:r>
            <a:r>
              <a:rPr lang="tr-TR" sz="56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sz="5600" b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left</a:t>
            </a:r>
            <a:r>
              <a:rPr lang="tr-TR" sz="56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sz="5600" b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was</a:t>
            </a:r>
            <a:r>
              <a:rPr lang="tr-TR" sz="56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sz="5600" b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never</a:t>
            </a:r>
            <a:r>
              <a:rPr lang="tr-TR" sz="56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sz="5600" b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explained</a:t>
            </a:r>
            <a:r>
              <a:rPr lang="tr-TR" sz="56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." Boşluğa hangisi gelmelidir</a:t>
            </a:r>
            <a:r>
              <a:rPr lang="tr-TR" sz="5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?</a:t>
            </a:r>
            <a:endParaRPr lang="en-US" sz="5600" dirty="0">
              <a:effectLst/>
              <a:latin typeface="Georgia" panose="02040502050405020303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200"/>
              </a:lnSpc>
              <a:spcAft>
                <a:spcPts val="600"/>
              </a:spcAft>
              <a:buNone/>
            </a:pPr>
            <a:r>
              <a:rPr lang="tr-TR" sz="5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A) </a:t>
            </a:r>
            <a:r>
              <a:rPr lang="tr-TR" sz="5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where</a:t>
            </a:r>
            <a:endParaRPr lang="en-US" sz="5600" dirty="0">
              <a:effectLst/>
              <a:latin typeface="Georgia" panose="02040502050405020303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200"/>
              </a:lnSpc>
              <a:spcAft>
                <a:spcPts val="600"/>
              </a:spcAft>
              <a:buNone/>
            </a:pPr>
            <a:r>
              <a:rPr lang="tr-TR" sz="5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B) </a:t>
            </a:r>
            <a:r>
              <a:rPr lang="tr-TR" sz="5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when</a:t>
            </a:r>
            <a:endParaRPr lang="en-US" sz="5600" dirty="0">
              <a:effectLst/>
              <a:latin typeface="Georgia" panose="02040502050405020303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200"/>
              </a:lnSpc>
              <a:spcAft>
                <a:spcPts val="600"/>
              </a:spcAft>
              <a:buNone/>
            </a:pPr>
            <a:r>
              <a:rPr lang="tr-TR" sz="5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C) </a:t>
            </a:r>
            <a:r>
              <a:rPr lang="tr-TR" sz="5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why</a:t>
            </a:r>
            <a:endParaRPr lang="en-US" sz="5600" dirty="0">
              <a:effectLst/>
              <a:latin typeface="Georgia" panose="02040502050405020303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1200"/>
              </a:lnSpc>
              <a:spcAft>
                <a:spcPts val="600"/>
              </a:spcAft>
              <a:buNone/>
            </a:pPr>
            <a:r>
              <a:rPr lang="tr-TR" sz="5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D) </a:t>
            </a:r>
            <a:r>
              <a:rPr lang="tr-TR" sz="5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which</a:t>
            </a:r>
            <a:endParaRPr lang="en-US" sz="5600" dirty="0">
              <a:effectLst/>
              <a:latin typeface="Georgia" panose="02040502050405020303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122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4DE55C4-C2D3-BBDE-BB07-958607F04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58588"/>
            <a:ext cx="10744200" cy="5818375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en-US" dirty="0"/>
              <a:t>10. "The girl ___ is standing over there is my cousin." </a:t>
            </a:r>
            <a:r>
              <a:rPr lang="en-US" dirty="0" err="1"/>
              <a:t>Boşluğu</a:t>
            </a:r>
            <a:r>
              <a:rPr lang="en-US" dirty="0"/>
              <a:t> </a:t>
            </a:r>
            <a:r>
              <a:rPr lang="en-US" dirty="0" err="1"/>
              <a:t>doldurunuz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A) who</a:t>
            </a:r>
          </a:p>
          <a:p>
            <a:pPr marL="0" indent="0">
              <a:buNone/>
            </a:pPr>
            <a:r>
              <a:rPr lang="en-US" dirty="0"/>
              <a:t>B) which</a:t>
            </a:r>
          </a:p>
          <a:p>
            <a:pPr marL="0" indent="0">
              <a:buNone/>
            </a:pPr>
            <a:r>
              <a:rPr lang="en-US" dirty="0"/>
              <a:t>C) where</a:t>
            </a:r>
          </a:p>
          <a:p>
            <a:pPr marL="0" indent="0">
              <a:buNone/>
            </a:pPr>
            <a:r>
              <a:rPr lang="en-US" dirty="0"/>
              <a:t>D) Whose</a:t>
            </a:r>
          </a:p>
          <a:p>
            <a:pPr marL="0" indent="0">
              <a:buNone/>
            </a:pPr>
            <a:r>
              <a:rPr lang="en-US" dirty="0"/>
              <a:t>11. Which sentence includes a gerund?</a:t>
            </a:r>
          </a:p>
          <a:p>
            <a:pPr marL="0" indent="0">
              <a:buNone/>
            </a:pPr>
            <a:r>
              <a:rPr lang="en-US" dirty="0"/>
              <a:t>A) The barking dog is loud.</a:t>
            </a:r>
          </a:p>
          <a:p>
            <a:pPr marL="0" indent="0">
              <a:buNone/>
            </a:pPr>
            <a:r>
              <a:rPr lang="en-US" dirty="0"/>
              <a:t>B) To run is exciting.</a:t>
            </a:r>
          </a:p>
          <a:p>
            <a:pPr marL="0" indent="0">
              <a:buNone/>
            </a:pPr>
            <a:r>
              <a:rPr lang="en-US" dirty="0"/>
              <a:t>C) Running is exciting.</a:t>
            </a:r>
          </a:p>
          <a:p>
            <a:pPr marL="0" indent="0">
              <a:buNone/>
            </a:pPr>
            <a:r>
              <a:rPr lang="en-US" dirty="0"/>
              <a:t>D) The dog ran quickly.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12. Which sentence contains an infinitive phrase used as an adjective?</a:t>
            </a:r>
          </a:p>
          <a:p>
            <a:pPr marL="0" indent="0">
              <a:buNone/>
            </a:pPr>
            <a:r>
              <a:rPr lang="en-US" dirty="0"/>
              <a:t>A) I have a book to read.</a:t>
            </a:r>
          </a:p>
          <a:p>
            <a:pPr marL="0" indent="0">
              <a:buNone/>
            </a:pPr>
            <a:r>
              <a:rPr lang="en-US" dirty="0"/>
              <a:t>B) Reading books is fun.</a:t>
            </a:r>
          </a:p>
          <a:p>
            <a:pPr marL="0" indent="0">
              <a:buNone/>
            </a:pPr>
            <a:r>
              <a:rPr lang="en-US" dirty="0"/>
              <a:t>C) The girl reading a book is my friend.</a:t>
            </a:r>
          </a:p>
          <a:p>
            <a:pPr marL="0" indent="0">
              <a:buNone/>
            </a:pPr>
            <a:r>
              <a:rPr lang="en-US" dirty="0"/>
              <a:t>D) She enjoys reading.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252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75837B0-02D2-6712-8B1D-EEF694BD2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7906"/>
            <a:ext cx="10515600" cy="5899057"/>
          </a:xfrm>
        </p:spPr>
        <p:txBody>
          <a:bodyPr numCol="2">
            <a:normAutofit lnSpcReduction="10000"/>
          </a:bodyPr>
          <a:lstStyle/>
          <a:p>
            <a:pPr>
              <a:lnSpc>
                <a:spcPct val="150000"/>
              </a:lnSpc>
              <a:spcAft>
                <a:spcPts val="1050"/>
              </a:spcAft>
              <a:buNone/>
            </a:pP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13. </a:t>
            </a:r>
            <a:r>
              <a:rPr lang="tr-TR" sz="18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Which</a:t>
            </a: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word</a:t>
            </a: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is a </a:t>
            </a:r>
            <a:r>
              <a:rPr lang="tr-TR" sz="18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participle</a:t>
            </a: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in </a:t>
            </a:r>
            <a:r>
              <a:rPr lang="tr-TR" sz="18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the</a:t>
            </a: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sentence</a:t>
            </a: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: "</a:t>
            </a:r>
            <a:r>
              <a:rPr lang="tr-TR" sz="18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The</a:t>
            </a: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cornered</a:t>
            </a: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bear</a:t>
            </a: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growled</a:t>
            </a: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angrily</a:t>
            </a: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"?</a:t>
            </a:r>
            <a:b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A)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bear</a:t>
            </a:r>
            <a:b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B)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cornered</a:t>
            </a:r>
            <a:b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C)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growled</a:t>
            </a:r>
            <a:b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D)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angrily</a:t>
            </a:r>
            <a:endParaRPr lang="en-US" sz="1800" dirty="0">
              <a:effectLst/>
              <a:latin typeface="Georgia" panose="02040502050405020303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1050"/>
              </a:spcAft>
              <a:buNone/>
            </a:pP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14. </a:t>
            </a:r>
            <a:r>
              <a:rPr lang="tr-TR" sz="18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Which</a:t>
            </a: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sentence</a:t>
            </a: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contains</a:t>
            </a: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a </a:t>
            </a:r>
            <a:r>
              <a:rPr lang="tr-TR" sz="18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non-defining</a:t>
            </a: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adjective</a:t>
            </a: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clause</a:t>
            </a: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?</a:t>
            </a:r>
            <a:b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A)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The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man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who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lives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here is a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doctor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.</a:t>
            </a:r>
            <a:b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B) My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sister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,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who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lives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in Paris, is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coming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to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visit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.</a:t>
            </a:r>
            <a:b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C)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The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car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that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I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bought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is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red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.</a:t>
            </a:r>
            <a:b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D)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The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book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which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you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gave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me is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interesting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.</a:t>
            </a:r>
          </a:p>
          <a:p>
            <a:pPr>
              <a:lnSpc>
                <a:spcPct val="150000"/>
              </a:lnSpc>
              <a:spcAft>
                <a:spcPts val="1050"/>
              </a:spcAft>
              <a:buNone/>
            </a:pPr>
            <a:endParaRPr lang="en-US" sz="1800" dirty="0">
              <a:effectLst/>
              <a:latin typeface="Georgia" panose="02040502050405020303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1575"/>
              </a:spcBef>
              <a:spcAft>
                <a:spcPts val="525"/>
              </a:spcAft>
              <a:buNone/>
            </a:pP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15. </a:t>
            </a:r>
            <a:r>
              <a:rPr lang="tr-TR" sz="18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Rose</a:t>
            </a: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and</a:t>
            </a: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Ted _________________ be </a:t>
            </a:r>
            <a:r>
              <a:rPr lang="tr-TR" sz="18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good</a:t>
            </a: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players</a:t>
            </a: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. They </a:t>
            </a:r>
            <a:r>
              <a:rPr lang="tr-TR" sz="18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have</a:t>
            </a: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won</a:t>
            </a: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hundreds</a:t>
            </a: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of </a:t>
            </a:r>
            <a:r>
              <a:rPr lang="tr-TR" sz="18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cups</a:t>
            </a: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!</a:t>
            </a:r>
            <a:endParaRPr lang="en-US" sz="1800" dirty="0">
              <a:effectLst/>
              <a:latin typeface="Georgia" panose="02040502050405020303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1050"/>
              </a:spcAft>
              <a:buNone/>
            </a:pP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a)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must</a:t>
            </a:r>
            <a:b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b) can</a:t>
            </a:r>
            <a:b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c)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might</a:t>
            </a:r>
            <a:b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d)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mustn't</a:t>
            </a:r>
            <a:endParaRPr lang="en-US" sz="1800" dirty="0">
              <a:effectLst/>
              <a:latin typeface="Georgia" panose="02040502050405020303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1575"/>
              </a:spcBef>
              <a:spcAft>
                <a:spcPts val="525"/>
              </a:spcAft>
              <a:buNone/>
            </a:pP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16.You _________________ pay </a:t>
            </a:r>
            <a:r>
              <a:rPr lang="tr-TR" sz="18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to</a:t>
            </a: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use</a:t>
            </a: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the</a:t>
            </a: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library</a:t>
            </a: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. </a:t>
            </a:r>
            <a:r>
              <a:rPr lang="tr-TR" sz="18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It’s</a:t>
            </a: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free</a:t>
            </a:r>
            <a:r>
              <a:rPr lang="tr-TR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.</a:t>
            </a:r>
            <a:endParaRPr lang="en-US" sz="1800" dirty="0">
              <a:effectLst/>
              <a:latin typeface="Georgia" panose="02040502050405020303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spcAft>
                <a:spcPts val="1050"/>
              </a:spcAft>
              <a:buNone/>
            </a:pP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a)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must</a:t>
            </a:r>
            <a:b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b)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have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to</a:t>
            </a:r>
            <a:b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c)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don’t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have</a:t>
            </a: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to</a:t>
            </a:r>
            <a:b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d) </a:t>
            </a:r>
            <a:r>
              <a:rPr lang="tr-TR" sz="18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should</a:t>
            </a:r>
            <a:endParaRPr lang="en-US" sz="1800" dirty="0">
              <a:effectLst/>
              <a:latin typeface="Georgia" panose="02040502050405020303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304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52BBD79-C078-FD80-A69C-E158524F9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506" y="475130"/>
            <a:ext cx="10466294" cy="5710798"/>
          </a:xfrm>
        </p:spPr>
        <p:txBody>
          <a:bodyPr numCol="2">
            <a:normAutofit fontScale="47500" lnSpcReduction="20000"/>
          </a:bodyPr>
          <a:lstStyle/>
          <a:p>
            <a:pPr>
              <a:lnSpc>
                <a:spcPct val="150000"/>
              </a:lnSpc>
              <a:spcBef>
                <a:spcPts val="1575"/>
              </a:spcBef>
              <a:spcAft>
                <a:spcPts val="525"/>
              </a:spcAft>
              <a:buNone/>
            </a:pPr>
            <a:r>
              <a:rPr lang="tr-TR" sz="34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17. I’m not sure </a:t>
            </a:r>
            <a:r>
              <a:rPr lang="tr-TR" sz="34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where</a:t>
            </a:r>
            <a:r>
              <a:rPr lang="tr-TR" sz="34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34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my</a:t>
            </a:r>
            <a:r>
              <a:rPr lang="tr-TR" sz="34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34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wife</a:t>
            </a:r>
            <a:r>
              <a:rPr lang="tr-TR" sz="34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is at </a:t>
            </a:r>
            <a:r>
              <a:rPr lang="tr-TR" sz="34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the</a:t>
            </a:r>
            <a:r>
              <a:rPr lang="tr-TR" sz="34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moment. </a:t>
            </a:r>
            <a:r>
              <a:rPr lang="tr-TR" sz="34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She</a:t>
            </a:r>
            <a:r>
              <a:rPr lang="tr-TR" sz="34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_________________ be at her </a:t>
            </a:r>
            <a:r>
              <a:rPr lang="tr-TR" sz="34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dance</a:t>
            </a:r>
            <a:r>
              <a:rPr lang="tr-TR" sz="34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34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class</a:t>
            </a:r>
            <a:r>
              <a:rPr lang="tr-TR" sz="34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.</a:t>
            </a:r>
            <a:endParaRPr lang="en-US" sz="3400" dirty="0">
              <a:effectLst/>
              <a:latin typeface="Georgia" panose="02040502050405020303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Aft>
                <a:spcPts val="1050"/>
              </a:spcAft>
              <a:buNone/>
            </a:pPr>
            <a:r>
              <a:rPr lang="tr-TR" sz="3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a) </a:t>
            </a:r>
            <a:r>
              <a:rPr lang="tr-TR" sz="34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must</a:t>
            </a:r>
            <a:endParaRPr lang="tr-TR" sz="3400" dirty="0">
              <a:solidFill>
                <a:srgbClr val="000000"/>
              </a:solidFill>
              <a:effectLst/>
              <a:latin typeface="Aptos" panose="020B0004020202020204" pitchFamily="34" charset="0"/>
              <a:ea typeface="inter"/>
              <a:cs typeface="inter"/>
            </a:endParaRPr>
          </a:p>
          <a:p>
            <a:pPr>
              <a:lnSpc>
                <a:spcPct val="120000"/>
              </a:lnSpc>
              <a:spcAft>
                <a:spcPts val="1050"/>
              </a:spcAft>
              <a:buNone/>
            </a:pPr>
            <a:r>
              <a:rPr lang="tr-TR" sz="3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b) </a:t>
            </a:r>
            <a:r>
              <a:rPr lang="tr-TR" sz="34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Could</a:t>
            </a:r>
            <a:endParaRPr lang="tr-TR" sz="3400" dirty="0">
              <a:solidFill>
                <a:srgbClr val="000000"/>
              </a:solidFill>
              <a:effectLst/>
              <a:latin typeface="Aptos" panose="020B0004020202020204" pitchFamily="34" charset="0"/>
              <a:ea typeface="inter"/>
              <a:cs typeface="inter"/>
            </a:endParaRPr>
          </a:p>
          <a:p>
            <a:pPr>
              <a:lnSpc>
                <a:spcPct val="120000"/>
              </a:lnSpc>
              <a:spcAft>
                <a:spcPts val="1050"/>
              </a:spcAft>
              <a:buNone/>
            </a:pPr>
            <a:r>
              <a:rPr lang="tr-TR" sz="3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c) Can</a:t>
            </a:r>
          </a:p>
          <a:p>
            <a:pPr>
              <a:lnSpc>
                <a:spcPct val="120000"/>
              </a:lnSpc>
              <a:spcAft>
                <a:spcPts val="1050"/>
              </a:spcAft>
              <a:buNone/>
            </a:pPr>
            <a:r>
              <a:rPr lang="tr-TR" sz="3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d) has </a:t>
            </a:r>
            <a:r>
              <a:rPr lang="tr-TR" sz="34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to</a:t>
            </a:r>
            <a:endParaRPr lang="en-US" sz="3400" dirty="0">
              <a:effectLst/>
              <a:latin typeface="Georgia" panose="02040502050405020303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1575"/>
              </a:spcBef>
              <a:spcAft>
                <a:spcPts val="525"/>
              </a:spcAft>
              <a:buNone/>
            </a:pPr>
            <a:r>
              <a:rPr lang="tr-TR" sz="34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18. Jerry _________________ be </a:t>
            </a:r>
            <a:r>
              <a:rPr lang="tr-TR" sz="34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working</a:t>
            </a:r>
            <a:r>
              <a:rPr lang="tr-TR" sz="34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34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today</a:t>
            </a:r>
            <a:r>
              <a:rPr lang="tr-TR" sz="34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. He </a:t>
            </a:r>
            <a:r>
              <a:rPr lang="tr-TR" sz="34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never</a:t>
            </a:r>
            <a:r>
              <a:rPr lang="tr-TR" sz="34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34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works</a:t>
            </a:r>
            <a:r>
              <a:rPr lang="tr-TR" sz="34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on </a:t>
            </a:r>
            <a:r>
              <a:rPr lang="tr-TR" sz="34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Sundays</a:t>
            </a:r>
            <a:r>
              <a:rPr lang="tr-TR" sz="34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.</a:t>
            </a:r>
            <a:endParaRPr lang="en-US" sz="3400" dirty="0">
              <a:effectLst/>
              <a:latin typeface="Georgia" panose="02040502050405020303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spcAft>
                <a:spcPts val="1050"/>
              </a:spcAft>
              <a:buNone/>
            </a:pPr>
            <a:r>
              <a:rPr lang="tr-TR" sz="3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a)</a:t>
            </a:r>
            <a:r>
              <a:rPr lang="tr-TR" sz="34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must</a:t>
            </a:r>
            <a:br>
              <a:rPr lang="tr-TR" sz="3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3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b) can</a:t>
            </a:r>
            <a:br>
              <a:rPr lang="tr-TR" sz="3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3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c) </a:t>
            </a:r>
            <a:r>
              <a:rPr lang="tr-TR" sz="34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can’t</a:t>
            </a:r>
            <a:br>
              <a:rPr lang="tr-TR" sz="3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3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d) </a:t>
            </a:r>
            <a:r>
              <a:rPr lang="tr-TR" sz="34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should</a:t>
            </a:r>
            <a:endParaRPr lang="en-US" sz="3400" dirty="0">
              <a:effectLst/>
              <a:latin typeface="Georgia" panose="02040502050405020303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1575"/>
              </a:spcBef>
              <a:spcAft>
                <a:spcPts val="525"/>
              </a:spcAft>
              <a:buNone/>
            </a:pPr>
            <a:r>
              <a:rPr lang="tr-TR" sz="34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19. </a:t>
            </a:r>
            <a:r>
              <a:rPr lang="tr-TR" sz="34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You</a:t>
            </a:r>
            <a:r>
              <a:rPr lang="tr-TR" sz="34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_________________ be 18 </a:t>
            </a:r>
            <a:r>
              <a:rPr lang="tr-TR" sz="34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to</a:t>
            </a:r>
            <a:r>
              <a:rPr lang="tr-TR" sz="34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34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see</a:t>
            </a:r>
            <a:r>
              <a:rPr lang="tr-TR" sz="34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34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that</a:t>
            </a:r>
            <a:r>
              <a:rPr lang="tr-TR" sz="34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film.</a:t>
            </a:r>
            <a:endParaRPr lang="en-US" sz="3400" dirty="0">
              <a:effectLst/>
              <a:latin typeface="Georgia" panose="02040502050405020303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1050"/>
              </a:spcAft>
              <a:buNone/>
            </a:pPr>
            <a:r>
              <a:rPr lang="tr-TR" sz="3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a) </a:t>
            </a:r>
            <a:r>
              <a:rPr lang="tr-TR" sz="34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must</a:t>
            </a:r>
            <a:br>
              <a:rPr lang="tr-TR" sz="3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3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b) can</a:t>
            </a:r>
            <a:br>
              <a:rPr lang="tr-TR" sz="3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3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c) </a:t>
            </a:r>
            <a:r>
              <a:rPr lang="tr-TR" sz="34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don’t</a:t>
            </a:r>
            <a:r>
              <a:rPr lang="tr-TR" sz="3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34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have</a:t>
            </a:r>
            <a:r>
              <a:rPr lang="tr-TR" sz="3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34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to</a:t>
            </a:r>
            <a:br>
              <a:rPr lang="tr-TR" sz="3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3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d) </a:t>
            </a:r>
            <a:r>
              <a:rPr lang="tr-TR" sz="34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might</a:t>
            </a:r>
            <a:endParaRPr lang="en-US" sz="3400" dirty="0">
              <a:effectLst/>
              <a:latin typeface="Georgia" panose="02040502050405020303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1050"/>
              </a:spcAft>
              <a:buNone/>
            </a:pPr>
            <a:r>
              <a:rPr lang="tr-TR" sz="3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  <a:endParaRPr lang="en-US" sz="3400" dirty="0">
              <a:effectLst/>
              <a:latin typeface="Georgia" panose="02040502050405020303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1575"/>
              </a:spcBef>
              <a:spcAft>
                <a:spcPts val="525"/>
              </a:spcAft>
              <a:buNone/>
            </a:pPr>
            <a:r>
              <a:rPr lang="tr-TR" sz="34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20. </a:t>
            </a:r>
            <a:r>
              <a:rPr lang="tr-TR" sz="34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You</a:t>
            </a:r>
            <a:r>
              <a:rPr lang="tr-TR" sz="34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_________________ </a:t>
            </a:r>
            <a:r>
              <a:rPr lang="tr-TR" sz="34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hear</a:t>
            </a:r>
            <a:r>
              <a:rPr lang="tr-TR" sz="34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34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this</a:t>
            </a:r>
            <a:r>
              <a:rPr lang="tr-TR" sz="34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34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story</a:t>
            </a:r>
            <a:r>
              <a:rPr lang="tr-TR" sz="34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. </a:t>
            </a:r>
            <a:r>
              <a:rPr lang="tr-TR" sz="34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It’s</a:t>
            </a:r>
            <a:r>
              <a:rPr lang="tr-TR" sz="34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34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very</a:t>
            </a:r>
            <a:r>
              <a:rPr lang="tr-TR" sz="34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34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funny</a:t>
            </a:r>
            <a:r>
              <a:rPr lang="tr-TR" sz="34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.</a:t>
            </a:r>
            <a:endParaRPr lang="en-US" sz="3400" dirty="0">
              <a:effectLst/>
              <a:latin typeface="Georgia" panose="02040502050405020303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1050"/>
              </a:spcAft>
              <a:buNone/>
            </a:pPr>
            <a:r>
              <a:rPr lang="tr-TR" sz="3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a) </a:t>
            </a:r>
            <a:r>
              <a:rPr lang="tr-TR" sz="34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must</a:t>
            </a:r>
            <a:br>
              <a:rPr lang="tr-TR" sz="3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3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b) can</a:t>
            </a:r>
            <a:br>
              <a:rPr lang="tr-TR" sz="3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3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c) </a:t>
            </a:r>
            <a:r>
              <a:rPr lang="tr-TR" sz="34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should</a:t>
            </a:r>
            <a:br>
              <a:rPr lang="tr-TR" sz="3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</a:br>
            <a:r>
              <a:rPr lang="tr-TR" sz="3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d) </a:t>
            </a:r>
            <a:r>
              <a:rPr lang="tr-TR" sz="34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have</a:t>
            </a:r>
            <a:r>
              <a:rPr lang="tr-TR" sz="3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 </a:t>
            </a:r>
            <a:r>
              <a:rPr lang="tr-TR" sz="34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inter"/>
                <a:cs typeface="inter"/>
              </a:rPr>
              <a:t>to</a:t>
            </a:r>
            <a:endParaRPr lang="en-US" sz="3400" dirty="0">
              <a:effectLst/>
              <a:latin typeface="Georgia" panose="02040502050405020303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200"/>
              </a:lnSpc>
              <a:spcAft>
                <a:spcPts val="600"/>
              </a:spcAft>
            </a:pPr>
            <a:br>
              <a:rPr lang="tr-TR" sz="3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r>
              <a:rPr lang="tr-TR" sz="3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  <a:endParaRPr lang="en-US" sz="3400" dirty="0">
              <a:effectLst/>
              <a:latin typeface="Georgia" panose="02040502050405020303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651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EEFD8FC-FA84-3F99-B56B-51E2683864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988" y="600635"/>
            <a:ext cx="10842812" cy="5576328"/>
          </a:xfrm>
        </p:spPr>
        <p:txBody>
          <a:bodyPr>
            <a:normAutofit/>
          </a:bodyPr>
          <a:lstStyle/>
          <a:p>
            <a:r>
              <a:rPr lang="en-US" dirty="0"/>
              <a:t>1. Mike remained ____________________ when the old woman entered the room. (SIT)</a:t>
            </a:r>
          </a:p>
          <a:p>
            <a:r>
              <a:rPr lang="en-US" dirty="0"/>
              <a:t> 2. Do you mind my ____________________ in your presence? (SMOKE) </a:t>
            </a:r>
          </a:p>
          <a:p>
            <a:r>
              <a:rPr lang="en-US" dirty="0"/>
              <a:t>3. It is important for young people ____________________ as many foreign languages as possible. (LEARN)  </a:t>
            </a:r>
          </a:p>
          <a:p>
            <a:r>
              <a:rPr lang="en-US" dirty="0"/>
              <a:t>4. We suggested ____________________ in hotel rooms, but our children were anxious to ____________________. (SLEEP, CAMP)</a:t>
            </a:r>
          </a:p>
          <a:p>
            <a:r>
              <a:rPr lang="en-US" dirty="0"/>
              <a:t> 5. After ____________________ two pints of beer he fell asleep. (DRINK)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854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7947CA4-C34E-539E-564A-70F856DF5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929" y="753035"/>
            <a:ext cx="10573871" cy="5423928"/>
          </a:xfrm>
        </p:spPr>
        <p:txBody>
          <a:bodyPr/>
          <a:lstStyle/>
          <a:p>
            <a:pPr>
              <a:lnSpc>
                <a:spcPts val="1200"/>
              </a:lnSpc>
              <a:spcAft>
                <a:spcPts val="600"/>
              </a:spcAft>
              <a:buNone/>
            </a:pPr>
            <a:r>
              <a:rPr lang="tr-TR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6. Can </a:t>
            </a:r>
            <a:r>
              <a:rPr lang="tr-TR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you</a:t>
            </a:r>
            <a:r>
              <a:rPr lang="tr-TR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tell</a:t>
            </a:r>
            <a:r>
              <a:rPr lang="tr-TR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them</a:t>
            </a:r>
            <a:r>
              <a:rPr lang="tr-TR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how ____________________ </a:t>
            </a:r>
            <a:r>
              <a:rPr lang="tr-TR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problem?</a:t>
            </a:r>
          </a:p>
          <a:p>
            <a:pPr>
              <a:lnSpc>
                <a:spcPts val="1200"/>
              </a:lnSpc>
              <a:spcAft>
                <a:spcPts val="600"/>
              </a:spcAft>
              <a:buNone/>
            </a:pPr>
            <a:r>
              <a:rPr lang="tr-TR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(SOLVE) </a:t>
            </a:r>
            <a:endParaRPr lang="en-US" dirty="0">
              <a:effectLst/>
              <a:latin typeface="Georgia" panose="02040502050405020303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200"/>
              </a:lnSpc>
              <a:spcAft>
                <a:spcPts val="600"/>
              </a:spcAft>
              <a:buNone/>
            </a:pPr>
            <a:r>
              <a:rPr lang="tr-TR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7. I </a:t>
            </a:r>
            <a:r>
              <a:rPr lang="tr-TR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got</a:t>
            </a:r>
            <a:r>
              <a:rPr lang="tr-TR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used</a:t>
            </a:r>
            <a:r>
              <a:rPr lang="tr-TR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____________________ </a:t>
            </a:r>
            <a:r>
              <a:rPr lang="tr-TR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to</a:t>
            </a:r>
            <a:r>
              <a:rPr lang="tr-TR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work</a:t>
            </a:r>
            <a:r>
              <a:rPr lang="tr-TR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because</a:t>
            </a:r>
            <a:r>
              <a:rPr lang="tr-TR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office</a:t>
            </a:r>
            <a:r>
              <a:rPr lang="tr-TR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was</a:t>
            </a:r>
            <a:endParaRPr lang="tr-TR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200"/>
              </a:lnSpc>
              <a:spcAft>
                <a:spcPts val="600"/>
              </a:spcAft>
              <a:buNone/>
            </a:pPr>
            <a:endParaRPr lang="tr-TR" dirty="0"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200"/>
              </a:lnSpc>
              <a:spcAft>
                <a:spcPts val="600"/>
              </a:spcAft>
              <a:buNone/>
            </a:pPr>
            <a:r>
              <a:rPr lang="tr-TR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only</a:t>
            </a:r>
            <a:r>
              <a:rPr lang="tr-TR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a </a:t>
            </a:r>
            <a:r>
              <a:rPr lang="tr-TR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few</a:t>
            </a:r>
            <a:r>
              <a:rPr lang="tr-TR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minutes</a:t>
            </a:r>
            <a:r>
              <a:rPr lang="tr-TR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from</a:t>
            </a:r>
            <a:r>
              <a:rPr lang="tr-TR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home</a:t>
            </a:r>
            <a:r>
              <a:rPr lang="tr-TR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 (WALK) </a:t>
            </a:r>
            <a:endParaRPr lang="en-US" dirty="0">
              <a:effectLst/>
              <a:latin typeface="Georgia" panose="02040502050405020303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200"/>
              </a:lnSpc>
              <a:spcAft>
                <a:spcPts val="600"/>
              </a:spcAft>
              <a:buNone/>
            </a:pPr>
            <a:r>
              <a:rPr lang="tr-TR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8. Do </a:t>
            </a:r>
            <a:r>
              <a:rPr lang="tr-TR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you</a:t>
            </a:r>
            <a:r>
              <a:rPr lang="tr-TR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feel</a:t>
            </a:r>
            <a:r>
              <a:rPr lang="tr-TR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like</a:t>
            </a:r>
            <a:r>
              <a:rPr lang="tr-TR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____________________ </a:t>
            </a:r>
            <a:r>
              <a:rPr lang="tr-TR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out</a:t>
            </a:r>
            <a:r>
              <a:rPr lang="tr-TR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or</a:t>
            </a:r>
            <a:r>
              <a:rPr lang="tr-TR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would</a:t>
            </a:r>
            <a:r>
              <a:rPr lang="tr-TR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you</a:t>
            </a:r>
            <a:r>
              <a:rPr lang="tr-TR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rather</a:t>
            </a:r>
            <a:endParaRPr lang="tr-TR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200"/>
              </a:lnSpc>
              <a:spcAft>
                <a:spcPts val="600"/>
              </a:spcAft>
              <a:buNone/>
            </a:pPr>
            <a:endParaRPr lang="tr-TR" dirty="0"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200"/>
              </a:lnSpc>
              <a:spcAft>
                <a:spcPts val="600"/>
              </a:spcAft>
              <a:buNone/>
            </a:pPr>
            <a:r>
              <a:rPr lang="tr-TR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____________________ at </a:t>
            </a:r>
            <a:r>
              <a:rPr lang="tr-TR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home</a:t>
            </a:r>
            <a:r>
              <a:rPr lang="tr-TR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? (DINE, STAY)</a:t>
            </a:r>
            <a:endParaRPr lang="en-US" dirty="0">
              <a:effectLst/>
              <a:latin typeface="Georgia" panose="02040502050405020303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200"/>
              </a:lnSpc>
              <a:spcAft>
                <a:spcPts val="600"/>
              </a:spcAft>
              <a:buNone/>
            </a:pPr>
            <a:r>
              <a:rPr lang="tr-TR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9. </a:t>
            </a:r>
            <a:r>
              <a:rPr lang="tr-TR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Your</a:t>
            </a:r>
            <a:r>
              <a:rPr lang="tr-TR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hair</a:t>
            </a:r>
            <a:r>
              <a:rPr lang="tr-TR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needs</a:t>
            </a:r>
            <a:r>
              <a:rPr lang="tr-TR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____________________. </a:t>
            </a:r>
            <a:r>
              <a:rPr lang="tr-TR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It</a:t>
            </a:r>
            <a:r>
              <a:rPr lang="tr-TR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is </a:t>
            </a:r>
            <a:r>
              <a:rPr lang="tr-TR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so</a:t>
            </a:r>
            <a:r>
              <a:rPr lang="tr-TR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long</a:t>
            </a:r>
            <a:r>
              <a:rPr lang="tr-TR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messy</a:t>
            </a:r>
            <a:r>
              <a:rPr lang="tr-TR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ts val="1200"/>
              </a:lnSpc>
              <a:spcAft>
                <a:spcPts val="600"/>
              </a:spcAft>
              <a:buNone/>
            </a:pPr>
            <a:r>
              <a:rPr lang="tr-TR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(CUT)</a:t>
            </a:r>
            <a:endParaRPr lang="en-US" dirty="0">
              <a:effectLst/>
              <a:latin typeface="Georgia" panose="02040502050405020303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1200"/>
              </a:lnSpc>
              <a:spcAft>
                <a:spcPts val="600"/>
              </a:spcAft>
              <a:buNone/>
            </a:pPr>
            <a:r>
              <a:rPr lang="tr-TR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10. I’m </a:t>
            </a:r>
            <a:r>
              <a:rPr lang="tr-TR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thinking</a:t>
            </a:r>
            <a:r>
              <a:rPr lang="tr-TR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of ____________________ </a:t>
            </a:r>
            <a:r>
              <a:rPr lang="tr-TR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to</a:t>
            </a:r>
            <a:r>
              <a:rPr lang="tr-TR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Oxford </a:t>
            </a:r>
            <a:r>
              <a:rPr lang="tr-TR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tomorrow</a:t>
            </a:r>
            <a:r>
              <a:rPr lang="tr-TR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 (GO)</a:t>
            </a:r>
            <a:endParaRPr lang="en-US" dirty="0">
              <a:effectLst/>
              <a:latin typeface="Georgia" panose="02040502050405020303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766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D5E6EB3-274B-0437-73D8-0BDAF7217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776" y="914400"/>
            <a:ext cx="10789024" cy="5262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11. The police have put up a barrier ____________________ </a:t>
            </a:r>
            <a:r>
              <a:rPr lang="en-US" dirty="0" err="1"/>
              <a:t>travellers</a:t>
            </a:r>
            <a:r>
              <a:rPr lang="en-US" dirty="0"/>
              <a:t> from ___________________ out of the station. (PREVENT, RUSH)</a:t>
            </a:r>
          </a:p>
          <a:p>
            <a:pPr marL="0" indent="0">
              <a:buNone/>
            </a:pPr>
            <a:r>
              <a:rPr lang="en-US" dirty="0"/>
              <a:t> 12. The old man was afraid of ____________________ robbed. (BE)</a:t>
            </a:r>
          </a:p>
          <a:p>
            <a:pPr marL="0" indent="0">
              <a:buNone/>
            </a:pPr>
            <a:r>
              <a:rPr lang="en-US" dirty="0"/>
              <a:t>13. I used ____________________ up at night and walk around in my sleep. (GET) </a:t>
            </a:r>
          </a:p>
          <a:p>
            <a:pPr marL="0" indent="0">
              <a:buNone/>
            </a:pPr>
            <a:r>
              <a:rPr lang="en-US" dirty="0"/>
              <a:t>14. It’s no use ____________________ with him. He has already decided ____________________ on the project alone. (ARGUE, WORK) </a:t>
            </a:r>
          </a:p>
          <a:p>
            <a:pPr marL="0" indent="0">
              <a:buNone/>
            </a:pPr>
            <a:r>
              <a:rPr lang="en-US" dirty="0"/>
              <a:t>15. He succeeded in ____________________ himself and ____________________ out of the window. (UNTIE, CRAWL)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593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1305</Words>
  <Application>Microsoft Office PowerPoint</Application>
  <PresentationFormat>Geniş ekran</PresentationFormat>
  <Paragraphs>128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Aptos</vt:lpstr>
      <vt:lpstr>Aptos Display</vt:lpstr>
      <vt:lpstr>Arial</vt:lpstr>
      <vt:lpstr>Georgia</vt:lpstr>
      <vt:lpstr>Office Teması</vt:lpstr>
      <vt:lpstr>Revision for Final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Answers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Beyza Şahin</dc:creator>
  <cp:lastModifiedBy>Beyza Şahin</cp:lastModifiedBy>
  <cp:revision>1</cp:revision>
  <dcterms:created xsi:type="dcterms:W3CDTF">2025-05-29T10:00:44Z</dcterms:created>
  <dcterms:modified xsi:type="dcterms:W3CDTF">2025-05-29T10:21:01Z</dcterms:modified>
</cp:coreProperties>
</file>