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0" r:id="rId1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F8112-E7C4-410B-B36A-E08A781376C0}" type="datetimeFigureOut">
              <a:rPr lang="tr-TR" smtClean="0"/>
              <a:t>12.01.2024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94823-6ED6-44C9-89B5-66B85CD31F5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39834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F8112-E7C4-410B-B36A-E08A781376C0}" type="datetimeFigureOut">
              <a:rPr lang="tr-TR" smtClean="0"/>
              <a:t>12.01.2024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94823-6ED6-44C9-89B5-66B85CD31F5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94787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F8112-E7C4-410B-B36A-E08A781376C0}" type="datetimeFigureOut">
              <a:rPr lang="tr-TR" smtClean="0"/>
              <a:t>12.01.2024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94823-6ED6-44C9-89B5-66B85CD31F5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90168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F8112-E7C4-410B-B36A-E08A781376C0}" type="datetimeFigureOut">
              <a:rPr lang="tr-TR" smtClean="0"/>
              <a:t>12.01.2024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94823-6ED6-44C9-89B5-66B85CD31F5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06778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F8112-E7C4-410B-B36A-E08A781376C0}" type="datetimeFigureOut">
              <a:rPr lang="tr-TR" smtClean="0"/>
              <a:t>12.01.2024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94823-6ED6-44C9-89B5-66B85CD31F5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23202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F8112-E7C4-410B-B36A-E08A781376C0}" type="datetimeFigureOut">
              <a:rPr lang="tr-TR" smtClean="0"/>
              <a:t>12.01.2024</a:t>
            </a:fld>
            <a:endParaRPr lang="tr-TR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94823-6ED6-44C9-89B5-66B85CD31F5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72075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F8112-E7C4-410B-B36A-E08A781376C0}" type="datetimeFigureOut">
              <a:rPr lang="tr-TR" smtClean="0"/>
              <a:t>12.01.2024</a:t>
            </a:fld>
            <a:endParaRPr lang="tr-TR" dirty="0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94823-6ED6-44C9-89B5-66B85CD31F5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46424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F8112-E7C4-410B-B36A-E08A781376C0}" type="datetimeFigureOut">
              <a:rPr lang="tr-TR" smtClean="0"/>
              <a:t>12.01.2024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94823-6ED6-44C9-89B5-66B85CD31F5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91173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F8112-E7C4-410B-B36A-E08A781376C0}" type="datetimeFigureOut">
              <a:rPr lang="tr-TR" smtClean="0"/>
              <a:t>12.01.2024</a:t>
            </a:fld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94823-6ED6-44C9-89B5-66B85CD31F5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72415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F8112-E7C4-410B-B36A-E08A781376C0}" type="datetimeFigureOut">
              <a:rPr lang="tr-TR" smtClean="0"/>
              <a:t>12.01.2024</a:t>
            </a:fld>
            <a:endParaRPr lang="tr-TR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94823-6ED6-44C9-89B5-66B85CD31F5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40041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F8112-E7C4-410B-B36A-E08A781376C0}" type="datetimeFigureOut">
              <a:rPr lang="tr-TR" smtClean="0"/>
              <a:t>12.01.2024</a:t>
            </a:fld>
            <a:endParaRPr lang="tr-TR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94823-6ED6-44C9-89B5-66B85CD31F5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61766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0F8112-E7C4-410B-B36A-E08A781376C0}" type="datetimeFigureOut">
              <a:rPr lang="tr-TR" smtClean="0"/>
              <a:t>12.01.2024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094823-6ED6-44C9-89B5-66B85CD31F5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84732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Sermaye piyasası araçlarının değerlemesi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41985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n = 4 </a:t>
            </a:r>
            <a:endParaRPr lang="tr-TR" dirty="0" smtClean="0"/>
          </a:p>
          <a:p>
            <a:r>
              <a:rPr lang="pt-BR" dirty="0" smtClean="0"/>
              <a:t>ND = 1.000 </a:t>
            </a:r>
            <a:endParaRPr lang="tr-TR" dirty="0" smtClean="0"/>
          </a:p>
          <a:p>
            <a:r>
              <a:rPr lang="pt-BR" dirty="0" smtClean="0"/>
              <a:t>F</a:t>
            </a:r>
            <a:r>
              <a:rPr lang="tr-TR" dirty="0" smtClean="0"/>
              <a:t>,S</a:t>
            </a:r>
            <a:r>
              <a:rPr lang="pt-BR" dirty="0" smtClean="0"/>
              <a:t> = 200 (1000 * 0,20) </a:t>
            </a:r>
            <a:endParaRPr lang="tr-TR" dirty="0" smtClean="0"/>
          </a:p>
          <a:p>
            <a:r>
              <a:rPr lang="pt-BR" dirty="0" smtClean="0"/>
              <a:t>R</a:t>
            </a:r>
            <a:r>
              <a:rPr lang="tr-TR" dirty="0" smtClean="0"/>
              <a:t>, İ</a:t>
            </a:r>
            <a:r>
              <a:rPr lang="pt-BR" dirty="0" smtClean="0"/>
              <a:t> = %22 </a:t>
            </a:r>
            <a:endParaRPr lang="tr-TR" dirty="0" smtClean="0"/>
          </a:p>
          <a:p>
            <a:r>
              <a:rPr lang="pt-BR" dirty="0" smtClean="0"/>
              <a:t>P0 = 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797705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P0 = 200 (1+ 0,22) 1 + 200 (1+ 0,22) 2 + 200 (1+ 0,22) 3 + 200 (1+ 0,22) 4 + 1000 (1+ 0,22) 4 </a:t>
            </a:r>
            <a:endParaRPr lang="tr-TR" dirty="0" smtClean="0"/>
          </a:p>
          <a:p>
            <a:r>
              <a:rPr lang="fr-FR" dirty="0" smtClean="0"/>
              <a:t>P0 = T950,13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88255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Vadesine 5 yıl kalmış </a:t>
            </a:r>
            <a:r>
              <a:rPr lang="tr-TR" b="1" dirty="0" smtClean="0"/>
              <a:t>altı ayda bir faiz ödemeli </a:t>
            </a:r>
            <a:r>
              <a:rPr lang="tr-TR" dirty="0" smtClean="0"/>
              <a:t>1000 TL nominal değerli ve %15 kupon faizli tahvilden %12 getiri beklenirse tahvilin değeri ne olur?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515623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P0 = 75 (1+ 0,06) 10 −1 (1+ 0,06) 10 *0,06 ⎡ ⎣ ⎢ ⎢ ⎤ ⎦ ⎥ ⎥ + 1000 (1+ 0,06) 10 P0 = 1110,40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28311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tr-TR" dirty="0" smtClean="0"/>
              <a:t>12 Ocak 2009 tarihinde ihraç edilen ve vade tarihi 12 Ocak 2016 olan 7 yıl vadeli, 100 nominal değerli, yılda bir defa kupon ödemeli tahvilin kupon faiz oranı % 11’dir. Bu tahvili 12 Ocak 2013 tarihinde almayı düşünen bir yatırımcı piyasa faiz oranının (beklenen getiri oranı / </a:t>
            </a:r>
            <a:r>
              <a:rPr lang="tr-TR" dirty="0" err="1" smtClean="0"/>
              <a:t>iskonto</a:t>
            </a:r>
            <a:r>
              <a:rPr lang="tr-TR" dirty="0" smtClean="0"/>
              <a:t> oranı) %10’a düşmesi ya da %12’ye çıkması durumunda tahvili kaç T’ye alacağını merak etmektedir. Bu iki durum için tahvilin 12 Ocak 2013 tarihinde alacağı değerleri hesaplayınız.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880630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P0 = 102,49 </a:t>
            </a:r>
          </a:p>
          <a:p>
            <a:r>
              <a:rPr lang="tr-TR" dirty="0" smtClean="0"/>
              <a:t>Piyasa Faiz Oranının %12’ye yükselmesi durumu; n = 3 (vade tarihi 12.01.2016, satın alma tarihi 12.01.2013 olduğundan vadeye kalan devre 3) </a:t>
            </a:r>
          </a:p>
          <a:p>
            <a:r>
              <a:rPr lang="tr-TR" dirty="0" smtClean="0"/>
              <a:t>P0 = 97,60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091832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tr-TR" dirty="0" smtClean="0"/>
              <a:t>eğer tahvilden beklenen getiri (</a:t>
            </a:r>
            <a:r>
              <a:rPr lang="tr-TR" dirty="0" err="1" smtClean="0"/>
              <a:t>iskonto</a:t>
            </a:r>
            <a:r>
              <a:rPr lang="tr-TR" dirty="0" smtClean="0"/>
              <a:t> oranı) tahvilin nominal (kupon) faiz oranından yüksekse tahvilin bugünkü değeri (piyasa değeri) tahvilin nominal değerinden düşük olacaktır.</a:t>
            </a:r>
          </a:p>
          <a:p>
            <a:pPr algn="just"/>
            <a:r>
              <a:rPr lang="tr-TR" dirty="0" smtClean="0"/>
              <a:t>tahvilden beklenen getiri (</a:t>
            </a:r>
            <a:r>
              <a:rPr lang="tr-TR" dirty="0" err="1" smtClean="0"/>
              <a:t>iskonto</a:t>
            </a:r>
            <a:r>
              <a:rPr lang="tr-TR" dirty="0" smtClean="0"/>
              <a:t> oranı) tahvilin nominal (kupon) faiz oranından düşükse tahvilin bugünkü değeri (piyasa değeri) nominal değerinden yüksek olmaktadır. </a:t>
            </a:r>
          </a:p>
          <a:p>
            <a:pPr algn="just"/>
            <a:r>
              <a:rPr lang="tr-TR" dirty="0" smtClean="0"/>
              <a:t>Bu fark, vadeye kalan süre uzunken daha fazla olmakta, vadeye kalan süre kısaldıkça azalmakta ve vade tarihinde kapanmaktadır.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25504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Tahvil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dirty="0" smtClean="0"/>
              <a:t>Sabit getirili menkul değerlerin en önemli türü tahvillerdir.</a:t>
            </a:r>
          </a:p>
          <a:p>
            <a:pPr algn="just"/>
            <a:r>
              <a:rPr lang="tr-TR" dirty="0" smtClean="0"/>
              <a:t>Tahviller uzun vadeli borçlanma aracı olarak tanımlanır ve dönemsel faiz geliri ile vade sonunda anaparanın ödenmesi şeklinde yatırımcısına nakit akışı sağlar.</a:t>
            </a:r>
          </a:p>
          <a:p>
            <a:pPr algn="just"/>
            <a:r>
              <a:rPr lang="tr-TR" dirty="0" smtClean="0"/>
              <a:t>Dönemsel faiz geliri yıllık olabileceği gibi altı aylık veya üç aylık kısa dönemleri de kapsayabilir.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07405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Tahvile yatırım yapmış olan bir yatırımcı bazı riskleri almak zorundadır:</a:t>
            </a:r>
          </a:p>
          <a:p>
            <a:r>
              <a:rPr lang="tr-TR" dirty="0" smtClean="0"/>
              <a:t>Anapara ve faizin ödenmeme riski</a:t>
            </a:r>
          </a:p>
          <a:p>
            <a:r>
              <a:rPr lang="tr-TR" dirty="0" smtClean="0"/>
              <a:t>Faiz oranı riski</a:t>
            </a:r>
          </a:p>
          <a:p>
            <a:r>
              <a:rPr lang="tr-TR" dirty="0" smtClean="0"/>
              <a:t>Enflasyon riski</a:t>
            </a:r>
          </a:p>
          <a:p>
            <a:r>
              <a:rPr lang="tr-TR" dirty="0" smtClean="0"/>
              <a:t>Vade riski</a:t>
            </a:r>
          </a:p>
          <a:p>
            <a:r>
              <a:rPr lang="tr-TR" dirty="0" smtClean="0"/>
              <a:t>Likidite riski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95571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Tahvil değerleme ve analizi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Bir tahvilin değeri, gelecekte sağlayacağı nakit akışının, uygun bir </a:t>
            </a:r>
            <a:r>
              <a:rPr lang="tr-TR" dirty="0" err="1" smtClean="0"/>
              <a:t>iskonto</a:t>
            </a:r>
            <a:r>
              <a:rPr lang="tr-TR" dirty="0" smtClean="0"/>
              <a:t> oranı ile hesaplanan bugünkü değeridir.</a:t>
            </a:r>
          </a:p>
          <a:p>
            <a:r>
              <a:rPr lang="tr-TR" dirty="0" smtClean="0"/>
              <a:t>Tahvil değeri anapara P</a:t>
            </a:r>
          </a:p>
          <a:p>
            <a:r>
              <a:rPr lang="tr-TR" dirty="0" err="1" smtClean="0"/>
              <a:t>İskonto</a:t>
            </a:r>
            <a:r>
              <a:rPr lang="tr-TR" dirty="0" smtClean="0"/>
              <a:t> oranı i =(Pazar faiz oranı veya yatırımcının elde etmek istediği verim oranıdır)</a:t>
            </a:r>
          </a:p>
          <a:p>
            <a:r>
              <a:rPr lang="tr-TR" dirty="0" smtClean="0"/>
              <a:t>Vade n ile gösterilir ve</a:t>
            </a:r>
          </a:p>
          <a:p>
            <a:r>
              <a:rPr lang="tr-TR" dirty="0" smtClean="0"/>
              <a:t>P=S / (1+i)^n biçiminde hesaplanır.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746894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Tahvil değerlemede bazı temel kavramlar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Nominal verim : kupon faiz oranı olarak ifade edilebilir</a:t>
            </a:r>
          </a:p>
          <a:p>
            <a:pPr algn="just"/>
            <a:r>
              <a:rPr lang="tr-TR" dirty="0" smtClean="0"/>
              <a:t>Cari verim: kupon faizi/tahvil değeri</a:t>
            </a:r>
          </a:p>
          <a:p>
            <a:pPr algn="just"/>
            <a:r>
              <a:rPr lang="tr-TR" dirty="0" smtClean="0"/>
              <a:t>Vadeye kadar verim : tahvilin değerinin bilinmesi halinde, tahvilin sağlayacağı verim, tahvilin iç verim oranıdır ve vadeye kadar verim adını alır.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533784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Örnek 1: Nominal değeri 1000 TL olan 31.12.2020 vadeli ve yıllık %8 kupon ödemeli bir tahvili 01.01.2018 tarihinde satın aldığınızı varsayın. Satın alma tarihinde vadeye kadar getirinin yıllık %6 olduğu dikkate alınırsa, söz konusu tahvilin satın alma fiyatı nedir?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917481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TAHVİL FİYATINDA DEĞİŞKENLİK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Tahvile yatırımda en önemli risk Pazar faizinin değişmesi sonucunda tahvil değerinde ortaya çıkacak değişmedir.</a:t>
            </a:r>
          </a:p>
          <a:p>
            <a:r>
              <a:rPr lang="tr-TR" dirty="0" smtClean="0"/>
              <a:t>Tahvil değeri ile Pazar faizi arasındaki ters ilişki tahvilin faiz oranına duyarlılığını ortaya koymaktadır.</a:t>
            </a:r>
          </a:p>
          <a:p>
            <a:r>
              <a:rPr lang="tr-TR" dirty="0" smtClean="0"/>
              <a:t>Pazar faizindeki değişmeden dolayı tahvil fiyatının değişmesi tahvil fiyatı volatilitesi olarak bilinmektedir.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579731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Tahvilin değeri dört faktöre bağlı olarak ortaya çıkmaktadır : </a:t>
            </a:r>
          </a:p>
          <a:p>
            <a:r>
              <a:rPr lang="tr-TR" dirty="0" smtClean="0"/>
              <a:t>Tahvilin nominal değeri</a:t>
            </a:r>
          </a:p>
          <a:p>
            <a:r>
              <a:rPr lang="tr-TR" dirty="0" smtClean="0"/>
              <a:t>Kupon faizi</a:t>
            </a:r>
          </a:p>
          <a:p>
            <a:r>
              <a:rPr lang="tr-TR" dirty="0" smtClean="0"/>
              <a:t>Vadesi</a:t>
            </a:r>
          </a:p>
          <a:p>
            <a:r>
              <a:rPr lang="tr-TR" dirty="0" smtClean="0"/>
              <a:t>Pazar faiz oranı (en önemlisi olup tahvil değeri ile Pazar faiz oranı arasında ters ilişki vardır)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827350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Vadesine dört yıl kalmış %20 kupon faizli tahvilin nominal değeri 1.000 TL’dir. Yılda bir defa kupon faiz ödemesi yapılıyor ve piyasa faiz oranı %22 ise tahvilin fiyatı ne olur?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3075976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659</Words>
  <Application>Microsoft Office PowerPoint</Application>
  <PresentationFormat>Ekran Gösterisi (4:3)</PresentationFormat>
  <Paragraphs>48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17" baseType="lpstr">
      <vt:lpstr>Ofis Teması</vt:lpstr>
      <vt:lpstr>Sermaye piyasası araçlarının değerlemesi</vt:lpstr>
      <vt:lpstr>Tahvil</vt:lpstr>
      <vt:lpstr>PowerPoint Sunusu</vt:lpstr>
      <vt:lpstr>Tahvil değerleme ve analizi</vt:lpstr>
      <vt:lpstr>Tahvil değerlemede bazı temel kavramlar</vt:lpstr>
      <vt:lpstr>PowerPoint Sunusu</vt:lpstr>
      <vt:lpstr>TAHVİL FİYATINDA DEĞİŞKENLİK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Sermaye piyasası araçlarının değerlemesi</dc:title>
  <dc:creator>Aysegul KURTULGAN</dc:creator>
  <cp:lastModifiedBy>Aysegul KURTULGAN</cp:lastModifiedBy>
  <cp:revision>14</cp:revision>
  <dcterms:created xsi:type="dcterms:W3CDTF">2024-01-12T10:39:29Z</dcterms:created>
  <dcterms:modified xsi:type="dcterms:W3CDTF">2024-01-12T13:35:58Z</dcterms:modified>
</cp:coreProperties>
</file>