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9" r:id="rId4"/>
    <p:sldId id="262" r:id="rId5"/>
    <p:sldId id="263" r:id="rId6"/>
    <p:sldId id="264" r:id="rId7"/>
    <p:sldId id="353" r:id="rId8"/>
    <p:sldId id="384" r:id="rId9"/>
    <p:sldId id="356" r:id="rId10"/>
    <p:sldId id="355" r:id="rId11"/>
    <p:sldId id="361" r:id="rId12"/>
    <p:sldId id="360" r:id="rId13"/>
    <p:sldId id="357" r:id="rId14"/>
    <p:sldId id="358" r:id="rId15"/>
    <p:sldId id="362" r:id="rId16"/>
    <p:sldId id="313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85" r:id="rId27"/>
    <p:sldId id="373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28" autoAdjust="0"/>
  </p:normalViewPr>
  <p:slideViewPr>
    <p:cSldViewPr snapToGrid="0">
      <p:cViewPr varScale="1">
        <p:scale>
          <a:sx n="102" d="100"/>
          <a:sy n="102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5E3DF-E89E-40C1-9462-7E98C7219D21}" type="datetimeFigureOut">
              <a:rPr lang="tr-TR" smtClean="0"/>
              <a:t>3.11.2025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58C2E-2B78-49B2-B985-367635102E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51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01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61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58C2E-2B78-49B2-B985-367635102EFF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43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C05AF5-42BB-7B49-EB36-2EED3D260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0AEF138-6B6B-4D0D-DBB7-43D914365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093983-CC45-B13D-B670-6222E449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E59F-EA82-464A-B255-085B149E9FB9}" type="datetime1">
              <a:rPr lang="tr-TR" smtClean="0"/>
              <a:t>3.11.2025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4E6995-5B52-26C2-AFA9-BFD5D9AD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69F3DF-8E38-6F91-0E35-8D92BF4E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467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D774C4-7112-E115-FE30-5E73FFCC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237E10F-6E21-8CE6-6897-EA20DF650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12C378-613A-3B5C-202B-B22B1FCB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4068-CEDC-4FF1-9D5D-21CAB6599CA0}" type="datetime1">
              <a:rPr lang="tr-TR" smtClean="0"/>
              <a:t>3.11.2025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0E7900-D7E0-B184-F1AB-19F70FBB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D1C97B1-C034-C13D-6693-0058F8BD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83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E971366-BA8E-2773-BF59-AB911745D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14F4EB0-7469-7161-95D0-91B408554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068641-320E-649C-C3B7-05335E73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6B15-8DCF-4324-BBB5-AC1D3EC124C8}" type="datetime1">
              <a:rPr lang="tr-TR" smtClean="0"/>
              <a:t>3.11.2025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313A4C-4B06-7656-F72C-6D76CABC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5CBEB9-1A6A-5C90-261F-BB501B3E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85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09600" y="228601"/>
            <a:ext cx="109728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09600" y="5368160"/>
            <a:ext cx="10972800" cy="916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25293" y="6172200"/>
            <a:ext cx="1146047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‹#›</a:t>
            </a:fld>
            <a:endParaRPr lang="en-US"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33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F115F3-8353-14EE-63D1-522A9ABC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89E2B8-DB0E-D8E7-801C-9F30878A7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5F06E0-26E9-C73F-5925-DBBED0C6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ECC7-F217-4167-8769-155543AADA11}" type="datetime1">
              <a:rPr lang="tr-TR" smtClean="0"/>
              <a:t>3.11.2025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F89E745-BAAE-D9B1-33A4-E508CDD2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1A0B76-BC68-3672-D29B-7F022EB0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21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7DCE08-E5A2-B277-1DBB-4761CA61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3191FAA-1E53-B52F-6408-8A1157B63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10B1C98-58A1-E1E4-BC1B-AC5E66C4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B3A7-3532-4EF7-97FD-2C07E6242C9D}" type="datetime1">
              <a:rPr lang="tr-TR" smtClean="0"/>
              <a:t>3.11.2025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FAF0793-387C-8245-5578-978CC76F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E7A9B87-831E-0051-2DCD-A93A53C10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333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3E38E-2E35-45DA-7A74-3B5B9486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A1E6E5-1362-388D-8006-1CB226F38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00BBC7A-61A6-6AB7-FD54-9420FF38C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2C7FD96-8CD1-EDD3-33CD-175773FD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D9C3-B3DE-427D-A05B-910046E55B4E}" type="datetime1">
              <a:rPr lang="tr-TR" smtClean="0"/>
              <a:t>3.11.2025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D91872B-BBEB-2DCB-618E-23C405C6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8F816E6-5B4D-5F6C-2D8B-52B44645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125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D428D2-B935-6750-C740-793B41F1A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7D01D4-61FA-0AFF-C960-34CF716F5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A1FA022-16BF-7F22-9531-6391B52BC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01B5DCF-9C63-7E21-0B32-EF1FAE48E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41E23C5-EF3F-71A4-5155-9D2BA6B5A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36DCC7F-A1B0-50C8-94F6-11D03CBF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24FB-42A2-4037-BA9A-92DB8E6E92D7}" type="datetime1">
              <a:rPr lang="tr-TR" smtClean="0"/>
              <a:t>3.11.2025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92A804D-1F5B-A6B0-4CFF-C4EC144E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6D8C8E65-369C-02CE-FC02-DC826603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01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87FF61-6E5B-22EE-B27A-D61A8C1B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7C61A5E-D5B7-AC3C-F42D-B16FD2D2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D9B3-5887-484E-AF94-AF39002AAD1B}" type="datetime1">
              <a:rPr lang="tr-TR" smtClean="0"/>
              <a:t>3.11.2025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2C1F9E-7F1D-82A6-B9AB-016EBF4D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9D11D08-B74C-EA10-45A2-A23B431B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16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B6B457F-C2E0-0EC5-5675-5F1EAB47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1431-1120-4DDA-9CB1-69218B85392B}" type="datetime1">
              <a:rPr lang="tr-TR" smtClean="0"/>
              <a:t>3.11.2025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E99CF6C-655D-69C6-1B15-033DC20B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605A6B2-DDA5-B900-58E2-901C9580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95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769A8F-EDB4-23E4-ACAD-BC15D63B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23344E-2482-E60B-340B-6ADAA2031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1BC184D-0098-D710-90CB-CC2840127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E62C109-CB2D-D4DB-2376-97DDA46C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6D71-BAA4-4B42-889D-F3C1E59E7FEA}" type="datetime1">
              <a:rPr lang="tr-TR" smtClean="0"/>
              <a:t>3.11.2025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9B034DD-5A71-8FD7-EB89-59EF59C1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FD74B07-9FB7-2D8A-366C-8ADDB6BA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45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7C5C7A-C7B7-96BB-8E2B-A5D16E59A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3B58250-117E-20F4-61C1-59DBD3447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3FE05BD-A4C1-C09A-30C3-60E248F91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5893D21-179C-95EC-B874-BA57C738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A7FF-457C-4753-9D61-1A9B720304D2}" type="datetime1">
              <a:rPr lang="tr-TR" smtClean="0"/>
              <a:t>3.11.2025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27CAA44-E7D7-FC23-A0F7-FED571C7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8B41B59-2FB3-ED71-0FDE-4AB34B9C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34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F473BD8-A00A-5253-C231-22EB3E2C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04BB95B-F90E-6B36-34F7-CB1B9C38E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DF60AF-D1A0-852C-055F-56873A6E8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B7FE-45DB-4A80-A361-E01AC2FCDB21}" type="datetime1">
              <a:rPr lang="tr-TR" smtClean="0"/>
              <a:t>3.11.2025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E8C684A-188B-2014-423F-ABF45EEFA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E9B908-5F9D-FAE6-BA5A-BAFEEFC77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EBC3-1923-4312-BD9C-951A410B5B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26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42E6B3B5-6CCA-F88E-2E63-95C8E9F4C7F0}"/>
              </a:ext>
            </a:extLst>
          </p:cNvPr>
          <p:cNvSpPr/>
          <p:nvPr/>
        </p:nvSpPr>
        <p:spPr>
          <a:xfrm>
            <a:off x="282066" y="2715012"/>
            <a:ext cx="5997388" cy="4005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CAG UNIVERSITY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PSYCHOLOGY DEPARTMENT</a:t>
            </a:r>
          </a:p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INTERPERSONAL COMMUNICATION</a:t>
            </a:r>
          </a:p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 211 </a:t>
            </a:r>
          </a:p>
          <a:p>
            <a:pPr algn="ctr"/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Week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tr-T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NONVERBAL MESSAGES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24/10/2025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C0B7A83-85D0-317A-2CF3-4F2292176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3" y="137540"/>
            <a:ext cx="2794073" cy="2417124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CA40F29D-C164-6CB2-DB26-65BF60970DC1}"/>
              </a:ext>
            </a:extLst>
          </p:cNvPr>
          <p:cNvSpPr/>
          <p:nvPr/>
        </p:nvSpPr>
        <p:spPr>
          <a:xfrm>
            <a:off x="6702458" y="3987538"/>
            <a:ext cx="4458877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NONVERBAL MESSAGES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524F7E5-E273-774A-C197-BFB6DA35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55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4B52B4-2D15-B3B0-5FBE-3A1F4DA8E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8" y="1825625"/>
            <a:ext cx="11259532" cy="4351338"/>
          </a:xfrm>
        </p:spPr>
        <p:txBody>
          <a:bodyPr/>
          <a:lstStyle/>
          <a:p>
            <a:r>
              <a:rPr lang="en-US" sz="3200" b="1" dirty="0"/>
              <a:t>Nonverbal Messages Are Crucial for Expressing Emotions</a:t>
            </a:r>
            <a:endParaRPr lang="tr-TR" sz="3200" b="1" dirty="0"/>
          </a:p>
          <a:p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show</a:t>
            </a:r>
            <a:r>
              <a:rPr lang="tr-TR" dirty="0"/>
              <a:t> </a:t>
            </a:r>
            <a:r>
              <a:rPr lang="tr-TR" dirty="0" err="1"/>
              <a:t>emotions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:</a:t>
            </a:r>
          </a:p>
          <a:p>
            <a:pPr lvl="1"/>
            <a:r>
              <a:rPr lang="en-US" sz="2600" b="1" dirty="0"/>
              <a:t>Facial expressions</a:t>
            </a:r>
            <a:r>
              <a:rPr lang="tr-TR" sz="2600" b="1" dirty="0"/>
              <a:t> </a:t>
            </a:r>
            <a:r>
              <a:rPr lang="tr-TR" sz="2600" b="1" dirty="0">
                <a:solidFill>
                  <a:srgbClr val="FF0000"/>
                </a:solidFill>
              </a:rPr>
              <a:t>(yüz ifadeleri</a:t>
            </a:r>
            <a:r>
              <a:rPr lang="tr-TR" sz="2600" dirty="0">
                <a:solidFill>
                  <a:srgbClr val="FF0000"/>
                </a:solidFill>
              </a:rPr>
              <a:t>) </a:t>
            </a:r>
            <a:r>
              <a:rPr lang="tr-TR" sz="2600" dirty="0" err="1"/>
              <a:t>communicating</a:t>
            </a:r>
            <a:r>
              <a:rPr lang="tr-TR" sz="2600" dirty="0"/>
              <a:t> </a:t>
            </a:r>
            <a:r>
              <a:rPr lang="tr-TR" sz="2600" dirty="0" err="1"/>
              <a:t>msgs</a:t>
            </a:r>
            <a:r>
              <a:rPr lang="tr-TR" sz="2600" dirty="0"/>
              <a:t> </a:t>
            </a:r>
            <a:r>
              <a:rPr lang="tr-TR" sz="2600" dirty="0" err="1"/>
              <a:t>through</a:t>
            </a:r>
            <a:r>
              <a:rPr lang="tr-TR" sz="2600" dirty="0"/>
              <a:t> </a:t>
            </a:r>
            <a:r>
              <a:rPr lang="tr-TR" sz="2600" dirty="0" err="1"/>
              <a:t>facial</a:t>
            </a:r>
            <a:r>
              <a:rPr lang="tr-TR" sz="2600" dirty="0"/>
              <a:t> </a:t>
            </a:r>
            <a:r>
              <a:rPr lang="tr-TR" sz="2600" dirty="0" err="1"/>
              <a:t>movements</a:t>
            </a:r>
            <a:r>
              <a:rPr lang="tr-TR" sz="2600" dirty="0"/>
              <a:t>.</a:t>
            </a:r>
            <a:endParaRPr lang="en-US" sz="2600" dirty="0">
              <a:solidFill>
                <a:srgbClr val="FF0000"/>
              </a:solidFill>
            </a:endParaRPr>
          </a:p>
          <a:p>
            <a:pPr lvl="1"/>
            <a:r>
              <a:rPr lang="en-US" sz="2600" b="1" dirty="0"/>
              <a:t>Posture</a:t>
            </a:r>
            <a:r>
              <a:rPr lang="tr-TR" sz="2600" b="1" dirty="0"/>
              <a:t> </a:t>
            </a:r>
            <a:r>
              <a:rPr lang="tr-TR" sz="2600" b="1" dirty="0">
                <a:solidFill>
                  <a:srgbClr val="FF0000"/>
                </a:solidFill>
              </a:rPr>
              <a:t>(duruş) </a:t>
            </a:r>
            <a:r>
              <a:rPr lang="tr-TR" sz="2600" dirty="0" err="1"/>
              <a:t>communicating</a:t>
            </a:r>
            <a:r>
              <a:rPr lang="tr-TR" sz="2600" dirty="0"/>
              <a:t> </a:t>
            </a:r>
            <a:r>
              <a:rPr lang="tr-TR" sz="2600" dirty="0" err="1"/>
              <a:t>msgs</a:t>
            </a:r>
            <a:r>
              <a:rPr lang="tr-TR" sz="2600" dirty="0"/>
              <a:t> </a:t>
            </a:r>
            <a:r>
              <a:rPr lang="tr-TR" sz="2600" dirty="0" err="1"/>
              <a:t>through</a:t>
            </a:r>
            <a:r>
              <a:rPr lang="tr-TR" sz="2600" dirty="0"/>
              <a:t> body </a:t>
            </a:r>
            <a:r>
              <a:rPr lang="tr-TR" sz="2600" dirty="0" err="1"/>
              <a:t>position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orientation</a:t>
            </a:r>
            <a:endParaRPr lang="en-US" sz="2600" dirty="0"/>
          </a:p>
          <a:p>
            <a:pPr lvl="1"/>
            <a:r>
              <a:rPr lang="en-US" sz="2600" b="1" dirty="0"/>
              <a:t>Gestures</a:t>
            </a:r>
            <a:r>
              <a:rPr lang="tr-TR" sz="2600" b="1" dirty="0"/>
              <a:t> </a:t>
            </a:r>
            <a:r>
              <a:rPr lang="tr-TR" sz="2600" b="1" dirty="0">
                <a:solidFill>
                  <a:srgbClr val="FF0000"/>
                </a:solidFill>
              </a:rPr>
              <a:t>(jest) </a:t>
            </a:r>
            <a:r>
              <a:rPr lang="tr-TR" sz="2600" dirty="0" err="1"/>
              <a:t>communicating</a:t>
            </a:r>
            <a:r>
              <a:rPr lang="tr-TR" sz="2600" dirty="0"/>
              <a:t> </a:t>
            </a:r>
            <a:r>
              <a:rPr lang="tr-TR" sz="2600" dirty="0" err="1"/>
              <a:t>msgs</a:t>
            </a:r>
            <a:r>
              <a:rPr lang="tr-TR" sz="2600" dirty="0"/>
              <a:t> </a:t>
            </a:r>
            <a:r>
              <a:rPr lang="tr-TR" sz="2600" dirty="0" err="1"/>
              <a:t>by</a:t>
            </a:r>
            <a:r>
              <a:rPr lang="tr-TR" sz="2600" dirty="0"/>
              <a:t> </a:t>
            </a:r>
            <a:r>
              <a:rPr lang="tr-TR" sz="2600" dirty="0" err="1"/>
              <a:t>using</a:t>
            </a:r>
            <a:r>
              <a:rPr lang="tr-TR" sz="2600" dirty="0"/>
              <a:t> </a:t>
            </a:r>
            <a:r>
              <a:rPr lang="tr-TR" sz="2600" dirty="0" err="1"/>
              <a:t>hand</a:t>
            </a:r>
            <a:r>
              <a:rPr lang="tr-TR" sz="2600" dirty="0"/>
              <a:t>, </a:t>
            </a:r>
            <a:r>
              <a:rPr lang="tr-TR" sz="2600" dirty="0" err="1"/>
              <a:t>arm</a:t>
            </a:r>
            <a:r>
              <a:rPr lang="tr-TR" sz="2600" dirty="0"/>
              <a:t> body</a:t>
            </a:r>
            <a:endParaRPr lang="en-US" sz="2600" dirty="0"/>
          </a:p>
          <a:p>
            <a:pPr lvl="1"/>
            <a:r>
              <a:rPr lang="en-US" sz="2600" b="1" dirty="0"/>
              <a:t>Eye movements and </a:t>
            </a:r>
            <a:r>
              <a:rPr lang="tr-TR" sz="2600" b="1" dirty="0" err="1"/>
              <a:t>pupil</a:t>
            </a:r>
            <a:r>
              <a:rPr lang="tr-TR" sz="2600" b="1" dirty="0"/>
              <a:t> </a:t>
            </a:r>
            <a:r>
              <a:rPr lang="en-US" sz="2600" b="1" dirty="0"/>
              <a:t>dilation</a:t>
            </a:r>
            <a:r>
              <a:rPr lang="tr-TR" sz="2600" b="1" dirty="0"/>
              <a:t> </a:t>
            </a:r>
            <a:r>
              <a:rPr lang="tr-TR" sz="2600" dirty="0"/>
              <a:t>(</a:t>
            </a:r>
            <a:r>
              <a:rPr lang="tr-TR" sz="2600" dirty="0" err="1"/>
              <a:t>showing</a:t>
            </a:r>
            <a:r>
              <a:rPr lang="tr-TR" sz="2600" dirty="0"/>
              <a:t> </a:t>
            </a:r>
            <a:r>
              <a:rPr lang="tr-TR" sz="2600" dirty="0" err="1"/>
              <a:t>interest</a:t>
            </a:r>
            <a:r>
              <a:rPr lang="tr-TR" sz="2600" dirty="0"/>
              <a:t> </a:t>
            </a:r>
            <a:r>
              <a:rPr lang="tr-TR" sz="2600" dirty="0" err="1"/>
              <a:t>or</a:t>
            </a:r>
            <a:r>
              <a:rPr lang="tr-TR" sz="2600" dirty="0"/>
              <a:t> </a:t>
            </a:r>
            <a:r>
              <a:rPr lang="tr-TR" sz="2600" dirty="0" err="1"/>
              <a:t>excitement</a:t>
            </a:r>
            <a:r>
              <a:rPr lang="tr-TR" sz="2600" dirty="0"/>
              <a:t>)</a:t>
            </a:r>
          </a:p>
          <a:p>
            <a:pPr marL="457200" lvl="1" indent="0">
              <a:buNone/>
            </a:pPr>
            <a:r>
              <a:rPr lang="tr-TR" sz="2600" dirty="0"/>
              <a:t>----</a:t>
            </a:r>
            <a:r>
              <a:rPr lang="en-US" sz="2600" dirty="0"/>
              <a:t>Nonverbal messages can </a:t>
            </a:r>
            <a:r>
              <a:rPr lang="tr-TR" sz="2600" dirty="0" err="1"/>
              <a:t>also</a:t>
            </a:r>
            <a:r>
              <a:rPr lang="tr-TR" sz="2600" dirty="0"/>
              <a:t> </a:t>
            </a:r>
            <a:r>
              <a:rPr lang="en-US" sz="2600" dirty="0"/>
              <a:t>hid</a:t>
            </a:r>
            <a:r>
              <a:rPr lang="tr-TR" sz="2600" dirty="0"/>
              <a:t>e </a:t>
            </a:r>
            <a:r>
              <a:rPr lang="tr-TR" sz="2600" dirty="0" err="1"/>
              <a:t>true</a:t>
            </a:r>
            <a:r>
              <a:rPr lang="tr-TR" sz="2600" dirty="0"/>
              <a:t> </a:t>
            </a:r>
            <a:r>
              <a:rPr lang="tr-TR" sz="2600" dirty="0" err="1"/>
              <a:t>feelings</a:t>
            </a:r>
            <a:endParaRPr lang="en-US" sz="2600" dirty="0"/>
          </a:p>
          <a:p>
            <a:pPr marL="457200" lvl="1" indent="0">
              <a:buNone/>
            </a:pPr>
            <a:r>
              <a:rPr lang="tr-TR" sz="2600" dirty="0"/>
              <a:t>----W</a:t>
            </a:r>
            <a:r>
              <a:rPr lang="en-US" sz="2600" dirty="0"/>
              <a:t>e often need to decode others’ emotions through these cues.</a:t>
            </a:r>
            <a:endParaRPr lang="tr-TR" sz="2600" dirty="0"/>
          </a:p>
          <a:p>
            <a:pPr lvl="1"/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25846CD-D424-638E-37CE-48F178CD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10</a:t>
            </a:fld>
            <a:endParaRPr lang="tr-TR"/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D2D41977-2FB7-3AE0-CD5E-30B303B9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Principles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Messages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352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416800-6564-ACF2-02DD-7D5BB00C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51" y="365125"/>
            <a:ext cx="11745797" cy="5828285"/>
          </a:xfrm>
        </p:spPr>
        <p:txBody>
          <a:bodyPr/>
          <a:lstStyle/>
          <a:p>
            <a:r>
              <a:rPr lang="tr-TR" dirty="0"/>
              <a:t>THE CHANNELS OF NONVERBAL COMMUNICATION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ECF68A1-B089-1536-6AF3-DF6E680A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41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j-lt"/>
              </a:rPr>
              <a:t>Figure 5.2 The Channels of Nonverbal Communication</a:t>
            </a:r>
          </a:p>
        </p:txBody>
      </p:sp>
      <p:pic>
        <p:nvPicPr>
          <p:cNvPr id="4" name="Picture 3" descr="An illustration of ten channels of nonverbal communication. &#10;&#10;See Notes section for longer description">
            <a:extLst>
              <a:ext uri="{FF2B5EF4-FFF2-40B4-BE49-F238E27FC236}">
                <a16:creationId xmlns:a16="http://schemas.microsoft.com/office/drawing/2014/main" id="{5617714F-2D9C-904F-BC71-8C3E3E14DF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192" y="1295399"/>
            <a:ext cx="4425616" cy="460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57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065369-5A4A-0D9F-CB50-67189D357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28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74B26A-211B-C484-F3D0-10C1B5218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414" y="1715678"/>
            <a:ext cx="10515600" cy="4640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Nonverbal communication involves a variety of channels</a:t>
            </a:r>
            <a:r>
              <a:rPr lang="tr-TR" dirty="0"/>
              <a:t> </a:t>
            </a:r>
            <a:r>
              <a:rPr lang="tr-TR" dirty="0" err="1"/>
              <a:t>stated</a:t>
            </a:r>
            <a:r>
              <a:rPr lang="tr-TR" dirty="0"/>
              <a:t> </a:t>
            </a:r>
            <a:r>
              <a:rPr lang="tr-TR" dirty="0" err="1"/>
              <a:t>below</a:t>
            </a:r>
            <a:r>
              <a:rPr lang="tr-TR" dirty="0"/>
              <a:t>: </a:t>
            </a:r>
          </a:p>
          <a:p>
            <a:r>
              <a:rPr lang="en-US" dirty="0"/>
              <a:t>body</a:t>
            </a:r>
            <a:r>
              <a:rPr lang="tr-TR" dirty="0"/>
              <a:t> </a:t>
            </a:r>
            <a:r>
              <a:rPr lang="fr-FR" dirty="0"/>
              <a:t>messages</a:t>
            </a:r>
            <a:endParaRPr lang="tr-TR" dirty="0"/>
          </a:p>
          <a:p>
            <a:r>
              <a:rPr lang="fr-FR" dirty="0"/>
              <a:t>facial communication</a:t>
            </a:r>
            <a:endParaRPr lang="tr-TR" dirty="0"/>
          </a:p>
          <a:p>
            <a:r>
              <a:rPr lang="fr-FR" dirty="0" err="1"/>
              <a:t>eye</a:t>
            </a:r>
            <a:r>
              <a:rPr lang="fr-FR" dirty="0"/>
              <a:t> communication</a:t>
            </a:r>
            <a:endParaRPr lang="tr-TR" dirty="0"/>
          </a:p>
          <a:p>
            <a:r>
              <a:rPr lang="fr-FR" dirty="0" err="1"/>
              <a:t>touch</a:t>
            </a:r>
            <a:r>
              <a:rPr lang="fr-FR" dirty="0"/>
              <a:t> communication</a:t>
            </a:r>
            <a:endParaRPr lang="tr-TR" dirty="0"/>
          </a:p>
          <a:p>
            <a:r>
              <a:rPr lang="tr-TR" dirty="0" err="1"/>
              <a:t>paralanguage</a:t>
            </a:r>
            <a:endParaRPr lang="tr-TR" dirty="0"/>
          </a:p>
          <a:p>
            <a:r>
              <a:rPr lang="tr-TR" dirty="0"/>
              <a:t>silence</a:t>
            </a:r>
          </a:p>
          <a:p>
            <a:r>
              <a:rPr lang="tr-TR" dirty="0" err="1"/>
              <a:t>spatial</a:t>
            </a:r>
            <a:r>
              <a:rPr lang="tr-TR" dirty="0"/>
              <a:t> </a:t>
            </a:r>
            <a:r>
              <a:rPr lang="tr-TR" dirty="0" err="1"/>
              <a:t>messages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territoriality</a:t>
            </a:r>
            <a:endParaRPr lang="tr-TR" dirty="0"/>
          </a:p>
          <a:p>
            <a:r>
              <a:rPr lang="tr-TR" dirty="0" err="1"/>
              <a:t>artifactual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  <a:p>
            <a:r>
              <a:rPr lang="en-US" dirty="0"/>
              <a:t>olfactory messages, and</a:t>
            </a:r>
            <a:endParaRPr lang="tr-TR" dirty="0"/>
          </a:p>
          <a:p>
            <a:r>
              <a:rPr lang="en-US" dirty="0"/>
              <a:t>temporal communication 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dirty="0"/>
              <a:t>They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en-US" dirty="0"/>
              <a:t>heavily influenced by culture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D97F214-419F-6C48-4851-F8532A32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552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CA1881-DBD8-9D8E-E726-57CF04CC8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Body Messages</a:t>
            </a:r>
            <a:endParaRPr lang="tr-TR" b="1" dirty="0"/>
          </a:p>
          <a:p>
            <a:pPr marL="457200" lvl="1" indent="0">
              <a:buNone/>
            </a:pPr>
            <a:r>
              <a:rPr lang="en-US" b="1" dirty="0"/>
              <a:t>Body gestures </a:t>
            </a:r>
            <a:r>
              <a:rPr lang="en-US" dirty="0"/>
              <a:t>(kinesics)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 of </a:t>
            </a:r>
            <a:r>
              <a:rPr lang="tr-TR" dirty="0" err="1"/>
              <a:t>communication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body </a:t>
            </a:r>
            <a:r>
              <a:rPr lang="tr-TR" dirty="0" err="1"/>
              <a:t>movements</a:t>
            </a:r>
            <a:r>
              <a:rPr lang="tr-TR" dirty="0"/>
              <a:t>.</a:t>
            </a:r>
          </a:p>
          <a:p>
            <a:pPr lvl="1"/>
            <a:r>
              <a:rPr lang="en-US" b="1" dirty="0"/>
              <a:t>Emblems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(sembolik jestler)</a:t>
            </a:r>
            <a:r>
              <a:rPr lang="tr-TR" dirty="0"/>
              <a:t>: They </a:t>
            </a:r>
            <a:r>
              <a:rPr lang="en-US" dirty="0"/>
              <a:t>are substitutes for words</a:t>
            </a:r>
            <a:r>
              <a:rPr lang="tr-TR" dirty="0"/>
              <a:t> (</a:t>
            </a:r>
            <a:r>
              <a:rPr lang="en-US" dirty="0"/>
              <a:t>body movements</a:t>
            </a:r>
            <a:r>
              <a:rPr lang="tr-TR" dirty="0"/>
              <a:t>)</a:t>
            </a:r>
            <a:r>
              <a:rPr lang="en-US" dirty="0"/>
              <a:t> </a:t>
            </a:r>
            <a:r>
              <a:rPr lang="tr-TR" dirty="0" err="1"/>
              <a:t>Doing</a:t>
            </a:r>
            <a:r>
              <a:rPr lang="tr-TR" dirty="0"/>
              <a:t> 👍 </a:t>
            </a:r>
            <a:r>
              <a:rPr lang="tr-TR" dirty="0" err="1"/>
              <a:t>instead</a:t>
            </a:r>
            <a:r>
              <a:rPr lang="tr-TR" dirty="0"/>
              <a:t> of </a:t>
            </a:r>
            <a:r>
              <a:rPr lang="tr-TR" dirty="0" err="1"/>
              <a:t>saying</a:t>
            </a:r>
            <a:r>
              <a:rPr lang="tr-TR" dirty="0"/>
              <a:t> OK. </a:t>
            </a:r>
          </a:p>
          <a:p>
            <a:pPr lvl="1"/>
            <a:endParaRPr lang="tr-TR" dirty="0"/>
          </a:p>
          <a:p>
            <a:pPr lvl="1"/>
            <a:r>
              <a:rPr lang="en-US" b="1" dirty="0"/>
              <a:t>Illustrators</a:t>
            </a:r>
            <a:r>
              <a:rPr lang="tr-TR" b="1" dirty="0"/>
              <a:t> </a:t>
            </a:r>
            <a:r>
              <a:rPr lang="tr-TR" dirty="0">
                <a:solidFill>
                  <a:srgbClr val="FF0000"/>
                </a:solidFill>
              </a:rPr>
              <a:t>(açıklayıcı jestler)</a:t>
            </a:r>
            <a:r>
              <a:rPr lang="tr-TR" dirty="0"/>
              <a:t>: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saying</a:t>
            </a:r>
            <a:r>
              <a:rPr lang="tr-TR" dirty="0"/>
              <a:t> «</a:t>
            </a:r>
            <a:r>
              <a:rPr lang="tr-TR" dirty="0" err="1"/>
              <a:t>let’s</a:t>
            </a:r>
            <a:r>
              <a:rPr lang="tr-TR" dirty="0"/>
              <a:t> </a:t>
            </a:r>
            <a:r>
              <a:rPr lang="tr-TR" dirty="0" err="1"/>
              <a:t>go</a:t>
            </a:r>
            <a:r>
              <a:rPr lang="tr-TR" dirty="0"/>
              <a:t>» </a:t>
            </a:r>
            <a:r>
              <a:rPr lang="tr-TR" dirty="0" err="1"/>
              <a:t>pointing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hand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time. </a:t>
            </a:r>
            <a:r>
              <a:rPr lang="tr-TR" dirty="0" err="1"/>
              <a:t>I.e</a:t>
            </a:r>
            <a:r>
              <a:rPr lang="tr-TR" dirty="0"/>
              <a:t>. </a:t>
            </a:r>
            <a:r>
              <a:rPr lang="tr-TR" dirty="0" err="1"/>
              <a:t>Supports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verbal</a:t>
            </a:r>
            <a:r>
              <a:rPr lang="tr-TR" dirty="0"/>
              <a:t> </a:t>
            </a:r>
            <a:r>
              <a:rPr lang="tr-TR" dirty="0" err="1"/>
              <a:t>message</a:t>
            </a:r>
            <a:r>
              <a:rPr lang="tr-TR" dirty="0"/>
              <a:t>. </a:t>
            </a:r>
          </a:p>
          <a:p>
            <a:pPr lvl="1"/>
            <a:endParaRPr lang="tr-TR" dirty="0"/>
          </a:p>
          <a:p>
            <a:pPr lvl="1"/>
            <a:r>
              <a:rPr lang="en-US" b="1" dirty="0"/>
              <a:t>Affect displays</a:t>
            </a:r>
            <a:r>
              <a:rPr lang="tr-TR" b="1" dirty="0"/>
              <a:t> </a:t>
            </a:r>
            <a:r>
              <a:rPr lang="tr-TR" dirty="0">
                <a:solidFill>
                  <a:srgbClr val="FF0000"/>
                </a:solidFill>
              </a:rPr>
              <a:t>(duygu gösterimleri)</a:t>
            </a:r>
            <a:r>
              <a:rPr lang="tr-TR" dirty="0"/>
              <a:t>: M</a:t>
            </a:r>
            <a:r>
              <a:rPr lang="en-US" dirty="0" err="1"/>
              <a:t>ovements</a:t>
            </a:r>
            <a:r>
              <a:rPr lang="en-US" dirty="0"/>
              <a:t> of the face that convey emotional meaning</a:t>
            </a:r>
            <a:endParaRPr lang="en-US" b="1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9055553-6489-7F67-BA35-C677F3E8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14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B6A6F05B-C3F8-B01A-F662-8B6072DC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1191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B4F0D4-6B6E-A966-A9FC-16C76405C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Body Messages</a:t>
            </a:r>
            <a:r>
              <a:rPr lang="tr-TR" sz="3200" b="1" dirty="0"/>
              <a:t> – </a:t>
            </a:r>
            <a:r>
              <a:rPr lang="tr-TR" sz="3200" b="1" dirty="0" err="1"/>
              <a:t>Continue</a:t>
            </a:r>
            <a:endParaRPr lang="tr-TR" sz="3200" b="1" dirty="0"/>
          </a:p>
          <a:p>
            <a:r>
              <a:rPr lang="en-US" b="1" dirty="0"/>
              <a:t>Regulators</a:t>
            </a:r>
            <a:r>
              <a:rPr lang="tr-TR" b="1" dirty="0"/>
              <a:t>: </a:t>
            </a:r>
            <a:r>
              <a:rPr lang="tr-TR" dirty="0"/>
              <a:t>M</a:t>
            </a:r>
            <a:r>
              <a:rPr lang="en-US" dirty="0" err="1"/>
              <a:t>onitor</a:t>
            </a:r>
            <a:r>
              <a:rPr lang="en-US" dirty="0"/>
              <a:t>, maintain, or control the speaking of another individual.</a:t>
            </a:r>
            <a:r>
              <a:rPr lang="tr-TR" dirty="0"/>
              <a:t> </a:t>
            </a:r>
            <a:r>
              <a:rPr lang="tr-TR" dirty="0" err="1"/>
              <a:t>Nodding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head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mean</a:t>
            </a:r>
            <a:r>
              <a:rPr lang="tr-TR" dirty="0"/>
              <a:t> «</a:t>
            </a:r>
            <a:r>
              <a:rPr lang="tr-TR" dirty="0" err="1"/>
              <a:t>continue</a:t>
            </a:r>
            <a:r>
              <a:rPr lang="tr-TR" dirty="0"/>
              <a:t>»</a:t>
            </a:r>
          </a:p>
          <a:p>
            <a:r>
              <a:rPr lang="en-US" b="1" dirty="0"/>
              <a:t>Adaptors</a:t>
            </a:r>
            <a:r>
              <a:rPr lang="tr-TR" b="1" dirty="0"/>
              <a:t>: </a:t>
            </a:r>
            <a:r>
              <a:rPr lang="tr-TR" dirty="0"/>
              <a:t>S</a:t>
            </a:r>
            <a:r>
              <a:rPr lang="en-US" dirty="0" err="1"/>
              <a:t>atisfy</a:t>
            </a:r>
            <a:r>
              <a:rPr lang="en-US" dirty="0"/>
              <a:t> some need and are usually unintentional</a:t>
            </a:r>
            <a:r>
              <a:rPr lang="tr-TR" dirty="0"/>
              <a:t>. </a:t>
            </a:r>
            <a:r>
              <a:rPr lang="tr-TR" dirty="0" err="1"/>
              <a:t>Playing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hair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reduce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stress</a:t>
            </a:r>
            <a:r>
              <a:rPr lang="tr-TR" dirty="0"/>
              <a:t>.</a:t>
            </a:r>
          </a:p>
          <a:p>
            <a:r>
              <a:rPr lang="en-US" b="1" dirty="0"/>
              <a:t>Gestures and cultures</a:t>
            </a:r>
            <a:r>
              <a:rPr lang="tr-TR" b="1" dirty="0"/>
              <a:t>: </a:t>
            </a:r>
            <a:r>
              <a:rPr lang="tr-TR" dirty="0" err="1"/>
              <a:t>Changes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culture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another</a:t>
            </a:r>
            <a:r>
              <a:rPr lang="tr-TR" dirty="0"/>
              <a:t>. </a:t>
            </a:r>
            <a:endParaRPr lang="en-US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b="1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35BD520-4401-908B-4415-8BDFA214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15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5BF39FDD-13DF-EE52-A324-61B13AFC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786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+mj-lt"/>
              </a:rPr>
              <a:t>Figure 5.3 Some Cultural Meanings of Gestures</a:t>
            </a:r>
          </a:p>
        </p:txBody>
      </p:sp>
      <p:pic>
        <p:nvPicPr>
          <p:cNvPr id="3" name="Picture 2" descr="An illustration of some cultural meanings of gestures.&#10;&#10;See Notes section for longer description">
            <a:extLst>
              <a:ext uri="{FF2B5EF4-FFF2-40B4-BE49-F238E27FC236}">
                <a16:creationId xmlns:a16="http://schemas.microsoft.com/office/drawing/2014/main" id="{21031634-81FC-6F44-9C3F-1E13E842B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47" y="1595238"/>
            <a:ext cx="8281307" cy="42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1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E968B4-3EEF-5ED3-D5F6-85F2C602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Body Messages </a:t>
            </a:r>
            <a:r>
              <a:rPr lang="tr-TR" b="1" dirty="0"/>
              <a:t>– </a:t>
            </a:r>
            <a:r>
              <a:rPr lang="tr-TR" b="1" dirty="0" err="1"/>
              <a:t>Continue</a:t>
            </a:r>
            <a:r>
              <a:rPr lang="tr-TR" b="1" dirty="0"/>
              <a:t> </a:t>
            </a:r>
            <a:endParaRPr lang="en-US" b="1" dirty="0"/>
          </a:p>
          <a:p>
            <a:pPr lvl="1"/>
            <a:r>
              <a:rPr lang="en-US" b="1" dirty="0"/>
              <a:t>Body appearance</a:t>
            </a:r>
            <a:endParaRPr lang="tr-TR" b="1" dirty="0"/>
          </a:p>
          <a:p>
            <a:r>
              <a:rPr lang="en-US" dirty="0"/>
              <a:t>Your general attractiveness is also part of body communication. Attractive people</a:t>
            </a:r>
            <a:r>
              <a:rPr lang="tr-TR" dirty="0"/>
              <a:t> </a:t>
            </a:r>
            <a:r>
              <a:rPr lang="en-US" dirty="0"/>
              <a:t>have the advantage in most case</a:t>
            </a:r>
            <a:r>
              <a:rPr lang="tr-TR" dirty="0"/>
              <a:t>. </a:t>
            </a:r>
          </a:p>
          <a:p>
            <a:r>
              <a:rPr lang="tr-TR" dirty="0"/>
              <a:t>W</a:t>
            </a:r>
            <a:r>
              <a:rPr lang="en-US" dirty="0"/>
              <a:t>e normally think that attractiveness is culturally determined—and to some</a:t>
            </a:r>
            <a:r>
              <a:rPr lang="tr-TR" dirty="0"/>
              <a:t> </a:t>
            </a:r>
            <a:r>
              <a:rPr lang="en-US" dirty="0"/>
              <a:t>degree it is—research seems to indicate that definitions of attractiveness are becoming</a:t>
            </a:r>
            <a:r>
              <a:rPr lang="tr-TR" dirty="0"/>
              <a:t> </a:t>
            </a:r>
            <a:r>
              <a:rPr lang="en-US" dirty="0"/>
              <a:t>universal</a:t>
            </a:r>
            <a:r>
              <a:rPr lang="tr-TR" dirty="0"/>
              <a:t>. </a:t>
            </a:r>
          </a:p>
          <a:p>
            <a:pPr marL="914400" lvl="2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B655073-565C-3D64-512D-149A4B24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17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023AF757-55B1-9809-4335-074173FA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522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0EB021-0E4E-CA38-E8A8-32BF17E1F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3" y="1825624"/>
            <a:ext cx="11623249" cy="4358359"/>
          </a:xfrm>
        </p:spPr>
        <p:txBody>
          <a:bodyPr>
            <a:normAutofit/>
          </a:bodyPr>
          <a:lstStyle/>
          <a:p>
            <a:r>
              <a:rPr lang="en-US" sz="3200" b="1" dirty="0"/>
              <a:t>Facial Communication</a:t>
            </a:r>
            <a:endParaRPr lang="tr-TR" sz="3200" b="1" dirty="0"/>
          </a:p>
          <a:p>
            <a:pPr marL="0" indent="0">
              <a:buNone/>
            </a:pPr>
            <a:r>
              <a:rPr lang="tr-TR" sz="2600" dirty="0"/>
              <a:t>Y</a:t>
            </a:r>
            <a:r>
              <a:rPr lang="en-US" sz="2600" dirty="0"/>
              <a:t>our face normally communicates a wide</a:t>
            </a:r>
            <a:r>
              <a:rPr lang="tr-TR" sz="2600" dirty="0"/>
              <a:t> </a:t>
            </a:r>
            <a:r>
              <a:rPr lang="en-US" sz="2600" dirty="0"/>
              <a:t>variety of messages. </a:t>
            </a:r>
            <a:r>
              <a:rPr lang="tr-TR" sz="2600" dirty="0"/>
              <a:t> </a:t>
            </a:r>
            <a:r>
              <a:rPr lang="tr-TR" sz="2600" dirty="0" err="1"/>
              <a:t>If</a:t>
            </a:r>
            <a:r>
              <a:rPr lang="tr-TR" sz="2600" dirty="0"/>
              <a:t> </a:t>
            </a:r>
            <a:r>
              <a:rPr lang="tr-TR" sz="2600" dirty="0" err="1"/>
              <a:t>you</a:t>
            </a:r>
            <a:r>
              <a:rPr lang="tr-TR" sz="2600" dirty="0"/>
              <a:t> do not </a:t>
            </a:r>
            <a:r>
              <a:rPr lang="tr-TR" sz="2600" dirty="0" err="1"/>
              <a:t>use</a:t>
            </a:r>
            <a:r>
              <a:rPr lang="tr-TR" sz="2600" dirty="0"/>
              <a:t> </a:t>
            </a:r>
            <a:r>
              <a:rPr lang="tr-TR" sz="2600" dirty="0" err="1"/>
              <a:t>masks</a:t>
            </a:r>
            <a:r>
              <a:rPr lang="tr-TR" sz="2600" dirty="0"/>
              <a:t> it </a:t>
            </a:r>
            <a:r>
              <a:rPr lang="tr-TR" sz="2600" dirty="0" err="1"/>
              <a:t>shows</a:t>
            </a:r>
            <a:r>
              <a:rPr lang="tr-TR" sz="2600" dirty="0"/>
              <a:t> </a:t>
            </a:r>
            <a:r>
              <a:rPr lang="en-US" sz="2600" dirty="0"/>
              <a:t>the degree of pleasantness, agreement, and sympathy a person</a:t>
            </a:r>
            <a:r>
              <a:rPr lang="tr-TR" sz="2600" dirty="0"/>
              <a:t> </a:t>
            </a:r>
            <a:r>
              <a:rPr lang="en-US" sz="2600" dirty="0"/>
              <a:t>feels</a:t>
            </a:r>
            <a:r>
              <a:rPr lang="tr-TR" sz="2600" dirty="0"/>
              <a:t>. </a:t>
            </a:r>
          </a:p>
          <a:p>
            <a:r>
              <a:rPr lang="en-US" b="1" dirty="0"/>
              <a:t>The Smile</a:t>
            </a:r>
            <a:r>
              <a:rPr lang="tr-TR" b="1" dirty="0"/>
              <a:t>:</a:t>
            </a:r>
            <a:r>
              <a:rPr lang="en-US" b="1" dirty="0"/>
              <a:t> </a:t>
            </a:r>
            <a:r>
              <a:rPr lang="en-US" dirty="0"/>
              <a:t>Without masks, the smile is likely to be the first thing you think about</a:t>
            </a:r>
            <a:r>
              <a:rPr lang="tr-TR" dirty="0"/>
              <a:t> </a:t>
            </a:r>
            <a:r>
              <a:rPr lang="en-US" dirty="0"/>
              <a:t>when focusing on facial communication.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The real smile, known as the </a:t>
            </a:r>
            <a:r>
              <a:rPr lang="en-US" b="1" dirty="0"/>
              <a:t>Duchenne smile</a:t>
            </a:r>
            <a:r>
              <a:rPr lang="en-US" dirty="0"/>
              <a:t>, is genuine</a:t>
            </a:r>
            <a:r>
              <a:rPr lang="tr-TR" dirty="0"/>
              <a:t>. I</a:t>
            </a:r>
            <a:r>
              <a:rPr lang="en-US" dirty="0"/>
              <a:t>t’s an</a:t>
            </a:r>
            <a:r>
              <a:rPr lang="tr-TR" dirty="0"/>
              <a:t> </a:t>
            </a:r>
            <a:r>
              <a:rPr lang="en-US" dirty="0"/>
              <a:t>unconscious movement</a:t>
            </a:r>
            <a:r>
              <a:rPr lang="tr-TR" dirty="0"/>
              <a:t>, </a:t>
            </a:r>
            <a:r>
              <a:rPr lang="en-US" dirty="0"/>
              <a:t>accurately reflects your feelings at the time. It</a:t>
            </a:r>
            <a:r>
              <a:rPr lang="tr-TR" dirty="0"/>
              <a:t> </a:t>
            </a:r>
            <a:r>
              <a:rPr lang="en-US" dirty="0"/>
              <a:t>spreads across your face in about one-half second. </a:t>
            </a:r>
            <a:endParaRPr lang="tr-TR" dirty="0"/>
          </a:p>
          <a:p>
            <a:pPr marL="0" indent="0">
              <a:buNone/>
            </a:pPr>
            <a:r>
              <a:rPr lang="en-US" dirty="0"/>
              <a:t>The fake smile, on the other hand, is</a:t>
            </a:r>
            <a:r>
              <a:rPr lang="tr-TR" dirty="0"/>
              <a:t> </a:t>
            </a:r>
            <a:r>
              <a:rPr lang="tr-TR" dirty="0" err="1"/>
              <a:t>conscious</a:t>
            </a:r>
            <a:r>
              <a:rPr lang="tr-TR" dirty="0"/>
              <a:t>.</a:t>
            </a:r>
            <a:endParaRPr lang="tr-TR" sz="2600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8BD08BC-0645-6C7B-EDE5-4F760030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18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B8DAC383-C585-78F0-BCB6-9B619B86D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5682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AEB153-D14A-EC2E-C8A7-2B6705232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Facial Communication</a:t>
            </a:r>
            <a:r>
              <a:rPr lang="tr-TR" b="1" dirty="0"/>
              <a:t>- </a:t>
            </a:r>
            <a:r>
              <a:rPr lang="tr-TR" b="1" dirty="0" err="1"/>
              <a:t>continue</a:t>
            </a:r>
            <a:r>
              <a:rPr lang="tr-TR" b="1" dirty="0"/>
              <a:t> </a:t>
            </a:r>
          </a:p>
          <a:p>
            <a:pPr marL="0" indent="0">
              <a:buNone/>
            </a:pPr>
            <a:r>
              <a:rPr lang="en-US" b="1" dirty="0"/>
              <a:t>Facial management</a:t>
            </a:r>
            <a:r>
              <a:rPr lang="tr-TR" b="1" dirty="0"/>
              <a:t>,</a:t>
            </a:r>
            <a:r>
              <a:rPr lang="tr-TR" dirty="0"/>
              <a:t> </a:t>
            </a:r>
            <a:r>
              <a:rPr lang="en-US" dirty="0"/>
              <a:t>enables you to achieve the effect you want</a:t>
            </a:r>
            <a:r>
              <a:rPr lang="tr-TR" dirty="0"/>
              <a:t>. </a:t>
            </a:r>
          </a:p>
          <a:p>
            <a:pPr marL="0" indent="0">
              <a:buNone/>
            </a:pPr>
            <a:r>
              <a:rPr lang="en-US" b="1" dirty="0" err="1"/>
              <a:t>a.Intensify</a:t>
            </a:r>
            <a:r>
              <a:rPr lang="en-US" b="1" dirty="0"/>
              <a:t>—</a:t>
            </a:r>
            <a:r>
              <a:rPr lang="tr-TR" b="1" dirty="0"/>
              <a:t> </a:t>
            </a:r>
            <a:r>
              <a:rPr lang="en-US" dirty="0"/>
              <a:t>to exaggerate a feeling</a:t>
            </a:r>
            <a:r>
              <a:rPr lang="tr-TR" dirty="0"/>
              <a:t> (My </a:t>
            </a:r>
            <a:r>
              <a:rPr lang="tr-TR" dirty="0" err="1"/>
              <a:t>friend</a:t>
            </a:r>
            <a:r>
              <a:rPr lang="tr-TR" dirty="0"/>
              <a:t> </a:t>
            </a:r>
            <a:r>
              <a:rPr lang="tr-TR" dirty="0" err="1"/>
              <a:t>made</a:t>
            </a:r>
            <a:r>
              <a:rPr lang="tr-TR" dirty="0"/>
              <a:t> a </a:t>
            </a:r>
            <a:r>
              <a:rPr lang="tr-TR" dirty="0" err="1"/>
              <a:t>joke</a:t>
            </a:r>
            <a:r>
              <a:rPr lang="tr-TR" dirty="0"/>
              <a:t> I </a:t>
            </a:r>
            <a:r>
              <a:rPr lang="tr-TR" dirty="0" err="1"/>
              <a:t>laughed</a:t>
            </a:r>
            <a:r>
              <a:rPr lang="tr-TR" dirty="0"/>
              <a:t> </a:t>
            </a:r>
            <a:r>
              <a:rPr lang="tr-TR" dirty="0" err="1"/>
              <a:t>harder</a:t>
            </a:r>
            <a:r>
              <a:rPr lang="tr-TR" dirty="0"/>
              <a:t> </a:t>
            </a:r>
            <a:r>
              <a:rPr lang="tr-TR" dirty="0" err="1"/>
              <a:t>then</a:t>
            </a:r>
            <a:r>
              <a:rPr lang="tr-TR" dirty="0"/>
              <a:t> I </a:t>
            </a:r>
            <a:r>
              <a:rPr lang="tr-TR" dirty="0" err="1"/>
              <a:t>acutally</a:t>
            </a:r>
            <a:r>
              <a:rPr lang="tr-TR" dirty="0"/>
              <a:t> </a:t>
            </a:r>
            <a:r>
              <a:rPr lang="tr-TR" dirty="0" err="1"/>
              <a:t>felt</a:t>
            </a:r>
            <a:r>
              <a:rPr lang="tr-TR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b.Deintensify</a:t>
            </a:r>
            <a:r>
              <a:rPr lang="en-US" b="1" dirty="0"/>
              <a:t>—</a:t>
            </a:r>
            <a:r>
              <a:rPr lang="tr-TR" b="1" dirty="0"/>
              <a:t> </a:t>
            </a:r>
            <a:r>
              <a:rPr lang="en-US" dirty="0"/>
              <a:t>to underplay a feeling</a:t>
            </a:r>
          </a:p>
          <a:p>
            <a:pPr marL="0" indent="0">
              <a:buNone/>
            </a:pPr>
            <a:r>
              <a:rPr lang="en-US" b="1" dirty="0" err="1"/>
              <a:t>c.Neutralize</a:t>
            </a:r>
            <a:r>
              <a:rPr lang="en-US" b="1" dirty="0"/>
              <a:t>—</a:t>
            </a:r>
            <a:r>
              <a:rPr lang="tr-TR" b="1" dirty="0"/>
              <a:t> </a:t>
            </a:r>
            <a:r>
              <a:rPr lang="en-US" dirty="0"/>
              <a:t>to hide a feeling</a:t>
            </a:r>
            <a:r>
              <a:rPr lang="tr-TR" dirty="0"/>
              <a:t> (I </a:t>
            </a:r>
            <a:r>
              <a:rPr lang="tr-TR" dirty="0" err="1"/>
              <a:t>felt</a:t>
            </a:r>
            <a:r>
              <a:rPr lang="tr-TR" dirty="0"/>
              <a:t> </a:t>
            </a:r>
            <a:r>
              <a:rPr lang="tr-TR" dirty="0" err="1"/>
              <a:t>upset</a:t>
            </a:r>
            <a:r>
              <a:rPr lang="tr-TR" dirty="0"/>
              <a:t> but I </a:t>
            </a:r>
            <a:r>
              <a:rPr lang="tr-TR" dirty="0" err="1"/>
              <a:t>kept</a:t>
            </a:r>
            <a:r>
              <a:rPr lang="tr-TR" dirty="0"/>
              <a:t> a </a:t>
            </a:r>
            <a:r>
              <a:rPr lang="tr-TR" dirty="0" err="1"/>
              <a:t>neutral</a:t>
            </a:r>
            <a:r>
              <a:rPr lang="tr-TR" dirty="0"/>
              <a:t> </a:t>
            </a:r>
            <a:r>
              <a:rPr lang="tr-TR" dirty="0" err="1"/>
              <a:t>face</a:t>
            </a:r>
            <a:r>
              <a:rPr lang="tr-TR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d.Mask</a:t>
            </a:r>
            <a:r>
              <a:rPr lang="en-US" b="1" dirty="0"/>
              <a:t>—</a:t>
            </a:r>
            <a:r>
              <a:rPr lang="tr-TR" b="1" dirty="0"/>
              <a:t> </a:t>
            </a:r>
            <a:r>
              <a:rPr lang="en-US" dirty="0"/>
              <a:t>to show an emotion to cover up another one</a:t>
            </a:r>
            <a:r>
              <a:rPr lang="tr-TR" dirty="0"/>
              <a:t> (I </a:t>
            </a:r>
            <a:r>
              <a:rPr lang="tr-TR" dirty="0" err="1"/>
              <a:t>felt</a:t>
            </a:r>
            <a:r>
              <a:rPr lang="tr-TR" dirty="0"/>
              <a:t> </a:t>
            </a:r>
            <a:r>
              <a:rPr lang="tr-TR" dirty="0" err="1"/>
              <a:t>upset</a:t>
            </a:r>
            <a:r>
              <a:rPr lang="tr-TR" dirty="0"/>
              <a:t> but I </a:t>
            </a:r>
            <a:r>
              <a:rPr lang="tr-TR" dirty="0" err="1"/>
              <a:t>smiled</a:t>
            </a:r>
            <a:r>
              <a:rPr lang="tr-TR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e.Simulate</a:t>
            </a:r>
            <a:r>
              <a:rPr lang="en-US" b="1" dirty="0"/>
              <a:t>—</a:t>
            </a:r>
            <a:r>
              <a:rPr lang="tr-TR" b="1" dirty="0"/>
              <a:t> </a:t>
            </a:r>
            <a:r>
              <a:rPr lang="en-US" dirty="0"/>
              <a:t>to express an emotion you don’t feel</a:t>
            </a:r>
            <a:r>
              <a:rPr lang="tr-TR" dirty="0"/>
              <a:t> (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</a:t>
            </a:r>
            <a:r>
              <a:rPr lang="tr-TR" dirty="0" err="1"/>
              <a:t>happy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see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person</a:t>
            </a:r>
            <a:r>
              <a:rPr lang="tr-TR" dirty="0"/>
              <a:t> but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smile</a:t>
            </a:r>
            <a:r>
              <a:rPr lang="tr-TR" dirty="0"/>
              <a:t>)</a:t>
            </a:r>
            <a:endParaRPr lang="en-US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D67A075-439C-2BDE-8E65-8596FD37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19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25EF9982-C91B-98EE-44C1-53199575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708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1D01D5-E7C3-E131-84EC-A8C55A5C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NONVERBAL MESSAGES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CB8148-D226-68A6-7467-A59CA60B8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You communicate </a:t>
            </a:r>
            <a:r>
              <a:rPr lang="en-US" sz="3200" b="1" dirty="0"/>
              <a:t>nonverbally </a:t>
            </a:r>
            <a:r>
              <a:rPr lang="en-US" sz="3200" dirty="0"/>
              <a:t>when you gesture, smile or frown, widen your eyes, move your chair closer to someone, wear jewelry, touch someone, raise your vocal volume, or even when you say nothing. </a:t>
            </a:r>
            <a:endParaRPr lang="tr-TR" sz="3200" dirty="0"/>
          </a:p>
          <a:p>
            <a:r>
              <a:rPr lang="en-US" sz="3200" dirty="0"/>
              <a:t>Studying nonverbal communication helps us understand people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other</a:t>
            </a:r>
            <a:r>
              <a:rPr lang="tr-TR" sz="3200" dirty="0"/>
              <a:t> </a:t>
            </a:r>
            <a:r>
              <a:rPr lang="tr-TR" sz="3200" dirty="0" err="1"/>
              <a:t>cultures</a:t>
            </a:r>
            <a:r>
              <a:rPr lang="tr-TR" sz="3200" dirty="0"/>
              <a:t> </a:t>
            </a:r>
            <a:r>
              <a:rPr lang="en-US" sz="3200" dirty="0"/>
              <a:t>better</a:t>
            </a:r>
            <a:r>
              <a:rPr lang="tr-TR" sz="3200" dirty="0"/>
              <a:t>. </a:t>
            </a:r>
            <a:br>
              <a:rPr lang="en-US" sz="3200" dirty="0"/>
            </a:br>
            <a:r>
              <a:rPr lang="en-US" sz="3200" dirty="0"/>
              <a:t>It makes our interactions more effective and improves how others see us.</a:t>
            </a:r>
            <a:br>
              <a:rPr lang="en-US" sz="3200" dirty="0"/>
            </a:br>
            <a:r>
              <a:rPr lang="en-US" sz="3200" dirty="0"/>
              <a:t>It also helps us present ourselves more confidently.</a:t>
            </a:r>
            <a:endParaRPr lang="tr-TR" sz="3200" dirty="0"/>
          </a:p>
          <a:p>
            <a:endParaRPr lang="tr-TR" sz="32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0D39C52-75E6-9410-4FFE-3A07D618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170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30FEBC-B257-C8A7-51AF-B13689B7E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Facial Communication</a:t>
            </a:r>
            <a:r>
              <a:rPr lang="tr-TR" b="1" dirty="0"/>
              <a:t>- </a:t>
            </a:r>
            <a:r>
              <a:rPr lang="tr-TR" b="1" dirty="0" err="1"/>
              <a:t>continue</a:t>
            </a:r>
            <a:r>
              <a:rPr lang="tr-TR" b="1" dirty="0"/>
              <a:t> </a:t>
            </a:r>
          </a:p>
          <a:p>
            <a:r>
              <a:rPr lang="en-US" b="1" dirty="0"/>
              <a:t>Facial feedback hypothesis</a:t>
            </a:r>
            <a:r>
              <a:rPr lang="en-US" dirty="0"/>
              <a:t>—your facial expressions influence your physiological arousal</a:t>
            </a:r>
            <a:r>
              <a:rPr lang="tr-TR" dirty="0"/>
              <a:t>.</a:t>
            </a:r>
          </a:p>
          <a:p>
            <a:r>
              <a:rPr lang="en-US" dirty="0"/>
              <a:t>Generally, research finds that facial expressions can produce or heighten feelings</a:t>
            </a:r>
            <a:r>
              <a:rPr lang="tr-TR" dirty="0"/>
              <a:t> </a:t>
            </a:r>
            <a:r>
              <a:rPr lang="en-US" dirty="0"/>
              <a:t>of sadness, fear, disgust, and anger. </a:t>
            </a:r>
          </a:p>
          <a:p>
            <a:r>
              <a:rPr lang="en-US" dirty="0"/>
              <a:t>But this effect does not occur with all emotions</a:t>
            </a:r>
            <a:r>
              <a:rPr lang="tr-TR" dirty="0"/>
              <a:t>. S</a:t>
            </a:r>
            <a:r>
              <a:rPr lang="en-US" dirty="0" err="1"/>
              <a:t>miling</a:t>
            </a:r>
            <a:r>
              <a:rPr lang="en-US" dirty="0"/>
              <a:t>, for example, won’t make you feel happier. And if you’re feeling sad, smiling</a:t>
            </a:r>
            <a:r>
              <a:rPr lang="tr-TR" dirty="0"/>
              <a:t> </a:t>
            </a:r>
            <a:r>
              <a:rPr lang="en-US" dirty="0"/>
              <a:t>is not likely to replace your sadness with happiness. 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8081E06-722B-BD26-E200-46A7C9A5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20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F3606393-A8B5-C0D8-1EB7-28BE2FDE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046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CF9C43-9017-D2EA-9777-84BCE61A3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Culture and facial communication</a:t>
            </a:r>
          </a:p>
          <a:p>
            <a:pPr marL="0" indent="0">
              <a:buNone/>
            </a:pPr>
            <a:r>
              <a:rPr lang="en-US" b="1" dirty="0"/>
              <a:t>Variations in facial communication</a:t>
            </a:r>
            <a:r>
              <a:rPr lang="en-US" dirty="0"/>
              <a:t> reflect a culture’s publicly permissible reactions.</a:t>
            </a:r>
            <a:r>
              <a:rPr lang="tr-TR" dirty="0"/>
              <a:t>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cultures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show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emotions</a:t>
            </a:r>
            <a:r>
              <a:rPr lang="tr-TR" dirty="0"/>
              <a:t> </a:t>
            </a:r>
            <a:r>
              <a:rPr lang="tr-TR" dirty="0" err="1"/>
              <a:t>openly</a:t>
            </a:r>
            <a:r>
              <a:rPr lang="tr-TR" dirty="0"/>
              <a:t>, in </a:t>
            </a:r>
            <a:r>
              <a:rPr lang="tr-TR" dirty="0" err="1"/>
              <a:t>some</a:t>
            </a:r>
            <a:r>
              <a:rPr lang="tr-TR" dirty="0"/>
              <a:t> they </a:t>
            </a:r>
            <a:r>
              <a:rPr lang="tr-TR" dirty="0" err="1"/>
              <a:t>won’t</a:t>
            </a:r>
            <a:r>
              <a:rPr lang="tr-TR" dirty="0"/>
              <a:t>.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Cultural display rules</a:t>
            </a:r>
            <a:r>
              <a:rPr lang="en-US" dirty="0"/>
              <a:t>—rules about the appropriate display of emotions in public</a:t>
            </a:r>
            <a:r>
              <a:rPr lang="tr-TR" dirty="0"/>
              <a:t>.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instance</a:t>
            </a:r>
            <a:r>
              <a:rPr lang="tr-TR" dirty="0"/>
              <a:t> </a:t>
            </a:r>
            <a:r>
              <a:rPr lang="tr-TR" dirty="0" err="1"/>
              <a:t>Japanese</a:t>
            </a:r>
            <a:r>
              <a:rPr lang="tr-TR" dirty="0"/>
              <a:t> </a:t>
            </a:r>
            <a:r>
              <a:rPr lang="tr-TR" dirty="0" err="1"/>
              <a:t>women</a:t>
            </a:r>
            <a:r>
              <a:rPr lang="tr-TR" dirty="0"/>
              <a:t> can not </a:t>
            </a:r>
            <a:r>
              <a:rPr lang="tr-TR" dirty="0" err="1"/>
              <a:t>smile</a:t>
            </a:r>
            <a:r>
              <a:rPr lang="tr-TR" dirty="0"/>
              <a:t> </a:t>
            </a:r>
            <a:r>
              <a:rPr lang="tr-TR" dirty="0" err="1"/>
              <a:t>broadly</a:t>
            </a:r>
            <a:r>
              <a:rPr lang="tr-TR" dirty="0"/>
              <a:t>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1A90830-25B8-0AF2-3AC7-5584A087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21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BF16571E-9295-F7AA-8859-B7B5F71E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3845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D3C5A8-A1FD-B11E-FF05-98670A5C3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Eye Communication</a:t>
            </a:r>
            <a:endParaRPr lang="tr-TR" dirty="0"/>
          </a:p>
          <a:p>
            <a:r>
              <a:rPr lang="en-US" b="1" dirty="0" err="1"/>
              <a:t>Oculesics</a:t>
            </a:r>
            <a:r>
              <a:rPr lang="en-US" b="1" dirty="0"/>
              <a:t> </a:t>
            </a:r>
            <a:r>
              <a:rPr lang="en-US" dirty="0"/>
              <a:t>is the study of the messages communicated by the eyes, which vary depending</a:t>
            </a:r>
            <a:r>
              <a:rPr lang="tr-TR" dirty="0"/>
              <a:t> </a:t>
            </a:r>
            <a:r>
              <a:rPr lang="en-US" dirty="0"/>
              <a:t>on the duration, direction, and quality of the eye behavior.</a:t>
            </a:r>
            <a:endParaRPr lang="tr-TR" dirty="0"/>
          </a:p>
          <a:p>
            <a:r>
              <a:rPr lang="tr-TR" dirty="0" err="1"/>
              <a:t>In</a:t>
            </a:r>
            <a:r>
              <a:rPr lang="tr-TR" dirty="0"/>
              <a:t> interpersonal </a:t>
            </a:r>
            <a:r>
              <a:rPr lang="tr-TR" dirty="0" err="1"/>
              <a:t>communication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«</a:t>
            </a:r>
            <a:r>
              <a:rPr lang="en-US" b="1" dirty="0"/>
              <a:t>Eye contact</a:t>
            </a:r>
            <a:r>
              <a:rPr lang="tr-TR" b="1" dirty="0"/>
              <a:t>» </a:t>
            </a:r>
            <a:r>
              <a:rPr lang="tr-TR" dirty="0" err="1"/>
              <a:t>and</a:t>
            </a:r>
            <a:r>
              <a:rPr lang="tr-TR" dirty="0"/>
              <a:t> «</a:t>
            </a:r>
            <a:r>
              <a:rPr lang="tr-TR" b="1" dirty="0" err="1"/>
              <a:t>Eye</a:t>
            </a:r>
            <a:r>
              <a:rPr lang="tr-TR" b="1" dirty="0"/>
              <a:t> </a:t>
            </a:r>
            <a:r>
              <a:rPr lang="tr-TR" b="1" dirty="0" err="1"/>
              <a:t>avoidance</a:t>
            </a:r>
            <a:r>
              <a:rPr lang="tr-TR" b="1" dirty="0"/>
              <a:t>».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375DA8-BB7F-6562-CE32-70149D5F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22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90F3EE06-8370-2AAF-2BA2-E7962E98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135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4FAE11-D52D-4474-B9BE-69E34C4D8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Eye Communication</a:t>
            </a:r>
            <a:r>
              <a:rPr lang="tr-TR" b="1" dirty="0"/>
              <a:t> – </a:t>
            </a:r>
            <a:r>
              <a:rPr lang="tr-TR" b="1" dirty="0" err="1"/>
              <a:t>Continue</a:t>
            </a:r>
            <a:r>
              <a:rPr lang="tr-TR" b="1" dirty="0"/>
              <a:t> </a:t>
            </a:r>
          </a:p>
          <a:p>
            <a:pPr marL="0" indent="0">
              <a:buNone/>
            </a:pPr>
            <a:r>
              <a:rPr lang="en-US" b="1" dirty="0"/>
              <a:t>Eye contact has several functions</a:t>
            </a:r>
            <a:r>
              <a:rPr lang="tr-TR" b="1" dirty="0"/>
              <a:t>: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a.</a:t>
            </a:r>
            <a:r>
              <a:rPr lang="tr-TR" dirty="0"/>
              <a:t> </a:t>
            </a:r>
            <a:r>
              <a:rPr lang="en-US" dirty="0"/>
              <a:t>To monitor feedback</a:t>
            </a:r>
          </a:p>
          <a:p>
            <a:pPr marL="0" indent="0">
              <a:buNone/>
            </a:pPr>
            <a:r>
              <a:rPr lang="en-US" dirty="0"/>
              <a:t>b.</a:t>
            </a:r>
            <a:r>
              <a:rPr lang="tr-TR" dirty="0"/>
              <a:t> </a:t>
            </a:r>
            <a:r>
              <a:rPr lang="en-US" dirty="0"/>
              <a:t>To secure attention</a:t>
            </a:r>
          </a:p>
          <a:p>
            <a:pPr marL="0" indent="0">
              <a:buNone/>
            </a:pPr>
            <a:r>
              <a:rPr lang="en-US" dirty="0"/>
              <a:t>c.</a:t>
            </a:r>
            <a:r>
              <a:rPr lang="tr-TR" dirty="0"/>
              <a:t> </a:t>
            </a:r>
            <a:r>
              <a:rPr lang="en-US" dirty="0"/>
              <a:t>To regulate the conversation</a:t>
            </a:r>
          </a:p>
          <a:p>
            <a:pPr marL="0" indent="0">
              <a:buNone/>
            </a:pPr>
            <a:r>
              <a:rPr lang="en-US" dirty="0"/>
              <a:t>d.</a:t>
            </a:r>
            <a:r>
              <a:rPr lang="tr-TR" dirty="0"/>
              <a:t> </a:t>
            </a:r>
            <a:r>
              <a:rPr lang="en-US" dirty="0"/>
              <a:t>To signal the nature of the relationship</a:t>
            </a:r>
          </a:p>
          <a:p>
            <a:pPr marL="0" indent="0">
              <a:buNone/>
            </a:pPr>
            <a:r>
              <a:rPr lang="en-US" dirty="0"/>
              <a:t>e.</a:t>
            </a:r>
            <a:r>
              <a:rPr lang="tr-TR" dirty="0"/>
              <a:t> </a:t>
            </a:r>
            <a:r>
              <a:rPr lang="en-US" dirty="0"/>
              <a:t>To signal status</a:t>
            </a:r>
          </a:p>
          <a:p>
            <a:pPr marL="0" indent="0">
              <a:buNone/>
            </a:pPr>
            <a:r>
              <a:rPr lang="en-US" dirty="0"/>
              <a:t>f.</a:t>
            </a:r>
            <a:r>
              <a:rPr lang="tr-TR" dirty="0"/>
              <a:t> </a:t>
            </a:r>
            <a:r>
              <a:rPr lang="en-US" dirty="0"/>
              <a:t>To compensate for physical distance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E0D2F5F-B322-50AD-4C27-533BE68E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23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64AD56C6-7F8A-D22A-7B0F-652B7059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6433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684E5E-AAF6-3033-5ACF-853D99460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1395166"/>
            <a:ext cx="11736371" cy="4961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/>
              <a:t>Eye</a:t>
            </a:r>
            <a:r>
              <a:rPr lang="tr-TR" b="1" dirty="0"/>
              <a:t> </a:t>
            </a:r>
            <a:r>
              <a:rPr lang="tr-TR" b="1" dirty="0" err="1"/>
              <a:t>Communication</a:t>
            </a:r>
            <a:r>
              <a:rPr lang="tr-TR" b="1" dirty="0"/>
              <a:t> – </a:t>
            </a:r>
            <a:r>
              <a:rPr lang="tr-TR" b="1" dirty="0" err="1"/>
              <a:t>Continue</a:t>
            </a:r>
            <a:r>
              <a:rPr lang="tr-TR" b="1" dirty="0"/>
              <a:t> </a:t>
            </a:r>
          </a:p>
          <a:p>
            <a:pPr marL="0" indent="0">
              <a:buNone/>
            </a:pPr>
            <a:r>
              <a:rPr lang="en-US" b="1" dirty="0"/>
              <a:t>Eye avoidance</a:t>
            </a:r>
          </a:p>
          <a:p>
            <a:pPr marL="0" indent="0">
              <a:buNone/>
            </a:pPr>
            <a:r>
              <a:rPr lang="en-US" dirty="0"/>
              <a:t>a.</a:t>
            </a:r>
            <a:r>
              <a:rPr lang="tr-TR" dirty="0"/>
              <a:t> </a:t>
            </a:r>
            <a:r>
              <a:rPr lang="en-US" dirty="0"/>
              <a:t>Civil inattention—averting your glance to allow others to maintain their privacy</a:t>
            </a:r>
            <a:r>
              <a:rPr lang="tr-TR" dirty="0"/>
              <a:t>. </a:t>
            </a:r>
            <a:r>
              <a:rPr lang="tr-TR" dirty="0" err="1">
                <a:solidFill>
                  <a:srgbClr val="FF0000"/>
                </a:solidFill>
              </a:rPr>
              <a:t>Question</a:t>
            </a:r>
            <a:r>
              <a:rPr lang="tr-TR" dirty="0">
                <a:solidFill>
                  <a:srgbClr val="FF0000"/>
                </a:solidFill>
              </a:rPr>
              <a:t>: </a:t>
            </a:r>
            <a:r>
              <a:rPr lang="tr-TR" dirty="0" err="1">
                <a:solidFill>
                  <a:srgbClr val="FF0000"/>
                </a:solidFill>
              </a:rPr>
              <a:t>In</a:t>
            </a:r>
            <a:r>
              <a:rPr lang="tr-TR" dirty="0">
                <a:solidFill>
                  <a:srgbClr val="FF0000"/>
                </a:solidFill>
              </a:rPr>
              <a:t> a </a:t>
            </a:r>
            <a:r>
              <a:rPr lang="tr-TR" dirty="0" err="1">
                <a:solidFill>
                  <a:srgbClr val="FF0000"/>
                </a:solidFill>
              </a:rPr>
              <a:t>restaurant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there</a:t>
            </a:r>
            <a:r>
              <a:rPr lang="tr-TR" dirty="0">
                <a:solidFill>
                  <a:srgbClr val="FF0000"/>
                </a:solidFill>
              </a:rPr>
              <a:t> is a </a:t>
            </a:r>
            <a:r>
              <a:rPr lang="tr-TR" dirty="0" err="1">
                <a:solidFill>
                  <a:srgbClr val="FF0000"/>
                </a:solidFill>
              </a:rPr>
              <a:t>lady</a:t>
            </a:r>
            <a:r>
              <a:rPr lang="tr-TR" dirty="0">
                <a:solidFill>
                  <a:srgbClr val="FF0000"/>
                </a:solidFill>
              </a:rPr>
              <a:t> in </a:t>
            </a:r>
            <a:r>
              <a:rPr lang="tr-TR" dirty="0" err="1">
                <a:solidFill>
                  <a:srgbClr val="FF0000"/>
                </a:solidFill>
              </a:rPr>
              <a:t>front</a:t>
            </a:r>
            <a:r>
              <a:rPr lang="tr-TR" dirty="0">
                <a:solidFill>
                  <a:srgbClr val="FF0000"/>
                </a:solidFill>
              </a:rPr>
              <a:t> of </a:t>
            </a:r>
            <a:r>
              <a:rPr lang="tr-TR" dirty="0" err="1">
                <a:solidFill>
                  <a:srgbClr val="FF0000"/>
                </a:solidFill>
              </a:rPr>
              <a:t>you</a:t>
            </a:r>
            <a:r>
              <a:rPr lang="tr-TR" dirty="0">
                <a:solidFill>
                  <a:srgbClr val="FF0000"/>
                </a:solidFill>
              </a:rPr>
              <a:t>. </a:t>
            </a:r>
            <a:r>
              <a:rPr lang="tr-TR" dirty="0" err="1">
                <a:solidFill>
                  <a:srgbClr val="FF0000"/>
                </a:solidFill>
              </a:rPr>
              <a:t>She</a:t>
            </a:r>
            <a:r>
              <a:rPr lang="tr-TR" dirty="0">
                <a:solidFill>
                  <a:srgbClr val="FF0000"/>
                </a:solidFill>
              </a:rPr>
              <a:t> is </a:t>
            </a:r>
            <a:r>
              <a:rPr lang="tr-TR" dirty="0" err="1">
                <a:solidFill>
                  <a:srgbClr val="FF0000"/>
                </a:solidFill>
              </a:rPr>
              <a:t>talking</a:t>
            </a:r>
            <a:r>
              <a:rPr lang="tr-TR" dirty="0">
                <a:solidFill>
                  <a:srgbClr val="FF0000"/>
                </a:solidFill>
              </a:rPr>
              <a:t> on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phone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and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crying</a:t>
            </a:r>
            <a:r>
              <a:rPr lang="tr-TR" dirty="0">
                <a:solidFill>
                  <a:srgbClr val="FF0000"/>
                </a:solidFill>
              </a:rPr>
              <a:t>. Do </a:t>
            </a:r>
            <a:r>
              <a:rPr lang="tr-TR" dirty="0" err="1">
                <a:solidFill>
                  <a:srgbClr val="FF0000"/>
                </a:solidFill>
              </a:rPr>
              <a:t>you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look</a:t>
            </a:r>
            <a:r>
              <a:rPr lang="tr-TR" dirty="0">
                <a:solidFill>
                  <a:srgbClr val="FF0000"/>
                </a:solidFill>
              </a:rPr>
              <a:t> at her </a:t>
            </a:r>
            <a:r>
              <a:rPr lang="tr-TR" dirty="0" err="1">
                <a:solidFill>
                  <a:srgbClr val="FF0000"/>
                </a:solidFill>
              </a:rPr>
              <a:t>eyes</a:t>
            </a:r>
            <a:r>
              <a:rPr lang="tr-TR" dirty="0">
                <a:solidFill>
                  <a:srgbClr val="FF0000"/>
                </a:solidFill>
              </a:rPr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</a:t>
            </a:r>
            <a:r>
              <a:rPr lang="tr-TR" dirty="0"/>
              <a:t> </a:t>
            </a:r>
            <a:r>
              <a:rPr lang="en-US" dirty="0"/>
              <a:t>Eye avoidance can signal lack of interest or hide unpleasantness, even if it is auditory.</a:t>
            </a:r>
          </a:p>
          <a:p>
            <a:pPr marL="0" indent="0">
              <a:buNone/>
            </a:pPr>
            <a:r>
              <a:rPr lang="en-US" b="1" dirty="0"/>
              <a:t>Culture and eye communication</a:t>
            </a:r>
            <a:r>
              <a:rPr lang="en-US" dirty="0"/>
              <a:t>—Eye messages vary with both culture and gender.</a:t>
            </a:r>
            <a:r>
              <a:rPr lang="tr-TR" dirty="0"/>
              <a:t> </a:t>
            </a:r>
            <a:r>
              <a:rPr lang="en-US" dirty="0"/>
              <a:t>Americans, for example, consider direct eye contact an expression of honesty, but the Japanese often view this as showing a lack of respect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58D6695-B5DF-3062-456A-D363BDC9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24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99744B82-8EAD-070B-87E8-0AABA0BCE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2321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6419F6D-A374-FD70-930C-494117A4D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29" y="1319753"/>
            <a:ext cx="11811785" cy="5036597"/>
          </a:xfrm>
        </p:spPr>
        <p:txBody>
          <a:bodyPr>
            <a:normAutofit fontScale="92500"/>
          </a:bodyPr>
          <a:lstStyle/>
          <a:p>
            <a:r>
              <a:rPr lang="en-US" sz="3000" b="1" dirty="0"/>
              <a:t>Touch Communication</a:t>
            </a:r>
            <a:r>
              <a:rPr lang="tr-TR" sz="3000" b="1" dirty="0"/>
              <a:t>: </a:t>
            </a:r>
          </a:p>
          <a:p>
            <a:pPr marL="0" indent="0">
              <a:buNone/>
            </a:pPr>
            <a:r>
              <a:rPr lang="en-US" sz="2600" b="1" dirty="0"/>
              <a:t>Haptics</a:t>
            </a:r>
            <a:r>
              <a:rPr lang="en-US" sz="2600" dirty="0"/>
              <a:t> or </a:t>
            </a:r>
            <a:r>
              <a:rPr lang="en-US" sz="2600" b="1" dirty="0"/>
              <a:t>tactile communication</a:t>
            </a:r>
            <a:r>
              <a:rPr lang="en-US" sz="2600" dirty="0"/>
              <a:t> is communication by touch.</a:t>
            </a:r>
            <a:endParaRPr lang="tr-TR" sz="2600" dirty="0"/>
          </a:p>
          <a:p>
            <a:r>
              <a:rPr lang="en-US" b="1" dirty="0"/>
              <a:t>The meanings of touch:</a:t>
            </a:r>
            <a:endParaRPr lang="tr-TR" b="1" dirty="0"/>
          </a:p>
          <a:p>
            <a:pPr marL="0" indent="0">
              <a:buNone/>
            </a:pPr>
            <a:r>
              <a:rPr lang="en-US" sz="2600" b="1" dirty="0"/>
              <a:t>Emotions</a:t>
            </a:r>
            <a:r>
              <a:rPr lang="tr-TR" sz="2600" b="1" dirty="0"/>
              <a:t> </a:t>
            </a:r>
            <a:r>
              <a:rPr lang="tr-TR" sz="2600" dirty="0"/>
              <a:t>(</a:t>
            </a:r>
            <a:r>
              <a:rPr lang="tr-TR" sz="2600" dirty="0" err="1"/>
              <a:t>touch</a:t>
            </a:r>
            <a:r>
              <a:rPr lang="tr-TR" sz="2600" dirty="0"/>
              <a:t> </a:t>
            </a:r>
            <a:r>
              <a:rPr lang="tr-TR" sz="2600" dirty="0" err="1"/>
              <a:t>often</a:t>
            </a:r>
            <a:r>
              <a:rPr lang="tr-TR" sz="2600" dirty="0"/>
              <a:t> </a:t>
            </a:r>
            <a:r>
              <a:rPr lang="tr-TR" sz="2600" dirty="0" err="1"/>
              <a:t>communicates</a:t>
            </a:r>
            <a:r>
              <a:rPr lang="tr-TR" sz="2600" dirty="0"/>
              <a:t> </a:t>
            </a:r>
            <a:r>
              <a:rPr lang="tr-TR" sz="2600" dirty="0" err="1"/>
              <a:t>emotions</a:t>
            </a:r>
            <a:r>
              <a:rPr lang="tr-TR" sz="2600" dirty="0"/>
              <a:t>- </a:t>
            </a:r>
            <a:r>
              <a:rPr lang="tr-TR" sz="2600" dirty="0" err="1"/>
              <a:t>hugging</a:t>
            </a:r>
            <a:r>
              <a:rPr lang="tr-TR" sz="2600" dirty="0"/>
              <a:t>, holding </a:t>
            </a:r>
            <a:r>
              <a:rPr lang="tr-TR" sz="2600" dirty="0" err="1"/>
              <a:t>ones</a:t>
            </a:r>
            <a:r>
              <a:rPr lang="tr-TR" sz="2600" dirty="0"/>
              <a:t> </a:t>
            </a:r>
            <a:r>
              <a:rPr lang="tr-TR" sz="2600" dirty="0" err="1"/>
              <a:t>hand</a:t>
            </a:r>
            <a:r>
              <a:rPr lang="tr-TR" sz="2600" dirty="0"/>
              <a:t>)</a:t>
            </a:r>
          </a:p>
          <a:p>
            <a:pPr marL="0" indent="0">
              <a:buNone/>
            </a:pPr>
            <a:r>
              <a:rPr lang="en-US" sz="2600" b="1" dirty="0"/>
              <a:t>Playfulness</a:t>
            </a:r>
            <a:r>
              <a:rPr lang="tr-TR" sz="2600" dirty="0"/>
              <a:t> (a </a:t>
            </a:r>
            <a:r>
              <a:rPr lang="tr-TR" sz="2600" dirty="0" err="1"/>
              <a:t>playful</a:t>
            </a:r>
            <a:r>
              <a:rPr lang="tr-TR" sz="2600" dirty="0"/>
              <a:t> </a:t>
            </a:r>
            <a:r>
              <a:rPr lang="tr-TR" sz="2600" dirty="0" err="1"/>
              <a:t>touch-caressing</a:t>
            </a:r>
            <a:r>
              <a:rPr lang="tr-TR" sz="2600" dirty="0"/>
              <a:t> a </a:t>
            </a:r>
            <a:r>
              <a:rPr lang="tr-TR" sz="2600" dirty="0" err="1"/>
              <a:t>child’s</a:t>
            </a:r>
            <a:r>
              <a:rPr lang="tr-TR" sz="2600" dirty="0"/>
              <a:t> </a:t>
            </a:r>
            <a:r>
              <a:rPr lang="tr-TR" sz="2600" dirty="0" err="1"/>
              <a:t>hair</a:t>
            </a:r>
            <a:r>
              <a:rPr lang="tr-TR" sz="2600" dirty="0"/>
              <a:t>)</a:t>
            </a:r>
          </a:p>
          <a:p>
            <a:pPr marL="0" indent="0">
              <a:buNone/>
            </a:pPr>
            <a:r>
              <a:rPr lang="en-US" sz="2600" b="1" dirty="0"/>
              <a:t>Control</a:t>
            </a:r>
            <a:r>
              <a:rPr lang="tr-TR" sz="2600" dirty="0"/>
              <a:t> (</a:t>
            </a:r>
            <a:r>
              <a:rPr lang="tr-TR" sz="2600" dirty="0" err="1"/>
              <a:t>touching</a:t>
            </a:r>
            <a:r>
              <a:rPr lang="tr-TR" sz="2600" dirty="0"/>
              <a:t> </a:t>
            </a:r>
            <a:r>
              <a:rPr lang="tr-TR" sz="2600" dirty="0" err="1"/>
              <a:t>someone’s</a:t>
            </a:r>
            <a:r>
              <a:rPr lang="tr-TR" sz="2600" dirty="0"/>
              <a:t> </a:t>
            </a:r>
            <a:r>
              <a:rPr lang="tr-TR" sz="2600" dirty="0" err="1"/>
              <a:t>arm</a:t>
            </a:r>
            <a:r>
              <a:rPr lang="tr-TR" sz="2600" dirty="0"/>
              <a:t> </a:t>
            </a:r>
            <a:r>
              <a:rPr lang="tr-TR" sz="2600" dirty="0" err="1"/>
              <a:t>to</a:t>
            </a:r>
            <a:r>
              <a:rPr lang="tr-TR" sz="2600" dirty="0"/>
              <a:t> say «</a:t>
            </a:r>
            <a:r>
              <a:rPr lang="tr-TR" sz="2600" dirty="0" err="1"/>
              <a:t>come</a:t>
            </a:r>
            <a:r>
              <a:rPr lang="tr-TR" sz="2600" dirty="0"/>
              <a:t> here»)</a:t>
            </a:r>
          </a:p>
          <a:p>
            <a:pPr marL="0" indent="0">
              <a:buNone/>
            </a:pPr>
            <a:r>
              <a:rPr lang="en-US" sz="2600" b="1" dirty="0"/>
              <a:t>Ritual</a:t>
            </a:r>
            <a:r>
              <a:rPr lang="tr-TR" sz="2600" b="1" dirty="0"/>
              <a:t> </a:t>
            </a:r>
            <a:r>
              <a:rPr lang="tr-TR" sz="2600" dirty="0"/>
              <a:t>(</a:t>
            </a:r>
            <a:r>
              <a:rPr lang="tr-TR" sz="2600" dirty="0" err="1"/>
              <a:t>to</a:t>
            </a:r>
            <a:r>
              <a:rPr lang="tr-TR" sz="2600" dirty="0"/>
              <a:t> </a:t>
            </a:r>
            <a:r>
              <a:rPr lang="tr-TR" sz="2600" dirty="0" err="1"/>
              <a:t>shake</a:t>
            </a:r>
            <a:r>
              <a:rPr lang="tr-TR" sz="2600" dirty="0"/>
              <a:t> </a:t>
            </a:r>
            <a:r>
              <a:rPr lang="tr-TR" sz="2600" dirty="0" err="1"/>
              <a:t>hands</a:t>
            </a:r>
            <a:r>
              <a:rPr lang="tr-TR" sz="2600" dirty="0"/>
              <a:t>)</a:t>
            </a:r>
          </a:p>
          <a:p>
            <a:pPr marL="0" indent="0">
              <a:buNone/>
            </a:pPr>
            <a:r>
              <a:rPr lang="en-US" sz="2600" b="1" dirty="0"/>
              <a:t>Task-related</a:t>
            </a:r>
            <a:r>
              <a:rPr lang="tr-TR" sz="2600" dirty="0"/>
              <a:t> (</a:t>
            </a:r>
            <a:r>
              <a:rPr lang="tr-TR" sz="2600" dirty="0" err="1"/>
              <a:t>helping</a:t>
            </a:r>
            <a:r>
              <a:rPr lang="tr-TR" sz="2600" dirty="0"/>
              <a:t> </a:t>
            </a:r>
            <a:r>
              <a:rPr lang="tr-TR" sz="2600" dirty="0" err="1"/>
              <a:t>someone</a:t>
            </a:r>
            <a:r>
              <a:rPr lang="tr-TR" sz="2600" dirty="0"/>
              <a:t> </a:t>
            </a:r>
            <a:r>
              <a:rPr lang="tr-TR" sz="2600" dirty="0" err="1"/>
              <a:t>to</a:t>
            </a:r>
            <a:r>
              <a:rPr lang="tr-TR" sz="2600" dirty="0"/>
              <a:t> </a:t>
            </a:r>
            <a:r>
              <a:rPr lang="tr-TR" sz="2600" dirty="0" err="1"/>
              <a:t>walk</a:t>
            </a:r>
            <a:r>
              <a:rPr lang="tr-TR" sz="2600" dirty="0"/>
              <a:t>)</a:t>
            </a:r>
          </a:p>
          <a:p>
            <a:pPr marL="0" indent="0">
              <a:buNone/>
            </a:pPr>
            <a:r>
              <a:rPr lang="en-US" b="1" dirty="0"/>
              <a:t>Touch avoidance</a:t>
            </a:r>
            <a:r>
              <a:rPr lang="en-US" dirty="0"/>
              <a:t>—positively related to communication apprehension</a:t>
            </a:r>
            <a:r>
              <a:rPr lang="tr-TR" dirty="0">
                <a:solidFill>
                  <a:srgbClr val="FF0000"/>
                </a:solidFill>
              </a:rPr>
              <a:t> (iletişim kaygısı)</a:t>
            </a:r>
            <a:endParaRPr lang="tr-TR" dirty="0"/>
          </a:p>
          <a:p>
            <a:pPr marL="0" indent="0">
              <a:buNone/>
            </a:pPr>
            <a:r>
              <a:rPr lang="en-US" b="1" dirty="0"/>
              <a:t>Culture and touch—</a:t>
            </a:r>
            <a:r>
              <a:rPr lang="en-US" dirty="0"/>
              <a:t>Members of noncontact cultures maintain greater distance in their interactions.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B91E851-5A7F-2B1B-CF1A-87D8F865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25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AA53A62D-CD7F-1510-EF9B-3830107B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9590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8B423F-D343-A067-8FA2-B9725C5A1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9" y="1263192"/>
            <a:ext cx="11896627" cy="5093157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/>
              <a:t>Paralanguage</a:t>
            </a:r>
            <a:r>
              <a:rPr lang="tr-TR" b="1" dirty="0"/>
              <a:t> (Ses Dili)</a:t>
            </a:r>
          </a:p>
          <a:p>
            <a:r>
              <a:rPr lang="tr-TR" dirty="0" err="1"/>
              <a:t>Paralanguage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b="1" dirty="0" err="1"/>
              <a:t>vocal</a:t>
            </a:r>
            <a:r>
              <a:rPr lang="tr-TR" b="1" dirty="0"/>
              <a:t> but </a:t>
            </a:r>
            <a:r>
              <a:rPr lang="tr-TR" b="1" dirty="0" err="1"/>
              <a:t>nonverbal</a:t>
            </a:r>
            <a:r>
              <a:rPr lang="tr-TR" dirty="0"/>
              <a:t> </a:t>
            </a:r>
            <a:r>
              <a:rPr lang="tr-TR" dirty="0" err="1"/>
              <a:t>part</a:t>
            </a:r>
            <a:r>
              <a:rPr lang="tr-TR" dirty="0"/>
              <a:t> of </a:t>
            </a:r>
            <a:r>
              <a:rPr lang="tr-TR" dirty="0" err="1"/>
              <a:t>communication</a:t>
            </a:r>
            <a:r>
              <a:rPr lang="tr-TR" dirty="0"/>
              <a:t>. </a:t>
            </a:r>
            <a:r>
              <a:rPr lang="tr-TR" dirty="0" err="1"/>
              <a:t>It’s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b="1" dirty="0"/>
              <a:t>how</a:t>
            </a:r>
            <a:r>
              <a:rPr lang="tr-TR" dirty="0"/>
              <a:t> </a:t>
            </a:r>
            <a:r>
              <a:rPr lang="tr-TR" dirty="0" err="1"/>
              <a:t>something</a:t>
            </a:r>
            <a:r>
              <a:rPr lang="tr-TR" dirty="0"/>
              <a:t> is </a:t>
            </a:r>
            <a:r>
              <a:rPr lang="tr-TR" dirty="0" err="1"/>
              <a:t>said</a:t>
            </a:r>
            <a:r>
              <a:rPr lang="tr-TR" dirty="0"/>
              <a:t>, not </a:t>
            </a:r>
            <a:r>
              <a:rPr lang="tr-TR" b="1" dirty="0" err="1"/>
              <a:t>what</a:t>
            </a:r>
            <a:r>
              <a:rPr lang="tr-TR" dirty="0"/>
              <a:t> is </a:t>
            </a:r>
            <a:r>
              <a:rPr lang="tr-TR" dirty="0" err="1"/>
              <a:t>said</a:t>
            </a:r>
            <a:r>
              <a:rPr lang="tr-TR" dirty="0"/>
              <a:t>.</a:t>
            </a:r>
          </a:p>
          <a:p>
            <a:pPr marL="0" indent="0">
              <a:buNone/>
            </a:pPr>
            <a:br>
              <a:rPr lang="tr-TR" dirty="0"/>
            </a:b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includes</a:t>
            </a:r>
            <a:r>
              <a:rPr lang="tr-TR" dirty="0"/>
              <a:t> </a:t>
            </a:r>
            <a:r>
              <a:rPr lang="tr-TR" b="1" dirty="0" err="1"/>
              <a:t>pitch</a:t>
            </a:r>
            <a:r>
              <a:rPr lang="tr-TR" b="1" dirty="0"/>
              <a:t> </a:t>
            </a:r>
            <a:r>
              <a:rPr lang="tr-TR" dirty="0"/>
              <a:t>(sesin inceliği–kalınlığı), </a:t>
            </a:r>
            <a:r>
              <a:rPr lang="tr-TR" b="1" dirty="0"/>
              <a:t>rate </a:t>
            </a:r>
            <a:r>
              <a:rPr lang="tr-TR" dirty="0"/>
              <a:t>(konuşma hızı), </a:t>
            </a:r>
            <a:r>
              <a:rPr lang="tr-TR" b="1" dirty="0" err="1"/>
              <a:t>volume</a:t>
            </a:r>
            <a:r>
              <a:rPr lang="tr-TR" b="1" dirty="0"/>
              <a:t> </a:t>
            </a:r>
            <a:r>
              <a:rPr lang="tr-TR" dirty="0"/>
              <a:t>(ses yüksekliği), </a:t>
            </a:r>
            <a:r>
              <a:rPr lang="tr-TR" b="1" dirty="0" err="1"/>
              <a:t>stress</a:t>
            </a:r>
            <a:r>
              <a:rPr lang="tr-TR" b="1" dirty="0"/>
              <a:t> </a:t>
            </a:r>
            <a:r>
              <a:rPr lang="tr-TR" dirty="0"/>
              <a:t>(vurgulama), </a:t>
            </a:r>
            <a:r>
              <a:rPr lang="tr-TR" b="1" dirty="0" err="1"/>
              <a:t>tone</a:t>
            </a:r>
            <a:r>
              <a:rPr lang="tr-TR" b="1" dirty="0"/>
              <a:t> </a:t>
            </a:r>
            <a:r>
              <a:rPr lang="tr-TR" dirty="0"/>
              <a:t>(ses tonu), </a:t>
            </a:r>
            <a:r>
              <a:rPr lang="tr-TR" b="1" dirty="0" err="1"/>
              <a:t>pauses</a:t>
            </a:r>
            <a:r>
              <a:rPr lang="tr-TR" b="1" dirty="0"/>
              <a:t> </a:t>
            </a:r>
            <a:r>
              <a:rPr lang="tr-TR" dirty="0"/>
              <a:t>(duraklamalar)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b="1" dirty="0" err="1"/>
              <a:t>vocalizations</a:t>
            </a:r>
            <a:r>
              <a:rPr lang="tr-TR" dirty="0"/>
              <a:t> (</a:t>
            </a:r>
            <a:r>
              <a:rPr lang="tr-TR" dirty="0" err="1"/>
              <a:t>uh</a:t>
            </a:r>
            <a:r>
              <a:rPr lang="tr-TR" dirty="0"/>
              <a:t>, </a:t>
            </a:r>
            <a:r>
              <a:rPr lang="tr-TR" dirty="0" err="1"/>
              <a:t>hmm</a:t>
            </a:r>
            <a:r>
              <a:rPr lang="tr-TR" dirty="0"/>
              <a:t>, ah).</a:t>
            </a:r>
            <a:br>
              <a:rPr lang="tr-TR" dirty="0"/>
            </a:br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helps</a:t>
            </a:r>
            <a:r>
              <a:rPr lang="tr-TR" dirty="0"/>
              <a:t> </a:t>
            </a:r>
            <a:r>
              <a:rPr lang="tr-TR" dirty="0" err="1"/>
              <a:t>express</a:t>
            </a:r>
            <a:r>
              <a:rPr lang="tr-TR" dirty="0"/>
              <a:t> </a:t>
            </a:r>
            <a:r>
              <a:rPr lang="tr-TR" b="1" dirty="0" err="1"/>
              <a:t>emotions</a:t>
            </a:r>
            <a:r>
              <a:rPr lang="tr-TR" b="1" dirty="0"/>
              <a:t>, </a:t>
            </a:r>
            <a:r>
              <a:rPr lang="tr-TR" b="1" dirty="0" err="1"/>
              <a:t>attitudes</a:t>
            </a:r>
            <a:r>
              <a:rPr lang="tr-TR" b="1" dirty="0"/>
              <a:t>,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intentions</a:t>
            </a:r>
            <a:r>
              <a:rPr lang="tr-TR" dirty="0"/>
              <a:t> in </a:t>
            </a:r>
            <a:r>
              <a:rPr lang="tr-TR" dirty="0" err="1"/>
              <a:t>communication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en-US" b="1" dirty="0"/>
              <a:t>Paralanguage and People Perception</a:t>
            </a:r>
            <a:r>
              <a:rPr lang="tr-TR" b="1" dirty="0"/>
              <a:t>: </a:t>
            </a:r>
            <a:r>
              <a:rPr lang="en-US" dirty="0"/>
              <a:t>When listening to people</a:t>
            </a:r>
            <a:r>
              <a:rPr lang="tr-TR" dirty="0"/>
              <a:t> </a:t>
            </a:r>
            <a:r>
              <a:rPr lang="en-US" dirty="0"/>
              <a:t>we form impressions based on their paralanguage about what kind of</a:t>
            </a:r>
            <a:r>
              <a:rPr lang="tr-TR" dirty="0"/>
              <a:t> </a:t>
            </a:r>
            <a:r>
              <a:rPr lang="en-US" dirty="0"/>
              <a:t>people they are.</a:t>
            </a:r>
            <a:endParaRPr lang="tr-TR" dirty="0"/>
          </a:p>
          <a:p>
            <a:pPr marL="0" indent="0">
              <a:buNone/>
            </a:pPr>
            <a:r>
              <a:rPr lang="tr-TR" b="1" dirty="0" err="1"/>
              <a:t>Paralanguage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Persuasion</a:t>
            </a:r>
            <a:r>
              <a:rPr lang="tr-TR" b="1" dirty="0"/>
              <a:t> </a:t>
            </a:r>
            <a:r>
              <a:rPr lang="tr-TR" b="1" dirty="0">
                <a:solidFill>
                  <a:srgbClr val="FF0000"/>
                </a:solidFill>
              </a:rPr>
              <a:t>(ikna edicilik)</a:t>
            </a:r>
            <a:r>
              <a:rPr lang="tr-TR" b="1" dirty="0"/>
              <a:t>: </a:t>
            </a:r>
            <a:r>
              <a:rPr lang="en-US" dirty="0"/>
              <a:t>The rate of speech is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of</a:t>
            </a:r>
            <a:r>
              <a:rPr lang="en-US" dirty="0"/>
              <a:t> the aspect</a:t>
            </a:r>
            <a:r>
              <a:rPr lang="tr-TR" dirty="0"/>
              <a:t>s</a:t>
            </a:r>
            <a:r>
              <a:rPr lang="en-US" dirty="0"/>
              <a:t> of paralanguage</a:t>
            </a:r>
            <a:r>
              <a:rPr lang="tr-TR" dirty="0"/>
              <a:t>. </a:t>
            </a:r>
            <a:r>
              <a:rPr lang="en-US" dirty="0"/>
              <a:t>Speech rate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en-US" dirty="0"/>
              <a:t>related to </a:t>
            </a:r>
            <a:r>
              <a:rPr lang="tr-TR" dirty="0"/>
              <a:t>how </a:t>
            </a:r>
            <a:r>
              <a:rPr lang="tr-TR" dirty="0" err="1"/>
              <a:t>effective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on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. </a:t>
            </a:r>
          </a:p>
          <a:p>
            <a:pPr marL="0" indent="0">
              <a:buNone/>
            </a:pPr>
            <a:r>
              <a:rPr lang="en-US" b="1" dirty="0"/>
              <a:t>Culture and paralanguage—</a:t>
            </a:r>
            <a:r>
              <a:rPr lang="tr-TR" b="1" dirty="0"/>
              <a:t> </a:t>
            </a:r>
            <a:r>
              <a:rPr lang="tr-TR" dirty="0" err="1"/>
              <a:t>Researches</a:t>
            </a:r>
            <a:r>
              <a:rPr lang="tr-TR" dirty="0"/>
              <a:t> </a:t>
            </a:r>
            <a:r>
              <a:rPr lang="tr-TR" dirty="0" err="1"/>
              <a:t>show</a:t>
            </a:r>
            <a:r>
              <a:rPr lang="tr-TR" dirty="0"/>
              <a:t>: </a:t>
            </a:r>
            <a:r>
              <a:rPr lang="tr-TR" dirty="0" err="1"/>
              <a:t>In</a:t>
            </a:r>
            <a:r>
              <a:rPr lang="tr-TR" dirty="0"/>
              <a:t> USA </a:t>
            </a:r>
            <a:r>
              <a:rPr lang="tr-TR" dirty="0" err="1"/>
              <a:t>speaking</a:t>
            </a:r>
            <a:r>
              <a:rPr lang="tr-TR" dirty="0"/>
              <a:t> </a:t>
            </a:r>
            <a:r>
              <a:rPr lang="tr-TR" dirty="0" err="1"/>
              <a:t>fast</a:t>
            </a:r>
            <a:r>
              <a:rPr lang="tr-TR" dirty="0"/>
              <a:t> </a:t>
            </a:r>
            <a:r>
              <a:rPr lang="tr-TR" dirty="0" err="1"/>
              <a:t>make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seem</a:t>
            </a:r>
            <a:r>
              <a:rPr lang="tr-TR" dirty="0"/>
              <a:t> </a:t>
            </a:r>
            <a:r>
              <a:rPr lang="tr-TR" dirty="0" err="1"/>
              <a:t>confident</a:t>
            </a:r>
            <a:r>
              <a:rPr lang="tr-TR" dirty="0"/>
              <a:t> but in </a:t>
            </a:r>
            <a:r>
              <a:rPr lang="tr-TR" dirty="0" err="1"/>
              <a:t>Korea</a:t>
            </a:r>
            <a:r>
              <a:rPr lang="tr-TR" dirty="0"/>
              <a:t> it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opposite</a:t>
            </a:r>
            <a:r>
              <a:rPr lang="tr-TR" dirty="0"/>
              <a:t>. </a:t>
            </a:r>
            <a:endParaRPr lang="en-US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6F33CAC-5DB7-A154-5108-BFDDA320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26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69F4DFA2-26C7-2D56-9325-672656AC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067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035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DFB899-5B69-678B-46D3-85BE7CCB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1197204"/>
            <a:ext cx="11726945" cy="5295671"/>
          </a:xfrm>
        </p:spPr>
        <p:txBody>
          <a:bodyPr>
            <a:normAutofit lnSpcReduction="10000"/>
          </a:bodyPr>
          <a:lstStyle/>
          <a:p>
            <a:r>
              <a:rPr lang="tr-TR" sz="3200" b="1" dirty="0"/>
              <a:t>Silence</a:t>
            </a:r>
            <a:r>
              <a:rPr lang="tr-TR" b="1" dirty="0"/>
              <a:t>  </a:t>
            </a:r>
            <a:r>
              <a:rPr lang="tr-TR" dirty="0" err="1"/>
              <a:t>Your</a:t>
            </a:r>
            <a:r>
              <a:rPr lang="tr-TR" dirty="0"/>
              <a:t> silence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communicates</a:t>
            </a:r>
            <a:r>
              <a:rPr lang="tr-TR" dirty="0"/>
              <a:t>. </a:t>
            </a:r>
          </a:p>
          <a:p>
            <a:r>
              <a:rPr lang="en-US" b="1" dirty="0"/>
              <a:t>The Functions of Silence </a:t>
            </a:r>
            <a:r>
              <a:rPr lang="en-US" dirty="0"/>
              <a:t>Like words and gestures, silence serves several important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r>
              <a:rPr lang="tr-TR" dirty="0"/>
              <a:t> </a:t>
            </a:r>
            <a:r>
              <a:rPr lang="tr-TR" dirty="0" err="1"/>
              <a:t>functions</a:t>
            </a:r>
            <a:r>
              <a:rPr lang="tr-TR" dirty="0"/>
              <a:t>:</a:t>
            </a:r>
          </a:p>
          <a:p>
            <a:pPr marL="0" indent="0">
              <a:buNone/>
            </a:pPr>
            <a:r>
              <a:rPr lang="en-US" b="1" dirty="0"/>
              <a:t>a.</a:t>
            </a:r>
            <a:r>
              <a:rPr lang="tr-TR" b="1" dirty="0"/>
              <a:t> </a:t>
            </a:r>
            <a:r>
              <a:rPr lang="en-US" b="1" dirty="0"/>
              <a:t>To provide time to think</a:t>
            </a:r>
          </a:p>
          <a:p>
            <a:pPr marL="0" indent="0">
              <a:buNone/>
            </a:pPr>
            <a:r>
              <a:rPr lang="en-US" b="1" dirty="0"/>
              <a:t>b.</a:t>
            </a:r>
            <a:r>
              <a:rPr lang="tr-TR" b="1" dirty="0"/>
              <a:t> </a:t>
            </a:r>
            <a:r>
              <a:rPr lang="en-US" b="1" dirty="0"/>
              <a:t>To hurt</a:t>
            </a:r>
            <a:r>
              <a:rPr lang="tr-TR" b="1" dirty="0"/>
              <a:t> </a:t>
            </a:r>
            <a:r>
              <a:rPr lang="tr-TR" dirty="0"/>
              <a:t>(as a </a:t>
            </a:r>
            <a:r>
              <a:rPr lang="tr-TR" dirty="0" err="1"/>
              <a:t>weapon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hurt </a:t>
            </a:r>
            <a:r>
              <a:rPr lang="tr-TR" dirty="0" err="1"/>
              <a:t>others</a:t>
            </a:r>
            <a:r>
              <a:rPr lang="tr-TR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c.</a:t>
            </a:r>
            <a:r>
              <a:rPr lang="tr-TR" b="1" dirty="0"/>
              <a:t> </a:t>
            </a:r>
            <a:r>
              <a:rPr lang="en-US" b="1" dirty="0"/>
              <a:t>To respond to personal anxiety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feel</a:t>
            </a:r>
            <a:r>
              <a:rPr lang="tr-TR" dirty="0"/>
              <a:t> </a:t>
            </a:r>
            <a:r>
              <a:rPr lang="tr-TR" dirty="0" err="1"/>
              <a:t>anxious</a:t>
            </a:r>
            <a:r>
              <a:rPr lang="tr-TR" dirty="0"/>
              <a:t> </a:t>
            </a:r>
            <a:r>
              <a:rPr lang="tr-TR" dirty="0" err="1"/>
              <a:t>among</a:t>
            </a:r>
            <a:r>
              <a:rPr lang="tr-TR" dirty="0"/>
              <a:t>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d.</a:t>
            </a:r>
            <a:r>
              <a:rPr lang="tr-TR" b="1" dirty="0"/>
              <a:t> </a:t>
            </a:r>
            <a:r>
              <a:rPr lang="en-US" b="1" dirty="0"/>
              <a:t>To prevent communication</a:t>
            </a:r>
            <a:r>
              <a:rPr lang="tr-TR" b="1" dirty="0"/>
              <a:t> </a:t>
            </a:r>
            <a:r>
              <a:rPr lang="tr-TR" dirty="0"/>
              <a:t>(in </a:t>
            </a:r>
            <a:r>
              <a:rPr lang="tr-TR" dirty="0" err="1"/>
              <a:t>conflicts</a:t>
            </a:r>
            <a:r>
              <a:rPr lang="tr-TR" dirty="0"/>
              <a:t> it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prevent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saying</a:t>
            </a:r>
            <a:r>
              <a:rPr lang="tr-TR" dirty="0"/>
              <a:t> </a:t>
            </a:r>
            <a:r>
              <a:rPr lang="tr-TR" dirty="0" err="1"/>
              <a:t>things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they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regret</a:t>
            </a:r>
            <a:r>
              <a:rPr lang="tr-TR" dirty="0"/>
              <a:t> </a:t>
            </a:r>
            <a:r>
              <a:rPr lang="tr-TR" dirty="0" err="1"/>
              <a:t>later</a:t>
            </a:r>
            <a:r>
              <a:rPr lang="tr-TR" dirty="0"/>
              <a:t>)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e.</a:t>
            </a:r>
            <a:r>
              <a:rPr lang="tr-TR" b="1" dirty="0"/>
              <a:t> </a:t>
            </a:r>
            <a:r>
              <a:rPr lang="en-US" b="1" dirty="0"/>
              <a:t>To communicate emotions</a:t>
            </a:r>
            <a:r>
              <a:rPr lang="tr-TR" b="1" dirty="0"/>
              <a:t> </a:t>
            </a:r>
            <a:r>
              <a:rPr lang="tr-TR" dirty="0"/>
              <a:t>(silence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show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don’t</a:t>
            </a:r>
            <a:r>
              <a:rPr lang="tr-TR" dirty="0"/>
              <a:t> </a:t>
            </a:r>
            <a:r>
              <a:rPr lang="tr-TR" dirty="0" err="1"/>
              <a:t>want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coperate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resisting</a:t>
            </a:r>
            <a:r>
              <a:rPr lang="tr-TR" dirty="0"/>
              <a:t> </a:t>
            </a:r>
            <a:r>
              <a:rPr lang="tr-TR" dirty="0" err="1"/>
              <a:t>someone’s</a:t>
            </a:r>
            <a:r>
              <a:rPr lang="tr-TR" dirty="0"/>
              <a:t> </a:t>
            </a:r>
            <a:r>
              <a:rPr lang="tr-TR" dirty="0" err="1"/>
              <a:t>power</a:t>
            </a:r>
            <a:r>
              <a:rPr lang="tr-TR" dirty="0"/>
              <a:t>)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f.</a:t>
            </a:r>
            <a:r>
              <a:rPr lang="tr-TR" b="1" dirty="0"/>
              <a:t> </a:t>
            </a:r>
            <a:r>
              <a:rPr lang="en-US" b="1" dirty="0"/>
              <a:t>To achieve specific effects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/>
              <a:t>Silent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look</a:t>
            </a:r>
            <a:r>
              <a:rPr lang="tr-TR" dirty="0"/>
              <a:t> </a:t>
            </a:r>
            <a:r>
              <a:rPr lang="tr-TR" dirty="0" err="1"/>
              <a:t>thoughtful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make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words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seem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)</a:t>
            </a:r>
            <a:endParaRPr lang="en-US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0D69FE6-010F-034D-A5D5-EF74C78D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27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9559D740-CB34-6C1B-2DF5-5CC0A027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6665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6487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018AD4-34EC-1653-AF03-18EA55109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4" y="1366887"/>
            <a:ext cx="11099276" cy="4810076"/>
          </a:xfrm>
        </p:spPr>
        <p:txBody>
          <a:bodyPr>
            <a:normAutofit/>
          </a:bodyPr>
          <a:lstStyle/>
          <a:p>
            <a:r>
              <a:rPr lang="en-US" b="1" dirty="0"/>
              <a:t>Spatial Messages and Territoriality</a:t>
            </a:r>
            <a:r>
              <a:rPr lang="tr-TR" b="1" dirty="0"/>
              <a:t> </a:t>
            </a:r>
            <a:r>
              <a:rPr lang="tr-TR" dirty="0"/>
              <a:t>(</a:t>
            </a:r>
            <a:r>
              <a:rPr lang="tr-TR" dirty="0" err="1"/>
              <a:t>Mekansal</a:t>
            </a:r>
            <a:r>
              <a:rPr lang="tr-TR" dirty="0"/>
              <a:t> mesajlar ve Alan sahipliği)</a:t>
            </a:r>
          </a:p>
          <a:p>
            <a:pPr marL="0" indent="0">
              <a:buNone/>
            </a:pPr>
            <a:r>
              <a:rPr lang="en-US" b="1" dirty="0"/>
              <a:t>Proxemic distances </a:t>
            </a:r>
            <a:endParaRPr lang="tr-TR" b="1" dirty="0"/>
          </a:p>
          <a:p>
            <a:pPr marL="0" indent="0">
              <a:buNone/>
            </a:pPr>
            <a:r>
              <a:rPr lang="tr-TR" dirty="0"/>
              <a:t>D</a:t>
            </a:r>
            <a:r>
              <a:rPr lang="en-US" dirty="0" err="1"/>
              <a:t>istances</a:t>
            </a:r>
            <a:r>
              <a:rPr lang="en-US" dirty="0"/>
              <a:t> we maintain between each other in our interactions.</a:t>
            </a:r>
            <a:r>
              <a:rPr lang="tr-TR" dirty="0"/>
              <a:t> </a:t>
            </a:r>
            <a:r>
              <a:rPr lang="tr-TR" dirty="0" err="1"/>
              <a:t>Theory</a:t>
            </a:r>
            <a:r>
              <a:rPr lang="tr-TR" dirty="0"/>
              <a:t> </a:t>
            </a:r>
            <a:r>
              <a:rPr lang="tr-TR" dirty="0" err="1"/>
              <a:t>proposed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E.T. </a:t>
            </a:r>
            <a:r>
              <a:rPr lang="tr-TR" dirty="0" err="1"/>
              <a:t>Hall</a:t>
            </a:r>
            <a:r>
              <a:rPr lang="tr-TR" dirty="0"/>
              <a:t>. </a:t>
            </a:r>
            <a:r>
              <a:rPr lang="tr-TR" dirty="0" err="1"/>
              <a:t>Refers</a:t>
            </a:r>
            <a:r>
              <a:rPr lang="tr-TR" dirty="0"/>
              <a:t> </a:t>
            </a:r>
            <a:r>
              <a:rPr lang="tr-TR" dirty="0" err="1"/>
              <a:t>pyhsical</a:t>
            </a:r>
            <a:r>
              <a:rPr lang="tr-TR" dirty="0"/>
              <a:t> </a:t>
            </a:r>
            <a:r>
              <a:rPr lang="tr-TR" dirty="0" err="1"/>
              <a:t>distances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keep</a:t>
            </a:r>
            <a:r>
              <a:rPr lang="tr-TR" dirty="0"/>
              <a:t> in </a:t>
            </a:r>
            <a:r>
              <a:rPr lang="tr-TR" dirty="0" err="1"/>
              <a:t>communication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B2AC16E-5E9A-26E9-DF02-97BFEB4D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28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35BFA55D-4B43-E9DD-851E-78379EB4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104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5EACA8D-5509-92E6-743E-E6EE06DD7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243" y="3429000"/>
            <a:ext cx="6053070" cy="324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22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648705-0126-F087-7C52-886843A1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6" y="1825625"/>
            <a:ext cx="11745798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Spatial Messages and Territoriality</a:t>
            </a:r>
            <a:r>
              <a:rPr lang="tr-TR" b="1" dirty="0"/>
              <a:t> – </a:t>
            </a:r>
            <a:r>
              <a:rPr lang="tr-TR" b="1" dirty="0" err="1"/>
              <a:t>Continue</a:t>
            </a:r>
            <a:r>
              <a:rPr lang="tr-TR" b="1" dirty="0"/>
              <a:t> </a:t>
            </a:r>
            <a:endParaRPr lang="tr-TR" dirty="0"/>
          </a:p>
          <a:p>
            <a:pPr marL="0" indent="0">
              <a:buNone/>
            </a:pPr>
            <a:r>
              <a:rPr lang="en-US" b="1" dirty="0"/>
              <a:t>Theories about space</a:t>
            </a:r>
          </a:p>
          <a:p>
            <a:pPr marL="0" indent="0">
              <a:buNone/>
            </a:pPr>
            <a:r>
              <a:rPr lang="en-US" b="1" dirty="0"/>
              <a:t>a.</a:t>
            </a:r>
            <a:r>
              <a:rPr lang="tr-TR" b="1" dirty="0"/>
              <a:t> </a:t>
            </a:r>
            <a:r>
              <a:rPr lang="en-US" b="1" dirty="0"/>
              <a:t>Protection theory</a:t>
            </a:r>
            <a:r>
              <a:rPr lang="tr-TR" b="1" dirty="0"/>
              <a:t> (Korunma)</a:t>
            </a:r>
            <a:r>
              <a:rPr lang="en-US" b="1" dirty="0"/>
              <a:t>—</a:t>
            </a:r>
            <a:r>
              <a:rPr lang="tr-TR" b="1" dirty="0"/>
              <a:t>  </a:t>
            </a:r>
            <a:r>
              <a:rPr lang="tr-TR" dirty="0"/>
              <a:t>People </a:t>
            </a:r>
            <a:r>
              <a:rPr lang="tr-TR" dirty="0" err="1"/>
              <a:t>keep</a:t>
            </a:r>
            <a:r>
              <a:rPr lang="en-US" dirty="0"/>
              <a:t> </a:t>
            </a:r>
            <a:r>
              <a:rPr lang="tr-TR" dirty="0"/>
              <a:t>a </a:t>
            </a:r>
            <a:r>
              <a:rPr lang="en-US" dirty="0"/>
              <a:t>body buffer zone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protect</a:t>
            </a:r>
            <a:r>
              <a:rPr lang="tr-TR" dirty="0"/>
              <a:t> </a:t>
            </a:r>
            <a:r>
              <a:rPr lang="tr-TR" dirty="0" err="1"/>
              <a:t>themselves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unwanted</a:t>
            </a:r>
            <a:r>
              <a:rPr lang="tr-TR" dirty="0"/>
              <a:t> </a:t>
            </a:r>
            <a:r>
              <a:rPr lang="tr-TR" dirty="0" err="1"/>
              <a:t>touch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danger</a:t>
            </a:r>
            <a:r>
              <a:rPr lang="tr-TR" dirty="0"/>
              <a:t>. </a:t>
            </a:r>
            <a:r>
              <a:rPr lang="tr-TR" dirty="0" err="1">
                <a:solidFill>
                  <a:srgbClr val="FF0000"/>
                </a:solidFill>
              </a:rPr>
              <a:t>If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someone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stands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too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close</a:t>
            </a:r>
            <a:r>
              <a:rPr lang="tr-TR" dirty="0">
                <a:solidFill>
                  <a:srgbClr val="FF0000"/>
                </a:solidFill>
              </a:rPr>
              <a:t> in a </a:t>
            </a:r>
            <a:r>
              <a:rPr lang="tr-TR" dirty="0" err="1">
                <a:solidFill>
                  <a:srgbClr val="FF0000"/>
                </a:solidFill>
              </a:rPr>
              <a:t>crowd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you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move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back</a:t>
            </a:r>
            <a:r>
              <a:rPr lang="tr-TR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en-US" b="1" dirty="0"/>
              <a:t>b.</a:t>
            </a:r>
            <a:r>
              <a:rPr lang="tr-TR" b="1" dirty="0"/>
              <a:t> </a:t>
            </a:r>
            <a:r>
              <a:rPr lang="en-US" b="1" dirty="0"/>
              <a:t>Equilibrium theory</a:t>
            </a:r>
            <a:r>
              <a:rPr lang="tr-TR" b="1" dirty="0"/>
              <a:t> (Denge)</a:t>
            </a:r>
            <a:r>
              <a:rPr lang="en-US" b="1" dirty="0"/>
              <a:t>—</a:t>
            </a:r>
            <a:r>
              <a:rPr lang="tr-TR" dirty="0"/>
              <a:t>People </a:t>
            </a:r>
            <a:r>
              <a:rPr lang="tr-TR" dirty="0" err="1"/>
              <a:t>try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keep</a:t>
            </a:r>
            <a:r>
              <a:rPr lang="tr-TR" dirty="0"/>
              <a:t> a </a:t>
            </a:r>
            <a:r>
              <a:rPr lang="tr-TR" dirty="0" err="1"/>
              <a:t>balance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closeness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distance</a:t>
            </a:r>
            <a:r>
              <a:rPr lang="tr-TR" dirty="0"/>
              <a:t>.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move</a:t>
            </a:r>
            <a:r>
              <a:rPr lang="tr-TR" dirty="0"/>
              <a:t> </a:t>
            </a:r>
            <a:r>
              <a:rPr lang="tr-TR" dirty="0" err="1"/>
              <a:t>closer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. </a:t>
            </a:r>
            <a:r>
              <a:rPr lang="tr-TR" dirty="0" err="1"/>
              <a:t>You</a:t>
            </a:r>
            <a:r>
              <a:rPr lang="tr-TR" dirty="0"/>
              <a:t> do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opposite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feel</a:t>
            </a:r>
            <a:r>
              <a:rPr lang="tr-TR" dirty="0"/>
              <a:t> </a:t>
            </a:r>
            <a:r>
              <a:rPr lang="tr-TR" dirty="0" err="1"/>
              <a:t>uncomfortable</a:t>
            </a:r>
            <a:r>
              <a:rPr lang="tr-TR" dirty="0"/>
              <a:t>. 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c.</a:t>
            </a:r>
            <a:r>
              <a:rPr lang="tr-TR" b="1" dirty="0"/>
              <a:t> </a:t>
            </a:r>
            <a:r>
              <a:rPr lang="en-US" b="1" dirty="0"/>
              <a:t>Expectancy violations theory</a:t>
            </a:r>
            <a:r>
              <a:rPr lang="tr-TR" b="1" dirty="0"/>
              <a:t> (Beklenti ihlali) </a:t>
            </a:r>
            <a:r>
              <a:rPr lang="en-US" b="1" dirty="0"/>
              <a:t>—</a:t>
            </a:r>
            <a:r>
              <a:rPr lang="tr-TR" dirty="0"/>
              <a:t>People </a:t>
            </a:r>
            <a:r>
              <a:rPr lang="tr-TR" dirty="0" err="1"/>
              <a:t>expect</a:t>
            </a:r>
            <a:r>
              <a:rPr lang="tr-TR" dirty="0"/>
              <a:t> </a:t>
            </a:r>
            <a:r>
              <a:rPr lang="tr-TR" dirty="0" err="1"/>
              <a:t>others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keep</a:t>
            </a:r>
            <a:r>
              <a:rPr lang="tr-TR" dirty="0"/>
              <a:t> a </a:t>
            </a:r>
            <a:r>
              <a:rPr lang="tr-TR" dirty="0" err="1"/>
              <a:t>certain</a:t>
            </a:r>
            <a:r>
              <a:rPr lang="tr-TR" dirty="0"/>
              <a:t> </a:t>
            </a:r>
            <a:r>
              <a:rPr lang="tr-TR" dirty="0" err="1"/>
              <a:t>distance</a:t>
            </a:r>
            <a:r>
              <a:rPr lang="tr-TR" dirty="0"/>
              <a:t>.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someone</a:t>
            </a:r>
            <a:r>
              <a:rPr lang="tr-TR" dirty="0"/>
              <a:t> </a:t>
            </a:r>
            <a:r>
              <a:rPr lang="tr-TR" dirty="0" err="1"/>
              <a:t>breaks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rule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wonder</a:t>
            </a:r>
            <a:r>
              <a:rPr lang="tr-TR" dirty="0"/>
              <a:t> </a:t>
            </a:r>
            <a:r>
              <a:rPr lang="tr-TR" dirty="0" err="1"/>
              <a:t>why</a:t>
            </a:r>
            <a:r>
              <a:rPr lang="tr-TR" dirty="0"/>
              <a:t> they </a:t>
            </a:r>
            <a:r>
              <a:rPr lang="tr-TR" dirty="0" err="1"/>
              <a:t>did</a:t>
            </a:r>
            <a:r>
              <a:rPr lang="tr-TR" dirty="0"/>
              <a:t> it. 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5EF0DE7-5EC2-23B0-630B-61448643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29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6A12790A-D58B-C7B7-71DB-D8E996C9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621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24082B-A279-5FA2-0F00-5B38FCC5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Figure 5.1 The Principles of Nonverbal Messages</a:t>
            </a:r>
            <a:endParaRPr lang="tr-TR" sz="4000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EA47E5-4087-2047-0974-009EC99E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3</a:t>
            </a:fld>
            <a:endParaRPr lang="tr-TR"/>
          </a:p>
        </p:txBody>
      </p:sp>
      <p:pic>
        <p:nvPicPr>
          <p:cNvPr id="5" name="Picture 2" descr="A diagram depicts seven principles of nonverbal communication. &#10;&#10;See Notes for longer description">
            <a:extLst>
              <a:ext uri="{FF2B5EF4-FFF2-40B4-BE49-F238E27FC236}">
                <a16:creationId xmlns:a16="http://schemas.microsoft.com/office/drawing/2014/main" id="{1D9723B8-09F8-1207-1AE5-34AA17E78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383" y="1561675"/>
            <a:ext cx="4421899" cy="435133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8E38F68-CD95-90F7-FBA2-CEC2244E63D1}"/>
              </a:ext>
            </a:extLst>
          </p:cNvPr>
          <p:cNvSpPr txBox="1"/>
          <p:nvPr/>
        </p:nvSpPr>
        <p:spPr>
          <a:xfrm>
            <a:off x="255729" y="2420035"/>
            <a:ext cx="65504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 err="1"/>
              <a:t>We</a:t>
            </a:r>
            <a:r>
              <a:rPr lang="tr-TR" sz="2800" dirty="0"/>
              <a:t> </a:t>
            </a:r>
            <a:r>
              <a:rPr lang="tr-TR" sz="2800" dirty="0" err="1"/>
              <a:t>need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follow</a:t>
            </a:r>
            <a:r>
              <a:rPr lang="tr-TR" sz="2800" dirty="0"/>
              <a:t> </a:t>
            </a:r>
            <a:r>
              <a:rPr lang="tr-TR" sz="2800" dirty="0" err="1"/>
              <a:t>some</a:t>
            </a:r>
            <a:r>
              <a:rPr lang="tr-TR" sz="2800" dirty="0"/>
              <a:t> </a:t>
            </a:r>
            <a:r>
              <a:rPr lang="tr-TR" sz="2800" dirty="0" err="1"/>
              <a:t>principles</a:t>
            </a:r>
            <a:r>
              <a:rPr lang="tr-TR" sz="2800" dirty="0"/>
              <a:t> </a:t>
            </a:r>
            <a:r>
              <a:rPr lang="tr-TR" sz="2800" dirty="0" err="1"/>
              <a:t>when</a:t>
            </a:r>
            <a:r>
              <a:rPr lang="tr-TR" sz="2800" dirty="0"/>
              <a:t> </a:t>
            </a:r>
            <a:r>
              <a:rPr lang="tr-TR" sz="2800" dirty="0" err="1"/>
              <a:t>communicating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</a:t>
            </a:r>
            <a:r>
              <a:rPr lang="tr-TR" sz="2800" dirty="0" err="1"/>
              <a:t>eachother</a:t>
            </a:r>
            <a:r>
              <a:rPr lang="tr-T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6798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5F6870-5C88-A49A-D10C-608746DA7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Territoriality</a:t>
            </a:r>
            <a:r>
              <a:rPr lang="tr-TR" b="1" dirty="0"/>
              <a:t> </a:t>
            </a:r>
            <a:r>
              <a:rPr lang="tr-TR" b="1" dirty="0">
                <a:solidFill>
                  <a:srgbClr val="FF0000"/>
                </a:solidFill>
              </a:rPr>
              <a:t>(alan sahipliği) </a:t>
            </a:r>
            <a:r>
              <a:rPr lang="en-US" dirty="0"/>
              <a:t>—</a:t>
            </a:r>
            <a:r>
              <a:rPr lang="tr-TR" dirty="0"/>
              <a:t> </a:t>
            </a:r>
            <a:r>
              <a:rPr lang="tr-TR" dirty="0" err="1"/>
              <a:t>Feeling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space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objects</a:t>
            </a:r>
            <a:r>
              <a:rPr lang="tr-TR" dirty="0"/>
              <a:t> </a:t>
            </a:r>
            <a:r>
              <a:rPr lang="tr-TR" dirty="0" err="1"/>
              <a:t>belong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reacting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others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it.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three</a:t>
            </a:r>
            <a:r>
              <a:rPr lang="tr-TR" dirty="0"/>
              <a:t> </a:t>
            </a:r>
            <a:r>
              <a:rPr lang="tr-TR" dirty="0" err="1"/>
              <a:t>types</a:t>
            </a:r>
            <a:r>
              <a:rPr lang="tr-TR" dirty="0"/>
              <a:t>: </a:t>
            </a:r>
          </a:p>
          <a:p>
            <a:r>
              <a:rPr lang="en-US" b="1" dirty="0"/>
              <a:t>Primary (home) territories</a:t>
            </a:r>
            <a:r>
              <a:rPr lang="en-US" dirty="0"/>
              <a:t> are yours alone, such as your room or your desk.</a:t>
            </a:r>
            <a:endParaRPr lang="tr-TR" dirty="0"/>
          </a:p>
          <a:p>
            <a:r>
              <a:rPr lang="en-US" b="1" dirty="0"/>
              <a:t>Secondary territories</a:t>
            </a:r>
            <a:r>
              <a:rPr lang="en-US" i="1" dirty="0"/>
              <a:t> </a:t>
            </a:r>
            <a:r>
              <a:rPr lang="en-US" dirty="0"/>
              <a:t>are associated with you, neighborhood or the seat you choose in this classroom.</a:t>
            </a:r>
            <a:endParaRPr lang="tr-TR" dirty="0"/>
          </a:p>
          <a:p>
            <a:r>
              <a:rPr lang="en-US" b="1" dirty="0"/>
              <a:t>Public territories</a:t>
            </a:r>
            <a:r>
              <a:rPr lang="en-US" i="1" dirty="0"/>
              <a:t> </a:t>
            </a:r>
            <a:r>
              <a:rPr lang="en-US" dirty="0"/>
              <a:t>belong to all people, such as a city park.</a:t>
            </a: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72F12C3-CDE8-275C-63BF-A789A884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30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4228E8A6-D30F-EB2C-F579-79D0B408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833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6FB847-8317-8258-88CB-56113651A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5" y="1825625"/>
            <a:ext cx="11642103" cy="4351338"/>
          </a:xfrm>
        </p:spPr>
        <p:txBody>
          <a:bodyPr>
            <a:normAutofit/>
          </a:bodyPr>
          <a:lstStyle/>
          <a:p>
            <a:r>
              <a:rPr lang="en-US" b="1" dirty="0"/>
              <a:t>Territorial encroachment</a:t>
            </a:r>
            <a:r>
              <a:rPr lang="tr-TR" b="1" dirty="0"/>
              <a:t> </a:t>
            </a:r>
            <a:r>
              <a:rPr lang="tr-TR" b="1" dirty="0">
                <a:solidFill>
                  <a:srgbClr val="FF0000"/>
                </a:solidFill>
              </a:rPr>
              <a:t>(alan ihlali) </a:t>
            </a:r>
            <a:r>
              <a:rPr lang="en-US" dirty="0"/>
              <a:t>—</a:t>
            </a:r>
            <a:r>
              <a:rPr lang="tr-TR" dirty="0"/>
              <a:t> </a:t>
            </a:r>
            <a:r>
              <a:rPr lang="tr-TR" dirty="0" err="1"/>
              <a:t>means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someone</a:t>
            </a:r>
            <a:r>
              <a:rPr lang="tr-TR" dirty="0"/>
              <a:t> </a:t>
            </a:r>
            <a:r>
              <a:rPr lang="tr-TR" dirty="0" err="1"/>
              <a:t>enters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personal</a:t>
            </a:r>
            <a:r>
              <a:rPr lang="tr-TR" dirty="0"/>
              <a:t> </a:t>
            </a:r>
            <a:r>
              <a:rPr lang="tr-TR" dirty="0" err="1"/>
              <a:t>space</a:t>
            </a:r>
            <a:r>
              <a:rPr lang="tr-TR" dirty="0"/>
              <a:t>. </a:t>
            </a:r>
            <a:r>
              <a:rPr lang="tr-TR" dirty="0" err="1"/>
              <a:t>Usualy</a:t>
            </a:r>
            <a:r>
              <a:rPr lang="tr-TR" dirty="0"/>
              <a:t> 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highers</a:t>
            </a:r>
            <a:r>
              <a:rPr lang="tr-TR" dirty="0"/>
              <a:t> </a:t>
            </a:r>
            <a:r>
              <a:rPr lang="tr-TR" dirty="0" err="1"/>
              <a:t>status</a:t>
            </a:r>
            <a:r>
              <a:rPr lang="tr-TR" dirty="0"/>
              <a:t> can do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easily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status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. </a:t>
            </a:r>
          </a:p>
          <a:p>
            <a:r>
              <a:rPr lang="en-US" dirty="0"/>
              <a:t>The following four items show the behavioral reactions to a territorial encroachment.</a:t>
            </a:r>
          </a:p>
          <a:p>
            <a:pPr marL="0" indent="0">
              <a:buNone/>
            </a:pPr>
            <a:r>
              <a:rPr lang="tr-TR" dirty="0"/>
              <a:t>1- </a:t>
            </a:r>
            <a:r>
              <a:rPr lang="en-US" dirty="0"/>
              <a:t>Withdrawal—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move</a:t>
            </a:r>
            <a:r>
              <a:rPr lang="tr-TR" dirty="0"/>
              <a:t> </a:t>
            </a:r>
            <a:r>
              <a:rPr lang="tr-TR" dirty="0" err="1"/>
              <a:t>away</a:t>
            </a:r>
            <a:r>
              <a:rPr lang="tr-TR" dirty="0"/>
              <a:t> 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2- </a:t>
            </a:r>
            <a:r>
              <a:rPr lang="en-US" dirty="0"/>
              <a:t>Turf defense—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en-US" dirty="0"/>
              <a:t>defend or start a fight</a:t>
            </a:r>
          </a:p>
          <a:p>
            <a:pPr marL="0" indent="0">
              <a:buNone/>
            </a:pPr>
            <a:r>
              <a:rPr lang="tr-TR" dirty="0"/>
              <a:t>3- </a:t>
            </a:r>
            <a:r>
              <a:rPr lang="en-US" dirty="0"/>
              <a:t>Insulation—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create</a:t>
            </a:r>
            <a:r>
              <a:rPr lang="tr-TR" dirty="0"/>
              <a:t> </a:t>
            </a:r>
            <a:r>
              <a:rPr lang="tr-TR" dirty="0" err="1"/>
              <a:t>barriers</a:t>
            </a:r>
            <a:endParaRPr lang="en-US" dirty="0"/>
          </a:p>
          <a:p>
            <a:pPr marL="0" indent="0">
              <a:buNone/>
            </a:pPr>
            <a:r>
              <a:rPr lang="tr-TR" dirty="0"/>
              <a:t>4- </a:t>
            </a:r>
            <a:r>
              <a:rPr lang="en-US" dirty="0"/>
              <a:t>Linguistic collusion—speaking in a language that excludes the “invaders”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B50328E-32A0-FB90-8654-A1835AF6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31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201FE555-19FB-165F-A651-BF8355D11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3780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F2EF6B-2EA2-1BB2-7D41-DB700F7C6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Artifactual Communication</a:t>
            </a:r>
            <a:r>
              <a:rPr lang="en-US" dirty="0"/>
              <a:t>—messages conveyed by objects made by human hands</a:t>
            </a:r>
            <a:r>
              <a:rPr lang="tr-TR" dirty="0"/>
              <a:t>. </a:t>
            </a:r>
            <a:r>
              <a:rPr lang="tr-TR" dirty="0" err="1"/>
              <a:t>You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do it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tr-TR" dirty="0" err="1"/>
              <a:t>ways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en-US" dirty="0"/>
              <a:t>1.</a:t>
            </a:r>
            <a:r>
              <a:rPr lang="tr-TR" dirty="0"/>
              <a:t> </a:t>
            </a:r>
            <a:r>
              <a:rPr lang="en-US" dirty="0"/>
              <a:t>Space decoration</a:t>
            </a:r>
          </a:p>
          <a:p>
            <a:pPr marL="0" indent="0">
              <a:buNone/>
            </a:pPr>
            <a:r>
              <a:rPr lang="en-US" dirty="0"/>
              <a:t>2.</a:t>
            </a:r>
            <a:r>
              <a:rPr lang="tr-TR" dirty="0"/>
              <a:t> </a:t>
            </a:r>
            <a:r>
              <a:rPr lang="en-US" dirty="0"/>
              <a:t>Color communication</a:t>
            </a:r>
          </a:p>
          <a:p>
            <a:pPr marL="0" indent="0">
              <a:buNone/>
            </a:pPr>
            <a:r>
              <a:rPr lang="en-US" dirty="0"/>
              <a:t>3.</a:t>
            </a:r>
            <a:r>
              <a:rPr lang="tr-TR" dirty="0"/>
              <a:t> </a:t>
            </a:r>
            <a:r>
              <a:rPr lang="en-US" dirty="0"/>
              <a:t>Clothing and jewelry—serve as cultural displays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6B0BCE6-B98C-0D2E-0297-EEF4304C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32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E53B2E39-318D-C017-49AF-11218966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8066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B0BEB0-9638-A2E2-3A84-C8BFD54E9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Olfactory Messages</a:t>
            </a:r>
          </a:p>
          <a:p>
            <a:r>
              <a:rPr lang="tr-TR" b="1" dirty="0"/>
              <a:t>S</a:t>
            </a:r>
            <a:r>
              <a:rPr lang="en-US" b="1" dirty="0" err="1"/>
              <a:t>mell</a:t>
            </a:r>
            <a:r>
              <a:rPr lang="en-US" b="1" dirty="0"/>
              <a:t> (olfactory communication) </a:t>
            </a:r>
            <a:r>
              <a:rPr lang="en-US" dirty="0"/>
              <a:t>is a type of nonverbal message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S</a:t>
            </a:r>
            <a:r>
              <a:rPr lang="en-US" dirty="0" err="1"/>
              <a:t>mells</a:t>
            </a:r>
            <a:r>
              <a:rPr lang="en-US" dirty="0"/>
              <a:t> can show:</a:t>
            </a:r>
          </a:p>
          <a:p>
            <a:r>
              <a:rPr lang="en-US" b="1" dirty="0"/>
              <a:t>Who we are</a:t>
            </a:r>
            <a:r>
              <a:rPr lang="en-US" dirty="0"/>
              <a:t> (our identity or personality),</a:t>
            </a:r>
          </a:p>
          <a:p>
            <a:r>
              <a:rPr lang="en-US" b="1" dirty="0"/>
              <a:t>How clean and well-groomed we are</a:t>
            </a:r>
            <a:r>
              <a:rPr lang="en-US" dirty="0"/>
              <a:t>,</a:t>
            </a:r>
          </a:p>
          <a:p>
            <a:r>
              <a:rPr lang="en-US" b="1" dirty="0"/>
              <a:t>How attractive we are to others</a:t>
            </a:r>
            <a:r>
              <a:rPr lang="en-US" dirty="0"/>
              <a:t>,</a:t>
            </a:r>
          </a:p>
          <a:p>
            <a:r>
              <a:rPr lang="en-US" b="1" dirty="0"/>
              <a:t>How we feel emotionally</a:t>
            </a:r>
            <a:r>
              <a:rPr lang="en-US" dirty="0"/>
              <a:t> (for example, calm, relaxed, or nervous).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9540767-892C-9B09-6D7D-CAE949B0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33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D5D84993-328D-78C8-BAE2-E474EA87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8278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6C8BB7-C184-2BC6-61C0-754F0F546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Temporal Communication</a:t>
            </a:r>
            <a:r>
              <a:rPr lang="tr-TR" b="1" dirty="0"/>
              <a:t> (zamansal iletişim) </a:t>
            </a:r>
          </a:p>
          <a:p>
            <a:pPr marL="514350" indent="-514350">
              <a:buAutoNum type="arabicPeriod"/>
            </a:pPr>
            <a:r>
              <a:rPr lang="en-US" b="1" dirty="0"/>
              <a:t>Chronemics: </a:t>
            </a:r>
            <a:r>
              <a:rPr lang="en-US" dirty="0"/>
              <a:t>The study of how time is used and communicated.</a:t>
            </a:r>
            <a:endParaRPr lang="tr-TR" dirty="0"/>
          </a:p>
          <a:p>
            <a:pPr marL="514350" indent="-514350">
              <a:buAutoNum type="arabicPeriod"/>
            </a:pPr>
            <a:r>
              <a:rPr lang="en-US" b="1" dirty="0"/>
              <a:t>Psychological Time: </a:t>
            </a:r>
            <a:r>
              <a:rPr lang="en-US" dirty="0"/>
              <a:t>How people think about and value time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what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time </a:t>
            </a:r>
            <a:r>
              <a:rPr lang="tr-TR" dirty="0" err="1"/>
              <a:t>orientation</a:t>
            </a:r>
            <a:r>
              <a:rPr lang="tr-TR" dirty="0"/>
              <a:t> is. </a:t>
            </a:r>
          </a:p>
          <a:p>
            <a:pPr marL="0" indent="0">
              <a:buNone/>
            </a:pPr>
            <a:r>
              <a:rPr lang="en-US" b="1" dirty="0"/>
              <a:t>Past orientation: </a:t>
            </a:r>
            <a:r>
              <a:rPr lang="en-US" dirty="0"/>
              <a:t>Focus on the past; value traditions and old experiences.</a:t>
            </a:r>
            <a:endParaRPr lang="tr-TR" dirty="0"/>
          </a:p>
          <a:p>
            <a:pPr marL="0" indent="0">
              <a:buNone/>
            </a:pPr>
            <a:r>
              <a:rPr lang="en-US" b="1" dirty="0"/>
              <a:t>Present orientation: </a:t>
            </a:r>
            <a:r>
              <a:rPr lang="en-US" dirty="0"/>
              <a:t>Live for now; enjoy the current moment.</a:t>
            </a:r>
            <a:endParaRPr lang="tr-TR" dirty="0"/>
          </a:p>
          <a:p>
            <a:pPr marL="0" indent="0">
              <a:buNone/>
            </a:pPr>
            <a:r>
              <a:rPr lang="en-US" b="1" dirty="0"/>
              <a:t>Future orientation: </a:t>
            </a:r>
            <a:r>
              <a:rPr lang="en-US" dirty="0"/>
              <a:t>Focus on long-term goals, saving, and planning.</a:t>
            </a:r>
            <a:r>
              <a:rPr lang="tr-TR" dirty="0"/>
              <a:t> </a:t>
            </a:r>
          </a:p>
          <a:p>
            <a:pPr marL="0" indent="0">
              <a:buNone/>
            </a:pPr>
            <a:r>
              <a:rPr lang="en-US" dirty="0"/>
              <a:t>Psychological time is shaped by your social class and personal experiences.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0E92E9D-7913-AACE-64E7-955E96B9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34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8CF9F40A-BBCE-6F01-6E75-2D330890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4650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3F0233-90D9-6CD8-5589-CDB4B6E4F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69" y="1825625"/>
            <a:ext cx="11547835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/>
              <a:t>Non</a:t>
            </a:r>
            <a:r>
              <a:rPr lang="tr-TR" b="1" dirty="0"/>
              <a:t> </a:t>
            </a:r>
            <a:r>
              <a:rPr lang="tr-TR" b="1" dirty="0" err="1"/>
              <a:t>Verbal</a:t>
            </a:r>
            <a:r>
              <a:rPr lang="tr-TR" b="1" dirty="0"/>
              <a:t> </a:t>
            </a:r>
            <a:r>
              <a:rPr lang="tr-TR" b="1" dirty="0" err="1"/>
              <a:t>Communication</a:t>
            </a:r>
            <a:r>
              <a:rPr lang="tr-TR" b="1" dirty="0"/>
              <a:t> </a:t>
            </a:r>
            <a:r>
              <a:rPr lang="tr-TR" b="1" dirty="0" err="1"/>
              <a:t>Competence</a:t>
            </a:r>
            <a:r>
              <a:rPr lang="tr-TR" b="1" dirty="0"/>
              <a:t>- </a:t>
            </a:r>
            <a:r>
              <a:rPr lang="tr-TR" b="1" dirty="0" err="1"/>
              <a:t>Encoding</a:t>
            </a:r>
            <a:r>
              <a:rPr lang="tr-TR" b="1" dirty="0"/>
              <a:t> </a:t>
            </a:r>
            <a:r>
              <a:rPr lang="tr-TR" b="1" dirty="0" err="1"/>
              <a:t>skills</a:t>
            </a:r>
            <a:endParaRPr lang="tr-TR" b="1" dirty="0"/>
          </a:p>
          <a:p>
            <a:pPr marL="0" indent="0">
              <a:buNone/>
            </a:pPr>
            <a:r>
              <a:rPr lang="tr-TR" b="1" dirty="0" err="1">
                <a:solidFill>
                  <a:srgbClr val="FF0000"/>
                </a:solidFill>
              </a:rPr>
              <a:t>Encoding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skills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b="1" dirty="0" err="1">
                <a:solidFill>
                  <a:srgbClr val="FF0000"/>
                </a:solidFill>
              </a:rPr>
              <a:t>Refers</a:t>
            </a:r>
            <a:r>
              <a:rPr lang="tr-TR" b="1" dirty="0">
                <a:solidFill>
                  <a:srgbClr val="FF0000"/>
                </a:solidFill>
              </a:rPr>
              <a:t> how </a:t>
            </a:r>
            <a:r>
              <a:rPr lang="tr-TR" b="1" dirty="0" err="1">
                <a:solidFill>
                  <a:srgbClr val="FF0000"/>
                </a:solidFill>
              </a:rPr>
              <a:t>you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are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sending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your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nonverbal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messages</a:t>
            </a:r>
            <a:r>
              <a:rPr lang="tr-TR" b="1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r>
              <a:rPr lang="tr-TR" dirty="0"/>
              <a:t>T</a:t>
            </a:r>
            <a:r>
              <a:rPr lang="en-US" dirty="0"/>
              <a:t>o communicate effectively with nonverbal signals:</a:t>
            </a:r>
            <a:r>
              <a:rPr lang="tr-TR" dirty="0"/>
              <a:t>   </a:t>
            </a:r>
            <a:endParaRPr lang="en-US" dirty="0"/>
          </a:p>
          <a:p>
            <a:r>
              <a:rPr lang="en-US" dirty="0"/>
              <a:t>Choose appropriate behaviors and stay consistent.</a:t>
            </a:r>
          </a:p>
          <a:p>
            <a:r>
              <a:rPr lang="en-US" dirty="0"/>
              <a:t>Be aware of yourself and the situation.</a:t>
            </a:r>
          </a:p>
          <a:p>
            <a:r>
              <a:rPr lang="en-US" dirty="0"/>
              <a:t>Keep natural eye contact and avoid overdoing gestures or expressions.</a:t>
            </a:r>
          </a:p>
          <a:p>
            <a:r>
              <a:rPr lang="en-US" dirty="0"/>
              <a:t>Don’t use distracting movements in public.</a:t>
            </a:r>
          </a:p>
          <a:p>
            <a:r>
              <a:rPr lang="en-US" dirty="0"/>
              <a:t>Use touch carefully and respectfully.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82F3DA3-ED68-E182-D5BD-63C4AFB1B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35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25386E78-AF9C-75F6-FF8A-DE532598F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B34C280-3438-81F9-264F-8FEE4BC54A19}"/>
              </a:ext>
            </a:extLst>
          </p:cNvPr>
          <p:cNvSpPr/>
          <p:nvPr/>
        </p:nvSpPr>
        <p:spPr>
          <a:xfrm>
            <a:off x="8210746" y="3186260"/>
            <a:ext cx="313912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Good encoders are </a:t>
            </a:r>
            <a:r>
              <a:rPr lang="en-US" b="1" dirty="0"/>
              <a:t>self-aware</a:t>
            </a:r>
            <a:r>
              <a:rPr lang="en-US" dirty="0"/>
              <a:t> and can </a:t>
            </a:r>
            <a:r>
              <a:rPr lang="en-US" b="1" dirty="0"/>
              <a:t>control their emotions</a:t>
            </a:r>
            <a:r>
              <a:rPr lang="en-US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98681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A84743-96E6-D249-BA72-8C1252C4A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4" y="1825625"/>
            <a:ext cx="11821212" cy="4667250"/>
          </a:xfrm>
        </p:spPr>
        <p:txBody>
          <a:bodyPr>
            <a:normAutofit/>
          </a:bodyPr>
          <a:lstStyle/>
          <a:p>
            <a:r>
              <a:rPr lang="en-US" b="1" dirty="0"/>
              <a:t>Nonverbal Communication Competence – Decoding Skills </a:t>
            </a:r>
          </a:p>
          <a:p>
            <a:r>
              <a:rPr lang="en-US" dirty="0"/>
              <a:t>To understand others’ nonverbal messages effectively:</a:t>
            </a:r>
          </a:p>
          <a:p>
            <a:pPr marL="0" indent="0">
              <a:buNone/>
            </a:pPr>
            <a:r>
              <a:rPr lang="tr-TR" dirty="0"/>
              <a:t>- </a:t>
            </a:r>
            <a:r>
              <a:rPr lang="en-US" dirty="0"/>
              <a:t>Be open and avoid jumping to conclusions.</a:t>
            </a:r>
          </a:p>
          <a:p>
            <a:pPr marL="0" indent="0">
              <a:buNone/>
            </a:pPr>
            <a:r>
              <a:rPr lang="tr-TR" dirty="0"/>
              <a:t>- </a:t>
            </a:r>
            <a:r>
              <a:rPr lang="en-US" dirty="0"/>
              <a:t>Look for different possible meanings before judging.</a:t>
            </a:r>
          </a:p>
          <a:p>
            <a:pPr marL="0" indent="0">
              <a:buNone/>
            </a:pPr>
            <a:r>
              <a:rPr lang="tr-TR" dirty="0"/>
              <a:t>- </a:t>
            </a:r>
            <a:r>
              <a:rPr lang="en-US" dirty="0"/>
              <a:t>Remember that messages come from many channels (face, tone, body).</a:t>
            </a:r>
          </a:p>
          <a:p>
            <a:pPr marL="0" indent="0">
              <a:buNone/>
            </a:pPr>
            <a:r>
              <a:rPr lang="tr-TR" dirty="0"/>
              <a:t>- </a:t>
            </a:r>
            <a:r>
              <a:rPr lang="en-US" dirty="0"/>
              <a:t>Accept that your interpretation might be wrong.</a:t>
            </a:r>
          </a:p>
          <a:p>
            <a:pPr marL="0" indent="0">
              <a:buNone/>
            </a:pPr>
            <a:r>
              <a:rPr lang="tr-TR" dirty="0"/>
              <a:t>- </a:t>
            </a:r>
            <a:r>
              <a:rPr lang="en-US" dirty="0"/>
              <a:t>Always think about the cultural context.</a:t>
            </a:r>
          </a:p>
          <a:p>
            <a:pPr marL="0" indent="0">
              <a:buNone/>
            </a:pPr>
            <a:r>
              <a:rPr lang="tr-TR" dirty="0"/>
              <a:t>- </a:t>
            </a:r>
            <a:r>
              <a:rPr lang="en-US" dirty="0"/>
              <a:t>Consider all possible factors before deciding.</a:t>
            </a:r>
          </a:p>
          <a:p>
            <a:pPr marL="0" indent="0">
              <a:buNone/>
            </a:pPr>
            <a:r>
              <a:rPr lang="tr-TR" dirty="0"/>
              <a:t>- </a:t>
            </a:r>
            <a:r>
              <a:rPr lang="en-US" dirty="0"/>
              <a:t>Compare behaviors to the person’s usual pattern (baseline)</a:t>
            </a: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7C0ECB5-6553-B130-EBEF-9BB0CEAF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36</a:t>
            </a:fld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1AFF6825-E09C-276F-B30E-33DD6A41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Channels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186AE34-C00F-EE56-C6B2-7AB2BA3A67A3}"/>
              </a:ext>
            </a:extLst>
          </p:cNvPr>
          <p:cNvSpPr/>
          <p:nvPr/>
        </p:nvSpPr>
        <p:spPr>
          <a:xfrm>
            <a:off x="8276734" y="2818614"/>
            <a:ext cx="3799001" cy="10086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Good decoders are often empathetic and emotionally intelligent, which helps them build better relationships.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648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2F643F-FC1F-EA95-8316-91E67F93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THE PRINCIPLES OF NONVERBAL MESSAGES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3BEFED-05FB-5054-3448-FBC5CEB8B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6" y="1825625"/>
            <a:ext cx="111369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Nonverbal Messages Interact with Verbal Messages</a:t>
            </a:r>
          </a:p>
          <a:p>
            <a:r>
              <a:rPr lang="en-US" dirty="0"/>
              <a:t>Accent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(vurgulamak)</a:t>
            </a:r>
            <a:r>
              <a:rPr lang="en-US" dirty="0"/>
              <a:t>: Looking into someone’s eyes while saying “I love you.”</a:t>
            </a:r>
            <a:endParaRPr lang="tr-TR" dirty="0"/>
          </a:p>
          <a:p>
            <a:r>
              <a:rPr lang="en-US" dirty="0"/>
              <a:t>Complement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(tamamlamak)</a:t>
            </a:r>
            <a:r>
              <a:rPr lang="en-US" dirty="0"/>
              <a:t>: Smiling while telling a funny story.</a:t>
            </a:r>
            <a:endParaRPr lang="tr-TR" dirty="0"/>
          </a:p>
          <a:p>
            <a:r>
              <a:rPr lang="en-US" dirty="0"/>
              <a:t>Contradict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(çelişmek)</a:t>
            </a:r>
            <a:r>
              <a:rPr lang="en-US" dirty="0"/>
              <a:t>: Frowning while saying “I’m not upset.”</a:t>
            </a:r>
            <a:endParaRPr lang="tr-TR" dirty="0"/>
          </a:p>
          <a:p>
            <a:r>
              <a:rPr lang="en-US" dirty="0"/>
              <a:t>Control: Raising your hand to speak.</a:t>
            </a:r>
            <a:endParaRPr lang="tr-TR" dirty="0"/>
          </a:p>
          <a:p>
            <a:r>
              <a:rPr lang="en-US" dirty="0"/>
              <a:t>Repeat: Saying “It’s time to go” and then standing up.</a:t>
            </a:r>
            <a:endParaRPr lang="tr-TR" dirty="0"/>
          </a:p>
          <a:p>
            <a:r>
              <a:rPr lang="en-US" dirty="0"/>
              <a:t>Substitute: Making a hand gesture instead of saying “OK.”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491367B-8888-49FB-EFAC-456E5905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073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D41EC9-170D-ED7D-5E53-ED0BDB256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7" y="1825624"/>
            <a:ext cx="11924906" cy="453072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Nonverbal Messages Help Manage Impressions</a:t>
            </a:r>
            <a:endParaRPr lang="tr-TR" b="1" dirty="0"/>
          </a:p>
          <a:p>
            <a:pPr marL="0" indent="0">
              <a:buNone/>
            </a:pPr>
            <a:r>
              <a:rPr lang="en-US" b="1" dirty="0"/>
              <a:t>Functions of Nonverbal Messages</a:t>
            </a:r>
            <a:r>
              <a:rPr lang="tr-TR" b="1" dirty="0"/>
              <a:t>:</a:t>
            </a:r>
          </a:p>
          <a:p>
            <a:r>
              <a:rPr lang="en-US" dirty="0"/>
              <a:t>To be liked: Smile or shake hands warmly.</a:t>
            </a:r>
            <a:endParaRPr lang="tr-TR" dirty="0"/>
          </a:p>
          <a:p>
            <a:r>
              <a:rPr lang="en-US" dirty="0"/>
              <a:t>To be believed: Use direct eye contact.</a:t>
            </a:r>
            <a:endParaRPr lang="tr-TR" dirty="0"/>
          </a:p>
          <a:p>
            <a:r>
              <a:rPr lang="en-US" dirty="0"/>
              <a:t>To excuse failure: Look sad or cover your face.</a:t>
            </a:r>
            <a:endParaRPr lang="tr-TR" dirty="0"/>
          </a:p>
          <a:p>
            <a:r>
              <a:rPr lang="en-US" dirty="0"/>
              <a:t>To get help: Show helplessness with open hands or a puzzled look.</a:t>
            </a:r>
            <a:endParaRPr lang="tr-TR" dirty="0"/>
          </a:p>
          <a:p>
            <a:r>
              <a:rPr lang="en-US" dirty="0"/>
              <a:t>To hide faults: Avoid self-touching.</a:t>
            </a:r>
            <a:r>
              <a:rPr lang="tr-TR" dirty="0"/>
              <a:t> </a:t>
            </a:r>
          </a:p>
          <a:p>
            <a:r>
              <a:rPr lang="en-US" dirty="0"/>
              <a:t>To be followed: Look like a leader; display awards or diplomas.</a:t>
            </a:r>
            <a:endParaRPr lang="tr-TR" dirty="0"/>
          </a:p>
          <a:p>
            <a:r>
              <a:rPr lang="en-US" dirty="0"/>
              <a:t>To show self-image: Decorate your space with things that reflect your personality.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615FA75-1E58-8102-5B1C-FE0CBF1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5</a:t>
            </a:fld>
            <a:endParaRPr lang="tr-TR"/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C4BAE0B5-01DA-3D6A-B7A0-EA742877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Principles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Messages</a:t>
            </a:r>
            <a:r>
              <a:rPr lang="tr-TR" dirty="0"/>
              <a:t> 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05D54717-0ACF-A9C7-D447-ECE866DFB110}"/>
              </a:ext>
            </a:extLst>
          </p:cNvPr>
          <p:cNvSpPr/>
          <p:nvPr/>
        </p:nvSpPr>
        <p:spPr>
          <a:xfrm>
            <a:off x="7352908" y="2243578"/>
            <a:ext cx="4534292" cy="1102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Nonverbal messages reflect our psychological needs and self-image — they show how we feel inside and how we want others to see us.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647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13B977-4F72-38FF-72EB-9CF4DEE47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89" y="1825625"/>
            <a:ext cx="1168923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Nonverbal Messages Create Immediacy</a:t>
            </a:r>
            <a:r>
              <a:rPr lang="tr-TR" b="1" dirty="0"/>
              <a:t> </a:t>
            </a:r>
          </a:p>
          <a:p>
            <a:r>
              <a:rPr lang="tr-TR" b="1" dirty="0" err="1"/>
              <a:t>Immediacy</a:t>
            </a:r>
            <a:r>
              <a:rPr lang="tr-TR" b="1" dirty="0"/>
              <a:t> </a:t>
            </a:r>
            <a:r>
              <a:rPr lang="tr-TR" b="1" dirty="0">
                <a:solidFill>
                  <a:srgbClr val="FF0000"/>
                </a:solidFill>
              </a:rPr>
              <a:t>(yakınlık) </a:t>
            </a:r>
            <a:r>
              <a:rPr lang="en-US" dirty="0"/>
              <a:t>is the creation of closeness, a sense of togetherness</a:t>
            </a:r>
            <a:r>
              <a:rPr lang="tr-TR" dirty="0"/>
              <a:t> </a:t>
            </a:r>
            <a:r>
              <a:rPr lang="en-US" dirty="0"/>
              <a:t>between</a:t>
            </a:r>
            <a:r>
              <a:rPr lang="tr-TR" dirty="0"/>
              <a:t> </a:t>
            </a:r>
            <a:r>
              <a:rPr lang="tr-TR" dirty="0" err="1"/>
              <a:t>speaker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listener</a:t>
            </a:r>
            <a:r>
              <a:rPr lang="tr-TR" dirty="0"/>
              <a:t>. </a:t>
            </a:r>
          </a:p>
          <a:p>
            <a:r>
              <a:rPr lang="en-US" dirty="0"/>
              <a:t>When you communicate immediacy, you convey a sense of interest</a:t>
            </a:r>
            <a:r>
              <a:rPr lang="tr-TR" dirty="0"/>
              <a:t> </a:t>
            </a:r>
            <a:r>
              <a:rPr lang="en-US" dirty="0"/>
              <a:t>and attention, a liking for, and an </a:t>
            </a:r>
            <a:r>
              <a:rPr lang="en-US" b="1" dirty="0"/>
              <a:t>attraction</a:t>
            </a:r>
            <a:r>
              <a:rPr lang="en-US" dirty="0"/>
              <a:t> to, the other person</a:t>
            </a:r>
            <a:endParaRPr lang="tr-TR" dirty="0"/>
          </a:p>
          <a:p>
            <a:pPr marL="0" indent="0">
              <a:buNone/>
            </a:pPr>
            <a:r>
              <a:rPr lang="en-US" b="1" dirty="0"/>
              <a:t>Nonverbal immediacy: </a:t>
            </a:r>
            <a:r>
              <a:rPr lang="en-US" dirty="0"/>
              <a:t>Maintain physical closeness, eye contact, and limit looking around at others or phone, smiling</a:t>
            </a:r>
            <a:endParaRPr lang="tr-TR" dirty="0"/>
          </a:p>
          <a:p>
            <a:pPr marL="0" indent="0">
              <a:buNone/>
            </a:pPr>
            <a:r>
              <a:rPr lang="en-US" b="1" dirty="0"/>
              <a:t>Avoid non-immediacy:</a:t>
            </a:r>
            <a:r>
              <a:rPr lang="en-US" dirty="0"/>
              <a:t> Monotone speaking, looking away from the person, frowning, tense posture, talking without gestures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(jest)</a:t>
            </a:r>
            <a:r>
              <a:rPr lang="en-US" dirty="0"/>
              <a:t> or facial expressions</a:t>
            </a:r>
            <a:r>
              <a:rPr lang="tr-TR" dirty="0"/>
              <a:t>.</a:t>
            </a:r>
          </a:p>
          <a:p>
            <a:pPr marL="0" indent="0">
              <a:buNone/>
            </a:pPr>
            <a:r>
              <a:rPr lang="tr-TR" dirty="0" err="1"/>
              <a:t>From</a:t>
            </a:r>
            <a:r>
              <a:rPr lang="tr-TR" dirty="0"/>
              <a:t> a </a:t>
            </a:r>
            <a:r>
              <a:rPr lang="tr-TR" dirty="0" err="1"/>
              <a:t>psychological</a:t>
            </a:r>
            <a:r>
              <a:rPr lang="tr-TR" dirty="0"/>
              <a:t> </a:t>
            </a:r>
            <a:r>
              <a:rPr lang="tr-TR" dirty="0" err="1"/>
              <a:t>side</a:t>
            </a:r>
            <a:r>
              <a:rPr lang="tr-TR" dirty="0"/>
              <a:t> </a:t>
            </a:r>
            <a:r>
              <a:rPr lang="tr-TR" dirty="0" err="1"/>
              <a:t>immediacy</a:t>
            </a:r>
            <a:r>
              <a:rPr lang="tr-TR" dirty="0"/>
              <a:t> </a:t>
            </a:r>
            <a:r>
              <a:rPr lang="tr-TR" dirty="0" err="1"/>
              <a:t>increases</a:t>
            </a:r>
            <a:r>
              <a:rPr lang="tr-TR" dirty="0"/>
              <a:t> </a:t>
            </a:r>
            <a:r>
              <a:rPr lang="tr-TR" dirty="0" err="1"/>
              <a:t>emotional</a:t>
            </a:r>
            <a:r>
              <a:rPr lang="tr-TR" dirty="0"/>
              <a:t> </a:t>
            </a:r>
            <a:r>
              <a:rPr lang="tr-TR" dirty="0" err="1"/>
              <a:t>closeness</a:t>
            </a:r>
            <a:r>
              <a:rPr lang="tr-TR" dirty="0"/>
              <a:t>, </a:t>
            </a:r>
            <a:r>
              <a:rPr lang="tr-TR" dirty="0" err="1"/>
              <a:t>reduces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distance</a:t>
            </a:r>
            <a:r>
              <a:rPr lang="tr-TR" dirty="0"/>
              <a:t>, </a:t>
            </a:r>
            <a:r>
              <a:rPr lang="tr-TR" dirty="0" err="1"/>
              <a:t>builds</a:t>
            </a:r>
            <a:r>
              <a:rPr lang="tr-TR" dirty="0"/>
              <a:t> </a:t>
            </a:r>
            <a:r>
              <a:rPr lang="tr-TR" dirty="0" err="1"/>
              <a:t>trust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empathy</a:t>
            </a:r>
            <a:r>
              <a:rPr lang="tr-TR" dirty="0"/>
              <a:t>.</a:t>
            </a:r>
            <a:endParaRPr lang="en-US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7247889-C799-F1E3-FCDA-CAE86655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6</a:t>
            </a:fld>
            <a:endParaRPr lang="tr-TR"/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1CD0CA75-A247-02F1-AF50-FB34F0B1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Principles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Messages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50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9A5EE6-71CD-D3F8-2B26-BDE320E6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Nonverbal Messages Help Form Relationships</a:t>
            </a:r>
            <a:endParaRPr lang="tr-TR" b="1" dirty="0"/>
          </a:p>
          <a:p>
            <a:pPr marL="0" indent="0">
              <a:buNone/>
            </a:pPr>
            <a:r>
              <a:rPr lang="en-US" dirty="0"/>
              <a:t>Much of your relationship life is lived nonverbally. You communicate affection, support,</a:t>
            </a:r>
            <a:r>
              <a:rPr lang="tr-TR" dirty="0"/>
              <a:t> </a:t>
            </a:r>
            <a:r>
              <a:rPr lang="en-US" dirty="0"/>
              <a:t>and love, in part at least, nonverbally. At the same</a:t>
            </a:r>
            <a:r>
              <a:rPr lang="tr-TR" dirty="0"/>
              <a:t> </a:t>
            </a:r>
            <a:r>
              <a:rPr lang="en-US" dirty="0"/>
              <a:t>time, you also communicate displeasure, anger, and animosity through nonverbal signals.</a:t>
            </a:r>
          </a:p>
          <a:p>
            <a:r>
              <a:rPr lang="en-US" b="1" dirty="0"/>
              <a:t>Nonverbal Messages Structure Conversation</a:t>
            </a:r>
            <a:endParaRPr lang="tr-TR" b="1" dirty="0"/>
          </a:p>
          <a:p>
            <a:pPr marL="0" indent="0">
              <a:buNone/>
            </a:pPr>
            <a:r>
              <a:rPr lang="en-US" dirty="0"/>
              <a:t>When you’re in conversation, you give and receive cues—</a:t>
            </a:r>
            <a:r>
              <a:rPr lang="tr-TR" dirty="0"/>
              <a:t> </a:t>
            </a:r>
            <a:r>
              <a:rPr lang="en-US" dirty="0"/>
              <a:t>signals that you’re ready to speak, to listen, to comment on what</a:t>
            </a:r>
            <a:r>
              <a:rPr lang="tr-TR" dirty="0"/>
              <a:t> </a:t>
            </a:r>
            <a:r>
              <a:rPr lang="en-US" dirty="0"/>
              <a:t>the speaker just said. These cues regulate and structure the </a:t>
            </a:r>
            <a:r>
              <a:rPr lang="en-US" dirty="0" err="1"/>
              <a:t>inte</a:t>
            </a:r>
            <a:r>
              <a:rPr lang="tr-TR" dirty="0" err="1"/>
              <a:t>raction</a:t>
            </a:r>
            <a:r>
              <a:rPr lang="tr-TR" dirty="0"/>
              <a:t>.</a:t>
            </a:r>
            <a:endParaRPr lang="en-US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97ED404-F084-92EC-F05B-6EB2729E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7</a:t>
            </a:fld>
            <a:endParaRPr lang="tr-TR"/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1F6A64E1-02F6-F249-D577-22A64025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Principles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Messages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46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327429-F125-F3EA-CB37-061E2FB1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Principles</a:t>
            </a:r>
            <a:r>
              <a:rPr lang="tr-TR" dirty="0"/>
              <a:t> of </a:t>
            </a:r>
            <a:r>
              <a:rPr lang="tr-TR" dirty="0" err="1"/>
              <a:t>Nonverbal</a:t>
            </a:r>
            <a:r>
              <a:rPr lang="tr-TR" dirty="0"/>
              <a:t> </a:t>
            </a:r>
            <a:r>
              <a:rPr lang="tr-TR" dirty="0" err="1"/>
              <a:t>Messages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C120CF-ED46-FC38-1D91-6C999A054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759"/>
            <a:ext cx="10515600" cy="4351338"/>
          </a:xfrm>
        </p:spPr>
        <p:txBody>
          <a:bodyPr/>
          <a:lstStyle/>
          <a:p>
            <a:r>
              <a:rPr lang="en-US" b="1" dirty="0"/>
              <a:t>Nonverbal Messages Can Influence and Deceive</a:t>
            </a:r>
          </a:p>
          <a:p>
            <a:r>
              <a:rPr lang="en-US" dirty="0"/>
              <a:t>Nonverbal cues can influence others and support what you say.</a:t>
            </a:r>
            <a:br>
              <a:rPr lang="en-US" dirty="0"/>
            </a:br>
            <a:r>
              <a:rPr lang="en-US" dirty="0"/>
              <a:t>People may lie through body language — for example, avoiding eye contact or fidgeting.</a:t>
            </a:r>
            <a:br>
              <a:rPr lang="en-US" dirty="0"/>
            </a:br>
            <a:r>
              <a:rPr lang="en-US" dirty="0"/>
              <a:t>It’s harder to notice lies in close relationships because of </a:t>
            </a:r>
            <a:r>
              <a:rPr lang="en-US" b="1" dirty="0"/>
              <a:t>truth bias</a:t>
            </a:r>
            <a:r>
              <a:rPr lang="en-US" dirty="0"/>
              <a:t> (you believe they’re honest).</a:t>
            </a:r>
            <a:br>
              <a:rPr lang="en-US" dirty="0"/>
            </a:br>
            <a:r>
              <a:rPr lang="en-US" dirty="0"/>
              <a:t>In some cultures, there’s </a:t>
            </a:r>
            <a:r>
              <a:rPr lang="en-US" b="1" dirty="0"/>
              <a:t>deception bias</a:t>
            </a:r>
            <a:r>
              <a:rPr lang="en-US" dirty="0"/>
              <a:t> — people expect others to lie</a:t>
            </a:r>
            <a:r>
              <a:rPr lang="tr-TR" dirty="0"/>
              <a:t>. </a:t>
            </a:r>
            <a:endParaRPr lang="en-US" dirty="0"/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D6F4F71-93C4-6594-99B2-4B5EC2F6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72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4D21F7-5B2F-DBC9-3D01-4ACA2E22D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6" y="365126"/>
            <a:ext cx="11764652" cy="1143164"/>
          </a:xfrm>
        </p:spPr>
        <p:txBody>
          <a:bodyPr>
            <a:noAutofit/>
          </a:bodyPr>
          <a:lstStyle/>
          <a:p>
            <a:r>
              <a:rPr lang="tr-TR" sz="3200" b="1" dirty="0" err="1"/>
              <a:t>Research</a:t>
            </a:r>
            <a:r>
              <a:rPr lang="tr-TR" sz="3200" b="1" dirty="0"/>
              <a:t> </a:t>
            </a:r>
            <a:r>
              <a:rPr lang="tr-TR" sz="3200" b="1" dirty="0" err="1"/>
              <a:t>studies</a:t>
            </a:r>
            <a:r>
              <a:rPr lang="tr-TR" sz="3200" b="1" dirty="0"/>
              <a:t> </a:t>
            </a:r>
            <a:r>
              <a:rPr lang="tr-TR" sz="3200" b="1" dirty="0" err="1"/>
              <a:t>show</a:t>
            </a:r>
            <a:r>
              <a:rPr lang="tr-TR" sz="3200" b="1" dirty="0"/>
              <a:t> </a:t>
            </a:r>
            <a:r>
              <a:rPr lang="tr-TR" sz="3200" b="1" dirty="0" err="1"/>
              <a:t>following</a:t>
            </a:r>
            <a:r>
              <a:rPr lang="tr-TR" sz="3200" b="1" dirty="0"/>
              <a:t> </a:t>
            </a:r>
            <a:r>
              <a:rPr lang="en-US" sz="3200" b="1" dirty="0"/>
              <a:t>behaviors were found to accompany lying most</a:t>
            </a:r>
            <a:r>
              <a:rPr lang="tr-TR" sz="3200" b="1" dirty="0"/>
              <a:t> </a:t>
            </a:r>
            <a:r>
              <a:rPr lang="tr-TR" sz="3200" b="1" dirty="0" err="1"/>
              <a:t>often</a:t>
            </a:r>
            <a:r>
              <a:rPr lang="tr-TR" sz="3200" b="1" dirty="0"/>
              <a:t>. </a:t>
            </a:r>
            <a:r>
              <a:rPr lang="tr-TR" sz="3200" b="1" dirty="0" err="1"/>
              <a:t>Some</a:t>
            </a:r>
            <a:r>
              <a:rPr lang="tr-TR" sz="3200" b="1" dirty="0"/>
              <a:t> of </a:t>
            </a:r>
            <a:r>
              <a:rPr lang="tr-TR" sz="3200" b="1" dirty="0" err="1"/>
              <a:t>them</a:t>
            </a:r>
            <a:r>
              <a:rPr lang="tr-TR" sz="3200" b="1" dirty="0"/>
              <a:t> </a:t>
            </a:r>
            <a:r>
              <a:rPr lang="tr-TR" sz="3200" b="1" dirty="0" err="1"/>
              <a:t>are</a:t>
            </a:r>
            <a:r>
              <a:rPr lang="tr-TR" sz="3200" b="1" dirty="0"/>
              <a:t> </a:t>
            </a:r>
            <a:r>
              <a:rPr lang="tr-TR" sz="3200" b="1" dirty="0" err="1"/>
              <a:t>below</a:t>
            </a:r>
            <a:r>
              <a:rPr lang="tr-TR" sz="3200" b="1" dirty="0"/>
              <a:t>: </a:t>
            </a:r>
            <a:br>
              <a:rPr lang="tr-TR" sz="3200" b="1" dirty="0"/>
            </a:br>
            <a:endParaRPr lang="tr-TR" sz="32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9525C8-5598-E568-6285-D08E49A6B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02" y="1825625"/>
            <a:ext cx="11212398" cy="4351338"/>
          </a:xfrm>
        </p:spPr>
        <p:txBody>
          <a:bodyPr>
            <a:normAutofit fontScale="92500"/>
          </a:bodyPr>
          <a:lstStyle/>
          <a:p>
            <a:r>
              <a:rPr lang="en-US" b="1" i="1" dirty="0"/>
              <a:t>Liars hold back. </a:t>
            </a:r>
            <a:r>
              <a:rPr lang="en-US" dirty="0"/>
              <a:t>They speak more slowly, take longer to respond to questions, and</a:t>
            </a:r>
            <a:r>
              <a:rPr lang="tr-TR" dirty="0"/>
              <a:t> </a:t>
            </a:r>
            <a:r>
              <a:rPr lang="en-US" dirty="0" err="1"/>
              <a:t>generaly</a:t>
            </a:r>
            <a:r>
              <a:rPr lang="en-US" dirty="0"/>
              <a:t> give less information</a:t>
            </a:r>
            <a:r>
              <a:rPr lang="tr-TR" dirty="0"/>
              <a:t>. </a:t>
            </a:r>
            <a:endParaRPr lang="en-US" dirty="0"/>
          </a:p>
          <a:p>
            <a:r>
              <a:rPr lang="en-US" b="1" i="1" dirty="0"/>
              <a:t>Liars make less sense. </a:t>
            </a:r>
            <a:r>
              <a:rPr lang="en-US" dirty="0"/>
              <a:t>Liars’ messages contain more discrepancies, more</a:t>
            </a:r>
            <a:r>
              <a:rPr lang="tr-TR" dirty="0"/>
              <a:t> </a:t>
            </a:r>
            <a:r>
              <a:rPr lang="tr-TR" dirty="0" err="1"/>
              <a:t>inconsistencies</a:t>
            </a:r>
            <a:r>
              <a:rPr lang="tr-TR" dirty="0"/>
              <a:t>.</a:t>
            </a:r>
          </a:p>
          <a:p>
            <a:r>
              <a:rPr lang="en-US" b="1" i="1" dirty="0"/>
              <a:t>Liars give a more negative impression. </a:t>
            </a:r>
            <a:r>
              <a:rPr lang="en-US" dirty="0"/>
              <a:t>Generally, liars are seen as less willing to be</a:t>
            </a:r>
            <a:r>
              <a:rPr lang="tr-TR" dirty="0"/>
              <a:t> </a:t>
            </a:r>
            <a:r>
              <a:rPr lang="en-US" dirty="0"/>
              <a:t>cooperative, smile less than truth-tellers, and are more defensive.</a:t>
            </a:r>
          </a:p>
          <a:p>
            <a:r>
              <a:rPr lang="en-US" b="1" i="1" dirty="0"/>
              <a:t>Liars speak with a higher vocal pitch. </a:t>
            </a:r>
            <a:r>
              <a:rPr lang="en-US" dirty="0"/>
              <a:t>Their voices often sound as if they were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stress</a:t>
            </a:r>
            <a:r>
              <a:rPr lang="tr-TR" dirty="0"/>
              <a:t>.</a:t>
            </a:r>
          </a:p>
          <a:p>
            <a:r>
              <a:rPr lang="en-US" b="1" i="1" dirty="0"/>
              <a:t>Liars make more errors and use more hesitations in their speech. </a:t>
            </a:r>
            <a:r>
              <a:rPr lang="en-US" dirty="0"/>
              <a:t>They pause more</a:t>
            </a:r>
            <a:r>
              <a:rPr lang="tr-TR" dirty="0"/>
              <a:t> </a:t>
            </a:r>
            <a:r>
              <a:rPr lang="en-US" dirty="0"/>
              <a:t>and for longer periods of time.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8707314-7E47-A7DA-ADC1-B35C7D95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CEBC3-1923-4312-BD9C-951A410B5B1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11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8379</TotalTime>
  <Words>2785</Words>
  <Application>Microsoft Office PowerPoint</Application>
  <PresentationFormat>Geniş ekran</PresentationFormat>
  <Paragraphs>270</Paragraphs>
  <Slides>36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Noto Sans Symbols</vt:lpstr>
      <vt:lpstr>Times New Roman</vt:lpstr>
      <vt:lpstr>Office Teması</vt:lpstr>
      <vt:lpstr>PowerPoint Sunusu</vt:lpstr>
      <vt:lpstr>NONVERBAL MESSAGES </vt:lpstr>
      <vt:lpstr>Figure 5.1 The Principles of Nonverbal Messages</vt:lpstr>
      <vt:lpstr>THE PRINCIPLES OF NONVERBAL MESSAGES </vt:lpstr>
      <vt:lpstr>The Principles of Nonverbal Messages </vt:lpstr>
      <vt:lpstr>The Principles of Nonverbal Messages </vt:lpstr>
      <vt:lpstr>The Principles of Nonverbal Messages </vt:lpstr>
      <vt:lpstr>The Principles of Nonverbal Messages </vt:lpstr>
      <vt:lpstr>Research studies show following behaviors were found to accompany lying most often. Some of them are below:  </vt:lpstr>
      <vt:lpstr>The Principles of Nonverbal Messages </vt:lpstr>
      <vt:lpstr>THE CHANNELS OF NONVERBAL COMMUNICATION </vt:lpstr>
      <vt:lpstr>Figure 5.2 The Channels of Nonverbal Communication</vt:lpstr>
      <vt:lpstr>Channels of Nonverbal Communication</vt:lpstr>
      <vt:lpstr>Channels of Nonverbal Communication</vt:lpstr>
      <vt:lpstr>Channels of Nonverbal Communication</vt:lpstr>
      <vt:lpstr>Figure 5.3 Some Cultural Meanings of Gestures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  <vt:lpstr>Channels of Nonverbal Communication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patricia muradi</dc:creator>
  <cp:lastModifiedBy>patricia muradi</cp:lastModifiedBy>
  <cp:revision>53</cp:revision>
  <dcterms:created xsi:type="dcterms:W3CDTF">2025-09-18T13:07:41Z</dcterms:created>
  <dcterms:modified xsi:type="dcterms:W3CDTF">2025-11-03T08:17:14Z</dcterms:modified>
</cp:coreProperties>
</file>