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notesMasterIdLst>
    <p:notesMasterId r:id="rId36"/>
  </p:notesMasterIdLst>
  <p:sldIdLst>
    <p:sldId id="274" r:id="rId2"/>
    <p:sldId id="286" r:id="rId3"/>
    <p:sldId id="288" r:id="rId4"/>
    <p:sldId id="258" r:id="rId5"/>
    <p:sldId id="268" r:id="rId6"/>
    <p:sldId id="302" r:id="rId7"/>
    <p:sldId id="259" r:id="rId8"/>
    <p:sldId id="285" r:id="rId9"/>
    <p:sldId id="303" r:id="rId10"/>
    <p:sldId id="304" r:id="rId11"/>
    <p:sldId id="319" r:id="rId12"/>
    <p:sldId id="306" r:id="rId13"/>
    <p:sldId id="307" r:id="rId14"/>
    <p:sldId id="308" r:id="rId15"/>
    <p:sldId id="309" r:id="rId16"/>
    <p:sldId id="310" r:id="rId17"/>
    <p:sldId id="311" r:id="rId18"/>
    <p:sldId id="312" r:id="rId19"/>
    <p:sldId id="313" r:id="rId20"/>
    <p:sldId id="315" r:id="rId21"/>
    <p:sldId id="277" r:id="rId22"/>
    <p:sldId id="276" r:id="rId23"/>
    <p:sldId id="267" r:id="rId24"/>
    <p:sldId id="262" r:id="rId25"/>
    <p:sldId id="279" r:id="rId26"/>
    <p:sldId id="263" r:id="rId27"/>
    <p:sldId id="278" r:id="rId28"/>
    <p:sldId id="301" r:id="rId29"/>
    <p:sldId id="280" r:id="rId30"/>
    <p:sldId id="283" r:id="rId31"/>
    <p:sldId id="266" r:id="rId32"/>
    <p:sldId id="292" r:id="rId33"/>
    <p:sldId id="272" r:id="rId34"/>
    <p:sldId id="273"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43" autoAdjust="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28.06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5309 7293 0,'24'0'110,"1"0"-110,25 0 15,-25 0-15,-1 24 16,1-24-16,0 0 15,25 0-15,-1 0 16,-24 0 0,0 0-16,24 0 15,-24 0-15,25 25 16,24-25-16,1 0 16,-1 0-16,-49 0 15,24 0-15,1 50 16,-25-50-16,25 0 31,-1 0-31,-24 0 31,0 0-15,0 0-16,24 25 16,-24-25-1,25 0 1,-1 0-16,1 0 15,-25 0-15,24 0 16,-24 0-16,0 0 16,0 0-1,-1 0-15,1 0 16,25 0-16,24 0 16,-49 0-16,25 0 15,-1 0-15,-24 0 16,0 0-16,0 0 15,49 0-15,-24 0 16,-25 0 0,49 0-16,-49 0 15,24 0-15,1 0 16,0 0 0,24 0-1,-49 0 1,49 0-16,1 0 15,-26 0-15,26 0 16,-26 0-16,-24 0 16,25 0-1,-26 0 1,51 0-16,-50 0 16,49 0-16,-24 0 15,-1 0-15,26 0 16,-1 0-16,-49 0 15,49 0-15,-49 0 16,25 0-16,-25 0 16,24 0-16,1 0 15,-25 0 1,-1 0 0,1 0-16,0 0 15,0 0 1,24 0-1,-24 0 17,25 0-17,-1 0 1,26 0 0,-26 0-16,1 0 15,0 0-15,-26 0 16,1 0 15,0 0-31,0 0 31,0 0 63,0 0-78,24 0 46,1 0-62,-25 0 63,-1-25-63,1 25 156,-25 25 94,0-1-234,0 1 46,0 0-46,0 0-16,0 0 15,25 24 95,-25-24-95,0 25-15,25-26 16,-25 1-16,-25-25 281,0 0-250,0 0-15,1 0 0,-1 25-16,0 0 15,0-25 1,-24 0-16,-26 0 16,25 0-1,26 0-15,-1 0 16,-25 0-1,1 0 1,24 0-16,0 0 16,0 0-1,0 0 1,1 0 15,-1 0-31,0 0 16,0 0 31,0 0-32,1 0 17,-1 0-17,0 0 1,0 0-1,0 0-15,1 0 16,-1 0-16,0 0 16,-25 0-16,26 0 15,-26 0 1,25 0 31,0 0 15,1 0-46,-1 0 0,0 0-1,0 0 1,25-25-16,-25 25 15,1 0-15,-1 0 16,0 0-16,0 0 16,-24 0-16,-26 0 15,25-25 1,1 25 0,-1 0-16,25 0 78,-24 0-63,24 0 1,-25 0 0,26 0 15,-1 0-16,-25 0-15,25 0 32,1 0-17,-1 0-15,-25 0 16,1 0-16,-26 0 16,1 0-16,-1 0 15,26 0-15,-1 0 16,25 0-16,1 0 15,-1 0 1,0 0 15,0 0-15,-49 0-16,24 0 16,25 0-16,-49 0 15,24 0-15,25 0 16,-49 0-16,24 0 15,1 0-15,-26 0 16,51 0 0,-26 0-1,25 0 1,-24 0-16,24 0 16,-25 0-16,1 0 15,-1 0-15,0 0 16,-24 0-16,24 0 15,25 0 1,-24 0-16,24 0 31,-25 0-15,26-25 0,-26 25-16,0 0 15,-24 0-15,49 0 16,0 0-1,1-24-15,-1 24 16,0 0 0,0 0-16,0 0 15,1 0 1,-1 0 0,0 0 30,0 0-46,0 0 16,1 0 31,-1 0-47,0 0 47,0 0 172,0 0-110</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34.80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17661 7417 0,'0'-25'156,"50"25"-140,0 0-16,49 0 15,0 0-15,75 0 16,-26 0-16,-48 0 16,-26 0-16,-24 0 15,24 0-15,-24 0 16,-1 0-16,26 0 16,-1 0-16,-49 0 15,49 0-15,1 0 16,-1 0-16,-24 0 15,24 0-15,-24 0 16,-25 0-16,-1 0 16,26 0-16,-25 0 15,24 0 17,-24 0-32,25 0 15,-1 0 1,26 0-16,-1 0 15,1 0-15,-26 0 16,26 0-16,-26 0 16,-24 0-16,50 0 15,-51 0-15,26 0 16,-25 0-16,0 0 16,-1 0-16,1 0 15,0 0 32,0 0-47,74 0 16,-49-25-16,24 25 15,25 0-15,50 0 16,-75 0-16,26 0 16,-51 0-16,-24 0 78,25 0-63,-25 0 17,24 0-32,-24 0 15,0 0-15,0 0 16,24-25-16,-24 25 15,0 0 1,24-25 15,-24 25-15,25 0 15,-25 0-15,-1-24-1,1 24-15,0 0 16,0 0-16,0 0 16,-1 0-1,26 0 1,0 0 0,-1 0-1,-24 0-15,25 0 47,-26 0 0,1 0 0,0 0-32,0 0-15,0 0 16,-1 0-16,1-25 16,0 0-16,0 25 47,0 0-32,0 0 16,-1-25-15,1 25 140,-25 50-156,0-1 16,0-24-16,0 25 16,0-25-16,0-1 15,0 1-15,0 0 110,0 25-48,0-26-46,0 26-1,0-25 1,0 0-16,0-1 16,-25-24 187,-24 0-172,24 0-15,0 0 15,0 0-31,0 0 15,1 0-15,-1 0 0,0 0 16,-25 0 0,26-49-16,-1 49 15,-25 0-15,25 0 16,-49 0-16,24 0 16,26 0-16,-26 0 15,0 0-15,26 0 16,-1 0-1,0 0-15,0 0 32,0 0-1,1 0-15,-1 0-16,0 0 15,0 0 1,0 0-16,1 0 15,-1 0 1,0 0-16,0 0 16,0 0-16,-24 0 15,24 0-15,-49 0 16,24 0-16,0 0 16,-24 0-16,-1 0 15,26 0 1,-1 0-16,25 0 15,-24 0 1,24 0 0,0 0-1,0 0 1,1 0 0,-26 0-16,25 0 15,-24 0-15,-1 0 16,25 0-16,0 0 15,1 0-15,-1 0 16,0 0-16,0 0 16,0 0-16,1 0 15,-1 0 1,-25 0-16,25 0 16,-24 0-16,24 0 15,-25 0-15,1 0 16,-26 0-16,26 0 15,24 0-15,-50 0 16,26 0-16,-1 0 16,1 0-1,24 0-15,0 0 16,-25 0 0,26 0-16,-26 0 15,25 0-15,-24 0 16,24 0-16,-25 0 15,25 0-15,-49 0 16,24 0-16,1 0 16,-26 0-16,50 0 15,-49 0-15,49 0 16,-49 0-16,49 0 16,-25 0-16,26 0 15,-1 0-15,0 0 16,0 0-16,0 0 31,1 0-31,-1 0 16,0 0-16,0 0 15,0 0 1,1 0 0,-26 0-16,25 0 15,0 0 1,1 0-16,-1 0 47,0 0-47,0 0 31,0 0 0,1 0-31,-1 0 31,0 0 1,0 0-17,-24 0 17,24 0 14,0 0 79,0 0-109,0 0-16,1 0 31,-1 0-15,0 0 62,0 0-31</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44.24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3175 8384 0,'0'-25'93,"25"25"-77,0 0 0,0 0-16,24 0 15,26 25-15,-50-25 16,-1 0 0,1 0-16,0 0 15,0 0-15,0 25 16,24-25-16,-24 25 15,25-25-15,-1 0 16,26 24-16,-26-24 16,1 0-16,-25 0 15,49 25-15,-49-25 32,25 0-17,-50 25 1,24-25-16,26 0 15,0 0-15,-26 0 16,1 0 0,0 0-16,0 0 15,24 0-15,-24 0 16,25 0-16,-25 0 47,24 0-16,-24 0-15,49 0-1,-49 0-15,0 0 16,0 0-16,0 0 16,-1 0-16,1 0 31,25 0 0,-25 0-15,24 0-16,1 0 15,-25 0-15,24 0 16,-24 0-16,25 0 16,-25 0-1,-1 0 1,1 0-16,0 0 31,0 0-15,0 0-1,-1 0 17,1 0-17,0 0 32,0 0-31,0 25 15,-1-25 188,1 0-204,-25-25 1,0 0 0,0 0-1,0 1-15,-25-26 172,1 25-78,-1 25-63,0 0-15,0 0-1,0 0-15,1 0 16,-1 0 0,0 0-1,0 0 16,0 0-31,1 0 16,-1 0 0,-25 0-1,25 0 1,0 0-16,1 0 16,-1 0-1,-25 0 16,25 0-15,-24 0 0,24 0-16,-25 0 15,26 0-15,-51 0 16,50 0 0,-24 0-16,24 0 15,-25 0-15,26 0 16,-26 0 15,25 0 0,0 0-15,-24-25 0,24 25-16,-25 0 15,1 0-15,24 0 16,0 0-16,0 0 15,-24 0-15,24 0 16,0 0 0,0 0-16,-24 0 15,24 0 1,0 0-16,-25 0 16,26 0-16,-1 0 15,0 0-15,0 0 16,-24 0-16,24 0 15,-25 0 1,25 0-16,1 0 31,-1 0 1,0 0-32,0 0 31,0 0-16,1 0-15,-1 0 16,0 0 15,0 0 32,0 0-48,25 25 173,0 0-157,0 0-15,0 0 15,0-1 16,0 1 0,0 0-32,25 0 17,-25 0 30,0-1-46,0 1 93,0 0-31,25 0-31,0-25 16,0 25-48,-1-25 1,1 0 0,0 0-16,0 0 15,0 0 1,-1 0-16,26 0 15,-25 0-15,0 0 16,24 0-16,-24 0 16,25 0-1,-26 0 1,26 24 0,-25-24 15,0 0 0,-1 0-15,1 25-1,0-25 1,0 0 0,0 0-16,0 0 46,-1 0-30,1 0 0,25 0-16,-1 0 15,26 0-15,-26 0 16,-24 0 0,0 0-1,0 0 1,0 0-1,24 0 1,-24 0 0,25 0-16,-1 0 15,1 0-15,-25 0 16,24 0-16,1 0 16,-25 0-16,-1 0 15,1 0 32,0 0-31,0 0-1,24 0 1,-24 0 0,25 0-1,-25 0 1,24 0-1,-24 0-15,0 0 16,0 0-16,0 0 47,24 0-31,-24 0 46,0 0-46,0 0-1,-1 0 48,1 0-32,25-25-15,-1 25 15,-73 0 250,-1 0-281,0 0 31,0 0-31,-24 0 16,24 0 0,-25 0-16,1 0 15,24 0 1,-25 0 0,25 0-16,-24 0 15,24 0 1,-50 0-16,1 0 15,49 0 1,-49 0-16,49 0 16,-25 0-16,1 0 15,-1 0-15,1 0 16,24 0-16,0 0 16,-25 0-16,1 0 15,24 0 1,-25 0-1,26 0-15,-1 0 16,-25 0-16,25 0 16,-24 0-16,-1 0 15,25 0 1,1 0-16,-1 0 16,0 0-1,0 0 1,0 0 15,0 0 0,1 0-15,-1 0 0,0 0-16,0 0 15,0 0 1,1 0-1,-1 0 1,-25 0 0,25 0-1,-24 0 1,24 0 0,0 0 30,0 0-30,1 0 0,-1 0-1,0 0 1,0 0 0,0 0 30,1 0-30,-26 0 15,0 0-31,1 25 16,24-25-16,0 0 16,25 25-1,-49-50 313,49 0-312,0 1 15,0-1-15,0 0 15,0 0-15,0 0 15,0 1-15,0-1-16,0 0 15,24 0 173,-24 0-173,25 25 1,0-24 15,0-1 0,0 0-15,-1 25 62,1 0-47,0 0-15,0 0 0,0 0-1,-1 0 1,1 0 0,0 0-16,0 0 15,24 0 1,-24 0-16,0 0 15,0 0 1,0 0-16,-1 0 16,26 0-1,-25 0 1,0 0-16,-1 0 16,1 0-16,0 0 15,0 0 1,0 0-1,-1 0 1,1 0-16,0 0 16,25 0-1,-25 0-15,-1 0 16,1 0-16,0 0 16,0 0-1,0 0 16,-1 0-15,26 0 15,-25 0-31,24 0 16,-24 0-16,0 0 16,25 0-16,-26 0 15,1 0 1,0 0-1,0 0 17,0 0-17,-1 0-15,1 0 16,0 0-16,0 0 16,49 0-16,-49 0 15,25 0 1,24 0-16,-49 0 15,0 0 1,-1 0-16,1 0 31,0 0-15,0 0 15,0 0 0,0 0 1,24 0-17,1 0 1,-25 0-16,-1 0 16,1 0-1,0 0-15,0 0 16,0 0-1,-1 0 1,1 0-16,0 0 16,0 0 31</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56.64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3349 15602 0,'25'0'156,"0"0"-140,-1 0-1,26 0-15,24 0 32,-49 0-32,50 0 0,-26 0 15,26 0 1,-1 0-16,0 0 15,-49 0-15,25 0 16,24 0-16,-24 0 16,0 0-16,24 0 15,-24 0-15,24-25 16,-49 25-16,24 0 16,26 0-16,-26 0 15,1 0-15,24 0 16,-49 0-16,0 0 15,0 0-15,0 0 16,-1 0-16,26 0 16,0 0-16,49 0 15,-25 0-15,26 0 16,-1 0-16,-25 0 16,1 0-16,24 0 15,-50 0-15,51 0 16,-26 0-16,25 0 15,-24 0-15,-51 0 16,26 0-16,-25 0 16,49 0-16,-49 0 15,0 0 1,0 0-16,0 0 16,24 0-1,-24 0-15,49 0 16,-24 0-16,-25 0 15,49 0-15,-49 0 16,25 0 15,-26 0 1,1 0-1,0 0-16,0 0 1,0 0 15,-1 0-15,1 0 15,0 0-15,0-24-16,0 24 47,-1 0-32,1 0-15,0 0 16,0-25 15,0 25-15,-1-25-1,1 25 17,0 0 15,0 0-1,0 0-30,-25 25 281,0 0-266,0-1-15,0 1 15,0 0 47,0 0-78,0 0 31,0-1-15,0 1 15,0 0 79,-25-25 171,0 0-250,0 0-31,0 0 16,1 0 15,-1 0-31,0 0 16,0 0-1,-24 0 17,24 0-1,-25 0-16,25 0 1,1 0 0,-1 0-1,0 0 1,0 0 0,0 0-16,1 0 15,-1 0 1,-25 0-1,25 0 1,-24 0-16,-1 0 16,25 0-1,1 0 32,-1 0-31,0 0-1,0 0 1,0 0 0,1 0 15,-1 0-31,0 0 16,0 0-1,0 0-15,0 0 16,1 0-16,-26 0 15,25 0 1,-24 0-16,-1 0 16,25 0-16,0 0 15,-24 0 1,24 0-16,-25 0 16,26 0-16,-1 0 15,0 0-15,0 0 16,0 0-1,-49 0 1,24 0 0,1 0-1,-26-25-15,1 25 16,49-25 0,0 25-16,1 0 15,-26-24-15,25 24 16,-24-25-1,24 25 1,0 0 0,0 0-1,0 0 1,0 0-16,1 0 16,-1 0-16,-25 0 15,1 0-15,-1 0 16,25 0-1,-24 0-15,24 0 16,-25 0 0,25 0-1,-24 0-15,-1 0 16,25 0 0,1 0-16,-1 0 15,-25 0-15,1 0 16,24 0-1,0 0-15,-49 0 16,-1 0-16,1 0 16,24 0-1,25 0-15,0 0 16,-24 0-16,-1 0 16,1 0-16,24 0 31,0 0-31,0 0 15,0 0 1,-24 0 0,24 0-1,-25 0-15,-24 0 16,49 0 0,-24 0-16,24 0 15,0 0-15,0 0 172,0 0-78,1 0-79,-51 0-15,26 0 16,-1-25-16,0 25 16,75 0 234,0 0-219,-25 25-15,25-25 15,0 25-31,-1-25 15,-24 24 1,0 1-16,25 25 16,-25-25 77,25-1 236,0-24-314,0 0-15,24 0 16,-24 0-16,25 0 15,-1 0-15,26 0 16,-51 0-16,26 0 16,0 0-16,-26 0 15,51 0 1,-1 0-16,-24 0 16,-1 0-16,-24 0 15,25 0-15,0 0 16,-1 0-16,-24 0 15,25 0 1,-26 0 0,26 0 15,-25 0-31,24 0 16,-24 0-16,25 0 15,-1 0-15,26 0 16,-26 0-1,-24 0-15,25 0 16,-1 0-16,-24 0 16,0 0-1,0 0 17,0 0-17,24 0 1,-24 0-1,0 0 1,0 0-16,-1 0 16,1 0-1,0 0 17,0 0-32,25 0 15,-26 0 1,1 0-1,0 0 1,0 0 0,24 0-16,1 0 15,-25 0 1,24 0 46,-24 0-46,0 0 0,0 0-16,0 0 15,24 0 1,-24 0-16,25 0 16,-1 0-1,-24 0-15,25 0 16,-1 0-1,-24 0 1,25 0 0,24 0-16,-49 0 15,0 0-15,-1 0 16,26 0-16,-25 0 16,0 0-1,-1 0 1,1 0-16,0 0 31,25 0 0,-25 0-15,-1 0-16,26 0 16,0 0-1,-1 0-15,1 0 16,-25 0-1,24 0 1,26 0 0,-26 0-1,26 0 1,-51 0-16,1 0 16,0 0-1,25 0 16,-26 0 32,1 0-16,0 0-32,0 0 1,0 0-16,-1 0 16,1 0-16,0 0 15,25 0-15,-1 0 47,-24 0 0,-50 0 172,0 25-188,25 0 0,-24 0 1,24 0 46,0-1-78,-25 1 312,0-25-312,25 25 16,-25-25-16,0 0 15,-24 0-15,24 25 16,0-25-16,-24 0 16,-1 0-16,0 0 15,1 0 1,-26 0-16,26 25 16,24-25-16,-25 0 15,-24 0-15,49 0 16,-49 0-16,-1 0 15,51 0-15,-51 0 16,1 0-16,-1 0 16,50 0-16,-49 0 15,24 0-15,26 0 16,-1 0-16,0 0 16,-25 0-16,1 0 15,-1 0 1,1 0-16,24 0 15,-25 0-15,25 0 16,1 0 0,-1 0-16,0 0 15,0 0-15,0 0 16,1 0-16,-1 0 31,0 0-15,0 0-1,0 0-15,-24 0 16,-1 0 0,25 0-16,1 0 15,-1 0 1,0 0 0,0 0-16,0 0 15,-24 0-15,-1 0 16,25 0-1,0 0 1,1 0-16,-26 0 16,0 0-16,26 0 15,-1 0-15,0 0 16,0 0-16,0 0 31,1 0-31,-1 0 16,0 0-1,-25 0-15,1 0 16,24 0 0,-49 0-16,49 0 15,-25 0-15,25 0 16,1 0 0,-1 0-16,-25 0 15,25 0 1,1 0-16,-1 24 15,0-24-15,0 0 16,-25 0-16,26 0 31,-26 0-15,25 0 0,-24 0-1,24 0-15,-50 0 16,26 0-1,24 25-15,0-25 16,0 0 0,1 0 31,-1 0 109,0 0-156,0 0 78,0 0-47,1 0-15,-1 0 15,0 0-15,0 0-16,0 0 203,-24 0-156,24 0-16,0 0 141,25-25-110,0 1-46,0-1-16,0 0 16,0 0-1,0 0 1,0 1-1,0-26-15,0 25 32,0 0-17,0 1 1,0-1 15,0 0-15,0 0-1,0 0 1,0 1 0,0-1 62,0 0-63,0 0 95,-25-24-1,25 24-31,0 0 0,25 25-46,0 0-17,0 0 1,24 0-16,-24 0 16,50-25-1,-26 25 1,-24 0-1,25 0 1,-26 0 15,26 0 63,-25 0-63,24 0 16,-24 0-31,0 0 140,0 0-125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11D16A9-418E-4D7B-835C-0694AB081678}" type="datetimeFigureOut">
              <a:rPr lang="en-US"/>
              <a:pPr>
                <a:defRPr/>
              </a:pPr>
              <a:t>11/3/2023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605034D-3231-4DB0-A9B9-3BB1FBA62233}" type="slidenum">
              <a:rPr lang="en-US"/>
              <a:pPr>
                <a:defRPr/>
              </a:pPr>
              <a:t>‹#›</a:t>
            </a:fld>
            <a:endParaRPr lang="en-US"/>
          </a:p>
        </p:txBody>
      </p:sp>
    </p:spTree>
    <p:extLst>
      <p:ext uri="{BB962C8B-B14F-4D97-AF65-F5344CB8AC3E}">
        <p14:creationId xmlns:p14="http://schemas.microsoft.com/office/powerpoint/2010/main" val="3038888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4E3D10-3D82-4888-AC98-2CEE898C219C}" type="slidenum">
              <a:rPr lang="en-US" smtClean="0"/>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E82CD54D-E222-462E-B760-A495D31AAA2B}" type="slidenum">
              <a:rPr lang="en-US" smtClean="0"/>
              <a:pPr>
                <a:defRPr/>
              </a:pPr>
              <a:t>27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07C33AF5-AB4C-4309-970D-79582B218EE7}" type="slidenum">
              <a:rPr lang="en-US" smtClean="0"/>
              <a:pPr>
                <a:defRPr/>
              </a:pPr>
              <a:t>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A24A310F-CB0F-45B1-8098-B6815E4DC65E}" type="slidenum">
              <a:rPr lang="en-US" smtClean="0"/>
              <a:pPr>
                <a:defRPr/>
              </a:pPr>
              <a:t>32</a:t>
            </a:fld>
            <a:endParaRPr lang="en-US"/>
          </a:p>
        </p:txBody>
      </p:sp>
    </p:spTree>
    <p:extLst>
      <p:ext uri="{BB962C8B-B14F-4D97-AF65-F5344CB8AC3E}">
        <p14:creationId xmlns:p14="http://schemas.microsoft.com/office/powerpoint/2010/main" val="223112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itchFamily="34" charset="0"/>
              </a:defRPr>
            </a:lvl1pPr>
            <a:lvl2pPr marL="742950" indent="-285750" defTabSz="762000" eaLnBrk="0" hangingPunct="0">
              <a:spcBef>
                <a:spcPct val="30000"/>
              </a:spcBef>
              <a:defRPr sz="1200">
                <a:solidFill>
                  <a:schemeClr val="tx1"/>
                </a:solidFill>
                <a:latin typeface="Calibri" pitchFamily="34" charset="0"/>
              </a:defRPr>
            </a:lvl2pPr>
            <a:lvl3pPr marL="1143000" indent="-228600" defTabSz="762000" eaLnBrk="0" hangingPunct="0">
              <a:spcBef>
                <a:spcPct val="30000"/>
              </a:spcBef>
              <a:defRPr sz="1200">
                <a:solidFill>
                  <a:schemeClr val="tx1"/>
                </a:solidFill>
                <a:latin typeface="Calibri" pitchFamily="34" charset="0"/>
              </a:defRPr>
            </a:lvl3pPr>
            <a:lvl4pPr marL="1600200" indent="-228600" defTabSz="762000" eaLnBrk="0" hangingPunct="0">
              <a:spcBef>
                <a:spcPct val="30000"/>
              </a:spcBef>
              <a:defRPr sz="1200">
                <a:solidFill>
                  <a:schemeClr val="tx1"/>
                </a:solidFill>
                <a:latin typeface="Calibri" pitchFamily="34" charset="0"/>
              </a:defRPr>
            </a:lvl4pPr>
            <a:lvl5pPr marL="2057400" indent="-228600" defTabSz="762000" eaLnBrk="0" hangingPunct="0">
              <a:spcBef>
                <a:spcPct val="30000"/>
              </a:spcBef>
              <a:defRPr sz="1200">
                <a:solidFill>
                  <a:schemeClr val="tx1"/>
                </a:solidFill>
                <a:latin typeface="Calibri" pitchFamily="34" charset="0"/>
              </a:defRPr>
            </a:lvl5pPr>
            <a:lvl6pPr marL="2514600" indent="-228600" defTabSz="762000" eaLnBrk="0" fontAlgn="base" hangingPunct="0">
              <a:spcBef>
                <a:spcPct val="30000"/>
              </a:spcBef>
              <a:spcAft>
                <a:spcPct val="0"/>
              </a:spcAft>
              <a:defRPr sz="1200">
                <a:solidFill>
                  <a:schemeClr val="tx1"/>
                </a:solidFill>
                <a:latin typeface="Calibri" pitchFamily="34" charset="0"/>
              </a:defRPr>
            </a:lvl6pPr>
            <a:lvl7pPr marL="2971800" indent="-228600" defTabSz="762000" eaLnBrk="0" fontAlgn="base" hangingPunct="0">
              <a:spcBef>
                <a:spcPct val="30000"/>
              </a:spcBef>
              <a:spcAft>
                <a:spcPct val="0"/>
              </a:spcAft>
              <a:defRPr sz="1200">
                <a:solidFill>
                  <a:schemeClr val="tx1"/>
                </a:solidFill>
                <a:latin typeface="Calibri" pitchFamily="34" charset="0"/>
              </a:defRPr>
            </a:lvl7pPr>
            <a:lvl8pPr marL="3429000" indent="-228600" defTabSz="762000" eaLnBrk="0" fontAlgn="base" hangingPunct="0">
              <a:spcBef>
                <a:spcPct val="30000"/>
              </a:spcBef>
              <a:spcAft>
                <a:spcPct val="0"/>
              </a:spcAft>
              <a:defRPr sz="1200">
                <a:solidFill>
                  <a:schemeClr val="tx1"/>
                </a:solidFill>
                <a:latin typeface="Calibri" pitchFamily="34" charset="0"/>
              </a:defRPr>
            </a:lvl8pPr>
            <a:lvl9pPr marL="3886200" indent="-228600" defTabSz="762000"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1000" i="1">
                <a:latin typeface="Times New Roman" pitchFamily="18" charset="0"/>
              </a:rPr>
              <a:t>16</a:t>
            </a:r>
          </a:p>
        </p:txBody>
      </p:sp>
      <p:sp>
        <p:nvSpPr>
          <p:cNvPr id="512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6"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07"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itchFamily="34" charset="0"/>
              </a:defRPr>
            </a:lvl1pPr>
            <a:lvl2pPr marL="742950" indent="-285750" defTabSz="762000" eaLnBrk="0" hangingPunct="0">
              <a:spcBef>
                <a:spcPct val="30000"/>
              </a:spcBef>
              <a:defRPr sz="1200">
                <a:solidFill>
                  <a:schemeClr val="tx1"/>
                </a:solidFill>
                <a:latin typeface="Calibri" pitchFamily="34" charset="0"/>
              </a:defRPr>
            </a:lvl2pPr>
            <a:lvl3pPr marL="1143000" indent="-228600" defTabSz="762000" eaLnBrk="0" hangingPunct="0">
              <a:spcBef>
                <a:spcPct val="30000"/>
              </a:spcBef>
              <a:defRPr sz="1200">
                <a:solidFill>
                  <a:schemeClr val="tx1"/>
                </a:solidFill>
                <a:latin typeface="Calibri" pitchFamily="34" charset="0"/>
              </a:defRPr>
            </a:lvl3pPr>
            <a:lvl4pPr marL="1600200" indent="-228600" defTabSz="762000" eaLnBrk="0" hangingPunct="0">
              <a:spcBef>
                <a:spcPct val="30000"/>
              </a:spcBef>
              <a:defRPr sz="1200">
                <a:solidFill>
                  <a:schemeClr val="tx1"/>
                </a:solidFill>
                <a:latin typeface="Calibri" pitchFamily="34" charset="0"/>
              </a:defRPr>
            </a:lvl4pPr>
            <a:lvl5pPr marL="2057400" indent="-228600" defTabSz="762000" eaLnBrk="0" hangingPunct="0">
              <a:spcBef>
                <a:spcPct val="30000"/>
              </a:spcBef>
              <a:defRPr sz="1200">
                <a:solidFill>
                  <a:schemeClr val="tx1"/>
                </a:solidFill>
                <a:latin typeface="Calibri" pitchFamily="34" charset="0"/>
              </a:defRPr>
            </a:lvl5pPr>
            <a:lvl6pPr marL="2514600" indent="-228600" defTabSz="762000" eaLnBrk="0" fontAlgn="base" hangingPunct="0">
              <a:spcBef>
                <a:spcPct val="30000"/>
              </a:spcBef>
              <a:spcAft>
                <a:spcPct val="0"/>
              </a:spcAft>
              <a:defRPr sz="1200">
                <a:solidFill>
                  <a:schemeClr val="tx1"/>
                </a:solidFill>
                <a:latin typeface="Calibri" pitchFamily="34" charset="0"/>
              </a:defRPr>
            </a:lvl6pPr>
            <a:lvl7pPr marL="2971800" indent="-228600" defTabSz="762000" eaLnBrk="0" fontAlgn="base" hangingPunct="0">
              <a:spcBef>
                <a:spcPct val="30000"/>
              </a:spcBef>
              <a:spcAft>
                <a:spcPct val="0"/>
              </a:spcAft>
              <a:defRPr sz="1200">
                <a:solidFill>
                  <a:schemeClr val="tx1"/>
                </a:solidFill>
                <a:latin typeface="Calibri" pitchFamily="34" charset="0"/>
              </a:defRPr>
            </a:lvl7pPr>
            <a:lvl8pPr marL="3429000" indent="-228600" defTabSz="762000" eaLnBrk="0" fontAlgn="base" hangingPunct="0">
              <a:spcBef>
                <a:spcPct val="30000"/>
              </a:spcBef>
              <a:spcAft>
                <a:spcPct val="0"/>
              </a:spcAft>
              <a:defRPr sz="1200">
                <a:solidFill>
                  <a:schemeClr val="tx1"/>
                </a:solidFill>
                <a:latin typeface="Calibri" pitchFamily="34" charset="0"/>
              </a:defRPr>
            </a:lvl8pPr>
            <a:lvl9pPr marL="3886200" indent="-228600" defTabSz="762000"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1000" i="1">
                <a:latin typeface="Times New Roman" pitchFamily="18" charset="0"/>
              </a:rPr>
              <a:t>17</a:t>
            </a:r>
          </a:p>
        </p:txBody>
      </p:sp>
      <p:sp>
        <p:nvSpPr>
          <p:cNvPr id="522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30"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2231"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CA6BBEF2-19C2-4355-9187-C4045585F874}" type="slidenum">
              <a:rPr lang="en-US" smtClean="0"/>
              <a:pPr>
                <a:defRPr/>
              </a:pPr>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A3853CC4-8A98-4328-8315-B6A3F1B910DF}" type="slidenum">
              <a:rPr lang="en-US" smtClean="0"/>
              <a:pPr>
                <a:defRPr/>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2B71BD83-909B-417A-BCB4-17F8A2CD936D}" type="slidenum">
              <a:rPr lang="en-US" smtClean="0"/>
              <a:pPr>
                <a:defRPr/>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0" y="-19050"/>
            <a:ext cx="9144000" cy="6877050"/>
            <a:chOff x="0" y="-12"/>
            <a:chExt cx="5760" cy="4332"/>
          </a:xfrm>
        </p:grpSpPr>
        <p:sp>
          <p:nvSpPr>
            <p:cNvPr id="5" name="Rectangle 3"/>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pPr>
                <a:defRPr/>
              </a:pPr>
              <a:endParaRPr lang="en-US"/>
            </a:p>
          </p:txBody>
        </p:sp>
        <p:grpSp>
          <p:nvGrpSpPr>
            <p:cNvPr id="6" name="Group 4"/>
            <p:cNvGrpSpPr>
              <a:grpSpLocks/>
            </p:cNvGrpSpPr>
            <p:nvPr userDrawn="1"/>
          </p:nvGrpSpPr>
          <p:grpSpPr bwMode="auto">
            <a:xfrm>
              <a:off x="-1261" y="-157"/>
              <a:ext cx="7021" cy="1190"/>
              <a:chOff x="-1261" y="-154"/>
              <a:chExt cx="7021" cy="1190"/>
            </a:xfrm>
          </p:grpSpPr>
          <p:sp>
            <p:nvSpPr>
              <p:cNvPr id="8" name="Freeform 5"/>
              <p:cNvSpPr>
                <a:spLocks/>
              </p:cNvSpPr>
              <p:nvPr userDrawn="1"/>
            </p:nvSpPr>
            <p:spPr bwMode="ltGray">
              <a:xfrm>
                <a:off x="0" y="4"/>
                <a:ext cx="5760" cy="1032"/>
              </a:xfrm>
              <a:custGeom>
                <a:avLst/>
                <a:gdLst>
                  <a:gd name="T0" fmla="*/ 5760 w 4848"/>
                  <a:gd name="T1" fmla="*/ 1032 h 432"/>
                  <a:gd name="T2" fmla="*/ 0 w 4848"/>
                  <a:gd name="T3" fmla="*/ 1032 h 432"/>
                  <a:gd name="T4" fmla="*/ 0 w 4848"/>
                  <a:gd name="T5" fmla="*/ 0 h 432"/>
                  <a:gd name="T6" fmla="*/ 5760 w 4848"/>
                  <a:gd name="T7" fmla="*/ 0 h 432"/>
                  <a:gd name="T8" fmla="*/ 5760 w 4848"/>
                  <a:gd name="T9" fmla="*/ 1032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48" h="432">
                    <a:moveTo>
                      <a:pt x="4848" y="432"/>
                    </a:moveTo>
                    <a:lnTo>
                      <a:pt x="0" y="432"/>
                    </a:lnTo>
                    <a:lnTo>
                      <a:pt x="0" y="0"/>
                    </a:lnTo>
                    <a:lnTo>
                      <a:pt x="4848" y="0"/>
                    </a:lnTo>
                    <a:lnTo>
                      <a:pt x="4848" y="432"/>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9" name="Group 6"/>
              <p:cNvGrpSpPr>
                <a:grpSpLocks/>
              </p:cNvGrpSpPr>
              <p:nvPr userDrawn="1"/>
            </p:nvGrpSpPr>
            <p:grpSpPr bwMode="auto">
              <a:xfrm>
                <a:off x="333" y="-9"/>
                <a:ext cx="5176" cy="1044"/>
                <a:chOff x="333" y="-9"/>
                <a:chExt cx="5176" cy="1044"/>
              </a:xfrm>
            </p:grpSpPr>
            <p:sp>
              <p:nvSpPr>
                <p:cNvPr id="38" name="Freeform 7"/>
                <p:cNvSpPr>
                  <a:spLocks/>
                </p:cNvSpPr>
                <p:nvPr userDrawn="1"/>
              </p:nvSpPr>
              <p:spPr bwMode="ltGray">
                <a:xfrm>
                  <a:off x="3230" y="949"/>
                  <a:ext cx="17" cy="20"/>
                </a:xfrm>
                <a:custGeom>
                  <a:avLst/>
                  <a:gdLst>
                    <a:gd name="T0" fmla="*/ 6 w 15"/>
                    <a:gd name="T1" fmla="*/ 10 h 23"/>
                    <a:gd name="T2" fmla="*/ 17 w 15"/>
                    <a:gd name="T3" fmla="*/ 4 h 23"/>
                    <a:gd name="T4" fmla="*/ 15 w 15"/>
                    <a:gd name="T5" fmla="*/ 15 h 23"/>
                    <a:gd name="T6" fmla="*/ 6 w 15"/>
                    <a:gd name="T7" fmla="*/ 10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39" name="Freeform 8"/>
                <p:cNvSpPr>
                  <a:spLocks/>
                </p:cNvSpPr>
                <p:nvPr userDrawn="1"/>
              </p:nvSpPr>
              <p:spPr bwMode="ltGray">
                <a:xfrm>
                  <a:off x="3406" y="1015"/>
                  <a:ext cx="21" cy="20"/>
                </a:xfrm>
                <a:custGeom>
                  <a:avLst/>
                  <a:gdLst>
                    <a:gd name="T0" fmla="*/ 3 w 20"/>
                    <a:gd name="T1" fmla="*/ 11 h 23"/>
                    <a:gd name="T2" fmla="*/ 12 w 20"/>
                    <a:gd name="T3" fmla="*/ 3 h 23"/>
                    <a:gd name="T4" fmla="*/ 7 w 20"/>
                    <a:gd name="T5" fmla="*/ 17 h 23"/>
                    <a:gd name="T6" fmla="*/ 3 w 20"/>
                    <a:gd name="T7" fmla="*/ 11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0" name="Freeform 9"/>
                <p:cNvSpPr>
                  <a:spLocks/>
                </p:cNvSpPr>
                <p:nvPr userDrawn="1"/>
              </p:nvSpPr>
              <p:spPr bwMode="ltGray">
                <a:xfrm>
                  <a:off x="2909" y="908"/>
                  <a:ext cx="31" cy="34"/>
                </a:xfrm>
                <a:custGeom>
                  <a:avLst/>
                  <a:gdLst>
                    <a:gd name="T0" fmla="*/ 17 w 30"/>
                    <a:gd name="T1" fmla="*/ 27 h 42"/>
                    <a:gd name="T2" fmla="*/ 8 w 30"/>
                    <a:gd name="T3" fmla="*/ 17 h 42"/>
                    <a:gd name="T4" fmla="*/ 0 w 30"/>
                    <a:gd name="T5" fmla="*/ 7 h 42"/>
                    <a:gd name="T6" fmla="*/ 17 w 30"/>
                    <a:gd name="T7" fmla="*/ 2 h 42"/>
                    <a:gd name="T8" fmla="*/ 31 w 30"/>
                    <a:gd name="T9" fmla="*/ 19 h 42"/>
                    <a:gd name="T10" fmla="*/ 29 w 30"/>
                    <a:gd name="T11" fmla="*/ 25 h 42"/>
                    <a:gd name="T12" fmla="*/ 17 w 30"/>
                    <a:gd name="T13" fmla="*/ 27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1" name="Freeform 10"/>
                <p:cNvSpPr>
                  <a:spLocks/>
                </p:cNvSpPr>
                <p:nvPr userDrawn="1"/>
              </p:nvSpPr>
              <p:spPr bwMode="ltGray">
                <a:xfrm>
                  <a:off x="2551" y="940"/>
                  <a:ext cx="25" cy="12"/>
                </a:xfrm>
                <a:custGeom>
                  <a:avLst/>
                  <a:gdLst>
                    <a:gd name="T0" fmla="*/ 15 w 25"/>
                    <a:gd name="T1" fmla="*/ 12 h 16"/>
                    <a:gd name="T2" fmla="*/ 3 w 25"/>
                    <a:gd name="T3" fmla="*/ 6 h 16"/>
                    <a:gd name="T4" fmla="*/ 15 w 25"/>
                    <a:gd name="T5" fmla="*/ 0 h 16"/>
                    <a:gd name="T6" fmla="*/ 15 w 25"/>
                    <a:gd name="T7" fmla="*/ 12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2" name="Freeform 11"/>
                <p:cNvSpPr>
                  <a:spLocks/>
                </p:cNvSpPr>
                <p:nvPr userDrawn="1"/>
              </p:nvSpPr>
              <p:spPr bwMode="ltGray">
                <a:xfrm>
                  <a:off x="2443" y="954"/>
                  <a:ext cx="65" cy="39"/>
                </a:xfrm>
                <a:custGeom>
                  <a:avLst/>
                  <a:gdLst>
                    <a:gd name="T0" fmla="*/ 14 w 65"/>
                    <a:gd name="T1" fmla="*/ 20 h 46"/>
                    <a:gd name="T2" fmla="*/ 30 w 65"/>
                    <a:gd name="T3" fmla="*/ 3 h 46"/>
                    <a:gd name="T4" fmla="*/ 42 w 65"/>
                    <a:gd name="T5" fmla="*/ 0 h 46"/>
                    <a:gd name="T6" fmla="*/ 58 w 65"/>
                    <a:gd name="T7" fmla="*/ 10 h 46"/>
                    <a:gd name="T8" fmla="*/ 32 w 65"/>
                    <a:gd name="T9" fmla="*/ 22 h 46"/>
                    <a:gd name="T10" fmla="*/ 12 w 65"/>
                    <a:gd name="T11" fmla="*/ 39 h 46"/>
                    <a:gd name="T12" fmla="*/ 8 w 65"/>
                    <a:gd name="T13" fmla="*/ 17 h 46"/>
                    <a:gd name="T14" fmla="*/ 12 w 65"/>
                    <a:gd name="T15" fmla="*/ 12 h 46"/>
                    <a:gd name="T16" fmla="*/ 14 w 65"/>
                    <a:gd name="T17" fmla="*/ 2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3" name="Freeform 12"/>
                <p:cNvSpPr>
                  <a:spLocks/>
                </p:cNvSpPr>
                <p:nvPr userDrawn="1"/>
              </p:nvSpPr>
              <p:spPr bwMode="ltGray">
                <a:xfrm>
                  <a:off x="2375" y="952"/>
                  <a:ext cx="68" cy="39"/>
                </a:xfrm>
                <a:custGeom>
                  <a:avLst/>
                  <a:gdLst>
                    <a:gd name="T0" fmla="*/ 0 w 69"/>
                    <a:gd name="T1" fmla="*/ 26 h 47"/>
                    <a:gd name="T2" fmla="*/ 18 w 69"/>
                    <a:gd name="T3" fmla="*/ 21 h 47"/>
                    <a:gd name="T4" fmla="*/ 51 w 69"/>
                    <a:gd name="T5" fmla="*/ 1 h 47"/>
                    <a:gd name="T6" fmla="*/ 63 w 69"/>
                    <a:gd name="T7" fmla="*/ 2 h 47"/>
                    <a:gd name="T8" fmla="*/ 49 w 69"/>
                    <a:gd name="T9" fmla="*/ 16 h 47"/>
                    <a:gd name="T10" fmla="*/ 28 w 69"/>
                    <a:gd name="T11" fmla="*/ 27 h 47"/>
                    <a:gd name="T12" fmla="*/ 22 w 69"/>
                    <a:gd name="T13" fmla="*/ 39 h 47"/>
                    <a:gd name="T14" fmla="*/ 16 w 69"/>
                    <a:gd name="T15" fmla="*/ 37 h 47"/>
                    <a:gd name="T16" fmla="*/ 12 w 69"/>
                    <a:gd name="T17" fmla="*/ 32 h 47"/>
                    <a:gd name="T18" fmla="*/ 0 w 69"/>
                    <a:gd name="T19" fmla="*/ 29 h 47"/>
                    <a:gd name="T20" fmla="*/ 0 w 69"/>
                    <a:gd name="T21" fmla="*/ 26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4" name="Freeform 13"/>
                <p:cNvSpPr>
                  <a:spLocks/>
                </p:cNvSpPr>
                <p:nvPr userDrawn="1"/>
              </p:nvSpPr>
              <p:spPr bwMode="ltGray">
                <a:xfrm>
                  <a:off x="2007" y="739"/>
                  <a:ext cx="354" cy="228"/>
                </a:xfrm>
                <a:custGeom>
                  <a:avLst/>
                  <a:gdLst>
                    <a:gd name="T0" fmla="*/ 10 w 355"/>
                    <a:gd name="T1" fmla="*/ 3 h 277"/>
                    <a:gd name="T2" fmla="*/ 36 w 355"/>
                    <a:gd name="T3" fmla="*/ 15 h 277"/>
                    <a:gd name="T4" fmla="*/ 46 w 355"/>
                    <a:gd name="T5" fmla="*/ 25 h 277"/>
                    <a:gd name="T6" fmla="*/ 76 w 355"/>
                    <a:gd name="T7" fmla="*/ 43 h 277"/>
                    <a:gd name="T8" fmla="*/ 92 w 355"/>
                    <a:gd name="T9" fmla="*/ 54 h 277"/>
                    <a:gd name="T10" fmla="*/ 122 w 355"/>
                    <a:gd name="T11" fmla="*/ 81 h 277"/>
                    <a:gd name="T12" fmla="*/ 136 w 355"/>
                    <a:gd name="T13" fmla="*/ 105 h 277"/>
                    <a:gd name="T14" fmla="*/ 148 w 355"/>
                    <a:gd name="T15" fmla="*/ 109 h 277"/>
                    <a:gd name="T16" fmla="*/ 154 w 355"/>
                    <a:gd name="T17" fmla="*/ 123 h 277"/>
                    <a:gd name="T18" fmla="*/ 176 w 355"/>
                    <a:gd name="T19" fmla="*/ 125 h 277"/>
                    <a:gd name="T20" fmla="*/ 170 w 355"/>
                    <a:gd name="T21" fmla="*/ 161 h 277"/>
                    <a:gd name="T22" fmla="*/ 179 w 355"/>
                    <a:gd name="T23" fmla="*/ 184 h 277"/>
                    <a:gd name="T24" fmla="*/ 197 w 355"/>
                    <a:gd name="T25" fmla="*/ 191 h 277"/>
                    <a:gd name="T26" fmla="*/ 215 w 355"/>
                    <a:gd name="T27" fmla="*/ 193 h 277"/>
                    <a:gd name="T28" fmla="*/ 235 w 355"/>
                    <a:gd name="T29" fmla="*/ 199 h 277"/>
                    <a:gd name="T30" fmla="*/ 253 w 355"/>
                    <a:gd name="T31" fmla="*/ 194 h 277"/>
                    <a:gd name="T32" fmla="*/ 271 w 355"/>
                    <a:gd name="T33" fmla="*/ 204 h 277"/>
                    <a:gd name="T34" fmla="*/ 295 w 355"/>
                    <a:gd name="T35" fmla="*/ 211 h 277"/>
                    <a:gd name="T36" fmla="*/ 313 w 355"/>
                    <a:gd name="T37" fmla="*/ 217 h 277"/>
                    <a:gd name="T38" fmla="*/ 351 w 355"/>
                    <a:gd name="T39" fmla="*/ 219 h 277"/>
                    <a:gd name="T40" fmla="*/ 341 w 355"/>
                    <a:gd name="T41" fmla="*/ 226 h 277"/>
                    <a:gd name="T42" fmla="*/ 321 w 355"/>
                    <a:gd name="T43" fmla="*/ 224 h 277"/>
                    <a:gd name="T44" fmla="*/ 299 w 355"/>
                    <a:gd name="T45" fmla="*/ 222 h 277"/>
                    <a:gd name="T46" fmla="*/ 287 w 355"/>
                    <a:gd name="T47" fmla="*/ 219 h 277"/>
                    <a:gd name="T48" fmla="*/ 251 w 355"/>
                    <a:gd name="T49" fmla="*/ 217 h 277"/>
                    <a:gd name="T50" fmla="*/ 233 w 355"/>
                    <a:gd name="T51" fmla="*/ 214 h 277"/>
                    <a:gd name="T52" fmla="*/ 172 w 355"/>
                    <a:gd name="T53" fmla="*/ 199 h 277"/>
                    <a:gd name="T54" fmla="*/ 160 w 355"/>
                    <a:gd name="T55" fmla="*/ 178 h 277"/>
                    <a:gd name="T56" fmla="*/ 126 w 355"/>
                    <a:gd name="T57" fmla="*/ 165 h 277"/>
                    <a:gd name="T58" fmla="*/ 108 w 355"/>
                    <a:gd name="T59" fmla="*/ 153 h 277"/>
                    <a:gd name="T60" fmla="*/ 94 w 355"/>
                    <a:gd name="T61" fmla="*/ 130 h 277"/>
                    <a:gd name="T62" fmla="*/ 68 w 355"/>
                    <a:gd name="T63" fmla="*/ 89 h 277"/>
                    <a:gd name="T64" fmla="*/ 64 w 355"/>
                    <a:gd name="T65" fmla="*/ 84 h 277"/>
                    <a:gd name="T66" fmla="*/ 58 w 355"/>
                    <a:gd name="T67" fmla="*/ 82 h 277"/>
                    <a:gd name="T68" fmla="*/ 54 w 355"/>
                    <a:gd name="T69" fmla="*/ 72 h 277"/>
                    <a:gd name="T70" fmla="*/ 38 w 355"/>
                    <a:gd name="T71" fmla="*/ 48 h 277"/>
                    <a:gd name="T72" fmla="*/ 20 w 355"/>
                    <a:gd name="T73" fmla="*/ 33 h 277"/>
                    <a:gd name="T74" fmla="*/ 4 w 355"/>
                    <a:gd name="T75" fmla="*/ 18 h 277"/>
                    <a:gd name="T76" fmla="*/ 10 w 355"/>
                    <a:gd name="T77" fmla="*/ 2 h 277"/>
                    <a:gd name="T78" fmla="*/ 10 w 355"/>
                    <a:gd name="T79" fmla="*/ 3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5" name="Freeform 14"/>
                <p:cNvSpPr>
                  <a:spLocks/>
                </p:cNvSpPr>
                <p:nvPr userDrawn="1"/>
              </p:nvSpPr>
              <p:spPr bwMode="ltGray">
                <a:xfrm>
                  <a:off x="2222" y="724"/>
                  <a:ext cx="157" cy="167"/>
                </a:xfrm>
                <a:custGeom>
                  <a:avLst/>
                  <a:gdLst>
                    <a:gd name="T0" fmla="*/ 54 w 156"/>
                    <a:gd name="T1" fmla="*/ 54 h 206"/>
                    <a:gd name="T2" fmla="*/ 66 w 156"/>
                    <a:gd name="T3" fmla="*/ 47 h 206"/>
                    <a:gd name="T4" fmla="*/ 68 w 156"/>
                    <a:gd name="T5" fmla="*/ 42 h 206"/>
                    <a:gd name="T6" fmla="*/ 81 w 156"/>
                    <a:gd name="T7" fmla="*/ 36 h 206"/>
                    <a:gd name="T8" fmla="*/ 107 w 156"/>
                    <a:gd name="T9" fmla="*/ 18 h 206"/>
                    <a:gd name="T10" fmla="*/ 113 w 156"/>
                    <a:gd name="T11" fmla="*/ 3 h 206"/>
                    <a:gd name="T12" fmla="*/ 125 w 156"/>
                    <a:gd name="T13" fmla="*/ 0 h 206"/>
                    <a:gd name="T14" fmla="*/ 151 w 156"/>
                    <a:gd name="T15" fmla="*/ 23 h 206"/>
                    <a:gd name="T16" fmla="*/ 147 w 156"/>
                    <a:gd name="T17" fmla="*/ 36 h 206"/>
                    <a:gd name="T18" fmla="*/ 127 w 156"/>
                    <a:gd name="T19" fmla="*/ 52 h 206"/>
                    <a:gd name="T20" fmla="*/ 133 w 156"/>
                    <a:gd name="T21" fmla="*/ 76 h 206"/>
                    <a:gd name="T22" fmla="*/ 143 w 156"/>
                    <a:gd name="T23" fmla="*/ 89 h 206"/>
                    <a:gd name="T24" fmla="*/ 147 w 156"/>
                    <a:gd name="T25" fmla="*/ 104 h 206"/>
                    <a:gd name="T26" fmla="*/ 129 w 156"/>
                    <a:gd name="T27" fmla="*/ 104 h 206"/>
                    <a:gd name="T28" fmla="*/ 117 w 156"/>
                    <a:gd name="T29" fmla="*/ 118 h 206"/>
                    <a:gd name="T30" fmla="*/ 105 w 156"/>
                    <a:gd name="T31" fmla="*/ 126 h 206"/>
                    <a:gd name="T32" fmla="*/ 101 w 156"/>
                    <a:gd name="T33" fmla="*/ 161 h 206"/>
                    <a:gd name="T34" fmla="*/ 89 w 156"/>
                    <a:gd name="T35" fmla="*/ 164 h 206"/>
                    <a:gd name="T36" fmla="*/ 83 w 156"/>
                    <a:gd name="T37" fmla="*/ 167 h 206"/>
                    <a:gd name="T38" fmla="*/ 76 w 156"/>
                    <a:gd name="T39" fmla="*/ 164 h 206"/>
                    <a:gd name="T40" fmla="*/ 72 w 156"/>
                    <a:gd name="T41" fmla="*/ 154 h 206"/>
                    <a:gd name="T42" fmla="*/ 60 w 156"/>
                    <a:gd name="T43" fmla="*/ 151 h 206"/>
                    <a:gd name="T44" fmla="*/ 42 w 156"/>
                    <a:gd name="T45" fmla="*/ 157 h 206"/>
                    <a:gd name="T46" fmla="*/ 28 w 156"/>
                    <a:gd name="T47" fmla="*/ 151 h 206"/>
                    <a:gd name="T48" fmla="*/ 10 w 156"/>
                    <a:gd name="T49" fmla="*/ 120 h 206"/>
                    <a:gd name="T50" fmla="*/ 4 w 156"/>
                    <a:gd name="T51" fmla="*/ 105 h 206"/>
                    <a:gd name="T52" fmla="*/ 0 w 156"/>
                    <a:gd name="T53" fmla="*/ 96 h 206"/>
                    <a:gd name="T54" fmla="*/ 20 w 156"/>
                    <a:gd name="T55" fmla="*/ 78 h 206"/>
                    <a:gd name="T56" fmla="*/ 32 w 156"/>
                    <a:gd name="T57" fmla="*/ 84 h 206"/>
                    <a:gd name="T58" fmla="*/ 34 w 156"/>
                    <a:gd name="T59" fmla="*/ 65 h 206"/>
                    <a:gd name="T60" fmla="*/ 52 w 156"/>
                    <a:gd name="T61" fmla="*/ 57 h 206"/>
                    <a:gd name="T62" fmla="*/ 54 w 156"/>
                    <a:gd name="T63" fmla="*/ 54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6" name="Freeform 15"/>
                <p:cNvSpPr>
                  <a:spLocks/>
                </p:cNvSpPr>
                <p:nvPr userDrawn="1"/>
              </p:nvSpPr>
              <p:spPr bwMode="ltGray">
                <a:xfrm>
                  <a:off x="2375" y="800"/>
                  <a:ext cx="110" cy="32"/>
                </a:xfrm>
                <a:custGeom>
                  <a:avLst/>
                  <a:gdLst>
                    <a:gd name="T0" fmla="*/ 4 w 109"/>
                    <a:gd name="T1" fmla="*/ 27 h 38"/>
                    <a:gd name="T2" fmla="*/ 18 w 109"/>
                    <a:gd name="T3" fmla="*/ 8 h 38"/>
                    <a:gd name="T4" fmla="*/ 46 w 109"/>
                    <a:gd name="T5" fmla="*/ 17 h 38"/>
                    <a:gd name="T6" fmla="*/ 73 w 109"/>
                    <a:gd name="T7" fmla="*/ 12 h 38"/>
                    <a:gd name="T8" fmla="*/ 91 w 109"/>
                    <a:gd name="T9" fmla="*/ 0 h 38"/>
                    <a:gd name="T10" fmla="*/ 77 w 109"/>
                    <a:gd name="T11" fmla="*/ 22 h 38"/>
                    <a:gd name="T12" fmla="*/ 61 w 109"/>
                    <a:gd name="T13" fmla="*/ 32 h 38"/>
                    <a:gd name="T14" fmla="*/ 42 w 109"/>
                    <a:gd name="T15" fmla="*/ 27 h 38"/>
                    <a:gd name="T16" fmla="*/ 14 w 109"/>
                    <a:gd name="T17" fmla="*/ 25 h 38"/>
                    <a:gd name="T18" fmla="*/ 4 w 109"/>
                    <a:gd name="T19" fmla="*/ 27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7" name="Freeform 16"/>
                <p:cNvSpPr>
                  <a:spLocks/>
                </p:cNvSpPr>
                <p:nvPr userDrawn="1"/>
              </p:nvSpPr>
              <p:spPr bwMode="ltGray">
                <a:xfrm>
                  <a:off x="2370" y="839"/>
                  <a:ext cx="75" cy="84"/>
                </a:xfrm>
                <a:custGeom>
                  <a:avLst/>
                  <a:gdLst>
                    <a:gd name="T0" fmla="*/ 8 w 76"/>
                    <a:gd name="T1" fmla="*/ 15 h 104"/>
                    <a:gd name="T2" fmla="*/ 18 w 76"/>
                    <a:gd name="T3" fmla="*/ 0 h 104"/>
                    <a:gd name="T4" fmla="*/ 34 w 76"/>
                    <a:gd name="T5" fmla="*/ 15 h 104"/>
                    <a:gd name="T6" fmla="*/ 61 w 76"/>
                    <a:gd name="T7" fmla="*/ 3 h 104"/>
                    <a:gd name="T8" fmla="*/ 45 w 76"/>
                    <a:gd name="T9" fmla="*/ 27 h 104"/>
                    <a:gd name="T10" fmla="*/ 53 w 76"/>
                    <a:gd name="T11" fmla="*/ 39 h 104"/>
                    <a:gd name="T12" fmla="*/ 57 w 76"/>
                    <a:gd name="T13" fmla="*/ 48 h 104"/>
                    <a:gd name="T14" fmla="*/ 45 w 76"/>
                    <a:gd name="T15" fmla="*/ 60 h 104"/>
                    <a:gd name="T16" fmla="*/ 34 w 76"/>
                    <a:gd name="T17" fmla="*/ 48 h 104"/>
                    <a:gd name="T18" fmla="*/ 22 w 76"/>
                    <a:gd name="T19" fmla="*/ 39 h 104"/>
                    <a:gd name="T20" fmla="*/ 28 w 76"/>
                    <a:gd name="T21" fmla="*/ 55 h 104"/>
                    <a:gd name="T22" fmla="*/ 30 w 76"/>
                    <a:gd name="T23" fmla="*/ 60 h 104"/>
                    <a:gd name="T24" fmla="*/ 20 w 76"/>
                    <a:gd name="T25" fmla="*/ 84 h 104"/>
                    <a:gd name="T26" fmla="*/ 12 w 76"/>
                    <a:gd name="T27" fmla="*/ 82 h 104"/>
                    <a:gd name="T28" fmla="*/ 8 w 76"/>
                    <a:gd name="T29" fmla="*/ 73 h 104"/>
                    <a:gd name="T30" fmla="*/ 0 w 76"/>
                    <a:gd name="T31" fmla="*/ 44 h 104"/>
                    <a:gd name="T32" fmla="*/ 2 w 76"/>
                    <a:gd name="T33" fmla="*/ 24 h 104"/>
                    <a:gd name="T34" fmla="*/ 8 w 76"/>
                    <a:gd name="T35" fmla="*/ 15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8" name="Freeform 17"/>
                <p:cNvSpPr>
                  <a:spLocks/>
                </p:cNvSpPr>
                <p:nvPr userDrawn="1"/>
              </p:nvSpPr>
              <p:spPr bwMode="ltGray">
                <a:xfrm>
                  <a:off x="2497" y="793"/>
                  <a:ext cx="37" cy="49"/>
                </a:xfrm>
                <a:custGeom>
                  <a:avLst/>
                  <a:gdLst>
                    <a:gd name="T0" fmla="*/ 3 w 37"/>
                    <a:gd name="T1" fmla="*/ 22 h 61"/>
                    <a:gd name="T2" fmla="*/ 13 w 37"/>
                    <a:gd name="T3" fmla="*/ 0 h 61"/>
                    <a:gd name="T4" fmla="*/ 15 w 37"/>
                    <a:gd name="T5" fmla="*/ 22 h 61"/>
                    <a:gd name="T6" fmla="*/ 37 w 37"/>
                    <a:gd name="T7" fmla="*/ 31 h 61"/>
                    <a:gd name="T8" fmla="*/ 19 w 37"/>
                    <a:gd name="T9" fmla="*/ 35 h 61"/>
                    <a:gd name="T10" fmla="*/ 5 w 37"/>
                    <a:gd name="T11" fmla="*/ 47 h 61"/>
                    <a:gd name="T12" fmla="*/ 1 w 37"/>
                    <a:gd name="T13" fmla="*/ 27 h 61"/>
                    <a:gd name="T14" fmla="*/ 3 w 37"/>
                    <a:gd name="T15" fmla="*/ 22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9" name="Freeform 18"/>
                <p:cNvSpPr>
                  <a:spLocks/>
                </p:cNvSpPr>
                <p:nvPr userDrawn="1"/>
              </p:nvSpPr>
              <p:spPr bwMode="ltGray">
                <a:xfrm>
                  <a:off x="2506" y="869"/>
                  <a:ext cx="47" cy="24"/>
                </a:xfrm>
                <a:custGeom>
                  <a:avLst/>
                  <a:gdLst>
                    <a:gd name="T0" fmla="*/ 7 w 49"/>
                    <a:gd name="T1" fmla="*/ 0 h 29"/>
                    <a:gd name="T2" fmla="*/ 28 w 49"/>
                    <a:gd name="T3" fmla="*/ 0 h 29"/>
                    <a:gd name="T4" fmla="*/ 47 w 49"/>
                    <a:gd name="T5" fmla="*/ 13 h 29"/>
                    <a:gd name="T6" fmla="*/ 34 w 49"/>
                    <a:gd name="T7" fmla="*/ 12 h 29"/>
                    <a:gd name="T8" fmla="*/ 3 w 49"/>
                    <a:gd name="T9" fmla="*/ 13 h 29"/>
                    <a:gd name="T10" fmla="*/ 7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0" name="Freeform 19"/>
                <p:cNvSpPr>
                  <a:spLocks/>
                </p:cNvSpPr>
                <p:nvPr userDrawn="1"/>
              </p:nvSpPr>
              <p:spPr bwMode="ltGray">
                <a:xfrm>
                  <a:off x="2555" y="832"/>
                  <a:ext cx="61" cy="42"/>
                </a:xfrm>
                <a:custGeom>
                  <a:avLst/>
                  <a:gdLst>
                    <a:gd name="T0" fmla="*/ 21 w 61"/>
                    <a:gd name="T1" fmla="*/ 33 h 48"/>
                    <a:gd name="T2" fmla="*/ 15 w 61"/>
                    <a:gd name="T3" fmla="*/ 23 h 48"/>
                    <a:gd name="T4" fmla="*/ 3 w 61"/>
                    <a:gd name="T5" fmla="*/ 19 h 48"/>
                    <a:gd name="T6" fmla="*/ 13 w 61"/>
                    <a:gd name="T7" fmla="*/ 7 h 48"/>
                    <a:gd name="T8" fmla="*/ 25 w 61"/>
                    <a:gd name="T9" fmla="*/ 0 h 48"/>
                    <a:gd name="T10" fmla="*/ 49 w 61"/>
                    <a:gd name="T11" fmla="*/ 9 h 48"/>
                    <a:gd name="T12" fmla="*/ 53 w 61"/>
                    <a:gd name="T13" fmla="*/ 18 h 48"/>
                    <a:gd name="T14" fmla="*/ 61 w 61"/>
                    <a:gd name="T15" fmla="*/ 28 h 48"/>
                    <a:gd name="T16" fmla="*/ 41 w 61"/>
                    <a:gd name="T17" fmla="*/ 33 h 48"/>
                    <a:gd name="T18" fmla="*/ 23 w 61"/>
                    <a:gd name="T19" fmla="*/ 39 h 48"/>
                    <a:gd name="T20" fmla="*/ 21 w 61"/>
                    <a:gd name="T21" fmla="*/ 3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 name="Freeform 20"/>
                <p:cNvSpPr>
                  <a:spLocks/>
                </p:cNvSpPr>
                <p:nvPr userDrawn="1"/>
              </p:nvSpPr>
              <p:spPr bwMode="ltGray">
                <a:xfrm>
                  <a:off x="2572" y="852"/>
                  <a:ext cx="286" cy="149"/>
                </a:xfrm>
                <a:custGeom>
                  <a:avLst/>
                  <a:gdLst>
                    <a:gd name="T0" fmla="*/ 46 w 286"/>
                    <a:gd name="T1" fmla="*/ 23 h 182"/>
                    <a:gd name="T2" fmla="*/ 36 w 286"/>
                    <a:gd name="T3" fmla="*/ 11 h 182"/>
                    <a:gd name="T4" fmla="*/ 26 w 286"/>
                    <a:gd name="T5" fmla="*/ 25 h 182"/>
                    <a:gd name="T6" fmla="*/ 0 w 286"/>
                    <a:gd name="T7" fmla="*/ 20 h 182"/>
                    <a:gd name="T8" fmla="*/ 10 w 286"/>
                    <a:gd name="T9" fmla="*/ 34 h 182"/>
                    <a:gd name="T10" fmla="*/ 16 w 286"/>
                    <a:gd name="T11" fmla="*/ 51 h 182"/>
                    <a:gd name="T12" fmla="*/ 24 w 286"/>
                    <a:gd name="T13" fmla="*/ 39 h 182"/>
                    <a:gd name="T14" fmla="*/ 30 w 286"/>
                    <a:gd name="T15" fmla="*/ 36 h 182"/>
                    <a:gd name="T16" fmla="*/ 48 w 286"/>
                    <a:gd name="T17" fmla="*/ 46 h 182"/>
                    <a:gd name="T18" fmla="*/ 70 w 286"/>
                    <a:gd name="T19" fmla="*/ 51 h 182"/>
                    <a:gd name="T20" fmla="*/ 88 w 286"/>
                    <a:gd name="T21" fmla="*/ 59 h 182"/>
                    <a:gd name="T22" fmla="*/ 106 w 286"/>
                    <a:gd name="T23" fmla="*/ 84 h 182"/>
                    <a:gd name="T24" fmla="*/ 104 w 286"/>
                    <a:gd name="T25" fmla="*/ 100 h 182"/>
                    <a:gd name="T26" fmla="*/ 98 w 286"/>
                    <a:gd name="T27" fmla="*/ 110 h 182"/>
                    <a:gd name="T28" fmla="*/ 122 w 286"/>
                    <a:gd name="T29" fmla="*/ 105 h 182"/>
                    <a:gd name="T30" fmla="*/ 140 w 286"/>
                    <a:gd name="T31" fmla="*/ 115 h 182"/>
                    <a:gd name="T32" fmla="*/ 168 w 286"/>
                    <a:gd name="T33" fmla="*/ 121 h 182"/>
                    <a:gd name="T34" fmla="*/ 174 w 286"/>
                    <a:gd name="T35" fmla="*/ 120 h 182"/>
                    <a:gd name="T36" fmla="*/ 168 w 286"/>
                    <a:gd name="T37" fmla="*/ 110 h 182"/>
                    <a:gd name="T38" fmla="*/ 178 w 286"/>
                    <a:gd name="T39" fmla="*/ 111 h 182"/>
                    <a:gd name="T40" fmla="*/ 186 w 286"/>
                    <a:gd name="T41" fmla="*/ 97 h 182"/>
                    <a:gd name="T42" fmla="*/ 202 w 286"/>
                    <a:gd name="T43" fmla="*/ 100 h 182"/>
                    <a:gd name="T44" fmla="*/ 214 w 286"/>
                    <a:gd name="T45" fmla="*/ 106 h 182"/>
                    <a:gd name="T46" fmla="*/ 244 w 286"/>
                    <a:gd name="T47" fmla="*/ 138 h 182"/>
                    <a:gd name="T48" fmla="*/ 262 w 286"/>
                    <a:gd name="T49" fmla="*/ 146 h 182"/>
                    <a:gd name="T50" fmla="*/ 284 w 286"/>
                    <a:gd name="T51" fmla="*/ 139 h 182"/>
                    <a:gd name="T52" fmla="*/ 268 w 286"/>
                    <a:gd name="T53" fmla="*/ 131 h 182"/>
                    <a:gd name="T54" fmla="*/ 256 w 286"/>
                    <a:gd name="T55" fmla="*/ 113 h 182"/>
                    <a:gd name="T56" fmla="*/ 250 w 286"/>
                    <a:gd name="T57" fmla="*/ 108 h 182"/>
                    <a:gd name="T58" fmla="*/ 248 w 286"/>
                    <a:gd name="T59" fmla="*/ 100 h 182"/>
                    <a:gd name="T60" fmla="*/ 236 w 286"/>
                    <a:gd name="T61" fmla="*/ 95 h 182"/>
                    <a:gd name="T62" fmla="*/ 240 w 286"/>
                    <a:gd name="T63" fmla="*/ 79 h 182"/>
                    <a:gd name="T64" fmla="*/ 220 w 286"/>
                    <a:gd name="T65" fmla="*/ 70 h 182"/>
                    <a:gd name="T66" fmla="*/ 210 w 286"/>
                    <a:gd name="T67" fmla="*/ 57 h 182"/>
                    <a:gd name="T68" fmla="*/ 190 w 286"/>
                    <a:gd name="T69" fmla="*/ 44 h 182"/>
                    <a:gd name="T70" fmla="*/ 168 w 286"/>
                    <a:gd name="T71" fmla="*/ 31 h 182"/>
                    <a:gd name="T72" fmla="*/ 156 w 286"/>
                    <a:gd name="T73" fmla="*/ 28 h 182"/>
                    <a:gd name="T74" fmla="*/ 120 w 286"/>
                    <a:gd name="T75" fmla="*/ 13 h 182"/>
                    <a:gd name="T76" fmla="*/ 102 w 286"/>
                    <a:gd name="T77" fmla="*/ 3 h 182"/>
                    <a:gd name="T78" fmla="*/ 96 w 286"/>
                    <a:gd name="T79" fmla="*/ 0 h 182"/>
                    <a:gd name="T80" fmla="*/ 70 w 286"/>
                    <a:gd name="T81" fmla="*/ 8 h 182"/>
                    <a:gd name="T82" fmla="*/ 56 w 286"/>
                    <a:gd name="T83" fmla="*/ 26 h 182"/>
                    <a:gd name="T84" fmla="*/ 46 w 286"/>
                    <a:gd name="T85" fmla="*/ 23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2" name="Freeform 21"/>
                <p:cNvSpPr>
                  <a:spLocks/>
                </p:cNvSpPr>
                <p:nvPr userDrawn="1"/>
              </p:nvSpPr>
              <p:spPr bwMode="ltGray">
                <a:xfrm>
                  <a:off x="2820" y="866"/>
                  <a:ext cx="78" cy="64"/>
                </a:xfrm>
                <a:custGeom>
                  <a:avLst/>
                  <a:gdLst>
                    <a:gd name="T0" fmla="*/ 1 w 78"/>
                    <a:gd name="T1" fmla="*/ 48 h 78"/>
                    <a:gd name="T2" fmla="*/ 27 w 78"/>
                    <a:gd name="T3" fmla="*/ 49 h 78"/>
                    <a:gd name="T4" fmla="*/ 45 w 78"/>
                    <a:gd name="T5" fmla="*/ 39 h 78"/>
                    <a:gd name="T6" fmla="*/ 57 w 78"/>
                    <a:gd name="T7" fmla="*/ 25 h 78"/>
                    <a:gd name="T8" fmla="*/ 43 w 78"/>
                    <a:gd name="T9" fmla="*/ 11 h 78"/>
                    <a:gd name="T10" fmla="*/ 43 w 78"/>
                    <a:gd name="T11" fmla="*/ 3 h 78"/>
                    <a:gd name="T12" fmla="*/ 71 w 78"/>
                    <a:gd name="T13" fmla="*/ 21 h 78"/>
                    <a:gd name="T14" fmla="*/ 67 w 78"/>
                    <a:gd name="T15" fmla="*/ 44 h 78"/>
                    <a:gd name="T16" fmla="*/ 33 w 78"/>
                    <a:gd name="T17" fmla="*/ 64 h 78"/>
                    <a:gd name="T18" fmla="*/ 9 w 78"/>
                    <a:gd name="T19" fmla="*/ 54 h 78"/>
                    <a:gd name="T20" fmla="*/ 3 w 78"/>
                    <a:gd name="T21" fmla="*/ 51 h 78"/>
                    <a:gd name="T22" fmla="*/ 1 w 78"/>
                    <a:gd name="T23" fmla="*/ 48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3" name="Freeform 22"/>
                <p:cNvSpPr>
                  <a:spLocks/>
                </p:cNvSpPr>
                <p:nvPr userDrawn="1"/>
              </p:nvSpPr>
              <p:spPr bwMode="ltGray">
                <a:xfrm>
                  <a:off x="2984" y="732"/>
                  <a:ext cx="19" cy="14"/>
                </a:xfrm>
                <a:custGeom>
                  <a:avLst/>
                  <a:gdLst>
                    <a:gd name="T0" fmla="*/ 3 w 17"/>
                    <a:gd name="T1" fmla="*/ 3 h 18"/>
                    <a:gd name="T2" fmla="*/ 3 w 17"/>
                    <a:gd name="T3" fmla="*/ 11 h 18"/>
                    <a:gd name="T4" fmla="*/ 3 w 17"/>
                    <a:gd name="T5" fmla="*/ 3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4" name="Freeform 23"/>
                <p:cNvSpPr>
                  <a:spLocks/>
                </p:cNvSpPr>
                <p:nvPr userDrawn="1"/>
              </p:nvSpPr>
              <p:spPr bwMode="ltGray">
                <a:xfrm>
                  <a:off x="3083" y="830"/>
                  <a:ext cx="26" cy="19"/>
                </a:xfrm>
                <a:custGeom>
                  <a:avLst/>
                  <a:gdLst>
                    <a:gd name="T0" fmla="*/ 8 w 26"/>
                    <a:gd name="T1" fmla="*/ 12 h 22"/>
                    <a:gd name="T2" fmla="*/ 14 w 26"/>
                    <a:gd name="T3" fmla="*/ 0 h 22"/>
                    <a:gd name="T4" fmla="*/ 14 w 26"/>
                    <a:gd name="T5" fmla="*/ 19 h 22"/>
                    <a:gd name="T6" fmla="*/ 8 w 26"/>
                    <a:gd name="T7" fmla="*/ 12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5" name="Freeform 24"/>
                <p:cNvSpPr>
                  <a:spLocks/>
                </p:cNvSpPr>
                <p:nvPr userDrawn="1"/>
              </p:nvSpPr>
              <p:spPr bwMode="ltGray">
                <a:xfrm>
                  <a:off x="2766" y="610"/>
                  <a:ext cx="19" cy="12"/>
                </a:xfrm>
                <a:custGeom>
                  <a:avLst/>
                  <a:gdLst>
                    <a:gd name="T0" fmla="*/ 7 w 20"/>
                    <a:gd name="T1" fmla="*/ 10 h 15"/>
                    <a:gd name="T2" fmla="*/ 16 w 20"/>
                    <a:gd name="T3" fmla="*/ 2 h 15"/>
                    <a:gd name="T4" fmla="*/ 9 w 20"/>
                    <a:gd name="T5" fmla="*/ 10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6" name="Freeform 25"/>
                <p:cNvSpPr>
                  <a:spLocks/>
                </p:cNvSpPr>
                <p:nvPr userDrawn="1"/>
              </p:nvSpPr>
              <p:spPr bwMode="ltGray">
                <a:xfrm>
                  <a:off x="2600" y="712"/>
                  <a:ext cx="19" cy="12"/>
                </a:xfrm>
                <a:custGeom>
                  <a:avLst/>
                  <a:gdLst>
                    <a:gd name="T0" fmla="*/ 7 w 20"/>
                    <a:gd name="T1" fmla="*/ 10 h 15"/>
                    <a:gd name="T2" fmla="*/ 14 w 20"/>
                    <a:gd name="T3" fmla="*/ 2 h 15"/>
                    <a:gd name="T4" fmla="*/ 14 w 20"/>
                    <a:gd name="T5" fmla="*/ 11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26"/>
                <p:cNvSpPr>
                  <a:spLocks/>
                </p:cNvSpPr>
                <p:nvPr userDrawn="1"/>
              </p:nvSpPr>
              <p:spPr bwMode="ltGray">
                <a:xfrm>
                  <a:off x="2417" y="680"/>
                  <a:ext cx="80" cy="66"/>
                </a:xfrm>
                <a:custGeom>
                  <a:avLst/>
                  <a:gdLst>
                    <a:gd name="T0" fmla="*/ 0 w 80"/>
                    <a:gd name="T1" fmla="*/ 41 h 80"/>
                    <a:gd name="T2" fmla="*/ 14 w 80"/>
                    <a:gd name="T3" fmla="*/ 20 h 80"/>
                    <a:gd name="T4" fmla="*/ 26 w 80"/>
                    <a:gd name="T5" fmla="*/ 17 h 80"/>
                    <a:gd name="T6" fmla="*/ 48 w 80"/>
                    <a:gd name="T7" fmla="*/ 15 h 80"/>
                    <a:gd name="T8" fmla="*/ 58 w 80"/>
                    <a:gd name="T9" fmla="*/ 0 h 80"/>
                    <a:gd name="T10" fmla="*/ 80 w 80"/>
                    <a:gd name="T11" fmla="*/ 33 h 80"/>
                    <a:gd name="T12" fmla="*/ 70 w 80"/>
                    <a:gd name="T13" fmla="*/ 46 h 80"/>
                    <a:gd name="T14" fmla="*/ 54 w 80"/>
                    <a:gd name="T15" fmla="*/ 51 h 80"/>
                    <a:gd name="T16" fmla="*/ 48 w 80"/>
                    <a:gd name="T17" fmla="*/ 66 h 80"/>
                    <a:gd name="T18" fmla="*/ 32 w 80"/>
                    <a:gd name="T19" fmla="*/ 56 h 80"/>
                    <a:gd name="T20" fmla="*/ 38 w 80"/>
                    <a:gd name="T21" fmla="*/ 43 h 80"/>
                    <a:gd name="T22" fmla="*/ 30 w 80"/>
                    <a:gd name="T23" fmla="*/ 23 h 80"/>
                    <a:gd name="T24" fmla="*/ 20 w 80"/>
                    <a:gd name="T25" fmla="*/ 40 h 80"/>
                    <a:gd name="T26" fmla="*/ 8 w 80"/>
                    <a:gd name="T27" fmla="*/ 46 h 80"/>
                    <a:gd name="T28" fmla="*/ 0 w 80"/>
                    <a:gd name="T29" fmla="*/ 41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8" name="Freeform 27"/>
                <p:cNvSpPr>
                  <a:spLocks/>
                </p:cNvSpPr>
                <p:nvPr userDrawn="1"/>
              </p:nvSpPr>
              <p:spPr bwMode="ltGray">
                <a:xfrm>
                  <a:off x="2391" y="541"/>
                  <a:ext cx="94" cy="142"/>
                </a:xfrm>
                <a:custGeom>
                  <a:avLst/>
                  <a:gdLst>
                    <a:gd name="T0" fmla="*/ 14 w 94"/>
                    <a:gd name="T1" fmla="*/ 78 h 174"/>
                    <a:gd name="T2" fmla="*/ 26 w 94"/>
                    <a:gd name="T3" fmla="*/ 104 h 174"/>
                    <a:gd name="T4" fmla="*/ 32 w 94"/>
                    <a:gd name="T5" fmla="*/ 88 h 174"/>
                    <a:gd name="T6" fmla="*/ 52 w 94"/>
                    <a:gd name="T7" fmla="*/ 82 h 174"/>
                    <a:gd name="T8" fmla="*/ 46 w 94"/>
                    <a:gd name="T9" fmla="*/ 101 h 174"/>
                    <a:gd name="T10" fmla="*/ 66 w 94"/>
                    <a:gd name="T11" fmla="*/ 103 h 174"/>
                    <a:gd name="T12" fmla="*/ 76 w 94"/>
                    <a:gd name="T13" fmla="*/ 116 h 174"/>
                    <a:gd name="T14" fmla="*/ 58 w 94"/>
                    <a:gd name="T15" fmla="*/ 121 h 174"/>
                    <a:gd name="T16" fmla="*/ 74 w 94"/>
                    <a:gd name="T17" fmla="*/ 142 h 174"/>
                    <a:gd name="T18" fmla="*/ 84 w 94"/>
                    <a:gd name="T19" fmla="*/ 126 h 174"/>
                    <a:gd name="T20" fmla="*/ 82 w 94"/>
                    <a:gd name="T21" fmla="*/ 91 h 174"/>
                    <a:gd name="T22" fmla="*/ 60 w 94"/>
                    <a:gd name="T23" fmla="*/ 87 h 174"/>
                    <a:gd name="T24" fmla="*/ 50 w 94"/>
                    <a:gd name="T25" fmla="*/ 67 h 174"/>
                    <a:gd name="T26" fmla="*/ 34 w 94"/>
                    <a:gd name="T27" fmla="*/ 67 h 174"/>
                    <a:gd name="T28" fmla="*/ 30 w 94"/>
                    <a:gd name="T29" fmla="*/ 57 h 174"/>
                    <a:gd name="T30" fmla="*/ 42 w 94"/>
                    <a:gd name="T31" fmla="*/ 34 h 174"/>
                    <a:gd name="T32" fmla="*/ 30 w 94"/>
                    <a:gd name="T33" fmla="*/ 0 h 174"/>
                    <a:gd name="T34" fmla="*/ 18 w 94"/>
                    <a:gd name="T35" fmla="*/ 18 h 174"/>
                    <a:gd name="T36" fmla="*/ 4 w 94"/>
                    <a:gd name="T37" fmla="*/ 38 h 174"/>
                    <a:gd name="T38" fmla="*/ 14 w 94"/>
                    <a:gd name="T39" fmla="*/ 62 h 174"/>
                    <a:gd name="T40" fmla="*/ 14 w 94"/>
                    <a:gd name="T41" fmla="*/ 78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9" name="Freeform 28"/>
                <p:cNvSpPr>
                  <a:spLocks/>
                </p:cNvSpPr>
                <p:nvPr userDrawn="1"/>
              </p:nvSpPr>
              <p:spPr bwMode="ltGray">
                <a:xfrm>
                  <a:off x="2415" y="644"/>
                  <a:ext cx="32" cy="41"/>
                </a:xfrm>
                <a:custGeom>
                  <a:avLst/>
                  <a:gdLst>
                    <a:gd name="T0" fmla="*/ 6 w 32"/>
                    <a:gd name="T1" fmla="*/ 20 h 50"/>
                    <a:gd name="T2" fmla="*/ 12 w 32"/>
                    <a:gd name="T3" fmla="*/ 0 h 50"/>
                    <a:gd name="T4" fmla="*/ 20 w 32"/>
                    <a:gd name="T5" fmla="*/ 13 h 50"/>
                    <a:gd name="T6" fmla="*/ 22 w 32"/>
                    <a:gd name="T7" fmla="*/ 20 h 50"/>
                    <a:gd name="T8" fmla="*/ 28 w 32"/>
                    <a:gd name="T9" fmla="*/ 21 h 50"/>
                    <a:gd name="T10" fmla="*/ 32 w 32"/>
                    <a:gd name="T11" fmla="*/ 31 h 50"/>
                    <a:gd name="T12" fmla="*/ 18 w 32"/>
                    <a:gd name="T13" fmla="*/ 41 h 50"/>
                    <a:gd name="T14" fmla="*/ 6 w 32"/>
                    <a:gd name="T15" fmla="*/ 20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0" name="Freeform 29"/>
                <p:cNvSpPr>
                  <a:spLocks/>
                </p:cNvSpPr>
                <p:nvPr userDrawn="1"/>
              </p:nvSpPr>
              <p:spPr bwMode="ltGray">
                <a:xfrm>
                  <a:off x="2349" y="654"/>
                  <a:ext cx="45" cy="41"/>
                </a:xfrm>
                <a:custGeom>
                  <a:avLst/>
                  <a:gdLst>
                    <a:gd name="T0" fmla="*/ 0 w 43"/>
                    <a:gd name="T1" fmla="*/ 36 h 50"/>
                    <a:gd name="T2" fmla="*/ 23 w 43"/>
                    <a:gd name="T3" fmla="*/ 16 h 50"/>
                    <a:gd name="T4" fmla="*/ 38 w 43"/>
                    <a:gd name="T5" fmla="*/ 0 h 50"/>
                    <a:gd name="T6" fmla="*/ 25 w 43"/>
                    <a:gd name="T7" fmla="*/ 23 h 50"/>
                    <a:gd name="T8" fmla="*/ 2 w 43"/>
                    <a:gd name="T9" fmla="*/ 41 h 50"/>
                    <a:gd name="T10" fmla="*/ 0 w 43"/>
                    <a:gd name="T11" fmla="*/ 36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1" name="Freeform 30"/>
                <p:cNvSpPr>
                  <a:spLocks/>
                </p:cNvSpPr>
                <p:nvPr userDrawn="1"/>
              </p:nvSpPr>
              <p:spPr bwMode="ltGray">
                <a:xfrm>
                  <a:off x="4808" y="597"/>
                  <a:ext cx="701" cy="438"/>
                </a:xfrm>
                <a:custGeom>
                  <a:avLst/>
                  <a:gdLst>
                    <a:gd name="T0" fmla="*/ 31 w 471"/>
                    <a:gd name="T1" fmla="*/ 436 h 281"/>
                    <a:gd name="T2" fmla="*/ 36 w 471"/>
                    <a:gd name="T3" fmla="*/ 390 h 281"/>
                    <a:gd name="T4" fmla="*/ 33 w 471"/>
                    <a:gd name="T5" fmla="*/ 382 h 281"/>
                    <a:gd name="T6" fmla="*/ 24 w 471"/>
                    <a:gd name="T7" fmla="*/ 340 h 281"/>
                    <a:gd name="T8" fmla="*/ 6 w 471"/>
                    <a:gd name="T9" fmla="*/ 335 h 281"/>
                    <a:gd name="T10" fmla="*/ 0 w 471"/>
                    <a:gd name="T11" fmla="*/ 298 h 281"/>
                    <a:gd name="T12" fmla="*/ 18 w 471"/>
                    <a:gd name="T13" fmla="*/ 281 h 281"/>
                    <a:gd name="T14" fmla="*/ 9 w 471"/>
                    <a:gd name="T15" fmla="*/ 257 h 281"/>
                    <a:gd name="T16" fmla="*/ 3 w 471"/>
                    <a:gd name="T17" fmla="*/ 249 h 281"/>
                    <a:gd name="T18" fmla="*/ 42 w 471"/>
                    <a:gd name="T19" fmla="*/ 187 h 281"/>
                    <a:gd name="T20" fmla="*/ 65 w 471"/>
                    <a:gd name="T21" fmla="*/ 150 h 281"/>
                    <a:gd name="T22" fmla="*/ 63 w 471"/>
                    <a:gd name="T23" fmla="*/ 109 h 281"/>
                    <a:gd name="T24" fmla="*/ 36 w 471"/>
                    <a:gd name="T25" fmla="*/ 67 h 281"/>
                    <a:gd name="T26" fmla="*/ 30 w 471"/>
                    <a:gd name="T27" fmla="*/ 50 h 281"/>
                    <a:gd name="T28" fmla="*/ 39 w 471"/>
                    <a:gd name="T29" fmla="*/ 56 h 281"/>
                    <a:gd name="T30" fmla="*/ 71 w 471"/>
                    <a:gd name="T31" fmla="*/ 55 h 281"/>
                    <a:gd name="T32" fmla="*/ 95 w 471"/>
                    <a:gd name="T33" fmla="*/ 17 h 281"/>
                    <a:gd name="T34" fmla="*/ 122 w 471"/>
                    <a:gd name="T35" fmla="*/ 0 h 281"/>
                    <a:gd name="T36" fmla="*/ 131 w 471"/>
                    <a:gd name="T37" fmla="*/ 3 h 281"/>
                    <a:gd name="T38" fmla="*/ 137 w 471"/>
                    <a:gd name="T39" fmla="*/ 14 h 281"/>
                    <a:gd name="T40" fmla="*/ 146 w 471"/>
                    <a:gd name="T41" fmla="*/ 8 h 281"/>
                    <a:gd name="T42" fmla="*/ 164 w 471"/>
                    <a:gd name="T43" fmla="*/ 12 h 281"/>
                    <a:gd name="T44" fmla="*/ 173 w 471"/>
                    <a:gd name="T45" fmla="*/ 14 h 281"/>
                    <a:gd name="T46" fmla="*/ 210 w 471"/>
                    <a:gd name="T47" fmla="*/ 22 h 281"/>
                    <a:gd name="T48" fmla="*/ 231 w 471"/>
                    <a:gd name="T49" fmla="*/ 37 h 281"/>
                    <a:gd name="T50" fmla="*/ 249 w 471"/>
                    <a:gd name="T51" fmla="*/ 26 h 281"/>
                    <a:gd name="T52" fmla="*/ 257 w 471"/>
                    <a:gd name="T53" fmla="*/ 22 h 281"/>
                    <a:gd name="T54" fmla="*/ 290 w 471"/>
                    <a:gd name="T55" fmla="*/ 22 h 281"/>
                    <a:gd name="T56" fmla="*/ 314 w 471"/>
                    <a:gd name="T57" fmla="*/ 50 h 281"/>
                    <a:gd name="T58" fmla="*/ 344 w 471"/>
                    <a:gd name="T59" fmla="*/ 92 h 281"/>
                    <a:gd name="T60" fmla="*/ 365 w 471"/>
                    <a:gd name="T61" fmla="*/ 109 h 281"/>
                    <a:gd name="T62" fmla="*/ 382 w 471"/>
                    <a:gd name="T63" fmla="*/ 106 h 281"/>
                    <a:gd name="T64" fmla="*/ 402 w 471"/>
                    <a:gd name="T65" fmla="*/ 101 h 281"/>
                    <a:gd name="T66" fmla="*/ 432 w 471"/>
                    <a:gd name="T67" fmla="*/ 111 h 281"/>
                    <a:gd name="T68" fmla="*/ 446 w 471"/>
                    <a:gd name="T69" fmla="*/ 126 h 281"/>
                    <a:gd name="T70" fmla="*/ 458 w 471"/>
                    <a:gd name="T71" fmla="*/ 140 h 281"/>
                    <a:gd name="T72" fmla="*/ 473 w 471"/>
                    <a:gd name="T73" fmla="*/ 173 h 281"/>
                    <a:gd name="T74" fmla="*/ 479 w 471"/>
                    <a:gd name="T75" fmla="*/ 187 h 281"/>
                    <a:gd name="T76" fmla="*/ 482 w 471"/>
                    <a:gd name="T77" fmla="*/ 195 h 281"/>
                    <a:gd name="T78" fmla="*/ 461 w 471"/>
                    <a:gd name="T79" fmla="*/ 221 h 281"/>
                    <a:gd name="T80" fmla="*/ 479 w 471"/>
                    <a:gd name="T81" fmla="*/ 220 h 281"/>
                    <a:gd name="T82" fmla="*/ 509 w 471"/>
                    <a:gd name="T83" fmla="*/ 242 h 281"/>
                    <a:gd name="T84" fmla="*/ 542 w 471"/>
                    <a:gd name="T85" fmla="*/ 245 h 281"/>
                    <a:gd name="T86" fmla="*/ 566 w 471"/>
                    <a:gd name="T87" fmla="*/ 262 h 281"/>
                    <a:gd name="T88" fmla="*/ 569 w 471"/>
                    <a:gd name="T89" fmla="*/ 268 h 281"/>
                    <a:gd name="T90" fmla="*/ 569 w 471"/>
                    <a:gd name="T91" fmla="*/ 274 h 281"/>
                    <a:gd name="T92" fmla="*/ 586 w 471"/>
                    <a:gd name="T93" fmla="*/ 268 h 281"/>
                    <a:gd name="T94" fmla="*/ 595 w 471"/>
                    <a:gd name="T95" fmla="*/ 267 h 281"/>
                    <a:gd name="T96" fmla="*/ 653 w 471"/>
                    <a:gd name="T97" fmla="*/ 288 h 281"/>
                    <a:gd name="T98" fmla="*/ 665 w 471"/>
                    <a:gd name="T99" fmla="*/ 310 h 281"/>
                    <a:gd name="T100" fmla="*/ 692 w 471"/>
                    <a:gd name="T101" fmla="*/ 313 h 281"/>
                    <a:gd name="T102" fmla="*/ 701 w 471"/>
                    <a:gd name="T103" fmla="*/ 335 h 281"/>
                    <a:gd name="T104" fmla="*/ 671 w 471"/>
                    <a:gd name="T105" fmla="*/ 402 h 281"/>
                    <a:gd name="T106" fmla="*/ 647 w 471"/>
                    <a:gd name="T107" fmla="*/ 438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2" name="Freeform 31"/>
                <p:cNvSpPr>
                  <a:spLocks/>
                </p:cNvSpPr>
                <p:nvPr userDrawn="1"/>
              </p:nvSpPr>
              <p:spPr bwMode="ltGray">
                <a:xfrm>
                  <a:off x="3880" y="-7"/>
                  <a:ext cx="984" cy="692"/>
                </a:xfrm>
                <a:custGeom>
                  <a:avLst/>
                  <a:gdLst>
                    <a:gd name="T0" fmla="*/ 406 w 984"/>
                    <a:gd name="T1" fmla="*/ 5 h 844"/>
                    <a:gd name="T2" fmla="*/ 502 w 984"/>
                    <a:gd name="T3" fmla="*/ 28 h 844"/>
                    <a:gd name="T4" fmla="*/ 550 w 984"/>
                    <a:gd name="T5" fmla="*/ 31 h 844"/>
                    <a:gd name="T6" fmla="*/ 578 w 984"/>
                    <a:gd name="T7" fmla="*/ 107 h 844"/>
                    <a:gd name="T8" fmla="*/ 586 w 984"/>
                    <a:gd name="T9" fmla="*/ 74 h 844"/>
                    <a:gd name="T10" fmla="*/ 606 w 984"/>
                    <a:gd name="T11" fmla="*/ 57 h 844"/>
                    <a:gd name="T12" fmla="*/ 642 w 984"/>
                    <a:gd name="T13" fmla="*/ 103 h 844"/>
                    <a:gd name="T14" fmla="*/ 682 w 984"/>
                    <a:gd name="T15" fmla="*/ 80 h 844"/>
                    <a:gd name="T16" fmla="*/ 706 w 984"/>
                    <a:gd name="T17" fmla="*/ 71 h 844"/>
                    <a:gd name="T18" fmla="*/ 762 w 984"/>
                    <a:gd name="T19" fmla="*/ 2 h 844"/>
                    <a:gd name="T20" fmla="*/ 798 w 984"/>
                    <a:gd name="T21" fmla="*/ 57 h 844"/>
                    <a:gd name="T22" fmla="*/ 798 w 984"/>
                    <a:gd name="T23" fmla="*/ 107 h 844"/>
                    <a:gd name="T24" fmla="*/ 790 w 984"/>
                    <a:gd name="T25" fmla="*/ 130 h 844"/>
                    <a:gd name="T26" fmla="*/ 766 w 984"/>
                    <a:gd name="T27" fmla="*/ 133 h 844"/>
                    <a:gd name="T28" fmla="*/ 762 w 984"/>
                    <a:gd name="T29" fmla="*/ 153 h 844"/>
                    <a:gd name="T30" fmla="*/ 802 w 984"/>
                    <a:gd name="T31" fmla="*/ 185 h 844"/>
                    <a:gd name="T32" fmla="*/ 786 w 984"/>
                    <a:gd name="T33" fmla="*/ 264 h 844"/>
                    <a:gd name="T34" fmla="*/ 830 w 984"/>
                    <a:gd name="T35" fmla="*/ 339 h 844"/>
                    <a:gd name="T36" fmla="*/ 854 w 984"/>
                    <a:gd name="T37" fmla="*/ 369 h 844"/>
                    <a:gd name="T38" fmla="*/ 830 w 984"/>
                    <a:gd name="T39" fmla="*/ 369 h 844"/>
                    <a:gd name="T40" fmla="*/ 746 w 984"/>
                    <a:gd name="T41" fmla="*/ 310 h 844"/>
                    <a:gd name="T42" fmla="*/ 678 w 984"/>
                    <a:gd name="T43" fmla="*/ 330 h 844"/>
                    <a:gd name="T44" fmla="*/ 590 w 984"/>
                    <a:gd name="T45" fmla="*/ 362 h 844"/>
                    <a:gd name="T46" fmla="*/ 642 w 984"/>
                    <a:gd name="T47" fmla="*/ 474 h 844"/>
                    <a:gd name="T48" fmla="*/ 710 w 984"/>
                    <a:gd name="T49" fmla="*/ 500 h 844"/>
                    <a:gd name="T50" fmla="*/ 738 w 984"/>
                    <a:gd name="T51" fmla="*/ 451 h 844"/>
                    <a:gd name="T52" fmla="*/ 774 w 984"/>
                    <a:gd name="T53" fmla="*/ 467 h 844"/>
                    <a:gd name="T54" fmla="*/ 766 w 984"/>
                    <a:gd name="T55" fmla="*/ 517 h 844"/>
                    <a:gd name="T56" fmla="*/ 802 w 984"/>
                    <a:gd name="T57" fmla="*/ 549 h 844"/>
                    <a:gd name="T58" fmla="*/ 838 w 984"/>
                    <a:gd name="T59" fmla="*/ 539 h 844"/>
                    <a:gd name="T60" fmla="*/ 922 w 984"/>
                    <a:gd name="T61" fmla="*/ 661 h 844"/>
                    <a:gd name="T62" fmla="*/ 942 w 984"/>
                    <a:gd name="T63" fmla="*/ 677 h 844"/>
                    <a:gd name="T64" fmla="*/ 874 w 984"/>
                    <a:gd name="T65" fmla="*/ 664 h 844"/>
                    <a:gd name="T66" fmla="*/ 830 w 984"/>
                    <a:gd name="T67" fmla="*/ 621 h 844"/>
                    <a:gd name="T68" fmla="*/ 778 w 984"/>
                    <a:gd name="T69" fmla="*/ 582 h 844"/>
                    <a:gd name="T70" fmla="*/ 702 w 984"/>
                    <a:gd name="T71" fmla="*/ 543 h 844"/>
                    <a:gd name="T72" fmla="*/ 614 w 984"/>
                    <a:gd name="T73" fmla="*/ 530 h 844"/>
                    <a:gd name="T74" fmla="*/ 506 w 984"/>
                    <a:gd name="T75" fmla="*/ 487 h 844"/>
                    <a:gd name="T76" fmla="*/ 462 w 984"/>
                    <a:gd name="T77" fmla="*/ 415 h 844"/>
                    <a:gd name="T78" fmla="*/ 430 w 984"/>
                    <a:gd name="T79" fmla="*/ 379 h 844"/>
                    <a:gd name="T80" fmla="*/ 382 w 984"/>
                    <a:gd name="T81" fmla="*/ 353 h 844"/>
                    <a:gd name="T82" fmla="*/ 342 w 984"/>
                    <a:gd name="T83" fmla="*/ 303 h 844"/>
                    <a:gd name="T84" fmla="*/ 354 w 984"/>
                    <a:gd name="T85" fmla="*/ 339 h 844"/>
                    <a:gd name="T86" fmla="*/ 418 w 984"/>
                    <a:gd name="T87" fmla="*/ 405 h 844"/>
                    <a:gd name="T88" fmla="*/ 422 w 984"/>
                    <a:gd name="T89" fmla="*/ 431 h 844"/>
                    <a:gd name="T90" fmla="*/ 394 w 984"/>
                    <a:gd name="T91" fmla="*/ 408 h 844"/>
                    <a:gd name="T92" fmla="*/ 354 w 984"/>
                    <a:gd name="T93" fmla="*/ 382 h 844"/>
                    <a:gd name="T94" fmla="*/ 314 w 984"/>
                    <a:gd name="T95" fmla="*/ 330 h 844"/>
                    <a:gd name="T96" fmla="*/ 266 w 984"/>
                    <a:gd name="T97" fmla="*/ 284 h 844"/>
                    <a:gd name="T98" fmla="*/ 210 w 984"/>
                    <a:gd name="T99" fmla="*/ 257 h 844"/>
                    <a:gd name="T100" fmla="*/ 154 w 984"/>
                    <a:gd name="T101" fmla="*/ 195 h 844"/>
                    <a:gd name="T102" fmla="*/ 66 w 984"/>
                    <a:gd name="T103" fmla="*/ 54 h 844"/>
                    <a:gd name="T104" fmla="*/ 34 w 984"/>
                    <a:gd name="T105" fmla="*/ 31 h 844"/>
                    <a:gd name="T106" fmla="*/ 46 w 984"/>
                    <a:gd name="T107" fmla="*/ 18 h 844"/>
                    <a:gd name="T108" fmla="*/ 102 w 984"/>
                    <a:gd name="T109" fmla="*/ 57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3" name="Freeform 32"/>
                <p:cNvSpPr>
                  <a:spLocks/>
                </p:cNvSpPr>
                <p:nvPr userDrawn="1"/>
              </p:nvSpPr>
              <p:spPr bwMode="ltGray">
                <a:xfrm>
                  <a:off x="3577" y="490"/>
                  <a:ext cx="36" cy="39"/>
                </a:xfrm>
                <a:custGeom>
                  <a:avLst/>
                  <a:gdLst>
                    <a:gd name="T0" fmla="*/ 6 w 36"/>
                    <a:gd name="T1" fmla="*/ 23 h 48"/>
                    <a:gd name="T2" fmla="*/ 10 w 36"/>
                    <a:gd name="T3" fmla="*/ 39 h 48"/>
                    <a:gd name="T4" fmla="*/ 6 w 36"/>
                    <a:gd name="T5" fmla="*/ 23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4" name="Freeform 33"/>
                <p:cNvSpPr>
                  <a:spLocks/>
                </p:cNvSpPr>
                <p:nvPr userDrawn="1"/>
              </p:nvSpPr>
              <p:spPr bwMode="ltGray">
                <a:xfrm>
                  <a:off x="3549" y="475"/>
                  <a:ext cx="38" cy="29"/>
                </a:xfrm>
                <a:custGeom>
                  <a:avLst/>
                  <a:gdLst>
                    <a:gd name="T0" fmla="*/ 0 w 36"/>
                    <a:gd name="T1" fmla="*/ 4 h 37"/>
                    <a:gd name="T2" fmla="*/ 13 w 36"/>
                    <a:gd name="T3" fmla="*/ 1 h 37"/>
                    <a:gd name="T4" fmla="*/ 38 w 36"/>
                    <a:gd name="T5" fmla="*/ 13 h 37"/>
                    <a:gd name="T6" fmla="*/ 8 w 36"/>
                    <a:gd name="T7" fmla="*/ 13 h 37"/>
                    <a:gd name="T8" fmla="*/ 0 w 36"/>
                    <a:gd name="T9" fmla="*/ 4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5" name="Freeform 34"/>
                <p:cNvSpPr>
                  <a:spLocks/>
                </p:cNvSpPr>
                <p:nvPr userDrawn="1"/>
              </p:nvSpPr>
              <p:spPr bwMode="ltGray">
                <a:xfrm>
                  <a:off x="4686" y="394"/>
                  <a:ext cx="171" cy="81"/>
                </a:xfrm>
                <a:custGeom>
                  <a:avLst/>
                  <a:gdLst>
                    <a:gd name="T0" fmla="*/ 0 w 170"/>
                    <a:gd name="T1" fmla="*/ 41 h 96"/>
                    <a:gd name="T2" fmla="*/ 28 w 170"/>
                    <a:gd name="T3" fmla="*/ 21 h 96"/>
                    <a:gd name="T4" fmla="*/ 56 w 170"/>
                    <a:gd name="T5" fmla="*/ 18 h 96"/>
                    <a:gd name="T6" fmla="*/ 80 w 170"/>
                    <a:gd name="T7" fmla="*/ 8 h 96"/>
                    <a:gd name="T8" fmla="*/ 64 w 170"/>
                    <a:gd name="T9" fmla="*/ 21 h 96"/>
                    <a:gd name="T10" fmla="*/ 125 w 170"/>
                    <a:gd name="T11" fmla="*/ 41 h 96"/>
                    <a:gd name="T12" fmla="*/ 161 w 170"/>
                    <a:gd name="T13" fmla="*/ 55 h 96"/>
                    <a:gd name="T14" fmla="*/ 117 w 170"/>
                    <a:gd name="T15" fmla="*/ 65 h 96"/>
                    <a:gd name="T16" fmla="*/ 89 w 170"/>
                    <a:gd name="T17" fmla="*/ 48 h 96"/>
                    <a:gd name="T18" fmla="*/ 76 w 170"/>
                    <a:gd name="T19" fmla="*/ 45 h 96"/>
                    <a:gd name="T20" fmla="*/ 24 w 170"/>
                    <a:gd name="T21" fmla="*/ 35 h 96"/>
                    <a:gd name="T22" fmla="*/ 0 w 170"/>
                    <a:gd name="T23" fmla="*/ 41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6" name="Freeform 35"/>
                <p:cNvSpPr>
                  <a:spLocks/>
                </p:cNvSpPr>
                <p:nvPr userDrawn="1"/>
              </p:nvSpPr>
              <p:spPr bwMode="ltGray">
                <a:xfrm>
                  <a:off x="4867" y="460"/>
                  <a:ext cx="138" cy="37"/>
                </a:xfrm>
                <a:custGeom>
                  <a:avLst/>
                  <a:gdLst>
                    <a:gd name="T0" fmla="*/ 0 w 138"/>
                    <a:gd name="T1" fmla="*/ 0 h 44"/>
                    <a:gd name="T2" fmla="*/ 52 w 138"/>
                    <a:gd name="T3" fmla="*/ 3 h 44"/>
                    <a:gd name="T4" fmla="*/ 88 w 138"/>
                    <a:gd name="T5" fmla="*/ 20 h 44"/>
                    <a:gd name="T6" fmla="*/ 112 w 138"/>
                    <a:gd name="T7" fmla="*/ 17 h 44"/>
                    <a:gd name="T8" fmla="*/ 108 w 138"/>
                    <a:gd name="T9" fmla="*/ 37 h 44"/>
                    <a:gd name="T10" fmla="*/ 64 w 138"/>
                    <a:gd name="T11" fmla="*/ 34 h 44"/>
                    <a:gd name="T12" fmla="*/ 0 w 138"/>
                    <a:gd name="T13" fmla="*/ 30 h 44"/>
                    <a:gd name="T14" fmla="*/ 28 w 138"/>
                    <a:gd name="T15" fmla="*/ 1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7" name="Freeform 36"/>
                <p:cNvSpPr>
                  <a:spLocks/>
                </p:cNvSpPr>
                <p:nvPr userDrawn="1"/>
              </p:nvSpPr>
              <p:spPr bwMode="ltGray">
                <a:xfrm>
                  <a:off x="4794" y="480"/>
                  <a:ext cx="56" cy="34"/>
                </a:xfrm>
                <a:custGeom>
                  <a:avLst/>
                  <a:gdLst>
                    <a:gd name="T0" fmla="*/ 17 w 57"/>
                    <a:gd name="T1" fmla="*/ 20 h 42"/>
                    <a:gd name="T2" fmla="*/ 36 w 57"/>
                    <a:gd name="T3" fmla="*/ 11 h 42"/>
                    <a:gd name="T4" fmla="*/ 17 w 57"/>
                    <a:gd name="T5" fmla="*/ 20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8" name="Freeform 37"/>
                <p:cNvSpPr>
                  <a:spLocks/>
                </p:cNvSpPr>
                <p:nvPr userDrawn="1"/>
              </p:nvSpPr>
              <p:spPr bwMode="ltGray">
                <a:xfrm>
                  <a:off x="4757" y="375"/>
                  <a:ext cx="37" cy="44"/>
                </a:xfrm>
                <a:custGeom>
                  <a:avLst/>
                  <a:gdLst>
                    <a:gd name="T0" fmla="*/ 18 w 39"/>
                    <a:gd name="T1" fmla="*/ 27 h 52"/>
                    <a:gd name="T2" fmla="*/ 18 w 39"/>
                    <a:gd name="T3" fmla="*/ 0 h 52"/>
                    <a:gd name="T4" fmla="*/ 18 w 39"/>
                    <a:gd name="T5" fmla="*/ 27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9" name="Freeform 38"/>
                <p:cNvSpPr>
                  <a:spLocks/>
                </p:cNvSpPr>
                <p:nvPr userDrawn="1"/>
              </p:nvSpPr>
              <p:spPr bwMode="ltGray">
                <a:xfrm>
                  <a:off x="5054" y="507"/>
                  <a:ext cx="45" cy="66"/>
                </a:xfrm>
                <a:custGeom>
                  <a:avLst/>
                  <a:gdLst>
                    <a:gd name="T0" fmla="*/ 4 w 44"/>
                    <a:gd name="T1" fmla="*/ 7 h 80"/>
                    <a:gd name="T2" fmla="*/ 20 w 44"/>
                    <a:gd name="T3" fmla="*/ 27 h 80"/>
                    <a:gd name="T4" fmla="*/ 25 w 44"/>
                    <a:gd name="T5" fmla="*/ 40 h 80"/>
                    <a:gd name="T6" fmla="*/ 37 w 44"/>
                    <a:gd name="T7" fmla="*/ 44 h 80"/>
                    <a:gd name="T8" fmla="*/ 25 w 44"/>
                    <a:gd name="T9" fmla="*/ 60 h 80"/>
                    <a:gd name="T10" fmla="*/ 0 w 44"/>
                    <a:gd name="T11" fmla="*/ 17 h 80"/>
                    <a:gd name="T12" fmla="*/ 4 w 44"/>
                    <a:gd name="T13" fmla="*/ 7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39"/>
                <p:cNvSpPr>
                  <a:spLocks/>
                </p:cNvSpPr>
                <p:nvPr userDrawn="1"/>
              </p:nvSpPr>
              <p:spPr bwMode="ltGray">
                <a:xfrm>
                  <a:off x="4260" y="6"/>
                  <a:ext cx="480" cy="100"/>
                </a:xfrm>
                <a:custGeom>
                  <a:avLst/>
                  <a:gdLst>
                    <a:gd name="T0" fmla="*/ 327 w 323"/>
                    <a:gd name="T1" fmla="*/ 2 h 64"/>
                    <a:gd name="T2" fmla="*/ 343 w 323"/>
                    <a:gd name="T3" fmla="*/ 13 h 64"/>
                    <a:gd name="T4" fmla="*/ 349 w 323"/>
                    <a:gd name="T5" fmla="*/ 0 h 64"/>
                    <a:gd name="T6" fmla="*/ 394 w 323"/>
                    <a:gd name="T7" fmla="*/ 0 h 64"/>
                    <a:gd name="T8" fmla="*/ 427 w 323"/>
                    <a:gd name="T9" fmla="*/ 27 h 64"/>
                    <a:gd name="T10" fmla="*/ 474 w 323"/>
                    <a:gd name="T11" fmla="*/ 16 h 64"/>
                    <a:gd name="T12" fmla="*/ 467 w 323"/>
                    <a:gd name="T13" fmla="*/ 45 h 64"/>
                    <a:gd name="T14" fmla="*/ 443 w 323"/>
                    <a:gd name="T15" fmla="*/ 72 h 64"/>
                    <a:gd name="T16" fmla="*/ 438 w 323"/>
                    <a:gd name="T17" fmla="*/ 45 h 64"/>
                    <a:gd name="T18" fmla="*/ 427 w 323"/>
                    <a:gd name="T19" fmla="*/ 48 h 64"/>
                    <a:gd name="T20" fmla="*/ 415 w 323"/>
                    <a:gd name="T21" fmla="*/ 45 h 64"/>
                    <a:gd name="T22" fmla="*/ 391 w 323"/>
                    <a:gd name="T23" fmla="*/ 33 h 64"/>
                    <a:gd name="T24" fmla="*/ 339 w 323"/>
                    <a:gd name="T25" fmla="*/ 59 h 64"/>
                    <a:gd name="T26" fmla="*/ 299 w 323"/>
                    <a:gd name="T27" fmla="*/ 69 h 64"/>
                    <a:gd name="T28" fmla="*/ 315 w 323"/>
                    <a:gd name="T29" fmla="*/ 89 h 64"/>
                    <a:gd name="T30" fmla="*/ 279 w 323"/>
                    <a:gd name="T31" fmla="*/ 98 h 64"/>
                    <a:gd name="T32" fmla="*/ 251 w 323"/>
                    <a:gd name="T33" fmla="*/ 95 h 64"/>
                    <a:gd name="T34" fmla="*/ 263 w 323"/>
                    <a:gd name="T35" fmla="*/ 89 h 64"/>
                    <a:gd name="T36" fmla="*/ 254 w 323"/>
                    <a:gd name="T37" fmla="*/ 63 h 64"/>
                    <a:gd name="T38" fmla="*/ 251 w 323"/>
                    <a:gd name="T39" fmla="*/ 48 h 64"/>
                    <a:gd name="T40" fmla="*/ 235 w 323"/>
                    <a:gd name="T41" fmla="*/ 36 h 64"/>
                    <a:gd name="T42" fmla="*/ 211 w 323"/>
                    <a:gd name="T43" fmla="*/ 42 h 64"/>
                    <a:gd name="T44" fmla="*/ 199 w 323"/>
                    <a:gd name="T45" fmla="*/ 42 h 64"/>
                    <a:gd name="T46" fmla="*/ 183 w 323"/>
                    <a:gd name="T47" fmla="*/ 39 h 64"/>
                    <a:gd name="T48" fmla="*/ 123 w 323"/>
                    <a:gd name="T49" fmla="*/ 3 h 64"/>
                    <a:gd name="T50" fmla="*/ 88 w 323"/>
                    <a:gd name="T51" fmla="*/ 22 h 64"/>
                    <a:gd name="T52" fmla="*/ 1 w 323"/>
                    <a:gd name="T53" fmla="*/ 0 h 64"/>
                    <a:gd name="T54" fmla="*/ 327 w 323"/>
                    <a:gd name="T55" fmla="*/ 2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1" name="Freeform 40"/>
                <p:cNvSpPr>
                  <a:spLocks/>
                </p:cNvSpPr>
                <p:nvPr userDrawn="1"/>
              </p:nvSpPr>
              <p:spPr bwMode="ltGray">
                <a:xfrm>
                  <a:off x="3835" y="3"/>
                  <a:ext cx="446" cy="49"/>
                </a:xfrm>
                <a:custGeom>
                  <a:avLst/>
                  <a:gdLst>
                    <a:gd name="T0" fmla="*/ 156 w 300"/>
                    <a:gd name="T1" fmla="*/ 49 h 31"/>
                    <a:gd name="T2" fmla="*/ 45 w 300"/>
                    <a:gd name="T3" fmla="*/ 2 h 31"/>
                    <a:gd name="T4" fmla="*/ 424 w 300"/>
                    <a:gd name="T5" fmla="*/ 0 h 31"/>
                    <a:gd name="T6" fmla="*/ 440 w 300"/>
                    <a:gd name="T7" fmla="*/ 22 h 31"/>
                    <a:gd name="T8" fmla="*/ 392 w 300"/>
                    <a:gd name="T9" fmla="*/ 25 h 31"/>
                    <a:gd name="T10" fmla="*/ 156 w 300"/>
                    <a:gd name="T11" fmla="*/ 49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41"/>
                <p:cNvSpPr>
                  <a:spLocks/>
                </p:cNvSpPr>
                <p:nvPr userDrawn="1"/>
              </p:nvSpPr>
              <p:spPr bwMode="ltGray">
                <a:xfrm>
                  <a:off x="2853" y="74"/>
                  <a:ext cx="42" cy="25"/>
                </a:xfrm>
                <a:custGeom>
                  <a:avLst/>
                  <a:gdLst>
                    <a:gd name="T0" fmla="*/ 0 w 41"/>
                    <a:gd name="T1" fmla="*/ 22 h 29"/>
                    <a:gd name="T2" fmla="*/ 12 w 41"/>
                    <a:gd name="T3" fmla="*/ 25 h 29"/>
                    <a:gd name="T4" fmla="*/ 0 w 41"/>
                    <a:gd name="T5" fmla="*/ 22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3" name="Freeform 42"/>
                <p:cNvSpPr>
                  <a:spLocks/>
                </p:cNvSpPr>
                <p:nvPr userDrawn="1"/>
              </p:nvSpPr>
              <p:spPr bwMode="ltGray">
                <a:xfrm>
                  <a:off x="1704" y="3"/>
                  <a:ext cx="1022" cy="372"/>
                </a:xfrm>
                <a:custGeom>
                  <a:avLst/>
                  <a:gdLst>
                    <a:gd name="T0" fmla="*/ 171 w 436"/>
                    <a:gd name="T1" fmla="*/ 2 h 152"/>
                    <a:gd name="T2" fmla="*/ 1022 w 436"/>
                    <a:gd name="T3" fmla="*/ 0 h 152"/>
                    <a:gd name="T4" fmla="*/ 975 w 436"/>
                    <a:gd name="T5" fmla="*/ 132 h 152"/>
                    <a:gd name="T6" fmla="*/ 931 w 436"/>
                    <a:gd name="T7" fmla="*/ 166 h 152"/>
                    <a:gd name="T8" fmla="*/ 919 w 436"/>
                    <a:gd name="T9" fmla="*/ 171 h 152"/>
                    <a:gd name="T10" fmla="*/ 879 w 436"/>
                    <a:gd name="T11" fmla="*/ 179 h 152"/>
                    <a:gd name="T12" fmla="*/ 846 w 436"/>
                    <a:gd name="T13" fmla="*/ 215 h 152"/>
                    <a:gd name="T14" fmla="*/ 849 w 436"/>
                    <a:gd name="T15" fmla="*/ 242 h 152"/>
                    <a:gd name="T16" fmla="*/ 853 w 436"/>
                    <a:gd name="T17" fmla="*/ 262 h 152"/>
                    <a:gd name="T18" fmla="*/ 858 w 436"/>
                    <a:gd name="T19" fmla="*/ 277 h 152"/>
                    <a:gd name="T20" fmla="*/ 849 w 436"/>
                    <a:gd name="T21" fmla="*/ 299 h 152"/>
                    <a:gd name="T22" fmla="*/ 823 w 436"/>
                    <a:gd name="T23" fmla="*/ 294 h 152"/>
                    <a:gd name="T24" fmla="*/ 802 w 436"/>
                    <a:gd name="T25" fmla="*/ 316 h 152"/>
                    <a:gd name="T26" fmla="*/ 813 w 436"/>
                    <a:gd name="T27" fmla="*/ 257 h 152"/>
                    <a:gd name="T28" fmla="*/ 792 w 436"/>
                    <a:gd name="T29" fmla="*/ 245 h 152"/>
                    <a:gd name="T30" fmla="*/ 806 w 436"/>
                    <a:gd name="T31" fmla="*/ 228 h 152"/>
                    <a:gd name="T32" fmla="*/ 802 w 436"/>
                    <a:gd name="T33" fmla="*/ 218 h 152"/>
                    <a:gd name="T34" fmla="*/ 750 w 436"/>
                    <a:gd name="T35" fmla="*/ 230 h 152"/>
                    <a:gd name="T36" fmla="*/ 743 w 436"/>
                    <a:gd name="T37" fmla="*/ 208 h 152"/>
                    <a:gd name="T38" fmla="*/ 696 w 436"/>
                    <a:gd name="T39" fmla="*/ 230 h 152"/>
                    <a:gd name="T40" fmla="*/ 750 w 436"/>
                    <a:gd name="T41" fmla="*/ 252 h 152"/>
                    <a:gd name="T42" fmla="*/ 715 w 436"/>
                    <a:gd name="T43" fmla="*/ 286 h 152"/>
                    <a:gd name="T44" fmla="*/ 729 w 436"/>
                    <a:gd name="T45" fmla="*/ 308 h 152"/>
                    <a:gd name="T46" fmla="*/ 738 w 436"/>
                    <a:gd name="T47" fmla="*/ 338 h 152"/>
                    <a:gd name="T48" fmla="*/ 724 w 436"/>
                    <a:gd name="T49" fmla="*/ 340 h 152"/>
                    <a:gd name="T50" fmla="*/ 736 w 436"/>
                    <a:gd name="T51" fmla="*/ 352 h 152"/>
                    <a:gd name="T52" fmla="*/ 720 w 436"/>
                    <a:gd name="T53" fmla="*/ 372 h 152"/>
                    <a:gd name="T54" fmla="*/ 0 w 436"/>
                    <a:gd name="T55" fmla="*/ 365 h 152"/>
                    <a:gd name="T56" fmla="*/ 171 w 436"/>
                    <a:gd name="T57" fmla="*/ 2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43"/>
                <p:cNvSpPr>
                  <a:spLocks/>
                </p:cNvSpPr>
                <p:nvPr userDrawn="1"/>
              </p:nvSpPr>
              <p:spPr bwMode="ltGray">
                <a:xfrm>
                  <a:off x="2729" y="-9"/>
                  <a:ext cx="47" cy="134"/>
                </a:xfrm>
                <a:custGeom>
                  <a:avLst/>
                  <a:gdLst>
                    <a:gd name="T0" fmla="*/ 5 w 47"/>
                    <a:gd name="T1" fmla="*/ 127 h 165"/>
                    <a:gd name="T2" fmla="*/ 15 w 47"/>
                    <a:gd name="T3" fmla="*/ 88 h 165"/>
                    <a:gd name="T4" fmla="*/ 17 w 47"/>
                    <a:gd name="T5" fmla="*/ 55 h 165"/>
                    <a:gd name="T6" fmla="*/ 11 w 47"/>
                    <a:gd name="T7" fmla="*/ 32 h 165"/>
                    <a:gd name="T8" fmla="*/ 17 w 47"/>
                    <a:gd name="T9" fmla="*/ 10 h 165"/>
                    <a:gd name="T10" fmla="*/ 21 w 47"/>
                    <a:gd name="T11" fmla="*/ 0 h 165"/>
                    <a:gd name="T12" fmla="*/ 31 w 47"/>
                    <a:gd name="T13" fmla="*/ 24 h 165"/>
                    <a:gd name="T14" fmla="*/ 47 w 47"/>
                    <a:gd name="T15" fmla="*/ 80 h 165"/>
                    <a:gd name="T16" fmla="*/ 31 w 47"/>
                    <a:gd name="T17" fmla="*/ 88 h 165"/>
                    <a:gd name="T18" fmla="*/ 23 w 47"/>
                    <a:gd name="T19" fmla="*/ 102 h 165"/>
                    <a:gd name="T20" fmla="*/ 21 w 47"/>
                    <a:gd name="T21" fmla="*/ 107 h 165"/>
                    <a:gd name="T22" fmla="*/ 27 w 47"/>
                    <a:gd name="T23" fmla="*/ 109 h 165"/>
                    <a:gd name="T24" fmla="*/ 31 w 47"/>
                    <a:gd name="T25" fmla="*/ 119 h 165"/>
                    <a:gd name="T26" fmla="*/ 13 w 47"/>
                    <a:gd name="T27" fmla="*/ 120 h 165"/>
                    <a:gd name="T28" fmla="*/ 7 w 47"/>
                    <a:gd name="T29" fmla="*/ 130 h 165"/>
                    <a:gd name="T30" fmla="*/ 3 w 47"/>
                    <a:gd name="T31" fmla="*/ 125 h 165"/>
                    <a:gd name="T32" fmla="*/ 5 w 47"/>
                    <a:gd name="T33" fmla="*/ 12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5" name="Freeform 44"/>
                <p:cNvSpPr>
                  <a:spLocks/>
                </p:cNvSpPr>
                <p:nvPr userDrawn="1"/>
              </p:nvSpPr>
              <p:spPr bwMode="ltGray">
                <a:xfrm>
                  <a:off x="2701" y="103"/>
                  <a:ext cx="138" cy="84"/>
                </a:xfrm>
                <a:custGeom>
                  <a:avLst/>
                  <a:gdLst>
                    <a:gd name="T0" fmla="*/ 26 w 138"/>
                    <a:gd name="T1" fmla="*/ 50 h 103"/>
                    <a:gd name="T2" fmla="*/ 30 w 138"/>
                    <a:gd name="T3" fmla="*/ 35 h 103"/>
                    <a:gd name="T4" fmla="*/ 50 w 138"/>
                    <a:gd name="T5" fmla="*/ 27 h 103"/>
                    <a:gd name="T6" fmla="*/ 54 w 138"/>
                    <a:gd name="T7" fmla="*/ 37 h 103"/>
                    <a:gd name="T8" fmla="*/ 66 w 138"/>
                    <a:gd name="T9" fmla="*/ 40 h 103"/>
                    <a:gd name="T10" fmla="*/ 80 w 138"/>
                    <a:gd name="T11" fmla="*/ 45 h 103"/>
                    <a:gd name="T12" fmla="*/ 116 w 138"/>
                    <a:gd name="T13" fmla="*/ 27 h 103"/>
                    <a:gd name="T14" fmla="*/ 130 w 138"/>
                    <a:gd name="T15" fmla="*/ 14 h 103"/>
                    <a:gd name="T16" fmla="*/ 138 w 138"/>
                    <a:gd name="T17" fmla="*/ 9 h 103"/>
                    <a:gd name="T18" fmla="*/ 106 w 138"/>
                    <a:gd name="T19" fmla="*/ 40 h 103"/>
                    <a:gd name="T20" fmla="*/ 84 w 138"/>
                    <a:gd name="T21" fmla="*/ 55 h 103"/>
                    <a:gd name="T22" fmla="*/ 66 w 138"/>
                    <a:gd name="T23" fmla="*/ 66 h 103"/>
                    <a:gd name="T24" fmla="*/ 48 w 138"/>
                    <a:gd name="T25" fmla="*/ 84 h 103"/>
                    <a:gd name="T26" fmla="*/ 26 w 138"/>
                    <a:gd name="T27" fmla="*/ 73 h 103"/>
                    <a:gd name="T28" fmla="*/ 20 w 138"/>
                    <a:gd name="T29" fmla="*/ 71 h 103"/>
                    <a:gd name="T30" fmla="*/ 22 w 138"/>
                    <a:gd name="T31" fmla="*/ 79 h 103"/>
                    <a:gd name="T32" fmla="*/ 0 w 138"/>
                    <a:gd name="T33" fmla="*/ 79 h 103"/>
                    <a:gd name="T34" fmla="*/ 10 w 138"/>
                    <a:gd name="T35" fmla="*/ 64 h 103"/>
                    <a:gd name="T36" fmla="*/ 26 w 138"/>
                    <a:gd name="T37" fmla="*/ 5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45"/>
                <p:cNvSpPr>
                  <a:spLocks/>
                </p:cNvSpPr>
                <p:nvPr userDrawn="1"/>
              </p:nvSpPr>
              <p:spPr bwMode="ltGray">
                <a:xfrm>
                  <a:off x="2553" y="182"/>
                  <a:ext cx="187" cy="176"/>
                </a:xfrm>
                <a:custGeom>
                  <a:avLst/>
                  <a:gdLst>
                    <a:gd name="T0" fmla="*/ 157 w 188"/>
                    <a:gd name="T1" fmla="*/ 20 h 214"/>
                    <a:gd name="T2" fmla="*/ 159 w 188"/>
                    <a:gd name="T3" fmla="*/ 5 h 214"/>
                    <a:gd name="T4" fmla="*/ 169 w 188"/>
                    <a:gd name="T5" fmla="*/ 0 h 214"/>
                    <a:gd name="T6" fmla="*/ 181 w 188"/>
                    <a:gd name="T7" fmla="*/ 20 h 214"/>
                    <a:gd name="T8" fmla="*/ 187 w 188"/>
                    <a:gd name="T9" fmla="*/ 35 h 214"/>
                    <a:gd name="T10" fmla="*/ 177 w 188"/>
                    <a:gd name="T11" fmla="*/ 48 h 214"/>
                    <a:gd name="T12" fmla="*/ 169 w 188"/>
                    <a:gd name="T13" fmla="*/ 63 h 214"/>
                    <a:gd name="T14" fmla="*/ 161 w 188"/>
                    <a:gd name="T15" fmla="*/ 104 h 214"/>
                    <a:gd name="T16" fmla="*/ 143 w 188"/>
                    <a:gd name="T17" fmla="*/ 112 h 214"/>
                    <a:gd name="T18" fmla="*/ 119 w 188"/>
                    <a:gd name="T19" fmla="*/ 113 h 214"/>
                    <a:gd name="T20" fmla="*/ 111 w 188"/>
                    <a:gd name="T21" fmla="*/ 102 h 214"/>
                    <a:gd name="T22" fmla="*/ 101 w 188"/>
                    <a:gd name="T23" fmla="*/ 120 h 214"/>
                    <a:gd name="T24" fmla="*/ 90 w 188"/>
                    <a:gd name="T25" fmla="*/ 123 h 214"/>
                    <a:gd name="T26" fmla="*/ 80 w 188"/>
                    <a:gd name="T27" fmla="*/ 109 h 214"/>
                    <a:gd name="T28" fmla="*/ 58 w 188"/>
                    <a:gd name="T29" fmla="*/ 118 h 214"/>
                    <a:gd name="T30" fmla="*/ 76 w 188"/>
                    <a:gd name="T31" fmla="*/ 117 h 214"/>
                    <a:gd name="T32" fmla="*/ 78 w 188"/>
                    <a:gd name="T33" fmla="*/ 132 h 214"/>
                    <a:gd name="T34" fmla="*/ 58 w 188"/>
                    <a:gd name="T35" fmla="*/ 137 h 214"/>
                    <a:gd name="T36" fmla="*/ 34 w 188"/>
                    <a:gd name="T37" fmla="*/ 137 h 214"/>
                    <a:gd name="T38" fmla="*/ 36 w 188"/>
                    <a:gd name="T39" fmla="*/ 127 h 214"/>
                    <a:gd name="T40" fmla="*/ 46 w 188"/>
                    <a:gd name="T41" fmla="*/ 118 h 214"/>
                    <a:gd name="T42" fmla="*/ 34 w 188"/>
                    <a:gd name="T43" fmla="*/ 122 h 214"/>
                    <a:gd name="T44" fmla="*/ 26 w 188"/>
                    <a:gd name="T45" fmla="*/ 137 h 214"/>
                    <a:gd name="T46" fmla="*/ 30 w 188"/>
                    <a:gd name="T47" fmla="*/ 156 h 214"/>
                    <a:gd name="T48" fmla="*/ 14 w 188"/>
                    <a:gd name="T49" fmla="*/ 164 h 214"/>
                    <a:gd name="T50" fmla="*/ 0 w 188"/>
                    <a:gd name="T51" fmla="*/ 176 h 214"/>
                    <a:gd name="T52" fmla="*/ 8 w 188"/>
                    <a:gd name="T53" fmla="*/ 155 h 214"/>
                    <a:gd name="T54" fmla="*/ 0 w 188"/>
                    <a:gd name="T55" fmla="*/ 135 h 214"/>
                    <a:gd name="T56" fmla="*/ 14 w 188"/>
                    <a:gd name="T57" fmla="*/ 125 h 214"/>
                    <a:gd name="T58" fmla="*/ 32 w 188"/>
                    <a:gd name="T59" fmla="*/ 110 h 214"/>
                    <a:gd name="T60" fmla="*/ 44 w 188"/>
                    <a:gd name="T61" fmla="*/ 97 h 214"/>
                    <a:gd name="T62" fmla="*/ 72 w 188"/>
                    <a:gd name="T63" fmla="*/ 95 h 214"/>
                    <a:gd name="T64" fmla="*/ 84 w 188"/>
                    <a:gd name="T65" fmla="*/ 92 h 214"/>
                    <a:gd name="T66" fmla="*/ 113 w 188"/>
                    <a:gd name="T67" fmla="*/ 64 h 214"/>
                    <a:gd name="T68" fmla="*/ 119 w 188"/>
                    <a:gd name="T69" fmla="*/ 76 h 214"/>
                    <a:gd name="T70" fmla="*/ 131 w 188"/>
                    <a:gd name="T71" fmla="*/ 63 h 214"/>
                    <a:gd name="T72" fmla="*/ 149 w 188"/>
                    <a:gd name="T73" fmla="*/ 44 h 214"/>
                    <a:gd name="T74" fmla="*/ 153 w 188"/>
                    <a:gd name="T75" fmla="*/ 35 h 214"/>
                    <a:gd name="T76" fmla="*/ 147 w 188"/>
                    <a:gd name="T77" fmla="*/ 31 h 214"/>
                    <a:gd name="T78" fmla="*/ 151 w 188"/>
                    <a:gd name="T79" fmla="*/ 26 h 214"/>
                    <a:gd name="T80" fmla="*/ 157 w 188"/>
                    <a:gd name="T81" fmla="*/ 20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7" name="Freeform 46"/>
                <p:cNvSpPr>
                  <a:spLocks/>
                </p:cNvSpPr>
                <p:nvPr userDrawn="1"/>
              </p:nvSpPr>
              <p:spPr bwMode="ltGray">
                <a:xfrm>
                  <a:off x="2677" y="233"/>
                  <a:ext cx="14" cy="10"/>
                </a:xfrm>
                <a:custGeom>
                  <a:avLst/>
                  <a:gdLst>
                    <a:gd name="T0" fmla="*/ 0 w 13"/>
                    <a:gd name="T1" fmla="*/ 7 h 13"/>
                    <a:gd name="T2" fmla="*/ 4 w 13"/>
                    <a:gd name="T3" fmla="*/ 10 h 13"/>
                    <a:gd name="T4" fmla="*/ 0 w 13"/>
                    <a:gd name="T5" fmla="*/ 7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47"/>
                <p:cNvSpPr>
                  <a:spLocks/>
                </p:cNvSpPr>
                <p:nvPr userDrawn="1"/>
              </p:nvSpPr>
              <p:spPr bwMode="ltGray">
                <a:xfrm>
                  <a:off x="1627" y="353"/>
                  <a:ext cx="813" cy="462"/>
                </a:xfrm>
                <a:custGeom>
                  <a:avLst/>
                  <a:gdLst>
                    <a:gd name="T0" fmla="*/ 813 w 812"/>
                    <a:gd name="T1" fmla="*/ 21 h 564"/>
                    <a:gd name="T2" fmla="*/ 779 w 812"/>
                    <a:gd name="T3" fmla="*/ 64 h 564"/>
                    <a:gd name="T4" fmla="*/ 749 w 812"/>
                    <a:gd name="T5" fmla="*/ 100 h 564"/>
                    <a:gd name="T6" fmla="*/ 723 w 812"/>
                    <a:gd name="T7" fmla="*/ 116 h 564"/>
                    <a:gd name="T8" fmla="*/ 635 w 812"/>
                    <a:gd name="T9" fmla="*/ 147 h 564"/>
                    <a:gd name="T10" fmla="*/ 633 w 812"/>
                    <a:gd name="T11" fmla="*/ 172 h 564"/>
                    <a:gd name="T12" fmla="*/ 605 w 812"/>
                    <a:gd name="T13" fmla="*/ 188 h 564"/>
                    <a:gd name="T14" fmla="*/ 621 w 812"/>
                    <a:gd name="T15" fmla="*/ 146 h 564"/>
                    <a:gd name="T16" fmla="*/ 577 w 812"/>
                    <a:gd name="T17" fmla="*/ 154 h 564"/>
                    <a:gd name="T18" fmla="*/ 557 w 812"/>
                    <a:gd name="T19" fmla="*/ 179 h 564"/>
                    <a:gd name="T20" fmla="*/ 597 w 812"/>
                    <a:gd name="T21" fmla="*/ 229 h 564"/>
                    <a:gd name="T22" fmla="*/ 595 w 812"/>
                    <a:gd name="T23" fmla="*/ 301 h 564"/>
                    <a:gd name="T24" fmla="*/ 543 w 812"/>
                    <a:gd name="T25" fmla="*/ 333 h 564"/>
                    <a:gd name="T26" fmla="*/ 523 w 812"/>
                    <a:gd name="T27" fmla="*/ 316 h 564"/>
                    <a:gd name="T28" fmla="*/ 483 w 812"/>
                    <a:gd name="T29" fmla="*/ 285 h 564"/>
                    <a:gd name="T30" fmla="*/ 463 w 812"/>
                    <a:gd name="T31" fmla="*/ 285 h 564"/>
                    <a:gd name="T32" fmla="*/ 451 w 812"/>
                    <a:gd name="T33" fmla="*/ 323 h 564"/>
                    <a:gd name="T34" fmla="*/ 501 w 812"/>
                    <a:gd name="T35" fmla="*/ 380 h 564"/>
                    <a:gd name="T36" fmla="*/ 511 w 812"/>
                    <a:gd name="T37" fmla="*/ 429 h 564"/>
                    <a:gd name="T38" fmla="*/ 527 w 812"/>
                    <a:gd name="T39" fmla="*/ 459 h 564"/>
                    <a:gd name="T40" fmla="*/ 493 w 812"/>
                    <a:gd name="T41" fmla="*/ 446 h 564"/>
                    <a:gd name="T42" fmla="*/ 471 w 812"/>
                    <a:gd name="T43" fmla="*/ 424 h 564"/>
                    <a:gd name="T44" fmla="*/ 423 w 812"/>
                    <a:gd name="T45" fmla="*/ 347 h 564"/>
                    <a:gd name="T46" fmla="*/ 427 w 812"/>
                    <a:gd name="T47" fmla="*/ 254 h 564"/>
                    <a:gd name="T48" fmla="*/ 423 w 812"/>
                    <a:gd name="T49" fmla="*/ 220 h 564"/>
                    <a:gd name="T50" fmla="*/ 413 w 812"/>
                    <a:gd name="T51" fmla="*/ 226 h 564"/>
                    <a:gd name="T52" fmla="*/ 386 w 812"/>
                    <a:gd name="T53" fmla="*/ 218 h 564"/>
                    <a:gd name="T54" fmla="*/ 360 w 812"/>
                    <a:gd name="T55" fmla="*/ 139 h 564"/>
                    <a:gd name="T56" fmla="*/ 330 w 812"/>
                    <a:gd name="T57" fmla="*/ 136 h 564"/>
                    <a:gd name="T58" fmla="*/ 288 w 812"/>
                    <a:gd name="T59" fmla="*/ 141 h 564"/>
                    <a:gd name="T60" fmla="*/ 242 w 812"/>
                    <a:gd name="T61" fmla="*/ 190 h 564"/>
                    <a:gd name="T62" fmla="*/ 196 w 812"/>
                    <a:gd name="T63" fmla="*/ 220 h 564"/>
                    <a:gd name="T64" fmla="*/ 184 w 812"/>
                    <a:gd name="T65" fmla="*/ 224 h 564"/>
                    <a:gd name="T66" fmla="*/ 160 w 812"/>
                    <a:gd name="T67" fmla="*/ 269 h 564"/>
                    <a:gd name="T68" fmla="*/ 152 w 812"/>
                    <a:gd name="T69" fmla="*/ 290 h 564"/>
                    <a:gd name="T70" fmla="*/ 128 w 812"/>
                    <a:gd name="T71" fmla="*/ 331 h 564"/>
                    <a:gd name="T72" fmla="*/ 94 w 812"/>
                    <a:gd name="T73" fmla="*/ 321 h 564"/>
                    <a:gd name="T74" fmla="*/ 66 w 812"/>
                    <a:gd name="T75" fmla="*/ 211 h 564"/>
                    <a:gd name="T76" fmla="*/ 72 w 812"/>
                    <a:gd name="T77" fmla="*/ 128 h 564"/>
                    <a:gd name="T78" fmla="*/ 44 w 812"/>
                    <a:gd name="T79" fmla="*/ 147 h 564"/>
                    <a:gd name="T80" fmla="*/ 20 w 812"/>
                    <a:gd name="T81" fmla="*/ 123 h 564"/>
                    <a:gd name="T82" fmla="*/ 24 w 812"/>
                    <a:gd name="T83" fmla="*/ 113 h 564"/>
                    <a:gd name="T84" fmla="*/ 0 w 812"/>
                    <a:gd name="T85" fmla="*/ 75 h 564"/>
                    <a:gd name="T86" fmla="*/ 799 w 812"/>
                    <a:gd name="T87" fmla="*/ 5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9" name="Freeform 48"/>
                <p:cNvSpPr>
                  <a:spLocks/>
                </p:cNvSpPr>
                <p:nvPr userDrawn="1"/>
              </p:nvSpPr>
              <p:spPr bwMode="ltGray">
                <a:xfrm>
                  <a:off x="1770" y="671"/>
                  <a:ext cx="45" cy="71"/>
                </a:xfrm>
                <a:custGeom>
                  <a:avLst/>
                  <a:gdLst>
                    <a:gd name="T0" fmla="*/ 7 w 43"/>
                    <a:gd name="T1" fmla="*/ 9 h 85"/>
                    <a:gd name="T2" fmla="*/ 18 w 43"/>
                    <a:gd name="T3" fmla="*/ 3 h 85"/>
                    <a:gd name="T4" fmla="*/ 39 w 43"/>
                    <a:gd name="T5" fmla="*/ 28 h 85"/>
                    <a:gd name="T6" fmla="*/ 20 w 43"/>
                    <a:gd name="T7" fmla="*/ 71 h 85"/>
                    <a:gd name="T8" fmla="*/ 1 w 43"/>
                    <a:gd name="T9" fmla="*/ 58 h 85"/>
                    <a:gd name="T10" fmla="*/ 7 w 43"/>
                    <a:gd name="T11" fmla="*/ 9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0" name="Freeform 49"/>
                <p:cNvSpPr>
                  <a:spLocks/>
                </p:cNvSpPr>
                <p:nvPr userDrawn="1"/>
              </p:nvSpPr>
              <p:spPr bwMode="ltGray">
                <a:xfrm>
                  <a:off x="2394" y="431"/>
                  <a:ext cx="42" cy="59"/>
                </a:xfrm>
                <a:custGeom>
                  <a:avLst/>
                  <a:gdLst>
                    <a:gd name="T0" fmla="*/ 12 w 44"/>
                    <a:gd name="T1" fmla="*/ 22 h 74"/>
                    <a:gd name="T2" fmla="*/ 28 w 44"/>
                    <a:gd name="T3" fmla="*/ 2 h 74"/>
                    <a:gd name="T4" fmla="*/ 41 w 44"/>
                    <a:gd name="T5" fmla="*/ 3 h 74"/>
                    <a:gd name="T6" fmla="*/ 37 w 44"/>
                    <a:gd name="T7" fmla="*/ 21 h 74"/>
                    <a:gd name="T8" fmla="*/ 12 w 44"/>
                    <a:gd name="T9" fmla="*/ 59 h 74"/>
                    <a:gd name="T10" fmla="*/ 7 w 44"/>
                    <a:gd name="T11" fmla="*/ 48 h 74"/>
                    <a:gd name="T12" fmla="*/ 3 w 44"/>
                    <a:gd name="T13" fmla="*/ 29 h 74"/>
                    <a:gd name="T14" fmla="*/ 12 w 44"/>
                    <a:gd name="T15" fmla="*/ 22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1" name="Freeform 50"/>
                <p:cNvSpPr>
                  <a:spLocks/>
                </p:cNvSpPr>
                <p:nvPr userDrawn="1"/>
              </p:nvSpPr>
              <p:spPr bwMode="ltGray">
                <a:xfrm>
                  <a:off x="2513" y="402"/>
                  <a:ext cx="21" cy="24"/>
                </a:xfrm>
                <a:custGeom>
                  <a:avLst/>
                  <a:gdLst>
                    <a:gd name="T0" fmla="*/ 7 w 20"/>
                    <a:gd name="T1" fmla="*/ 13 h 30"/>
                    <a:gd name="T2" fmla="*/ 5 w 20"/>
                    <a:gd name="T3" fmla="*/ 24 h 30"/>
                    <a:gd name="T4" fmla="*/ 7 w 20"/>
                    <a:gd name="T5" fmla="*/ 13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2" name="Freeform 51"/>
                <p:cNvSpPr>
                  <a:spLocks/>
                </p:cNvSpPr>
                <p:nvPr userDrawn="1"/>
              </p:nvSpPr>
              <p:spPr bwMode="ltGray">
                <a:xfrm>
                  <a:off x="333" y="169"/>
                  <a:ext cx="1015" cy="866"/>
                </a:xfrm>
                <a:custGeom>
                  <a:avLst/>
                  <a:gdLst>
                    <a:gd name="T0" fmla="*/ 716 w 682"/>
                    <a:gd name="T1" fmla="*/ 721 h 557"/>
                    <a:gd name="T2" fmla="*/ 723 w 682"/>
                    <a:gd name="T3" fmla="*/ 701 h 557"/>
                    <a:gd name="T4" fmla="*/ 744 w 682"/>
                    <a:gd name="T5" fmla="*/ 642 h 557"/>
                    <a:gd name="T6" fmla="*/ 460 w 682"/>
                    <a:gd name="T7" fmla="*/ 446 h 557"/>
                    <a:gd name="T8" fmla="*/ 420 w 682"/>
                    <a:gd name="T9" fmla="*/ 538 h 557"/>
                    <a:gd name="T10" fmla="*/ 451 w 682"/>
                    <a:gd name="T11" fmla="*/ 864 h 557"/>
                    <a:gd name="T12" fmla="*/ 420 w 682"/>
                    <a:gd name="T13" fmla="*/ 768 h 557"/>
                    <a:gd name="T14" fmla="*/ 360 w 682"/>
                    <a:gd name="T15" fmla="*/ 683 h 557"/>
                    <a:gd name="T16" fmla="*/ 365 w 682"/>
                    <a:gd name="T17" fmla="*/ 642 h 557"/>
                    <a:gd name="T18" fmla="*/ 368 w 682"/>
                    <a:gd name="T19" fmla="*/ 613 h 557"/>
                    <a:gd name="T20" fmla="*/ 327 w 682"/>
                    <a:gd name="T21" fmla="*/ 583 h 557"/>
                    <a:gd name="T22" fmla="*/ 289 w 682"/>
                    <a:gd name="T23" fmla="*/ 538 h 557"/>
                    <a:gd name="T24" fmla="*/ 220 w 682"/>
                    <a:gd name="T25" fmla="*/ 550 h 557"/>
                    <a:gd name="T26" fmla="*/ 188 w 682"/>
                    <a:gd name="T27" fmla="*/ 567 h 557"/>
                    <a:gd name="T28" fmla="*/ 116 w 682"/>
                    <a:gd name="T29" fmla="*/ 567 h 557"/>
                    <a:gd name="T30" fmla="*/ 33 w 682"/>
                    <a:gd name="T31" fmla="*/ 485 h 557"/>
                    <a:gd name="T32" fmla="*/ 16 w 682"/>
                    <a:gd name="T33" fmla="*/ 459 h 557"/>
                    <a:gd name="T34" fmla="*/ 0 w 682"/>
                    <a:gd name="T35" fmla="*/ 410 h 557"/>
                    <a:gd name="T36" fmla="*/ 36 w 682"/>
                    <a:gd name="T37" fmla="*/ 331 h 557"/>
                    <a:gd name="T38" fmla="*/ 48 w 682"/>
                    <a:gd name="T39" fmla="*/ 281 h 557"/>
                    <a:gd name="T40" fmla="*/ 76 w 682"/>
                    <a:gd name="T41" fmla="*/ 222 h 557"/>
                    <a:gd name="T42" fmla="*/ 121 w 682"/>
                    <a:gd name="T43" fmla="*/ 180 h 557"/>
                    <a:gd name="T44" fmla="*/ 249 w 682"/>
                    <a:gd name="T45" fmla="*/ 104 h 557"/>
                    <a:gd name="T46" fmla="*/ 327 w 682"/>
                    <a:gd name="T47" fmla="*/ 47 h 557"/>
                    <a:gd name="T48" fmla="*/ 384 w 682"/>
                    <a:gd name="T49" fmla="*/ 9 h 557"/>
                    <a:gd name="T50" fmla="*/ 540 w 682"/>
                    <a:gd name="T51" fmla="*/ 3 h 557"/>
                    <a:gd name="T52" fmla="*/ 592 w 682"/>
                    <a:gd name="T53" fmla="*/ 0 h 557"/>
                    <a:gd name="T54" fmla="*/ 571 w 682"/>
                    <a:gd name="T55" fmla="*/ 53 h 557"/>
                    <a:gd name="T56" fmla="*/ 659 w 682"/>
                    <a:gd name="T57" fmla="*/ 131 h 557"/>
                    <a:gd name="T58" fmla="*/ 740 w 682"/>
                    <a:gd name="T59" fmla="*/ 115 h 557"/>
                    <a:gd name="T60" fmla="*/ 787 w 682"/>
                    <a:gd name="T61" fmla="*/ 127 h 557"/>
                    <a:gd name="T62" fmla="*/ 832 w 682"/>
                    <a:gd name="T63" fmla="*/ 151 h 557"/>
                    <a:gd name="T64" fmla="*/ 851 w 682"/>
                    <a:gd name="T65" fmla="*/ 292 h 557"/>
                    <a:gd name="T66" fmla="*/ 851 w 682"/>
                    <a:gd name="T67" fmla="*/ 373 h 557"/>
                    <a:gd name="T68" fmla="*/ 891 w 682"/>
                    <a:gd name="T69" fmla="*/ 440 h 557"/>
                    <a:gd name="T70" fmla="*/ 960 w 682"/>
                    <a:gd name="T71" fmla="*/ 466 h 557"/>
                    <a:gd name="T72" fmla="*/ 1012 w 682"/>
                    <a:gd name="T73" fmla="*/ 459 h 557"/>
                    <a:gd name="T74" fmla="*/ 988 w 682"/>
                    <a:gd name="T75" fmla="*/ 529 h 557"/>
                    <a:gd name="T76" fmla="*/ 891 w 682"/>
                    <a:gd name="T77" fmla="*/ 633 h 557"/>
                    <a:gd name="T78" fmla="*/ 816 w 682"/>
                    <a:gd name="T79" fmla="*/ 754 h 557"/>
                    <a:gd name="T80" fmla="*/ 827 w 682"/>
                    <a:gd name="T81" fmla="*/ 790 h 557"/>
                    <a:gd name="T82" fmla="*/ 647 w 682"/>
                    <a:gd name="T83" fmla="*/ 864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3" name="Freeform 52"/>
                <p:cNvSpPr>
                  <a:spLocks/>
                </p:cNvSpPr>
                <p:nvPr userDrawn="1"/>
              </p:nvSpPr>
              <p:spPr bwMode="ltGray">
                <a:xfrm>
                  <a:off x="727" y="495"/>
                  <a:ext cx="382" cy="540"/>
                </a:xfrm>
                <a:custGeom>
                  <a:avLst/>
                  <a:gdLst>
                    <a:gd name="T0" fmla="*/ 361 w 257"/>
                    <a:gd name="T1" fmla="*/ 540 h 347"/>
                    <a:gd name="T2" fmla="*/ 346 w 257"/>
                    <a:gd name="T3" fmla="*/ 468 h 347"/>
                    <a:gd name="T4" fmla="*/ 323 w 257"/>
                    <a:gd name="T5" fmla="*/ 448 h 347"/>
                    <a:gd name="T6" fmla="*/ 320 w 257"/>
                    <a:gd name="T7" fmla="*/ 419 h 347"/>
                    <a:gd name="T8" fmla="*/ 311 w 257"/>
                    <a:gd name="T9" fmla="*/ 395 h 347"/>
                    <a:gd name="T10" fmla="*/ 311 w 257"/>
                    <a:gd name="T11" fmla="*/ 356 h 347"/>
                    <a:gd name="T12" fmla="*/ 308 w 257"/>
                    <a:gd name="T13" fmla="*/ 333 h 347"/>
                    <a:gd name="T14" fmla="*/ 339 w 257"/>
                    <a:gd name="T15" fmla="*/ 314 h 347"/>
                    <a:gd name="T16" fmla="*/ 382 w 257"/>
                    <a:gd name="T17" fmla="*/ 307 h 347"/>
                    <a:gd name="T18" fmla="*/ 382 w 257"/>
                    <a:gd name="T19" fmla="*/ 212 h 347"/>
                    <a:gd name="T20" fmla="*/ 80 w 257"/>
                    <a:gd name="T21" fmla="*/ 149 h 347"/>
                    <a:gd name="T22" fmla="*/ 48 w 257"/>
                    <a:gd name="T23" fmla="*/ 153 h 347"/>
                    <a:gd name="T24" fmla="*/ 24 w 257"/>
                    <a:gd name="T25" fmla="*/ 159 h 347"/>
                    <a:gd name="T26" fmla="*/ 0 w 257"/>
                    <a:gd name="T27" fmla="*/ 232 h 347"/>
                    <a:gd name="T28" fmla="*/ 138 w 257"/>
                    <a:gd name="T29" fmla="*/ 538 h 347"/>
                    <a:gd name="T30" fmla="*/ 361 w 257"/>
                    <a:gd name="T31" fmla="*/ 540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4" name="Freeform 53"/>
                <p:cNvSpPr>
                  <a:spLocks/>
                </p:cNvSpPr>
                <p:nvPr userDrawn="1"/>
              </p:nvSpPr>
              <p:spPr bwMode="ltGray">
                <a:xfrm>
                  <a:off x="1400" y="896"/>
                  <a:ext cx="16" cy="29"/>
                </a:xfrm>
                <a:custGeom>
                  <a:avLst/>
                  <a:gdLst>
                    <a:gd name="T0" fmla="*/ 6 w 19"/>
                    <a:gd name="T1" fmla="*/ 20 h 37"/>
                    <a:gd name="T2" fmla="*/ 16 w 19"/>
                    <a:gd name="T3" fmla="*/ 16 h 37"/>
                    <a:gd name="T4" fmla="*/ 6 w 19"/>
                    <a:gd name="T5" fmla="*/ 20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5" name="Freeform 54"/>
                <p:cNvSpPr>
                  <a:spLocks/>
                </p:cNvSpPr>
                <p:nvPr userDrawn="1"/>
              </p:nvSpPr>
              <p:spPr bwMode="ltGray">
                <a:xfrm>
                  <a:off x="1379" y="617"/>
                  <a:ext cx="21" cy="17"/>
                </a:xfrm>
                <a:custGeom>
                  <a:avLst/>
                  <a:gdLst>
                    <a:gd name="T0" fmla="*/ 11 w 22"/>
                    <a:gd name="T1" fmla="*/ 10 h 20"/>
                    <a:gd name="T2" fmla="*/ 15 w 22"/>
                    <a:gd name="T3" fmla="*/ 0 h 20"/>
                    <a:gd name="T4" fmla="*/ 19 w 22"/>
                    <a:gd name="T5" fmla="*/ 10 h 20"/>
                    <a:gd name="T6" fmla="*/ 8 w 22"/>
                    <a:gd name="T7" fmla="*/ 17 h 20"/>
                    <a:gd name="T8" fmla="*/ 11 w 22"/>
                    <a:gd name="T9" fmla="*/ 10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6" name="Freeform 55"/>
                <p:cNvSpPr>
                  <a:spLocks/>
                </p:cNvSpPr>
                <p:nvPr userDrawn="1"/>
              </p:nvSpPr>
              <p:spPr bwMode="ltGray">
                <a:xfrm>
                  <a:off x="453" y="275"/>
                  <a:ext cx="58" cy="24"/>
                </a:xfrm>
                <a:custGeom>
                  <a:avLst/>
                  <a:gdLst>
                    <a:gd name="T0" fmla="*/ 24 w 57"/>
                    <a:gd name="T1" fmla="*/ 14 h 30"/>
                    <a:gd name="T2" fmla="*/ 33 w 57"/>
                    <a:gd name="T3" fmla="*/ 5 h 30"/>
                    <a:gd name="T4" fmla="*/ 37 w 57"/>
                    <a:gd name="T5" fmla="*/ 24 h 30"/>
                    <a:gd name="T6" fmla="*/ 24 w 57"/>
                    <a:gd name="T7" fmla="*/ 14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7" name="Freeform 56"/>
                <p:cNvSpPr>
                  <a:spLocks/>
                </p:cNvSpPr>
                <p:nvPr userDrawn="1"/>
              </p:nvSpPr>
              <p:spPr bwMode="ltGray">
                <a:xfrm>
                  <a:off x="1161" y="50"/>
                  <a:ext cx="691" cy="569"/>
                </a:xfrm>
                <a:custGeom>
                  <a:avLst/>
                  <a:gdLst>
                    <a:gd name="T0" fmla="*/ 472 w 693"/>
                    <a:gd name="T1" fmla="*/ 379 h 696"/>
                    <a:gd name="T2" fmla="*/ 392 w 693"/>
                    <a:gd name="T3" fmla="*/ 370 h 696"/>
                    <a:gd name="T4" fmla="*/ 324 w 693"/>
                    <a:gd name="T5" fmla="*/ 337 h 696"/>
                    <a:gd name="T6" fmla="*/ 264 w 693"/>
                    <a:gd name="T7" fmla="*/ 327 h 696"/>
                    <a:gd name="T8" fmla="*/ 236 w 693"/>
                    <a:gd name="T9" fmla="*/ 340 h 696"/>
                    <a:gd name="T10" fmla="*/ 260 w 693"/>
                    <a:gd name="T11" fmla="*/ 350 h 696"/>
                    <a:gd name="T12" fmla="*/ 292 w 693"/>
                    <a:gd name="T13" fmla="*/ 383 h 696"/>
                    <a:gd name="T14" fmla="*/ 320 w 693"/>
                    <a:gd name="T15" fmla="*/ 389 h 696"/>
                    <a:gd name="T16" fmla="*/ 332 w 693"/>
                    <a:gd name="T17" fmla="*/ 438 h 696"/>
                    <a:gd name="T18" fmla="*/ 312 w 693"/>
                    <a:gd name="T19" fmla="*/ 451 h 696"/>
                    <a:gd name="T20" fmla="*/ 260 w 693"/>
                    <a:gd name="T21" fmla="*/ 504 h 696"/>
                    <a:gd name="T22" fmla="*/ 224 w 693"/>
                    <a:gd name="T23" fmla="*/ 513 h 696"/>
                    <a:gd name="T24" fmla="*/ 97 w 693"/>
                    <a:gd name="T25" fmla="*/ 569 h 696"/>
                    <a:gd name="T26" fmla="*/ 77 w 693"/>
                    <a:gd name="T27" fmla="*/ 504 h 696"/>
                    <a:gd name="T28" fmla="*/ 45 w 693"/>
                    <a:gd name="T29" fmla="*/ 428 h 696"/>
                    <a:gd name="T30" fmla="*/ 33 w 693"/>
                    <a:gd name="T31" fmla="*/ 366 h 696"/>
                    <a:gd name="T32" fmla="*/ 53 w 693"/>
                    <a:gd name="T33" fmla="*/ 281 h 696"/>
                    <a:gd name="T34" fmla="*/ 17 w 693"/>
                    <a:gd name="T35" fmla="*/ 320 h 696"/>
                    <a:gd name="T36" fmla="*/ 81 w 693"/>
                    <a:gd name="T37" fmla="*/ 229 h 696"/>
                    <a:gd name="T38" fmla="*/ 113 w 693"/>
                    <a:gd name="T39" fmla="*/ 167 h 696"/>
                    <a:gd name="T40" fmla="*/ 37 w 693"/>
                    <a:gd name="T41" fmla="*/ 167 h 696"/>
                    <a:gd name="T42" fmla="*/ 1 w 693"/>
                    <a:gd name="T43" fmla="*/ 160 h 696"/>
                    <a:gd name="T44" fmla="*/ 25 w 693"/>
                    <a:gd name="T45" fmla="*/ 114 h 696"/>
                    <a:gd name="T46" fmla="*/ 97 w 693"/>
                    <a:gd name="T47" fmla="*/ 92 h 696"/>
                    <a:gd name="T48" fmla="*/ 220 w 693"/>
                    <a:gd name="T49" fmla="*/ 101 h 696"/>
                    <a:gd name="T50" fmla="*/ 228 w 693"/>
                    <a:gd name="T51" fmla="*/ 52 h 696"/>
                    <a:gd name="T52" fmla="*/ 260 w 693"/>
                    <a:gd name="T53" fmla="*/ 0 h 696"/>
                    <a:gd name="T54" fmla="*/ 356 w 693"/>
                    <a:gd name="T55" fmla="*/ 36 h 696"/>
                    <a:gd name="T56" fmla="*/ 328 w 693"/>
                    <a:gd name="T57" fmla="*/ 72 h 696"/>
                    <a:gd name="T58" fmla="*/ 300 w 693"/>
                    <a:gd name="T59" fmla="*/ 144 h 696"/>
                    <a:gd name="T60" fmla="*/ 360 w 693"/>
                    <a:gd name="T61" fmla="*/ 157 h 696"/>
                    <a:gd name="T62" fmla="*/ 372 w 693"/>
                    <a:gd name="T63" fmla="*/ 111 h 696"/>
                    <a:gd name="T64" fmla="*/ 416 w 693"/>
                    <a:gd name="T65" fmla="*/ 75 h 696"/>
                    <a:gd name="T66" fmla="*/ 496 w 693"/>
                    <a:gd name="T67" fmla="*/ 72 h 696"/>
                    <a:gd name="T68" fmla="*/ 527 w 693"/>
                    <a:gd name="T69" fmla="*/ 43 h 696"/>
                    <a:gd name="T70" fmla="*/ 539 w 693"/>
                    <a:gd name="T71" fmla="*/ 376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8" name="Freeform 57"/>
                <p:cNvSpPr>
                  <a:spLocks/>
                </p:cNvSpPr>
                <p:nvPr userDrawn="1"/>
              </p:nvSpPr>
              <p:spPr bwMode="ltGray">
                <a:xfrm>
                  <a:off x="689" y="6"/>
                  <a:ext cx="1386" cy="232"/>
                </a:xfrm>
                <a:custGeom>
                  <a:avLst/>
                  <a:gdLst>
                    <a:gd name="T0" fmla="*/ 1228 w 931"/>
                    <a:gd name="T1" fmla="*/ 0 h 149"/>
                    <a:gd name="T2" fmla="*/ 213 w 931"/>
                    <a:gd name="T3" fmla="*/ 45 h 149"/>
                    <a:gd name="T4" fmla="*/ 135 w 931"/>
                    <a:gd name="T5" fmla="*/ 65 h 149"/>
                    <a:gd name="T6" fmla="*/ 92 w 931"/>
                    <a:gd name="T7" fmla="*/ 65 h 149"/>
                    <a:gd name="T8" fmla="*/ 33 w 931"/>
                    <a:gd name="T9" fmla="*/ 120 h 149"/>
                    <a:gd name="T10" fmla="*/ 0 w 931"/>
                    <a:gd name="T11" fmla="*/ 163 h 149"/>
                    <a:gd name="T12" fmla="*/ 88 w 931"/>
                    <a:gd name="T13" fmla="*/ 179 h 149"/>
                    <a:gd name="T14" fmla="*/ 144 w 931"/>
                    <a:gd name="T15" fmla="*/ 149 h 149"/>
                    <a:gd name="T16" fmla="*/ 161 w 931"/>
                    <a:gd name="T17" fmla="*/ 131 h 149"/>
                    <a:gd name="T18" fmla="*/ 249 w 931"/>
                    <a:gd name="T19" fmla="*/ 81 h 149"/>
                    <a:gd name="T20" fmla="*/ 320 w 931"/>
                    <a:gd name="T21" fmla="*/ 72 h 149"/>
                    <a:gd name="T22" fmla="*/ 353 w 931"/>
                    <a:gd name="T23" fmla="*/ 146 h 149"/>
                    <a:gd name="T24" fmla="*/ 280 w 931"/>
                    <a:gd name="T25" fmla="*/ 170 h 149"/>
                    <a:gd name="T26" fmla="*/ 344 w 931"/>
                    <a:gd name="T27" fmla="*/ 176 h 149"/>
                    <a:gd name="T28" fmla="*/ 372 w 931"/>
                    <a:gd name="T29" fmla="*/ 140 h 149"/>
                    <a:gd name="T30" fmla="*/ 396 w 931"/>
                    <a:gd name="T31" fmla="*/ 143 h 149"/>
                    <a:gd name="T32" fmla="*/ 377 w 931"/>
                    <a:gd name="T33" fmla="*/ 84 h 149"/>
                    <a:gd name="T34" fmla="*/ 396 w 931"/>
                    <a:gd name="T35" fmla="*/ 69 h 149"/>
                    <a:gd name="T36" fmla="*/ 412 w 931"/>
                    <a:gd name="T37" fmla="*/ 137 h 149"/>
                    <a:gd name="T38" fmla="*/ 396 w 931"/>
                    <a:gd name="T39" fmla="*/ 176 h 149"/>
                    <a:gd name="T40" fmla="*/ 441 w 931"/>
                    <a:gd name="T41" fmla="*/ 202 h 149"/>
                    <a:gd name="T42" fmla="*/ 445 w 931"/>
                    <a:gd name="T43" fmla="*/ 143 h 149"/>
                    <a:gd name="T44" fmla="*/ 493 w 931"/>
                    <a:gd name="T45" fmla="*/ 160 h 149"/>
                    <a:gd name="T46" fmla="*/ 569 w 931"/>
                    <a:gd name="T47" fmla="*/ 114 h 149"/>
                    <a:gd name="T48" fmla="*/ 609 w 931"/>
                    <a:gd name="T49" fmla="*/ 78 h 149"/>
                    <a:gd name="T50" fmla="*/ 654 w 931"/>
                    <a:gd name="T51" fmla="*/ 87 h 149"/>
                    <a:gd name="T52" fmla="*/ 677 w 931"/>
                    <a:gd name="T53" fmla="*/ 78 h 149"/>
                    <a:gd name="T54" fmla="*/ 642 w 931"/>
                    <a:gd name="T55" fmla="*/ 69 h 149"/>
                    <a:gd name="T56" fmla="*/ 706 w 931"/>
                    <a:gd name="T57" fmla="*/ 54 h 149"/>
                    <a:gd name="T58" fmla="*/ 810 w 931"/>
                    <a:gd name="T59" fmla="*/ 84 h 149"/>
                    <a:gd name="T60" fmla="*/ 865 w 931"/>
                    <a:gd name="T61" fmla="*/ 65 h 149"/>
                    <a:gd name="T62" fmla="*/ 869 w 931"/>
                    <a:gd name="T63" fmla="*/ 98 h 149"/>
                    <a:gd name="T64" fmla="*/ 846 w 931"/>
                    <a:gd name="T65" fmla="*/ 157 h 149"/>
                    <a:gd name="T66" fmla="*/ 910 w 931"/>
                    <a:gd name="T67" fmla="*/ 137 h 149"/>
                    <a:gd name="T68" fmla="*/ 929 w 931"/>
                    <a:gd name="T69" fmla="*/ 125 h 149"/>
                    <a:gd name="T70" fmla="*/ 965 w 931"/>
                    <a:gd name="T71" fmla="*/ 95 h 149"/>
                    <a:gd name="T72" fmla="*/ 1182 w 931"/>
                    <a:gd name="T73" fmla="*/ 131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9" name="Freeform 58"/>
                <p:cNvSpPr>
                  <a:spLocks/>
                </p:cNvSpPr>
                <p:nvPr userDrawn="1"/>
              </p:nvSpPr>
              <p:spPr bwMode="ltGray">
                <a:xfrm>
                  <a:off x="971" y="91"/>
                  <a:ext cx="30" cy="25"/>
                </a:xfrm>
                <a:custGeom>
                  <a:avLst/>
                  <a:gdLst>
                    <a:gd name="T0" fmla="*/ 3 w 31"/>
                    <a:gd name="T1" fmla="*/ 23 h 30"/>
                    <a:gd name="T2" fmla="*/ 30 w 31"/>
                    <a:gd name="T3" fmla="*/ 0 h 30"/>
                    <a:gd name="T4" fmla="*/ 18 w 31"/>
                    <a:gd name="T5" fmla="*/ 20 h 30"/>
                    <a:gd name="T6" fmla="*/ 3 w 31"/>
                    <a:gd name="T7" fmla="*/ 23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0" name="Freeform 59"/>
                <p:cNvSpPr>
                  <a:spLocks/>
                </p:cNvSpPr>
                <p:nvPr userDrawn="1"/>
              </p:nvSpPr>
              <p:spPr bwMode="ltGray">
                <a:xfrm>
                  <a:off x="935" y="125"/>
                  <a:ext cx="45" cy="27"/>
                </a:xfrm>
                <a:custGeom>
                  <a:avLst/>
                  <a:gdLst>
                    <a:gd name="T0" fmla="*/ 6 w 44"/>
                    <a:gd name="T1" fmla="*/ 27 h 32"/>
                    <a:gd name="T2" fmla="*/ 23 w 44"/>
                    <a:gd name="T3" fmla="*/ 0 h 32"/>
                    <a:gd name="T4" fmla="*/ 39 w 44"/>
                    <a:gd name="T5" fmla="*/ 3 h 32"/>
                    <a:gd name="T6" fmla="*/ 6 w 44"/>
                    <a:gd name="T7" fmla="*/ 27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1" name="Freeform 60"/>
                <p:cNvSpPr>
                  <a:spLocks/>
                </p:cNvSpPr>
                <p:nvPr userDrawn="1"/>
              </p:nvSpPr>
              <p:spPr bwMode="ltGray">
                <a:xfrm>
                  <a:off x="1081" y="226"/>
                  <a:ext cx="75" cy="14"/>
                </a:xfrm>
                <a:custGeom>
                  <a:avLst/>
                  <a:gdLst>
                    <a:gd name="T0" fmla="*/ 37 w 76"/>
                    <a:gd name="T1" fmla="*/ 14 h 18"/>
                    <a:gd name="T2" fmla="*/ 25 w 76"/>
                    <a:gd name="T3" fmla="*/ 2 h 18"/>
                    <a:gd name="T4" fmla="*/ 37 w 76"/>
                    <a:gd name="T5" fmla="*/ 14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2" name="Freeform 61"/>
                <p:cNvSpPr>
                  <a:spLocks/>
                </p:cNvSpPr>
                <p:nvPr userDrawn="1"/>
              </p:nvSpPr>
              <p:spPr bwMode="ltGray">
                <a:xfrm>
                  <a:off x="1210" y="223"/>
                  <a:ext cx="42" cy="37"/>
                </a:xfrm>
                <a:custGeom>
                  <a:avLst/>
                  <a:gdLst>
                    <a:gd name="T0" fmla="*/ 0 w 42"/>
                    <a:gd name="T1" fmla="*/ 18 h 44"/>
                    <a:gd name="T2" fmla="*/ 12 w 42"/>
                    <a:gd name="T3" fmla="*/ 8 h 44"/>
                    <a:gd name="T4" fmla="*/ 0 w 42"/>
                    <a:gd name="T5" fmla="*/ 18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3" name="Freeform 62"/>
                <p:cNvSpPr>
                  <a:spLocks/>
                </p:cNvSpPr>
                <p:nvPr userDrawn="1"/>
              </p:nvSpPr>
              <p:spPr bwMode="ltGray">
                <a:xfrm>
                  <a:off x="865" y="123"/>
                  <a:ext cx="33" cy="24"/>
                </a:xfrm>
                <a:custGeom>
                  <a:avLst/>
                  <a:gdLst>
                    <a:gd name="T0" fmla="*/ 7 w 31"/>
                    <a:gd name="T1" fmla="*/ 18 h 30"/>
                    <a:gd name="T2" fmla="*/ 33 w 31"/>
                    <a:gd name="T3" fmla="*/ 8 h 30"/>
                    <a:gd name="T4" fmla="*/ 7 w 31"/>
                    <a:gd name="T5" fmla="*/ 18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 name="Group 63"/>
              <p:cNvGrpSpPr>
                <a:grpSpLocks/>
              </p:cNvGrpSpPr>
              <p:nvPr userDrawn="1"/>
            </p:nvGrpSpPr>
            <p:grpSpPr bwMode="auto">
              <a:xfrm>
                <a:off x="7" y="-154"/>
                <a:ext cx="5739" cy="418"/>
                <a:chOff x="1056" y="111"/>
                <a:chExt cx="2448" cy="418"/>
              </a:xfrm>
            </p:grpSpPr>
            <p:sp>
              <p:nvSpPr>
                <p:cNvPr id="27" name="Line 64"/>
                <p:cNvSpPr>
                  <a:spLocks noChangeShapeType="1"/>
                </p:cNvSpPr>
                <p:nvPr/>
              </p:nvSpPr>
              <p:spPr bwMode="white">
                <a:xfrm>
                  <a:off x="1056" y="332"/>
                  <a:ext cx="2448"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65"/>
                <p:cNvSpPr>
                  <a:spLocks noChangeShapeType="1"/>
                </p:cNvSpPr>
                <p:nvPr/>
              </p:nvSpPr>
              <p:spPr bwMode="white">
                <a:xfrm>
                  <a:off x="125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66"/>
                <p:cNvSpPr>
                  <a:spLocks noChangeShapeType="1"/>
                </p:cNvSpPr>
                <p:nvPr/>
              </p:nvSpPr>
              <p:spPr bwMode="white">
                <a:xfrm>
                  <a:off x="148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67"/>
                <p:cNvSpPr>
                  <a:spLocks noChangeShapeType="1"/>
                </p:cNvSpPr>
                <p:nvPr/>
              </p:nvSpPr>
              <p:spPr bwMode="white">
                <a:xfrm>
                  <a:off x="171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68"/>
                <p:cNvSpPr>
                  <a:spLocks noChangeShapeType="1"/>
                </p:cNvSpPr>
                <p:nvPr/>
              </p:nvSpPr>
              <p:spPr bwMode="white">
                <a:xfrm>
                  <a:off x="193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69"/>
                <p:cNvSpPr>
                  <a:spLocks noChangeShapeType="1"/>
                </p:cNvSpPr>
                <p:nvPr/>
              </p:nvSpPr>
              <p:spPr bwMode="white">
                <a:xfrm>
                  <a:off x="216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70"/>
                <p:cNvSpPr>
                  <a:spLocks noChangeShapeType="1"/>
                </p:cNvSpPr>
                <p:nvPr/>
              </p:nvSpPr>
              <p:spPr bwMode="white">
                <a:xfrm>
                  <a:off x="239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71"/>
                <p:cNvSpPr>
                  <a:spLocks noChangeShapeType="1"/>
                </p:cNvSpPr>
                <p:nvPr/>
              </p:nvSpPr>
              <p:spPr bwMode="white">
                <a:xfrm>
                  <a:off x="262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72"/>
                <p:cNvSpPr>
                  <a:spLocks noChangeShapeType="1"/>
                </p:cNvSpPr>
                <p:nvPr/>
              </p:nvSpPr>
              <p:spPr bwMode="white">
                <a:xfrm>
                  <a:off x="285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73"/>
                <p:cNvSpPr>
                  <a:spLocks noChangeShapeType="1"/>
                </p:cNvSpPr>
                <p:nvPr/>
              </p:nvSpPr>
              <p:spPr bwMode="white">
                <a:xfrm>
                  <a:off x="307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74"/>
                <p:cNvSpPr>
                  <a:spLocks noChangeShapeType="1"/>
                </p:cNvSpPr>
                <p:nvPr/>
              </p:nvSpPr>
              <p:spPr bwMode="white">
                <a:xfrm>
                  <a:off x="330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 name="Group 75"/>
              <p:cNvGrpSpPr>
                <a:grpSpLocks/>
              </p:cNvGrpSpPr>
              <p:nvPr userDrawn="1"/>
            </p:nvGrpSpPr>
            <p:grpSpPr bwMode="auto">
              <a:xfrm>
                <a:off x="-1261" y="-1"/>
                <a:ext cx="2098" cy="1030"/>
                <a:chOff x="1208" y="109"/>
                <a:chExt cx="2098" cy="423"/>
              </a:xfrm>
            </p:grpSpPr>
            <p:sp>
              <p:nvSpPr>
                <p:cNvPr id="12" name="Line 76"/>
                <p:cNvSpPr>
                  <a:spLocks noChangeShapeType="1"/>
                </p:cNvSpPr>
                <p:nvPr/>
              </p:nvSpPr>
              <p:spPr bwMode="ltGray">
                <a:xfrm>
                  <a:off x="2850" y="110"/>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77"/>
                <p:cNvSpPr>
                  <a:spLocks noChangeShapeType="1"/>
                </p:cNvSpPr>
                <p:nvPr/>
              </p:nvSpPr>
              <p:spPr bwMode="ltGray">
                <a:xfrm>
                  <a:off x="2972" y="332"/>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78"/>
                <p:cNvSpPr>
                  <a:spLocks noChangeShapeType="1"/>
                </p:cNvSpPr>
                <p:nvPr/>
              </p:nvSpPr>
              <p:spPr bwMode="ltGray">
                <a:xfrm>
                  <a:off x="3078" y="350"/>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79"/>
                <p:cNvSpPr>
                  <a:spLocks noChangeShapeType="1"/>
                </p:cNvSpPr>
                <p:nvPr/>
              </p:nvSpPr>
              <p:spPr bwMode="ltGray">
                <a:xfrm>
                  <a:off x="3306" y="450"/>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80"/>
                <p:cNvSpPr>
                  <a:spLocks noChangeShapeType="1"/>
                </p:cNvSpPr>
                <p:nvPr/>
              </p:nvSpPr>
              <p:spPr bwMode="ltGray">
                <a:xfrm>
                  <a:off x="2166" y="114"/>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Line 81"/>
                <p:cNvSpPr>
                  <a:spLocks noChangeShapeType="1"/>
                </p:cNvSpPr>
                <p:nvPr/>
              </p:nvSpPr>
              <p:spPr bwMode="ltGray">
                <a:xfrm>
                  <a:off x="1938" y="111"/>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 name="Line 82"/>
                <p:cNvSpPr>
                  <a:spLocks noChangeShapeType="1"/>
                </p:cNvSpPr>
                <p:nvPr/>
              </p:nvSpPr>
              <p:spPr bwMode="ltGray">
                <a:xfrm flipH="1">
                  <a:off x="1912" y="332"/>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83"/>
                <p:cNvSpPr>
                  <a:spLocks noChangeShapeType="1"/>
                </p:cNvSpPr>
                <p:nvPr/>
              </p:nvSpPr>
              <p:spPr bwMode="ltGray">
                <a:xfrm>
                  <a:off x="1778" y="332"/>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84"/>
                <p:cNvSpPr>
                  <a:spLocks noChangeShapeType="1"/>
                </p:cNvSpPr>
                <p:nvPr/>
              </p:nvSpPr>
              <p:spPr bwMode="ltGray">
                <a:xfrm flipH="1">
                  <a:off x="1578" y="332"/>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5"/>
                <p:cNvSpPr>
                  <a:spLocks noChangeShapeType="1"/>
                </p:cNvSpPr>
                <p:nvPr/>
              </p:nvSpPr>
              <p:spPr bwMode="ltGray">
                <a:xfrm>
                  <a:off x="1208" y="332"/>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86"/>
                <p:cNvSpPr>
                  <a:spLocks noChangeShapeType="1"/>
                </p:cNvSpPr>
                <p:nvPr/>
              </p:nvSpPr>
              <p:spPr bwMode="ltGray">
                <a:xfrm>
                  <a:off x="1480" y="234"/>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87"/>
                <p:cNvSpPr>
                  <a:spLocks noChangeShapeType="1"/>
                </p:cNvSpPr>
                <p:nvPr/>
              </p:nvSpPr>
              <p:spPr bwMode="ltGray">
                <a:xfrm>
                  <a:off x="1254" y="252"/>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88"/>
                <p:cNvSpPr>
                  <a:spLocks noChangeShapeType="1"/>
                </p:cNvSpPr>
                <p:nvPr/>
              </p:nvSpPr>
              <p:spPr bwMode="ltGray">
                <a:xfrm flipH="1" flipV="1">
                  <a:off x="1482" y="109"/>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89"/>
                <p:cNvSpPr>
                  <a:spLocks noChangeShapeType="1"/>
                </p:cNvSpPr>
                <p:nvPr/>
              </p:nvSpPr>
              <p:spPr bwMode="ltGray">
                <a:xfrm>
                  <a:off x="1710" y="180"/>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90"/>
                <p:cNvSpPr>
                  <a:spLocks noChangeShapeType="1"/>
                </p:cNvSpPr>
                <p:nvPr/>
              </p:nvSpPr>
              <p:spPr bwMode="ltGray">
                <a:xfrm flipV="1">
                  <a:off x="1710" y="111"/>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7" name="Picture 91" descr="earth"/>
            <p:cNvPicPr>
              <a:picLocks noChangeAspect="1" noChangeArrowheads="1"/>
            </p:cNvPicPr>
            <p:nvPr userDrawn="1"/>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gray">
            <a:xfrm>
              <a:off x="336" y="1566"/>
              <a:ext cx="690"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212" name="Rectangle 92"/>
          <p:cNvSpPr>
            <a:spLocks noGrp="1" noChangeArrowheads="1"/>
          </p:cNvSpPr>
          <p:nvPr>
            <p:ph type="ctrTitle"/>
          </p:nvPr>
        </p:nvSpPr>
        <p:spPr>
          <a:xfrm>
            <a:off x="1828800" y="1828800"/>
            <a:ext cx="6934200" cy="2362200"/>
          </a:xfrm>
        </p:spPr>
        <p:txBody>
          <a:bodyPr/>
          <a:lstStyle>
            <a:lvl1pPr>
              <a:defRPr b="1"/>
            </a:lvl1pPr>
          </a:lstStyle>
          <a:p>
            <a:r>
              <a:rPr lang="en-US"/>
              <a:t>Click to edit Master title style</a:t>
            </a:r>
            <a:endParaRPr lang="en-US" dirty="0"/>
          </a:p>
        </p:txBody>
      </p:sp>
      <p:sp>
        <p:nvSpPr>
          <p:cNvPr id="5213" name="Rectangle 9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a:t>Click to edit Master subtitle style</a:t>
            </a:r>
          </a:p>
        </p:txBody>
      </p:sp>
      <p:sp>
        <p:nvSpPr>
          <p:cNvPr id="94" name="Rectangle 94"/>
          <p:cNvSpPr>
            <a:spLocks noGrp="1" noChangeArrowheads="1"/>
          </p:cNvSpPr>
          <p:nvPr>
            <p:ph type="dt" sz="half" idx="10"/>
          </p:nvPr>
        </p:nvSpPr>
        <p:spPr>
          <a:xfrm>
            <a:off x="533400" y="6324600"/>
            <a:ext cx="1905000" cy="457200"/>
          </a:xfrm>
        </p:spPr>
        <p:txBody>
          <a:bodyPr/>
          <a:lstStyle>
            <a:lvl1pPr>
              <a:defRPr smtClean="0"/>
            </a:lvl1pPr>
          </a:lstStyle>
          <a:p>
            <a:pPr>
              <a:defRPr/>
            </a:pPr>
            <a:fld id="{E71ADCBC-7ADE-4CFD-8867-B88C74E6E932}" type="datetime1">
              <a:rPr lang="en-US"/>
              <a:pPr>
                <a:defRPr/>
              </a:pPr>
              <a:t>11/3/2023</a:t>
            </a:fld>
            <a:endParaRPr lang="en-US"/>
          </a:p>
        </p:txBody>
      </p:sp>
      <p:sp>
        <p:nvSpPr>
          <p:cNvPr id="95" name="Rectangle 95"/>
          <p:cNvSpPr>
            <a:spLocks noGrp="1" noChangeArrowheads="1"/>
          </p:cNvSpPr>
          <p:nvPr>
            <p:ph type="ftr" sz="quarter" idx="11"/>
          </p:nvPr>
        </p:nvSpPr>
        <p:spPr>
          <a:xfrm>
            <a:off x="1905000" y="6324600"/>
            <a:ext cx="5791200" cy="457200"/>
          </a:xfrm>
        </p:spPr>
        <p:txBody>
          <a:bodyPr/>
          <a:lstStyle>
            <a:lvl1pPr>
              <a:defRPr/>
            </a:lvl1pPr>
          </a:lstStyle>
          <a:p>
            <a:pPr>
              <a:defRPr/>
            </a:pPr>
            <a:r>
              <a:rPr lang="en-CA"/>
              <a:t>Options, Futures, and Other Derivatives, 9th  Edition,  Copyright © John C. Hull 2014</a:t>
            </a:r>
            <a:endParaRPr lang="en-US"/>
          </a:p>
        </p:txBody>
      </p:sp>
      <p:sp>
        <p:nvSpPr>
          <p:cNvPr id="96" name="Rectangle 96"/>
          <p:cNvSpPr>
            <a:spLocks noGrp="1" noChangeArrowheads="1"/>
          </p:cNvSpPr>
          <p:nvPr>
            <p:ph type="sldNum" sz="quarter" idx="12"/>
          </p:nvPr>
        </p:nvSpPr>
        <p:spPr>
          <a:xfrm>
            <a:off x="6858000" y="6324600"/>
            <a:ext cx="1905000" cy="457200"/>
          </a:xfrm>
        </p:spPr>
        <p:txBody>
          <a:bodyPr/>
          <a:lstStyle>
            <a:lvl1pPr>
              <a:defRPr/>
            </a:lvl1pPr>
          </a:lstStyle>
          <a:p>
            <a:pPr>
              <a:defRPr/>
            </a:pPr>
            <a:fld id="{754D749D-B02E-43F7-BF45-77292D7DECA3}" type="slidenum">
              <a:rPr lang="en-US"/>
              <a:pPr>
                <a:defRPr/>
              </a:pPr>
              <a:t>‹#›</a:t>
            </a:fld>
            <a:endParaRPr lang="en-US"/>
          </a:p>
        </p:txBody>
      </p:sp>
    </p:spTree>
    <p:extLst>
      <p:ext uri="{BB962C8B-B14F-4D97-AF65-F5344CB8AC3E}">
        <p14:creationId xmlns:p14="http://schemas.microsoft.com/office/powerpoint/2010/main" val="3027530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35CBC4E6-AD51-4B3C-99C7-32CCABF20D33}" type="datetime1">
              <a:rPr lang="en-US"/>
              <a:pPr>
                <a:defRPr/>
              </a:pPr>
              <a:t>11/3/2023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E50C14-AD8D-4227-8EE1-9BB6BD384870}" type="slidenum">
              <a:rPr lang="en-US"/>
              <a:pPr>
                <a:defRPr/>
              </a:pPr>
              <a:t>‹#›</a:t>
            </a:fld>
            <a:endParaRPr lang="en-US"/>
          </a:p>
        </p:txBody>
      </p:sp>
    </p:spTree>
    <p:extLst>
      <p:ext uri="{BB962C8B-B14F-4D97-AF65-F5344CB8AC3E}">
        <p14:creationId xmlns:p14="http://schemas.microsoft.com/office/powerpoint/2010/main" val="100245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7DA9EE61-1A30-44F7-8A3F-AA89363B38BE}" type="datetime1">
              <a:rPr lang="en-US"/>
              <a:pPr>
                <a:defRPr/>
              </a:pPr>
              <a:t>11/3/2023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1699C8-A711-447C-9392-6C9B7979A4C2}" type="slidenum">
              <a:rPr lang="en-US"/>
              <a:pPr>
                <a:defRPr/>
              </a:pPr>
              <a:t>‹#›</a:t>
            </a:fld>
            <a:endParaRPr lang="en-US"/>
          </a:p>
        </p:txBody>
      </p:sp>
    </p:spTree>
    <p:extLst>
      <p:ext uri="{BB962C8B-B14F-4D97-AF65-F5344CB8AC3E}">
        <p14:creationId xmlns:p14="http://schemas.microsoft.com/office/powerpoint/2010/main" val="208488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mtClean="0"/>
            </a:lvl1pPr>
          </a:lstStyle>
          <a:p>
            <a:pPr>
              <a:defRPr/>
            </a:pPr>
            <a:fld id="{47F67344-D913-4312-8990-D6DB42A9935E}" type="datetime1">
              <a:rPr lang="en-US"/>
              <a:pPr>
                <a:defRPr/>
              </a:pPr>
              <a:t>11/3/2023</a:t>
            </a:fld>
            <a:endParaRPr lang="en-US"/>
          </a:p>
        </p:txBody>
      </p:sp>
      <p:sp>
        <p:nvSpPr>
          <p:cNvPr id="5" name="Footer Placeholder 4"/>
          <p:cNvSpPr>
            <a:spLocks noGrp="1"/>
          </p:cNvSpPr>
          <p:nvPr>
            <p:ph type="ftr" sz="quarter" idx="11"/>
          </p:nvPr>
        </p:nvSpPr>
        <p:spPr>
          <a:xfrm>
            <a:off x="1600200" y="6248400"/>
            <a:ext cx="5029200" cy="457200"/>
          </a:xfrm>
        </p:spPr>
        <p:txBody>
          <a:bodyPr/>
          <a:lstStyle>
            <a:lvl1pPr>
              <a:defRPr/>
            </a:lvl1pPr>
          </a:lstStyle>
          <a:p>
            <a:pPr>
              <a:defRPr/>
            </a:pPr>
            <a:r>
              <a:rPr lang="en-CA"/>
              <a:t>Options, Futures, and Other Derivatives, 9th  Edition,  Copyright © John C. Hull 2014</a:t>
            </a:r>
            <a:endParaRPr lang="en-US"/>
          </a:p>
        </p:txBody>
      </p:sp>
      <p:sp>
        <p:nvSpPr>
          <p:cNvPr id="6" name="Slide Number Placeholder 5"/>
          <p:cNvSpPr>
            <a:spLocks noGrp="1"/>
          </p:cNvSpPr>
          <p:nvPr>
            <p:ph type="sldNum" sz="quarter" idx="12"/>
          </p:nvPr>
        </p:nvSpPr>
        <p:spPr/>
        <p:txBody>
          <a:bodyPr/>
          <a:lstStyle>
            <a:lvl1pPr>
              <a:defRPr/>
            </a:lvl1pPr>
          </a:lstStyle>
          <a:p>
            <a:pPr>
              <a:defRPr/>
            </a:pPr>
            <a:fld id="{8CF71D3C-2420-4A89-861A-EFACF67BD985}" type="slidenum">
              <a:rPr lang="en-US"/>
              <a:pPr>
                <a:defRPr/>
              </a:pPr>
              <a:t>‹#›</a:t>
            </a:fld>
            <a:endParaRPr lang="en-US"/>
          </a:p>
        </p:txBody>
      </p:sp>
    </p:spTree>
    <p:extLst>
      <p:ext uri="{BB962C8B-B14F-4D97-AF65-F5344CB8AC3E}">
        <p14:creationId xmlns:p14="http://schemas.microsoft.com/office/powerpoint/2010/main" val="139899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A938A0A9-E6AA-4DC5-A6B3-3199D9A7A0EF}" type="datetime1">
              <a:rPr lang="en-US"/>
              <a:pPr>
                <a:defRPr/>
              </a:pPr>
              <a:t>11/3/2023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E7C516-7C16-4CAB-A74A-722B52755393}" type="slidenum">
              <a:rPr lang="en-US"/>
              <a:pPr>
                <a:defRPr/>
              </a:pPr>
              <a:t>‹#›</a:t>
            </a:fld>
            <a:endParaRPr lang="en-US"/>
          </a:p>
        </p:txBody>
      </p:sp>
    </p:spTree>
    <p:extLst>
      <p:ext uri="{BB962C8B-B14F-4D97-AF65-F5344CB8AC3E}">
        <p14:creationId xmlns:p14="http://schemas.microsoft.com/office/powerpoint/2010/main" val="254072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B75C4E05-050F-42C3-8776-6A8C66AA5198}" type="datetime1">
              <a:rPr lang="en-US"/>
              <a:pPr>
                <a:defRPr/>
              </a:pPr>
              <a:t>11/3/2023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FB457F-574C-4B27-B8FD-912742A6F5DF}" type="slidenum">
              <a:rPr lang="en-US"/>
              <a:pPr>
                <a:defRPr/>
              </a:pPr>
              <a:t>‹#›</a:t>
            </a:fld>
            <a:endParaRPr lang="en-US"/>
          </a:p>
        </p:txBody>
      </p:sp>
    </p:spTree>
    <p:extLst>
      <p:ext uri="{BB962C8B-B14F-4D97-AF65-F5344CB8AC3E}">
        <p14:creationId xmlns:p14="http://schemas.microsoft.com/office/powerpoint/2010/main" val="173019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172AE6ED-3722-418E-A64E-2F1973592480}" type="datetime1">
              <a:rPr lang="en-US"/>
              <a:pPr>
                <a:defRPr/>
              </a:pPr>
              <a:t>11/3/2023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749891F-5E13-4DF5-9FD6-9F860B36ED55}" type="slidenum">
              <a:rPr lang="en-US"/>
              <a:pPr>
                <a:defRPr/>
              </a:pPr>
              <a:t>‹#›</a:t>
            </a:fld>
            <a:endParaRPr lang="en-US"/>
          </a:p>
        </p:txBody>
      </p:sp>
    </p:spTree>
    <p:extLst>
      <p:ext uri="{BB962C8B-B14F-4D97-AF65-F5344CB8AC3E}">
        <p14:creationId xmlns:p14="http://schemas.microsoft.com/office/powerpoint/2010/main" val="215052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smtClean="0"/>
            </a:lvl1pPr>
          </a:lstStyle>
          <a:p>
            <a:pPr>
              <a:defRPr/>
            </a:pPr>
            <a:fld id="{C9507C2F-565C-427E-BE21-112F880257A2}" type="datetime1">
              <a:rPr lang="en-US"/>
              <a:pPr>
                <a:defRPr/>
              </a:pPr>
              <a:t>11/3/2023</a:t>
            </a:fld>
            <a:endParaRPr lang="en-US"/>
          </a:p>
        </p:txBody>
      </p:sp>
      <p:sp>
        <p:nvSpPr>
          <p:cNvPr id="4" name="Footer Placeholder 3"/>
          <p:cNvSpPr>
            <a:spLocks noGrp="1"/>
          </p:cNvSpPr>
          <p:nvPr>
            <p:ph type="ftr" sz="quarter" idx="11"/>
          </p:nvPr>
        </p:nvSpPr>
        <p:spPr>
          <a:xfrm>
            <a:off x="2133600" y="6324600"/>
            <a:ext cx="4800600" cy="457200"/>
          </a:xfrm>
        </p:spPr>
        <p:txBody>
          <a:bodyPr/>
          <a:lstStyle>
            <a:lvl1pPr>
              <a:defRPr/>
            </a:lvl1p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lvl1pPr>
              <a:defRPr/>
            </a:lvl1pPr>
          </a:lstStyle>
          <a:p>
            <a:pPr>
              <a:defRPr/>
            </a:pPr>
            <a:fld id="{AD75F502-3536-48AF-AF28-1F60F99AA4F1}" type="slidenum">
              <a:rPr lang="en-US"/>
              <a:pPr>
                <a:defRPr/>
              </a:pPr>
              <a:t>‹#›</a:t>
            </a:fld>
            <a:endParaRPr lang="en-US"/>
          </a:p>
        </p:txBody>
      </p:sp>
    </p:spTree>
    <p:extLst>
      <p:ext uri="{BB962C8B-B14F-4D97-AF65-F5344CB8AC3E}">
        <p14:creationId xmlns:p14="http://schemas.microsoft.com/office/powerpoint/2010/main" val="39004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C51202D-9EDF-4378-AA53-0C2B6290DBD3}" type="datetime1">
              <a:rPr lang="en-US"/>
              <a:pPr>
                <a:defRPr/>
              </a:pPr>
              <a:t>11/3/2023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ADD6A28-A226-4288-A746-966042DC6075}" type="slidenum">
              <a:rPr lang="en-US"/>
              <a:pPr>
                <a:defRPr/>
              </a:pPr>
              <a:t>‹#›</a:t>
            </a:fld>
            <a:endParaRPr lang="en-US"/>
          </a:p>
        </p:txBody>
      </p:sp>
    </p:spTree>
    <p:extLst>
      <p:ext uri="{BB962C8B-B14F-4D97-AF65-F5344CB8AC3E}">
        <p14:creationId xmlns:p14="http://schemas.microsoft.com/office/powerpoint/2010/main" val="2764214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63E6A8D-273A-4B9E-947D-80CCC848EC19}" type="datetime1">
              <a:rPr lang="en-US"/>
              <a:pPr>
                <a:defRPr/>
              </a:pPr>
              <a:t>11/3/2023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A54336-C548-4054-B96E-922E33BFF272}" type="slidenum">
              <a:rPr lang="en-US"/>
              <a:pPr>
                <a:defRPr/>
              </a:pPr>
              <a:t>‹#›</a:t>
            </a:fld>
            <a:endParaRPr lang="en-US"/>
          </a:p>
        </p:txBody>
      </p:sp>
    </p:spTree>
    <p:extLst>
      <p:ext uri="{BB962C8B-B14F-4D97-AF65-F5344CB8AC3E}">
        <p14:creationId xmlns:p14="http://schemas.microsoft.com/office/powerpoint/2010/main" val="206005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AED27F3-DE59-44F5-969B-DA30259AB453}" type="datetime1">
              <a:rPr lang="en-US"/>
              <a:pPr>
                <a:defRPr/>
              </a:pPr>
              <a:t>11/3/2023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7B59A7-6786-41B6-91D9-33D4911DCF42}" type="slidenum">
              <a:rPr lang="en-US"/>
              <a:pPr>
                <a:defRPr/>
              </a:pPr>
              <a:t>‹#›</a:t>
            </a:fld>
            <a:endParaRPr lang="en-US"/>
          </a:p>
        </p:txBody>
      </p:sp>
    </p:spTree>
    <p:extLst>
      <p:ext uri="{BB962C8B-B14F-4D97-AF65-F5344CB8AC3E}">
        <p14:creationId xmlns:p14="http://schemas.microsoft.com/office/powerpoint/2010/main" val="3409402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063" y="9302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214788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Arial" charset="0"/>
              </a:defRPr>
            </a:lvl1pPr>
          </a:lstStyle>
          <a:p>
            <a:pPr>
              <a:defRPr/>
            </a:pPr>
            <a:fld id="{970FC851-82FC-4B19-A619-6CCC8318164F}" type="datetime1">
              <a:rPr lang="en-US"/>
              <a:pPr>
                <a:defRPr/>
              </a:pPr>
              <a:t>11/3/2023</a:t>
            </a:fld>
            <a:endParaRPr lang="en-US"/>
          </a:p>
        </p:txBody>
      </p:sp>
      <p:sp>
        <p:nvSpPr>
          <p:cNvPr id="4101" name="Rectangle 5"/>
          <p:cNvSpPr>
            <a:spLocks noGrp="1" noChangeArrowheads="1"/>
          </p:cNvSpPr>
          <p:nvPr>
            <p:ph type="ftr" sz="quarter" idx="3"/>
          </p:nvPr>
        </p:nvSpPr>
        <p:spPr bwMode="auto">
          <a:xfrm>
            <a:off x="1828800" y="6324600"/>
            <a:ext cx="5486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defRPr>
            </a:lvl1pPr>
          </a:lstStyle>
          <a:p>
            <a:pPr>
              <a:defRPr/>
            </a:pPr>
            <a:r>
              <a:rPr lang="en-CA"/>
              <a:t>Options, Futures, and Other Derivatives, 9th  Edition,  Copyright © John C. Hull 2014</a:t>
            </a:r>
            <a:endParaRPr lang="en-US"/>
          </a:p>
        </p:txBody>
      </p:sp>
      <p:sp>
        <p:nvSpPr>
          <p:cNvPr id="4102"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Arial" charset="0"/>
              </a:defRPr>
            </a:lvl1pPr>
          </a:lstStyle>
          <a:p>
            <a:pPr>
              <a:defRPr/>
            </a:pPr>
            <a:fld id="{09C78114-CFAD-4537-838E-1DEBCB94A685}" type="slidenum">
              <a:rPr lang="en-US"/>
              <a:pPr>
                <a:defRPr/>
              </a:pPr>
              <a:t>‹#›</a:t>
            </a:fld>
            <a:endParaRPr lang="en-US"/>
          </a:p>
        </p:txBody>
      </p:sp>
      <p:grpSp>
        <p:nvGrpSpPr>
          <p:cNvPr id="1031" name="Group 7"/>
          <p:cNvGrpSpPr>
            <a:grpSpLocks/>
          </p:cNvGrpSpPr>
          <p:nvPr/>
        </p:nvGrpSpPr>
        <p:grpSpPr bwMode="auto">
          <a:xfrm>
            <a:off x="261938" y="87313"/>
            <a:ext cx="8488362" cy="831850"/>
            <a:chOff x="165" y="55"/>
            <a:chExt cx="5347" cy="524"/>
          </a:xfrm>
        </p:grpSpPr>
        <p:grpSp>
          <p:nvGrpSpPr>
            <p:cNvPr id="1032" name="Group 8"/>
            <p:cNvGrpSpPr>
              <a:grpSpLocks/>
            </p:cNvGrpSpPr>
            <p:nvPr userDrawn="1"/>
          </p:nvGrpSpPr>
          <p:grpSpPr bwMode="auto">
            <a:xfrm>
              <a:off x="664" y="104"/>
              <a:ext cx="4848" cy="432"/>
              <a:chOff x="664" y="104"/>
              <a:chExt cx="4848" cy="432"/>
            </a:xfrm>
          </p:grpSpPr>
          <p:sp>
            <p:nvSpPr>
              <p:cNvPr id="1034" name="Freeform 9"/>
              <p:cNvSpPr>
                <a:spLocks/>
              </p:cNvSpPr>
              <p:nvPr/>
            </p:nvSpPr>
            <p:spPr bwMode="ltGray">
              <a:xfrm>
                <a:off x="664" y="104"/>
                <a:ext cx="4848" cy="432"/>
              </a:xfrm>
              <a:custGeom>
                <a:avLst/>
                <a:gdLst>
                  <a:gd name="T0" fmla="*/ 4848 w 4848"/>
                  <a:gd name="T1" fmla="*/ 48 h 432"/>
                  <a:gd name="T2" fmla="*/ 4848 w 4848"/>
                  <a:gd name="T3" fmla="*/ 432 h 432"/>
                  <a:gd name="T4" fmla="*/ 0 w 4848"/>
                  <a:gd name="T5" fmla="*/ 432 h 432"/>
                  <a:gd name="T6" fmla="*/ 0 w 4848"/>
                  <a:gd name="T7" fmla="*/ 0 h 432"/>
                  <a:gd name="T8" fmla="*/ 4848 w 4848"/>
                  <a:gd name="T9" fmla="*/ 0 h 432"/>
                  <a:gd name="T10" fmla="*/ 4848 w 4848"/>
                  <a:gd name="T11" fmla="*/ 48 h 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p:spPr>
            <p:txBody>
              <a:bodyPr wrap="none" anchor="ctr"/>
              <a:lstStyle/>
              <a:p>
                <a:endParaRPr lang="en-US"/>
              </a:p>
            </p:txBody>
          </p:sp>
          <p:grpSp>
            <p:nvGrpSpPr>
              <p:cNvPr id="1035" name="Group 10"/>
              <p:cNvGrpSpPr>
                <a:grpSpLocks/>
              </p:cNvGrpSpPr>
              <p:nvPr/>
            </p:nvGrpSpPr>
            <p:grpSpPr bwMode="auto">
              <a:xfrm>
                <a:off x="1195" y="104"/>
                <a:ext cx="3827" cy="429"/>
                <a:chOff x="1021" y="240"/>
                <a:chExt cx="3827" cy="429"/>
              </a:xfrm>
            </p:grpSpPr>
            <p:grpSp>
              <p:nvGrpSpPr>
                <p:cNvPr id="1084" name="Group 11"/>
                <p:cNvGrpSpPr>
                  <a:grpSpLocks/>
                </p:cNvGrpSpPr>
                <p:nvPr/>
              </p:nvGrpSpPr>
              <p:grpSpPr bwMode="auto">
                <a:xfrm>
                  <a:off x="1021" y="241"/>
                  <a:ext cx="2208" cy="427"/>
                  <a:chOff x="1021" y="241"/>
                  <a:chExt cx="2208" cy="427"/>
                </a:xfrm>
              </p:grpSpPr>
              <p:sp>
                <p:nvSpPr>
                  <p:cNvPr id="1128" name="Freeform 12"/>
                  <p:cNvSpPr>
                    <a:spLocks/>
                  </p:cNvSpPr>
                  <p:nvPr/>
                </p:nvSpPr>
                <p:spPr bwMode="ltGray">
                  <a:xfrm>
                    <a:off x="2257" y="633"/>
                    <a:ext cx="7" cy="8"/>
                  </a:xfrm>
                  <a:custGeom>
                    <a:avLst/>
                    <a:gdLst>
                      <a:gd name="T0" fmla="*/ 2 w 15"/>
                      <a:gd name="T1" fmla="*/ 4 h 23"/>
                      <a:gd name="T2" fmla="*/ 7 w 15"/>
                      <a:gd name="T3" fmla="*/ 2 h 23"/>
                      <a:gd name="T4" fmla="*/ 6 w 15"/>
                      <a:gd name="T5" fmla="*/ 6 h 23"/>
                      <a:gd name="T6" fmla="*/ 2 w 15"/>
                      <a:gd name="T7" fmla="*/ 4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9" name="Freeform 13"/>
                  <p:cNvSpPr>
                    <a:spLocks/>
                  </p:cNvSpPr>
                  <p:nvPr/>
                </p:nvSpPr>
                <p:spPr bwMode="ltGray">
                  <a:xfrm>
                    <a:off x="2332" y="660"/>
                    <a:ext cx="9" cy="8"/>
                  </a:xfrm>
                  <a:custGeom>
                    <a:avLst/>
                    <a:gdLst>
                      <a:gd name="T0" fmla="*/ 1 w 20"/>
                      <a:gd name="T1" fmla="*/ 5 h 23"/>
                      <a:gd name="T2" fmla="*/ 5 w 20"/>
                      <a:gd name="T3" fmla="*/ 1 h 23"/>
                      <a:gd name="T4" fmla="*/ 3 w 20"/>
                      <a:gd name="T5" fmla="*/ 7 h 23"/>
                      <a:gd name="T6" fmla="*/ 1 w 20"/>
                      <a:gd name="T7" fmla="*/ 5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0" name="Freeform 14"/>
                  <p:cNvSpPr>
                    <a:spLocks/>
                  </p:cNvSpPr>
                  <p:nvPr/>
                </p:nvSpPr>
                <p:spPr bwMode="ltGray">
                  <a:xfrm>
                    <a:off x="2120"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1" name="Freeform 15"/>
                  <p:cNvSpPr>
                    <a:spLocks/>
                  </p:cNvSpPr>
                  <p:nvPr/>
                </p:nvSpPr>
                <p:spPr bwMode="ltGray">
                  <a:xfrm>
                    <a:off x="1967"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2" name="Freeform 16"/>
                  <p:cNvSpPr>
                    <a:spLocks/>
                  </p:cNvSpPr>
                  <p:nvPr/>
                </p:nvSpPr>
                <p:spPr bwMode="ltGray">
                  <a:xfrm>
                    <a:off x="1921"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3" name="Freeform 17"/>
                  <p:cNvSpPr>
                    <a:spLocks/>
                  </p:cNvSpPr>
                  <p:nvPr/>
                </p:nvSpPr>
                <p:spPr bwMode="ltGray">
                  <a:xfrm>
                    <a:off x="1892"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4" name="Freeform 18"/>
                  <p:cNvSpPr>
                    <a:spLocks/>
                  </p:cNvSpPr>
                  <p:nvPr/>
                </p:nvSpPr>
                <p:spPr bwMode="ltGray">
                  <a:xfrm>
                    <a:off x="1735"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5" name="Freeform 19"/>
                  <p:cNvSpPr>
                    <a:spLocks/>
                  </p:cNvSpPr>
                  <p:nvPr/>
                </p:nvSpPr>
                <p:spPr bwMode="ltGray">
                  <a:xfrm>
                    <a:off x="1827"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6" name="Freeform 20"/>
                  <p:cNvSpPr>
                    <a:spLocks/>
                  </p:cNvSpPr>
                  <p:nvPr/>
                </p:nvSpPr>
                <p:spPr bwMode="ltGray">
                  <a:xfrm>
                    <a:off x="1892"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7" name="Freeform 21"/>
                  <p:cNvSpPr>
                    <a:spLocks/>
                  </p:cNvSpPr>
                  <p:nvPr/>
                </p:nvSpPr>
                <p:spPr bwMode="ltGray">
                  <a:xfrm>
                    <a:off x="1890"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8" name="Freeform 22"/>
                  <p:cNvSpPr>
                    <a:spLocks/>
                  </p:cNvSpPr>
                  <p:nvPr/>
                </p:nvSpPr>
                <p:spPr bwMode="ltGray">
                  <a:xfrm>
                    <a:off x="1944"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9" name="Freeform 23"/>
                  <p:cNvSpPr>
                    <a:spLocks/>
                  </p:cNvSpPr>
                  <p:nvPr/>
                </p:nvSpPr>
                <p:spPr bwMode="ltGray">
                  <a:xfrm>
                    <a:off x="1948"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0" name="Freeform 24"/>
                  <p:cNvSpPr>
                    <a:spLocks/>
                  </p:cNvSpPr>
                  <p:nvPr/>
                </p:nvSpPr>
                <p:spPr bwMode="ltGray">
                  <a:xfrm>
                    <a:off x="1969"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1" name="Freeform 25"/>
                  <p:cNvSpPr>
                    <a:spLocks/>
                  </p:cNvSpPr>
                  <p:nvPr/>
                </p:nvSpPr>
                <p:spPr bwMode="ltGray">
                  <a:xfrm>
                    <a:off x="1976"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2" name="Freeform 26"/>
                  <p:cNvSpPr>
                    <a:spLocks/>
                  </p:cNvSpPr>
                  <p:nvPr/>
                </p:nvSpPr>
                <p:spPr bwMode="ltGray">
                  <a:xfrm>
                    <a:off x="2082"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3" name="Freeform 27"/>
                  <p:cNvSpPr>
                    <a:spLocks/>
                  </p:cNvSpPr>
                  <p:nvPr/>
                </p:nvSpPr>
                <p:spPr bwMode="ltGray">
                  <a:xfrm>
                    <a:off x="2152"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4" name="Freeform 28"/>
                  <p:cNvSpPr>
                    <a:spLocks/>
                  </p:cNvSpPr>
                  <p:nvPr/>
                </p:nvSpPr>
                <p:spPr bwMode="ltGray">
                  <a:xfrm>
                    <a:off x="2194" y="584"/>
                    <a:ext cx="11" cy="8"/>
                  </a:xfrm>
                  <a:custGeom>
                    <a:avLst/>
                    <a:gdLst>
                      <a:gd name="T0" fmla="*/ 3 w 26"/>
                      <a:gd name="T1" fmla="*/ 5 h 22"/>
                      <a:gd name="T2" fmla="*/ 6 w 26"/>
                      <a:gd name="T3" fmla="*/ 0 h 22"/>
                      <a:gd name="T4" fmla="*/ 6 w 26"/>
                      <a:gd name="T5" fmla="*/ 8 h 22"/>
                      <a:gd name="T6" fmla="*/ 3 w 26"/>
                      <a:gd name="T7" fmla="*/ 5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5" name="Freeform 29"/>
                  <p:cNvSpPr>
                    <a:spLocks/>
                  </p:cNvSpPr>
                  <p:nvPr/>
                </p:nvSpPr>
                <p:spPr bwMode="ltGray">
                  <a:xfrm>
                    <a:off x="2059"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6" name="Freeform 30"/>
                  <p:cNvSpPr>
                    <a:spLocks/>
                  </p:cNvSpPr>
                  <p:nvPr/>
                </p:nvSpPr>
                <p:spPr bwMode="ltGray">
                  <a:xfrm>
                    <a:off x="1988"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7" name="Freeform 31"/>
                  <p:cNvSpPr>
                    <a:spLocks/>
                  </p:cNvSpPr>
                  <p:nvPr/>
                </p:nvSpPr>
                <p:spPr bwMode="ltGray">
                  <a:xfrm>
                    <a:off x="1910"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8" name="Freeform 32"/>
                  <p:cNvSpPr>
                    <a:spLocks/>
                  </p:cNvSpPr>
                  <p:nvPr/>
                </p:nvSpPr>
                <p:spPr bwMode="ltGray">
                  <a:xfrm>
                    <a:off x="1899"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9" name="Freeform 33"/>
                  <p:cNvSpPr>
                    <a:spLocks/>
                  </p:cNvSpPr>
                  <p:nvPr/>
                </p:nvSpPr>
                <p:spPr bwMode="ltGray">
                  <a:xfrm>
                    <a:off x="1909"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0" name="Freeform 34"/>
                  <p:cNvSpPr>
                    <a:spLocks/>
                  </p:cNvSpPr>
                  <p:nvPr/>
                </p:nvSpPr>
                <p:spPr bwMode="ltGray">
                  <a:xfrm>
                    <a:off x="1881"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1" name="Freeform 35"/>
                  <p:cNvSpPr>
                    <a:spLocks/>
                  </p:cNvSpPr>
                  <p:nvPr/>
                </p:nvSpPr>
                <p:spPr bwMode="ltGray">
                  <a:xfrm>
                    <a:off x="2930" y="489"/>
                    <a:ext cx="299" cy="179"/>
                  </a:xfrm>
                  <a:custGeom>
                    <a:avLst/>
                    <a:gdLst>
                      <a:gd name="T0" fmla="*/ 13 w 471"/>
                      <a:gd name="T1" fmla="*/ 178 h 281"/>
                      <a:gd name="T2" fmla="*/ 15 w 471"/>
                      <a:gd name="T3" fmla="*/ 159 h 281"/>
                      <a:gd name="T4" fmla="*/ 14 w 471"/>
                      <a:gd name="T5" fmla="*/ 156 h 281"/>
                      <a:gd name="T6" fmla="*/ 10 w 471"/>
                      <a:gd name="T7" fmla="*/ 139 h 281"/>
                      <a:gd name="T8" fmla="*/ 3 w 471"/>
                      <a:gd name="T9" fmla="*/ 137 h 281"/>
                      <a:gd name="T10" fmla="*/ 0 w 471"/>
                      <a:gd name="T11" fmla="*/ 122 h 281"/>
                      <a:gd name="T12" fmla="*/ 8 w 471"/>
                      <a:gd name="T13" fmla="*/ 115 h 281"/>
                      <a:gd name="T14" fmla="*/ 4 w 471"/>
                      <a:gd name="T15" fmla="*/ 105 h 281"/>
                      <a:gd name="T16" fmla="*/ 1 w 471"/>
                      <a:gd name="T17" fmla="*/ 102 h 281"/>
                      <a:gd name="T18" fmla="*/ 18 w 471"/>
                      <a:gd name="T19" fmla="*/ 76 h 281"/>
                      <a:gd name="T20" fmla="*/ 28 w 471"/>
                      <a:gd name="T21" fmla="*/ 61 h 281"/>
                      <a:gd name="T22" fmla="*/ 27 w 471"/>
                      <a:gd name="T23" fmla="*/ 45 h 281"/>
                      <a:gd name="T24" fmla="*/ 15 w 471"/>
                      <a:gd name="T25" fmla="*/ 27 h 281"/>
                      <a:gd name="T26" fmla="*/ 13 w 471"/>
                      <a:gd name="T27" fmla="*/ 20 h 281"/>
                      <a:gd name="T28" fmla="*/ 17 w 471"/>
                      <a:gd name="T29" fmla="*/ 23 h 281"/>
                      <a:gd name="T30" fmla="*/ 30 w 471"/>
                      <a:gd name="T31" fmla="*/ 22 h 281"/>
                      <a:gd name="T32" fmla="*/ 41 w 471"/>
                      <a:gd name="T33" fmla="*/ 7 h 281"/>
                      <a:gd name="T34" fmla="*/ 52 w 471"/>
                      <a:gd name="T35" fmla="*/ 0 h 281"/>
                      <a:gd name="T36" fmla="*/ 56 w 471"/>
                      <a:gd name="T37" fmla="*/ 1 h 281"/>
                      <a:gd name="T38" fmla="*/ 58 w 471"/>
                      <a:gd name="T39" fmla="*/ 6 h 281"/>
                      <a:gd name="T40" fmla="*/ 62 w 471"/>
                      <a:gd name="T41" fmla="*/ 3 h 281"/>
                      <a:gd name="T42" fmla="*/ 70 w 471"/>
                      <a:gd name="T43" fmla="*/ 5 h 281"/>
                      <a:gd name="T44" fmla="*/ 74 w 471"/>
                      <a:gd name="T45" fmla="*/ 6 h 281"/>
                      <a:gd name="T46" fmla="*/ 90 w 471"/>
                      <a:gd name="T47" fmla="*/ 9 h 281"/>
                      <a:gd name="T48" fmla="*/ 98 w 471"/>
                      <a:gd name="T49" fmla="*/ 15 h 281"/>
                      <a:gd name="T50" fmla="*/ 106 w 471"/>
                      <a:gd name="T51" fmla="*/ 11 h 281"/>
                      <a:gd name="T52" fmla="*/ 110 w 471"/>
                      <a:gd name="T53" fmla="*/ 9 h 281"/>
                      <a:gd name="T54" fmla="*/ 124 w 471"/>
                      <a:gd name="T55" fmla="*/ 9 h 281"/>
                      <a:gd name="T56" fmla="*/ 134 w 471"/>
                      <a:gd name="T57" fmla="*/ 20 h 281"/>
                      <a:gd name="T58" fmla="*/ 147 w 471"/>
                      <a:gd name="T59" fmla="*/ 38 h 281"/>
                      <a:gd name="T60" fmla="*/ 156 w 471"/>
                      <a:gd name="T61" fmla="*/ 45 h 281"/>
                      <a:gd name="T62" fmla="*/ 163 w 471"/>
                      <a:gd name="T63" fmla="*/ 43 h 281"/>
                      <a:gd name="T64" fmla="*/ 171 w 471"/>
                      <a:gd name="T65" fmla="*/ 41 h 281"/>
                      <a:gd name="T66" fmla="*/ 184 w 471"/>
                      <a:gd name="T67" fmla="*/ 45 h 281"/>
                      <a:gd name="T68" fmla="*/ 190 w 471"/>
                      <a:gd name="T69" fmla="*/ 52 h 281"/>
                      <a:gd name="T70" fmla="*/ 196 w 471"/>
                      <a:gd name="T71" fmla="*/ 57 h 281"/>
                      <a:gd name="T72" fmla="*/ 202 w 471"/>
                      <a:gd name="T73" fmla="*/ 71 h 281"/>
                      <a:gd name="T74" fmla="*/ 204 w 471"/>
                      <a:gd name="T75" fmla="*/ 76 h 281"/>
                      <a:gd name="T76" fmla="*/ 206 w 471"/>
                      <a:gd name="T77" fmla="*/ 80 h 281"/>
                      <a:gd name="T78" fmla="*/ 197 w 471"/>
                      <a:gd name="T79" fmla="*/ 90 h 281"/>
                      <a:gd name="T80" fmla="*/ 204 w 471"/>
                      <a:gd name="T81" fmla="*/ 90 h 281"/>
                      <a:gd name="T82" fmla="*/ 217 w 471"/>
                      <a:gd name="T83" fmla="*/ 99 h 281"/>
                      <a:gd name="T84" fmla="*/ 231 w 471"/>
                      <a:gd name="T85" fmla="*/ 100 h 281"/>
                      <a:gd name="T86" fmla="*/ 241 w 471"/>
                      <a:gd name="T87" fmla="*/ 107 h 281"/>
                      <a:gd name="T88" fmla="*/ 243 w 471"/>
                      <a:gd name="T89" fmla="*/ 110 h 281"/>
                      <a:gd name="T90" fmla="*/ 243 w 471"/>
                      <a:gd name="T91" fmla="*/ 112 h 281"/>
                      <a:gd name="T92" fmla="*/ 250 w 471"/>
                      <a:gd name="T93" fmla="*/ 110 h 281"/>
                      <a:gd name="T94" fmla="*/ 254 w 471"/>
                      <a:gd name="T95" fmla="*/ 109 h 281"/>
                      <a:gd name="T96" fmla="*/ 279 w 471"/>
                      <a:gd name="T97" fmla="*/ 118 h 281"/>
                      <a:gd name="T98" fmla="*/ 284 w 471"/>
                      <a:gd name="T99" fmla="*/ 127 h 281"/>
                      <a:gd name="T100" fmla="*/ 295 w 471"/>
                      <a:gd name="T101" fmla="*/ 128 h 281"/>
                      <a:gd name="T102" fmla="*/ 299 w 471"/>
                      <a:gd name="T103" fmla="*/ 137 h 281"/>
                      <a:gd name="T104" fmla="*/ 286 w 471"/>
                      <a:gd name="T105" fmla="*/ 164 h 281"/>
                      <a:gd name="T106" fmla="*/ 276 w 471"/>
                      <a:gd name="T107" fmla="*/ 179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2" name="Freeform 36"/>
                  <p:cNvSpPr>
                    <a:spLocks/>
                  </p:cNvSpPr>
                  <p:nvPr/>
                </p:nvSpPr>
                <p:spPr bwMode="ltGray">
                  <a:xfrm>
                    <a:off x="2534" y="242"/>
                    <a:ext cx="420" cy="283"/>
                  </a:xfrm>
                  <a:custGeom>
                    <a:avLst/>
                    <a:gdLst>
                      <a:gd name="T0" fmla="*/ 173 w 984"/>
                      <a:gd name="T1" fmla="*/ 2 h 844"/>
                      <a:gd name="T2" fmla="*/ 214 w 984"/>
                      <a:gd name="T3" fmla="*/ 11 h 844"/>
                      <a:gd name="T4" fmla="*/ 235 w 984"/>
                      <a:gd name="T5" fmla="*/ 13 h 844"/>
                      <a:gd name="T6" fmla="*/ 247 w 984"/>
                      <a:gd name="T7" fmla="*/ 44 h 844"/>
                      <a:gd name="T8" fmla="*/ 250 w 984"/>
                      <a:gd name="T9" fmla="*/ 30 h 844"/>
                      <a:gd name="T10" fmla="*/ 259 w 984"/>
                      <a:gd name="T11" fmla="*/ 23 h 844"/>
                      <a:gd name="T12" fmla="*/ 274 w 984"/>
                      <a:gd name="T13" fmla="*/ 42 h 844"/>
                      <a:gd name="T14" fmla="*/ 291 w 984"/>
                      <a:gd name="T15" fmla="*/ 33 h 844"/>
                      <a:gd name="T16" fmla="*/ 301 w 984"/>
                      <a:gd name="T17" fmla="*/ 29 h 844"/>
                      <a:gd name="T18" fmla="*/ 325 w 984"/>
                      <a:gd name="T19" fmla="*/ 1 h 844"/>
                      <a:gd name="T20" fmla="*/ 341 w 984"/>
                      <a:gd name="T21" fmla="*/ 23 h 844"/>
                      <a:gd name="T22" fmla="*/ 341 w 984"/>
                      <a:gd name="T23" fmla="*/ 44 h 844"/>
                      <a:gd name="T24" fmla="*/ 337 w 984"/>
                      <a:gd name="T25" fmla="*/ 53 h 844"/>
                      <a:gd name="T26" fmla="*/ 327 w 984"/>
                      <a:gd name="T27" fmla="*/ 54 h 844"/>
                      <a:gd name="T28" fmla="*/ 325 w 984"/>
                      <a:gd name="T29" fmla="*/ 62 h 844"/>
                      <a:gd name="T30" fmla="*/ 342 w 984"/>
                      <a:gd name="T31" fmla="*/ 76 h 844"/>
                      <a:gd name="T32" fmla="*/ 335 w 984"/>
                      <a:gd name="T33" fmla="*/ 108 h 844"/>
                      <a:gd name="T34" fmla="*/ 354 w 984"/>
                      <a:gd name="T35" fmla="*/ 139 h 844"/>
                      <a:gd name="T36" fmla="*/ 365 w 984"/>
                      <a:gd name="T37" fmla="*/ 151 h 844"/>
                      <a:gd name="T38" fmla="*/ 354 w 984"/>
                      <a:gd name="T39" fmla="*/ 151 h 844"/>
                      <a:gd name="T40" fmla="*/ 318 w 984"/>
                      <a:gd name="T41" fmla="*/ 127 h 844"/>
                      <a:gd name="T42" fmla="*/ 289 w 984"/>
                      <a:gd name="T43" fmla="*/ 135 h 844"/>
                      <a:gd name="T44" fmla="*/ 252 w 984"/>
                      <a:gd name="T45" fmla="*/ 148 h 844"/>
                      <a:gd name="T46" fmla="*/ 274 w 984"/>
                      <a:gd name="T47" fmla="*/ 194 h 844"/>
                      <a:gd name="T48" fmla="*/ 303 w 984"/>
                      <a:gd name="T49" fmla="*/ 205 h 844"/>
                      <a:gd name="T50" fmla="*/ 315 w 984"/>
                      <a:gd name="T51" fmla="*/ 184 h 844"/>
                      <a:gd name="T52" fmla="*/ 330 w 984"/>
                      <a:gd name="T53" fmla="*/ 191 h 844"/>
                      <a:gd name="T54" fmla="*/ 327 w 984"/>
                      <a:gd name="T55" fmla="*/ 211 h 844"/>
                      <a:gd name="T56" fmla="*/ 342 w 984"/>
                      <a:gd name="T57" fmla="*/ 225 h 844"/>
                      <a:gd name="T58" fmla="*/ 358 w 984"/>
                      <a:gd name="T59" fmla="*/ 221 h 844"/>
                      <a:gd name="T60" fmla="*/ 394 w 984"/>
                      <a:gd name="T61" fmla="*/ 270 h 844"/>
                      <a:gd name="T62" fmla="*/ 402 w 984"/>
                      <a:gd name="T63" fmla="*/ 277 h 844"/>
                      <a:gd name="T64" fmla="*/ 373 w 984"/>
                      <a:gd name="T65" fmla="*/ 272 h 844"/>
                      <a:gd name="T66" fmla="*/ 354 w 984"/>
                      <a:gd name="T67" fmla="*/ 254 h 844"/>
                      <a:gd name="T68" fmla="*/ 332 w 984"/>
                      <a:gd name="T69" fmla="*/ 238 h 844"/>
                      <a:gd name="T70" fmla="*/ 300 w 984"/>
                      <a:gd name="T71" fmla="*/ 222 h 844"/>
                      <a:gd name="T72" fmla="*/ 262 w 984"/>
                      <a:gd name="T73" fmla="*/ 217 h 844"/>
                      <a:gd name="T74" fmla="*/ 216 w 984"/>
                      <a:gd name="T75" fmla="*/ 199 h 844"/>
                      <a:gd name="T76" fmla="*/ 197 w 984"/>
                      <a:gd name="T77" fmla="*/ 170 h 844"/>
                      <a:gd name="T78" fmla="*/ 184 w 984"/>
                      <a:gd name="T79" fmla="*/ 155 h 844"/>
                      <a:gd name="T80" fmla="*/ 163 w 984"/>
                      <a:gd name="T81" fmla="*/ 144 h 844"/>
                      <a:gd name="T82" fmla="*/ 146 w 984"/>
                      <a:gd name="T83" fmla="*/ 124 h 844"/>
                      <a:gd name="T84" fmla="*/ 151 w 984"/>
                      <a:gd name="T85" fmla="*/ 139 h 844"/>
                      <a:gd name="T86" fmla="*/ 178 w 984"/>
                      <a:gd name="T87" fmla="*/ 166 h 844"/>
                      <a:gd name="T88" fmla="*/ 180 w 984"/>
                      <a:gd name="T89" fmla="*/ 176 h 844"/>
                      <a:gd name="T90" fmla="*/ 168 w 984"/>
                      <a:gd name="T91" fmla="*/ 167 h 844"/>
                      <a:gd name="T92" fmla="*/ 151 w 984"/>
                      <a:gd name="T93" fmla="*/ 156 h 844"/>
                      <a:gd name="T94" fmla="*/ 134 w 984"/>
                      <a:gd name="T95" fmla="*/ 135 h 844"/>
                      <a:gd name="T96" fmla="*/ 114 w 984"/>
                      <a:gd name="T97" fmla="*/ 116 h 844"/>
                      <a:gd name="T98" fmla="*/ 90 w 984"/>
                      <a:gd name="T99" fmla="*/ 105 h 844"/>
                      <a:gd name="T100" fmla="*/ 66 w 984"/>
                      <a:gd name="T101" fmla="*/ 80 h 844"/>
                      <a:gd name="T102" fmla="*/ 28 w 984"/>
                      <a:gd name="T103" fmla="*/ 22 h 844"/>
                      <a:gd name="T104" fmla="*/ 15 w 984"/>
                      <a:gd name="T105" fmla="*/ 13 h 844"/>
                      <a:gd name="T106" fmla="*/ 20 w 984"/>
                      <a:gd name="T107" fmla="*/ 7 h 844"/>
                      <a:gd name="T108" fmla="*/ 44 w 984"/>
                      <a:gd name="T109" fmla="*/ 23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3" name="Freeform 37"/>
                  <p:cNvSpPr>
                    <a:spLocks/>
                  </p:cNvSpPr>
                  <p:nvPr/>
                </p:nvSpPr>
                <p:spPr bwMode="ltGray">
                  <a:xfrm>
                    <a:off x="2405" y="445"/>
                    <a:ext cx="15" cy="16"/>
                  </a:xfrm>
                  <a:custGeom>
                    <a:avLst/>
                    <a:gdLst>
                      <a:gd name="T0" fmla="*/ 3 w 36"/>
                      <a:gd name="T1" fmla="*/ 9 h 48"/>
                      <a:gd name="T2" fmla="*/ 4 w 36"/>
                      <a:gd name="T3" fmla="*/ 16 h 48"/>
                      <a:gd name="T4" fmla="*/ 3 w 36"/>
                      <a:gd name="T5" fmla="*/ 9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4" name="Freeform 38"/>
                  <p:cNvSpPr>
                    <a:spLocks/>
                  </p:cNvSpPr>
                  <p:nvPr/>
                </p:nvSpPr>
                <p:spPr bwMode="ltGray">
                  <a:xfrm>
                    <a:off x="2393" y="439"/>
                    <a:ext cx="16" cy="12"/>
                  </a:xfrm>
                  <a:custGeom>
                    <a:avLst/>
                    <a:gdLst>
                      <a:gd name="T0" fmla="*/ 0 w 36"/>
                      <a:gd name="T1" fmla="*/ 2 h 37"/>
                      <a:gd name="T2" fmla="*/ 5 w 36"/>
                      <a:gd name="T3" fmla="*/ 0 h 37"/>
                      <a:gd name="T4" fmla="*/ 16 w 36"/>
                      <a:gd name="T5" fmla="*/ 6 h 37"/>
                      <a:gd name="T6" fmla="*/ 4 w 36"/>
                      <a:gd name="T7" fmla="*/ 6 h 37"/>
                      <a:gd name="T8" fmla="*/ 0 w 36"/>
                      <a:gd name="T9" fmla="*/ 2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5" name="Freeform 39"/>
                  <p:cNvSpPr>
                    <a:spLocks/>
                  </p:cNvSpPr>
                  <p:nvPr/>
                </p:nvSpPr>
                <p:spPr bwMode="ltGray">
                  <a:xfrm>
                    <a:off x="2878" y="406"/>
                    <a:ext cx="73" cy="33"/>
                  </a:xfrm>
                  <a:custGeom>
                    <a:avLst/>
                    <a:gdLst>
                      <a:gd name="T0" fmla="*/ 0 w 170"/>
                      <a:gd name="T1" fmla="*/ 17 h 96"/>
                      <a:gd name="T2" fmla="*/ 12 w 170"/>
                      <a:gd name="T3" fmla="*/ 9 h 96"/>
                      <a:gd name="T4" fmla="*/ 24 w 170"/>
                      <a:gd name="T5" fmla="*/ 7 h 96"/>
                      <a:gd name="T6" fmla="*/ 34 w 170"/>
                      <a:gd name="T7" fmla="*/ 3 h 96"/>
                      <a:gd name="T8" fmla="*/ 27 w 170"/>
                      <a:gd name="T9" fmla="*/ 9 h 96"/>
                      <a:gd name="T10" fmla="*/ 53 w 170"/>
                      <a:gd name="T11" fmla="*/ 17 h 96"/>
                      <a:gd name="T12" fmla="*/ 69 w 170"/>
                      <a:gd name="T13" fmla="*/ 22 h 96"/>
                      <a:gd name="T14" fmla="*/ 50 w 170"/>
                      <a:gd name="T15" fmla="*/ 26 h 96"/>
                      <a:gd name="T16" fmla="*/ 38 w 170"/>
                      <a:gd name="T17" fmla="*/ 20 h 96"/>
                      <a:gd name="T18" fmla="*/ 33 w 170"/>
                      <a:gd name="T19" fmla="*/ 18 h 96"/>
                      <a:gd name="T20" fmla="*/ 10 w 170"/>
                      <a:gd name="T21" fmla="*/ 14 h 96"/>
                      <a:gd name="T22" fmla="*/ 0 w 170"/>
                      <a:gd name="T23" fmla="*/ 17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6" name="Freeform 40"/>
                  <p:cNvSpPr>
                    <a:spLocks/>
                  </p:cNvSpPr>
                  <p:nvPr/>
                </p:nvSpPr>
                <p:spPr bwMode="ltGray">
                  <a:xfrm>
                    <a:off x="2955" y="433"/>
                    <a:ext cx="59" cy="15"/>
                  </a:xfrm>
                  <a:custGeom>
                    <a:avLst/>
                    <a:gdLst>
                      <a:gd name="T0" fmla="*/ 0 w 138"/>
                      <a:gd name="T1" fmla="*/ 0 h 44"/>
                      <a:gd name="T2" fmla="*/ 22 w 138"/>
                      <a:gd name="T3" fmla="*/ 1 h 44"/>
                      <a:gd name="T4" fmla="*/ 38 w 138"/>
                      <a:gd name="T5" fmla="*/ 8 h 44"/>
                      <a:gd name="T6" fmla="*/ 48 w 138"/>
                      <a:gd name="T7" fmla="*/ 7 h 44"/>
                      <a:gd name="T8" fmla="*/ 46 w 138"/>
                      <a:gd name="T9" fmla="*/ 15 h 44"/>
                      <a:gd name="T10" fmla="*/ 27 w 138"/>
                      <a:gd name="T11" fmla="*/ 14 h 44"/>
                      <a:gd name="T12" fmla="*/ 0 w 138"/>
                      <a:gd name="T13" fmla="*/ 12 h 44"/>
                      <a:gd name="T14" fmla="*/ 12 w 138"/>
                      <a:gd name="T15" fmla="*/ 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7" name="Freeform 41"/>
                  <p:cNvSpPr>
                    <a:spLocks/>
                  </p:cNvSpPr>
                  <p:nvPr/>
                </p:nvSpPr>
                <p:spPr bwMode="ltGray">
                  <a:xfrm>
                    <a:off x="2924" y="441"/>
                    <a:ext cx="24" cy="14"/>
                  </a:xfrm>
                  <a:custGeom>
                    <a:avLst/>
                    <a:gdLst>
                      <a:gd name="T0" fmla="*/ 7 w 57"/>
                      <a:gd name="T1" fmla="*/ 8 h 42"/>
                      <a:gd name="T2" fmla="*/ 16 w 57"/>
                      <a:gd name="T3" fmla="*/ 4 h 42"/>
                      <a:gd name="T4" fmla="*/ 7 w 57"/>
                      <a:gd name="T5" fmla="*/ 8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8" name="Freeform 42"/>
                  <p:cNvSpPr>
                    <a:spLocks/>
                  </p:cNvSpPr>
                  <p:nvPr/>
                </p:nvSpPr>
                <p:spPr bwMode="ltGray">
                  <a:xfrm>
                    <a:off x="2908" y="398"/>
                    <a:ext cx="16" cy="18"/>
                  </a:xfrm>
                  <a:custGeom>
                    <a:avLst/>
                    <a:gdLst>
                      <a:gd name="T0" fmla="*/ 8 w 39"/>
                      <a:gd name="T1" fmla="*/ 11 h 52"/>
                      <a:gd name="T2" fmla="*/ 8 w 39"/>
                      <a:gd name="T3" fmla="*/ 0 h 52"/>
                      <a:gd name="T4" fmla="*/ 8 w 39"/>
                      <a:gd name="T5" fmla="*/ 11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9" name="Freeform 43"/>
                  <p:cNvSpPr>
                    <a:spLocks/>
                  </p:cNvSpPr>
                  <p:nvPr/>
                </p:nvSpPr>
                <p:spPr bwMode="ltGray">
                  <a:xfrm>
                    <a:off x="3035" y="452"/>
                    <a:ext cx="19" cy="27"/>
                  </a:xfrm>
                  <a:custGeom>
                    <a:avLst/>
                    <a:gdLst>
                      <a:gd name="T0" fmla="*/ 2 w 44"/>
                      <a:gd name="T1" fmla="*/ 3 h 80"/>
                      <a:gd name="T2" fmla="*/ 9 w 44"/>
                      <a:gd name="T3" fmla="*/ 11 h 80"/>
                      <a:gd name="T4" fmla="*/ 10 w 44"/>
                      <a:gd name="T5" fmla="*/ 17 h 80"/>
                      <a:gd name="T6" fmla="*/ 16 w 44"/>
                      <a:gd name="T7" fmla="*/ 18 h 80"/>
                      <a:gd name="T8" fmla="*/ 10 w 44"/>
                      <a:gd name="T9" fmla="*/ 25 h 80"/>
                      <a:gd name="T10" fmla="*/ 0 w 44"/>
                      <a:gd name="T11" fmla="*/ 7 h 80"/>
                      <a:gd name="T12" fmla="*/ 2 w 44"/>
                      <a:gd name="T13" fmla="*/ 3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0" name="Freeform 44"/>
                  <p:cNvSpPr>
                    <a:spLocks/>
                  </p:cNvSpPr>
                  <p:nvPr/>
                </p:nvSpPr>
                <p:spPr bwMode="ltGray">
                  <a:xfrm>
                    <a:off x="2696" y="247"/>
                    <a:ext cx="205" cy="41"/>
                  </a:xfrm>
                  <a:custGeom>
                    <a:avLst/>
                    <a:gdLst>
                      <a:gd name="T0" fmla="*/ 140 w 323"/>
                      <a:gd name="T1" fmla="*/ 1 h 64"/>
                      <a:gd name="T2" fmla="*/ 147 w 323"/>
                      <a:gd name="T3" fmla="*/ 5 h 64"/>
                      <a:gd name="T4" fmla="*/ 149 w 323"/>
                      <a:gd name="T5" fmla="*/ 0 h 64"/>
                      <a:gd name="T6" fmla="*/ 168 w 323"/>
                      <a:gd name="T7" fmla="*/ 0 h 64"/>
                      <a:gd name="T8" fmla="*/ 182 w 323"/>
                      <a:gd name="T9" fmla="*/ 11 h 64"/>
                      <a:gd name="T10" fmla="*/ 202 w 323"/>
                      <a:gd name="T11" fmla="*/ 6 h 64"/>
                      <a:gd name="T12" fmla="*/ 199 w 323"/>
                      <a:gd name="T13" fmla="*/ 19 h 64"/>
                      <a:gd name="T14" fmla="*/ 189 w 323"/>
                      <a:gd name="T15" fmla="*/ 29 h 64"/>
                      <a:gd name="T16" fmla="*/ 187 w 323"/>
                      <a:gd name="T17" fmla="*/ 19 h 64"/>
                      <a:gd name="T18" fmla="*/ 182 w 323"/>
                      <a:gd name="T19" fmla="*/ 20 h 64"/>
                      <a:gd name="T20" fmla="*/ 177 w 323"/>
                      <a:gd name="T21" fmla="*/ 19 h 64"/>
                      <a:gd name="T22" fmla="*/ 167 w 323"/>
                      <a:gd name="T23" fmla="*/ 13 h 64"/>
                      <a:gd name="T24" fmla="*/ 145 w 323"/>
                      <a:gd name="T25" fmla="*/ 24 h 64"/>
                      <a:gd name="T26" fmla="*/ 128 w 323"/>
                      <a:gd name="T27" fmla="*/ 28 h 64"/>
                      <a:gd name="T28" fmla="*/ 135 w 323"/>
                      <a:gd name="T29" fmla="*/ 37 h 64"/>
                      <a:gd name="T30" fmla="*/ 119 w 323"/>
                      <a:gd name="T31" fmla="*/ 40 h 64"/>
                      <a:gd name="T32" fmla="*/ 107 w 323"/>
                      <a:gd name="T33" fmla="*/ 39 h 64"/>
                      <a:gd name="T34" fmla="*/ 112 w 323"/>
                      <a:gd name="T35" fmla="*/ 37 h 64"/>
                      <a:gd name="T36" fmla="*/ 109 w 323"/>
                      <a:gd name="T37" fmla="*/ 26 h 64"/>
                      <a:gd name="T38" fmla="*/ 107 w 323"/>
                      <a:gd name="T39" fmla="*/ 20 h 64"/>
                      <a:gd name="T40" fmla="*/ 100 w 323"/>
                      <a:gd name="T41" fmla="*/ 15 h 64"/>
                      <a:gd name="T42" fmla="*/ 90 w 323"/>
                      <a:gd name="T43" fmla="*/ 17 h 64"/>
                      <a:gd name="T44" fmla="*/ 85 w 323"/>
                      <a:gd name="T45" fmla="*/ 17 h 64"/>
                      <a:gd name="T46" fmla="*/ 78 w 323"/>
                      <a:gd name="T47" fmla="*/ 16 h 64"/>
                      <a:gd name="T48" fmla="*/ 53 w 323"/>
                      <a:gd name="T49" fmla="*/ 1 h 64"/>
                      <a:gd name="T50" fmla="*/ 37 w 323"/>
                      <a:gd name="T51" fmla="*/ 9 h 64"/>
                      <a:gd name="T52" fmla="*/ 1 w 323"/>
                      <a:gd name="T53" fmla="*/ 0 h 64"/>
                      <a:gd name="T54" fmla="*/ 140 w 323"/>
                      <a:gd name="T55" fmla="*/ 1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1" name="Freeform 45"/>
                  <p:cNvSpPr>
                    <a:spLocks/>
                  </p:cNvSpPr>
                  <p:nvPr/>
                </p:nvSpPr>
                <p:spPr bwMode="ltGray">
                  <a:xfrm>
                    <a:off x="2515" y="246"/>
                    <a:ext cx="190" cy="20"/>
                  </a:xfrm>
                  <a:custGeom>
                    <a:avLst/>
                    <a:gdLst>
                      <a:gd name="T0" fmla="*/ 67 w 300"/>
                      <a:gd name="T1" fmla="*/ 20 h 31"/>
                      <a:gd name="T2" fmla="*/ 19 w 300"/>
                      <a:gd name="T3" fmla="*/ 1 h 31"/>
                      <a:gd name="T4" fmla="*/ 181 w 300"/>
                      <a:gd name="T5" fmla="*/ 0 h 31"/>
                      <a:gd name="T6" fmla="*/ 187 w 300"/>
                      <a:gd name="T7" fmla="*/ 9 h 31"/>
                      <a:gd name="T8" fmla="*/ 167 w 300"/>
                      <a:gd name="T9" fmla="*/ 10 h 31"/>
                      <a:gd name="T10" fmla="*/ 67 w 300"/>
                      <a:gd name="T11" fmla="*/ 20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2" name="Freeform 46"/>
                  <p:cNvSpPr>
                    <a:spLocks/>
                  </p:cNvSpPr>
                  <p:nvPr/>
                </p:nvSpPr>
                <p:spPr bwMode="ltGray">
                  <a:xfrm>
                    <a:off x="2096"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3" name="Freeform 47"/>
                  <p:cNvSpPr>
                    <a:spLocks/>
                  </p:cNvSpPr>
                  <p:nvPr/>
                </p:nvSpPr>
                <p:spPr bwMode="ltGray">
                  <a:xfrm>
                    <a:off x="1606" y="246"/>
                    <a:ext cx="436" cy="152"/>
                  </a:xfrm>
                  <a:custGeom>
                    <a:avLst/>
                    <a:gdLst>
                      <a:gd name="T0" fmla="*/ 73 w 436"/>
                      <a:gd name="T1" fmla="*/ 1 h 152"/>
                      <a:gd name="T2" fmla="*/ 436 w 436"/>
                      <a:gd name="T3" fmla="*/ 0 h 152"/>
                      <a:gd name="T4" fmla="*/ 416 w 436"/>
                      <a:gd name="T5" fmla="*/ 54 h 152"/>
                      <a:gd name="T6" fmla="*/ 397 w 436"/>
                      <a:gd name="T7" fmla="*/ 68 h 152"/>
                      <a:gd name="T8" fmla="*/ 392 w 436"/>
                      <a:gd name="T9" fmla="*/ 70 h 152"/>
                      <a:gd name="T10" fmla="*/ 375 w 436"/>
                      <a:gd name="T11" fmla="*/ 73 h 152"/>
                      <a:gd name="T12" fmla="*/ 361 w 436"/>
                      <a:gd name="T13" fmla="*/ 88 h 152"/>
                      <a:gd name="T14" fmla="*/ 362 w 436"/>
                      <a:gd name="T15" fmla="*/ 99 h 152"/>
                      <a:gd name="T16" fmla="*/ 364 w 436"/>
                      <a:gd name="T17" fmla="*/ 107 h 152"/>
                      <a:gd name="T18" fmla="*/ 366 w 436"/>
                      <a:gd name="T19" fmla="*/ 113 h 152"/>
                      <a:gd name="T20" fmla="*/ 362 w 436"/>
                      <a:gd name="T21" fmla="*/ 122 h 152"/>
                      <a:gd name="T22" fmla="*/ 351 w 436"/>
                      <a:gd name="T23" fmla="*/ 120 h 152"/>
                      <a:gd name="T24" fmla="*/ 342 w 436"/>
                      <a:gd name="T25" fmla="*/ 129 h 152"/>
                      <a:gd name="T26" fmla="*/ 347 w 436"/>
                      <a:gd name="T27" fmla="*/ 105 h 152"/>
                      <a:gd name="T28" fmla="*/ 338 w 436"/>
                      <a:gd name="T29" fmla="*/ 100 h 152"/>
                      <a:gd name="T30" fmla="*/ 344 w 436"/>
                      <a:gd name="T31" fmla="*/ 93 h 152"/>
                      <a:gd name="T32" fmla="*/ 342 w 436"/>
                      <a:gd name="T33" fmla="*/ 89 h 152"/>
                      <a:gd name="T34" fmla="*/ 320 w 436"/>
                      <a:gd name="T35" fmla="*/ 94 h 152"/>
                      <a:gd name="T36" fmla="*/ 317 w 436"/>
                      <a:gd name="T37" fmla="*/ 85 h 152"/>
                      <a:gd name="T38" fmla="*/ 297 w 436"/>
                      <a:gd name="T39" fmla="*/ 94 h 152"/>
                      <a:gd name="T40" fmla="*/ 320 w 436"/>
                      <a:gd name="T41" fmla="*/ 103 h 152"/>
                      <a:gd name="T42" fmla="*/ 305 w 436"/>
                      <a:gd name="T43" fmla="*/ 117 h 152"/>
                      <a:gd name="T44" fmla="*/ 311 w 436"/>
                      <a:gd name="T45" fmla="*/ 126 h 152"/>
                      <a:gd name="T46" fmla="*/ 315 w 436"/>
                      <a:gd name="T47" fmla="*/ 138 h 152"/>
                      <a:gd name="T48" fmla="*/ 309 w 436"/>
                      <a:gd name="T49" fmla="*/ 139 h 152"/>
                      <a:gd name="T50" fmla="*/ 314 w 436"/>
                      <a:gd name="T51" fmla="*/ 144 h 152"/>
                      <a:gd name="T52" fmla="*/ 307 w 436"/>
                      <a:gd name="T53" fmla="*/ 152 h 152"/>
                      <a:gd name="T54" fmla="*/ 0 w 436"/>
                      <a:gd name="T55" fmla="*/ 149 h 152"/>
                      <a:gd name="T56" fmla="*/ 73 w 436"/>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4" name="Freeform 48"/>
                  <p:cNvSpPr>
                    <a:spLocks/>
                  </p:cNvSpPr>
                  <p:nvPr/>
                </p:nvSpPr>
                <p:spPr bwMode="ltGray">
                  <a:xfrm>
                    <a:off x="2043" y="241"/>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5" name="Freeform 49"/>
                  <p:cNvSpPr>
                    <a:spLocks/>
                  </p:cNvSpPr>
                  <p:nvPr/>
                </p:nvSpPr>
                <p:spPr bwMode="ltGray">
                  <a:xfrm>
                    <a:off x="2031"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6" name="Freeform 50"/>
                  <p:cNvSpPr>
                    <a:spLocks/>
                  </p:cNvSpPr>
                  <p:nvPr/>
                </p:nvSpPr>
                <p:spPr bwMode="ltGray">
                  <a:xfrm>
                    <a:off x="1968"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7" name="Freeform 51"/>
                  <p:cNvSpPr>
                    <a:spLocks/>
                  </p:cNvSpPr>
                  <p:nvPr/>
                </p:nvSpPr>
                <p:spPr bwMode="ltGray">
                  <a:xfrm>
                    <a:off x="2021"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8" name="Freeform 52"/>
                  <p:cNvSpPr>
                    <a:spLocks/>
                  </p:cNvSpPr>
                  <p:nvPr/>
                </p:nvSpPr>
                <p:spPr bwMode="ltGray">
                  <a:xfrm>
                    <a:off x="1573"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9" name="Freeform 53"/>
                  <p:cNvSpPr>
                    <a:spLocks/>
                  </p:cNvSpPr>
                  <p:nvPr/>
                </p:nvSpPr>
                <p:spPr bwMode="ltGray">
                  <a:xfrm>
                    <a:off x="1634"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0" name="Freeform 54"/>
                  <p:cNvSpPr>
                    <a:spLocks/>
                  </p:cNvSpPr>
                  <p:nvPr/>
                </p:nvSpPr>
                <p:spPr bwMode="ltGray">
                  <a:xfrm>
                    <a:off x="1900"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1" name="Freeform 55"/>
                  <p:cNvSpPr>
                    <a:spLocks/>
                  </p:cNvSpPr>
                  <p:nvPr/>
                </p:nvSpPr>
                <p:spPr bwMode="ltGray">
                  <a:xfrm>
                    <a:off x="1951"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2" name="Freeform 56"/>
                  <p:cNvSpPr>
                    <a:spLocks/>
                  </p:cNvSpPr>
                  <p:nvPr/>
                </p:nvSpPr>
                <p:spPr bwMode="ltGray">
                  <a:xfrm>
                    <a:off x="1021" y="314"/>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3" name="Freeform 57"/>
                  <p:cNvSpPr>
                    <a:spLocks/>
                  </p:cNvSpPr>
                  <p:nvPr/>
                </p:nvSpPr>
                <p:spPr bwMode="ltGray">
                  <a:xfrm>
                    <a:off x="1189" y="447"/>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4" name="Freeform 58"/>
                  <p:cNvSpPr>
                    <a:spLocks/>
                  </p:cNvSpPr>
                  <p:nvPr/>
                </p:nvSpPr>
                <p:spPr bwMode="ltGray">
                  <a:xfrm>
                    <a:off x="1476"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5" name="Freeform 59"/>
                  <p:cNvSpPr>
                    <a:spLocks/>
                  </p:cNvSpPr>
                  <p:nvPr/>
                </p:nvSpPr>
                <p:spPr bwMode="ltGray">
                  <a:xfrm>
                    <a:off x="1467"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6" name="Freeform 60"/>
                  <p:cNvSpPr>
                    <a:spLocks/>
                  </p:cNvSpPr>
                  <p:nvPr/>
                </p:nvSpPr>
                <p:spPr bwMode="ltGray">
                  <a:xfrm>
                    <a:off x="1072"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7" name="Freeform 61"/>
                  <p:cNvSpPr>
                    <a:spLocks/>
                  </p:cNvSpPr>
                  <p:nvPr/>
                </p:nvSpPr>
                <p:spPr bwMode="ltGray">
                  <a:xfrm>
                    <a:off x="1374"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8" name="Freeform 62"/>
                  <p:cNvSpPr>
                    <a:spLocks/>
                  </p:cNvSpPr>
                  <p:nvPr/>
                </p:nvSpPr>
                <p:spPr bwMode="ltGray">
                  <a:xfrm>
                    <a:off x="1173"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9" name="Freeform 63"/>
                  <p:cNvSpPr>
                    <a:spLocks/>
                  </p:cNvSpPr>
                  <p:nvPr/>
                </p:nvSpPr>
                <p:spPr bwMode="ltGray">
                  <a:xfrm>
                    <a:off x="1293"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0" name="Freeform 64"/>
                  <p:cNvSpPr>
                    <a:spLocks/>
                  </p:cNvSpPr>
                  <p:nvPr/>
                </p:nvSpPr>
                <p:spPr bwMode="ltGray">
                  <a:xfrm>
                    <a:off x="1278"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1" name="Freeform 65"/>
                  <p:cNvSpPr>
                    <a:spLocks/>
                  </p:cNvSpPr>
                  <p:nvPr/>
                </p:nvSpPr>
                <p:spPr bwMode="ltGray">
                  <a:xfrm>
                    <a:off x="1340"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2" name="Freeform 66"/>
                  <p:cNvSpPr>
                    <a:spLocks/>
                  </p:cNvSpPr>
                  <p:nvPr/>
                </p:nvSpPr>
                <p:spPr bwMode="ltGray">
                  <a:xfrm>
                    <a:off x="1395"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3" name="Freeform 67"/>
                  <p:cNvSpPr>
                    <a:spLocks/>
                  </p:cNvSpPr>
                  <p:nvPr/>
                </p:nvSpPr>
                <p:spPr bwMode="ltGray">
                  <a:xfrm>
                    <a:off x="1248"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5" name="Group 68"/>
                <p:cNvGrpSpPr>
                  <a:grpSpLocks/>
                </p:cNvGrpSpPr>
                <p:nvPr/>
              </p:nvGrpSpPr>
              <p:grpSpPr bwMode="auto">
                <a:xfrm>
                  <a:off x="3709" y="240"/>
                  <a:ext cx="1139" cy="429"/>
                  <a:chOff x="3709" y="240"/>
                  <a:chExt cx="1139" cy="429"/>
                </a:xfrm>
              </p:grpSpPr>
              <p:sp>
                <p:nvSpPr>
                  <p:cNvPr id="1086" name="Freeform 69"/>
                  <p:cNvSpPr>
                    <a:spLocks/>
                  </p:cNvSpPr>
                  <p:nvPr/>
                </p:nvSpPr>
                <p:spPr bwMode="ltGray">
                  <a:xfrm>
                    <a:off x="4808"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7" name="Freeform 70"/>
                  <p:cNvSpPr>
                    <a:spLocks/>
                  </p:cNvSpPr>
                  <p:nvPr/>
                </p:nvSpPr>
                <p:spPr bwMode="ltGray">
                  <a:xfrm>
                    <a:off x="4655"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8" name="Freeform 71"/>
                  <p:cNvSpPr>
                    <a:spLocks/>
                  </p:cNvSpPr>
                  <p:nvPr/>
                </p:nvSpPr>
                <p:spPr bwMode="ltGray">
                  <a:xfrm>
                    <a:off x="4609"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9" name="Freeform 72"/>
                  <p:cNvSpPr>
                    <a:spLocks/>
                  </p:cNvSpPr>
                  <p:nvPr/>
                </p:nvSpPr>
                <p:spPr bwMode="ltGray">
                  <a:xfrm>
                    <a:off x="4580"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0" name="Freeform 73"/>
                  <p:cNvSpPr>
                    <a:spLocks/>
                  </p:cNvSpPr>
                  <p:nvPr/>
                </p:nvSpPr>
                <p:spPr bwMode="ltGray">
                  <a:xfrm>
                    <a:off x="4423"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1" name="Freeform 74"/>
                  <p:cNvSpPr>
                    <a:spLocks/>
                  </p:cNvSpPr>
                  <p:nvPr/>
                </p:nvSpPr>
                <p:spPr bwMode="ltGray">
                  <a:xfrm>
                    <a:off x="4515"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2" name="Freeform 75"/>
                  <p:cNvSpPr>
                    <a:spLocks/>
                  </p:cNvSpPr>
                  <p:nvPr/>
                </p:nvSpPr>
                <p:spPr bwMode="ltGray">
                  <a:xfrm>
                    <a:off x="4580"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3" name="Freeform 76"/>
                  <p:cNvSpPr>
                    <a:spLocks/>
                  </p:cNvSpPr>
                  <p:nvPr/>
                </p:nvSpPr>
                <p:spPr bwMode="ltGray">
                  <a:xfrm>
                    <a:off x="4578"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4" name="Freeform 77"/>
                  <p:cNvSpPr>
                    <a:spLocks/>
                  </p:cNvSpPr>
                  <p:nvPr/>
                </p:nvSpPr>
                <p:spPr bwMode="ltGray">
                  <a:xfrm>
                    <a:off x="4632"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5" name="Freeform 78"/>
                  <p:cNvSpPr>
                    <a:spLocks/>
                  </p:cNvSpPr>
                  <p:nvPr/>
                </p:nvSpPr>
                <p:spPr bwMode="ltGray">
                  <a:xfrm>
                    <a:off x="4636"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6" name="Freeform 79"/>
                  <p:cNvSpPr>
                    <a:spLocks/>
                  </p:cNvSpPr>
                  <p:nvPr/>
                </p:nvSpPr>
                <p:spPr bwMode="ltGray">
                  <a:xfrm>
                    <a:off x="4657"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7" name="Freeform 80"/>
                  <p:cNvSpPr>
                    <a:spLocks/>
                  </p:cNvSpPr>
                  <p:nvPr/>
                </p:nvSpPr>
                <p:spPr bwMode="ltGray">
                  <a:xfrm>
                    <a:off x="4664"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8" name="Freeform 81"/>
                  <p:cNvSpPr>
                    <a:spLocks/>
                  </p:cNvSpPr>
                  <p:nvPr/>
                </p:nvSpPr>
                <p:spPr bwMode="ltGray">
                  <a:xfrm>
                    <a:off x="4770"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9" name="Freeform 82"/>
                  <p:cNvSpPr>
                    <a:spLocks/>
                  </p:cNvSpPr>
                  <p:nvPr/>
                </p:nvSpPr>
                <p:spPr bwMode="ltGray">
                  <a:xfrm>
                    <a:off x="4840"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0" name="Freeform 83"/>
                  <p:cNvSpPr>
                    <a:spLocks/>
                  </p:cNvSpPr>
                  <p:nvPr/>
                </p:nvSpPr>
                <p:spPr bwMode="ltGray">
                  <a:xfrm>
                    <a:off x="4747"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1" name="Freeform 84"/>
                  <p:cNvSpPr>
                    <a:spLocks/>
                  </p:cNvSpPr>
                  <p:nvPr/>
                </p:nvSpPr>
                <p:spPr bwMode="ltGray">
                  <a:xfrm>
                    <a:off x="4676"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2" name="Freeform 85"/>
                  <p:cNvSpPr>
                    <a:spLocks/>
                  </p:cNvSpPr>
                  <p:nvPr/>
                </p:nvSpPr>
                <p:spPr bwMode="ltGray">
                  <a:xfrm>
                    <a:off x="4598"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3" name="Freeform 86"/>
                  <p:cNvSpPr>
                    <a:spLocks/>
                  </p:cNvSpPr>
                  <p:nvPr/>
                </p:nvSpPr>
                <p:spPr bwMode="ltGray">
                  <a:xfrm>
                    <a:off x="4587"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4" name="Freeform 87"/>
                  <p:cNvSpPr>
                    <a:spLocks/>
                  </p:cNvSpPr>
                  <p:nvPr/>
                </p:nvSpPr>
                <p:spPr bwMode="ltGray">
                  <a:xfrm>
                    <a:off x="4597"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5" name="Freeform 88"/>
                  <p:cNvSpPr>
                    <a:spLocks/>
                  </p:cNvSpPr>
                  <p:nvPr/>
                </p:nvSpPr>
                <p:spPr bwMode="ltGray">
                  <a:xfrm>
                    <a:off x="4569"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6" name="Freeform 89"/>
                  <p:cNvSpPr>
                    <a:spLocks/>
                  </p:cNvSpPr>
                  <p:nvPr/>
                </p:nvSpPr>
                <p:spPr bwMode="ltGray">
                  <a:xfrm>
                    <a:off x="4784"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7" name="Freeform 90"/>
                  <p:cNvSpPr>
                    <a:spLocks/>
                  </p:cNvSpPr>
                  <p:nvPr/>
                </p:nvSpPr>
                <p:spPr bwMode="ltGray">
                  <a:xfrm>
                    <a:off x="4293" y="246"/>
                    <a:ext cx="438" cy="152"/>
                  </a:xfrm>
                  <a:custGeom>
                    <a:avLst/>
                    <a:gdLst>
                      <a:gd name="T0" fmla="*/ 73 w 438"/>
                      <a:gd name="T1" fmla="*/ 1 h 152"/>
                      <a:gd name="T2" fmla="*/ 438 w 438"/>
                      <a:gd name="T3" fmla="*/ 0 h 152"/>
                      <a:gd name="T4" fmla="*/ 416 w 438"/>
                      <a:gd name="T5" fmla="*/ 54 h 152"/>
                      <a:gd name="T6" fmla="*/ 397 w 438"/>
                      <a:gd name="T7" fmla="*/ 68 h 152"/>
                      <a:gd name="T8" fmla="*/ 392 w 438"/>
                      <a:gd name="T9" fmla="*/ 70 h 152"/>
                      <a:gd name="T10" fmla="*/ 375 w 438"/>
                      <a:gd name="T11" fmla="*/ 73 h 152"/>
                      <a:gd name="T12" fmla="*/ 361 w 438"/>
                      <a:gd name="T13" fmla="*/ 88 h 152"/>
                      <a:gd name="T14" fmla="*/ 362 w 438"/>
                      <a:gd name="T15" fmla="*/ 99 h 152"/>
                      <a:gd name="T16" fmla="*/ 364 w 438"/>
                      <a:gd name="T17" fmla="*/ 107 h 152"/>
                      <a:gd name="T18" fmla="*/ 366 w 438"/>
                      <a:gd name="T19" fmla="*/ 113 h 152"/>
                      <a:gd name="T20" fmla="*/ 362 w 438"/>
                      <a:gd name="T21" fmla="*/ 122 h 152"/>
                      <a:gd name="T22" fmla="*/ 351 w 438"/>
                      <a:gd name="T23" fmla="*/ 120 h 152"/>
                      <a:gd name="T24" fmla="*/ 342 w 438"/>
                      <a:gd name="T25" fmla="*/ 129 h 152"/>
                      <a:gd name="T26" fmla="*/ 347 w 438"/>
                      <a:gd name="T27" fmla="*/ 105 h 152"/>
                      <a:gd name="T28" fmla="*/ 338 w 438"/>
                      <a:gd name="T29" fmla="*/ 100 h 152"/>
                      <a:gd name="T30" fmla="*/ 344 w 438"/>
                      <a:gd name="T31" fmla="*/ 93 h 152"/>
                      <a:gd name="T32" fmla="*/ 342 w 438"/>
                      <a:gd name="T33" fmla="*/ 89 h 152"/>
                      <a:gd name="T34" fmla="*/ 320 w 438"/>
                      <a:gd name="T35" fmla="*/ 94 h 152"/>
                      <a:gd name="T36" fmla="*/ 317 w 438"/>
                      <a:gd name="T37" fmla="*/ 85 h 152"/>
                      <a:gd name="T38" fmla="*/ 297 w 438"/>
                      <a:gd name="T39" fmla="*/ 94 h 152"/>
                      <a:gd name="T40" fmla="*/ 320 w 438"/>
                      <a:gd name="T41" fmla="*/ 103 h 152"/>
                      <a:gd name="T42" fmla="*/ 305 w 438"/>
                      <a:gd name="T43" fmla="*/ 117 h 152"/>
                      <a:gd name="T44" fmla="*/ 311 w 438"/>
                      <a:gd name="T45" fmla="*/ 126 h 152"/>
                      <a:gd name="T46" fmla="*/ 315 w 438"/>
                      <a:gd name="T47" fmla="*/ 138 h 152"/>
                      <a:gd name="T48" fmla="*/ 309 w 438"/>
                      <a:gd name="T49" fmla="*/ 139 h 152"/>
                      <a:gd name="T50" fmla="*/ 314 w 438"/>
                      <a:gd name="T51" fmla="*/ 144 h 152"/>
                      <a:gd name="T52" fmla="*/ 307 w 438"/>
                      <a:gd name="T53" fmla="*/ 152 h 152"/>
                      <a:gd name="T54" fmla="*/ 0 w 438"/>
                      <a:gd name="T55" fmla="*/ 149 h 152"/>
                      <a:gd name="T56" fmla="*/ 73 w 438"/>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8" name="Freeform 91"/>
                  <p:cNvSpPr>
                    <a:spLocks/>
                  </p:cNvSpPr>
                  <p:nvPr/>
                </p:nvSpPr>
                <p:spPr bwMode="ltGray">
                  <a:xfrm>
                    <a:off x="4731" y="240"/>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9" name="Freeform 92"/>
                  <p:cNvSpPr>
                    <a:spLocks/>
                  </p:cNvSpPr>
                  <p:nvPr/>
                </p:nvSpPr>
                <p:spPr bwMode="ltGray">
                  <a:xfrm>
                    <a:off x="4719"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0" name="Freeform 93"/>
                  <p:cNvSpPr>
                    <a:spLocks/>
                  </p:cNvSpPr>
                  <p:nvPr/>
                </p:nvSpPr>
                <p:spPr bwMode="ltGray">
                  <a:xfrm>
                    <a:off x="4656"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1" name="Freeform 94"/>
                  <p:cNvSpPr>
                    <a:spLocks/>
                  </p:cNvSpPr>
                  <p:nvPr/>
                </p:nvSpPr>
                <p:spPr bwMode="ltGray">
                  <a:xfrm>
                    <a:off x="4709"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2" name="Freeform 95"/>
                  <p:cNvSpPr>
                    <a:spLocks/>
                  </p:cNvSpPr>
                  <p:nvPr/>
                </p:nvSpPr>
                <p:spPr bwMode="ltGray">
                  <a:xfrm>
                    <a:off x="4261"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3" name="Freeform 96"/>
                  <p:cNvSpPr>
                    <a:spLocks/>
                  </p:cNvSpPr>
                  <p:nvPr/>
                </p:nvSpPr>
                <p:spPr bwMode="ltGray">
                  <a:xfrm>
                    <a:off x="4322"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4" name="Freeform 97"/>
                  <p:cNvSpPr>
                    <a:spLocks/>
                  </p:cNvSpPr>
                  <p:nvPr/>
                </p:nvSpPr>
                <p:spPr bwMode="ltGray">
                  <a:xfrm>
                    <a:off x="4588"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5" name="Freeform 98"/>
                  <p:cNvSpPr>
                    <a:spLocks/>
                  </p:cNvSpPr>
                  <p:nvPr/>
                </p:nvSpPr>
                <p:spPr bwMode="ltGray">
                  <a:xfrm>
                    <a:off x="4639"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6" name="Freeform 99"/>
                  <p:cNvSpPr>
                    <a:spLocks/>
                  </p:cNvSpPr>
                  <p:nvPr/>
                </p:nvSpPr>
                <p:spPr bwMode="ltGray">
                  <a:xfrm>
                    <a:off x="3709" y="315"/>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7" name="Freeform 100"/>
                  <p:cNvSpPr>
                    <a:spLocks/>
                  </p:cNvSpPr>
                  <p:nvPr/>
                </p:nvSpPr>
                <p:spPr bwMode="ltGray">
                  <a:xfrm>
                    <a:off x="3877" y="448"/>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8" name="Freeform 101"/>
                  <p:cNvSpPr>
                    <a:spLocks/>
                  </p:cNvSpPr>
                  <p:nvPr/>
                </p:nvSpPr>
                <p:spPr bwMode="ltGray">
                  <a:xfrm>
                    <a:off x="4164"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9" name="Freeform 102"/>
                  <p:cNvSpPr>
                    <a:spLocks/>
                  </p:cNvSpPr>
                  <p:nvPr/>
                </p:nvSpPr>
                <p:spPr bwMode="ltGray">
                  <a:xfrm>
                    <a:off x="4155"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0" name="Freeform 103"/>
                  <p:cNvSpPr>
                    <a:spLocks/>
                  </p:cNvSpPr>
                  <p:nvPr/>
                </p:nvSpPr>
                <p:spPr bwMode="ltGray">
                  <a:xfrm>
                    <a:off x="3760"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1" name="Freeform 104"/>
                  <p:cNvSpPr>
                    <a:spLocks/>
                  </p:cNvSpPr>
                  <p:nvPr/>
                </p:nvSpPr>
                <p:spPr bwMode="ltGray">
                  <a:xfrm>
                    <a:off x="4062"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2" name="Freeform 105"/>
                  <p:cNvSpPr>
                    <a:spLocks/>
                  </p:cNvSpPr>
                  <p:nvPr/>
                </p:nvSpPr>
                <p:spPr bwMode="ltGray">
                  <a:xfrm>
                    <a:off x="3861"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3" name="Freeform 106"/>
                  <p:cNvSpPr>
                    <a:spLocks/>
                  </p:cNvSpPr>
                  <p:nvPr/>
                </p:nvSpPr>
                <p:spPr bwMode="ltGray">
                  <a:xfrm>
                    <a:off x="3981"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4" name="Freeform 107"/>
                  <p:cNvSpPr>
                    <a:spLocks/>
                  </p:cNvSpPr>
                  <p:nvPr/>
                </p:nvSpPr>
                <p:spPr bwMode="ltGray">
                  <a:xfrm>
                    <a:off x="3966"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5" name="Freeform 108"/>
                  <p:cNvSpPr>
                    <a:spLocks/>
                  </p:cNvSpPr>
                  <p:nvPr/>
                </p:nvSpPr>
                <p:spPr bwMode="ltGray">
                  <a:xfrm>
                    <a:off x="4028"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6" name="Freeform 109"/>
                  <p:cNvSpPr>
                    <a:spLocks/>
                  </p:cNvSpPr>
                  <p:nvPr/>
                </p:nvSpPr>
                <p:spPr bwMode="ltGray">
                  <a:xfrm>
                    <a:off x="4083"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7" name="Freeform 110"/>
                  <p:cNvSpPr>
                    <a:spLocks/>
                  </p:cNvSpPr>
                  <p:nvPr/>
                </p:nvSpPr>
                <p:spPr bwMode="ltGray">
                  <a:xfrm>
                    <a:off x="3936"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nvGrpSpPr>
              <p:cNvPr id="1036" name="Group 111"/>
              <p:cNvGrpSpPr>
                <a:grpSpLocks/>
              </p:cNvGrpSpPr>
              <p:nvPr/>
            </p:nvGrpSpPr>
            <p:grpSpPr bwMode="auto">
              <a:xfrm>
                <a:off x="798" y="111"/>
                <a:ext cx="4702" cy="418"/>
                <a:chOff x="798" y="255"/>
                <a:chExt cx="4702" cy="418"/>
              </a:xfrm>
            </p:grpSpPr>
            <p:sp>
              <p:nvSpPr>
                <p:cNvPr id="1063" name="Line 112"/>
                <p:cNvSpPr>
                  <a:spLocks noChangeShapeType="1"/>
                </p:cNvSpPr>
                <p:nvPr/>
              </p:nvSpPr>
              <p:spPr bwMode="white">
                <a:xfrm>
                  <a:off x="798" y="476"/>
                  <a:ext cx="4702"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113"/>
                <p:cNvSpPr>
                  <a:spLocks noChangeShapeType="1"/>
                </p:cNvSpPr>
                <p:nvPr/>
              </p:nvSpPr>
              <p:spPr bwMode="white">
                <a:xfrm>
                  <a:off x="102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114"/>
                <p:cNvSpPr>
                  <a:spLocks noChangeShapeType="1"/>
                </p:cNvSpPr>
                <p:nvPr/>
              </p:nvSpPr>
              <p:spPr bwMode="white">
                <a:xfrm>
                  <a:off x="125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115"/>
                <p:cNvSpPr>
                  <a:spLocks noChangeShapeType="1"/>
                </p:cNvSpPr>
                <p:nvPr/>
              </p:nvSpPr>
              <p:spPr bwMode="white">
                <a:xfrm>
                  <a:off x="148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116"/>
                <p:cNvSpPr>
                  <a:spLocks noChangeShapeType="1"/>
                </p:cNvSpPr>
                <p:nvPr/>
              </p:nvSpPr>
              <p:spPr bwMode="white">
                <a:xfrm>
                  <a:off x="171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117"/>
                <p:cNvSpPr>
                  <a:spLocks noChangeShapeType="1"/>
                </p:cNvSpPr>
                <p:nvPr/>
              </p:nvSpPr>
              <p:spPr bwMode="white">
                <a:xfrm>
                  <a:off x="193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118"/>
                <p:cNvSpPr>
                  <a:spLocks noChangeShapeType="1"/>
                </p:cNvSpPr>
                <p:nvPr/>
              </p:nvSpPr>
              <p:spPr bwMode="white">
                <a:xfrm>
                  <a:off x="216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119"/>
                <p:cNvSpPr>
                  <a:spLocks noChangeShapeType="1"/>
                </p:cNvSpPr>
                <p:nvPr/>
              </p:nvSpPr>
              <p:spPr bwMode="white">
                <a:xfrm>
                  <a:off x="239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120"/>
                <p:cNvSpPr>
                  <a:spLocks noChangeShapeType="1"/>
                </p:cNvSpPr>
                <p:nvPr/>
              </p:nvSpPr>
              <p:spPr bwMode="white">
                <a:xfrm>
                  <a:off x="262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121"/>
                <p:cNvSpPr>
                  <a:spLocks noChangeShapeType="1"/>
                </p:cNvSpPr>
                <p:nvPr/>
              </p:nvSpPr>
              <p:spPr bwMode="white">
                <a:xfrm>
                  <a:off x="285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122"/>
                <p:cNvSpPr>
                  <a:spLocks noChangeShapeType="1"/>
                </p:cNvSpPr>
                <p:nvPr/>
              </p:nvSpPr>
              <p:spPr bwMode="white">
                <a:xfrm>
                  <a:off x="307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123"/>
                <p:cNvSpPr>
                  <a:spLocks noChangeShapeType="1"/>
                </p:cNvSpPr>
                <p:nvPr/>
              </p:nvSpPr>
              <p:spPr bwMode="white">
                <a:xfrm>
                  <a:off x="330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24"/>
                <p:cNvSpPr>
                  <a:spLocks noChangeShapeType="1"/>
                </p:cNvSpPr>
                <p:nvPr/>
              </p:nvSpPr>
              <p:spPr bwMode="white">
                <a:xfrm>
                  <a:off x="353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25"/>
                <p:cNvSpPr>
                  <a:spLocks noChangeShapeType="1"/>
                </p:cNvSpPr>
                <p:nvPr/>
              </p:nvSpPr>
              <p:spPr bwMode="white">
                <a:xfrm>
                  <a:off x="376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6"/>
                <p:cNvSpPr>
                  <a:spLocks noChangeShapeType="1"/>
                </p:cNvSpPr>
                <p:nvPr/>
              </p:nvSpPr>
              <p:spPr bwMode="white">
                <a:xfrm>
                  <a:off x="399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27"/>
                <p:cNvSpPr>
                  <a:spLocks noChangeShapeType="1"/>
                </p:cNvSpPr>
                <p:nvPr/>
              </p:nvSpPr>
              <p:spPr bwMode="white">
                <a:xfrm>
                  <a:off x="421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28"/>
                <p:cNvSpPr>
                  <a:spLocks noChangeShapeType="1"/>
                </p:cNvSpPr>
                <p:nvPr/>
              </p:nvSpPr>
              <p:spPr bwMode="white">
                <a:xfrm>
                  <a:off x="444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29"/>
                <p:cNvSpPr>
                  <a:spLocks noChangeShapeType="1"/>
                </p:cNvSpPr>
                <p:nvPr/>
              </p:nvSpPr>
              <p:spPr bwMode="white">
                <a:xfrm>
                  <a:off x="467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30"/>
                <p:cNvSpPr>
                  <a:spLocks noChangeShapeType="1"/>
                </p:cNvSpPr>
                <p:nvPr/>
              </p:nvSpPr>
              <p:spPr bwMode="white">
                <a:xfrm>
                  <a:off x="490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31"/>
                <p:cNvSpPr>
                  <a:spLocks noChangeShapeType="1"/>
                </p:cNvSpPr>
                <p:nvPr/>
              </p:nvSpPr>
              <p:spPr bwMode="white">
                <a:xfrm>
                  <a:off x="513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32"/>
                <p:cNvSpPr>
                  <a:spLocks noChangeShapeType="1"/>
                </p:cNvSpPr>
                <p:nvPr/>
              </p:nvSpPr>
              <p:spPr bwMode="white">
                <a:xfrm>
                  <a:off x="535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37" name="Group 133"/>
              <p:cNvGrpSpPr>
                <a:grpSpLocks/>
              </p:cNvGrpSpPr>
              <p:nvPr/>
            </p:nvGrpSpPr>
            <p:grpSpPr bwMode="auto">
              <a:xfrm>
                <a:off x="1208" y="109"/>
                <a:ext cx="3694" cy="423"/>
                <a:chOff x="1034" y="245"/>
                <a:chExt cx="3694" cy="423"/>
              </a:xfrm>
            </p:grpSpPr>
            <p:sp>
              <p:nvSpPr>
                <p:cNvPr id="1038" name="Line 134"/>
                <p:cNvSpPr>
                  <a:spLocks noChangeShapeType="1"/>
                </p:cNvSpPr>
                <p:nvPr/>
              </p:nvSpPr>
              <p:spPr bwMode="ltGray">
                <a:xfrm>
                  <a:off x="2676" y="246"/>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9" name="Line 135"/>
                <p:cNvSpPr>
                  <a:spLocks noChangeShapeType="1"/>
                </p:cNvSpPr>
                <p:nvPr/>
              </p:nvSpPr>
              <p:spPr bwMode="ltGray">
                <a:xfrm>
                  <a:off x="2798" y="468"/>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0" name="Line 136"/>
                <p:cNvSpPr>
                  <a:spLocks noChangeShapeType="1"/>
                </p:cNvSpPr>
                <p:nvPr/>
              </p:nvSpPr>
              <p:spPr bwMode="ltGray">
                <a:xfrm>
                  <a:off x="2904" y="486"/>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137"/>
                <p:cNvSpPr>
                  <a:spLocks noChangeShapeType="1"/>
                </p:cNvSpPr>
                <p:nvPr/>
              </p:nvSpPr>
              <p:spPr bwMode="ltGray">
                <a:xfrm>
                  <a:off x="3132" y="586"/>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138"/>
                <p:cNvSpPr>
                  <a:spLocks noChangeShapeType="1"/>
                </p:cNvSpPr>
                <p:nvPr/>
              </p:nvSpPr>
              <p:spPr bwMode="ltGray">
                <a:xfrm>
                  <a:off x="3816" y="358"/>
                  <a:ext cx="0" cy="18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139"/>
                <p:cNvSpPr>
                  <a:spLocks noChangeShapeType="1"/>
                </p:cNvSpPr>
                <p:nvPr/>
              </p:nvSpPr>
              <p:spPr bwMode="ltGray">
                <a:xfrm>
                  <a:off x="3722"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140"/>
                <p:cNvSpPr>
                  <a:spLocks noChangeShapeType="1"/>
                </p:cNvSpPr>
                <p:nvPr/>
              </p:nvSpPr>
              <p:spPr bwMode="ltGray">
                <a:xfrm>
                  <a:off x="4044" y="372"/>
                  <a:ext cx="0" cy="29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141"/>
                <p:cNvSpPr>
                  <a:spLocks noChangeShapeType="1"/>
                </p:cNvSpPr>
                <p:nvPr/>
              </p:nvSpPr>
              <p:spPr bwMode="ltGray">
                <a:xfrm flipV="1">
                  <a:off x="4046" y="248"/>
                  <a:ext cx="0" cy="5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142"/>
                <p:cNvSpPr>
                  <a:spLocks noChangeShapeType="1"/>
                </p:cNvSpPr>
                <p:nvPr/>
              </p:nvSpPr>
              <p:spPr bwMode="ltGray">
                <a:xfrm flipV="1">
                  <a:off x="4272" y="246"/>
                  <a:ext cx="0" cy="18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143"/>
                <p:cNvSpPr>
                  <a:spLocks noChangeShapeType="1"/>
                </p:cNvSpPr>
                <p:nvPr/>
              </p:nvSpPr>
              <p:spPr bwMode="ltGray">
                <a:xfrm flipH="1">
                  <a:off x="4422" y="468"/>
                  <a:ext cx="7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144"/>
                <p:cNvSpPr>
                  <a:spLocks noChangeShapeType="1"/>
                </p:cNvSpPr>
                <p:nvPr/>
              </p:nvSpPr>
              <p:spPr bwMode="ltGray">
                <a:xfrm flipH="1">
                  <a:off x="4290" y="468"/>
                  <a:ext cx="6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145"/>
                <p:cNvSpPr>
                  <a:spLocks noChangeShapeType="1"/>
                </p:cNvSpPr>
                <p:nvPr/>
              </p:nvSpPr>
              <p:spPr bwMode="ltGray">
                <a:xfrm flipV="1">
                  <a:off x="4500" y="246"/>
                  <a:ext cx="0" cy="27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146"/>
                <p:cNvSpPr>
                  <a:spLocks noChangeShapeType="1"/>
                </p:cNvSpPr>
                <p:nvPr/>
              </p:nvSpPr>
              <p:spPr bwMode="ltGray">
                <a:xfrm>
                  <a:off x="4728" y="606"/>
                  <a:ext cx="0" cy="3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147"/>
                <p:cNvSpPr>
                  <a:spLocks noChangeShapeType="1"/>
                </p:cNvSpPr>
                <p:nvPr/>
              </p:nvSpPr>
              <p:spPr bwMode="ltGray">
                <a:xfrm>
                  <a:off x="1992" y="250"/>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148"/>
                <p:cNvSpPr>
                  <a:spLocks noChangeShapeType="1"/>
                </p:cNvSpPr>
                <p:nvPr/>
              </p:nvSpPr>
              <p:spPr bwMode="ltGray">
                <a:xfrm>
                  <a:off x="1764" y="247"/>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149"/>
                <p:cNvSpPr>
                  <a:spLocks noChangeShapeType="1"/>
                </p:cNvSpPr>
                <p:nvPr/>
              </p:nvSpPr>
              <p:spPr bwMode="ltGray">
                <a:xfrm flipH="1">
                  <a:off x="1738" y="468"/>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150"/>
                <p:cNvSpPr>
                  <a:spLocks noChangeShapeType="1"/>
                </p:cNvSpPr>
                <p:nvPr/>
              </p:nvSpPr>
              <p:spPr bwMode="ltGray">
                <a:xfrm>
                  <a:off x="1604" y="468"/>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151"/>
                <p:cNvSpPr>
                  <a:spLocks noChangeShapeType="1"/>
                </p:cNvSpPr>
                <p:nvPr/>
              </p:nvSpPr>
              <p:spPr bwMode="ltGray">
                <a:xfrm flipH="1">
                  <a:off x="1404" y="468"/>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152"/>
                <p:cNvSpPr>
                  <a:spLocks noChangeShapeType="1"/>
                </p:cNvSpPr>
                <p:nvPr/>
              </p:nvSpPr>
              <p:spPr bwMode="ltGray">
                <a:xfrm>
                  <a:off x="1034"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153"/>
                <p:cNvSpPr>
                  <a:spLocks noChangeShapeType="1"/>
                </p:cNvSpPr>
                <p:nvPr/>
              </p:nvSpPr>
              <p:spPr bwMode="ltGray">
                <a:xfrm>
                  <a:off x="1306" y="370"/>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154"/>
                <p:cNvSpPr>
                  <a:spLocks noChangeShapeType="1"/>
                </p:cNvSpPr>
                <p:nvPr/>
              </p:nvSpPr>
              <p:spPr bwMode="ltGray">
                <a:xfrm>
                  <a:off x="1080" y="388"/>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155"/>
                <p:cNvSpPr>
                  <a:spLocks noChangeShapeType="1"/>
                </p:cNvSpPr>
                <p:nvPr/>
              </p:nvSpPr>
              <p:spPr bwMode="ltGray">
                <a:xfrm flipH="1" flipV="1">
                  <a:off x="1308" y="245"/>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156"/>
                <p:cNvSpPr>
                  <a:spLocks noChangeShapeType="1"/>
                </p:cNvSpPr>
                <p:nvPr/>
              </p:nvSpPr>
              <p:spPr bwMode="ltGray">
                <a:xfrm>
                  <a:off x="1536" y="316"/>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157"/>
                <p:cNvSpPr>
                  <a:spLocks noChangeShapeType="1"/>
                </p:cNvSpPr>
                <p:nvPr/>
              </p:nvSpPr>
              <p:spPr bwMode="ltGray">
                <a:xfrm flipV="1">
                  <a:off x="1536" y="247"/>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158"/>
                <p:cNvSpPr>
                  <a:spLocks noChangeShapeType="1"/>
                </p:cNvSpPr>
                <p:nvPr/>
              </p:nvSpPr>
              <p:spPr bwMode="ltGray">
                <a:xfrm>
                  <a:off x="4095" y="467"/>
                  <a:ext cx="8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1033" name="Picture 159" descr="earth"/>
            <p:cNvPicPr>
              <a:picLocks noChangeAspect="1" noChangeArrowheads="1"/>
            </p:cNvPicPr>
            <p:nvPr userDrawn="1"/>
          </p:nvPicPr>
          <p:blipFill>
            <a:blip r:embed="rId1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65" y="55"/>
              <a:ext cx="562"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915" r:id="rId1"/>
    <p:sldLayoutId id="2147483916" r:id="rId2"/>
    <p:sldLayoutId id="2147483907" r:id="rId3"/>
    <p:sldLayoutId id="2147483908" r:id="rId4"/>
    <p:sldLayoutId id="2147483909" r:id="rId5"/>
    <p:sldLayoutId id="2147483917" r:id="rId6"/>
    <p:sldLayoutId id="2147483910" r:id="rId7"/>
    <p:sldLayoutId id="2147483911" r:id="rId8"/>
    <p:sldLayoutId id="2147483912" r:id="rId9"/>
    <p:sldLayoutId id="2147483913" r:id="rId10"/>
    <p:sldLayoutId id="2147483914" r:id="rId11"/>
  </p:sldLayoutIdLst>
  <p:hf hdr="0" dt="0"/>
  <p:txStyles>
    <p:titleStyle>
      <a:lvl1pPr algn="l" rtl="0" eaLnBrk="0" fontAlgn="base" hangingPunct="0">
        <a:spcBef>
          <a:spcPct val="0"/>
        </a:spcBef>
        <a:spcAft>
          <a:spcPct val="0"/>
        </a:spcAft>
        <a:defRPr sz="4400" b="1" i="1">
          <a:solidFill>
            <a:schemeClr val="tx2"/>
          </a:solidFill>
          <a:latin typeface="+mj-lt"/>
          <a:ea typeface="+mj-ea"/>
          <a:cs typeface="+mj-cs"/>
        </a:defRPr>
      </a:lvl1pPr>
      <a:lvl2pPr algn="l" rtl="0" eaLnBrk="0" fontAlgn="base" hangingPunct="0">
        <a:spcBef>
          <a:spcPct val="0"/>
        </a:spcBef>
        <a:spcAft>
          <a:spcPct val="0"/>
        </a:spcAft>
        <a:defRPr sz="4400" b="1" i="1">
          <a:solidFill>
            <a:schemeClr val="tx2"/>
          </a:solidFill>
          <a:latin typeface="Times New Roman" pitchFamily="18" charset="0"/>
        </a:defRPr>
      </a:lvl2pPr>
      <a:lvl3pPr algn="l" rtl="0" eaLnBrk="0" fontAlgn="base" hangingPunct="0">
        <a:spcBef>
          <a:spcPct val="0"/>
        </a:spcBef>
        <a:spcAft>
          <a:spcPct val="0"/>
        </a:spcAft>
        <a:defRPr sz="4400" b="1" i="1">
          <a:solidFill>
            <a:schemeClr val="tx2"/>
          </a:solidFill>
          <a:latin typeface="Times New Roman" pitchFamily="18" charset="0"/>
        </a:defRPr>
      </a:lvl3pPr>
      <a:lvl4pPr algn="l" rtl="0" eaLnBrk="0" fontAlgn="base" hangingPunct="0">
        <a:spcBef>
          <a:spcPct val="0"/>
        </a:spcBef>
        <a:spcAft>
          <a:spcPct val="0"/>
        </a:spcAft>
        <a:defRPr sz="4400" b="1" i="1">
          <a:solidFill>
            <a:schemeClr val="tx2"/>
          </a:solidFill>
          <a:latin typeface="Times New Roman" pitchFamily="18" charset="0"/>
        </a:defRPr>
      </a:lvl4pPr>
      <a:lvl5pPr algn="l" rtl="0" eaLnBrk="0" fontAlgn="base" hangingPunct="0">
        <a:spcBef>
          <a:spcPct val="0"/>
        </a:spcBef>
        <a:spcAft>
          <a:spcPct val="0"/>
        </a:spcAft>
        <a:defRPr sz="4400" b="1" i="1">
          <a:solidFill>
            <a:schemeClr val="tx2"/>
          </a:solidFill>
          <a:latin typeface="Times New Roman" pitchFamily="18" charset="0"/>
        </a:defRPr>
      </a:lvl5pPr>
      <a:lvl6pPr marL="457200" algn="l" rtl="0" eaLnBrk="1" fontAlgn="base" hangingPunct="1">
        <a:spcBef>
          <a:spcPct val="0"/>
        </a:spcBef>
        <a:spcAft>
          <a:spcPct val="0"/>
        </a:spcAft>
        <a:defRPr sz="4400" i="1">
          <a:solidFill>
            <a:schemeClr val="tx2"/>
          </a:solidFill>
          <a:latin typeface="Times New Roman" pitchFamily="18" charset="0"/>
        </a:defRPr>
      </a:lvl6pPr>
      <a:lvl7pPr marL="914400" algn="l" rtl="0" eaLnBrk="1" fontAlgn="base" hangingPunct="1">
        <a:spcBef>
          <a:spcPct val="0"/>
        </a:spcBef>
        <a:spcAft>
          <a:spcPct val="0"/>
        </a:spcAft>
        <a:defRPr sz="4400" i="1">
          <a:solidFill>
            <a:schemeClr val="tx2"/>
          </a:solidFill>
          <a:latin typeface="Times New Roman" pitchFamily="18" charset="0"/>
        </a:defRPr>
      </a:lvl7pPr>
      <a:lvl8pPr marL="1371600" algn="l" rtl="0" eaLnBrk="1" fontAlgn="base" hangingPunct="1">
        <a:spcBef>
          <a:spcPct val="0"/>
        </a:spcBef>
        <a:spcAft>
          <a:spcPct val="0"/>
        </a:spcAft>
        <a:defRPr sz="4400" i="1">
          <a:solidFill>
            <a:schemeClr val="tx2"/>
          </a:solidFill>
          <a:latin typeface="Times New Roman" pitchFamily="18" charset="0"/>
        </a:defRPr>
      </a:lvl8pPr>
      <a:lvl9pPr marL="1828800" algn="l" rtl="0" eaLnBrk="1" fontAlgn="base" hangingPunct="1">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Blip>
          <a:blip r:embed="rId15"/>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image" Target="../media/image3.png"/><Relationship Id="rId7"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8.emf"/><Relationship Id="rId5" Type="http://schemas.openxmlformats.org/officeDocument/2006/relationships/image" Target="../media/image5.emf"/><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7.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667000"/>
            <a:ext cx="6934200" cy="1905000"/>
          </a:xfrm>
        </p:spPr>
        <p:txBody>
          <a:bodyPr/>
          <a:lstStyle/>
          <a:p>
            <a:pPr eaLnBrk="1" fontAlgn="auto" hangingPunct="1">
              <a:spcAft>
                <a:spcPts val="0"/>
              </a:spcAft>
              <a:defRPr/>
            </a:pPr>
            <a:r>
              <a:rPr lang="en-US" dirty="0">
                <a:solidFill>
                  <a:schemeClr val="tx2">
                    <a:satMod val="130000"/>
                  </a:schemeClr>
                </a:solidFill>
              </a:rPr>
              <a:t>Chapter 2</a:t>
            </a:r>
            <a:br>
              <a:rPr lang="en-US" dirty="0">
                <a:solidFill>
                  <a:schemeClr val="tx2">
                    <a:satMod val="130000"/>
                  </a:schemeClr>
                </a:solidFill>
              </a:rPr>
            </a:br>
            <a:r>
              <a:rPr lang="en-US" dirty="0">
                <a:solidFill>
                  <a:schemeClr val="tx2">
                    <a:satMod val="130000"/>
                  </a:schemeClr>
                </a:solidFill>
              </a:rPr>
              <a:t>Mechanics of Futures Markets</a:t>
            </a:r>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070DBCB1-60F5-45E1-B1E8-8132B2D70934}" type="slidenum">
              <a:rPr lang="en-US" altLang="en-US" sz="1400" smtClean="0">
                <a:latin typeface="Arial" charset="0"/>
              </a:rPr>
              <a:pPr eaLnBrk="1" hangingPunct="1">
                <a:spcBef>
                  <a:spcPct val="0"/>
                </a:spcBef>
                <a:buFontTx/>
                <a:buNone/>
              </a:pPr>
              <a:t>1</a:t>
            </a:fld>
            <a:endParaRPr lang="en-US" altLang="en-US" sz="140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Contract value : 2 TL</a:t>
            </a:r>
          </a:p>
          <a:p>
            <a:r>
              <a:rPr lang="en-US" dirty="0"/>
              <a:t>Underlying asset: SAHOL stock</a:t>
            </a:r>
          </a:p>
          <a:p>
            <a:r>
              <a:rPr lang="en-US" dirty="0"/>
              <a:t>Buys 50.000 unit</a:t>
            </a:r>
          </a:p>
          <a:p>
            <a:r>
              <a:rPr lang="en-US" dirty="0"/>
              <a:t>Variance ( </a:t>
            </a:r>
            <a:r>
              <a:rPr lang="el-GR" dirty="0"/>
              <a:t>σ </a:t>
            </a:r>
            <a:r>
              <a:rPr lang="en-US" dirty="0"/>
              <a:t>)of the SAHOL is 2,5%  </a:t>
            </a:r>
          </a:p>
          <a:p>
            <a:r>
              <a:rPr lang="en-US" dirty="0"/>
              <a:t>How much is the Initial Margin?</a:t>
            </a:r>
          </a:p>
          <a:p>
            <a:endParaRPr lang="en-US" dirty="0"/>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10</a:t>
            </a:fld>
            <a:endParaRPr lang="en-US"/>
          </a:p>
        </p:txBody>
      </p:sp>
    </p:spTree>
    <p:extLst>
      <p:ext uri="{BB962C8B-B14F-4D97-AF65-F5344CB8AC3E}">
        <p14:creationId xmlns:p14="http://schemas.microsoft.com/office/powerpoint/2010/main" val="1403253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F73177-50AB-BE54-38E7-533C1439EAC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02604BA-217E-C68A-B322-7D55F41FFBEF}"/>
              </a:ext>
            </a:extLst>
          </p:cNvPr>
          <p:cNvSpPr>
            <a:spLocks noGrp="1"/>
          </p:cNvSpPr>
          <p:nvPr>
            <p:ph idx="1"/>
          </p:nvPr>
        </p:nvSpPr>
        <p:spPr/>
        <p:txBody>
          <a:bodyPr/>
          <a:lstStyle/>
          <a:p>
            <a:r>
              <a:rPr lang="en-US" dirty="0"/>
              <a:t>Contract value : 2 TL</a:t>
            </a:r>
          </a:p>
          <a:p>
            <a:r>
              <a:rPr lang="en-US" dirty="0"/>
              <a:t>Underlying asset: </a:t>
            </a:r>
            <a:r>
              <a:rPr lang="tr-TR" dirty="0"/>
              <a:t>GARAN</a:t>
            </a:r>
            <a:r>
              <a:rPr lang="en-US" dirty="0"/>
              <a:t> stock</a:t>
            </a:r>
          </a:p>
          <a:p>
            <a:r>
              <a:rPr lang="en-US" dirty="0"/>
              <a:t>Buys 50.000 unit</a:t>
            </a:r>
          </a:p>
          <a:p>
            <a:r>
              <a:rPr lang="en-US" dirty="0"/>
              <a:t>Variance ( </a:t>
            </a:r>
            <a:r>
              <a:rPr lang="el-GR" dirty="0"/>
              <a:t>σ </a:t>
            </a:r>
            <a:r>
              <a:rPr lang="en-US" dirty="0"/>
              <a:t>)of the </a:t>
            </a:r>
            <a:r>
              <a:rPr lang="tr-TR" dirty="0"/>
              <a:t>GARAN</a:t>
            </a:r>
            <a:r>
              <a:rPr lang="en-US" dirty="0"/>
              <a:t> is 2%  </a:t>
            </a:r>
          </a:p>
          <a:p>
            <a:r>
              <a:rPr lang="en-US" dirty="0"/>
              <a:t>How much is the Initial Margin?</a:t>
            </a:r>
          </a:p>
        </p:txBody>
      </p:sp>
      <p:sp>
        <p:nvSpPr>
          <p:cNvPr id="4" name="Alt Bilgi Yer Tutucusu 3">
            <a:extLst>
              <a:ext uri="{FF2B5EF4-FFF2-40B4-BE49-F238E27FC236}">
                <a16:creationId xmlns:a16="http://schemas.microsoft.com/office/drawing/2014/main" id="{7F9E94F9-6572-3E48-50A0-8BF02AB99E1B}"/>
              </a:ext>
            </a:extLst>
          </p:cNvPr>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ayt Numarası Yer Tutucusu 4">
            <a:extLst>
              <a:ext uri="{FF2B5EF4-FFF2-40B4-BE49-F238E27FC236}">
                <a16:creationId xmlns:a16="http://schemas.microsoft.com/office/drawing/2014/main" id="{D87A395F-F5C6-77DD-1124-599C83FB30DA}"/>
              </a:ext>
            </a:extLst>
          </p:cNvPr>
          <p:cNvSpPr>
            <a:spLocks noGrp="1"/>
          </p:cNvSpPr>
          <p:nvPr>
            <p:ph type="sldNum" sz="quarter" idx="12"/>
          </p:nvPr>
        </p:nvSpPr>
        <p:spPr/>
        <p:txBody>
          <a:bodyPr/>
          <a:lstStyle/>
          <a:p>
            <a:pPr>
              <a:defRPr/>
            </a:pPr>
            <a:fld id="{8CF71D3C-2420-4A89-861A-EFACF67BD985}" type="slidenum">
              <a:rPr lang="en-US" smtClean="0"/>
              <a:pPr>
                <a:defRPr/>
              </a:pPr>
              <a:t>11</a:t>
            </a:fld>
            <a:endParaRPr lang="en-US"/>
          </a:p>
        </p:txBody>
      </p:sp>
    </p:spTree>
    <p:extLst>
      <p:ext uri="{BB962C8B-B14F-4D97-AF65-F5344CB8AC3E}">
        <p14:creationId xmlns:p14="http://schemas.microsoft.com/office/powerpoint/2010/main" val="2208927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Margin </a:t>
            </a:r>
          </a:p>
        </p:txBody>
      </p:sp>
      <p:sp>
        <p:nvSpPr>
          <p:cNvPr id="3" name="Content Placeholder 2"/>
          <p:cNvSpPr>
            <a:spLocks noGrp="1"/>
          </p:cNvSpPr>
          <p:nvPr>
            <p:ph idx="1"/>
          </p:nvPr>
        </p:nvSpPr>
        <p:spPr/>
        <p:txBody>
          <a:bodyPr/>
          <a:lstStyle/>
          <a:p>
            <a:r>
              <a:rPr lang="en-US" dirty="0"/>
              <a:t>The very high initial margin received reduces the demand for these markets. </a:t>
            </a:r>
          </a:p>
          <a:p>
            <a:r>
              <a:rPr lang="en-US" dirty="0"/>
              <a:t>Calculation of the margin rate too low may also cause a risk of default in the futures transaction.</a:t>
            </a:r>
          </a:p>
          <a:p>
            <a:r>
              <a:rPr lang="en-US" dirty="0"/>
              <a:t>Initial margin can be increased during periods when the underlying asset and futures markets are very volatile.</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12</a:t>
            </a:fld>
            <a:endParaRPr lang="en-US"/>
          </a:p>
        </p:txBody>
      </p:sp>
    </p:spTree>
    <p:extLst>
      <p:ext uri="{BB962C8B-B14F-4D97-AF65-F5344CB8AC3E}">
        <p14:creationId xmlns:p14="http://schemas.microsoft.com/office/powerpoint/2010/main" val="2604313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Margin </a:t>
            </a:r>
          </a:p>
        </p:txBody>
      </p:sp>
      <p:sp>
        <p:nvSpPr>
          <p:cNvPr id="3" name="Content Placeholder 2"/>
          <p:cNvSpPr>
            <a:spLocks noGrp="1"/>
          </p:cNvSpPr>
          <p:nvPr>
            <p:ph idx="1"/>
          </p:nvPr>
        </p:nvSpPr>
        <p:spPr/>
        <p:txBody>
          <a:bodyPr/>
          <a:lstStyle/>
          <a:p>
            <a:r>
              <a:rPr lang="en-US" dirty="0"/>
              <a:t>For example, the unit futures agreement value of 2 TL can reach 2.2 TL at the end of the day, or it can reach values such as 1.8 TL. In practice in the futures market, the price of the futures product is subject to a continuous daily evaluation. The process of continuously evaluating the collateral value with the forward product price is called </a:t>
            </a:r>
            <a:r>
              <a:rPr lang="en-US" dirty="0">
                <a:solidFill>
                  <a:srgbClr val="FF0000"/>
                </a:solidFill>
              </a:rPr>
              <a:t>"mark-to-market".</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13</a:t>
            </a:fld>
            <a:endParaRPr lang="en-US"/>
          </a:p>
        </p:txBody>
      </p:sp>
    </p:spTree>
    <p:extLst>
      <p:ext uri="{BB962C8B-B14F-4D97-AF65-F5344CB8AC3E}">
        <p14:creationId xmlns:p14="http://schemas.microsoft.com/office/powerpoint/2010/main" val="4284249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p:txBody>
          <a:bodyPr/>
          <a:lstStyle/>
          <a:p>
            <a:r>
              <a:rPr lang="en-US" dirty="0"/>
              <a:t>Contract value : 2 TL</a:t>
            </a:r>
          </a:p>
          <a:p>
            <a:r>
              <a:rPr lang="en-US" dirty="0"/>
              <a:t>Underlying asset: SAHOL stock</a:t>
            </a:r>
          </a:p>
          <a:p>
            <a:r>
              <a:rPr lang="en-US" b="1" dirty="0"/>
              <a:t>Long </a:t>
            </a:r>
            <a:r>
              <a:rPr lang="en-US" dirty="0"/>
              <a:t>50.000 unit</a:t>
            </a:r>
          </a:p>
          <a:p>
            <a:r>
              <a:rPr lang="en-US" dirty="0"/>
              <a:t>1 day later value drops to 1,9 TL</a:t>
            </a:r>
          </a:p>
          <a:p>
            <a:r>
              <a:rPr lang="en-US" dirty="0"/>
              <a:t>Profit or Loss how much?</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14</a:t>
            </a:fld>
            <a:endParaRPr lang="en-US"/>
          </a:p>
        </p:txBody>
      </p:sp>
    </p:spTree>
    <p:extLst>
      <p:ext uri="{BB962C8B-B14F-4D97-AF65-F5344CB8AC3E}">
        <p14:creationId xmlns:p14="http://schemas.microsoft.com/office/powerpoint/2010/main" val="3408395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dirty="0"/>
              <a:t>Contract value : 100 $</a:t>
            </a:r>
          </a:p>
          <a:p>
            <a:r>
              <a:rPr lang="en-US" dirty="0"/>
              <a:t>Underlying asset: Nasdaq Index</a:t>
            </a:r>
          </a:p>
          <a:p>
            <a:r>
              <a:rPr lang="en-US" b="1" dirty="0"/>
              <a:t>Short </a:t>
            </a:r>
            <a:r>
              <a:rPr lang="en-US" dirty="0"/>
              <a:t>2.000 unit</a:t>
            </a:r>
          </a:p>
          <a:p>
            <a:r>
              <a:rPr lang="en-US" dirty="0"/>
              <a:t>1 day later value drops to 90 $</a:t>
            </a:r>
          </a:p>
          <a:p>
            <a:r>
              <a:rPr lang="en-US" dirty="0"/>
              <a:t>Profit or Loss how much?</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15</a:t>
            </a:fld>
            <a:endParaRPr lang="en-US"/>
          </a:p>
        </p:txBody>
      </p:sp>
    </p:spTree>
    <p:extLst>
      <p:ext uri="{BB962C8B-B14F-4D97-AF65-F5344CB8AC3E}">
        <p14:creationId xmlns:p14="http://schemas.microsoft.com/office/powerpoint/2010/main" val="491110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Margin </a:t>
            </a:r>
          </a:p>
        </p:txBody>
      </p:sp>
      <p:sp>
        <p:nvSpPr>
          <p:cNvPr id="3" name="Content Placeholder 2"/>
          <p:cNvSpPr>
            <a:spLocks noGrp="1"/>
          </p:cNvSpPr>
          <p:nvPr>
            <p:ph idx="1"/>
          </p:nvPr>
        </p:nvSpPr>
        <p:spPr/>
        <p:txBody>
          <a:bodyPr/>
          <a:lstStyle/>
          <a:p>
            <a:pPr algn="just"/>
            <a:r>
              <a:rPr lang="en-US" dirty="0"/>
              <a:t>Such market movements may render collateral in the futures markets insufficient. Therefore, a second collateral structure is required. Usually 75% of the value of the initial margin is called the </a:t>
            </a:r>
            <a:r>
              <a:rPr lang="en-US" dirty="0">
                <a:solidFill>
                  <a:srgbClr val="FF0000"/>
                </a:solidFill>
              </a:rPr>
              <a:t>maintenance margin.</a:t>
            </a:r>
          </a:p>
          <a:p>
            <a:pPr algn="just"/>
            <a:r>
              <a:rPr lang="en-US" dirty="0"/>
              <a:t>A mechanism has been developed to prevent the value of the investor's initial collateral from depreciating by more than 25%.</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16</a:t>
            </a:fld>
            <a:endParaRPr lang="en-US"/>
          </a:p>
        </p:txBody>
      </p:sp>
    </p:spTree>
    <p:extLst>
      <p:ext uri="{BB962C8B-B14F-4D97-AF65-F5344CB8AC3E}">
        <p14:creationId xmlns:p14="http://schemas.microsoft.com/office/powerpoint/2010/main" val="3006977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If the initial margin of a futures contract is 9.000 TL, what is the maintenance margin?</a:t>
            </a:r>
            <a:endParaRPr lang="tr-TR" dirty="0"/>
          </a:p>
          <a:p>
            <a:endParaRPr lang="tr-TR" dirty="0"/>
          </a:p>
          <a:p>
            <a:endParaRPr lang="en-US" dirty="0"/>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17</a:t>
            </a:fld>
            <a:endParaRPr lang="en-US"/>
          </a:p>
        </p:txBody>
      </p:sp>
    </p:spTree>
    <p:extLst>
      <p:ext uri="{BB962C8B-B14F-4D97-AF65-F5344CB8AC3E}">
        <p14:creationId xmlns:p14="http://schemas.microsoft.com/office/powerpoint/2010/main" val="3673765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 Call </a:t>
            </a:r>
          </a:p>
        </p:txBody>
      </p:sp>
      <p:sp>
        <p:nvSpPr>
          <p:cNvPr id="3" name="Content Placeholder 2"/>
          <p:cNvSpPr>
            <a:spLocks noGrp="1"/>
          </p:cNvSpPr>
          <p:nvPr>
            <p:ph idx="1"/>
          </p:nvPr>
        </p:nvSpPr>
        <p:spPr>
          <a:xfrm>
            <a:off x="685800" y="1969366"/>
            <a:ext cx="7772400" cy="4114800"/>
          </a:xfrm>
        </p:spPr>
        <p:txBody>
          <a:bodyPr/>
          <a:lstStyle/>
          <a:p>
            <a:r>
              <a:rPr lang="en-US" sz="2400" dirty="0"/>
              <a:t>In a futures contract, a margin call is made when the portfolio value falls below the maintenance margin.</a:t>
            </a:r>
          </a:p>
          <a:p>
            <a:r>
              <a:rPr lang="en-US" sz="2400" dirty="0"/>
              <a:t> In the valuation made at the end of the day, if the value of the collateral falls below the maintenance collateral, the intermediary institution calls the customer and asks for a certain amount of cash to be added to the collateral account. </a:t>
            </a:r>
          </a:p>
          <a:p>
            <a:r>
              <a:rPr lang="en-US" sz="2400" dirty="0"/>
              <a:t>This cash margin completion process requested from the customer is called “margin call".</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18</a:t>
            </a:fld>
            <a:endParaRPr lang="en-US"/>
          </a:p>
        </p:txBody>
      </p:sp>
    </p:spTree>
    <p:extLst>
      <p:ext uri="{BB962C8B-B14F-4D97-AF65-F5344CB8AC3E}">
        <p14:creationId xmlns:p14="http://schemas.microsoft.com/office/powerpoint/2010/main" val="2800220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 Call </a:t>
            </a:r>
          </a:p>
        </p:txBody>
      </p:sp>
      <p:sp>
        <p:nvSpPr>
          <p:cNvPr id="3" name="Content Placeholder 2"/>
          <p:cNvSpPr>
            <a:spLocks noGrp="1"/>
          </p:cNvSpPr>
          <p:nvPr>
            <p:ph idx="1"/>
          </p:nvPr>
        </p:nvSpPr>
        <p:spPr>
          <a:xfrm>
            <a:off x="685800" y="1969366"/>
            <a:ext cx="7772400" cy="4114800"/>
          </a:xfrm>
        </p:spPr>
        <p:txBody>
          <a:bodyPr/>
          <a:lstStyle/>
          <a:p>
            <a:r>
              <a:rPr lang="en-US" sz="2400" dirty="0"/>
              <a:t>The customer is obliged to deposit the amount between the current value of the collateral and the initial collateral into the collateral account in cash.</a:t>
            </a:r>
          </a:p>
          <a:p>
            <a:r>
              <a:rPr lang="en-US" sz="2400" dirty="0"/>
              <a:t>If the investor does not perform this transaction, the brokerage house may sell the investor's account to another customer.</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19</a:t>
            </a:fld>
            <a:endParaRPr lang="en-US"/>
          </a:p>
        </p:txBody>
      </p:sp>
    </p:spTree>
    <p:extLst>
      <p:ext uri="{BB962C8B-B14F-4D97-AF65-F5344CB8AC3E}">
        <p14:creationId xmlns:p14="http://schemas.microsoft.com/office/powerpoint/2010/main" val="332751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atMod val="130000"/>
                  </a:schemeClr>
                </a:solidFill>
              </a:rPr>
              <a:t>Futures Contracts</a:t>
            </a:r>
            <a:endParaRPr lang="en-US" dirty="0"/>
          </a:p>
        </p:txBody>
      </p:sp>
      <p:sp>
        <p:nvSpPr>
          <p:cNvPr id="3" name="Content Placeholder 2"/>
          <p:cNvSpPr>
            <a:spLocks noGrp="1"/>
          </p:cNvSpPr>
          <p:nvPr>
            <p:ph idx="1"/>
          </p:nvPr>
        </p:nvSpPr>
        <p:spPr/>
        <p:txBody>
          <a:bodyPr/>
          <a:lstStyle/>
          <a:p>
            <a:r>
              <a:rPr lang="en-US" dirty="0"/>
              <a:t>specification</a:t>
            </a:r>
          </a:p>
          <a:p>
            <a:r>
              <a:rPr lang="en-US" dirty="0"/>
              <a:t>operation of margin accounts</a:t>
            </a:r>
          </a:p>
          <a:p>
            <a:r>
              <a:rPr lang="en-US" dirty="0"/>
              <a:t>organization of exchanges </a:t>
            </a:r>
          </a:p>
          <a:p>
            <a:r>
              <a:rPr lang="en-US" dirty="0"/>
              <a:t>regulation of markets</a:t>
            </a:r>
          </a:p>
          <a:p>
            <a:r>
              <a:rPr lang="en-US" dirty="0"/>
              <a:t>quote making</a:t>
            </a:r>
          </a:p>
          <a:p>
            <a:r>
              <a:rPr lang="en-US" dirty="0"/>
              <a:t>accounting </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a:t>
            </a:fld>
            <a:endParaRPr lang="en-US"/>
          </a:p>
        </p:txBody>
      </p:sp>
    </p:spTree>
    <p:extLst>
      <p:ext uri="{BB962C8B-B14F-4D97-AF65-F5344CB8AC3E}">
        <p14:creationId xmlns:p14="http://schemas.microsoft.com/office/powerpoint/2010/main" val="2943797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a:xfrm>
            <a:off x="685800" y="1754981"/>
            <a:ext cx="7772400" cy="4114800"/>
          </a:xfrm>
        </p:spPr>
        <p:txBody>
          <a:bodyPr/>
          <a:lstStyle/>
          <a:p>
            <a:r>
              <a:rPr lang="en-US" sz="2000" dirty="0"/>
              <a:t>At 14.06.2017, an investor is long at a 100.000</a:t>
            </a:r>
            <a:r>
              <a:rPr lang="tr-TR" sz="2000" dirty="0"/>
              <a:t> </a:t>
            </a:r>
            <a:r>
              <a:rPr lang="en-US" sz="2000" dirty="0"/>
              <a:t>unit futures contract with a value of 3,2$. Initial Margin is 10%</a:t>
            </a:r>
          </a:p>
          <a:p>
            <a:r>
              <a:rPr lang="en-US" sz="2000" dirty="0"/>
              <a:t>Following occur per the dates: </a:t>
            </a:r>
          </a:p>
          <a:p>
            <a:endParaRPr lang="en-US" dirty="0"/>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20</a:t>
            </a:fld>
            <a:endParaRPr lang="en-US"/>
          </a:p>
        </p:txBody>
      </p:sp>
      <p:sp>
        <p:nvSpPr>
          <p:cNvPr id="7" name="TextBox 6"/>
          <p:cNvSpPr txBox="1"/>
          <p:nvPr/>
        </p:nvSpPr>
        <p:spPr>
          <a:xfrm>
            <a:off x="1181100" y="4947406"/>
            <a:ext cx="6781800" cy="646331"/>
          </a:xfrm>
          <a:prstGeom prst="rect">
            <a:avLst/>
          </a:prstGeom>
          <a:noFill/>
        </p:spPr>
        <p:txBody>
          <a:bodyPr wrap="square" rtlCol="0">
            <a:spAutoFit/>
          </a:bodyPr>
          <a:lstStyle/>
          <a:p>
            <a:r>
              <a:rPr lang="en-US" dirty="0"/>
              <a:t>What is the profit / loss per day?</a:t>
            </a:r>
          </a:p>
          <a:p>
            <a:r>
              <a:rPr lang="en-US" dirty="0"/>
              <a:t>What is the collateral account per day?</a:t>
            </a:r>
          </a:p>
        </p:txBody>
      </p:sp>
      <p:pic>
        <p:nvPicPr>
          <p:cNvPr id="9" name="Picture 8"/>
          <p:cNvPicPr>
            <a:picLocks noChangeAspect="1"/>
          </p:cNvPicPr>
          <p:nvPr/>
        </p:nvPicPr>
        <p:blipFill>
          <a:blip r:embed="rId2"/>
          <a:stretch>
            <a:fillRect/>
          </a:stretch>
        </p:blipFill>
        <p:spPr>
          <a:xfrm>
            <a:off x="2971800" y="2952352"/>
            <a:ext cx="1785698" cy="1623362"/>
          </a:xfrm>
          <a:prstGeom prst="rect">
            <a:avLst/>
          </a:prstGeom>
        </p:spPr>
      </p:pic>
    </p:spTree>
    <p:extLst>
      <p:ext uri="{BB962C8B-B14F-4D97-AF65-F5344CB8AC3E}">
        <p14:creationId xmlns:p14="http://schemas.microsoft.com/office/powerpoint/2010/main" val="2151090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CA" altLang="en-US" sz="3600"/>
              <a:t>Margin Cash Flows When Futures Price Increases</a:t>
            </a:r>
            <a:endParaRPr lang="en-US" altLang="en-US" sz="3600"/>
          </a:p>
        </p:txBody>
      </p:sp>
      <p:sp>
        <p:nvSpPr>
          <p:cNvPr id="1229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0956F6F-1DC0-4796-BD5E-24F9B1910948}" type="slidenum">
              <a:rPr lang="en-US" altLang="en-US" sz="1400" smtClean="0">
                <a:latin typeface="Arial" charset="0"/>
              </a:rPr>
              <a:pPr eaLnBrk="1" hangingPunct="1">
                <a:spcBef>
                  <a:spcPct val="0"/>
                </a:spcBef>
                <a:buFontTx/>
                <a:buNone/>
              </a:pPr>
              <a:t>21</a:t>
            </a:fld>
            <a:endParaRPr lang="en-US" altLang="en-US" sz="1400">
              <a:latin typeface="Arial" charset="0"/>
            </a:endParaRPr>
          </a:p>
        </p:txBody>
      </p:sp>
      <p:grpSp>
        <p:nvGrpSpPr>
          <p:cNvPr id="12293" name="Group 5"/>
          <p:cNvGrpSpPr>
            <a:grpSpLocks/>
          </p:cNvGrpSpPr>
          <p:nvPr/>
        </p:nvGrpSpPr>
        <p:grpSpPr bwMode="auto">
          <a:xfrm>
            <a:off x="1676400" y="2133600"/>
            <a:ext cx="5715000" cy="3810000"/>
            <a:chOff x="1219198" y="2057400"/>
            <a:chExt cx="5943602" cy="4114800"/>
          </a:xfrm>
        </p:grpSpPr>
        <p:grpSp>
          <p:nvGrpSpPr>
            <p:cNvPr id="12295" name="Group 17"/>
            <p:cNvGrpSpPr>
              <a:grpSpLocks/>
            </p:cNvGrpSpPr>
            <p:nvPr/>
          </p:nvGrpSpPr>
          <p:grpSpPr bwMode="auto">
            <a:xfrm>
              <a:off x="1219198" y="2057400"/>
              <a:ext cx="4190996" cy="4114800"/>
              <a:chOff x="3505200" y="2057400"/>
              <a:chExt cx="4038600" cy="4114800"/>
            </a:xfrm>
          </p:grpSpPr>
          <p:sp>
            <p:nvSpPr>
              <p:cNvPr id="12301" name="Up Arrow 13"/>
              <p:cNvSpPr>
                <a:spLocks noChangeArrowheads="1"/>
              </p:cNvSpPr>
              <p:nvPr/>
            </p:nvSpPr>
            <p:spPr bwMode="auto">
              <a:xfrm rot="10800000">
                <a:off x="4268865" y="5020056"/>
                <a:ext cx="381832" cy="576072"/>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2" name="Up Arrow 14"/>
              <p:cNvSpPr>
                <a:spLocks noChangeArrowheads="1"/>
              </p:cNvSpPr>
              <p:nvPr/>
            </p:nvSpPr>
            <p:spPr bwMode="auto">
              <a:xfrm rot="10800000">
                <a:off x="4268865" y="3703320"/>
                <a:ext cx="381000" cy="762000"/>
              </a:xfrm>
              <a:prstGeom prst="up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3" name="Up Arrow 15"/>
              <p:cNvSpPr>
                <a:spLocks noChangeArrowheads="1"/>
              </p:cNvSpPr>
              <p:nvPr/>
            </p:nvSpPr>
            <p:spPr bwMode="auto">
              <a:xfrm rot="-8248144">
                <a:off x="4439646" y="2314266"/>
                <a:ext cx="376129" cy="850325"/>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4" name="Rectangle 16"/>
              <p:cNvSpPr>
                <a:spLocks noChangeArrowheads="1"/>
              </p:cNvSpPr>
              <p:nvPr/>
            </p:nvSpPr>
            <p:spPr bwMode="auto">
              <a:xfrm>
                <a:off x="3505200" y="5638800"/>
                <a:ext cx="1835727" cy="5334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Long Trader</a:t>
                </a:r>
                <a:endParaRPr lang="en-US" altLang="en-US" sz="1600">
                  <a:latin typeface="Arial" charset="0"/>
                </a:endParaRPr>
              </a:p>
            </p:txBody>
          </p:sp>
          <p:sp>
            <p:nvSpPr>
              <p:cNvPr id="12305" name="Flowchart: Process 17"/>
              <p:cNvSpPr>
                <a:spLocks noChangeArrowheads="1"/>
              </p:cNvSpPr>
              <p:nvPr/>
            </p:nvSpPr>
            <p:spPr bwMode="auto">
              <a:xfrm>
                <a:off x="3505200" y="4495800"/>
                <a:ext cx="1828800"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2306" name="Flowchart: Process 18"/>
              <p:cNvSpPr>
                <a:spLocks noChangeArrowheads="1"/>
              </p:cNvSpPr>
              <p:nvPr/>
            </p:nvSpPr>
            <p:spPr bwMode="auto">
              <a:xfrm>
                <a:off x="3505200" y="3124200"/>
                <a:ext cx="18288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2307" name="Flowchart: Process 19"/>
              <p:cNvSpPr>
                <a:spLocks noChangeArrowheads="1"/>
              </p:cNvSpPr>
              <p:nvPr/>
            </p:nvSpPr>
            <p:spPr bwMode="auto">
              <a:xfrm>
                <a:off x="4953000" y="2057400"/>
                <a:ext cx="2590800" cy="4572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2000">
                    <a:latin typeface="Arial" charset="0"/>
                    <a:cs typeface="Arial" charset="0"/>
                  </a:rPr>
                  <a:t>Clearing House</a:t>
                </a:r>
                <a:endParaRPr lang="en-US" altLang="en-US" sz="2000">
                  <a:latin typeface="Arial" charset="0"/>
                  <a:cs typeface="Arial" charset="0"/>
                </a:endParaRPr>
              </a:p>
            </p:txBody>
          </p:sp>
        </p:grpSp>
        <p:sp>
          <p:nvSpPr>
            <p:cNvPr id="12296" name="Flowchart: Process 7"/>
            <p:cNvSpPr>
              <a:spLocks noChangeArrowheads="1"/>
            </p:cNvSpPr>
            <p:nvPr/>
          </p:nvSpPr>
          <p:spPr bwMode="auto">
            <a:xfrm>
              <a:off x="5181600" y="3124200"/>
              <a:ext cx="19812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2297" name="Flowchart: Process 8"/>
            <p:cNvSpPr>
              <a:spLocks noChangeArrowheads="1"/>
            </p:cNvSpPr>
            <p:nvPr/>
          </p:nvSpPr>
          <p:spPr bwMode="auto">
            <a:xfrm>
              <a:off x="5181600" y="4495800"/>
              <a:ext cx="1897811"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2298" name="Up Arrow 10"/>
            <p:cNvSpPr>
              <a:spLocks noChangeArrowheads="1"/>
            </p:cNvSpPr>
            <p:nvPr/>
          </p:nvSpPr>
          <p:spPr bwMode="auto">
            <a:xfrm rot="-2840689">
              <a:off x="5573595" y="2373863"/>
              <a:ext cx="405335" cy="818833"/>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299" name="Up Arrow 11"/>
            <p:cNvSpPr>
              <a:spLocks noChangeArrowheads="1"/>
            </p:cNvSpPr>
            <p:nvPr/>
          </p:nvSpPr>
          <p:spPr bwMode="auto">
            <a:xfrm>
              <a:off x="6024421" y="3733799"/>
              <a:ext cx="405335" cy="762739"/>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0" name="Up Arrow 12"/>
            <p:cNvSpPr>
              <a:spLocks noChangeArrowheads="1"/>
            </p:cNvSpPr>
            <p:nvPr/>
          </p:nvSpPr>
          <p:spPr bwMode="auto">
            <a:xfrm>
              <a:off x="6019799" y="5029199"/>
              <a:ext cx="405335" cy="649225"/>
            </a:xfrm>
            <a:prstGeom prst="upArrow">
              <a:avLst>
                <a:gd name="adj1" fmla="val 50000"/>
                <a:gd name="adj2" fmla="val 50001"/>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grpSp>
      <p:sp>
        <p:nvSpPr>
          <p:cNvPr id="12294" name="Rectangle 20"/>
          <p:cNvSpPr>
            <a:spLocks noChangeArrowheads="1"/>
          </p:cNvSpPr>
          <p:nvPr/>
        </p:nvSpPr>
        <p:spPr bwMode="auto">
          <a:xfrm>
            <a:off x="5559425" y="5449888"/>
            <a:ext cx="1758950" cy="423862"/>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Short Trader</a:t>
            </a:r>
            <a:endParaRPr lang="en-US" altLang="en-US" sz="1600">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4800" y="1143000"/>
            <a:ext cx="8364538" cy="609600"/>
          </a:xfrm>
        </p:spPr>
        <p:txBody>
          <a:bodyPr/>
          <a:lstStyle/>
          <a:p>
            <a:pPr eaLnBrk="1" hangingPunct="1"/>
            <a:r>
              <a:rPr lang="en-CA" altLang="en-US" sz="3600"/>
              <a:t>Margin Cash Flows When Futures Price Decreases</a:t>
            </a:r>
            <a:endParaRPr lang="en-US" altLang="en-US" sz="3600"/>
          </a:p>
        </p:txBody>
      </p:sp>
      <p:sp>
        <p:nvSpPr>
          <p:cNvPr id="1331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E3103ED4-E9F6-4DCD-868C-336CB2531EB0}" type="slidenum">
              <a:rPr lang="en-US" altLang="en-US" sz="1400" smtClean="0">
                <a:latin typeface="Arial" charset="0"/>
              </a:rPr>
              <a:pPr eaLnBrk="1" hangingPunct="1">
                <a:spcBef>
                  <a:spcPct val="0"/>
                </a:spcBef>
                <a:buFontTx/>
                <a:buNone/>
              </a:pPr>
              <a:t>22</a:t>
            </a:fld>
            <a:endParaRPr lang="en-US" altLang="en-US" sz="1400">
              <a:latin typeface="Arial" charset="0"/>
            </a:endParaRPr>
          </a:p>
        </p:txBody>
      </p:sp>
      <p:grpSp>
        <p:nvGrpSpPr>
          <p:cNvPr id="13317" name="Group 26"/>
          <p:cNvGrpSpPr>
            <a:grpSpLocks/>
          </p:cNvGrpSpPr>
          <p:nvPr/>
        </p:nvGrpSpPr>
        <p:grpSpPr bwMode="auto">
          <a:xfrm>
            <a:off x="1676400" y="2133600"/>
            <a:ext cx="5715000" cy="3810000"/>
            <a:chOff x="1219200" y="2057400"/>
            <a:chExt cx="5943600" cy="4114800"/>
          </a:xfrm>
        </p:grpSpPr>
        <p:grpSp>
          <p:nvGrpSpPr>
            <p:cNvPr id="13318" name="Group 17"/>
            <p:cNvGrpSpPr>
              <a:grpSpLocks/>
            </p:cNvGrpSpPr>
            <p:nvPr/>
          </p:nvGrpSpPr>
          <p:grpSpPr bwMode="auto">
            <a:xfrm>
              <a:off x="1219200" y="2057400"/>
              <a:ext cx="4191000" cy="4114800"/>
              <a:chOff x="3505200" y="2057400"/>
              <a:chExt cx="4038600" cy="4114800"/>
            </a:xfrm>
          </p:grpSpPr>
          <p:sp>
            <p:nvSpPr>
              <p:cNvPr id="13325" name="Up Arrow 4"/>
              <p:cNvSpPr>
                <a:spLocks noChangeArrowheads="1"/>
              </p:cNvSpPr>
              <p:nvPr/>
            </p:nvSpPr>
            <p:spPr bwMode="auto">
              <a:xfrm>
                <a:off x="4343400" y="5029200"/>
                <a:ext cx="381000" cy="758654"/>
              </a:xfrm>
              <a:prstGeom prst="upArrow">
                <a:avLst>
                  <a:gd name="adj1" fmla="val 50000"/>
                  <a:gd name="adj2" fmla="val 50002"/>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6" name="Up Arrow 5"/>
              <p:cNvSpPr>
                <a:spLocks noChangeArrowheads="1"/>
              </p:cNvSpPr>
              <p:nvPr/>
            </p:nvSpPr>
            <p:spPr bwMode="auto">
              <a:xfrm>
                <a:off x="4343400" y="3733800"/>
                <a:ext cx="381000" cy="762000"/>
              </a:xfrm>
              <a:prstGeom prst="up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7" name="Up Arrow 9"/>
              <p:cNvSpPr>
                <a:spLocks noChangeArrowheads="1"/>
              </p:cNvSpPr>
              <p:nvPr/>
            </p:nvSpPr>
            <p:spPr bwMode="auto">
              <a:xfrm rot="2774871">
                <a:off x="4425043" y="2344900"/>
                <a:ext cx="405335" cy="789057"/>
              </a:xfrm>
              <a:prstGeom prst="upArrow">
                <a:avLst>
                  <a:gd name="adj1" fmla="val 50000"/>
                  <a:gd name="adj2" fmla="val 50001"/>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8" name="Rectangle 10"/>
              <p:cNvSpPr>
                <a:spLocks noChangeArrowheads="1"/>
              </p:cNvSpPr>
              <p:nvPr/>
            </p:nvSpPr>
            <p:spPr bwMode="auto">
              <a:xfrm>
                <a:off x="3505200" y="5638800"/>
                <a:ext cx="1835727" cy="5334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Long Trader</a:t>
                </a:r>
                <a:endParaRPr lang="en-US" altLang="en-US" sz="1600">
                  <a:latin typeface="Arial" charset="0"/>
                </a:endParaRPr>
              </a:p>
            </p:txBody>
          </p:sp>
          <p:sp>
            <p:nvSpPr>
              <p:cNvPr id="13329" name="Flowchart: Process 14"/>
              <p:cNvSpPr>
                <a:spLocks noChangeArrowheads="1"/>
              </p:cNvSpPr>
              <p:nvPr/>
            </p:nvSpPr>
            <p:spPr bwMode="auto">
              <a:xfrm>
                <a:off x="3505200" y="4495800"/>
                <a:ext cx="1828800"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3330" name="Flowchart: Process 15"/>
              <p:cNvSpPr>
                <a:spLocks noChangeArrowheads="1"/>
              </p:cNvSpPr>
              <p:nvPr/>
            </p:nvSpPr>
            <p:spPr bwMode="auto">
              <a:xfrm>
                <a:off x="3505200" y="3124200"/>
                <a:ext cx="18288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3331" name="Flowchart: Process 16"/>
              <p:cNvSpPr>
                <a:spLocks noChangeArrowheads="1"/>
              </p:cNvSpPr>
              <p:nvPr/>
            </p:nvSpPr>
            <p:spPr bwMode="auto">
              <a:xfrm>
                <a:off x="4953000" y="2057400"/>
                <a:ext cx="2590800" cy="4572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2000">
                    <a:latin typeface="Arial" charset="0"/>
                    <a:cs typeface="Arial" charset="0"/>
                  </a:rPr>
                  <a:t>Clearing House</a:t>
                </a:r>
                <a:endParaRPr lang="en-US" altLang="en-US" sz="2000">
                  <a:latin typeface="Arial" charset="0"/>
                  <a:cs typeface="Arial" charset="0"/>
                </a:endParaRPr>
              </a:p>
            </p:txBody>
          </p:sp>
        </p:grpSp>
        <p:sp>
          <p:nvSpPr>
            <p:cNvPr id="13319" name="Flowchart: Process 19"/>
            <p:cNvSpPr>
              <a:spLocks noChangeArrowheads="1"/>
            </p:cNvSpPr>
            <p:nvPr/>
          </p:nvSpPr>
          <p:spPr bwMode="auto">
            <a:xfrm>
              <a:off x="5181600" y="3124200"/>
              <a:ext cx="19812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3320" name="Flowchart: Process 20"/>
            <p:cNvSpPr>
              <a:spLocks noChangeArrowheads="1"/>
            </p:cNvSpPr>
            <p:nvPr/>
          </p:nvSpPr>
          <p:spPr bwMode="auto">
            <a:xfrm>
              <a:off x="5181600" y="4495800"/>
              <a:ext cx="1897811"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3321" name="Rectangle 22"/>
            <p:cNvSpPr>
              <a:spLocks noChangeArrowheads="1"/>
            </p:cNvSpPr>
            <p:nvPr/>
          </p:nvSpPr>
          <p:spPr bwMode="auto">
            <a:xfrm>
              <a:off x="5257800" y="5638800"/>
              <a:ext cx="1828800" cy="4572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Short Trader</a:t>
              </a:r>
              <a:endParaRPr lang="en-US" altLang="en-US" sz="1600">
                <a:latin typeface="Arial" charset="0"/>
              </a:endParaRPr>
            </a:p>
          </p:txBody>
        </p:sp>
        <p:sp>
          <p:nvSpPr>
            <p:cNvPr id="13322" name="Up Arrow 23"/>
            <p:cNvSpPr>
              <a:spLocks noChangeArrowheads="1"/>
            </p:cNvSpPr>
            <p:nvPr/>
          </p:nvSpPr>
          <p:spPr bwMode="auto">
            <a:xfrm rot="7850718">
              <a:off x="5573595" y="2373863"/>
              <a:ext cx="405335" cy="818833"/>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3" name="Up Arrow 24"/>
            <p:cNvSpPr>
              <a:spLocks noChangeArrowheads="1"/>
            </p:cNvSpPr>
            <p:nvPr/>
          </p:nvSpPr>
          <p:spPr bwMode="auto">
            <a:xfrm rot="10800000">
              <a:off x="6024421" y="3733799"/>
              <a:ext cx="405335" cy="762739"/>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4" name="Up Arrow 25"/>
            <p:cNvSpPr>
              <a:spLocks noChangeArrowheads="1"/>
            </p:cNvSpPr>
            <p:nvPr/>
          </p:nvSpPr>
          <p:spPr bwMode="auto">
            <a:xfrm rot="10800000">
              <a:off x="6019799" y="5029199"/>
              <a:ext cx="405335" cy="590233"/>
            </a:xfrm>
            <a:prstGeom prst="upArrow">
              <a:avLst>
                <a:gd name="adj1" fmla="val 50000"/>
                <a:gd name="adj2" fmla="val 50002"/>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Some Terminology</a:t>
            </a:r>
          </a:p>
        </p:txBody>
      </p:sp>
      <p:sp>
        <p:nvSpPr>
          <p:cNvPr id="14339" name="Rectangle 5"/>
          <p:cNvSpPr>
            <a:spLocks noGrp="1" noChangeArrowheads="1"/>
          </p:cNvSpPr>
          <p:nvPr>
            <p:ph idx="1"/>
          </p:nvPr>
        </p:nvSpPr>
        <p:spPr>
          <a:xfrm>
            <a:off x="457200" y="2133600"/>
            <a:ext cx="8229600" cy="3997325"/>
          </a:xfrm>
        </p:spPr>
        <p:txBody>
          <a:bodyPr lIns="90488" tIns="44450" rIns="90488" bIns="44450"/>
          <a:lstStyle/>
          <a:p>
            <a:pPr eaLnBrk="1" hangingPunct="1"/>
            <a:r>
              <a:rPr lang="en-US" altLang="en-US">
                <a:latin typeface="Arial" charset="0"/>
                <a:cs typeface="Arial" charset="0"/>
              </a:rPr>
              <a:t>Open interest:  the total number of contracts outstanding </a:t>
            </a:r>
          </a:p>
          <a:p>
            <a:pPr lvl="1" eaLnBrk="1" hangingPunct="1"/>
            <a:r>
              <a:rPr lang="en-US" altLang="en-US">
                <a:latin typeface="Arial" charset="0"/>
                <a:cs typeface="Arial" charset="0"/>
              </a:rPr>
              <a:t>equal to number of long positions or number of short positions</a:t>
            </a:r>
          </a:p>
          <a:p>
            <a:pPr eaLnBrk="1" hangingPunct="1"/>
            <a:r>
              <a:rPr lang="en-US" altLang="en-US">
                <a:latin typeface="Arial" charset="0"/>
                <a:cs typeface="Arial" charset="0"/>
              </a:rPr>
              <a:t>Settlement price:  the price just before the final bell each day </a:t>
            </a:r>
          </a:p>
          <a:p>
            <a:pPr lvl="1" eaLnBrk="1" hangingPunct="1"/>
            <a:r>
              <a:rPr lang="en-US" altLang="en-US">
                <a:latin typeface="Arial" charset="0"/>
                <a:cs typeface="Arial" charset="0"/>
              </a:rPr>
              <a:t>used for the daily settlement process</a:t>
            </a:r>
          </a:p>
          <a:p>
            <a:pPr eaLnBrk="1" hangingPunct="1"/>
            <a:r>
              <a:rPr lang="en-US" altLang="en-US">
                <a:latin typeface="Arial" charset="0"/>
                <a:cs typeface="Arial" charset="0"/>
              </a:rPr>
              <a:t>Volume of trading:  the number of trades in one day</a:t>
            </a:r>
          </a:p>
        </p:txBody>
      </p:sp>
      <p:sp>
        <p:nvSpPr>
          <p:cNvPr id="1434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434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9C3ABE56-CD36-4C1A-A534-39DFB8B33754}" type="slidenum">
              <a:rPr lang="en-US" altLang="en-US" sz="1400" smtClean="0">
                <a:latin typeface="Arial" charset="0"/>
              </a:rPr>
              <a:pPr eaLnBrk="1" hangingPunct="1">
                <a:spcBef>
                  <a:spcPct val="0"/>
                </a:spcBef>
                <a:buFontTx/>
                <a:buNone/>
              </a:pPr>
              <a:t>23</a:t>
            </a:fld>
            <a:endParaRPr lang="en-US" altLang="en-US" sz="1400">
              <a:latin typeface="Arial" charset="0"/>
            </a:endParaRPr>
          </a:p>
        </p:txBody>
      </p:sp>
      <p:sp>
        <p:nvSpPr>
          <p:cNvPr id="1434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143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lIns="90488" tIns="44450" rIns="90488" bIns="44450">
            <a:normAutofit/>
          </a:bodyPr>
          <a:lstStyle/>
          <a:p>
            <a:pPr eaLnBrk="1" fontAlgn="auto" hangingPunct="1">
              <a:spcAft>
                <a:spcPts val="0"/>
              </a:spcAft>
              <a:defRPr/>
            </a:pPr>
            <a:r>
              <a:rPr lang="en-US" dirty="0">
                <a:solidFill>
                  <a:schemeClr val="tx2">
                    <a:satMod val="130000"/>
                  </a:schemeClr>
                </a:solidFill>
              </a:rPr>
              <a:t>Key Points About Futures</a:t>
            </a:r>
          </a:p>
        </p:txBody>
      </p:sp>
      <p:sp>
        <p:nvSpPr>
          <p:cNvPr id="15363" name="Rectangle 5"/>
          <p:cNvSpPr>
            <a:spLocks noGrp="1" noChangeArrowheads="1"/>
          </p:cNvSpPr>
          <p:nvPr>
            <p:ph idx="1"/>
          </p:nvPr>
        </p:nvSpPr>
        <p:spPr>
          <a:xfrm>
            <a:off x="838200" y="2133600"/>
            <a:ext cx="6915150" cy="2519363"/>
          </a:xfrm>
        </p:spPr>
        <p:txBody>
          <a:bodyPr lIns="90488" tIns="44450" rIns="90488" bIns="44450"/>
          <a:lstStyle/>
          <a:p>
            <a:pPr eaLnBrk="1" hangingPunct="1">
              <a:lnSpc>
                <a:spcPct val="90000"/>
              </a:lnSpc>
            </a:pPr>
            <a:r>
              <a:rPr lang="en-US" altLang="en-US">
                <a:latin typeface="Arial" charset="0"/>
                <a:cs typeface="Arial" charset="0"/>
              </a:rPr>
              <a:t>They are settled daily</a:t>
            </a:r>
          </a:p>
          <a:p>
            <a:pPr eaLnBrk="1" hangingPunct="1">
              <a:lnSpc>
                <a:spcPct val="90000"/>
              </a:lnSpc>
            </a:pPr>
            <a:r>
              <a:rPr lang="en-US" altLang="en-US">
                <a:latin typeface="Arial" charset="0"/>
                <a:cs typeface="Arial" charset="0"/>
              </a:rPr>
              <a:t>Closing out a futures position involves entering into an offsetting trade</a:t>
            </a:r>
          </a:p>
          <a:p>
            <a:pPr eaLnBrk="1" hangingPunct="1">
              <a:lnSpc>
                <a:spcPct val="90000"/>
              </a:lnSpc>
            </a:pPr>
            <a:r>
              <a:rPr lang="en-US" altLang="en-US">
                <a:latin typeface="Arial" charset="0"/>
                <a:cs typeface="Arial" charset="0"/>
              </a:rPr>
              <a:t>Most contracts are closed out before maturity</a:t>
            </a:r>
          </a:p>
        </p:txBody>
      </p:sp>
      <p:sp>
        <p:nvSpPr>
          <p:cNvPr id="153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dirty="0">
                <a:latin typeface="Arial" charset="0"/>
              </a:rPr>
              <a:t>Options, Futures, and Other Derivatives, 9th  Edition,  Copyright © John C. Hull 2014</a:t>
            </a:r>
            <a:endParaRPr lang="en-US" altLang="en-US" sz="1400" dirty="0">
              <a:latin typeface="Arial" charset="0"/>
            </a:endParaRPr>
          </a:p>
        </p:txBody>
      </p:sp>
      <p:sp>
        <p:nvSpPr>
          <p:cNvPr id="153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24C12D2-8DC7-41E3-B73F-E8B4491ACA12}" type="slidenum">
              <a:rPr lang="en-US" altLang="en-US" sz="1400" smtClean="0">
                <a:latin typeface="Arial" charset="0"/>
              </a:rPr>
              <a:pPr eaLnBrk="1" hangingPunct="1">
                <a:spcBef>
                  <a:spcPct val="0"/>
                </a:spcBef>
                <a:buFontTx/>
                <a:buNone/>
              </a:pPr>
              <a:t>24</a:t>
            </a:fld>
            <a:endParaRPr lang="en-US" altLang="en-US" sz="1400">
              <a:latin typeface="Arial" charset="0"/>
            </a:endParaRPr>
          </a:p>
        </p:txBody>
      </p:sp>
      <p:sp>
        <p:nvSpPr>
          <p:cNvPr id="1536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1536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CA" altLang="en-US"/>
              <a:t>Clearing Houses and OTC Markets</a:t>
            </a:r>
            <a:endParaRPr lang="en-US" altLang="en-US"/>
          </a:p>
        </p:txBody>
      </p:sp>
      <p:sp>
        <p:nvSpPr>
          <p:cNvPr id="19459" name="Content Placeholder 4"/>
          <p:cNvSpPr>
            <a:spLocks noGrp="1"/>
          </p:cNvSpPr>
          <p:nvPr>
            <p:ph idx="1"/>
          </p:nvPr>
        </p:nvSpPr>
        <p:spPr>
          <a:xfrm>
            <a:off x="762000" y="2286000"/>
            <a:ext cx="7772400" cy="3900488"/>
          </a:xfrm>
        </p:spPr>
        <p:txBody>
          <a:bodyPr/>
          <a:lstStyle/>
          <a:p>
            <a:pPr eaLnBrk="1" hangingPunct="1"/>
            <a:r>
              <a:rPr lang="en-CA" altLang="en-US" sz="2400">
                <a:latin typeface="Arial" charset="0"/>
                <a:cs typeface="Arial" charset="0"/>
              </a:rPr>
              <a:t>Traditionally most transactions have been cleared bilaterally in OTC markets</a:t>
            </a:r>
          </a:p>
          <a:p>
            <a:pPr eaLnBrk="1" hangingPunct="1"/>
            <a:r>
              <a:rPr lang="en-CA" altLang="en-US" sz="2400">
                <a:latin typeface="Arial" charset="0"/>
                <a:cs typeface="Arial" charset="0"/>
              </a:rPr>
              <a:t>Following the 2007-2009 crisis, the has been a requirement for most standardized OTC derivatives transactions between dealers to be cleared through central counterparties (CCPs)</a:t>
            </a:r>
          </a:p>
          <a:p>
            <a:pPr eaLnBrk="1" hangingPunct="1"/>
            <a:r>
              <a:rPr lang="en-CA" altLang="en-US" sz="2400">
                <a:latin typeface="Arial" charset="0"/>
                <a:cs typeface="Arial" charset="0"/>
              </a:rPr>
              <a:t>CCPs require initial margin, variation margin, and default fund contributions from members similarly to exchange clearing houses </a:t>
            </a:r>
            <a:endParaRPr lang="en-US" altLang="en-US" sz="2400">
              <a:latin typeface="Arial" charset="0"/>
              <a:cs typeface="Arial" charset="0"/>
            </a:endParaRPr>
          </a:p>
        </p:txBody>
      </p:sp>
      <p:sp>
        <p:nvSpPr>
          <p:cNvPr id="19460"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946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D170DD77-8F43-4AB4-A3D9-2105BAC00973}" type="slidenum">
              <a:rPr lang="en-US" altLang="en-US" sz="1400" smtClean="0">
                <a:latin typeface="Arial" charset="0"/>
              </a:rPr>
              <a:pPr eaLnBrk="1" hangingPunct="1">
                <a:spcBef>
                  <a:spcPct val="0"/>
                </a:spcBef>
                <a:buFontTx/>
                <a:buNone/>
              </a:pPr>
              <a:t>25</a:t>
            </a:fld>
            <a:endParaRPr lang="en-US" altLang="en-US" sz="1400">
              <a:latin typeface="Arial"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Collateralization in OTC Markets</a:t>
            </a:r>
          </a:p>
        </p:txBody>
      </p:sp>
      <p:sp>
        <p:nvSpPr>
          <p:cNvPr id="17411" name="Rectangle 3"/>
          <p:cNvSpPr>
            <a:spLocks noGrp="1" noChangeArrowheads="1"/>
          </p:cNvSpPr>
          <p:nvPr>
            <p:ph idx="1"/>
          </p:nvPr>
        </p:nvSpPr>
        <p:spPr>
          <a:xfrm>
            <a:off x="685800" y="2209800"/>
            <a:ext cx="7772400" cy="4052888"/>
          </a:xfrm>
        </p:spPr>
        <p:txBody>
          <a:bodyPr/>
          <a:lstStyle/>
          <a:p>
            <a:pPr eaLnBrk="1" hangingPunct="1"/>
            <a:r>
              <a:rPr lang="en-US" altLang="en-US" sz="2400" dirty="0">
                <a:latin typeface="Arial" charset="0"/>
                <a:cs typeface="Arial" charset="0"/>
              </a:rPr>
              <a:t>It is becoming increasingly common for transactions to be collateralized in OTC markets</a:t>
            </a:r>
          </a:p>
          <a:p>
            <a:pPr eaLnBrk="1" hangingPunct="1"/>
            <a:r>
              <a:rPr lang="en-US" altLang="en-US" sz="2400" dirty="0">
                <a:latin typeface="Arial" charset="0"/>
                <a:cs typeface="Arial" charset="0"/>
              </a:rPr>
              <a:t>Bilateral Clearing</a:t>
            </a:r>
          </a:p>
          <a:p>
            <a:pPr eaLnBrk="1" hangingPunct="1"/>
            <a:r>
              <a:rPr lang="en-CA" altLang="en-US" sz="2400" dirty="0">
                <a:latin typeface="Arial" charset="0"/>
                <a:cs typeface="Arial" charset="0"/>
              </a:rPr>
              <a:t>Consider transactions between companies A and B</a:t>
            </a:r>
          </a:p>
          <a:p>
            <a:pPr eaLnBrk="1" hangingPunct="1"/>
            <a:r>
              <a:rPr lang="en-CA" altLang="en-US" sz="2400" dirty="0">
                <a:latin typeface="Arial" charset="0"/>
                <a:cs typeface="Arial" charset="0"/>
              </a:rPr>
              <a:t>These might be governed by an ISDA Master agreement with a credit support annex (CSA)</a:t>
            </a:r>
          </a:p>
          <a:p>
            <a:pPr eaLnBrk="1" hangingPunct="1">
              <a:buFontTx/>
              <a:buNone/>
            </a:pPr>
            <a:endParaRPr lang="en-CA" altLang="en-US" sz="2400" dirty="0">
              <a:latin typeface="Arial" charset="0"/>
              <a:cs typeface="Arial" charset="0"/>
            </a:endParaRPr>
          </a:p>
        </p:txBody>
      </p:sp>
      <p:sp>
        <p:nvSpPr>
          <p:cNvPr id="174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74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A0EE3891-D4A9-4700-A168-9B75931AE9FB}" type="slidenum">
              <a:rPr lang="en-US" altLang="en-US" sz="1400" smtClean="0">
                <a:latin typeface="Arial" charset="0"/>
              </a:rPr>
              <a:pPr eaLnBrk="1" hangingPunct="1">
                <a:spcBef>
                  <a:spcPct val="0"/>
                </a:spcBef>
                <a:buFontTx/>
                <a:buNone/>
              </a:pPr>
              <a:t>26</a:t>
            </a:fld>
            <a:endParaRPr lang="en-US" altLang="en-US" sz="1400">
              <a:latin typeface="Arial"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solidFill>
                  <a:schemeClr val="tx2">
                    <a:satMod val="130000"/>
                  </a:schemeClr>
                </a:solidFill>
              </a:rPr>
              <a:t>Collateralization in OTC Markets </a:t>
            </a:r>
            <a:r>
              <a:rPr lang="en-US" sz="2400" dirty="0">
                <a:solidFill>
                  <a:schemeClr val="tx2">
                    <a:satMod val="130000"/>
                  </a:schemeClr>
                </a:solidFill>
              </a:rPr>
              <a:t>continued</a:t>
            </a:r>
            <a:endParaRPr lang="en-US" sz="2400" dirty="0"/>
          </a:p>
        </p:txBody>
      </p:sp>
      <p:sp>
        <p:nvSpPr>
          <p:cNvPr id="18435" name="Content Placeholder 2"/>
          <p:cNvSpPr>
            <a:spLocks noGrp="1"/>
          </p:cNvSpPr>
          <p:nvPr>
            <p:ph idx="1"/>
          </p:nvPr>
        </p:nvSpPr>
        <p:spPr>
          <a:xfrm>
            <a:off x="685800" y="2362200"/>
            <a:ext cx="7772400" cy="3900488"/>
          </a:xfrm>
        </p:spPr>
        <p:txBody>
          <a:bodyPr/>
          <a:lstStyle/>
          <a:p>
            <a:pPr eaLnBrk="1" hangingPunct="1"/>
            <a:r>
              <a:rPr lang="en-CA" altLang="en-US" dirty="0">
                <a:latin typeface="Arial" charset="0"/>
                <a:cs typeface="Arial" charset="0"/>
              </a:rPr>
              <a:t>If A defaults, B is entitled to take possession of the collateral</a:t>
            </a:r>
          </a:p>
          <a:p>
            <a:pPr eaLnBrk="1" hangingPunct="1"/>
            <a:r>
              <a:rPr lang="en-CA" altLang="en-US" dirty="0">
                <a:latin typeface="Arial" charset="0"/>
                <a:cs typeface="Arial" charset="0"/>
              </a:rPr>
              <a:t>See Business Snapshot 2.2 for how collateralization affected  Long Term Capital Management  when there was a “flight to quality” in 1998. </a:t>
            </a:r>
            <a:endParaRPr lang="en-US" altLang="en-US" dirty="0">
              <a:latin typeface="Arial" charset="0"/>
              <a:cs typeface="Arial" charset="0"/>
            </a:endParaRP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F036CFB-74BA-4488-8462-A0FD0B39F574}" type="slidenum">
              <a:rPr lang="en-US" altLang="en-US" sz="1400" smtClean="0">
                <a:latin typeface="Arial" charset="0"/>
              </a:rPr>
              <a:pPr eaLnBrk="1" hangingPunct="1">
                <a:spcBef>
                  <a:spcPct val="0"/>
                </a:spcBef>
                <a:buFontTx/>
                <a:buNone/>
              </a:pPr>
              <a:t>27</a:t>
            </a:fld>
            <a:endParaRPr lang="en-US" altLang="en-US" sz="1400">
              <a:latin typeface="Arial"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A-----------------------------------B</a:t>
            </a:r>
          </a:p>
          <a:p>
            <a:r>
              <a:rPr lang="en-US" dirty="0"/>
              <a:t>CONTRACT (BILATERAL)</a:t>
            </a:r>
          </a:p>
          <a:p>
            <a:r>
              <a:rPr lang="en-US" dirty="0"/>
              <a:t>Value of the contract increases by X$ for A</a:t>
            </a:r>
          </a:p>
          <a:p>
            <a:r>
              <a:rPr lang="en-US" dirty="0"/>
              <a:t>Value of the contract decreases by X$ for B</a:t>
            </a:r>
          </a:p>
          <a:p>
            <a:r>
              <a:rPr lang="en-US" dirty="0"/>
              <a:t>In this case </a:t>
            </a:r>
            <a:r>
              <a:rPr lang="en-US" dirty="0">
                <a:solidFill>
                  <a:srgbClr val="FF0000"/>
                </a:solidFill>
              </a:rPr>
              <a:t>B</a:t>
            </a:r>
            <a:r>
              <a:rPr lang="en-US" dirty="0"/>
              <a:t> has to provide collateral to </a:t>
            </a:r>
            <a:r>
              <a:rPr lang="en-US" dirty="0">
                <a:solidFill>
                  <a:srgbClr val="FF0000"/>
                </a:solidFill>
              </a:rPr>
              <a:t>A</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28</a:t>
            </a:fld>
            <a:endParaRPr lang="en-US"/>
          </a:p>
        </p:txBody>
      </p:sp>
    </p:spTree>
    <p:extLst>
      <p:ext uri="{BB962C8B-B14F-4D97-AF65-F5344CB8AC3E}">
        <p14:creationId xmlns:p14="http://schemas.microsoft.com/office/powerpoint/2010/main" val="1468083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CA" altLang="en-US"/>
              <a:t>Bilateral Clearing vs Central Clearing House </a:t>
            </a:r>
            <a:endParaRPr lang="en-US" altLang="en-US"/>
          </a:p>
        </p:txBody>
      </p:sp>
      <p:sp>
        <p:nvSpPr>
          <p:cNvPr id="2048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7401068-8E63-4E22-BDDD-F2E2B10A6CDD}" type="slidenum">
              <a:rPr lang="en-US" altLang="en-US" sz="1400" smtClean="0">
                <a:latin typeface="Arial" charset="0"/>
              </a:rPr>
              <a:pPr eaLnBrk="1" hangingPunct="1">
                <a:spcBef>
                  <a:spcPct val="0"/>
                </a:spcBef>
                <a:buFontTx/>
                <a:buNone/>
              </a:pPr>
              <a:t>29</a:t>
            </a:fld>
            <a:endParaRPr lang="en-US" altLang="en-US" sz="1400">
              <a:latin typeface="Arial" charset="0"/>
            </a:endParaRPr>
          </a:p>
        </p:txBody>
      </p:sp>
      <p:grpSp>
        <p:nvGrpSpPr>
          <p:cNvPr id="20485" name="Group 51"/>
          <p:cNvGrpSpPr>
            <a:grpSpLocks/>
          </p:cNvGrpSpPr>
          <p:nvPr/>
        </p:nvGrpSpPr>
        <p:grpSpPr bwMode="auto">
          <a:xfrm>
            <a:off x="990600" y="3048000"/>
            <a:ext cx="2362200" cy="2057400"/>
            <a:chOff x="2057400" y="3124200"/>
            <a:chExt cx="1676400" cy="1524000"/>
          </a:xfrm>
        </p:grpSpPr>
        <p:sp>
          <p:nvSpPr>
            <p:cNvPr id="20492" name="Octagon 9"/>
            <p:cNvSpPr>
              <a:spLocks noChangeArrowheads="1"/>
            </p:cNvSpPr>
            <p:nvPr/>
          </p:nvSpPr>
          <p:spPr bwMode="auto">
            <a:xfrm>
              <a:off x="2057400" y="3124200"/>
              <a:ext cx="1676400" cy="1524000"/>
            </a:xfrm>
            <a:prstGeom prst="octagon">
              <a:avLst>
                <a:gd name="adj" fmla="val 29287"/>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cxnSp>
          <p:nvCxnSpPr>
            <p:cNvPr id="20493" name="Straight Connector 11"/>
            <p:cNvCxnSpPr>
              <a:cxnSpLocks noChangeShapeType="1"/>
              <a:stCxn id="20492" idx="2"/>
              <a:endCxn id="20492" idx="2"/>
            </p:cNvCxnSpPr>
            <p:nvPr/>
          </p:nvCxnSpPr>
          <p:spPr bwMode="auto">
            <a:xfrm rot="10800000" flipH="1">
              <a:off x="2057400" y="3124200"/>
              <a:ext cx="1230036" cy="44636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4" name="Straight Connector 13"/>
            <p:cNvCxnSpPr>
              <a:cxnSpLocks noChangeShapeType="1"/>
              <a:stCxn id="20492" idx="2"/>
              <a:endCxn id="20492" idx="2"/>
            </p:cNvCxnSpPr>
            <p:nvPr/>
          </p:nvCxnSpPr>
          <p:spPr bwMode="auto">
            <a:xfrm rot="16200000" flipH="1">
              <a:off x="2895600" y="2732364"/>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5" name="Straight Connector 15"/>
            <p:cNvCxnSpPr>
              <a:cxnSpLocks noChangeShapeType="1"/>
              <a:stCxn id="20492" idx="2"/>
              <a:endCxn id="20492" idx="2"/>
            </p:cNvCxnSpPr>
            <p:nvPr/>
          </p:nvCxnSpPr>
          <p:spPr bwMode="auto">
            <a:xfrm rot="-5400000" flipH="1" flipV="1">
              <a:off x="2133600" y="3048000"/>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6" name="Straight Connector 17"/>
            <p:cNvCxnSpPr>
              <a:cxnSpLocks noChangeShapeType="1"/>
              <a:stCxn id="20492" idx="2"/>
              <a:endCxn id="20492" idx="2"/>
            </p:cNvCxnSpPr>
            <p:nvPr/>
          </p:nvCxnSpPr>
          <p:spPr bwMode="auto">
            <a:xfrm rot="10800000" flipH="1">
              <a:off x="2057400" y="3570564"/>
              <a:ext cx="1676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7" name="Straight Connector 19"/>
            <p:cNvCxnSpPr>
              <a:cxnSpLocks noChangeShapeType="1"/>
              <a:stCxn id="20492" idx="2"/>
              <a:endCxn id="20492" idx="2"/>
            </p:cNvCxnSpPr>
            <p:nvPr/>
          </p:nvCxnSpPr>
          <p:spPr bwMode="auto">
            <a:xfrm rot="10800000" flipH="1">
              <a:off x="2057400" y="3570564"/>
              <a:ext cx="1676400" cy="6312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8" name="Straight Connector 21"/>
            <p:cNvCxnSpPr>
              <a:cxnSpLocks noChangeShapeType="1"/>
              <a:stCxn id="20492" idx="2"/>
              <a:endCxn id="20492" idx="2"/>
            </p:cNvCxnSpPr>
            <p:nvPr/>
          </p:nvCxnSpPr>
          <p:spPr bwMode="auto">
            <a:xfrm rot="10800000" flipH="1">
              <a:off x="2057400" y="4201836"/>
              <a:ext cx="1676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9" name="Straight Connector 23"/>
            <p:cNvCxnSpPr>
              <a:cxnSpLocks noChangeShapeType="1"/>
              <a:stCxn id="20492" idx="2"/>
              <a:endCxn id="20492" idx="2"/>
            </p:cNvCxnSpPr>
            <p:nvPr/>
          </p:nvCxnSpPr>
          <p:spPr bwMode="auto">
            <a:xfrm rot="5400000" flipH="1" flipV="1">
              <a:off x="2579964" y="3494364"/>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0" name="Straight Connector 25"/>
            <p:cNvCxnSpPr>
              <a:cxnSpLocks noChangeShapeType="1"/>
              <a:stCxn id="20492" idx="2"/>
              <a:endCxn id="20492" idx="2"/>
            </p:cNvCxnSpPr>
            <p:nvPr/>
          </p:nvCxnSpPr>
          <p:spPr bwMode="auto">
            <a:xfrm rot="5400000" flipH="1">
              <a:off x="2133600" y="3494364"/>
              <a:ext cx="1524000" cy="7836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01" name="Straight Connector 27"/>
            <p:cNvCxnSpPr>
              <a:cxnSpLocks noChangeShapeType="1"/>
              <a:stCxn id="20492" idx="2"/>
              <a:endCxn id="20492" idx="2"/>
            </p:cNvCxnSpPr>
            <p:nvPr/>
          </p:nvCxnSpPr>
          <p:spPr bwMode="auto">
            <a:xfrm rot="5400000" flipH="1" flipV="1">
              <a:off x="2971800" y="3886200"/>
              <a:ext cx="1077636" cy="44636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2" name="Straight Connector 29"/>
            <p:cNvCxnSpPr>
              <a:cxnSpLocks noChangeShapeType="1"/>
              <a:stCxn id="20492" idx="2"/>
              <a:endCxn id="20492" idx="2"/>
            </p:cNvCxnSpPr>
            <p:nvPr/>
          </p:nvCxnSpPr>
          <p:spPr bwMode="auto">
            <a:xfrm rot="5400000" flipH="1">
              <a:off x="2449236" y="3810000"/>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3" name="Straight Connector 31"/>
            <p:cNvCxnSpPr>
              <a:cxnSpLocks noChangeShapeType="1"/>
              <a:stCxn id="20492" idx="2"/>
              <a:endCxn id="20492" idx="2"/>
            </p:cNvCxnSpPr>
            <p:nvPr/>
          </p:nvCxnSpPr>
          <p:spPr bwMode="auto">
            <a:xfrm rot="5400000" flipH="1">
              <a:off x="2525436" y="3886200"/>
              <a:ext cx="1524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4" name="Straight Connector 34"/>
            <p:cNvCxnSpPr>
              <a:cxnSpLocks noChangeShapeType="1"/>
              <a:stCxn id="20492" idx="2"/>
              <a:endCxn id="20492" idx="2"/>
            </p:cNvCxnSpPr>
            <p:nvPr/>
          </p:nvCxnSpPr>
          <p:spPr bwMode="auto">
            <a:xfrm rot="5400000" flipH="1">
              <a:off x="2133600" y="3494364"/>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5" name="Straight Connector 36"/>
            <p:cNvCxnSpPr>
              <a:cxnSpLocks noChangeShapeType="1"/>
              <a:stCxn id="20492" idx="2"/>
              <a:endCxn id="20492" idx="2"/>
            </p:cNvCxnSpPr>
            <p:nvPr/>
          </p:nvCxnSpPr>
          <p:spPr bwMode="auto">
            <a:xfrm rot="5400000" flipH="1" flipV="1">
              <a:off x="2133600" y="3494364"/>
              <a:ext cx="1524000" cy="7836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06" name="Straight Connector 38"/>
            <p:cNvCxnSpPr>
              <a:cxnSpLocks noChangeShapeType="1"/>
              <a:stCxn id="20492" idx="2"/>
              <a:endCxn id="20492" idx="2"/>
            </p:cNvCxnSpPr>
            <p:nvPr/>
          </p:nvCxnSpPr>
          <p:spPr bwMode="auto">
            <a:xfrm rot="5400000" flipH="1">
              <a:off x="1741764" y="3886200"/>
              <a:ext cx="1524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7" name="Straight Connector 40"/>
            <p:cNvCxnSpPr>
              <a:cxnSpLocks noChangeShapeType="1"/>
              <a:stCxn id="20492" idx="2"/>
              <a:endCxn id="20492" idx="2"/>
            </p:cNvCxnSpPr>
            <p:nvPr/>
          </p:nvCxnSpPr>
          <p:spPr bwMode="auto">
            <a:xfrm rot="10800000" flipH="1">
              <a:off x="2057400" y="3124200"/>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8" name="Straight Connector 42"/>
            <p:cNvCxnSpPr>
              <a:cxnSpLocks noChangeShapeType="1"/>
              <a:stCxn id="20492" idx="2"/>
              <a:endCxn id="20492" idx="2"/>
            </p:cNvCxnSpPr>
            <p:nvPr/>
          </p:nvCxnSpPr>
          <p:spPr bwMode="auto">
            <a:xfrm rot="10800000" flipH="1" flipV="1">
              <a:off x="2057400" y="3570564"/>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9" name="Straight Connector 44"/>
            <p:cNvCxnSpPr>
              <a:cxnSpLocks noChangeShapeType="1"/>
              <a:stCxn id="20492" idx="2"/>
              <a:endCxn id="20492" idx="2"/>
            </p:cNvCxnSpPr>
            <p:nvPr/>
          </p:nvCxnSpPr>
          <p:spPr bwMode="auto">
            <a:xfrm rot="5400000" flipH="1" flipV="1">
              <a:off x="2895600" y="3810000"/>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10" name="Straight Connector 46"/>
            <p:cNvCxnSpPr>
              <a:cxnSpLocks noChangeShapeType="1"/>
              <a:stCxn id="20492" idx="2"/>
              <a:endCxn id="20492" idx="2"/>
            </p:cNvCxnSpPr>
            <p:nvPr/>
          </p:nvCxnSpPr>
          <p:spPr bwMode="auto">
            <a:xfrm flipH="1" flipV="1">
              <a:off x="3287436" y="3124200"/>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11" name="Straight Connector 48"/>
            <p:cNvCxnSpPr>
              <a:cxnSpLocks noChangeShapeType="1"/>
              <a:stCxn id="20492" idx="2"/>
              <a:endCxn id="20492" idx="2"/>
            </p:cNvCxnSpPr>
            <p:nvPr/>
          </p:nvCxnSpPr>
          <p:spPr bwMode="auto">
            <a:xfrm rot="10800000" flipH="1" flipV="1">
              <a:off x="2057400" y="3570564"/>
              <a:ext cx="1676400" cy="6312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12" name="Straight Connector 50"/>
            <p:cNvCxnSpPr>
              <a:cxnSpLocks noChangeShapeType="1"/>
              <a:stCxn id="20492" idx="2"/>
              <a:endCxn id="20492" idx="2"/>
            </p:cNvCxnSpPr>
            <p:nvPr/>
          </p:nvCxnSpPr>
          <p:spPr bwMode="auto">
            <a:xfrm rot="16200000" flipH="1">
              <a:off x="2579964" y="3048000"/>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grpSp>
        <p:nvGrpSpPr>
          <p:cNvPr id="20486" name="Group 61"/>
          <p:cNvGrpSpPr>
            <a:grpSpLocks/>
          </p:cNvGrpSpPr>
          <p:nvPr/>
        </p:nvGrpSpPr>
        <p:grpSpPr bwMode="auto">
          <a:xfrm>
            <a:off x="5334000" y="3124200"/>
            <a:ext cx="2362200" cy="1981200"/>
            <a:chOff x="5638800" y="3124200"/>
            <a:chExt cx="2057400" cy="1752600"/>
          </a:xfrm>
        </p:grpSpPr>
        <p:sp>
          <p:nvSpPr>
            <p:cNvPr id="20487" name="Octagon 52"/>
            <p:cNvSpPr>
              <a:spLocks noChangeArrowheads="1"/>
            </p:cNvSpPr>
            <p:nvPr/>
          </p:nvSpPr>
          <p:spPr bwMode="auto">
            <a:xfrm>
              <a:off x="5638800" y="3124200"/>
              <a:ext cx="2057400" cy="1752600"/>
            </a:xfrm>
            <a:prstGeom prst="octagon">
              <a:avLst>
                <a:gd name="adj" fmla="val 2928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cxnSp>
          <p:nvCxnSpPr>
            <p:cNvPr id="20488" name="Straight Connector 54"/>
            <p:cNvCxnSpPr>
              <a:cxnSpLocks noChangeShapeType="1"/>
              <a:stCxn id="20487" idx="2"/>
              <a:endCxn id="20487" idx="2"/>
            </p:cNvCxnSpPr>
            <p:nvPr/>
          </p:nvCxnSpPr>
          <p:spPr bwMode="auto">
            <a:xfrm rot="16200000" flipH="1">
              <a:off x="5791200" y="3485119"/>
              <a:ext cx="1752600" cy="10307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89" name="Straight Connector 56"/>
            <p:cNvCxnSpPr>
              <a:cxnSpLocks noChangeShapeType="1"/>
              <a:stCxn id="20487" idx="2"/>
              <a:endCxn id="20487" idx="2"/>
            </p:cNvCxnSpPr>
            <p:nvPr/>
          </p:nvCxnSpPr>
          <p:spPr bwMode="auto">
            <a:xfrm rot="-5400000" flipH="1" flipV="1">
              <a:off x="5791200" y="3485119"/>
              <a:ext cx="1752600" cy="10307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0" name="Straight Connector 58"/>
            <p:cNvCxnSpPr>
              <a:cxnSpLocks noChangeShapeType="1"/>
              <a:stCxn id="20487" idx="2"/>
              <a:endCxn id="20487" idx="2"/>
            </p:cNvCxnSpPr>
            <p:nvPr/>
          </p:nvCxnSpPr>
          <p:spPr bwMode="auto">
            <a:xfrm rot="10800000" flipH="1" flipV="1">
              <a:off x="5638800" y="3637519"/>
              <a:ext cx="2057400" cy="7259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1" name="Straight Connector 60"/>
            <p:cNvCxnSpPr>
              <a:cxnSpLocks noChangeShapeType="1"/>
              <a:stCxn id="20487" idx="2"/>
              <a:endCxn id="20487" idx="2"/>
            </p:cNvCxnSpPr>
            <p:nvPr/>
          </p:nvCxnSpPr>
          <p:spPr bwMode="auto">
            <a:xfrm rot="10800000" flipH="1">
              <a:off x="5638800" y="3637519"/>
              <a:ext cx="2057400" cy="7259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Futures Contract </a:t>
            </a:r>
            <a:r>
              <a:rPr lang="en-US" sz="2800" dirty="0"/>
              <a:t>(</a:t>
            </a:r>
            <a:r>
              <a:rPr lang="en-US" sz="2800" dirty="0" err="1"/>
              <a:t>e.g</a:t>
            </a:r>
            <a:r>
              <a:rPr lang="en-US" sz="2800" dirty="0"/>
              <a:t> cotton futures)</a:t>
            </a:r>
          </a:p>
        </p:txBody>
      </p:sp>
      <p:pic>
        <p:nvPicPr>
          <p:cNvPr id="6" name="Content Placeholder 5"/>
          <p:cNvPicPr>
            <a:picLocks noGrp="1" noChangeAspect="1"/>
          </p:cNvPicPr>
          <p:nvPr>
            <p:ph idx="1"/>
          </p:nvPr>
        </p:nvPicPr>
        <p:blipFill>
          <a:blip r:embed="rId2"/>
          <a:stretch>
            <a:fillRect/>
          </a:stretch>
        </p:blipFill>
        <p:spPr>
          <a:xfrm>
            <a:off x="1676400" y="1779699"/>
            <a:ext cx="6019800" cy="5042673"/>
          </a:xfrm>
          <a:prstGeom prst="rect">
            <a:avLst/>
          </a:prstGeom>
        </p:spPr>
      </p:pic>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3</a:t>
            </a:fld>
            <a:endParaRPr lang="en-US"/>
          </a:p>
        </p:txBody>
      </p:sp>
      <p:sp>
        <p:nvSpPr>
          <p:cNvPr id="7" name="Rectangle 6"/>
          <p:cNvSpPr/>
          <p:nvPr/>
        </p:nvSpPr>
        <p:spPr>
          <a:xfrm>
            <a:off x="0" y="5396805"/>
            <a:ext cx="1524000" cy="1384995"/>
          </a:xfrm>
          <a:prstGeom prst="rect">
            <a:avLst/>
          </a:prstGeom>
        </p:spPr>
        <p:txBody>
          <a:bodyPr wrap="square">
            <a:spAutoFit/>
          </a:bodyPr>
          <a:lstStyle/>
          <a:p>
            <a:r>
              <a:rPr lang="en-US" sz="1200" dirty="0"/>
              <a:t>Source:</a:t>
            </a:r>
          </a:p>
          <a:p>
            <a:endParaRPr lang="en-US" sz="1200" dirty="0"/>
          </a:p>
          <a:p>
            <a:r>
              <a:rPr lang="en-US" sz="1200" dirty="0"/>
              <a:t>https://www.danielstrading.com/education/markets/tropicals-softs/cotton-futures</a:t>
            </a:r>
          </a:p>
        </p:txBody>
      </p:sp>
    </p:spTree>
    <p:extLst>
      <p:ext uri="{BB962C8B-B14F-4D97-AF65-F5344CB8AC3E}">
        <p14:creationId xmlns:p14="http://schemas.microsoft.com/office/powerpoint/2010/main" val="3862866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CA" altLang="en-US"/>
              <a:t>New Regulations</a:t>
            </a:r>
          </a:p>
        </p:txBody>
      </p:sp>
      <p:sp>
        <p:nvSpPr>
          <p:cNvPr id="21507" name="Content Placeholder 2"/>
          <p:cNvSpPr>
            <a:spLocks noGrp="1"/>
          </p:cNvSpPr>
          <p:nvPr>
            <p:ph idx="1"/>
          </p:nvPr>
        </p:nvSpPr>
        <p:spPr/>
        <p:txBody>
          <a:bodyPr/>
          <a:lstStyle/>
          <a:p>
            <a:r>
              <a:rPr lang="en-CA" altLang="en-US">
                <a:latin typeface="Arial" charset="0"/>
                <a:cs typeface="Arial" charset="0"/>
              </a:rPr>
              <a:t>New regulations for trades between dealers that are not cleared centrally require dealers to post both initial margin and daily variation margin</a:t>
            </a:r>
          </a:p>
          <a:p>
            <a:r>
              <a:rPr lang="en-CA" altLang="en-US">
                <a:latin typeface="Arial" charset="0"/>
                <a:cs typeface="Arial" charset="0"/>
              </a:rPr>
              <a:t>The initial margin is posted with a third party</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F5D52BED-F595-4D9A-B906-A7574FEE3834}" type="slidenum">
              <a:rPr lang="en-US" altLang="en-US" sz="1400" smtClean="0">
                <a:latin typeface="Arial" charset="0"/>
              </a:rPr>
              <a:pPr eaLnBrk="1" hangingPunct="1">
                <a:spcBef>
                  <a:spcPct val="0"/>
                </a:spcBef>
                <a:buFontTx/>
                <a:buNone/>
              </a:pPr>
              <a:t>30</a:t>
            </a:fld>
            <a:endParaRPr lang="en-US" altLang="en-US" sz="1400">
              <a:latin typeface="Arial"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dirty="0">
                <a:solidFill>
                  <a:schemeClr val="tx2">
                    <a:satMod val="130000"/>
                  </a:schemeClr>
                </a:solidFill>
              </a:rPr>
              <a:t>Delivery</a:t>
            </a:r>
          </a:p>
        </p:txBody>
      </p:sp>
      <p:sp>
        <p:nvSpPr>
          <p:cNvPr id="22531" name="Rectangle 3"/>
          <p:cNvSpPr>
            <a:spLocks noGrp="1" noChangeArrowheads="1"/>
          </p:cNvSpPr>
          <p:nvPr>
            <p:ph idx="1"/>
          </p:nvPr>
        </p:nvSpPr>
        <p:spPr>
          <a:xfrm>
            <a:off x="533400" y="1981200"/>
            <a:ext cx="8153400" cy="4876800"/>
          </a:xfrm>
        </p:spPr>
        <p:txBody>
          <a:bodyPr/>
          <a:lstStyle/>
          <a:p>
            <a:pPr eaLnBrk="1" hangingPunct="1"/>
            <a:r>
              <a:rPr lang="en-US" altLang="en-US" dirty="0">
                <a:latin typeface="Arial" charset="0"/>
                <a:cs typeface="Arial" charset="0"/>
              </a:rPr>
              <a:t>If a futures contract is not closed out before maturity, it is usually settled by delivering the assets underlying the contract. When there are alternatives about what is delivered, where it is delivered, and when it is delivered, the party with the short position chooses.</a:t>
            </a:r>
          </a:p>
          <a:p>
            <a:pPr eaLnBrk="1" hangingPunct="1"/>
            <a:r>
              <a:rPr lang="en-US" altLang="en-US" dirty="0">
                <a:latin typeface="Arial" charset="0"/>
                <a:cs typeface="Arial" charset="0"/>
              </a:rPr>
              <a:t>“Notice of intention to deliver”</a:t>
            </a:r>
          </a:p>
          <a:p>
            <a:pPr eaLnBrk="1" hangingPunct="1"/>
            <a:r>
              <a:rPr lang="en-US" altLang="en-US" dirty="0">
                <a:latin typeface="Arial" charset="0"/>
                <a:cs typeface="Arial" charset="0"/>
              </a:rPr>
              <a:t> A few contracts (for example, those on stock indices and Eurodollars) are settled in cash </a:t>
            </a:r>
          </a:p>
        </p:txBody>
      </p:sp>
      <p:sp>
        <p:nvSpPr>
          <p:cNvPr id="2253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25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1B328377-1D36-4AB4-8F8A-26592150C8F4}" type="slidenum">
              <a:rPr lang="en-US" altLang="en-US" sz="1400" smtClean="0">
                <a:latin typeface="Arial" charset="0"/>
              </a:rPr>
              <a:pPr eaLnBrk="1" hangingPunct="1">
                <a:spcBef>
                  <a:spcPct val="0"/>
                </a:spcBef>
                <a:buFontTx/>
                <a:buNone/>
              </a:pPr>
              <a:t>31</a:t>
            </a:fld>
            <a:endParaRPr lang="en-US" altLang="en-US" sz="1400">
              <a:latin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838200"/>
            <a:ext cx="8229600" cy="1143000"/>
          </a:xfrm>
        </p:spPr>
        <p:txBody>
          <a:bodyPr/>
          <a:lstStyle/>
          <a:p>
            <a:pPr eaLnBrk="1" hangingPunct="1"/>
            <a:r>
              <a:rPr lang="en-CA" altLang="en-US" dirty="0"/>
              <a:t>Types of Traders</a:t>
            </a:r>
            <a:endParaRPr lang="en-US" altLang="en-US" dirty="0"/>
          </a:p>
        </p:txBody>
      </p:sp>
      <p:sp>
        <p:nvSpPr>
          <p:cNvPr id="2458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458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FD7BB20F-846D-4062-A006-CB82E50FAD3F}" type="slidenum">
              <a:rPr lang="en-US" altLang="en-US" sz="1400" smtClean="0">
                <a:latin typeface="Arial" charset="0"/>
              </a:rPr>
              <a:pPr eaLnBrk="1" hangingPunct="1">
                <a:spcBef>
                  <a:spcPct val="0"/>
                </a:spcBef>
                <a:buFontTx/>
                <a:buNone/>
              </a:pPr>
              <a:t>32</a:t>
            </a:fld>
            <a:endParaRPr lang="en-US" altLang="en-US" sz="1400">
              <a:latin typeface="Arial" charset="0"/>
            </a:endParaRPr>
          </a:p>
        </p:txBody>
      </p:sp>
      <p:pic>
        <p:nvPicPr>
          <p:cNvPr id="4" name="Picture 3"/>
          <p:cNvPicPr>
            <a:picLocks noChangeAspect="1"/>
          </p:cNvPicPr>
          <p:nvPr/>
        </p:nvPicPr>
        <p:blipFill>
          <a:blip r:embed="rId5"/>
          <a:stretch>
            <a:fillRect/>
          </a:stretch>
        </p:blipFill>
        <p:spPr>
          <a:xfrm>
            <a:off x="200025" y="2266950"/>
            <a:ext cx="8743950" cy="3771900"/>
          </a:xfrm>
          <a:prstGeom prst="rect">
            <a:avLst/>
          </a:prstGeom>
        </p:spPr>
      </p:pic>
    </p:spTree>
    <p:extLst>
      <p:ext uri="{BB962C8B-B14F-4D97-AF65-F5344CB8AC3E}">
        <p14:creationId xmlns:p14="http://schemas.microsoft.com/office/powerpoint/2010/main" val="3288042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Grp="1" noChangeArrowheads="1"/>
          </p:cNvSpPr>
          <p:nvPr>
            <p:ph type="title"/>
          </p:nvPr>
        </p:nvSpPr>
        <p:spPr>
          <a:xfrm>
            <a:off x="246063" y="762000"/>
            <a:ext cx="7772400" cy="990600"/>
          </a:xfrm>
        </p:spPr>
        <p:txBody>
          <a:bodyPr lIns="90488" tIns="44450" rIns="90488" bIns="44450">
            <a:normAutofit fontScale="90000"/>
          </a:bodyPr>
          <a:lstStyle/>
          <a:p>
            <a:pPr eaLnBrk="1" fontAlgn="auto" hangingPunct="1">
              <a:spcAft>
                <a:spcPts val="0"/>
              </a:spcAft>
              <a:defRPr/>
            </a:pPr>
            <a:r>
              <a:rPr lang="en-US" sz="3200" dirty="0">
                <a:solidFill>
                  <a:schemeClr val="tx2">
                    <a:satMod val="130000"/>
                  </a:schemeClr>
                </a:solidFill>
              </a:rPr>
              <a:t>Forward Contracts vs Futures Contracts (Table 2.3, page 43) </a:t>
            </a: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A8B3BE0A-E126-4A80-944F-C42EE20B0451}" type="slidenum">
              <a:rPr lang="en-US" altLang="en-US" sz="1400" smtClean="0">
                <a:latin typeface="Arial" charset="0"/>
              </a:rPr>
              <a:pPr eaLnBrk="1" hangingPunct="1">
                <a:spcBef>
                  <a:spcPct val="0"/>
                </a:spcBef>
                <a:buFontTx/>
                <a:buNone/>
              </a:pPr>
              <a:t>33</a:t>
            </a:fld>
            <a:endParaRPr lang="en-US" altLang="en-US" sz="1400">
              <a:latin typeface="Arial" charset="0"/>
            </a:endParaRPr>
          </a:p>
        </p:txBody>
      </p:sp>
      <p:sp>
        <p:nvSpPr>
          <p:cNvPr id="27653"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4"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5" name="Rectangle 18"/>
          <p:cNvSpPr>
            <a:spLocks noChangeArrowheads="1"/>
          </p:cNvSpPr>
          <p:nvPr/>
        </p:nvSpPr>
        <p:spPr bwMode="auto">
          <a:xfrm>
            <a:off x="5310188" y="4695825"/>
            <a:ext cx="32289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Contract usually closed out</a:t>
            </a:r>
          </a:p>
        </p:txBody>
      </p:sp>
      <p:grpSp>
        <p:nvGrpSpPr>
          <p:cNvPr id="27656" name="Group 34"/>
          <p:cNvGrpSpPr>
            <a:grpSpLocks/>
          </p:cNvGrpSpPr>
          <p:nvPr/>
        </p:nvGrpSpPr>
        <p:grpSpPr bwMode="auto">
          <a:xfrm>
            <a:off x="1371600" y="2057400"/>
            <a:ext cx="6940550" cy="3908425"/>
            <a:chOff x="968375" y="1905000"/>
            <a:chExt cx="7343775" cy="4060825"/>
          </a:xfrm>
        </p:grpSpPr>
        <p:sp>
          <p:nvSpPr>
            <p:cNvPr id="27657" name="Rectangle 14"/>
            <p:cNvSpPr>
              <a:spLocks noChangeArrowheads="1"/>
            </p:cNvSpPr>
            <p:nvPr/>
          </p:nvSpPr>
          <p:spPr bwMode="auto">
            <a:xfrm>
              <a:off x="6429375" y="5830888"/>
              <a:ext cx="12700" cy="4762"/>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8" name="Rectangle 5"/>
            <p:cNvSpPr>
              <a:spLocks noChangeArrowheads="1"/>
            </p:cNvSpPr>
            <p:nvPr/>
          </p:nvSpPr>
          <p:spPr bwMode="auto">
            <a:xfrm>
              <a:off x="968375" y="2557463"/>
              <a:ext cx="40163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Private contract between 2 parties</a:t>
              </a:r>
            </a:p>
          </p:txBody>
        </p:sp>
        <p:sp>
          <p:nvSpPr>
            <p:cNvPr id="27659" name="Rectangle 6"/>
            <p:cNvSpPr>
              <a:spLocks noChangeArrowheads="1"/>
            </p:cNvSpPr>
            <p:nvPr/>
          </p:nvSpPr>
          <p:spPr bwMode="auto">
            <a:xfrm>
              <a:off x="5824538" y="2557463"/>
              <a:ext cx="210026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Exchange traded</a:t>
              </a:r>
            </a:p>
          </p:txBody>
        </p:sp>
        <p:sp>
          <p:nvSpPr>
            <p:cNvPr id="27660" name="Rectangle 7"/>
            <p:cNvSpPr>
              <a:spLocks noChangeArrowheads="1"/>
            </p:cNvSpPr>
            <p:nvPr/>
          </p:nvSpPr>
          <p:spPr bwMode="auto">
            <a:xfrm>
              <a:off x="1563688" y="3090863"/>
              <a:ext cx="26908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Non-standard contract</a:t>
              </a:r>
            </a:p>
          </p:txBody>
        </p:sp>
        <p:sp>
          <p:nvSpPr>
            <p:cNvPr id="27661" name="Rectangle 8"/>
            <p:cNvSpPr>
              <a:spLocks noChangeArrowheads="1"/>
            </p:cNvSpPr>
            <p:nvPr/>
          </p:nvSpPr>
          <p:spPr bwMode="auto">
            <a:xfrm>
              <a:off x="5732463" y="3090863"/>
              <a:ext cx="21828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Standard contract</a:t>
              </a:r>
            </a:p>
          </p:txBody>
        </p:sp>
        <p:sp>
          <p:nvSpPr>
            <p:cNvPr id="27662" name="Rectangle 9"/>
            <p:cNvSpPr>
              <a:spLocks noChangeArrowheads="1"/>
            </p:cNvSpPr>
            <p:nvPr/>
          </p:nvSpPr>
          <p:spPr bwMode="auto">
            <a:xfrm>
              <a:off x="1111250" y="3625850"/>
              <a:ext cx="38100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Usually 1 specified delivery date</a:t>
              </a:r>
            </a:p>
          </p:txBody>
        </p:sp>
        <p:sp>
          <p:nvSpPr>
            <p:cNvPr id="27663" name="Rectangle 10"/>
            <p:cNvSpPr>
              <a:spLocks noChangeArrowheads="1"/>
            </p:cNvSpPr>
            <p:nvPr/>
          </p:nvSpPr>
          <p:spPr bwMode="auto">
            <a:xfrm>
              <a:off x="5464175" y="3625850"/>
              <a:ext cx="28479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Range of delivery dates</a:t>
              </a:r>
            </a:p>
          </p:txBody>
        </p:sp>
        <p:sp>
          <p:nvSpPr>
            <p:cNvPr id="27664" name="Rectangle 11"/>
            <p:cNvSpPr>
              <a:spLocks noChangeArrowheads="1"/>
            </p:cNvSpPr>
            <p:nvPr/>
          </p:nvSpPr>
          <p:spPr bwMode="auto">
            <a:xfrm>
              <a:off x="1792288" y="4160838"/>
              <a:ext cx="29987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Settled at end of contract</a:t>
              </a:r>
            </a:p>
          </p:txBody>
        </p:sp>
        <p:sp>
          <p:nvSpPr>
            <p:cNvPr id="27665" name="Rectangle 12"/>
            <p:cNvSpPr>
              <a:spLocks noChangeArrowheads="1"/>
            </p:cNvSpPr>
            <p:nvPr/>
          </p:nvSpPr>
          <p:spPr bwMode="auto">
            <a:xfrm>
              <a:off x="6037263" y="4160838"/>
              <a:ext cx="15652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Settled daily</a:t>
              </a:r>
            </a:p>
          </p:txBody>
        </p:sp>
        <p:sp>
          <p:nvSpPr>
            <p:cNvPr id="27666" name="Rectangle 13"/>
            <p:cNvSpPr>
              <a:spLocks noChangeArrowheads="1"/>
            </p:cNvSpPr>
            <p:nvPr/>
          </p:nvSpPr>
          <p:spPr bwMode="auto">
            <a:xfrm>
              <a:off x="1066800" y="5943600"/>
              <a:ext cx="3629025"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67" name="Rectangle 15"/>
            <p:cNvSpPr>
              <a:spLocks noChangeArrowheads="1"/>
            </p:cNvSpPr>
            <p:nvPr/>
          </p:nvSpPr>
          <p:spPr bwMode="auto">
            <a:xfrm>
              <a:off x="4648200" y="5943600"/>
              <a:ext cx="3473450"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68" name="Rectangle 16"/>
            <p:cNvSpPr>
              <a:spLocks noChangeArrowheads="1"/>
            </p:cNvSpPr>
            <p:nvPr/>
          </p:nvSpPr>
          <p:spPr bwMode="auto">
            <a:xfrm>
              <a:off x="1636713" y="4695825"/>
              <a:ext cx="25384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Delivery or final cash</a:t>
              </a:r>
            </a:p>
          </p:txBody>
        </p:sp>
        <p:sp>
          <p:nvSpPr>
            <p:cNvPr id="27669" name="Rectangle 17"/>
            <p:cNvSpPr>
              <a:spLocks noChangeArrowheads="1"/>
            </p:cNvSpPr>
            <p:nvPr/>
          </p:nvSpPr>
          <p:spPr bwMode="auto">
            <a:xfrm>
              <a:off x="1566863" y="4992688"/>
              <a:ext cx="303053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settlement usually occurs</a:t>
              </a:r>
            </a:p>
          </p:txBody>
        </p:sp>
        <p:sp>
          <p:nvSpPr>
            <p:cNvPr id="27670" name="Rectangle 19"/>
            <p:cNvSpPr>
              <a:spLocks noChangeArrowheads="1"/>
            </p:cNvSpPr>
            <p:nvPr/>
          </p:nvSpPr>
          <p:spPr bwMode="auto">
            <a:xfrm>
              <a:off x="5791200" y="4992688"/>
              <a:ext cx="19415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prior to maturity</a:t>
              </a:r>
            </a:p>
          </p:txBody>
        </p:sp>
        <p:sp>
          <p:nvSpPr>
            <p:cNvPr id="27671" name="Rectangle 20"/>
            <p:cNvSpPr>
              <a:spLocks noChangeArrowheads="1"/>
            </p:cNvSpPr>
            <p:nvPr/>
          </p:nvSpPr>
          <p:spPr bwMode="auto">
            <a:xfrm>
              <a:off x="1025525" y="1905000"/>
              <a:ext cx="3629025"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2" name="Rectangle 21"/>
            <p:cNvSpPr>
              <a:spLocks noChangeArrowheads="1"/>
            </p:cNvSpPr>
            <p:nvPr/>
          </p:nvSpPr>
          <p:spPr bwMode="auto">
            <a:xfrm>
              <a:off x="6429375" y="1905000"/>
              <a:ext cx="12700" cy="4763"/>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3" name="Rectangle 22"/>
            <p:cNvSpPr>
              <a:spLocks noChangeArrowheads="1"/>
            </p:cNvSpPr>
            <p:nvPr/>
          </p:nvSpPr>
          <p:spPr bwMode="auto">
            <a:xfrm>
              <a:off x="4699000" y="1905000"/>
              <a:ext cx="3473450"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4" name="Rectangle 23"/>
            <p:cNvSpPr>
              <a:spLocks noChangeArrowheads="1"/>
            </p:cNvSpPr>
            <p:nvPr/>
          </p:nvSpPr>
          <p:spPr bwMode="auto">
            <a:xfrm>
              <a:off x="2052638" y="2105025"/>
              <a:ext cx="16795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b="1">
                  <a:latin typeface="Times New Roman" pitchFamily="18" charset="0"/>
                </a:rPr>
                <a:t>FORWARDS</a:t>
              </a:r>
            </a:p>
          </p:txBody>
        </p:sp>
        <p:sp>
          <p:nvSpPr>
            <p:cNvPr id="27675" name="Rectangle 24"/>
            <p:cNvSpPr>
              <a:spLocks noChangeArrowheads="1"/>
            </p:cNvSpPr>
            <p:nvPr/>
          </p:nvSpPr>
          <p:spPr bwMode="auto">
            <a:xfrm>
              <a:off x="6089650" y="2105025"/>
              <a:ext cx="1384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b="1">
                  <a:latin typeface="Times New Roman" pitchFamily="18" charset="0"/>
                </a:rPr>
                <a:t>FUTURES</a:t>
              </a:r>
            </a:p>
          </p:txBody>
        </p:sp>
        <p:sp>
          <p:nvSpPr>
            <p:cNvPr id="27676" name="Rectangle 25"/>
            <p:cNvSpPr>
              <a:spLocks noChangeArrowheads="1"/>
            </p:cNvSpPr>
            <p:nvPr/>
          </p:nvSpPr>
          <p:spPr bwMode="auto">
            <a:xfrm>
              <a:off x="1019175" y="2497138"/>
              <a:ext cx="3641725" cy="12700"/>
            </a:xfrm>
            <a:prstGeom prst="rect">
              <a:avLst/>
            </a:prstGeom>
            <a:solidFill>
              <a:srgbClr val="808080"/>
            </a:solidFill>
            <a:ln w="127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7" name="Rectangle 26"/>
            <p:cNvSpPr>
              <a:spLocks noChangeArrowheads="1"/>
            </p:cNvSpPr>
            <p:nvPr/>
          </p:nvSpPr>
          <p:spPr bwMode="auto">
            <a:xfrm>
              <a:off x="6435725" y="2490788"/>
              <a:ext cx="25400" cy="25400"/>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8" name="Rectangle 27"/>
            <p:cNvSpPr>
              <a:spLocks noChangeArrowheads="1"/>
            </p:cNvSpPr>
            <p:nvPr/>
          </p:nvSpPr>
          <p:spPr bwMode="auto">
            <a:xfrm>
              <a:off x="4687888" y="2497138"/>
              <a:ext cx="3497262" cy="12700"/>
            </a:xfrm>
            <a:prstGeom prst="rect">
              <a:avLst/>
            </a:prstGeom>
            <a:solidFill>
              <a:srgbClr val="808080"/>
            </a:solidFill>
            <a:ln w="127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9" name="Text Box 30"/>
            <p:cNvSpPr txBox="1">
              <a:spLocks noChangeArrowheads="1"/>
            </p:cNvSpPr>
            <p:nvPr/>
          </p:nvSpPr>
          <p:spPr bwMode="auto">
            <a:xfrm>
              <a:off x="2057400" y="5486400"/>
              <a:ext cx="220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50000"/>
                </a:spcBef>
                <a:buFontTx/>
                <a:buNone/>
              </a:pPr>
              <a:r>
                <a:rPr lang="en-CA" altLang="en-US" sz="1800">
                  <a:latin typeface="Times New Roman" pitchFamily="18" charset="0"/>
                </a:rPr>
                <a:t>Some credit risk</a:t>
              </a:r>
            </a:p>
          </p:txBody>
        </p:sp>
        <p:sp>
          <p:nvSpPr>
            <p:cNvPr id="27680" name="Text Box 31"/>
            <p:cNvSpPr txBox="1">
              <a:spLocks noChangeArrowheads="1"/>
            </p:cNvSpPr>
            <p:nvPr/>
          </p:nvSpPr>
          <p:spPr bwMode="auto">
            <a:xfrm>
              <a:off x="5638800" y="5562600"/>
              <a:ext cx="2667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50000"/>
                </a:spcBef>
                <a:buFontTx/>
                <a:buNone/>
              </a:pPr>
              <a:r>
                <a:rPr lang="en-CA" altLang="en-US" sz="1800">
                  <a:latin typeface="Times New Roman" pitchFamily="18" charset="0"/>
                </a:rPr>
                <a:t>Virtually no credit risk</a:t>
              </a:r>
            </a:p>
          </p:txBody>
        </p:sp>
        <p:sp>
          <p:nvSpPr>
            <p:cNvPr id="27681" name="Text Box 46"/>
            <p:cNvSpPr txBox="1">
              <a:spLocks noChangeArrowheads="1"/>
            </p:cNvSpPr>
            <p:nvPr/>
          </p:nvSpPr>
          <p:spPr bwMode="auto">
            <a:xfrm>
              <a:off x="5851525" y="55991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CA" altLang="en-US" sz="1800">
                <a:latin typeface="Times New Roman" pitchFamily="18" charset="0"/>
              </a:endParaRPr>
            </a:p>
          </p:txBody>
        </p:sp>
      </p:gr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4"/>
          <p:cNvSpPr>
            <a:spLocks noGrp="1" noChangeArrowheads="1"/>
          </p:cNvSpPr>
          <p:nvPr>
            <p:ph type="title"/>
          </p:nvPr>
        </p:nvSpPr>
        <p:spPr>
          <a:xfrm>
            <a:off x="1295400" y="685800"/>
            <a:ext cx="7162800" cy="1219200"/>
          </a:xfrm>
        </p:spPr>
        <p:txBody>
          <a:bodyPr lIns="90488" tIns="44450" rIns="90488" bIns="44450"/>
          <a:lstStyle/>
          <a:p>
            <a:pPr eaLnBrk="1" fontAlgn="auto" hangingPunct="1">
              <a:spcAft>
                <a:spcPts val="0"/>
              </a:spcAft>
              <a:defRPr/>
            </a:pPr>
            <a:r>
              <a:rPr lang="en-US" dirty="0">
                <a:solidFill>
                  <a:schemeClr val="tx2">
                    <a:satMod val="130000"/>
                  </a:schemeClr>
                </a:solidFill>
              </a:rPr>
              <a:t>Foreign Exchange Quotes</a:t>
            </a:r>
          </a:p>
        </p:txBody>
      </p:sp>
      <p:sp>
        <p:nvSpPr>
          <p:cNvPr id="28675" name="Rectangle 5"/>
          <p:cNvSpPr>
            <a:spLocks noGrp="1" noChangeArrowheads="1"/>
          </p:cNvSpPr>
          <p:nvPr>
            <p:ph idx="1"/>
          </p:nvPr>
        </p:nvSpPr>
        <p:spPr>
          <a:xfrm>
            <a:off x="457200" y="2133600"/>
            <a:ext cx="8439150" cy="4100513"/>
          </a:xfrm>
        </p:spPr>
        <p:txBody>
          <a:bodyPr lIns="90488" tIns="44450" rIns="90488" bIns="44450"/>
          <a:lstStyle/>
          <a:p>
            <a:pPr eaLnBrk="1" hangingPunct="1"/>
            <a:r>
              <a:rPr lang="en-US" altLang="en-US">
                <a:latin typeface="Arial" charset="0"/>
                <a:cs typeface="Arial" charset="0"/>
              </a:rPr>
              <a:t>Futures exchange rates are quoted as the number of USD per unit of the foreign currency</a:t>
            </a:r>
          </a:p>
          <a:p>
            <a:pPr eaLnBrk="1" hangingPunct="1"/>
            <a:r>
              <a:rPr lang="en-US" altLang="en-US">
                <a:latin typeface="Arial" charset="0"/>
                <a:cs typeface="Arial" charset="0"/>
              </a:rPr>
              <a:t>Forward exchange rates are quoted in the same way as spot exchange rates. This means that GBP, EUR, AUD, and NZD are quoted as USD per unit of foreign currency. Other currencies (e.g., CAD and JPY) are quoted as units of the foreign currency per USD.</a:t>
            </a:r>
          </a:p>
        </p:txBody>
      </p:sp>
      <p:sp>
        <p:nvSpPr>
          <p:cNvPr id="286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286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E7604215-EAA3-4763-8ACF-01CE19626B1B}" type="slidenum">
              <a:rPr lang="en-US" altLang="en-US" sz="1400" smtClean="0">
                <a:latin typeface="Arial" charset="0"/>
              </a:rPr>
              <a:pPr eaLnBrk="1" hangingPunct="1">
                <a:spcBef>
                  <a:spcPct val="0"/>
                </a:spcBef>
                <a:buFontTx/>
                <a:buNone/>
              </a:pPr>
              <a:t>34</a:t>
            </a:fld>
            <a:endParaRPr lang="en-US" altLang="en-US" sz="1400">
              <a:latin typeface="Arial" charset="0"/>
            </a:endParaRPr>
          </a:p>
        </p:txBody>
      </p:sp>
      <p:sp>
        <p:nvSpPr>
          <p:cNvPr id="2867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867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dirty="0">
                <a:solidFill>
                  <a:schemeClr val="tx2">
                    <a:satMod val="130000"/>
                  </a:schemeClr>
                </a:solidFill>
              </a:rPr>
              <a:t>Futures Contracts</a:t>
            </a:r>
          </a:p>
        </p:txBody>
      </p:sp>
      <p:sp>
        <p:nvSpPr>
          <p:cNvPr id="6147" name="Rectangle 5"/>
          <p:cNvSpPr>
            <a:spLocks noGrp="1" noChangeArrowheads="1"/>
          </p:cNvSpPr>
          <p:nvPr>
            <p:ph idx="1"/>
          </p:nvPr>
        </p:nvSpPr>
        <p:spPr>
          <a:xfrm>
            <a:off x="1288473" y="1828800"/>
            <a:ext cx="7848600" cy="4038600"/>
          </a:xfrm>
        </p:spPr>
        <p:txBody>
          <a:bodyPr lIns="90488" tIns="44450" rIns="90488" bIns="44450"/>
          <a:lstStyle/>
          <a:p>
            <a:pPr eaLnBrk="1" hangingPunct="1"/>
            <a:r>
              <a:rPr lang="en-US" altLang="en-US" dirty="0">
                <a:latin typeface="Arial" charset="0"/>
                <a:cs typeface="Arial" charset="0"/>
              </a:rPr>
              <a:t>Closing Out positions</a:t>
            </a:r>
          </a:p>
          <a:p>
            <a:pPr eaLnBrk="1" hangingPunct="1"/>
            <a:r>
              <a:rPr lang="en-US" altLang="en-US" dirty="0">
                <a:latin typeface="Arial" charset="0"/>
                <a:cs typeface="Arial" charset="0"/>
              </a:rPr>
              <a:t>Available on a wide range of assets</a:t>
            </a:r>
          </a:p>
          <a:p>
            <a:pPr eaLnBrk="1" hangingPunct="1"/>
            <a:r>
              <a:rPr lang="en-US" altLang="en-US" dirty="0">
                <a:latin typeface="Arial" charset="0"/>
                <a:cs typeface="Arial" charset="0"/>
              </a:rPr>
              <a:t>Contract size</a:t>
            </a:r>
          </a:p>
          <a:p>
            <a:pPr eaLnBrk="1" hangingPunct="1"/>
            <a:r>
              <a:rPr lang="en-US" altLang="en-US" dirty="0">
                <a:latin typeface="Arial" charset="0"/>
                <a:cs typeface="Arial" charset="0"/>
              </a:rPr>
              <a:t>Exchange traded</a:t>
            </a:r>
          </a:p>
          <a:p>
            <a:pPr eaLnBrk="1" hangingPunct="1"/>
            <a:r>
              <a:rPr lang="en-US" altLang="en-US" dirty="0">
                <a:latin typeface="Arial" charset="0"/>
                <a:cs typeface="Arial" charset="0"/>
              </a:rPr>
              <a:t>Specifications need to be defined:</a:t>
            </a:r>
          </a:p>
          <a:p>
            <a:pPr lvl="1" eaLnBrk="1" hangingPunct="1"/>
            <a:r>
              <a:rPr lang="en-US" altLang="en-US" dirty="0">
                <a:latin typeface="Arial" charset="0"/>
                <a:cs typeface="Arial" charset="0"/>
              </a:rPr>
              <a:t>What can be delivered,</a:t>
            </a:r>
          </a:p>
          <a:p>
            <a:pPr lvl="1" eaLnBrk="1" hangingPunct="1"/>
            <a:r>
              <a:rPr lang="en-US" altLang="en-US" dirty="0">
                <a:latin typeface="Arial" charset="0"/>
                <a:cs typeface="Arial" charset="0"/>
              </a:rPr>
              <a:t>Where it can be delivered, &amp; </a:t>
            </a:r>
          </a:p>
          <a:p>
            <a:pPr lvl="1" eaLnBrk="1" hangingPunct="1"/>
            <a:r>
              <a:rPr lang="en-US" altLang="en-US" dirty="0">
                <a:latin typeface="Arial" charset="0"/>
                <a:cs typeface="Arial" charset="0"/>
              </a:rPr>
              <a:t>When it can be delivered</a:t>
            </a:r>
          </a:p>
          <a:p>
            <a:pPr eaLnBrk="1" hangingPunct="1"/>
            <a:r>
              <a:rPr lang="en-US" altLang="en-US" dirty="0">
                <a:latin typeface="Arial" charset="0"/>
                <a:cs typeface="Arial" charset="0"/>
              </a:rPr>
              <a:t>Settled daily</a:t>
            </a:r>
          </a:p>
        </p:txBody>
      </p:sp>
      <p:sp>
        <p:nvSpPr>
          <p:cNvPr id="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614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1289D12-D5E0-4699-9CCB-A7D6409D3B57}" type="slidenum">
              <a:rPr lang="en-US" altLang="en-US" sz="1400" smtClean="0">
                <a:latin typeface="Arial" charset="0"/>
              </a:rPr>
              <a:pPr eaLnBrk="1" hangingPunct="1">
                <a:spcBef>
                  <a:spcPct val="0"/>
                </a:spcBef>
                <a:buFontTx/>
                <a:buNone/>
              </a:pPr>
              <a:t>4</a:t>
            </a:fld>
            <a:endParaRPr lang="en-US" altLang="en-US" sz="1400">
              <a:latin typeface="Arial" charset="0"/>
            </a:endParaRPr>
          </a:p>
        </p:txBody>
      </p:sp>
      <p:sp>
        <p:nvSpPr>
          <p:cNvPr id="615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615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46063" y="930275"/>
            <a:ext cx="8135937" cy="1143000"/>
          </a:xfrm>
        </p:spPr>
        <p:txBody>
          <a:bodyPr lIns="92075" tIns="46038" rIns="92075" bIns="46038">
            <a:normAutofit fontScale="90000"/>
          </a:bodyPr>
          <a:lstStyle/>
          <a:p>
            <a:pPr eaLnBrk="1" fontAlgn="auto" hangingPunct="1">
              <a:spcAft>
                <a:spcPts val="0"/>
              </a:spcAft>
              <a:defRPr/>
            </a:pPr>
            <a:r>
              <a:rPr lang="en-US" dirty="0">
                <a:solidFill>
                  <a:schemeClr val="tx2">
                    <a:satMod val="130000"/>
                  </a:schemeClr>
                </a:solidFill>
              </a:rPr>
              <a:t>Convergence of Futures to Spot </a:t>
            </a:r>
            <a:r>
              <a:rPr lang="en-US" sz="2200" dirty="0">
                <a:solidFill>
                  <a:schemeClr val="tx2">
                    <a:satMod val="130000"/>
                  </a:schemeClr>
                </a:solidFill>
              </a:rPr>
              <a:t>(Figure</a:t>
            </a:r>
            <a:r>
              <a:rPr lang="en-US" dirty="0">
                <a:solidFill>
                  <a:schemeClr val="tx2">
                    <a:satMod val="130000"/>
                  </a:schemeClr>
                </a:solidFill>
              </a:rPr>
              <a:t> </a:t>
            </a:r>
            <a:r>
              <a:rPr lang="en-US" sz="2200" dirty="0">
                <a:solidFill>
                  <a:schemeClr val="tx2">
                    <a:satMod val="130000"/>
                  </a:schemeClr>
                </a:solidFill>
              </a:rPr>
              <a:t>2.1, page 29)</a:t>
            </a:r>
            <a:endParaRPr lang="en-US" dirty="0">
              <a:solidFill>
                <a:schemeClr val="tx2">
                  <a:satMod val="130000"/>
                </a:schemeClr>
              </a:solidFill>
            </a:endParaRPr>
          </a:p>
        </p:txBody>
      </p:sp>
      <p:sp>
        <p:nvSpPr>
          <p:cNvPr id="7171" name="Rectangle 3"/>
          <p:cNvSpPr>
            <a:spLocks noGrp="1" noChangeArrowheads="1"/>
          </p:cNvSpPr>
          <p:nvPr>
            <p:ph idx="1"/>
          </p:nvPr>
        </p:nvSpPr>
        <p:spPr>
          <a:xfrm>
            <a:off x="4267200" y="1447800"/>
            <a:ext cx="4667250" cy="4800600"/>
          </a:xfrm>
        </p:spPr>
        <p:txBody>
          <a:bodyPr lIns="92075" tIns="46038" rIns="92075" bIns="46038"/>
          <a:lstStyle/>
          <a:p>
            <a:pPr eaLnBrk="1" hangingPunct="1">
              <a:buFont typeface="Wingdings" pitchFamily="2" charset="2"/>
              <a:buNone/>
            </a:pPr>
            <a:r>
              <a:rPr lang="en-US" altLang="en-US">
                <a:latin typeface="Arial" charset="0"/>
                <a:cs typeface="Arial" charset="0"/>
              </a:rPr>
              <a:t> </a:t>
            </a:r>
          </a:p>
        </p:txBody>
      </p:sp>
      <p:sp>
        <p:nvSpPr>
          <p:cNvPr id="717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71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72E6674-154E-4579-B09B-C50BF0C9F431}" type="slidenum">
              <a:rPr lang="en-US" altLang="en-US" sz="1400" smtClean="0">
                <a:latin typeface="Arial" charset="0"/>
              </a:rPr>
              <a:pPr eaLnBrk="1" hangingPunct="1">
                <a:spcBef>
                  <a:spcPct val="0"/>
                </a:spcBef>
                <a:buFontTx/>
                <a:buNone/>
              </a:pPr>
              <a:t>5</a:t>
            </a:fld>
            <a:endParaRPr lang="en-US" altLang="en-US" sz="1400">
              <a:latin typeface="Arial" charset="0"/>
            </a:endParaRPr>
          </a:p>
        </p:txBody>
      </p:sp>
      <p:grpSp>
        <p:nvGrpSpPr>
          <p:cNvPr id="7174" name="Group 38"/>
          <p:cNvGrpSpPr>
            <a:grpSpLocks/>
          </p:cNvGrpSpPr>
          <p:nvPr/>
        </p:nvGrpSpPr>
        <p:grpSpPr bwMode="auto">
          <a:xfrm>
            <a:off x="1905000" y="2552700"/>
            <a:ext cx="6324600" cy="2857500"/>
            <a:chOff x="781050" y="2552700"/>
            <a:chExt cx="7705725" cy="3603625"/>
          </a:xfrm>
        </p:grpSpPr>
        <p:sp>
          <p:nvSpPr>
            <p:cNvPr id="7175" name="Line 4"/>
            <p:cNvSpPr>
              <a:spLocks noChangeShapeType="1"/>
            </p:cNvSpPr>
            <p:nvPr/>
          </p:nvSpPr>
          <p:spPr bwMode="auto">
            <a:xfrm>
              <a:off x="781050" y="2552700"/>
              <a:ext cx="0" cy="3048000"/>
            </a:xfrm>
            <a:prstGeom prst="line">
              <a:avLst/>
            </a:prstGeom>
            <a:noFill/>
            <a:ln w="12700">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7176" name="Line 5"/>
            <p:cNvSpPr>
              <a:spLocks noChangeShapeType="1"/>
            </p:cNvSpPr>
            <p:nvPr/>
          </p:nvSpPr>
          <p:spPr bwMode="auto">
            <a:xfrm>
              <a:off x="781050" y="5600700"/>
              <a:ext cx="3352800" cy="0"/>
            </a:xfrm>
            <a:prstGeom prst="line">
              <a:avLst/>
            </a:prstGeom>
            <a:noFill/>
            <a:ln w="127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77" name="Rectangle 6"/>
            <p:cNvSpPr>
              <a:spLocks noChangeArrowheads="1"/>
            </p:cNvSpPr>
            <p:nvPr/>
          </p:nvSpPr>
          <p:spPr bwMode="auto">
            <a:xfrm>
              <a:off x="3508375" y="5195888"/>
              <a:ext cx="692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1800">
                  <a:latin typeface="Times New Roman" pitchFamily="18" charset="0"/>
                </a:rPr>
                <a:t>Time</a:t>
              </a:r>
            </a:p>
          </p:txBody>
        </p:sp>
        <p:grpSp>
          <p:nvGrpSpPr>
            <p:cNvPr id="7178" name="Group 7"/>
            <p:cNvGrpSpPr>
              <a:grpSpLocks/>
            </p:cNvGrpSpPr>
            <p:nvPr/>
          </p:nvGrpSpPr>
          <p:grpSpPr bwMode="auto">
            <a:xfrm>
              <a:off x="992188" y="3240088"/>
              <a:ext cx="2644775" cy="1566862"/>
              <a:chOff x="625" y="2041"/>
              <a:chExt cx="1666" cy="987"/>
            </a:xfrm>
          </p:grpSpPr>
          <p:grpSp>
            <p:nvGrpSpPr>
              <p:cNvPr id="7198" name="Group 8"/>
              <p:cNvGrpSpPr>
                <a:grpSpLocks/>
              </p:cNvGrpSpPr>
              <p:nvPr/>
            </p:nvGrpSpPr>
            <p:grpSpPr bwMode="auto">
              <a:xfrm>
                <a:off x="766" y="2041"/>
                <a:ext cx="1521" cy="680"/>
                <a:chOff x="766" y="2041"/>
                <a:chExt cx="1521" cy="680"/>
              </a:xfrm>
            </p:grpSpPr>
            <p:sp>
              <p:nvSpPr>
                <p:cNvPr id="7204" name="Arc 9"/>
                <p:cNvSpPr>
                  <a:spLocks/>
                </p:cNvSpPr>
                <p:nvPr/>
              </p:nvSpPr>
              <p:spPr bwMode="auto">
                <a:xfrm rot="-2820000">
                  <a:off x="766" y="2041"/>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5" name="Arc 10"/>
                <p:cNvSpPr>
                  <a:spLocks/>
                </p:cNvSpPr>
                <p:nvPr/>
              </p:nvSpPr>
              <p:spPr bwMode="auto">
                <a:xfrm rot="2820000">
                  <a:off x="1759" y="219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6" name="Line 11"/>
                <p:cNvSpPr>
                  <a:spLocks noChangeShapeType="1"/>
                </p:cNvSpPr>
                <p:nvPr/>
              </p:nvSpPr>
              <p:spPr bwMode="auto">
                <a:xfrm>
                  <a:off x="1579" y="2364"/>
                  <a:ext cx="75" cy="7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7199" name="Group 12"/>
              <p:cNvGrpSpPr>
                <a:grpSpLocks/>
              </p:cNvGrpSpPr>
              <p:nvPr/>
            </p:nvGrpSpPr>
            <p:grpSpPr bwMode="auto">
              <a:xfrm>
                <a:off x="778" y="2283"/>
                <a:ext cx="1513" cy="745"/>
                <a:chOff x="778" y="2283"/>
                <a:chExt cx="1513" cy="745"/>
              </a:xfrm>
            </p:grpSpPr>
            <p:sp>
              <p:nvSpPr>
                <p:cNvPr id="7201" name="Arc 13"/>
                <p:cNvSpPr>
                  <a:spLocks/>
                </p:cNvSpPr>
                <p:nvPr/>
              </p:nvSpPr>
              <p:spPr bwMode="auto">
                <a:xfrm rot="-3660000">
                  <a:off x="778" y="2356"/>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2" name="Arc 14"/>
                <p:cNvSpPr>
                  <a:spLocks/>
                </p:cNvSpPr>
                <p:nvPr/>
              </p:nvSpPr>
              <p:spPr bwMode="auto">
                <a:xfrm rot="1980000">
                  <a:off x="1763" y="228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3" name="Line 15"/>
                <p:cNvSpPr>
                  <a:spLocks noChangeShapeType="1"/>
                </p:cNvSpPr>
                <p:nvPr/>
              </p:nvSpPr>
              <p:spPr bwMode="auto">
                <a:xfrm>
                  <a:off x="1573" y="2563"/>
                  <a:ext cx="92" cy="5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200" name="Line 16"/>
              <p:cNvSpPr>
                <a:spLocks noChangeShapeType="1"/>
              </p:cNvSpPr>
              <p:nvPr/>
            </p:nvSpPr>
            <p:spPr bwMode="auto">
              <a:xfrm flipH="1">
                <a:off x="625" y="2826"/>
                <a:ext cx="39" cy="63"/>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79" name="Line 17"/>
            <p:cNvSpPr>
              <a:spLocks noChangeShapeType="1"/>
            </p:cNvSpPr>
            <p:nvPr/>
          </p:nvSpPr>
          <p:spPr bwMode="auto">
            <a:xfrm>
              <a:off x="5067300" y="2552700"/>
              <a:ext cx="0" cy="3048000"/>
            </a:xfrm>
            <a:prstGeom prst="line">
              <a:avLst/>
            </a:prstGeom>
            <a:noFill/>
            <a:ln w="12700">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7180" name="Line 18"/>
            <p:cNvSpPr>
              <a:spLocks noChangeShapeType="1"/>
            </p:cNvSpPr>
            <p:nvPr/>
          </p:nvSpPr>
          <p:spPr bwMode="auto">
            <a:xfrm>
              <a:off x="5067300" y="5600700"/>
              <a:ext cx="3352800" cy="0"/>
            </a:xfrm>
            <a:prstGeom prst="line">
              <a:avLst/>
            </a:prstGeom>
            <a:noFill/>
            <a:ln w="127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81" name="Rectangle 19"/>
            <p:cNvSpPr>
              <a:spLocks noChangeArrowheads="1"/>
            </p:cNvSpPr>
            <p:nvPr/>
          </p:nvSpPr>
          <p:spPr bwMode="auto">
            <a:xfrm>
              <a:off x="7794625" y="5195888"/>
              <a:ext cx="692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1800">
                  <a:latin typeface="Times New Roman" pitchFamily="18" charset="0"/>
                </a:rPr>
                <a:t>Time</a:t>
              </a:r>
            </a:p>
          </p:txBody>
        </p:sp>
        <p:grpSp>
          <p:nvGrpSpPr>
            <p:cNvPr id="7182" name="Group 20"/>
            <p:cNvGrpSpPr>
              <a:grpSpLocks/>
            </p:cNvGrpSpPr>
            <p:nvPr/>
          </p:nvGrpSpPr>
          <p:grpSpPr bwMode="auto">
            <a:xfrm>
              <a:off x="5319713" y="3240088"/>
              <a:ext cx="2644775" cy="1566862"/>
              <a:chOff x="3351" y="2041"/>
              <a:chExt cx="1666" cy="987"/>
            </a:xfrm>
          </p:grpSpPr>
          <p:grpSp>
            <p:nvGrpSpPr>
              <p:cNvPr id="7189" name="Group 21"/>
              <p:cNvGrpSpPr>
                <a:grpSpLocks/>
              </p:cNvGrpSpPr>
              <p:nvPr/>
            </p:nvGrpSpPr>
            <p:grpSpPr bwMode="auto">
              <a:xfrm>
                <a:off x="3492" y="2041"/>
                <a:ext cx="1521" cy="680"/>
                <a:chOff x="3492" y="2041"/>
                <a:chExt cx="1521" cy="680"/>
              </a:xfrm>
            </p:grpSpPr>
            <p:sp>
              <p:nvSpPr>
                <p:cNvPr id="7195" name="Arc 22"/>
                <p:cNvSpPr>
                  <a:spLocks/>
                </p:cNvSpPr>
                <p:nvPr/>
              </p:nvSpPr>
              <p:spPr bwMode="auto">
                <a:xfrm rot="-2820000">
                  <a:off x="3492" y="2041"/>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6" name="Arc 23"/>
                <p:cNvSpPr>
                  <a:spLocks/>
                </p:cNvSpPr>
                <p:nvPr/>
              </p:nvSpPr>
              <p:spPr bwMode="auto">
                <a:xfrm rot="2820000">
                  <a:off x="4485" y="219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7" name="Line 24"/>
                <p:cNvSpPr>
                  <a:spLocks noChangeShapeType="1"/>
                </p:cNvSpPr>
                <p:nvPr/>
              </p:nvSpPr>
              <p:spPr bwMode="auto">
                <a:xfrm>
                  <a:off x="4305" y="2364"/>
                  <a:ext cx="75" cy="7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7190" name="Group 25"/>
              <p:cNvGrpSpPr>
                <a:grpSpLocks/>
              </p:cNvGrpSpPr>
              <p:nvPr/>
            </p:nvGrpSpPr>
            <p:grpSpPr bwMode="auto">
              <a:xfrm>
                <a:off x="3504" y="2283"/>
                <a:ext cx="1513" cy="745"/>
                <a:chOff x="3504" y="2283"/>
                <a:chExt cx="1513" cy="745"/>
              </a:xfrm>
            </p:grpSpPr>
            <p:sp>
              <p:nvSpPr>
                <p:cNvPr id="7192" name="Arc 26"/>
                <p:cNvSpPr>
                  <a:spLocks/>
                </p:cNvSpPr>
                <p:nvPr/>
              </p:nvSpPr>
              <p:spPr bwMode="auto">
                <a:xfrm rot="-3660000">
                  <a:off x="3504" y="2356"/>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3" name="Arc 27"/>
                <p:cNvSpPr>
                  <a:spLocks/>
                </p:cNvSpPr>
                <p:nvPr/>
              </p:nvSpPr>
              <p:spPr bwMode="auto">
                <a:xfrm rot="1980000">
                  <a:off x="4489" y="228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4" name="Line 28"/>
                <p:cNvSpPr>
                  <a:spLocks noChangeShapeType="1"/>
                </p:cNvSpPr>
                <p:nvPr/>
              </p:nvSpPr>
              <p:spPr bwMode="auto">
                <a:xfrm>
                  <a:off x="4299" y="2563"/>
                  <a:ext cx="92" cy="5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91" name="Line 29"/>
              <p:cNvSpPr>
                <a:spLocks noChangeShapeType="1"/>
              </p:cNvSpPr>
              <p:nvPr/>
            </p:nvSpPr>
            <p:spPr bwMode="auto">
              <a:xfrm flipH="1">
                <a:off x="3351" y="2826"/>
                <a:ext cx="39" cy="63"/>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83" name="Rectangle 30"/>
            <p:cNvSpPr>
              <a:spLocks noChangeArrowheads="1"/>
            </p:cNvSpPr>
            <p:nvPr/>
          </p:nvSpPr>
          <p:spPr bwMode="auto">
            <a:xfrm>
              <a:off x="2327275" y="56991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400">
                  <a:latin typeface="Times New Roman" pitchFamily="18" charset="0"/>
                </a:rPr>
                <a:t>(a)</a:t>
              </a:r>
            </a:p>
          </p:txBody>
        </p:sp>
        <p:sp>
          <p:nvSpPr>
            <p:cNvPr id="7184" name="Rectangle 31"/>
            <p:cNvSpPr>
              <a:spLocks noChangeArrowheads="1"/>
            </p:cNvSpPr>
            <p:nvPr/>
          </p:nvSpPr>
          <p:spPr bwMode="auto">
            <a:xfrm>
              <a:off x="6613525" y="56991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400">
                  <a:latin typeface="Times New Roman" pitchFamily="18" charset="0"/>
                </a:rPr>
                <a:t>(b)</a:t>
              </a:r>
            </a:p>
          </p:txBody>
        </p:sp>
        <p:sp>
          <p:nvSpPr>
            <p:cNvPr id="7185" name="Rectangle 32"/>
            <p:cNvSpPr>
              <a:spLocks noChangeArrowheads="1"/>
            </p:cNvSpPr>
            <p:nvPr/>
          </p:nvSpPr>
          <p:spPr bwMode="auto">
            <a:xfrm>
              <a:off x="2736850" y="3298825"/>
              <a:ext cx="978482" cy="738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Futures</a:t>
              </a:r>
            </a:p>
            <a:p>
              <a:pPr algn="ctr">
                <a:spcBef>
                  <a:spcPct val="0"/>
                </a:spcBef>
                <a:buFontTx/>
                <a:buNone/>
              </a:pPr>
              <a:r>
                <a:rPr lang="en-US" altLang="en-US" sz="1600">
                  <a:latin typeface="Times New Roman" pitchFamily="18" charset="0"/>
                </a:rPr>
                <a:t>Price</a:t>
              </a:r>
            </a:p>
          </p:txBody>
        </p:sp>
        <p:sp>
          <p:nvSpPr>
            <p:cNvPr id="7186" name="Rectangle 33"/>
            <p:cNvSpPr>
              <a:spLocks noChangeArrowheads="1"/>
            </p:cNvSpPr>
            <p:nvPr/>
          </p:nvSpPr>
          <p:spPr bwMode="auto">
            <a:xfrm>
              <a:off x="5827713" y="3994151"/>
              <a:ext cx="978482" cy="738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Futures</a:t>
              </a:r>
            </a:p>
            <a:p>
              <a:pPr algn="ctr">
                <a:spcBef>
                  <a:spcPct val="0"/>
                </a:spcBef>
                <a:buFontTx/>
                <a:buNone/>
              </a:pPr>
              <a:r>
                <a:rPr lang="en-US" altLang="en-US" sz="1600">
                  <a:latin typeface="Times New Roman" pitchFamily="18" charset="0"/>
                </a:rPr>
                <a:t>Price</a:t>
              </a:r>
            </a:p>
          </p:txBody>
        </p:sp>
        <p:sp>
          <p:nvSpPr>
            <p:cNvPr id="7187" name="Rectangle 34"/>
            <p:cNvSpPr>
              <a:spLocks noChangeArrowheads="1"/>
            </p:cNvSpPr>
            <p:nvPr/>
          </p:nvSpPr>
          <p:spPr bwMode="auto">
            <a:xfrm>
              <a:off x="1260475" y="4098925"/>
              <a:ext cx="1263626" cy="42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Spot Price</a:t>
              </a:r>
            </a:p>
          </p:txBody>
        </p:sp>
        <p:sp>
          <p:nvSpPr>
            <p:cNvPr id="7188" name="Rectangle 35"/>
            <p:cNvSpPr>
              <a:spLocks noChangeArrowheads="1"/>
            </p:cNvSpPr>
            <p:nvPr/>
          </p:nvSpPr>
          <p:spPr bwMode="auto">
            <a:xfrm>
              <a:off x="6819900" y="3498850"/>
              <a:ext cx="1263626" cy="42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Spot Price</a:t>
              </a:r>
            </a:p>
          </p:txBody>
        </p:sp>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Differences between futures and forwards</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6</a:t>
            </a:fld>
            <a:endParaRPr lang="en-US"/>
          </a:p>
        </p:txBody>
      </p:sp>
      <p:pic>
        <p:nvPicPr>
          <p:cNvPr id="10" name="Picture 9"/>
          <p:cNvPicPr>
            <a:picLocks noChangeAspect="1"/>
          </p:cNvPicPr>
          <p:nvPr/>
        </p:nvPicPr>
        <p:blipFill>
          <a:blip r:embed="rId2"/>
          <a:stretch>
            <a:fillRect/>
          </a:stretch>
        </p:blipFill>
        <p:spPr>
          <a:xfrm>
            <a:off x="457200" y="2408766"/>
            <a:ext cx="8401717" cy="3077634"/>
          </a:xfrm>
          <a:prstGeom prst="rect">
            <a:avLst/>
          </a:prstGeom>
        </p:spPr>
      </p:pic>
    </p:spTree>
    <p:extLst>
      <p:ext uri="{BB962C8B-B14F-4D97-AF65-F5344CB8AC3E}">
        <p14:creationId xmlns:p14="http://schemas.microsoft.com/office/powerpoint/2010/main" val="2944387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dirty="0">
                <a:solidFill>
                  <a:schemeClr val="tx2">
                    <a:satMod val="130000"/>
                  </a:schemeClr>
                </a:solidFill>
              </a:rPr>
              <a:t>Margins</a:t>
            </a:r>
          </a:p>
        </p:txBody>
      </p:sp>
      <p:sp>
        <p:nvSpPr>
          <p:cNvPr id="8195" name="Rectangle 3"/>
          <p:cNvSpPr>
            <a:spLocks noGrp="1" noChangeArrowheads="1"/>
          </p:cNvSpPr>
          <p:nvPr>
            <p:ph idx="1"/>
          </p:nvPr>
        </p:nvSpPr>
        <p:spPr/>
        <p:txBody>
          <a:bodyPr/>
          <a:lstStyle/>
          <a:p>
            <a:pPr eaLnBrk="1" hangingPunct="1"/>
            <a:r>
              <a:rPr lang="en-US" altLang="en-US" dirty="0">
                <a:latin typeface="Arial" charset="0"/>
                <a:cs typeface="Arial" charset="0"/>
              </a:rPr>
              <a:t>A margin is cash or marketable securities deposited by an investor with his or her broker</a:t>
            </a:r>
          </a:p>
          <a:p>
            <a:pPr eaLnBrk="1" hangingPunct="1"/>
            <a:r>
              <a:rPr lang="en-US" altLang="en-US" dirty="0">
                <a:latin typeface="Arial" charset="0"/>
                <a:cs typeface="Arial" charset="0"/>
              </a:rPr>
              <a:t>The balance in the margin account is adjusted to reflect daily settlement</a:t>
            </a:r>
          </a:p>
          <a:p>
            <a:pPr eaLnBrk="1" hangingPunct="1"/>
            <a:r>
              <a:rPr lang="en-US" altLang="en-US" dirty="0">
                <a:latin typeface="Arial" charset="0"/>
                <a:cs typeface="Arial" charset="0"/>
              </a:rPr>
              <a:t>Margins minimize the possibility of a loss through a default on a contract</a:t>
            </a:r>
          </a:p>
        </p:txBody>
      </p:sp>
      <p:sp>
        <p:nvSpPr>
          <p:cNvPr id="819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BF80F08F-0F15-4B6C-8A93-794608EFCDE5}" type="slidenum">
              <a:rPr lang="en-US" altLang="en-US" sz="1400" smtClean="0">
                <a:latin typeface="Arial" charset="0"/>
              </a:rPr>
              <a:pPr eaLnBrk="1" hangingPunct="1">
                <a:spcBef>
                  <a:spcPct val="0"/>
                </a:spcBef>
                <a:buFontTx/>
                <a:buNone/>
              </a:pPr>
              <a:t>7</a:t>
            </a:fld>
            <a:endParaRPr lang="en-US" altLang="en-US" sz="140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CA" altLang="en-US"/>
              <a:t>Margin Cash Flows</a:t>
            </a:r>
          </a:p>
        </p:txBody>
      </p:sp>
      <p:sp>
        <p:nvSpPr>
          <p:cNvPr id="9219" name="Content Placeholder 2"/>
          <p:cNvSpPr>
            <a:spLocks noGrp="1"/>
          </p:cNvSpPr>
          <p:nvPr>
            <p:ph idx="1"/>
          </p:nvPr>
        </p:nvSpPr>
        <p:spPr>
          <a:xfrm>
            <a:off x="685800" y="2147888"/>
            <a:ext cx="7772400" cy="3795712"/>
          </a:xfrm>
        </p:spPr>
        <p:txBody>
          <a:bodyPr/>
          <a:lstStyle/>
          <a:p>
            <a:r>
              <a:rPr lang="en-CA" altLang="en-US" sz="2200" dirty="0">
                <a:latin typeface="Arial" charset="0"/>
                <a:cs typeface="Arial" charset="0"/>
              </a:rPr>
              <a:t>A trader has to bring the balance in the margin account up to the initial margin when it falls below the maintenance margin level</a:t>
            </a:r>
          </a:p>
          <a:p>
            <a:r>
              <a:rPr lang="en-CA" altLang="en-US" sz="2200" dirty="0">
                <a:latin typeface="Arial" charset="0"/>
                <a:cs typeface="Arial" charset="0"/>
              </a:rPr>
              <a:t>A member of the exchange clearing house only has an initial margin and is required to bring the balance in its account up to that level every day.</a:t>
            </a:r>
          </a:p>
          <a:p>
            <a:r>
              <a:rPr lang="en-CA" altLang="en-US" sz="2200" dirty="0">
                <a:latin typeface="Arial" charset="0"/>
                <a:cs typeface="Arial" charset="0"/>
              </a:rPr>
              <a:t>These daily margin cash flows are referred to as variation margin</a:t>
            </a:r>
          </a:p>
          <a:p>
            <a:r>
              <a:rPr lang="en-CA" altLang="en-US" sz="2200" dirty="0">
                <a:latin typeface="Arial" charset="0"/>
                <a:cs typeface="Arial" charset="0"/>
              </a:rPr>
              <a:t>A member is also required to contribute to a default fund</a:t>
            </a:r>
          </a:p>
          <a:p>
            <a:r>
              <a:rPr lang="en-CA" altLang="en-US" sz="2200" dirty="0">
                <a:latin typeface="Arial" charset="0"/>
                <a:cs typeface="Arial" charset="0"/>
              </a:rPr>
              <a:t>Margin Call</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a:latin typeface="Arial" charset="0"/>
              </a:rPr>
              <a:t>Options, Futures, and Other Derivatives, 9th  Edition,  Copyright © John C. Hull 2014</a:t>
            </a:r>
            <a:endParaRPr lang="en-US" altLang="en-US" sz="1400">
              <a:latin typeface="Arial" charset="0"/>
            </a:endParaRP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45C98923-39F2-4481-9797-8C9691CCCAF5}" type="slidenum">
              <a:rPr lang="en-US" altLang="en-US" sz="1400" smtClean="0">
                <a:latin typeface="Arial" charset="0"/>
              </a:rPr>
              <a:pPr eaLnBrk="1" hangingPunct="1">
                <a:spcBef>
                  <a:spcPct val="0"/>
                </a:spcBef>
                <a:buFontTx/>
                <a:buNone/>
              </a:pPr>
              <a:t>8</a:t>
            </a:fld>
            <a:endParaRPr lang="en-US" altLang="en-US" sz="1400">
              <a:latin typeface="Arial" charset="0"/>
            </a:endParaRPr>
          </a:p>
        </p:txBody>
      </p:sp>
      <mc:AlternateContent xmlns:mc="http://schemas.openxmlformats.org/markup-compatibility/2006" xmlns:p14="http://schemas.microsoft.com/office/powerpoint/2010/main">
        <mc:Choice Requires="p14">
          <p:contentPart p14:bwMode="auto" r:id="rId4">
            <p14:nvContentPartPr>
              <p14:cNvPr id="2" name="Ink 1"/>
              <p14:cNvContentPartPr/>
              <p14:nvPr/>
            </p14:nvContentPartPr>
            <p14:xfrm>
              <a:off x="1911240" y="2625480"/>
              <a:ext cx="1545120" cy="169920"/>
            </p14:xfrm>
          </p:contentPart>
        </mc:Choice>
        <mc:Fallback xmlns="">
          <p:pic>
            <p:nvPicPr>
              <p:cNvPr id="2" name="Ink 1"/>
              <p:cNvPicPr/>
              <p:nvPr/>
            </p:nvPicPr>
            <p:blipFill>
              <a:blip r:embed="rId5"/>
              <a:stretch>
                <a:fillRect/>
              </a:stretch>
            </p:blipFill>
            <p:spPr>
              <a:xfrm>
                <a:off x="1895040" y="2561760"/>
                <a:ext cx="1577160" cy="297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p14:cNvContentPartPr/>
              <p14:nvPr/>
            </p14:nvContentPartPr>
            <p14:xfrm>
              <a:off x="6357960" y="2598480"/>
              <a:ext cx="1607760" cy="169920"/>
            </p14:xfrm>
          </p:contentPart>
        </mc:Choice>
        <mc:Fallback xmlns="">
          <p:pic>
            <p:nvPicPr>
              <p:cNvPr id="5" name="Ink 4"/>
              <p:cNvPicPr/>
              <p:nvPr/>
            </p:nvPicPr>
            <p:blipFill>
              <a:blip r:embed="rId7"/>
              <a:stretch>
                <a:fillRect/>
              </a:stretch>
            </p:blipFill>
            <p:spPr>
              <a:xfrm>
                <a:off x="6342120" y="2535120"/>
                <a:ext cx="1639440" cy="297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6" name="Ink 5"/>
              <p14:cNvContentPartPr/>
              <p14:nvPr/>
            </p14:nvContentPartPr>
            <p14:xfrm>
              <a:off x="1134360" y="3000240"/>
              <a:ext cx="830520" cy="152280"/>
            </p14:xfrm>
          </p:contentPart>
        </mc:Choice>
        <mc:Fallback xmlns="">
          <p:pic>
            <p:nvPicPr>
              <p:cNvPr id="6" name="Ink 5"/>
              <p:cNvPicPr/>
              <p:nvPr/>
            </p:nvPicPr>
            <p:blipFill>
              <a:blip r:embed="rId9"/>
              <a:stretch>
                <a:fillRect/>
              </a:stretch>
            </p:blipFill>
            <p:spPr>
              <a:xfrm>
                <a:off x="1118160" y="2936880"/>
                <a:ext cx="862560" cy="279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7" name="Ink 6"/>
              <p14:cNvContentPartPr/>
              <p14:nvPr/>
            </p14:nvContentPartPr>
            <p14:xfrm>
              <a:off x="1098360" y="5572080"/>
              <a:ext cx="1473840" cy="223560"/>
            </p14:xfrm>
          </p:contentPart>
        </mc:Choice>
        <mc:Fallback xmlns="">
          <p:pic>
            <p:nvPicPr>
              <p:cNvPr id="7" name="Ink 6"/>
              <p:cNvPicPr/>
              <p:nvPr/>
            </p:nvPicPr>
            <p:blipFill>
              <a:blip r:embed="rId11"/>
              <a:stretch>
                <a:fillRect/>
              </a:stretch>
            </p:blipFill>
            <p:spPr>
              <a:xfrm>
                <a:off x="1082520" y="5508720"/>
                <a:ext cx="1505520" cy="350640"/>
              </a:xfrm>
              <a:prstGeom prst="rect">
                <a:avLst/>
              </a:prstGeom>
            </p:spPr>
          </p:pic>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 Margin </a:t>
            </a:r>
          </a:p>
        </p:txBody>
      </p:sp>
      <p:sp>
        <p:nvSpPr>
          <p:cNvPr id="3" name="Content Placeholder 2"/>
          <p:cNvSpPr>
            <a:spLocks noGrp="1"/>
          </p:cNvSpPr>
          <p:nvPr>
            <p:ph idx="1"/>
          </p:nvPr>
        </p:nvSpPr>
        <p:spPr/>
        <p:txBody>
          <a:bodyPr/>
          <a:lstStyle/>
          <a:p>
            <a:r>
              <a:rPr lang="en-US" sz="2400" dirty="0"/>
              <a:t>Investors who will take both </a:t>
            </a:r>
            <a:r>
              <a:rPr lang="en-US" sz="2400" dirty="0">
                <a:solidFill>
                  <a:srgbClr val="FF0000"/>
                </a:solidFill>
              </a:rPr>
              <a:t>long </a:t>
            </a:r>
            <a:r>
              <a:rPr lang="en-US" sz="2400" dirty="0"/>
              <a:t>and</a:t>
            </a:r>
            <a:r>
              <a:rPr lang="en-US" sz="2400" dirty="0">
                <a:solidFill>
                  <a:srgbClr val="FF0000"/>
                </a:solidFill>
              </a:rPr>
              <a:t> short </a:t>
            </a:r>
            <a:r>
              <a:rPr lang="en-US" sz="2400" dirty="0"/>
              <a:t>positions in futures agreements have to give a certain percentage of their contracts to intermediary institutions in cash.</a:t>
            </a:r>
          </a:p>
          <a:p>
            <a:r>
              <a:rPr lang="en-US" sz="2400" dirty="0"/>
              <a:t>As a result of this guarantee, any investor holding a </a:t>
            </a:r>
            <a:r>
              <a:rPr lang="en-US" sz="2400" dirty="0">
                <a:solidFill>
                  <a:srgbClr val="FF0000"/>
                </a:solidFill>
              </a:rPr>
              <a:t>long</a:t>
            </a:r>
            <a:r>
              <a:rPr lang="en-US" sz="2400" dirty="0"/>
              <a:t> or </a:t>
            </a:r>
            <a:r>
              <a:rPr lang="en-US" sz="2400" dirty="0">
                <a:solidFill>
                  <a:srgbClr val="FF0000"/>
                </a:solidFill>
              </a:rPr>
              <a:t>short</a:t>
            </a:r>
            <a:r>
              <a:rPr lang="en-US" sz="2400" dirty="0"/>
              <a:t> position will not face any problems while realizing their profits at the end of the maturity date.</a:t>
            </a:r>
          </a:p>
          <a:p>
            <a:r>
              <a:rPr lang="en-US" sz="2400" dirty="0"/>
              <a:t>Generally it is stated by the organized exchange but</a:t>
            </a:r>
          </a:p>
          <a:p>
            <a:r>
              <a:rPr lang="en-US" sz="2400" dirty="0"/>
              <a:t>If it is not stated IM is </a:t>
            </a:r>
            <a:r>
              <a:rPr lang="el-GR" sz="2400" dirty="0"/>
              <a:t>σ</a:t>
            </a:r>
            <a:r>
              <a:rPr lang="en-US" sz="2400" dirty="0"/>
              <a:t> (Variance) x 3 </a:t>
            </a:r>
          </a:p>
          <a:p>
            <a:r>
              <a:rPr lang="en-US" sz="2400" dirty="0"/>
              <a:t>For example is </a:t>
            </a:r>
            <a:r>
              <a:rPr lang="el-GR" sz="2400" dirty="0"/>
              <a:t>σ</a:t>
            </a:r>
            <a:r>
              <a:rPr lang="en-US" sz="2400" dirty="0"/>
              <a:t> = % 2 then IM is % 6</a:t>
            </a:r>
          </a:p>
        </p:txBody>
      </p:sp>
      <p:sp>
        <p:nvSpPr>
          <p:cNvPr id="4" name="Footer Placeholder 3"/>
          <p:cNvSpPr>
            <a:spLocks noGrp="1"/>
          </p:cNvSpPr>
          <p:nvPr>
            <p:ph type="ftr" sz="quarter" idx="11"/>
          </p:nvPr>
        </p:nvSpPr>
        <p:spPr/>
        <p:txBody>
          <a:body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9</a:t>
            </a:fld>
            <a:endParaRPr lang="en-US"/>
          </a:p>
        </p:txBody>
      </p:sp>
    </p:spTree>
    <p:extLst>
      <p:ext uri="{BB962C8B-B14F-4D97-AF65-F5344CB8AC3E}">
        <p14:creationId xmlns:p14="http://schemas.microsoft.com/office/powerpoint/2010/main" val="1694516207"/>
      </p:ext>
    </p:extLst>
  </p:cSld>
  <p:clrMapOvr>
    <a:masterClrMapping/>
  </p:clrMapOvr>
</p:sld>
</file>

<file path=ppt/theme/theme1.xml><?xml version="1.0" encoding="utf-8"?>
<a:theme xmlns:a="http://schemas.openxmlformats.org/drawingml/2006/main" name="Global">
  <a:themeElements>
    <a:clrScheme name="Custom 5">
      <a:dk1>
        <a:srgbClr val="000000"/>
      </a:dk1>
      <a:lt1>
        <a:srgbClr val="FFFFFF"/>
      </a:lt1>
      <a:dk2>
        <a:srgbClr val="3A3015"/>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Ch01HullOFOD8thlEdition</Template>
  <TotalTime>21695</TotalTime>
  <Words>2048</Words>
  <Application>Microsoft Office PowerPoint</Application>
  <PresentationFormat>Ekran Gösterisi (4:3)</PresentationFormat>
  <Paragraphs>253</Paragraphs>
  <Slides>34</Slides>
  <Notes>16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34</vt:i4>
      </vt:variant>
    </vt:vector>
  </HeadingPairs>
  <TitlesOfParts>
    <vt:vector size="40" baseType="lpstr">
      <vt:lpstr>Arial</vt:lpstr>
      <vt:lpstr>Calibri</vt:lpstr>
      <vt:lpstr>Tahoma</vt:lpstr>
      <vt:lpstr>Times New Roman</vt:lpstr>
      <vt:lpstr>Wingdings</vt:lpstr>
      <vt:lpstr>Global</vt:lpstr>
      <vt:lpstr>Chapter 2 Mechanics of Futures Markets</vt:lpstr>
      <vt:lpstr>Futures Contracts</vt:lpstr>
      <vt:lpstr>Futures Contract (e.g cotton futures)</vt:lpstr>
      <vt:lpstr>Futures Contracts</vt:lpstr>
      <vt:lpstr>Convergence of Futures to Spot (Figure 2.1, page 29)</vt:lpstr>
      <vt:lpstr>Differences between futures and forwards</vt:lpstr>
      <vt:lpstr>Margins</vt:lpstr>
      <vt:lpstr>Margin Cash Flows</vt:lpstr>
      <vt:lpstr>Initial Margin </vt:lpstr>
      <vt:lpstr>Example 1</vt:lpstr>
      <vt:lpstr>PowerPoint Sunusu</vt:lpstr>
      <vt:lpstr>Initial Margin </vt:lpstr>
      <vt:lpstr>Maintenance Margin </vt:lpstr>
      <vt:lpstr>Example 3</vt:lpstr>
      <vt:lpstr>Example 4</vt:lpstr>
      <vt:lpstr>Maintenance Margin </vt:lpstr>
      <vt:lpstr>Example 5</vt:lpstr>
      <vt:lpstr>Margin Call </vt:lpstr>
      <vt:lpstr>Margin Call </vt:lpstr>
      <vt:lpstr>Example 7</vt:lpstr>
      <vt:lpstr>Margin Cash Flows When Futures Price Increases</vt:lpstr>
      <vt:lpstr>Margin Cash Flows When Futures Price Decreases</vt:lpstr>
      <vt:lpstr>Some Terminology</vt:lpstr>
      <vt:lpstr>Key Points About Futures</vt:lpstr>
      <vt:lpstr>Clearing Houses and OTC Markets</vt:lpstr>
      <vt:lpstr>Collateralization in OTC Markets</vt:lpstr>
      <vt:lpstr>Collateralization in OTC Markets continued</vt:lpstr>
      <vt:lpstr>PowerPoint Sunusu</vt:lpstr>
      <vt:lpstr>Bilateral Clearing vs Central Clearing House </vt:lpstr>
      <vt:lpstr>New Regulations</vt:lpstr>
      <vt:lpstr>Delivery</vt:lpstr>
      <vt:lpstr>Types of Traders</vt:lpstr>
      <vt:lpstr>Forward Contracts vs Futures Contracts (Table 2.3, page 43) </vt:lpstr>
      <vt:lpstr>Foreign Exchange Quotes</vt:lpstr>
    </vt:vector>
  </TitlesOfParts>
  <Company>Joseph L. Rotman School of Management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Mechanics of Futures Markets</dc:title>
  <dc:subject>Options, Futures, and Other Derivatives, 9e</dc:subject>
  <dc:creator>John C. Hull</dc:creator>
  <cp:keywords>Chapter 2</cp:keywords>
  <dc:description>Copyright 2014 by John C. Hull. All Rights Reserved. Published 2014</dc:description>
  <cp:lastModifiedBy>Ayşegül  KURTULGAN</cp:lastModifiedBy>
  <cp:revision>100</cp:revision>
  <dcterms:created xsi:type="dcterms:W3CDTF">2008-05-29T16:38:10Z</dcterms:created>
  <dcterms:modified xsi:type="dcterms:W3CDTF">2023-11-08T12:33:58Z</dcterms:modified>
</cp:coreProperties>
</file>