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3445FA5-EB31-4FCB-B20A-C88B43A4C8AD}" type="datetimeFigureOut">
              <a:rPr lang="tr-TR" smtClean="0"/>
              <a:t>20.05.2024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811F86-C094-4A06-BC49-1CE0BF4C5B7C}" type="slidenum">
              <a:rPr lang="tr-TR" smtClean="0"/>
              <a:t>‹#›</a:t>
            </a:fld>
            <a:endParaRPr lang="tr-TR"/>
          </a:p>
        </p:txBody>
      </p:sp>
    </p:spTree>
    <p:extLst>
      <p:ext uri="{BB962C8B-B14F-4D97-AF65-F5344CB8AC3E}">
        <p14:creationId xmlns:p14="http://schemas.microsoft.com/office/powerpoint/2010/main" val="2199318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3445FA5-EB31-4FCB-B20A-C88B43A4C8AD}" type="datetimeFigureOut">
              <a:rPr lang="tr-TR" smtClean="0"/>
              <a:t>20.05.2024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811F86-C094-4A06-BC49-1CE0BF4C5B7C}" type="slidenum">
              <a:rPr lang="tr-TR" smtClean="0"/>
              <a:t>‹#›</a:t>
            </a:fld>
            <a:endParaRPr lang="tr-TR"/>
          </a:p>
        </p:txBody>
      </p:sp>
    </p:spTree>
    <p:extLst>
      <p:ext uri="{BB962C8B-B14F-4D97-AF65-F5344CB8AC3E}">
        <p14:creationId xmlns:p14="http://schemas.microsoft.com/office/powerpoint/2010/main" val="114715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3445FA5-EB31-4FCB-B20A-C88B43A4C8AD}" type="datetimeFigureOut">
              <a:rPr lang="tr-TR" smtClean="0"/>
              <a:t>20.05.2024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811F86-C094-4A06-BC49-1CE0BF4C5B7C}" type="slidenum">
              <a:rPr lang="tr-TR" smtClean="0"/>
              <a:t>‹#›</a:t>
            </a:fld>
            <a:endParaRPr lang="tr-TR"/>
          </a:p>
        </p:txBody>
      </p:sp>
    </p:spTree>
    <p:extLst>
      <p:ext uri="{BB962C8B-B14F-4D97-AF65-F5344CB8AC3E}">
        <p14:creationId xmlns:p14="http://schemas.microsoft.com/office/powerpoint/2010/main" val="845208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3445FA5-EB31-4FCB-B20A-C88B43A4C8AD}" type="datetimeFigureOut">
              <a:rPr lang="tr-TR" smtClean="0"/>
              <a:t>20.05.2024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811F86-C094-4A06-BC49-1CE0BF4C5B7C}" type="slidenum">
              <a:rPr lang="tr-TR" smtClean="0"/>
              <a:t>‹#›</a:t>
            </a:fld>
            <a:endParaRPr lang="tr-TR"/>
          </a:p>
        </p:txBody>
      </p:sp>
    </p:spTree>
    <p:extLst>
      <p:ext uri="{BB962C8B-B14F-4D97-AF65-F5344CB8AC3E}">
        <p14:creationId xmlns:p14="http://schemas.microsoft.com/office/powerpoint/2010/main" val="1007479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3445FA5-EB31-4FCB-B20A-C88B43A4C8AD}" type="datetimeFigureOut">
              <a:rPr lang="tr-TR" smtClean="0"/>
              <a:t>20.05.2024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811F86-C094-4A06-BC49-1CE0BF4C5B7C}" type="slidenum">
              <a:rPr lang="tr-TR" smtClean="0"/>
              <a:t>‹#›</a:t>
            </a:fld>
            <a:endParaRPr lang="tr-TR"/>
          </a:p>
        </p:txBody>
      </p:sp>
    </p:spTree>
    <p:extLst>
      <p:ext uri="{BB962C8B-B14F-4D97-AF65-F5344CB8AC3E}">
        <p14:creationId xmlns:p14="http://schemas.microsoft.com/office/powerpoint/2010/main" val="2690847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3445FA5-EB31-4FCB-B20A-C88B43A4C8AD}" type="datetimeFigureOut">
              <a:rPr lang="tr-TR" smtClean="0"/>
              <a:t>20.05.2024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811F86-C094-4A06-BC49-1CE0BF4C5B7C}" type="slidenum">
              <a:rPr lang="tr-TR" smtClean="0"/>
              <a:t>‹#›</a:t>
            </a:fld>
            <a:endParaRPr lang="tr-TR"/>
          </a:p>
        </p:txBody>
      </p:sp>
    </p:spTree>
    <p:extLst>
      <p:ext uri="{BB962C8B-B14F-4D97-AF65-F5344CB8AC3E}">
        <p14:creationId xmlns:p14="http://schemas.microsoft.com/office/powerpoint/2010/main" val="3827732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3445FA5-EB31-4FCB-B20A-C88B43A4C8AD}" type="datetimeFigureOut">
              <a:rPr lang="tr-TR" smtClean="0"/>
              <a:t>20.05.2024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1811F86-C094-4A06-BC49-1CE0BF4C5B7C}" type="slidenum">
              <a:rPr lang="tr-TR" smtClean="0"/>
              <a:t>‹#›</a:t>
            </a:fld>
            <a:endParaRPr lang="tr-TR"/>
          </a:p>
        </p:txBody>
      </p:sp>
    </p:spTree>
    <p:extLst>
      <p:ext uri="{BB962C8B-B14F-4D97-AF65-F5344CB8AC3E}">
        <p14:creationId xmlns:p14="http://schemas.microsoft.com/office/powerpoint/2010/main" val="1812437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3445FA5-EB31-4FCB-B20A-C88B43A4C8AD}" type="datetimeFigureOut">
              <a:rPr lang="tr-TR" smtClean="0"/>
              <a:t>20.05.2024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1811F86-C094-4A06-BC49-1CE0BF4C5B7C}" type="slidenum">
              <a:rPr lang="tr-TR" smtClean="0"/>
              <a:t>‹#›</a:t>
            </a:fld>
            <a:endParaRPr lang="tr-TR"/>
          </a:p>
        </p:txBody>
      </p:sp>
    </p:spTree>
    <p:extLst>
      <p:ext uri="{BB962C8B-B14F-4D97-AF65-F5344CB8AC3E}">
        <p14:creationId xmlns:p14="http://schemas.microsoft.com/office/powerpoint/2010/main" val="93339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3445FA5-EB31-4FCB-B20A-C88B43A4C8AD}" type="datetimeFigureOut">
              <a:rPr lang="tr-TR" smtClean="0"/>
              <a:t>20.05.2024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1811F86-C094-4A06-BC49-1CE0BF4C5B7C}" type="slidenum">
              <a:rPr lang="tr-TR" smtClean="0"/>
              <a:t>‹#›</a:t>
            </a:fld>
            <a:endParaRPr lang="tr-TR"/>
          </a:p>
        </p:txBody>
      </p:sp>
    </p:spTree>
    <p:extLst>
      <p:ext uri="{BB962C8B-B14F-4D97-AF65-F5344CB8AC3E}">
        <p14:creationId xmlns:p14="http://schemas.microsoft.com/office/powerpoint/2010/main" val="3852588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3445FA5-EB31-4FCB-B20A-C88B43A4C8AD}" type="datetimeFigureOut">
              <a:rPr lang="tr-TR" smtClean="0"/>
              <a:t>20.05.2024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811F86-C094-4A06-BC49-1CE0BF4C5B7C}" type="slidenum">
              <a:rPr lang="tr-TR" smtClean="0"/>
              <a:t>‹#›</a:t>
            </a:fld>
            <a:endParaRPr lang="tr-TR"/>
          </a:p>
        </p:txBody>
      </p:sp>
    </p:spTree>
    <p:extLst>
      <p:ext uri="{BB962C8B-B14F-4D97-AF65-F5344CB8AC3E}">
        <p14:creationId xmlns:p14="http://schemas.microsoft.com/office/powerpoint/2010/main" val="143300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3445FA5-EB31-4FCB-B20A-C88B43A4C8AD}" type="datetimeFigureOut">
              <a:rPr lang="tr-TR" smtClean="0"/>
              <a:t>20.05.2024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811F86-C094-4A06-BC49-1CE0BF4C5B7C}" type="slidenum">
              <a:rPr lang="tr-TR" smtClean="0"/>
              <a:t>‹#›</a:t>
            </a:fld>
            <a:endParaRPr lang="tr-TR"/>
          </a:p>
        </p:txBody>
      </p:sp>
    </p:spTree>
    <p:extLst>
      <p:ext uri="{BB962C8B-B14F-4D97-AF65-F5344CB8AC3E}">
        <p14:creationId xmlns:p14="http://schemas.microsoft.com/office/powerpoint/2010/main" val="3057437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445FA5-EB31-4FCB-B20A-C88B43A4C8AD}" type="datetimeFigureOut">
              <a:rPr lang="tr-TR" smtClean="0"/>
              <a:t>20.05.2024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11F86-C094-4A06-BC49-1CE0BF4C5B7C}" type="slidenum">
              <a:rPr lang="tr-TR" smtClean="0"/>
              <a:t>‹#›</a:t>
            </a:fld>
            <a:endParaRPr lang="tr-TR"/>
          </a:p>
        </p:txBody>
      </p:sp>
    </p:spTree>
    <p:extLst>
      <p:ext uri="{BB962C8B-B14F-4D97-AF65-F5344CB8AC3E}">
        <p14:creationId xmlns:p14="http://schemas.microsoft.com/office/powerpoint/2010/main" val="3099429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İNANIŞLAR</a:t>
            </a:r>
            <a:endParaRPr lang="tr-TR" dirty="0"/>
          </a:p>
        </p:txBody>
      </p:sp>
      <p:sp>
        <p:nvSpPr>
          <p:cNvPr id="3" name="Alt Başlık 2"/>
          <p:cNvSpPr>
            <a:spLocks noGrp="1"/>
          </p:cNvSpPr>
          <p:nvPr>
            <p:ph type="subTitle" idx="1"/>
          </p:nvPr>
        </p:nvSpPr>
        <p:spPr/>
        <p:txBody>
          <a:bodyPr/>
          <a:lstStyle/>
          <a:p>
            <a:r>
              <a:rPr lang="tr-TR" dirty="0" smtClean="0"/>
              <a:t>Prof. Dr. Sevin Arslan </a:t>
            </a:r>
            <a:endParaRPr lang="tr-TR" dirty="0"/>
          </a:p>
        </p:txBody>
      </p:sp>
    </p:spTree>
    <p:extLst>
      <p:ext uri="{BB962C8B-B14F-4D97-AF65-F5344CB8AC3E}">
        <p14:creationId xmlns:p14="http://schemas.microsoft.com/office/powerpoint/2010/main" val="1965434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pPr>
              <a:lnSpc>
                <a:spcPct val="115000"/>
              </a:lnSpc>
              <a:spcAft>
                <a:spcPts val="1000"/>
              </a:spcAft>
            </a:pPr>
            <a:r>
              <a:rPr lang="tr-TR" b="1" dirty="0">
                <a:ea typeface="Calibri"/>
                <a:cs typeface="Times New Roman"/>
              </a:rPr>
              <a:t>2.Canlı Varlıklarla İlgili İnanışlar</a:t>
            </a:r>
            <a:r>
              <a:rPr lang="tr-TR" dirty="0">
                <a:ea typeface="Calibri"/>
                <a:cs typeface="Times New Roman"/>
              </a:rPr>
              <a:t/>
            </a:r>
            <a:br>
              <a:rPr lang="tr-TR" dirty="0">
                <a:ea typeface="Calibri"/>
                <a:cs typeface="Times New Roman"/>
              </a:rPr>
            </a:br>
            <a:endParaRPr lang="tr-TR" dirty="0"/>
          </a:p>
        </p:txBody>
      </p:sp>
      <p:sp>
        <p:nvSpPr>
          <p:cNvPr id="3" name="İçerik Yer Tutucusu 2"/>
          <p:cNvSpPr>
            <a:spLocks noGrp="1"/>
          </p:cNvSpPr>
          <p:nvPr>
            <p:ph idx="1"/>
          </p:nvPr>
        </p:nvSpPr>
        <p:spPr>
          <a:xfrm>
            <a:off x="-324544" y="476672"/>
            <a:ext cx="9468544" cy="6381328"/>
          </a:xfrm>
        </p:spPr>
        <p:txBody>
          <a:bodyPr>
            <a:normAutofit fontScale="62500" lnSpcReduction="20000"/>
          </a:bodyPr>
          <a:lstStyle/>
          <a:p>
            <a:pPr indent="0" algn="just">
              <a:lnSpc>
                <a:spcPct val="115000"/>
              </a:lnSpc>
              <a:spcAft>
                <a:spcPts val="1000"/>
              </a:spcAft>
              <a:buNone/>
            </a:pPr>
            <a:r>
              <a:rPr lang="tr-TR" dirty="0" smtClean="0">
                <a:ea typeface="Calibri"/>
                <a:cs typeface="Times New Roman"/>
              </a:rPr>
              <a:t>	Canlı </a:t>
            </a:r>
            <a:r>
              <a:rPr lang="tr-TR" dirty="0">
                <a:ea typeface="Calibri"/>
                <a:cs typeface="Times New Roman"/>
              </a:rPr>
              <a:t>varlıklarla ilgili inanışlar grubuna kadınlar-erkekler- ekler-çocuklar ile ilgili inanışları alabiliriz. İnsanın ilk yaradılışı ile ilgili halk arasında birçok inanış olduğu gibi yaradılışın varlıklarından biri olan insan üzerine de birçok inanış vardır. Bunların birçoğu gene İslam dini öğretilerine uyar. insan yaratılmışların en şereflisidir: ona bütün melekler secde etmişlerdir vb. Bununla birlikte bazı inançlar. Halkın düşüncesinde,  dini niteliklerini genişletip zenginleştirmişledir (</a:t>
            </a:r>
            <a:r>
              <a:rPr lang="tr-TR" dirty="0" err="1">
                <a:ea typeface="Calibri"/>
                <a:cs typeface="Times New Roman"/>
              </a:rPr>
              <a:t>Boratav</a:t>
            </a:r>
            <a:r>
              <a:rPr lang="tr-TR" dirty="0">
                <a:ea typeface="Calibri"/>
                <a:cs typeface="Times New Roman"/>
              </a:rPr>
              <a:t>, 1997: 25).</a:t>
            </a:r>
          </a:p>
          <a:p>
            <a:pPr indent="0" algn="just">
              <a:lnSpc>
                <a:spcPct val="115000"/>
              </a:lnSpc>
              <a:spcAft>
                <a:spcPts val="1000"/>
              </a:spcAft>
              <a:buNone/>
            </a:pPr>
            <a:r>
              <a:rPr lang="tr-TR" dirty="0" smtClean="0">
                <a:ea typeface="Calibri"/>
                <a:cs typeface="Times New Roman"/>
              </a:rPr>
              <a:t>	Astroloji </a:t>
            </a:r>
            <a:r>
              <a:rPr lang="tr-TR" dirty="0">
                <a:ea typeface="Calibri"/>
                <a:cs typeface="Times New Roman"/>
              </a:rPr>
              <a:t>bilgilerine dayanan her insanın gökte bir yıldızının olduğu inanışının yanı sıra vücudun çeşitli parçalarının, yönlerinin, iç ve dış uzuvlarının nitelikleri, onlarla beden ve ruh güçlerinin, yeteneklerinin ilişkileri üzerine düşünceler de eski hekimlik, anatomi, fizyoloji, ruhbilim bilgilerinden serpintilerdir. Bunlar zamanla inanç biçimini almıştır. Örneğin eli büyük olan bahtlı olur. Eli soğuk olanın kalbi sıcak olur. Bilek damarlarını sıkınca kabaran cömerttir. Kulağı uzun olan uzun ömürlü olur. Yine bazı inanışlar da insan vücudunun bir kısmına yapılan işlemin tüm vücudu etkilemesi esasına dayanır. Örneğin: kesilen tırnağı herhangi bir yere atmak iyi değildir; ona basanlardan kötülük gelir. Baştan dökülen ya da kesilen saçlar sokağa atılırsa, atanın başı ağrır. İnsan uzuvlarındaki değişikliklerinde bir çeşit haber verme belirtisi olduğuna inanılır. Örneğin, kulağı çınlayan kişi uzak bir yerde kendisinden söz edildiğine inanır. Sağ kulağı kızaran kişi birinin kendinden iyilikle, sol kulağı kızarırsa, kötülükle söz ettiğini anlar. Burun kaşınması keder geleceğine işarettir (</a:t>
            </a:r>
            <a:r>
              <a:rPr lang="tr-TR" dirty="0" err="1">
                <a:ea typeface="Calibri"/>
                <a:cs typeface="Times New Roman"/>
              </a:rPr>
              <a:t>Boratav</a:t>
            </a:r>
            <a:r>
              <a:rPr lang="tr-TR" dirty="0">
                <a:ea typeface="Calibri"/>
                <a:cs typeface="Times New Roman"/>
              </a:rPr>
              <a:t>, 199, 25).</a:t>
            </a:r>
          </a:p>
          <a:p>
            <a:endParaRPr lang="tr-TR" dirty="0"/>
          </a:p>
        </p:txBody>
      </p:sp>
    </p:spTree>
    <p:extLst>
      <p:ext uri="{BB962C8B-B14F-4D97-AF65-F5344CB8AC3E}">
        <p14:creationId xmlns:p14="http://schemas.microsoft.com/office/powerpoint/2010/main" val="653214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2536" y="0"/>
            <a:ext cx="9396536" cy="6858000"/>
          </a:xfrm>
        </p:spPr>
        <p:txBody>
          <a:bodyPr>
            <a:normAutofit fontScale="70000" lnSpcReduction="20000"/>
          </a:bodyPr>
          <a:lstStyle/>
          <a:p>
            <a:pPr indent="0" algn="just">
              <a:lnSpc>
                <a:spcPct val="170000"/>
              </a:lnSpc>
              <a:spcBef>
                <a:spcPts val="0"/>
              </a:spcBef>
              <a:buNone/>
            </a:pPr>
            <a:r>
              <a:rPr lang="tr-TR" dirty="0" smtClean="0">
                <a:ea typeface="Calibri"/>
                <a:cs typeface="Times New Roman"/>
              </a:rPr>
              <a:t>	Vücuttaki </a:t>
            </a:r>
            <a:r>
              <a:rPr lang="tr-TR" dirty="0">
                <a:ea typeface="Calibri"/>
                <a:cs typeface="Times New Roman"/>
              </a:rPr>
              <a:t>sakatlıklar boyda, saç ve göz renklerinde, sakal ve bıyıkta alışılmış ölçülere uymazlıklar, bu özellikleri taşıyan kişiler hakkında da yargılara yol açar. Örneğin; körlerin, topalların uğursuz, çok kısa boylular köselerin fitneci olduğuna, gök gözlülerin bakışından zarar geleceğine inanılır (</a:t>
            </a:r>
            <a:r>
              <a:rPr lang="tr-TR" dirty="0" err="1">
                <a:ea typeface="Calibri"/>
                <a:cs typeface="Times New Roman"/>
              </a:rPr>
              <a:t>Boratav</a:t>
            </a:r>
            <a:r>
              <a:rPr lang="tr-TR" dirty="0">
                <a:ea typeface="Calibri"/>
                <a:cs typeface="Times New Roman"/>
              </a:rPr>
              <a:t>, 1997:27).</a:t>
            </a:r>
          </a:p>
          <a:p>
            <a:pPr indent="0" algn="just">
              <a:lnSpc>
                <a:spcPct val="170000"/>
              </a:lnSpc>
              <a:spcBef>
                <a:spcPts val="0"/>
              </a:spcBef>
              <a:buNone/>
            </a:pPr>
            <a:r>
              <a:rPr lang="tr-TR" dirty="0" smtClean="0">
                <a:ea typeface="Calibri"/>
                <a:cs typeface="Times New Roman"/>
              </a:rPr>
              <a:t>	 </a:t>
            </a:r>
            <a:r>
              <a:rPr lang="tr-TR" dirty="0">
                <a:ea typeface="Calibri"/>
                <a:cs typeface="Times New Roman"/>
              </a:rPr>
              <a:t>Erkeğe tanınan hakların kadına tanınmaması, onun doğuştan </a:t>
            </a:r>
            <a:r>
              <a:rPr lang="tr-TR" dirty="0" smtClean="0">
                <a:ea typeface="Calibri"/>
                <a:cs typeface="Times New Roman"/>
              </a:rPr>
              <a:t>eksik </a:t>
            </a:r>
            <a:r>
              <a:rPr lang="tr-TR" dirty="0">
                <a:ea typeface="Calibri"/>
                <a:cs typeface="Times New Roman"/>
              </a:rPr>
              <a:t>ve türlü olumsuz nitelikleri özünde taşıyan bir varlık sayılması </a:t>
            </a:r>
            <a:r>
              <a:rPr lang="tr-TR" dirty="0" err="1">
                <a:ea typeface="Calibri"/>
                <a:cs typeface="Times New Roman"/>
              </a:rPr>
              <a:t>babaerkil</a:t>
            </a:r>
            <a:r>
              <a:rPr lang="tr-TR" dirty="0">
                <a:ea typeface="Calibri"/>
                <a:cs typeface="Times New Roman"/>
              </a:rPr>
              <a:t> kuralları benimsemiş toplumların sürdürdükleri bir görüştür ve bu görüşün üzerine kadınla ilgili birçok inanış oluşmuştur. Evrenin yaradılışı ile inanışlarda bile Tanrı erkeği (Âdem’i) topraktan yaratıp can vermişken, kadını (Havva'yı) Âdem’in eğe kemiğinden yaratmıştır. Eski bir efsanesinde de ısı yeterince olmadığından kadının tam pişmeden canlanmış olduğu anlatılır ki buda kadının kusurlu kalmış, erkeğe göre eksik bir yaratık olduğunu belirten bir düşüncedir. </a:t>
            </a:r>
          </a:p>
          <a:p>
            <a:endParaRPr lang="tr-TR" dirty="0"/>
          </a:p>
        </p:txBody>
      </p:sp>
    </p:spTree>
    <p:extLst>
      <p:ext uri="{BB962C8B-B14F-4D97-AF65-F5344CB8AC3E}">
        <p14:creationId xmlns:p14="http://schemas.microsoft.com/office/powerpoint/2010/main" val="1545126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algn="just">
              <a:lnSpc>
                <a:spcPct val="150000"/>
              </a:lnSpc>
              <a:spcBef>
                <a:spcPts val="0"/>
              </a:spcBef>
            </a:pPr>
            <a:r>
              <a:rPr lang="tr-TR" dirty="0"/>
              <a:t>XVI. yüzyılda derlenen ve daha önceki dönemlerde yürürlükte olan yargıları kapsadığı düşünülebilecek bir atasözü kitabına (</a:t>
            </a:r>
            <a:r>
              <a:rPr lang="tr-TR" dirty="0" smtClean="0"/>
              <a:t>Risale </a:t>
            </a:r>
            <a:r>
              <a:rPr lang="tr-TR" dirty="0" err="1" smtClean="0"/>
              <a:t>min</a:t>
            </a:r>
            <a:r>
              <a:rPr lang="tr-TR" dirty="0" smtClean="0"/>
              <a:t> </a:t>
            </a:r>
            <a:r>
              <a:rPr lang="tr-TR" dirty="0" err="1" smtClean="0"/>
              <a:t>kelimat</a:t>
            </a:r>
            <a:r>
              <a:rPr lang="tr-TR" dirty="0" smtClean="0"/>
              <a:t>–ı </a:t>
            </a:r>
            <a:r>
              <a:rPr lang="tr-TR" dirty="0" err="1"/>
              <a:t>Oğuzname</a:t>
            </a:r>
            <a:r>
              <a:rPr lang="tr-TR" dirty="0"/>
              <a:t>) kadınla ilgili birçok inanışın yansımış olduğu görülür. oradaki yargıları kısaca özetlemek gerekirse: Kadına  güvenilmez, o fitneci hilekar, müzevirdir; şehvet eğilimlerine direnme gücünden yoksundur; onun değeri güzelliğinde ve gençliğindedir; görevi erkeğin sözünden çıkmamak ve ona çocuk yetiştirmektir (</a:t>
            </a:r>
            <a:r>
              <a:rPr lang="tr-TR" dirty="0" err="1"/>
              <a:t>Boratav</a:t>
            </a:r>
            <a:r>
              <a:rPr lang="tr-TR" dirty="0"/>
              <a:t>, 1997:29.30). </a:t>
            </a:r>
          </a:p>
          <a:p>
            <a:endParaRPr lang="tr-TR" dirty="0"/>
          </a:p>
          <a:p>
            <a:endParaRPr lang="tr-TR" dirty="0"/>
          </a:p>
        </p:txBody>
      </p:sp>
    </p:spTree>
    <p:extLst>
      <p:ext uri="{BB962C8B-B14F-4D97-AF65-F5344CB8AC3E}">
        <p14:creationId xmlns:p14="http://schemas.microsoft.com/office/powerpoint/2010/main" val="1937391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algn="just">
              <a:lnSpc>
                <a:spcPct val="160000"/>
              </a:lnSpc>
              <a:spcBef>
                <a:spcPts val="0"/>
              </a:spcBef>
            </a:pPr>
            <a:r>
              <a:rPr lang="tr-TR" dirty="0"/>
              <a:t>Kadının "ay-başı" (adet görme, kirlilik) halinin her ay birkaç gün sürmesi onun "dokunulmaz, uğur ve bereketi kaçırıcı bir nitelikte sayılmasına yol açmıştır. Kirli olup olmayacağı kesin olarak bilinemeyeceği için genel olarak kadına rastlamak bir uğursuzluk sayılır (Boratav,1997: 30).</a:t>
            </a:r>
          </a:p>
          <a:p>
            <a:pPr algn="just">
              <a:lnSpc>
                <a:spcPct val="160000"/>
              </a:lnSpc>
              <a:spcBef>
                <a:spcPts val="0"/>
              </a:spcBef>
            </a:pPr>
            <a:r>
              <a:rPr lang="tr-TR" dirty="0"/>
              <a:t>Kadının yolda erkeğin önünü kesmesi uğursuzluk olarak düşünülür. Bir kadın iki erkeğin arasından geçerse çocuğu olmaz. Bir adam iki kadının arasından geçerse sözü geçmez. Bir erkek iki kız arasından geçerse köse olur. Ava gidecek kişinin önünden bir kadın geçerse erkeğin o gün avlanamayacağına inanılır, bunun için o kişi ava gitmekten vazgeçer. </a:t>
            </a:r>
            <a:r>
              <a:rPr lang="tr-TR" dirty="0" smtClean="0"/>
              <a:t>Yarım çay </a:t>
            </a:r>
            <a:r>
              <a:rPr lang="tr-TR" dirty="0"/>
              <a:t>içen kadının dul kalacağına inanılır (Durdu, 2004: 9).</a:t>
            </a:r>
          </a:p>
          <a:p>
            <a:endParaRPr lang="tr-TR" dirty="0"/>
          </a:p>
        </p:txBody>
      </p:sp>
    </p:spTree>
    <p:extLst>
      <p:ext uri="{BB962C8B-B14F-4D97-AF65-F5344CB8AC3E}">
        <p14:creationId xmlns:p14="http://schemas.microsoft.com/office/powerpoint/2010/main" val="1419397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normAutofit fontScale="62500" lnSpcReduction="20000"/>
          </a:bodyPr>
          <a:lstStyle/>
          <a:p>
            <a:pPr marL="0" indent="0" algn="just">
              <a:lnSpc>
                <a:spcPct val="170000"/>
              </a:lnSpc>
              <a:spcBef>
                <a:spcPts val="0"/>
              </a:spcBef>
              <a:buNone/>
            </a:pPr>
            <a:r>
              <a:rPr lang="tr-TR" dirty="0" smtClean="0"/>
              <a:t>	Kadınlarla </a:t>
            </a:r>
            <a:r>
              <a:rPr lang="tr-TR" dirty="0"/>
              <a:t>ilgili inanışı aslında "doğum" törenlerinde de görmekteyiz. Kadının hamileliği sırasında yaşadıkları, loğusalığı dönemlerinde birçok inanış görülmektedir. Kadının hamileliğine ve doğumuna bağlı olarak bu dönemlerde çocuk ile ilgili inanışları da görebilmekteyiz. Çocuğun cinsiyetinin tespiti, çocuğun doğumu, kırkı, ad koyma vb. ile ilgili birçok inanış yer almaktadır ki bu inanışlara geçiş dönemlerinde (doğum-evlenme-ölüm) yer vermiştik.</a:t>
            </a:r>
          </a:p>
          <a:p>
            <a:pPr marL="0" indent="0" algn="just">
              <a:lnSpc>
                <a:spcPct val="170000"/>
              </a:lnSpc>
              <a:spcBef>
                <a:spcPts val="0"/>
              </a:spcBef>
              <a:buNone/>
            </a:pPr>
            <a:r>
              <a:rPr lang="tr-TR" dirty="0" smtClean="0"/>
              <a:t>	</a:t>
            </a:r>
            <a:r>
              <a:rPr lang="tr-TR" dirty="0" err="1" smtClean="0"/>
              <a:t>Genc</a:t>
            </a:r>
            <a:r>
              <a:rPr lang="tr-TR" dirty="0" smtClean="0"/>
              <a:t>-yaşlı</a:t>
            </a:r>
            <a:r>
              <a:rPr lang="tr-TR" dirty="0"/>
              <a:t>, küçük-büyük, ata-ana-çocuk ilişkilerine dayanan birçok inanış yer almaktadır. Örneğin;</a:t>
            </a:r>
          </a:p>
          <a:p>
            <a:pPr marL="0" indent="0" algn="just">
              <a:lnSpc>
                <a:spcPct val="170000"/>
              </a:lnSpc>
              <a:spcBef>
                <a:spcPts val="0"/>
              </a:spcBef>
              <a:buNone/>
            </a:pPr>
            <a:r>
              <a:rPr lang="tr-TR" dirty="0" smtClean="0"/>
              <a:t>	- Söz </a:t>
            </a:r>
            <a:r>
              <a:rPr lang="tr-TR" dirty="0"/>
              <a:t>ulunun, su küçüğün.</a:t>
            </a:r>
          </a:p>
          <a:p>
            <a:pPr marL="0" indent="0" algn="just">
              <a:lnSpc>
                <a:spcPct val="170000"/>
              </a:lnSpc>
              <a:spcBef>
                <a:spcPts val="0"/>
              </a:spcBef>
              <a:buNone/>
            </a:pPr>
            <a:r>
              <a:rPr lang="tr-TR" dirty="0" smtClean="0"/>
              <a:t>	- </a:t>
            </a:r>
            <a:r>
              <a:rPr lang="tr-TR" dirty="0"/>
              <a:t>Ataların sözü Kur'an'a girmez, Kur'an yanında </a:t>
            </a:r>
            <a:r>
              <a:rPr lang="tr-TR" dirty="0" err="1"/>
              <a:t>yelik</a:t>
            </a:r>
            <a:r>
              <a:rPr lang="tr-TR" dirty="0"/>
              <a:t> </a:t>
            </a:r>
            <a:r>
              <a:rPr lang="tr-TR" dirty="0" err="1"/>
              <a:t>yelik</a:t>
            </a:r>
            <a:r>
              <a:rPr lang="tr-TR" dirty="0"/>
              <a:t> </a:t>
            </a:r>
            <a:r>
              <a:rPr lang="tr-TR" dirty="0" err="1"/>
              <a:t>yelişir</a:t>
            </a:r>
            <a:r>
              <a:rPr lang="tr-TR" dirty="0"/>
              <a:t>.</a:t>
            </a:r>
          </a:p>
          <a:p>
            <a:pPr marL="0" indent="0" algn="just">
              <a:lnSpc>
                <a:spcPct val="170000"/>
              </a:lnSpc>
              <a:spcBef>
                <a:spcPts val="0"/>
              </a:spcBef>
              <a:buNone/>
            </a:pPr>
            <a:r>
              <a:rPr lang="tr-TR" dirty="0" smtClean="0"/>
              <a:t>	- </a:t>
            </a:r>
            <a:r>
              <a:rPr lang="tr-TR" dirty="0"/>
              <a:t>Kocanın kuvveti dilinde, yiğidin kuvveti  belinde.</a:t>
            </a:r>
          </a:p>
          <a:p>
            <a:pPr marL="0" indent="0" algn="just">
              <a:lnSpc>
                <a:spcPct val="170000"/>
              </a:lnSpc>
              <a:spcBef>
                <a:spcPts val="0"/>
              </a:spcBef>
              <a:buNone/>
            </a:pPr>
            <a:r>
              <a:rPr lang="tr-TR" dirty="0" smtClean="0"/>
              <a:t>	- </a:t>
            </a:r>
            <a:r>
              <a:rPr lang="tr-TR" dirty="0"/>
              <a:t>Kocaların tohumu çürük olur.</a:t>
            </a:r>
          </a:p>
          <a:p>
            <a:pPr marL="0" indent="0" algn="just">
              <a:lnSpc>
                <a:spcPct val="170000"/>
              </a:lnSpc>
              <a:spcBef>
                <a:spcPts val="0"/>
              </a:spcBef>
              <a:buNone/>
            </a:pPr>
            <a:r>
              <a:rPr lang="tr-TR" dirty="0" smtClean="0"/>
              <a:t>	- </a:t>
            </a:r>
            <a:r>
              <a:rPr lang="tr-TR" dirty="0"/>
              <a:t>Ananın ilenci candan değildir.</a:t>
            </a:r>
          </a:p>
          <a:p>
            <a:pPr marL="0" indent="0" algn="just">
              <a:lnSpc>
                <a:spcPct val="170000"/>
              </a:lnSpc>
              <a:spcBef>
                <a:spcPts val="0"/>
              </a:spcBef>
              <a:buNone/>
            </a:pPr>
            <a:r>
              <a:rPr lang="tr-TR" dirty="0" smtClean="0"/>
              <a:t>	-</a:t>
            </a:r>
            <a:r>
              <a:rPr lang="tr-TR" dirty="0"/>
              <a:t>Atanın ilenci tez yetişir; aklı olan atası ile nice atışır (</a:t>
            </a:r>
            <a:r>
              <a:rPr lang="tr-TR" dirty="0" err="1"/>
              <a:t>Boratav</a:t>
            </a:r>
            <a:r>
              <a:rPr lang="tr-TR" dirty="0"/>
              <a:t>, 1997:31-32).</a:t>
            </a:r>
          </a:p>
          <a:p>
            <a:endParaRPr lang="tr-TR" dirty="0"/>
          </a:p>
          <a:p>
            <a:endParaRPr lang="tr-TR" dirty="0"/>
          </a:p>
        </p:txBody>
      </p:sp>
    </p:spTree>
    <p:extLst>
      <p:ext uri="{BB962C8B-B14F-4D97-AF65-F5344CB8AC3E}">
        <p14:creationId xmlns:p14="http://schemas.microsoft.com/office/powerpoint/2010/main" val="3939723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normAutofit/>
          </a:bodyPr>
          <a:lstStyle/>
          <a:p>
            <a:r>
              <a:rPr lang="tr-TR" b="1" dirty="0"/>
              <a:t>3.Cansız </a:t>
            </a:r>
            <a:r>
              <a:rPr lang="tr-TR" b="1" dirty="0" smtClean="0"/>
              <a:t>Varlıklarla İlgili </a:t>
            </a:r>
            <a:r>
              <a:rPr lang="tr-TR" b="1" dirty="0"/>
              <a:t>İ</a:t>
            </a:r>
            <a:r>
              <a:rPr lang="tr-TR" b="1" dirty="0" smtClean="0"/>
              <a:t>nanışlar</a:t>
            </a:r>
            <a:endParaRPr lang="tr-TR" b="1" dirty="0"/>
          </a:p>
        </p:txBody>
      </p:sp>
      <p:sp>
        <p:nvSpPr>
          <p:cNvPr id="3" name="İçerik Yer Tutucusu 2"/>
          <p:cNvSpPr>
            <a:spLocks noGrp="1"/>
          </p:cNvSpPr>
          <p:nvPr>
            <p:ph idx="1"/>
          </p:nvPr>
        </p:nvSpPr>
        <p:spPr>
          <a:xfrm>
            <a:off x="0" y="764704"/>
            <a:ext cx="9144000" cy="6093296"/>
          </a:xfrm>
        </p:spPr>
        <p:txBody>
          <a:bodyPr>
            <a:normAutofit fontScale="55000" lnSpcReduction="20000"/>
          </a:bodyPr>
          <a:lstStyle/>
          <a:p>
            <a:pPr marL="0" indent="0" algn="just">
              <a:lnSpc>
                <a:spcPct val="170000"/>
              </a:lnSpc>
              <a:spcBef>
                <a:spcPts val="0"/>
              </a:spcBef>
              <a:buNone/>
            </a:pPr>
            <a:r>
              <a:rPr lang="tr-TR" dirty="0" smtClean="0"/>
              <a:t>	Canlı </a:t>
            </a:r>
            <a:r>
              <a:rPr lang="tr-TR" dirty="0"/>
              <a:t>yaratıklar gibi cansız varlıklar da halkın geleneğinde, törenlerinde olumlu veya olumsuz yargılarla değerIenmiş, derecelenmiştir. </a:t>
            </a:r>
            <a:r>
              <a:rPr lang="tr-TR" dirty="0" smtClean="0"/>
              <a:t>Kimine</a:t>
            </a:r>
            <a:r>
              <a:rPr lang="tr-TR" dirty="0"/>
              <a:t>, kut ve uğur taşadır inancı ile saygı gösterilir: kimi, uğursuz ya da pis sayılıp çekinme ve tiksinme konusu olur; kimi ise olumlu ve olumsuz bir değer taşmayan nesneler kümesinde kalır.  Çift değerli olanlar, yerine göre olumlu ya da olumsuz sayılanlar da vardır (</a:t>
            </a:r>
            <a:r>
              <a:rPr lang="tr-TR" dirty="0" err="1"/>
              <a:t>Boratav</a:t>
            </a:r>
            <a:r>
              <a:rPr lang="tr-TR" dirty="0"/>
              <a:t>, 1997:64)</a:t>
            </a:r>
          </a:p>
          <a:p>
            <a:pPr marL="0" indent="0" algn="just">
              <a:lnSpc>
                <a:spcPct val="170000"/>
              </a:lnSpc>
              <a:spcBef>
                <a:spcPts val="0"/>
              </a:spcBef>
              <a:buNone/>
            </a:pPr>
            <a:r>
              <a:rPr lang="tr-TR" dirty="0" smtClean="0"/>
              <a:t>	İnsan </a:t>
            </a:r>
            <a:r>
              <a:rPr lang="tr-TR" dirty="0"/>
              <a:t>ve hayvan vücudunun dışarı attığı maddeler: Sidik, tükürük, sümük, her çeşit hayvan gübresi; bulaşık suları; yenmesi haram hayvanların etleri, dinin yasak ettiği içkiler. Domuz eti haram olduğu için ona dokunan her nesne de kirlenmiş sayılır. Köpeğin dokunduğu şeyler için de aynı kural yürürlüktedir (</a:t>
            </a:r>
            <a:r>
              <a:rPr lang="tr-TR" dirty="0" err="1"/>
              <a:t>Boratav</a:t>
            </a:r>
            <a:r>
              <a:rPr lang="tr-TR" dirty="0"/>
              <a:t>. 1997: 64).</a:t>
            </a:r>
          </a:p>
          <a:p>
            <a:pPr marL="0" indent="0" algn="just">
              <a:lnSpc>
                <a:spcPct val="170000"/>
              </a:lnSpc>
              <a:spcBef>
                <a:spcPts val="0"/>
              </a:spcBef>
              <a:buNone/>
            </a:pPr>
            <a:r>
              <a:rPr lang="tr-TR" dirty="0" smtClean="0"/>
              <a:t>	Ekmek</a:t>
            </a:r>
            <a:r>
              <a:rPr lang="tr-TR" dirty="0"/>
              <a:t>, besinler arasında en çok saygı gören nesnedir. Onu yere atmamak, yerde görünce kaldırıp öptükten sonra ayak basmayacak bir yere koymak gerekir. Ekmek ve her çeşit yiyecek baş açık yenmez; suyu da baş açık içmek günah sayılır. Keza ayakta yemek, içmek de iyi sayılmaz</a:t>
            </a:r>
            <a:r>
              <a:rPr lang="tr-TR" dirty="0" smtClean="0"/>
              <a:t>: «Şeytan </a:t>
            </a:r>
            <a:r>
              <a:rPr lang="tr-TR" dirty="0"/>
              <a:t>çeker, götürür: yenilenden, içilenden vücuda fayda gelmez" denir (Boratav.1997: 64).</a:t>
            </a:r>
          </a:p>
          <a:p>
            <a:endParaRPr lang="tr-TR" dirty="0"/>
          </a:p>
        </p:txBody>
      </p:sp>
    </p:spTree>
    <p:extLst>
      <p:ext uri="{BB962C8B-B14F-4D97-AF65-F5344CB8AC3E}">
        <p14:creationId xmlns:p14="http://schemas.microsoft.com/office/powerpoint/2010/main" val="2044224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dirty="0" smtClean="0"/>
              <a:t>	Ekmek </a:t>
            </a:r>
            <a:r>
              <a:rPr lang="tr-TR" dirty="0"/>
              <a:t>ve besinler üzerine yemin edilir: bu yeminler birer sözlü anlatım kalıbı niteliğini almıştır: "ekmek çarpsın",  "şu nimet gözüme, dizime dursun" gibi. Bunlar, kişinin karşısındakini sözlerine inandırmak istediği zaman kullandığı günlük deyimler olmuştur. Bu sözlerden, ekmekte ve Tanrıdan insana "nimet" olarak verilmiş her türlü besin maddesinde, bir bilinç ve olağanüstü güç bulunduğu anlamı çıkarılabilir. Tuzun da özel bir yeri vardır besinler arasında: Bir kişiye, geçmişte görülen iyiliklerin karşılığı borçluluk ve bağlılık anlatılmak istendiği zaman "tuz ve ekmek </a:t>
            </a:r>
            <a:r>
              <a:rPr lang="tr-TR" dirty="0" err="1" smtClean="0"/>
              <a:t>hakkı"ndan</a:t>
            </a:r>
            <a:r>
              <a:rPr lang="tr-TR" dirty="0" smtClean="0"/>
              <a:t> </a:t>
            </a:r>
            <a:r>
              <a:rPr lang="tr-TR" dirty="0"/>
              <a:t>söz edilir; geleneklere bağlı kimseler sofrada, bir lokma ekmek üstüne serpilen tuzu tatmadan yemeğe başlamazlar; bu ekmeğe ve tuza bir tür saygı gösterisidir. İftar sofrasında zeytin, ramazan aylarında hurma özel bir anlam taşırlar. Bunlar, Muhammed Peygamberin memleketinde yetişen, </a:t>
            </a:r>
            <a:r>
              <a:rPr lang="tr-TR" dirty="0" smtClean="0"/>
              <a:t>Kur'an’ da </a:t>
            </a:r>
            <a:r>
              <a:rPr lang="tr-TR" dirty="0"/>
              <a:t>sözü geçen yiyeceklerdir (</a:t>
            </a:r>
            <a:r>
              <a:rPr lang="tr-TR" dirty="0" err="1"/>
              <a:t>Boratav</a:t>
            </a:r>
            <a:r>
              <a:rPr lang="tr-TR" dirty="0"/>
              <a:t>, 1997: 64, 65).</a:t>
            </a:r>
          </a:p>
          <a:p>
            <a:pPr marL="0" indent="0" algn="just">
              <a:lnSpc>
                <a:spcPct val="170000"/>
              </a:lnSpc>
              <a:spcBef>
                <a:spcPts val="0"/>
              </a:spcBef>
              <a:buNone/>
            </a:pPr>
            <a:r>
              <a:rPr lang="tr-TR" dirty="0" smtClean="0"/>
              <a:t>	Yerde</a:t>
            </a:r>
            <a:r>
              <a:rPr lang="tr-TR" dirty="0"/>
              <a:t>, üstü yazılı bir kâğıt görüldüğü zaman, ekmek gibi, kaldırıp çiğnenmeyecek bir yere konmalıdır, çünkü her yazılı kâğıtta Allah’ın adını meydana getiren harfler vardır. Kur'an ayrı bir saygı </a:t>
            </a:r>
            <a:r>
              <a:rPr lang="tr-TR" dirty="0" smtClean="0"/>
              <a:t>konusudur: Onu </a:t>
            </a:r>
            <a:r>
              <a:rPr lang="tr-TR" dirty="0"/>
              <a:t>göbekten aşağı tutmamak, oturulan yere koymamak, her ele alışta öpüp alnına götürmek gerekir. En etkili yemin Kur'an üzerine el basarak edilendir. (Boratav,1997: 65).</a:t>
            </a:r>
          </a:p>
          <a:p>
            <a:endParaRPr lang="tr-TR" dirty="0"/>
          </a:p>
        </p:txBody>
      </p:sp>
    </p:spTree>
    <p:extLst>
      <p:ext uri="{BB962C8B-B14F-4D97-AF65-F5344CB8AC3E}">
        <p14:creationId xmlns:p14="http://schemas.microsoft.com/office/powerpoint/2010/main" val="689739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dirty="0" smtClean="0"/>
              <a:t>	Ateşte</a:t>
            </a:r>
            <a:r>
              <a:rPr lang="tr-TR" dirty="0"/>
              <a:t>, sadece yakıcı değil aynı zamanda pislikleri giderici bir güç bulunduğu düşünülür. Hastalıktan korunma için girişilen birçok “arınma işlemleri” </a:t>
            </a:r>
            <a:r>
              <a:rPr lang="tr-TR" dirty="0" err="1"/>
              <a:t>nde</a:t>
            </a:r>
            <a:r>
              <a:rPr lang="tr-TR" dirty="0"/>
              <a:t> ateşten yararlanırlar (Boratav,.1997: 65). Ateşe tükürmek- ateşe sövmek, ateşe tırnak atmak, su dökmek uğursuzluk getirir. Ateş yanan yere cinler girmez; ateş sönünce cinler, periler ocak başına toplanır. Sabah ve akşam vakitlerinde evden dışarı ateş verilmez. Ateşin çıkardığı ses, ateşi yakan kişi hakkında dedikodu yapıldığına işarettir. Akşam ateşle oynayan çocuk gece altına işer. Hastalanan hayvanlar ise ateşten geçirilir. (Durdu, 2004 4). </a:t>
            </a:r>
            <a:endParaRPr lang="tr-TR" dirty="0" smtClean="0"/>
          </a:p>
          <a:p>
            <a:pPr marL="0" indent="0" algn="just">
              <a:lnSpc>
                <a:spcPct val="170000"/>
              </a:lnSpc>
              <a:spcBef>
                <a:spcPts val="0"/>
              </a:spcBef>
              <a:buNone/>
            </a:pPr>
            <a:r>
              <a:rPr lang="tr-TR" dirty="0"/>
              <a:t>	</a:t>
            </a:r>
            <a:r>
              <a:rPr lang="tr-TR" dirty="0" smtClean="0"/>
              <a:t>Ateş </a:t>
            </a:r>
            <a:r>
              <a:rPr lang="tr-TR" dirty="0"/>
              <a:t>çok önceden sönse dahi külün yanında yatılmaz Külde cin ve şeytanın oynak yaptığına inanılır. Külün üstüne su dökülmez, işenmez.  Hayvan ve insan pisliğinin üstüne kül dökülmez. Gece kül dökülmez, evin bereketi kaçar ve yine gece külün yanından geçilmez, üstünden atlanmaz, şeytan gelir.(Durdu, 2004:4)</a:t>
            </a:r>
          </a:p>
        </p:txBody>
      </p:sp>
    </p:spTree>
    <p:extLst>
      <p:ext uri="{BB962C8B-B14F-4D97-AF65-F5344CB8AC3E}">
        <p14:creationId xmlns:p14="http://schemas.microsoft.com/office/powerpoint/2010/main" val="2757955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60000"/>
              </a:lnSpc>
              <a:spcBef>
                <a:spcPts val="0"/>
              </a:spcBef>
              <a:buNone/>
            </a:pPr>
            <a:r>
              <a:rPr lang="tr-TR" dirty="0" smtClean="0"/>
              <a:t>	Demirin </a:t>
            </a:r>
            <a:r>
              <a:rPr lang="tr-TR" dirty="0"/>
              <a:t>kutlu bir madde olarak saygı ve korku konusu olması da birçok inanışlarda izlerini bırakmıştır. Kaşgarlı </a:t>
            </a:r>
            <a:r>
              <a:rPr lang="tr-TR" dirty="0" err="1"/>
              <a:t>Mahmud</a:t>
            </a:r>
            <a:r>
              <a:rPr lang="tr-TR" dirty="0"/>
              <a:t>, kılıçla yapılan </a:t>
            </a:r>
            <a:r>
              <a:rPr lang="tr-TR" dirty="0" smtClean="0"/>
              <a:t>antlarda </a:t>
            </a:r>
            <a:r>
              <a:rPr lang="tr-TR" dirty="0"/>
              <a:t>demirin insanlardan öç alma yeteneğine işaret ediyor ve sözlerine: “Çünkü demiri ulu tutarlar" yorumunu ekliyorlar. Demirden yapılmış makas gibi aletlerin elden ele verilmeyip, yere konulduktan sonra alınması gerektiği  inanışı da demirde büyüklük bir nitelik </a:t>
            </a:r>
            <a:r>
              <a:rPr lang="tr-TR" dirty="0" smtClean="0"/>
              <a:t>bulunduğu </a:t>
            </a:r>
            <a:r>
              <a:rPr lang="tr-TR" dirty="0"/>
              <a:t>düşüncesiyle ilgili olmalıdır (</a:t>
            </a:r>
            <a:r>
              <a:rPr lang="tr-TR" dirty="0" err="1"/>
              <a:t>Boratav</a:t>
            </a:r>
            <a:r>
              <a:rPr lang="tr-TR" dirty="0"/>
              <a:t>, 1997: 65). </a:t>
            </a:r>
            <a:endParaRPr lang="tr-TR" dirty="0" smtClean="0"/>
          </a:p>
          <a:p>
            <a:pPr marL="0" indent="0" algn="just">
              <a:lnSpc>
                <a:spcPct val="160000"/>
              </a:lnSpc>
              <a:spcBef>
                <a:spcPts val="0"/>
              </a:spcBef>
              <a:buNone/>
            </a:pPr>
            <a:r>
              <a:rPr lang="tr-TR" dirty="0" smtClean="0"/>
              <a:t>Belki </a:t>
            </a:r>
            <a:r>
              <a:rPr lang="tr-TR" dirty="0"/>
              <a:t>de bakır çalığından korunmak için kapları kalaylama gerekliliğinden daha genel bir düşünceye varılarak, kalayın da arındırıcı bir niteliği olduğuna inanılır. Köpeklerin yaladığı kapları kalaylamak gerektiği inancı buradan doğmuş olmalıdır. Ama, hafif derecede "</a:t>
            </a:r>
            <a:r>
              <a:rPr lang="tr-TR" dirty="0" err="1" smtClean="0"/>
              <a:t>pislenme"lerde</a:t>
            </a:r>
            <a:r>
              <a:rPr lang="tr-TR" dirty="0" smtClean="0"/>
              <a:t> </a:t>
            </a:r>
            <a:r>
              <a:rPr lang="tr-TR" dirty="0"/>
              <a:t>aracı sudur. "Akar su pis tutmaz" sözünde de belirtildiği gibi, temizleyici maddenin, pis, murdar şeyleri alıp götürmesi şarttır. Kirliliğin derecesine göre suyun ölçüsünü artırmada, üç kere, beş kere, yedi kere, kırk kere yıkamak suretiyle "şartlanma" </a:t>
            </a:r>
            <a:r>
              <a:rPr lang="tr-TR" dirty="0" err="1"/>
              <a:t>larda</a:t>
            </a:r>
            <a:r>
              <a:rPr lang="tr-TR" dirty="0"/>
              <a:t> da, suyun arındırma gücüyle ilgili bir inanç bulunsa gerektir (Boratav,I997: 66).</a:t>
            </a:r>
          </a:p>
        </p:txBody>
      </p:sp>
    </p:spTree>
    <p:extLst>
      <p:ext uri="{BB962C8B-B14F-4D97-AF65-F5344CB8AC3E}">
        <p14:creationId xmlns:p14="http://schemas.microsoft.com/office/powerpoint/2010/main" val="104975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gn="just">
              <a:lnSpc>
                <a:spcPct val="160000"/>
              </a:lnSpc>
              <a:spcBef>
                <a:spcPts val="0"/>
              </a:spcBef>
              <a:buNone/>
            </a:pPr>
            <a:r>
              <a:rPr lang="tr-TR" dirty="0" smtClean="0"/>
              <a:t>	Toprak</a:t>
            </a:r>
            <a:r>
              <a:rPr lang="tr-TR" dirty="0"/>
              <a:t>, ayakaltına alınmanın, çiğnenmenin, hor görünmenin simgesidir. "Başa toprak saçma" bir yas davranışıdır. Ağıt yapan kadınlar, hareketlerine ya da sözlerine bu anlamı vermekle ölenin ardından ölme onun için kendilerini kurban etme dileğini bildirmek isterler (Boratav,1997: 66).</a:t>
            </a:r>
          </a:p>
          <a:p>
            <a:pPr marL="0" indent="0" algn="just">
              <a:lnSpc>
                <a:spcPct val="160000"/>
              </a:lnSpc>
              <a:spcBef>
                <a:spcPts val="0"/>
              </a:spcBef>
              <a:buNone/>
            </a:pPr>
            <a:r>
              <a:rPr lang="tr-TR" dirty="0" smtClean="0"/>
              <a:t>	Yenmesi</a:t>
            </a:r>
            <a:r>
              <a:rPr lang="tr-TR" dirty="0"/>
              <a:t>, içilmesi haram nesnelerin uğursuzlukları dinin yasakları ile açıklanır. Vücudun attığı şeylerin olumsuzluklarını, onların vücuda zararlı sayılmalarında aramak gerekir. Bunların toplandığı yerlerde, bulaşık suyu birikintileri, çöplük, gusülhane, abdesthane, vb. olağanüstü zararlı varlıkların mekan tuttuklarına inanılır, oralara uğrarken türlü tedbirlere başvurmayı unutmamak gerekir (Boratav,1997: 66, 67).</a:t>
            </a:r>
          </a:p>
          <a:p>
            <a:endParaRPr lang="tr-TR" dirty="0"/>
          </a:p>
        </p:txBody>
      </p:sp>
    </p:spTree>
    <p:extLst>
      <p:ext uri="{BB962C8B-B14F-4D97-AF65-F5344CB8AC3E}">
        <p14:creationId xmlns:p14="http://schemas.microsoft.com/office/powerpoint/2010/main" val="2485112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indent="449580" algn="just">
              <a:lnSpc>
                <a:spcPct val="115000"/>
              </a:lnSpc>
              <a:spcAft>
                <a:spcPts val="1000"/>
              </a:spcAft>
            </a:pPr>
            <a:r>
              <a:rPr lang="tr-TR" dirty="0">
                <a:ea typeface="Calibri"/>
                <a:cs typeface="Times New Roman"/>
              </a:rPr>
              <a:t>Halk inancı, kişice ya da toplumca, bir düşüncenin, bir olgunun, bir nesnenin, bir varlığın gerçek olduğunun kabul edilmesidir. Halkbilimi, belli bir toplumun eski dinlerinden miras alıp, yaşadığı çağdaki yeni dininde, yaşam şartlarının gerektirdiği yeni biçimler, yeni içerikler, yeni anlatışlarla oluşturduğu inanışlarla ilgilenir. Halk inanışları din, ahlak kuralları gibi kesinlik ve katılık taşımazlar ve yerden yere, topluluktan topluluğa değişiklikler gösterirler (</a:t>
            </a:r>
            <a:r>
              <a:rPr lang="tr-TR" dirty="0" err="1">
                <a:ea typeface="Calibri"/>
                <a:cs typeface="Times New Roman"/>
              </a:rPr>
              <a:t>Boratav</a:t>
            </a:r>
            <a:r>
              <a:rPr lang="tr-TR" dirty="0">
                <a:ea typeface="Calibri"/>
                <a:cs typeface="Times New Roman"/>
              </a:rPr>
              <a:t>, 1997:7).</a:t>
            </a:r>
          </a:p>
          <a:p>
            <a:pPr indent="449580" algn="just">
              <a:lnSpc>
                <a:spcPct val="115000"/>
              </a:lnSpc>
              <a:spcAft>
                <a:spcPts val="1000"/>
              </a:spcAft>
            </a:pPr>
            <a:r>
              <a:rPr lang="tr-TR" dirty="0">
                <a:ea typeface="Calibri"/>
                <a:cs typeface="Times New Roman"/>
              </a:rPr>
              <a:t>Halk inançları toplumun kabul ettiği ilahi dinin hükümleri ve öğretileri dışında kalan; fakat halk arasında yaygın bir şekilde yaşatılarak bir sonraki nesle aktarılan inanmalardır. Toplumlar hayatlarını derinlemesine etkileyen, âdet, inanç ve geleneklerini yeni bir dine veya kültüre girdiklerinde bırakmazlar ve yeni dinin, kültürün özelliklerine eski âdet, inanç ve geleneklerini uydurmaya çalışırlar. Halk inanışları toplumsal hayatımızda teknik gelişmelerden, evlenmeye, doğuma, ölüme, sosyal hayatımıza kadar her türlü etkinlikte yer almaktadır (</a:t>
            </a:r>
            <a:r>
              <a:rPr lang="tr-TR" dirty="0" err="1">
                <a:ea typeface="Calibri"/>
                <a:cs typeface="Times New Roman"/>
              </a:rPr>
              <a:t>Kilıç</a:t>
            </a:r>
            <a:r>
              <a:rPr lang="tr-TR" dirty="0">
                <a:ea typeface="Calibri"/>
                <a:cs typeface="Times New Roman"/>
              </a:rPr>
              <a:t>, 2001:415).</a:t>
            </a:r>
          </a:p>
          <a:p>
            <a:endParaRPr lang="tr-TR" dirty="0"/>
          </a:p>
        </p:txBody>
      </p:sp>
    </p:spTree>
    <p:extLst>
      <p:ext uri="{BB962C8B-B14F-4D97-AF65-F5344CB8AC3E}">
        <p14:creationId xmlns:p14="http://schemas.microsoft.com/office/powerpoint/2010/main" val="17629879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5120"/>
            <a:ext cx="8229600" cy="523559"/>
          </a:xfrm>
        </p:spPr>
        <p:txBody>
          <a:bodyPr>
            <a:normAutofit fontScale="90000"/>
          </a:bodyPr>
          <a:lstStyle/>
          <a:p>
            <a:r>
              <a:rPr lang="tr-TR" dirty="0"/>
              <a:t>4. Hayvanlarla </a:t>
            </a:r>
            <a:r>
              <a:rPr lang="tr-TR" dirty="0" smtClean="0"/>
              <a:t>İlgili İnanışlar</a:t>
            </a:r>
            <a:endParaRPr lang="tr-TR" dirty="0"/>
          </a:p>
        </p:txBody>
      </p:sp>
      <p:sp>
        <p:nvSpPr>
          <p:cNvPr id="3" name="İçerik Yer Tutucusu 2"/>
          <p:cNvSpPr>
            <a:spLocks noGrp="1"/>
          </p:cNvSpPr>
          <p:nvPr>
            <p:ph idx="1"/>
          </p:nvPr>
        </p:nvSpPr>
        <p:spPr>
          <a:xfrm>
            <a:off x="0" y="620688"/>
            <a:ext cx="9144000" cy="6237312"/>
          </a:xfrm>
        </p:spPr>
        <p:txBody>
          <a:bodyPr>
            <a:normAutofit/>
          </a:bodyPr>
          <a:lstStyle/>
          <a:p>
            <a:pPr marL="0" indent="0" algn="just">
              <a:lnSpc>
                <a:spcPct val="170000"/>
              </a:lnSpc>
              <a:spcBef>
                <a:spcPts val="0"/>
              </a:spcBef>
              <a:buNone/>
            </a:pPr>
            <a:r>
              <a:rPr lang="tr-TR" sz="1600" dirty="0" smtClean="0"/>
              <a:t>	Hayvanlar </a:t>
            </a:r>
            <a:r>
              <a:rPr lang="tr-TR" sz="1600" dirty="0"/>
              <a:t>da bitkiler gibi kendilerinden yararlanma bakımından değerlendirilirler ve yaradılışları ve dönüşümlerini açıklayan efsanelere ve inanışlara konu olurlar. Hayvanlar, bitkilerden farklı olarak halkın geleneklerinde yenmesinde bir sakınca olmayanlarla, yenmesi dokunulması günah, rastlanması uğursuzluk getirici sayılanlar olmak üzere kümelenirler (</a:t>
            </a:r>
            <a:r>
              <a:rPr lang="tr-TR" sz="1600" dirty="0" err="1"/>
              <a:t>Boratav</a:t>
            </a:r>
            <a:r>
              <a:rPr lang="tr-TR" sz="1600" dirty="0"/>
              <a:t>, 1997:56). </a:t>
            </a:r>
            <a:endParaRPr lang="tr-TR" sz="1600" dirty="0" smtClean="0"/>
          </a:p>
          <a:p>
            <a:pPr marL="0" indent="0" algn="just">
              <a:lnSpc>
                <a:spcPct val="170000"/>
              </a:lnSpc>
              <a:spcBef>
                <a:spcPts val="0"/>
              </a:spcBef>
              <a:buNone/>
            </a:pPr>
            <a:r>
              <a:rPr lang="tr-TR" sz="1600" dirty="0"/>
              <a:t>	</a:t>
            </a:r>
            <a:r>
              <a:rPr lang="tr-TR" sz="1600" dirty="0" smtClean="0"/>
              <a:t>İslam </a:t>
            </a:r>
            <a:r>
              <a:rPr lang="tr-TR" sz="1600" dirty="0"/>
              <a:t>dininin kesin olarak yemeyi yasak ettiği hayvan domuzdur. Sarhoş edici içkiler din kurallarınca yasak edildiği halde onlara gösterilen hoşgörülülük domuz etine gösterilmez. Genel olarak, ev ve av hayvanlarından, memeli, ot yiyen ve geviş getirenler yenilir kümesine girer. Müslüman olan ve Anadolu Türkleriyle </a:t>
            </a:r>
            <a:r>
              <a:rPr lang="tr-TR" sz="1600" dirty="0" smtClean="0"/>
              <a:t>ırk</a:t>
            </a:r>
            <a:r>
              <a:rPr lang="tr-TR" sz="1600" dirty="0"/>
              <a:t>, dil ve gelenek ortaklıkları bulunan Orta Asyalı göçebe ya da yar-göçebe toplumlar </a:t>
            </a:r>
            <a:r>
              <a:rPr lang="tr-TR" sz="1600" dirty="0" smtClean="0"/>
              <a:t>(Kırgızlar, </a:t>
            </a:r>
            <a:r>
              <a:rPr lang="tr-TR" sz="1600" dirty="0"/>
              <a:t>Kazaklar vd.) at eti yemeyi hiçbir zaman yasaklamamışlardır. Kimi hayvanlar, örneğin; kurbağa, kaplumbağa, kirpi, midye, istiridye vb. üzerine dini bir yargı olmadığı halde halkın göreneklerinde zaman zaman din adamlarının da yürüttüğü hükümlerin etkisiyle, yenilmesi hoş görülmeyen hayvanlar olarak görülmüşlerdir. Bununla birlikte, bunlardan birçoğunun hastalıklarda sağaltma, tılsım, büyü gibi işlemlerde de kullanıldığı görülmektedir (</a:t>
            </a:r>
            <a:r>
              <a:rPr lang="tr-TR" sz="1600" dirty="0" err="1"/>
              <a:t>Boratav</a:t>
            </a:r>
            <a:r>
              <a:rPr lang="tr-TR" sz="1600" dirty="0"/>
              <a:t>, 1997:56).</a:t>
            </a:r>
          </a:p>
        </p:txBody>
      </p:sp>
    </p:spTree>
    <p:extLst>
      <p:ext uri="{BB962C8B-B14F-4D97-AF65-F5344CB8AC3E}">
        <p14:creationId xmlns:p14="http://schemas.microsoft.com/office/powerpoint/2010/main" val="2134549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normAutofit fontScale="85000" lnSpcReduction="20000"/>
          </a:bodyPr>
          <a:lstStyle/>
          <a:p>
            <a:pPr marL="0" indent="0" algn="just">
              <a:lnSpc>
                <a:spcPct val="150000"/>
              </a:lnSpc>
              <a:spcBef>
                <a:spcPts val="0"/>
              </a:spcBef>
              <a:buNone/>
            </a:pPr>
            <a:r>
              <a:rPr lang="tr-TR" dirty="0" smtClean="0"/>
              <a:t>	Alevi-Kızılbaş </a:t>
            </a:r>
            <a:r>
              <a:rPr lang="tr-TR" dirty="0"/>
              <a:t>topluluklarınca domuz gibi kesin yasağa uğramış bir başka hayvan tavşandır. Tavşan uğursuz ve yenilmez sayılan bir havyandır ve bu durum türlü türlü sebeplerle açıklanmaktadır. Tavşan sadece Alevi toplumda değil, Sünnilerde de uğursuz bir hayvan olarak sayılmaktadır.  </a:t>
            </a:r>
            <a:r>
              <a:rPr lang="tr-TR" dirty="0" smtClean="0"/>
              <a:t>Yola çıktığında </a:t>
            </a:r>
            <a:r>
              <a:rPr lang="tr-TR" dirty="0"/>
              <a:t>tavşana rastlayan biri, yolculuğu süresince birçok güçlüklere uğrayacağına inanır (</a:t>
            </a:r>
            <a:r>
              <a:rPr lang="tr-TR" dirty="0" err="1"/>
              <a:t>Boratav</a:t>
            </a:r>
            <a:r>
              <a:rPr lang="tr-TR" dirty="0"/>
              <a:t>, 1997:56, 57). Örneğin: Kastamonu'da  </a:t>
            </a:r>
            <a:r>
              <a:rPr lang="tr-TR"/>
              <a:t>tavşan </a:t>
            </a:r>
            <a:r>
              <a:rPr lang="tr-TR" smtClean="0"/>
              <a:t> </a:t>
            </a:r>
            <a:r>
              <a:rPr lang="tr-TR" dirty="0"/>
              <a:t>beslemek uğursuzluk olarak kabul edilir. Hamile kadınlar tavşana bakmazlar (</a:t>
            </a:r>
            <a:r>
              <a:rPr lang="tr-TR" dirty="0" err="1"/>
              <a:t>Abdulkadiroğlu</a:t>
            </a:r>
            <a:r>
              <a:rPr lang="tr-TR" dirty="0"/>
              <a:t>, 1997:166). Tekirdağ'da da evde tavşan beslemenin yoksulluk getireceğine inanılır. Yine bir insanın önünden tavşan geçmesi uğursuzluk olarak kabul edilir (Artun,1978:257).</a:t>
            </a:r>
          </a:p>
          <a:p>
            <a:endParaRPr lang="tr-TR" dirty="0"/>
          </a:p>
        </p:txBody>
      </p:sp>
    </p:spTree>
    <p:extLst>
      <p:ext uri="{BB962C8B-B14F-4D97-AF65-F5344CB8AC3E}">
        <p14:creationId xmlns:p14="http://schemas.microsoft.com/office/powerpoint/2010/main" val="13876562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60000"/>
              </a:lnSpc>
              <a:spcBef>
                <a:spcPts val="0"/>
              </a:spcBef>
              <a:buNone/>
            </a:pPr>
            <a:r>
              <a:rPr lang="tr-TR" dirty="0" smtClean="0"/>
              <a:t>	Bazı </a:t>
            </a:r>
            <a:r>
              <a:rPr lang="tr-TR" dirty="0"/>
              <a:t>hayvanların ise kutlu olduğuna inanılır. Soylarını bir dişi kurtla bir delikanlının birleşmesine çıkaran eski Türkler, bu hayvanı kapalı kaldıkları dağların arasından çıkmalarına yardım ettiği için kutlu sayarlar. Kurdun bu niteliği, Anadolu halkının inançlarında da yer almıştır. Örneğin: Afyon bölgesindeki bir anlatmaya göre, Kurtuluş Savaşının son safhalarında, o tarafta bulunan kumandanlardan birine bir kurt kılavuzluk etmiştir (</a:t>
            </a:r>
            <a:r>
              <a:rPr lang="tr-TR" dirty="0" err="1"/>
              <a:t>Boratav</a:t>
            </a:r>
            <a:r>
              <a:rPr lang="tr-TR" dirty="0"/>
              <a:t>, 1997:57).</a:t>
            </a:r>
          </a:p>
          <a:p>
            <a:pPr marL="0" indent="0" algn="just">
              <a:lnSpc>
                <a:spcPct val="160000"/>
              </a:lnSpc>
              <a:spcBef>
                <a:spcPts val="0"/>
              </a:spcBef>
              <a:buNone/>
            </a:pPr>
            <a:r>
              <a:rPr lang="tr-TR" dirty="0" smtClean="0"/>
              <a:t>	Kastamonu</a:t>
            </a:r>
            <a:r>
              <a:rPr lang="tr-TR" dirty="0"/>
              <a:t>' da ise develer mübarek sayılır ve sabrın sembolü olarak görülür (Abdülkadiroğlu,1997:166). Kuşlardan turna kutlu sayılır. Halk şiirlerinde uzakta bulunanlara haber götürmesi, onlardan haber getirmesi ile ünlüdür. Alevi inancına göre turna-sesini Hazret-i Ali' den almıştır (</a:t>
            </a:r>
            <a:r>
              <a:rPr lang="tr-TR" dirty="0" err="1"/>
              <a:t>Boratav</a:t>
            </a:r>
            <a:r>
              <a:rPr lang="tr-TR" dirty="0"/>
              <a:t>, 1997:59). Yine, kurban olacak hayvanların incitilmemesine özellikle özen gösterilir. Kastamonu'da sırt ve alınlarına kına yakılır (</a:t>
            </a:r>
            <a:r>
              <a:rPr lang="tr-TR" dirty="0" err="1"/>
              <a:t>Abdülkadiroğlu</a:t>
            </a:r>
            <a:r>
              <a:rPr lang="tr-TR" dirty="0"/>
              <a:t>, 1997:166). Tekirdağ'da da koç ve koyun kutsal sayılır. Koyun meleğe benzetilir. ve koyun dövülürse ahirette hakkını alacağına inanılır.( Artun, 1978:257)</a:t>
            </a:r>
          </a:p>
        </p:txBody>
      </p:sp>
    </p:spTree>
    <p:extLst>
      <p:ext uri="{BB962C8B-B14F-4D97-AF65-F5344CB8AC3E}">
        <p14:creationId xmlns:p14="http://schemas.microsoft.com/office/powerpoint/2010/main" val="25741392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92500" lnSpcReduction="10000"/>
          </a:bodyPr>
          <a:lstStyle/>
          <a:p>
            <a:pPr marL="0" indent="0" algn="just">
              <a:lnSpc>
                <a:spcPct val="150000"/>
              </a:lnSpc>
              <a:spcBef>
                <a:spcPts val="0"/>
              </a:spcBef>
              <a:buNone/>
            </a:pPr>
            <a:r>
              <a:rPr lang="tr-TR" dirty="0" smtClean="0"/>
              <a:t>	Hayvanlar </a:t>
            </a:r>
            <a:r>
              <a:rPr lang="tr-TR" dirty="0"/>
              <a:t>ile ilgili birçok inanış yer almaktadır ve efsanelerde de bu inanışlarla da ilgili açıklamalara rastlanılır. Örneğin: kırlangıcın kuyruğunun çatal olması üzerine Trabzon’da şu efsane anlatılır: Nuh'un gemisi delinmiş. Deliği tortop olarak yılan tıkamış. Buna karşılık istediği yaratığın etinden yeme izni dilemiş. En lezzetli eti arama işi arıya verilmiş.  Arı tüm yarattıkları bir </a:t>
            </a:r>
            <a:r>
              <a:rPr lang="tr-TR" dirty="0" err="1"/>
              <a:t>bir</a:t>
            </a:r>
            <a:r>
              <a:rPr lang="tr-TR" dirty="0"/>
              <a:t> tattıktan sonra “En lezzetli et insan eti” diyecekmiş. İnsanları korumak için kırlangıç arının dilini ısırmış. Yılan da kızmış, kırlangıcın kuyruğunu yırtmış. </a:t>
            </a:r>
          </a:p>
        </p:txBody>
      </p:sp>
    </p:spTree>
    <p:extLst>
      <p:ext uri="{BB962C8B-B14F-4D97-AF65-F5344CB8AC3E}">
        <p14:creationId xmlns:p14="http://schemas.microsoft.com/office/powerpoint/2010/main" val="37590855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60000"/>
              </a:lnSpc>
              <a:spcBef>
                <a:spcPts val="0"/>
              </a:spcBef>
              <a:buNone/>
            </a:pPr>
            <a:r>
              <a:rPr lang="tr-TR" dirty="0" smtClean="0"/>
              <a:t>	Hayvanlarla </a:t>
            </a:r>
            <a:r>
              <a:rPr lang="tr-TR" dirty="0"/>
              <a:t>ilgili bazı inanışları böylece sıralayabiliriz</a:t>
            </a:r>
            <a:r>
              <a:rPr lang="tr-TR" dirty="0" smtClean="0"/>
              <a:t>:</a:t>
            </a:r>
          </a:p>
          <a:p>
            <a:pPr marL="0" indent="0" algn="just">
              <a:lnSpc>
                <a:spcPct val="160000"/>
              </a:lnSpc>
              <a:spcBef>
                <a:spcPts val="0"/>
              </a:spcBef>
              <a:buNone/>
            </a:pPr>
            <a:r>
              <a:rPr lang="tr-TR" b="1" dirty="0"/>
              <a:t>Akrep:</a:t>
            </a:r>
          </a:p>
          <a:p>
            <a:pPr marL="0" indent="0" algn="just">
              <a:lnSpc>
                <a:spcPct val="160000"/>
              </a:lnSpc>
              <a:spcBef>
                <a:spcPts val="0"/>
              </a:spcBef>
              <a:buNone/>
            </a:pPr>
            <a:r>
              <a:rPr lang="tr-TR" dirty="0" smtClean="0"/>
              <a:t>	Rüyada </a:t>
            </a:r>
            <a:r>
              <a:rPr lang="tr-TR" dirty="0"/>
              <a:t>akrep görmek iyidir</a:t>
            </a:r>
            <a:r>
              <a:rPr lang="tr-TR" dirty="0" smtClean="0"/>
              <a:t>.</a:t>
            </a:r>
          </a:p>
          <a:p>
            <a:pPr marL="0" indent="0" algn="just">
              <a:lnSpc>
                <a:spcPct val="160000"/>
              </a:lnSpc>
              <a:spcBef>
                <a:spcPts val="0"/>
              </a:spcBef>
              <a:buNone/>
            </a:pPr>
            <a:r>
              <a:rPr lang="tr-TR" b="1" dirty="0"/>
              <a:t>Arı:</a:t>
            </a:r>
          </a:p>
          <a:p>
            <a:pPr marL="0" indent="0" algn="just">
              <a:lnSpc>
                <a:spcPct val="160000"/>
              </a:lnSpc>
              <a:spcBef>
                <a:spcPts val="0"/>
              </a:spcBef>
              <a:buNone/>
            </a:pPr>
            <a:r>
              <a:rPr lang="tr-TR" dirty="0" smtClean="0"/>
              <a:t>	Arının </a:t>
            </a:r>
            <a:r>
              <a:rPr lang="tr-TR" dirty="0"/>
              <a:t>sokmasının vücuda sağlık vereceğine inanılır. Arıya ve karıncaya basılmaz, ezilip öldürülmez. Bu hayvanların adlarının </a:t>
            </a:r>
            <a:r>
              <a:rPr lang="tr-TR" dirty="0" smtClean="0"/>
              <a:t>Kur'an'da </a:t>
            </a:r>
            <a:r>
              <a:rPr lang="tr-TR" dirty="0"/>
              <a:t>geçmesi adeta onları yüceltir.</a:t>
            </a:r>
          </a:p>
          <a:p>
            <a:pPr marL="0" indent="0" algn="just">
              <a:lnSpc>
                <a:spcPct val="160000"/>
              </a:lnSpc>
              <a:spcBef>
                <a:spcPts val="0"/>
              </a:spcBef>
              <a:buNone/>
            </a:pPr>
            <a:r>
              <a:rPr lang="tr-TR" b="1" dirty="0" err="1"/>
              <a:t>Baykuș</a:t>
            </a:r>
            <a:r>
              <a:rPr lang="tr-TR" b="1" dirty="0"/>
              <a:t>:</a:t>
            </a:r>
          </a:p>
          <a:p>
            <a:pPr marL="0" indent="0" algn="just">
              <a:lnSpc>
                <a:spcPct val="160000"/>
              </a:lnSpc>
              <a:spcBef>
                <a:spcPts val="0"/>
              </a:spcBef>
              <a:buNone/>
            </a:pPr>
            <a:r>
              <a:rPr lang="tr-TR" dirty="0" smtClean="0"/>
              <a:t>	Baykuşun </a:t>
            </a:r>
            <a:r>
              <a:rPr lang="tr-TR" dirty="0"/>
              <a:t>ötüşü uğursuzluk sayılır, damında öttüğü evden ölü çıkar. Yanan bir odun alınarak baykuşa atılmalıdır</a:t>
            </a:r>
            <a:r>
              <a:rPr lang="tr-TR" dirty="0" smtClean="0"/>
              <a:t>.</a:t>
            </a:r>
          </a:p>
          <a:p>
            <a:pPr marL="0" indent="0" algn="just">
              <a:lnSpc>
                <a:spcPct val="160000"/>
              </a:lnSpc>
              <a:spcBef>
                <a:spcPts val="0"/>
              </a:spcBef>
              <a:buNone/>
            </a:pPr>
            <a:r>
              <a:rPr lang="tr-TR" b="1" dirty="0"/>
              <a:t>Deve:</a:t>
            </a:r>
          </a:p>
          <a:p>
            <a:pPr marL="0" indent="0" algn="just">
              <a:lnSpc>
                <a:spcPct val="160000"/>
              </a:lnSpc>
              <a:spcBef>
                <a:spcPts val="0"/>
              </a:spcBef>
              <a:buNone/>
            </a:pPr>
            <a:r>
              <a:rPr lang="tr-TR" dirty="0" smtClean="0"/>
              <a:t>	Bir </a:t>
            </a:r>
            <a:r>
              <a:rPr lang="tr-TR" dirty="0"/>
              <a:t>kişi devenin altından geçerse uzun ömürlü olur</a:t>
            </a:r>
            <a:r>
              <a:rPr lang="tr-TR" dirty="0" smtClean="0"/>
              <a:t>.</a:t>
            </a:r>
          </a:p>
          <a:p>
            <a:pPr marL="0" indent="0" algn="just">
              <a:lnSpc>
                <a:spcPct val="160000"/>
              </a:lnSpc>
              <a:spcBef>
                <a:spcPts val="0"/>
              </a:spcBef>
              <a:buNone/>
            </a:pPr>
            <a:r>
              <a:rPr lang="tr-TR" b="1" dirty="0"/>
              <a:t>Domuz:</a:t>
            </a:r>
          </a:p>
          <a:p>
            <a:pPr marL="0" indent="0" algn="just">
              <a:lnSpc>
                <a:spcPct val="160000"/>
              </a:lnSpc>
              <a:spcBef>
                <a:spcPts val="0"/>
              </a:spcBef>
              <a:buNone/>
            </a:pPr>
            <a:r>
              <a:rPr lang="tr-TR" dirty="0" smtClean="0"/>
              <a:t>	Domuz </a:t>
            </a:r>
            <a:r>
              <a:rPr lang="tr-TR" dirty="0"/>
              <a:t>ismi </a:t>
            </a:r>
            <a:r>
              <a:rPr lang="tr-TR" dirty="0" smtClean="0"/>
              <a:t>kullanılmaz, </a:t>
            </a:r>
            <a:r>
              <a:rPr lang="tr-TR" dirty="0"/>
              <a:t>mecbur kalınırsa "dağda gezen'" diye söz edilir. Domuz kötülüğün, pisliğin simgesidir</a:t>
            </a:r>
            <a:r>
              <a:rPr lang="tr-TR" dirty="0" smtClean="0"/>
              <a:t>.</a:t>
            </a:r>
          </a:p>
          <a:p>
            <a:pPr marL="0" indent="0" algn="just">
              <a:lnSpc>
                <a:spcPct val="160000"/>
              </a:lnSpc>
              <a:spcBef>
                <a:spcPts val="0"/>
              </a:spcBef>
              <a:buNone/>
            </a:pPr>
            <a:r>
              <a:rPr lang="tr-TR" b="1" dirty="0"/>
              <a:t>Eşek Arısı</a:t>
            </a:r>
          </a:p>
          <a:p>
            <a:pPr marL="0" indent="0" algn="just">
              <a:lnSpc>
                <a:spcPct val="160000"/>
              </a:lnSpc>
              <a:spcBef>
                <a:spcPts val="0"/>
              </a:spcBef>
              <a:buNone/>
            </a:pPr>
            <a:r>
              <a:rPr lang="tr-TR" dirty="0" smtClean="0"/>
              <a:t>	Eşek </a:t>
            </a:r>
            <a:r>
              <a:rPr lang="tr-TR" dirty="0"/>
              <a:t>arısı birini sokarsa, musalla taşında da beklermiş.</a:t>
            </a:r>
          </a:p>
          <a:p>
            <a:pPr marL="0" indent="0" algn="just">
              <a:lnSpc>
                <a:spcPct val="160000"/>
              </a:lnSpc>
              <a:spcBef>
                <a:spcPts val="0"/>
              </a:spcBef>
              <a:buNone/>
            </a:pPr>
            <a:endParaRPr lang="tr-TR" dirty="0"/>
          </a:p>
          <a:p>
            <a:pPr marL="0" indent="0" algn="just">
              <a:lnSpc>
                <a:spcPct val="160000"/>
              </a:lnSpc>
              <a:spcBef>
                <a:spcPts val="0"/>
              </a:spcBef>
              <a:buNone/>
            </a:pPr>
            <a:endParaRPr lang="tr-TR" dirty="0"/>
          </a:p>
          <a:p>
            <a:pPr marL="0" indent="0" algn="just">
              <a:lnSpc>
                <a:spcPct val="160000"/>
              </a:lnSpc>
              <a:spcBef>
                <a:spcPts val="0"/>
              </a:spcBef>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8323256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32257"/>
            <a:ext cx="9144000" cy="6858000"/>
          </a:xfrm>
        </p:spPr>
        <p:txBody>
          <a:bodyPr>
            <a:normAutofit fontScale="92500" lnSpcReduction="20000"/>
          </a:bodyPr>
          <a:lstStyle/>
          <a:p>
            <a:pPr marL="0" indent="0">
              <a:buNone/>
            </a:pPr>
            <a:r>
              <a:rPr lang="tr-TR" b="1" dirty="0"/>
              <a:t>Horoz</a:t>
            </a:r>
          </a:p>
          <a:p>
            <a:pPr marL="0" indent="0" algn="just">
              <a:lnSpc>
                <a:spcPct val="150000"/>
              </a:lnSpc>
              <a:spcBef>
                <a:spcPts val="0"/>
              </a:spcBef>
              <a:buNone/>
            </a:pPr>
            <a:r>
              <a:rPr lang="tr-TR" dirty="0" smtClean="0"/>
              <a:t>	Horoz </a:t>
            </a:r>
            <a:r>
              <a:rPr lang="tr-TR" dirty="0"/>
              <a:t>gece yarısına kadar ötmesi uğursuzluk sayılır. Horozların yeryüzündeki meleklerin seslerini duyarak öttüğüne inanılır. Vakitsiz öterse hayvanın değişeceği </a:t>
            </a:r>
            <a:r>
              <a:rPr lang="tr-TR" dirty="0" smtClean="0"/>
              <a:t>düşünülür. Şeytanın </a:t>
            </a:r>
            <a:r>
              <a:rPr lang="tr-TR" dirty="0"/>
              <a:t>horoz sesinden kaçtığına inanıldığından her evde bir horoz beslenmesinin yararlı olduğuna inanılır. Horoz öttüğünde yağmur yağar.</a:t>
            </a:r>
          </a:p>
          <a:p>
            <a:pPr marL="0" indent="0" algn="just">
              <a:lnSpc>
                <a:spcPct val="150000"/>
              </a:lnSpc>
              <a:spcBef>
                <a:spcPts val="0"/>
              </a:spcBef>
              <a:buNone/>
            </a:pPr>
            <a:r>
              <a:rPr lang="tr-TR" dirty="0" smtClean="0"/>
              <a:t>	Tahtacılar’ da </a:t>
            </a:r>
            <a:r>
              <a:rPr lang="tr-TR" dirty="0"/>
              <a:t>horozun cins adının “Cebrail” olduğu bilinmektedir.  İslam ve Türk efsanelerinde, hatta tarikat inançlarına göre beyaz horoz önemli bir varlıktır. Beyaz horoz olduğu yere uğur geleceğine inanılır.</a:t>
            </a:r>
          </a:p>
          <a:p>
            <a:r>
              <a:rPr lang="tr-TR" dirty="0" smtClean="0"/>
              <a:t> </a:t>
            </a:r>
            <a:endParaRPr lang="tr-TR" dirty="0"/>
          </a:p>
        </p:txBody>
      </p:sp>
    </p:spTree>
    <p:extLst>
      <p:ext uri="{BB962C8B-B14F-4D97-AF65-F5344CB8AC3E}">
        <p14:creationId xmlns:p14="http://schemas.microsoft.com/office/powerpoint/2010/main" val="1665969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957392"/>
          </a:xfrm>
        </p:spPr>
        <p:txBody>
          <a:bodyPr>
            <a:normAutofit fontScale="55000" lnSpcReduction="20000"/>
          </a:bodyPr>
          <a:lstStyle/>
          <a:p>
            <a:pPr marL="0" indent="0" algn="just">
              <a:lnSpc>
                <a:spcPct val="160000"/>
              </a:lnSpc>
              <a:spcBef>
                <a:spcPts val="0"/>
              </a:spcBef>
              <a:buNone/>
            </a:pPr>
            <a:r>
              <a:rPr lang="tr-TR" b="1" dirty="0" smtClean="0"/>
              <a:t>GELİNCİK:</a:t>
            </a:r>
          </a:p>
          <a:p>
            <a:pPr marL="0" indent="0" algn="just">
              <a:lnSpc>
                <a:spcPct val="160000"/>
              </a:lnSpc>
              <a:spcBef>
                <a:spcPts val="0"/>
              </a:spcBef>
              <a:buNone/>
            </a:pPr>
            <a:r>
              <a:rPr lang="tr-TR" dirty="0"/>
              <a:t>	</a:t>
            </a:r>
            <a:r>
              <a:rPr lang="tr-TR" dirty="0" smtClean="0"/>
              <a:t>Gelincik bir eve gelirse uğur getirir.</a:t>
            </a:r>
          </a:p>
          <a:p>
            <a:pPr marL="0" indent="0" algn="just">
              <a:lnSpc>
                <a:spcPct val="160000"/>
              </a:lnSpc>
              <a:spcBef>
                <a:spcPts val="0"/>
              </a:spcBef>
              <a:buNone/>
            </a:pPr>
            <a:r>
              <a:rPr lang="tr-TR" dirty="0"/>
              <a:t>	</a:t>
            </a:r>
            <a:r>
              <a:rPr lang="tr-TR" dirty="0" smtClean="0"/>
              <a:t>Gelinciğe zarar verilirse evde huzursuzluk olur.</a:t>
            </a:r>
          </a:p>
          <a:p>
            <a:pPr marL="0" indent="0" algn="just">
              <a:lnSpc>
                <a:spcPct val="160000"/>
              </a:lnSpc>
              <a:spcBef>
                <a:spcPts val="0"/>
              </a:spcBef>
              <a:buNone/>
            </a:pPr>
            <a:r>
              <a:rPr lang="tr-TR" b="1" dirty="0" smtClean="0"/>
              <a:t>GEYİK:</a:t>
            </a:r>
          </a:p>
          <a:p>
            <a:pPr marL="0" indent="0" algn="just">
              <a:lnSpc>
                <a:spcPct val="160000"/>
              </a:lnSpc>
              <a:spcBef>
                <a:spcPts val="0"/>
              </a:spcBef>
              <a:buNone/>
            </a:pPr>
            <a:r>
              <a:rPr lang="tr-TR" dirty="0" smtClean="0"/>
              <a:t>	Geyik saflık, masumiyet simgesidir. </a:t>
            </a:r>
          </a:p>
          <a:p>
            <a:pPr marL="0" indent="0" algn="just">
              <a:lnSpc>
                <a:spcPct val="160000"/>
              </a:lnSpc>
              <a:spcBef>
                <a:spcPts val="0"/>
              </a:spcBef>
              <a:buNone/>
            </a:pPr>
            <a:r>
              <a:rPr lang="tr-TR" b="1" dirty="0" smtClean="0"/>
              <a:t>GELİNKADIN:</a:t>
            </a:r>
          </a:p>
          <a:p>
            <a:pPr marL="0" indent="0" algn="just">
              <a:lnSpc>
                <a:spcPct val="160000"/>
              </a:lnSpc>
              <a:spcBef>
                <a:spcPts val="0"/>
              </a:spcBef>
              <a:buNone/>
            </a:pPr>
            <a:r>
              <a:rPr lang="tr-TR" dirty="0"/>
              <a:t>	</a:t>
            </a:r>
            <a:r>
              <a:rPr lang="tr-TR" dirty="0" smtClean="0"/>
              <a:t>Gelin kadın öldürülürse, evden bir kişi veya hayvan ölür.</a:t>
            </a:r>
          </a:p>
          <a:p>
            <a:pPr marL="0" indent="0" algn="just">
              <a:lnSpc>
                <a:spcPct val="160000"/>
              </a:lnSpc>
              <a:spcBef>
                <a:spcPts val="0"/>
              </a:spcBef>
              <a:buNone/>
            </a:pPr>
            <a:r>
              <a:rPr lang="tr-TR" b="1" dirty="0" smtClean="0"/>
              <a:t>GÜVERCİN:</a:t>
            </a:r>
          </a:p>
          <a:p>
            <a:pPr marL="0" indent="0" algn="just">
              <a:lnSpc>
                <a:spcPct val="160000"/>
              </a:lnSpc>
              <a:spcBef>
                <a:spcPts val="0"/>
              </a:spcBef>
              <a:buNone/>
            </a:pPr>
            <a:r>
              <a:rPr lang="tr-TR" dirty="0"/>
              <a:t>	</a:t>
            </a:r>
            <a:r>
              <a:rPr lang="tr-TR" dirty="0" smtClean="0"/>
              <a:t>Evde güvercin beslemek uğursuzluk getirir. Kumru, güvercin ve kırlangıç gibi kuşların 	vurulması günah sayılır. Güvercinlerin cennetteki huri kızları olduklarına inanılır.</a:t>
            </a:r>
          </a:p>
          <a:p>
            <a:pPr marL="0" indent="0" algn="just">
              <a:lnSpc>
                <a:spcPct val="160000"/>
              </a:lnSpc>
              <a:spcBef>
                <a:spcPts val="0"/>
              </a:spcBef>
              <a:buNone/>
            </a:pPr>
            <a:r>
              <a:rPr lang="tr-TR" b="1" dirty="0" smtClean="0"/>
              <a:t>KARGA:</a:t>
            </a:r>
          </a:p>
          <a:p>
            <a:pPr marL="0" indent="0" algn="just">
              <a:lnSpc>
                <a:spcPct val="160000"/>
              </a:lnSpc>
              <a:spcBef>
                <a:spcPts val="0"/>
              </a:spcBef>
              <a:buNone/>
            </a:pPr>
            <a:r>
              <a:rPr lang="tr-TR" dirty="0"/>
              <a:t>	</a:t>
            </a:r>
            <a:r>
              <a:rPr lang="tr-TR" dirty="0" smtClean="0"/>
              <a:t>Karga evin damına veya yakınına konarak öterse haber gelir.</a:t>
            </a:r>
          </a:p>
          <a:p>
            <a:pPr marL="0" indent="0" algn="just">
              <a:lnSpc>
                <a:spcPct val="160000"/>
              </a:lnSpc>
              <a:spcBef>
                <a:spcPts val="0"/>
              </a:spcBef>
              <a:buNone/>
            </a:pPr>
            <a:r>
              <a:rPr lang="tr-TR" b="1" dirty="0" smtClean="0"/>
              <a:t>KARINCA:</a:t>
            </a:r>
          </a:p>
          <a:p>
            <a:pPr marL="0" indent="0" algn="just">
              <a:lnSpc>
                <a:spcPct val="160000"/>
              </a:lnSpc>
              <a:spcBef>
                <a:spcPts val="0"/>
              </a:spcBef>
              <a:buNone/>
            </a:pPr>
            <a:r>
              <a:rPr lang="tr-TR" dirty="0"/>
              <a:t>	</a:t>
            </a:r>
            <a:r>
              <a:rPr lang="tr-TR" dirty="0" smtClean="0"/>
              <a:t>Karıncalar ahirette insanlara su taşırmış, öldürmek günahtır.</a:t>
            </a:r>
          </a:p>
          <a:p>
            <a:pPr marL="0" indent="0" algn="just">
              <a:lnSpc>
                <a:spcPct val="160000"/>
              </a:lnSpc>
              <a:spcBef>
                <a:spcPts val="0"/>
              </a:spcBef>
              <a:buNone/>
            </a:pPr>
            <a:r>
              <a:rPr lang="tr-TR" b="1" dirty="0" smtClean="0"/>
              <a:t>KIRLANGIÇ:</a:t>
            </a:r>
          </a:p>
          <a:p>
            <a:pPr marL="0" indent="0" algn="just">
              <a:lnSpc>
                <a:spcPct val="160000"/>
              </a:lnSpc>
              <a:spcBef>
                <a:spcPts val="0"/>
              </a:spcBef>
              <a:buNone/>
            </a:pPr>
            <a:r>
              <a:rPr lang="tr-TR" dirty="0" smtClean="0"/>
              <a:t>	Kırlangıç yuvasını bozanın yuvası bozulur</a:t>
            </a:r>
            <a:r>
              <a:rPr lang="tr-TR" dirty="0"/>
              <a:t>.</a:t>
            </a:r>
          </a:p>
        </p:txBody>
      </p:sp>
    </p:spTree>
    <p:extLst>
      <p:ext uri="{BB962C8B-B14F-4D97-AF65-F5344CB8AC3E}">
        <p14:creationId xmlns:p14="http://schemas.microsoft.com/office/powerpoint/2010/main" val="34569404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a:bodyPr>
          <a:lstStyle/>
          <a:p>
            <a:pPr marL="0" indent="0">
              <a:buNone/>
            </a:pPr>
            <a:r>
              <a:rPr lang="tr-TR" b="1" dirty="0" smtClean="0"/>
              <a:t>KEDİ:</a:t>
            </a:r>
          </a:p>
          <a:p>
            <a:pPr marL="0" indent="0" algn="just">
              <a:lnSpc>
                <a:spcPct val="160000"/>
              </a:lnSpc>
              <a:spcBef>
                <a:spcPts val="0"/>
              </a:spcBef>
              <a:buNone/>
            </a:pPr>
            <a:r>
              <a:rPr lang="tr-TR" dirty="0"/>
              <a:t>	</a:t>
            </a:r>
            <a:r>
              <a:rPr lang="tr-TR" dirty="0" smtClean="0"/>
              <a:t>Kedi bir evin önünde miyavlarsa, o evden kız kaçırmış. Kedi yüzünün ne tarafa doğru silerse rüzgar o yönden esermiş. Gece görülen kara kedi uğursuzluktur. Kedi her gece dokuz kez ev sahibini öldürmeyi denermiş. Kedi öldürmek günahtır. Günah ancak cami yaptırılarak affedilir. Kedi yüzünü yalayınca misafir gelir. Kedi yalanınca yağmur yağar. Kedi eve sokulmalarına rağmen nankörlük edip ahirette insanları kötülermiş.</a:t>
            </a:r>
            <a:endParaRPr lang="tr-TR" dirty="0"/>
          </a:p>
        </p:txBody>
      </p:sp>
    </p:spTree>
    <p:extLst>
      <p:ext uri="{BB962C8B-B14F-4D97-AF65-F5344CB8AC3E}">
        <p14:creationId xmlns:p14="http://schemas.microsoft.com/office/powerpoint/2010/main" val="622292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62500" lnSpcReduction="20000"/>
          </a:bodyPr>
          <a:lstStyle/>
          <a:p>
            <a:pPr marL="0" indent="0">
              <a:lnSpc>
                <a:spcPct val="170000"/>
              </a:lnSpc>
              <a:spcBef>
                <a:spcPts val="0"/>
              </a:spcBef>
              <a:buNone/>
            </a:pPr>
            <a:r>
              <a:rPr lang="tr-TR" b="1" dirty="0" smtClean="0"/>
              <a:t>KOÇ:</a:t>
            </a:r>
          </a:p>
          <a:p>
            <a:pPr marL="0" indent="0">
              <a:lnSpc>
                <a:spcPct val="170000"/>
              </a:lnSpc>
              <a:spcBef>
                <a:spcPts val="0"/>
              </a:spcBef>
              <a:buNone/>
            </a:pPr>
            <a:r>
              <a:rPr lang="tr-TR" dirty="0"/>
              <a:t>	</a:t>
            </a:r>
            <a:r>
              <a:rPr lang="tr-TR" dirty="0" smtClean="0"/>
              <a:t>Kutsal olduğuna inanılır.</a:t>
            </a:r>
          </a:p>
          <a:p>
            <a:pPr marL="0" indent="0">
              <a:lnSpc>
                <a:spcPct val="170000"/>
              </a:lnSpc>
              <a:spcBef>
                <a:spcPts val="0"/>
              </a:spcBef>
              <a:buNone/>
            </a:pPr>
            <a:r>
              <a:rPr lang="tr-TR" b="1" dirty="0" smtClean="0"/>
              <a:t>KOYUN:</a:t>
            </a:r>
          </a:p>
          <a:p>
            <a:pPr marL="0" indent="0" algn="just">
              <a:lnSpc>
                <a:spcPct val="170000"/>
              </a:lnSpc>
              <a:spcBef>
                <a:spcPts val="0"/>
              </a:spcBef>
              <a:buNone/>
            </a:pPr>
            <a:r>
              <a:rPr lang="tr-TR" dirty="0"/>
              <a:t>	</a:t>
            </a:r>
            <a:r>
              <a:rPr lang="tr-TR" dirty="0" smtClean="0"/>
              <a:t>Koyun meleğe benzetilir. Koyun </a:t>
            </a:r>
            <a:r>
              <a:rPr lang="tr-TR" dirty="0" err="1" smtClean="0"/>
              <a:t>döğülürse</a:t>
            </a:r>
            <a:r>
              <a:rPr lang="tr-TR" dirty="0" smtClean="0"/>
              <a:t> ahirette hakkını alırmış.</a:t>
            </a:r>
          </a:p>
          <a:p>
            <a:pPr marL="0" indent="0" algn="just">
              <a:lnSpc>
                <a:spcPct val="170000"/>
              </a:lnSpc>
              <a:spcBef>
                <a:spcPts val="0"/>
              </a:spcBef>
              <a:buNone/>
            </a:pPr>
            <a:r>
              <a:rPr lang="tr-TR" b="1" dirty="0" smtClean="0"/>
              <a:t>KÖPEK:</a:t>
            </a:r>
          </a:p>
          <a:p>
            <a:pPr marL="0" indent="0" algn="just">
              <a:lnSpc>
                <a:spcPct val="170000"/>
              </a:lnSpc>
              <a:spcBef>
                <a:spcPts val="0"/>
              </a:spcBef>
              <a:buNone/>
            </a:pPr>
            <a:r>
              <a:rPr lang="tr-TR" dirty="0"/>
              <a:t>	</a:t>
            </a:r>
            <a:r>
              <a:rPr lang="tr-TR" dirty="0" smtClean="0"/>
              <a:t>Köpek havaya doğru ulursa kendine, yere doğru ulursa sahibinin başına bir iş gelir. Çoban köpeği uluyunca, kurt ölüsü vardır. Ezan okunurken, köpeğin uluması iyiye yorulmaz. Köpeğin uluyunca, cenaze çıkar. Köpekler eve sokulmamasına rağmen ahirette sahibini övermiş.</a:t>
            </a:r>
          </a:p>
          <a:p>
            <a:pPr marL="0" indent="0" algn="just">
              <a:lnSpc>
                <a:spcPct val="170000"/>
              </a:lnSpc>
              <a:spcBef>
                <a:spcPts val="0"/>
              </a:spcBef>
              <a:buNone/>
            </a:pPr>
            <a:r>
              <a:rPr lang="tr-TR" b="1" dirty="0"/>
              <a:t>KEKLİK:</a:t>
            </a:r>
          </a:p>
          <a:p>
            <a:pPr marL="0" indent="0" algn="just">
              <a:lnSpc>
                <a:spcPct val="170000"/>
              </a:lnSpc>
              <a:spcBef>
                <a:spcPts val="0"/>
              </a:spcBef>
              <a:buNone/>
            </a:pPr>
            <a:r>
              <a:rPr lang="tr-TR" dirty="0"/>
              <a:t>	Keklik görülmesi uğursuzluktur.</a:t>
            </a:r>
          </a:p>
          <a:p>
            <a:pPr marL="0" indent="0" algn="just">
              <a:lnSpc>
                <a:spcPct val="170000"/>
              </a:lnSpc>
              <a:spcBef>
                <a:spcPts val="0"/>
              </a:spcBef>
              <a:buNone/>
            </a:pPr>
            <a:r>
              <a:rPr lang="tr-TR" b="1" dirty="0"/>
              <a:t>KELEBEK:</a:t>
            </a:r>
          </a:p>
          <a:p>
            <a:pPr marL="0" indent="0" algn="just">
              <a:lnSpc>
                <a:spcPct val="170000"/>
              </a:lnSpc>
              <a:spcBef>
                <a:spcPts val="0"/>
              </a:spcBef>
              <a:buNone/>
            </a:pPr>
            <a:r>
              <a:rPr lang="tr-TR" dirty="0"/>
              <a:t>	Kelebek yakalamak iyi değildir. Tuttuktan sonra eziyet etmeyip azat edene kıyamette şefaatçi olurmuş. </a:t>
            </a:r>
          </a:p>
          <a:p>
            <a:pPr marL="0" indent="0" algn="just">
              <a:buNone/>
            </a:pPr>
            <a:endParaRPr lang="tr-TR" dirty="0"/>
          </a:p>
        </p:txBody>
      </p:sp>
    </p:spTree>
    <p:extLst>
      <p:ext uri="{BB962C8B-B14F-4D97-AF65-F5344CB8AC3E}">
        <p14:creationId xmlns:p14="http://schemas.microsoft.com/office/powerpoint/2010/main" val="11157760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b="1" dirty="0" smtClean="0"/>
              <a:t>LEYLEK: </a:t>
            </a:r>
          </a:p>
          <a:p>
            <a:pPr marL="0" indent="0" algn="just">
              <a:lnSpc>
                <a:spcPct val="170000"/>
              </a:lnSpc>
              <a:spcBef>
                <a:spcPts val="0"/>
              </a:spcBef>
              <a:buNone/>
            </a:pPr>
            <a:r>
              <a:rPr lang="tr-TR" dirty="0" smtClean="0"/>
              <a:t>	Leylek bacaya konarsa o </a:t>
            </a:r>
            <a:r>
              <a:rPr lang="tr-TR" dirty="0"/>
              <a:t>evde  </a:t>
            </a:r>
            <a:r>
              <a:rPr lang="tr-TR" dirty="0" smtClean="0"/>
              <a:t>bebek doğar. Leyleği havada gören   gezer, karada gören evinde oturur. Leylek öldürmek günahtır. Leylek genellikle uğurlu hayvan olarak kabul edilir. Ayrıca yaşlanmakta olan babasına bakmakta olduğuna inanıldığından, evlat sevgisinin sembolü olmuştur. Göçebe kuş olması nedeniyle baharda dönüşü doğanın uyanışına karşılık gelir. Leylek halk arasında özel durumu ile sevilen bir yönüyle de dini manası olan bir kuştur. Bu kuşun hacca giderken camileri ziyaret ettiğini  ve oradan dönerken de Kabe’yi tavaf ettiğine inanılır. Bu nedenle halk arasında leyleğe «hacı baba» diye seslenilir.</a:t>
            </a:r>
          </a:p>
          <a:p>
            <a:pPr marL="0" indent="0">
              <a:lnSpc>
                <a:spcPct val="170000"/>
              </a:lnSpc>
              <a:spcBef>
                <a:spcPts val="0"/>
              </a:spcBef>
              <a:buNone/>
            </a:pPr>
            <a:r>
              <a:rPr lang="tr-TR" dirty="0" smtClean="0"/>
              <a:t>MAYMUN:</a:t>
            </a:r>
          </a:p>
          <a:p>
            <a:pPr marL="0" indent="0">
              <a:lnSpc>
                <a:spcPct val="170000"/>
              </a:lnSpc>
              <a:spcBef>
                <a:spcPts val="0"/>
              </a:spcBef>
              <a:buNone/>
            </a:pPr>
            <a:r>
              <a:rPr lang="tr-TR" dirty="0" smtClean="0"/>
              <a:t>Hareketlilik zindelik ve çabuk bıkma sembolüdür. </a:t>
            </a:r>
          </a:p>
          <a:p>
            <a:pPr marL="0" indent="0">
              <a:lnSpc>
                <a:spcPct val="170000"/>
              </a:lnSpc>
              <a:spcBef>
                <a:spcPts val="0"/>
              </a:spcBef>
              <a:buNone/>
            </a:pPr>
            <a:r>
              <a:rPr lang="tr-TR" b="1" dirty="0" smtClean="0"/>
              <a:t>ÖKÜZ:</a:t>
            </a:r>
          </a:p>
          <a:p>
            <a:pPr marL="0" indent="0">
              <a:lnSpc>
                <a:spcPct val="170000"/>
              </a:lnSpc>
              <a:spcBef>
                <a:spcPts val="0"/>
              </a:spcBef>
              <a:buNone/>
            </a:pPr>
            <a:r>
              <a:rPr lang="tr-TR" dirty="0" smtClean="0"/>
              <a:t>	Eskiden dünyanın sarı öküzün boynuzları arasında olduğuna, boynuzlarını sallayınca deprem olacağına inanılırmış.</a:t>
            </a:r>
          </a:p>
          <a:p>
            <a:pPr marL="0" indent="0">
              <a:lnSpc>
                <a:spcPct val="170000"/>
              </a:lnSpc>
              <a:spcBef>
                <a:spcPts val="0"/>
              </a:spcBef>
              <a:buNone/>
            </a:pPr>
            <a:r>
              <a:rPr lang="tr-TR" b="1" dirty="0" smtClean="0"/>
              <a:t>ÖRÜMCEK:</a:t>
            </a:r>
          </a:p>
          <a:p>
            <a:pPr marL="0" indent="0">
              <a:lnSpc>
                <a:spcPct val="170000"/>
              </a:lnSpc>
              <a:spcBef>
                <a:spcPts val="0"/>
              </a:spcBef>
              <a:buNone/>
            </a:pPr>
            <a:r>
              <a:rPr lang="tr-TR" dirty="0" smtClean="0"/>
              <a:t> 	Örümcek gece yerinden kımıldatılmaz. Örümcek sarkınca misafir  </a:t>
            </a:r>
            <a:r>
              <a:rPr lang="tr-TR" dirty="0"/>
              <a:t>gelir</a:t>
            </a:r>
            <a:r>
              <a:rPr lang="tr-TR" dirty="0" smtClean="0"/>
              <a:t>. Kutsal gün ve gecelerde  örneğin Cuma namazı vaktinde  örümceğe ilişilmez. </a:t>
            </a:r>
            <a:endParaRPr lang="tr-TR" dirty="0"/>
          </a:p>
        </p:txBody>
      </p:sp>
    </p:spTree>
    <p:extLst>
      <p:ext uri="{BB962C8B-B14F-4D97-AF65-F5344CB8AC3E}">
        <p14:creationId xmlns:p14="http://schemas.microsoft.com/office/powerpoint/2010/main" val="3907647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indent="449580" algn="just">
              <a:lnSpc>
                <a:spcPct val="115000"/>
              </a:lnSpc>
              <a:spcAft>
                <a:spcPts val="1000"/>
              </a:spcAft>
            </a:pPr>
            <a:r>
              <a:rPr lang="tr-TR" dirty="0">
                <a:ea typeface="Calibri"/>
                <a:cs typeface="Times New Roman"/>
              </a:rPr>
              <a:t>İnsanoğlu yüzyıllardan beri çok şeye inanma ihtiyacı duymuştur ve inandığı şeyin mantıklı olmasın önemsememiştir. O, gördüğüne, duyduğuna, yetişme sürecinde çevresinden edindiği halk kültürüne bağlı kalarak, inancından ödün vermeksizin inanmıştır. İnsanoğlu için inanmanın mantığı değil, inanmanın verdiği mutluluk hep ön planda yer almıştır (Yardımcı, 1993: 279</a:t>
            </a:r>
            <a:r>
              <a:rPr lang="tr-TR" dirty="0" smtClean="0">
                <a:ea typeface="Calibri"/>
                <a:cs typeface="Times New Roman"/>
              </a:rPr>
              <a:t>).</a:t>
            </a:r>
          </a:p>
          <a:p>
            <a:pPr indent="449580" algn="just">
              <a:lnSpc>
                <a:spcPct val="115000"/>
              </a:lnSpc>
              <a:spcAft>
                <a:spcPts val="1000"/>
              </a:spcAft>
            </a:pPr>
            <a:r>
              <a:rPr lang="tr-TR" dirty="0" smtClean="0">
                <a:ea typeface="Calibri"/>
                <a:cs typeface="Times New Roman"/>
              </a:rPr>
              <a:t>Bugün </a:t>
            </a:r>
            <a:r>
              <a:rPr lang="tr-TR" dirty="0">
                <a:ea typeface="Calibri"/>
                <a:cs typeface="Times New Roman"/>
              </a:rPr>
              <a:t>birçok kişinin "batıl" olarak adlandırdığı halk inanışlarına kültürel düzeyi ne olursa olsun birçok insanın yaygın olarak inandığı bir gerçektir. Örneğin; bugün yaygın olarak ağaçların yapraklarının geç dökülmesi sonucunda kışın geç geleceğine inanılır. Bunun gibi halk, birkaç örneğini gördüğü olayları inanç haline getirerek onu yıllarca sürdürmektedir. Bu inançlar daha çok korktukları bir doğa olayı etrafında oluşmaktadır ve doğa olayını olağanüstü bir şekilde düşünmektedirler. Örneğin; yağmurlu havada eşiğin üstünde oturulunca yıldırım düşeceği inancı oluşturarak günümüze kadar taşımıştır. Bu olayın bilimsel bir açıklaması olmasa bile, halk bu olaya birkaç kez tanık olmuşsa, eşiğe yağmurlu havada oturmamak inanca dayalı bir davranış oluvermiştir. Halkımız pek çok şeyde olduğu inançlarında da dini, ahlaki durgularından ve tecrübelerinden faydalanmıştır(Yardımcı, 1993: 321).</a:t>
            </a:r>
          </a:p>
          <a:p>
            <a:endParaRPr lang="tr-TR" dirty="0"/>
          </a:p>
        </p:txBody>
      </p:sp>
    </p:spTree>
    <p:extLst>
      <p:ext uri="{BB962C8B-B14F-4D97-AF65-F5344CB8AC3E}">
        <p14:creationId xmlns:p14="http://schemas.microsoft.com/office/powerpoint/2010/main" val="15497218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b="1" dirty="0" smtClean="0"/>
              <a:t>SAKSAĞAN:</a:t>
            </a:r>
          </a:p>
          <a:p>
            <a:pPr marL="0" indent="0" algn="just">
              <a:lnSpc>
                <a:spcPct val="170000"/>
              </a:lnSpc>
              <a:spcBef>
                <a:spcPts val="0"/>
              </a:spcBef>
              <a:buNone/>
            </a:pPr>
            <a:r>
              <a:rPr lang="tr-TR" dirty="0" smtClean="0"/>
              <a:t>	Saksağan örüşü hayırlı haber işaretidir. Saksağan çığlıkla öterse </a:t>
            </a:r>
            <a:r>
              <a:rPr lang="tr-TR" dirty="0"/>
              <a:t>kötü </a:t>
            </a:r>
            <a:r>
              <a:rPr lang="tr-TR" dirty="0" smtClean="0"/>
              <a:t>haber işaretidir. 	Bir insanın önünden saksağan geçerse mektup  </a:t>
            </a:r>
            <a:r>
              <a:rPr lang="tr-TR" dirty="0"/>
              <a:t>gelir</a:t>
            </a:r>
            <a:r>
              <a:rPr lang="tr-TR" dirty="0" smtClean="0"/>
              <a:t>.</a:t>
            </a:r>
          </a:p>
          <a:p>
            <a:pPr marL="0" indent="0" algn="just">
              <a:lnSpc>
                <a:spcPct val="170000"/>
              </a:lnSpc>
              <a:spcBef>
                <a:spcPts val="0"/>
              </a:spcBef>
              <a:buNone/>
            </a:pPr>
            <a:r>
              <a:rPr lang="tr-TR" b="1" dirty="0" smtClean="0"/>
              <a:t>SERÇE: </a:t>
            </a:r>
          </a:p>
          <a:p>
            <a:pPr marL="0" indent="0" algn="just">
              <a:lnSpc>
                <a:spcPct val="170000"/>
              </a:lnSpc>
              <a:spcBef>
                <a:spcPts val="0"/>
              </a:spcBef>
              <a:buNone/>
            </a:pPr>
            <a:r>
              <a:rPr lang="tr-TR" b="1" dirty="0" smtClean="0"/>
              <a:t>	</a:t>
            </a:r>
            <a:r>
              <a:rPr lang="tr-TR" dirty="0" smtClean="0"/>
              <a:t>Serçe bir camın kenarına konarsa misafir  </a:t>
            </a:r>
            <a:r>
              <a:rPr lang="tr-TR" dirty="0"/>
              <a:t>gelir</a:t>
            </a:r>
            <a:r>
              <a:rPr lang="tr-TR" dirty="0" smtClean="0"/>
              <a:t>.</a:t>
            </a:r>
          </a:p>
          <a:p>
            <a:pPr marL="0" indent="0" algn="just">
              <a:lnSpc>
                <a:spcPct val="170000"/>
              </a:lnSpc>
              <a:spcBef>
                <a:spcPts val="0"/>
              </a:spcBef>
              <a:buNone/>
            </a:pPr>
            <a:r>
              <a:rPr lang="tr-TR" b="1" dirty="0" smtClean="0"/>
              <a:t>SIĞIR:</a:t>
            </a:r>
          </a:p>
          <a:p>
            <a:pPr marL="0" indent="0" algn="just">
              <a:lnSpc>
                <a:spcPct val="170000"/>
              </a:lnSpc>
              <a:spcBef>
                <a:spcPts val="0"/>
              </a:spcBef>
              <a:buNone/>
            </a:pPr>
            <a:r>
              <a:rPr lang="tr-TR" dirty="0"/>
              <a:t>	</a:t>
            </a:r>
            <a:r>
              <a:rPr lang="tr-TR" dirty="0" smtClean="0"/>
              <a:t>Gün battıktan sonra </a:t>
            </a:r>
            <a:r>
              <a:rPr lang="tr-TR" dirty="0"/>
              <a:t>bir </a:t>
            </a:r>
            <a:r>
              <a:rPr lang="tr-TR" dirty="0" smtClean="0"/>
              <a:t>evden diğer bir </a:t>
            </a:r>
            <a:r>
              <a:rPr lang="tr-TR" dirty="0"/>
              <a:t>eve </a:t>
            </a:r>
            <a:r>
              <a:rPr lang="tr-TR" dirty="0" smtClean="0"/>
              <a:t>süt verilmez, verilirse o sığırda bir hastalık 	çıkar.</a:t>
            </a:r>
          </a:p>
          <a:p>
            <a:pPr marL="0" indent="0" algn="just">
              <a:lnSpc>
                <a:spcPct val="170000"/>
              </a:lnSpc>
              <a:spcBef>
                <a:spcPts val="0"/>
              </a:spcBef>
              <a:buNone/>
            </a:pPr>
            <a:r>
              <a:rPr lang="tr-TR" b="1" dirty="0" smtClean="0"/>
              <a:t>TURNA:</a:t>
            </a:r>
          </a:p>
          <a:p>
            <a:pPr marL="0" indent="0" algn="just">
              <a:lnSpc>
                <a:spcPct val="170000"/>
              </a:lnSpc>
              <a:spcBef>
                <a:spcPts val="0"/>
              </a:spcBef>
              <a:buNone/>
            </a:pPr>
            <a:r>
              <a:rPr lang="tr-TR" dirty="0" smtClean="0"/>
              <a:t>	Turna görülürse kışın şiddetli geçeceğine inanılır.</a:t>
            </a:r>
          </a:p>
          <a:p>
            <a:pPr marL="0" indent="0" algn="just">
              <a:lnSpc>
                <a:spcPct val="170000"/>
              </a:lnSpc>
              <a:spcBef>
                <a:spcPts val="0"/>
              </a:spcBef>
              <a:buNone/>
            </a:pPr>
            <a:r>
              <a:rPr lang="tr-TR" b="1" dirty="0" smtClean="0"/>
              <a:t>YARASA:</a:t>
            </a:r>
          </a:p>
          <a:p>
            <a:pPr marL="0" indent="0" algn="just">
              <a:lnSpc>
                <a:spcPct val="170000"/>
              </a:lnSpc>
              <a:spcBef>
                <a:spcPts val="0"/>
              </a:spcBef>
              <a:buNone/>
            </a:pPr>
            <a:r>
              <a:rPr lang="tr-TR" dirty="0" smtClean="0"/>
              <a:t>	Yarasa gece öterse cenaze çıkarmış. </a:t>
            </a:r>
          </a:p>
          <a:p>
            <a:pPr marL="0" indent="0" algn="just">
              <a:lnSpc>
                <a:spcPct val="170000"/>
              </a:lnSpc>
              <a:spcBef>
                <a:spcPts val="0"/>
              </a:spcBef>
              <a:buNone/>
            </a:pPr>
            <a:r>
              <a:rPr lang="tr-TR" b="1" dirty="0" smtClean="0"/>
              <a:t>YILAN:</a:t>
            </a:r>
          </a:p>
          <a:p>
            <a:pPr marL="0" indent="0" algn="just">
              <a:lnSpc>
                <a:spcPct val="170000"/>
              </a:lnSpc>
              <a:spcBef>
                <a:spcPts val="0"/>
              </a:spcBef>
              <a:buNone/>
            </a:pPr>
            <a:r>
              <a:rPr lang="tr-TR" dirty="0"/>
              <a:t>	</a:t>
            </a:r>
            <a:r>
              <a:rPr lang="tr-TR" dirty="0" smtClean="0"/>
              <a:t>Yılan, yıldız görmeden ölmez. Yılan ateşte yakılırsa yağmur yağar. Yolda insanın 	önünden yılan geçerse işlerin rast gideceğine inanılır. Yılan öldürülüp suya atılırsa ve 	suda kaybolursa yağmur yağar ve durmaz, seller olur.</a:t>
            </a:r>
          </a:p>
          <a:p>
            <a:pPr marL="0" indent="0">
              <a:lnSpc>
                <a:spcPct val="150000"/>
              </a:lnSpc>
              <a:spcBef>
                <a:spcPts val="0"/>
              </a:spcBef>
              <a:buNone/>
            </a:pPr>
            <a:endParaRPr lang="tr-TR" dirty="0"/>
          </a:p>
          <a:p>
            <a:pPr marL="0" indent="0">
              <a:lnSpc>
                <a:spcPct val="150000"/>
              </a:lnSpc>
              <a:spcBef>
                <a:spcPts val="0"/>
              </a:spcBef>
              <a:buNone/>
            </a:pPr>
            <a:endParaRPr lang="tr-TR" dirty="0"/>
          </a:p>
        </p:txBody>
      </p:sp>
    </p:spTree>
    <p:extLst>
      <p:ext uri="{BB962C8B-B14F-4D97-AF65-F5344CB8AC3E}">
        <p14:creationId xmlns:p14="http://schemas.microsoft.com/office/powerpoint/2010/main" val="158939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indent="449580" algn="just">
              <a:lnSpc>
                <a:spcPct val="115000"/>
              </a:lnSpc>
              <a:spcAft>
                <a:spcPts val="1000"/>
              </a:spcAft>
            </a:pPr>
            <a:r>
              <a:rPr lang="tr-TR" dirty="0">
                <a:ea typeface="Calibri"/>
                <a:cs typeface="Times New Roman"/>
              </a:rPr>
              <a:t>Türk toplumu binlerce yıllık tarihinde, çeşitli dinlere ve kültürlere girmiş ve bu dinlerin ve kültürlerin etkisi altında kalarak İslamiyet’e girdikten sonra da eski dinlerin, kültürlerin etkilerini sürdürmüşlerdir. Gerek yazılı kaynaklarda gerekse sözlü bilgilerde halk inançları konusunda Anadolu'nun değişik yerlerinde önemli benzerlikler bulunmaktadırlar. Anadolu topraklarında yaşayan insanların aynı tarih ve kültüre sahip olduklarının bir göstergesidir.</a:t>
            </a:r>
          </a:p>
          <a:p>
            <a:endParaRPr lang="tr-TR" dirty="0"/>
          </a:p>
        </p:txBody>
      </p:sp>
    </p:spTree>
    <p:extLst>
      <p:ext uri="{BB962C8B-B14F-4D97-AF65-F5344CB8AC3E}">
        <p14:creationId xmlns:p14="http://schemas.microsoft.com/office/powerpoint/2010/main" val="1771536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pPr algn="just">
              <a:lnSpc>
                <a:spcPct val="115000"/>
              </a:lnSpc>
              <a:spcAft>
                <a:spcPts val="1000"/>
              </a:spcAft>
            </a:pPr>
            <a:r>
              <a:rPr lang="tr-TR" b="1" dirty="0">
                <a:ea typeface="Calibri"/>
                <a:cs typeface="Times New Roman"/>
              </a:rPr>
              <a:t>1.Tabiat Olaylarıyla İlgili İnanışlar</a:t>
            </a:r>
            <a:r>
              <a:rPr lang="tr-TR" dirty="0">
                <a:ea typeface="Calibri"/>
                <a:cs typeface="Times New Roman"/>
              </a:rPr>
              <a:t/>
            </a:r>
            <a:br>
              <a:rPr lang="tr-TR" dirty="0">
                <a:ea typeface="Calibri"/>
                <a:cs typeface="Times New Roman"/>
              </a:rPr>
            </a:br>
            <a:endParaRPr lang="tr-TR" dirty="0"/>
          </a:p>
        </p:txBody>
      </p:sp>
      <p:sp>
        <p:nvSpPr>
          <p:cNvPr id="3" name="İçerik Yer Tutucusu 2"/>
          <p:cNvSpPr>
            <a:spLocks noGrp="1"/>
          </p:cNvSpPr>
          <p:nvPr>
            <p:ph idx="1"/>
          </p:nvPr>
        </p:nvSpPr>
        <p:spPr>
          <a:xfrm>
            <a:off x="0" y="476672"/>
            <a:ext cx="9144000" cy="6360695"/>
          </a:xfrm>
        </p:spPr>
        <p:txBody>
          <a:bodyPr>
            <a:normAutofit fontScale="47500" lnSpcReduction="20000"/>
          </a:bodyPr>
          <a:lstStyle/>
          <a:p>
            <a:pPr marL="0" indent="0" algn="just">
              <a:lnSpc>
                <a:spcPct val="115000"/>
              </a:lnSpc>
              <a:spcAft>
                <a:spcPts val="1000"/>
              </a:spcAft>
              <a:buNone/>
            </a:pPr>
            <a:r>
              <a:rPr lang="tr-TR" sz="4200" dirty="0" smtClean="0">
                <a:ea typeface="Calibri"/>
                <a:cs typeface="Times New Roman"/>
              </a:rPr>
              <a:t>	Bir </a:t>
            </a:r>
            <a:r>
              <a:rPr lang="tr-TR" sz="4200" dirty="0">
                <a:ea typeface="Calibri"/>
                <a:cs typeface="Times New Roman"/>
              </a:rPr>
              <a:t>tabiat olayının yerler ve topluluklara göre, çoğu kez aynı bölgede bile, birbirinden çok farklı, kimi de çelişkili inançlar yarattığını birkaç örnekle belirtelim. Yağmur yağarken aynı zamanda güneşin parlaması türlü türlü yorumlanır:</a:t>
            </a:r>
          </a:p>
          <a:p>
            <a:pPr marL="0" indent="0">
              <a:lnSpc>
                <a:spcPct val="115000"/>
              </a:lnSpc>
              <a:spcAft>
                <a:spcPts val="1000"/>
              </a:spcAft>
              <a:buNone/>
            </a:pPr>
            <a:r>
              <a:rPr lang="tr-TR" sz="4200" dirty="0" smtClean="0">
                <a:ea typeface="Calibri"/>
                <a:cs typeface="Times New Roman"/>
              </a:rPr>
              <a:t>	1</a:t>
            </a:r>
            <a:r>
              <a:rPr lang="tr-TR" sz="4200" dirty="0">
                <a:ea typeface="Calibri"/>
                <a:cs typeface="Times New Roman"/>
              </a:rPr>
              <a:t>) Cennette ya da gökyüzünde geçen olayların belirtileri: "Melekler evleniyor"; "Muhammed’in düğünü oluyor", "Huri Kızları halı dokuyor".</a:t>
            </a:r>
          </a:p>
          <a:p>
            <a:pPr marL="0" indent="0" algn="just">
              <a:lnSpc>
                <a:spcPct val="115000"/>
              </a:lnSpc>
              <a:spcAft>
                <a:spcPts val="1000"/>
              </a:spcAft>
              <a:buNone/>
            </a:pPr>
            <a:r>
              <a:rPr lang="tr-TR" sz="4200" dirty="0" smtClean="0">
                <a:ea typeface="Calibri"/>
                <a:cs typeface="Times New Roman"/>
              </a:rPr>
              <a:t>	2</a:t>
            </a:r>
            <a:r>
              <a:rPr lang="tr-TR" sz="4200" dirty="0">
                <a:ea typeface="Calibri"/>
                <a:cs typeface="Times New Roman"/>
              </a:rPr>
              <a:t>) Yeryüzünde olup biten şeyler: "Tilkiler evleniyor", "Dişi geyik doğuruyor": "Kurtlar evleniyor": "Kurtla ayı evleniyor"; "Horozlar evleniyor": "Yılanlar padişahlarının (Sah-ı </a:t>
            </a:r>
            <a:r>
              <a:rPr lang="tr-TR" sz="4200" dirty="0" err="1">
                <a:ea typeface="Calibri"/>
                <a:cs typeface="Times New Roman"/>
              </a:rPr>
              <a:t>maran</a:t>
            </a:r>
            <a:r>
              <a:rPr lang="tr-TR" sz="4200" dirty="0">
                <a:ea typeface="Calibri"/>
                <a:cs typeface="Times New Roman"/>
              </a:rPr>
              <a:t>) yasını tutuyorlar".</a:t>
            </a:r>
          </a:p>
          <a:p>
            <a:pPr marL="0" indent="0">
              <a:lnSpc>
                <a:spcPct val="115000"/>
              </a:lnSpc>
              <a:spcAft>
                <a:spcPts val="1000"/>
              </a:spcAft>
              <a:buNone/>
            </a:pPr>
            <a:r>
              <a:rPr lang="tr-TR" sz="4200" dirty="0">
                <a:ea typeface="Calibri"/>
                <a:cs typeface="Times New Roman"/>
              </a:rPr>
              <a:t>3) </a:t>
            </a:r>
            <a:r>
              <a:rPr lang="tr-TR" sz="4200" dirty="0" smtClean="0">
                <a:ea typeface="Calibri"/>
                <a:cs typeface="Times New Roman"/>
              </a:rPr>
              <a:t>	Uğurlu</a:t>
            </a:r>
            <a:r>
              <a:rPr lang="tr-TR" sz="4200" dirty="0">
                <a:ea typeface="Calibri"/>
                <a:cs typeface="Times New Roman"/>
              </a:rPr>
              <a:t>, kutlu, bereketli olayların belirtileri: "Hacet kapıları açılıyor", "Ekinlerde bereket olacak, "Koyun sürüleri için hastalıksız bir yıl olacak", "Savaş sona erecek, barış olacak", "Düşmanlar yenilgiye uğrayacak", "Mantar çok bitecek".</a:t>
            </a:r>
          </a:p>
          <a:p>
            <a:pPr marL="0" indent="0" algn="just">
              <a:lnSpc>
                <a:spcPct val="115000"/>
              </a:lnSpc>
              <a:spcAft>
                <a:spcPts val="1000"/>
              </a:spcAft>
              <a:buNone/>
            </a:pPr>
            <a:r>
              <a:rPr lang="tr-TR" sz="4200" dirty="0" smtClean="0">
                <a:ea typeface="Calibri"/>
                <a:cs typeface="Times New Roman"/>
              </a:rPr>
              <a:t>	4</a:t>
            </a:r>
            <a:r>
              <a:rPr lang="tr-TR" sz="4200" dirty="0">
                <a:ea typeface="Calibri"/>
                <a:cs typeface="Times New Roman"/>
              </a:rPr>
              <a:t>) Uğursuz, mutsuz olayların belirtisi : "Mahsul az alınacak, kıtlık olacak". Kış uzun olacak", "Kuzular çok ölecek", "Kadınlar çok kız doğuracak'", "Savaş olacak", "Dünyaya bir yıldız düşecek", "Büyük bir kimsenin başına konmuş kuş onu didikliyor" (</a:t>
            </a:r>
            <a:r>
              <a:rPr lang="tr-TR" sz="4200" dirty="0" err="1">
                <a:ea typeface="Calibri"/>
                <a:cs typeface="Times New Roman"/>
              </a:rPr>
              <a:t>Boratav</a:t>
            </a:r>
            <a:r>
              <a:rPr lang="tr-TR" sz="4200" dirty="0">
                <a:ea typeface="Calibri"/>
                <a:cs typeface="Times New Roman"/>
              </a:rPr>
              <a:t>, 1997: 45).</a:t>
            </a:r>
          </a:p>
          <a:p>
            <a:endParaRPr lang="tr-TR" dirty="0"/>
          </a:p>
        </p:txBody>
      </p:sp>
    </p:spTree>
    <p:extLst>
      <p:ext uri="{BB962C8B-B14F-4D97-AF65-F5344CB8AC3E}">
        <p14:creationId xmlns:p14="http://schemas.microsoft.com/office/powerpoint/2010/main" val="1760421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703" y="-171400"/>
            <a:ext cx="9144000" cy="7029400"/>
          </a:xfrm>
        </p:spPr>
        <p:txBody>
          <a:bodyPr>
            <a:noAutofit/>
          </a:bodyPr>
          <a:lstStyle/>
          <a:p>
            <a:pPr indent="0" algn="just">
              <a:lnSpc>
                <a:spcPct val="115000"/>
              </a:lnSpc>
              <a:spcAft>
                <a:spcPts val="1000"/>
              </a:spcAft>
              <a:buNone/>
            </a:pPr>
            <a:r>
              <a:rPr lang="tr-TR" sz="2400" dirty="0" smtClean="0">
                <a:ea typeface="Calibri"/>
                <a:cs typeface="Times New Roman"/>
              </a:rPr>
              <a:t>	Yağmurun</a:t>
            </a:r>
            <a:r>
              <a:rPr lang="tr-TR" sz="2400" dirty="0">
                <a:ea typeface="Calibri"/>
                <a:cs typeface="Times New Roman"/>
              </a:rPr>
              <a:t>, yılın belli bir ayında düşmesinde bereket olduğuna inanılmasını, sadece bu ayın, toprağın en çok su beklediği zaman olmasıyla açıklamamak gerekir; nitekim nisan yağmuru bereketli sayıldığı gibi incilerin onun damlalarından meydana geldiğine de inanılır. Gene nisan yağmurunun altında ıslanmaktan sakınmamak, kaçmamak gerektiği şöyle o insanın saçlarını güçlendirir, gürleştirirmiş (</a:t>
            </a:r>
            <a:r>
              <a:rPr lang="tr-TR" sz="2400" dirty="0" err="1">
                <a:ea typeface="Calibri"/>
                <a:cs typeface="Times New Roman"/>
              </a:rPr>
              <a:t>Boratav</a:t>
            </a:r>
            <a:r>
              <a:rPr lang="tr-TR" sz="2400" dirty="0">
                <a:ea typeface="Calibri"/>
                <a:cs typeface="Times New Roman"/>
              </a:rPr>
              <a:t>, 1997: 46). Nisan yağmuru zemzem suyu gibidir, uğurludur. Nisan yağmurunda ıslanman insana sağlık vereceğine de inanılır. Şeytan düğün ederken (nisan yağmuru) yağmurun altında duranları cinlerin alıp götüreceğine de inanılır (Durdu,2004: 8).</a:t>
            </a:r>
          </a:p>
          <a:p>
            <a:pPr indent="0" algn="just">
              <a:lnSpc>
                <a:spcPct val="115000"/>
              </a:lnSpc>
              <a:spcAft>
                <a:spcPts val="1000"/>
              </a:spcAft>
              <a:buNone/>
            </a:pPr>
            <a:r>
              <a:rPr lang="tr-TR" sz="2400" dirty="0" smtClean="0">
                <a:ea typeface="Calibri"/>
                <a:cs typeface="Times New Roman"/>
              </a:rPr>
              <a:t>	Gök </a:t>
            </a:r>
            <a:r>
              <a:rPr lang="tr-TR" sz="2400" dirty="0">
                <a:ea typeface="Calibri"/>
                <a:cs typeface="Times New Roman"/>
              </a:rPr>
              <a:t>gürlerken ambarlara vurmak, bu tabiat olayının bereket gücüne bir işaret olsa gerekir. Antalya Yörüklerinin bir inanışına göre ise gök gürlemesi gökte meleklerle zebanilerin dövüşleri sırasında değneklerinin çıkarttığı sestir ( </a:t>
            </a:r>
            <a:r>
              <a:rPr lang="tr-TR" sz="2400" dirty="0" err="1">
                <a:ea typeface="Calibri"/>
                <a:cs typeface="Times New Roman"/>
              </a:rPr>
              <a:t>Boratav</a:t>
            </a:r>
            <a:r>
              <a:rPr lang="tr-TR" sz="2400" dirty="0">
                <a:ea typeface="Calibri"/>
                <a:cs typeface="Times New Roman"/>
              </a:rPr>
              <a:t>, t997: 46). Gök gürlediğinde demir ısırmak uğurlu sayılır. Gök gürlediğinde bir bıçak dama atılır </a:t>
            </a:r>
            <a:r>
              <a:rPr lang="tr-TR" sz="2400" dirty="0" smtClean="0">
                <a:ea typeface="Calibri"/>
                <a:cs typeface="Times New Roman"/>
              </a:rPr>
              <a:t>Şimşek </a:t>
            </a:r>
            <a:r>
              <a:rPr lang="tr-TR" sz="2400" dirty="0">
                <a:ea typeface="Calibri"/>
                <a:cs typeface="Times New Roman"/>
              </a:rPr>
              <a:t>çaktığında ise yere bıçak saplanır (Durdu. 2004: 8-9</a:t>
            </a:r>
            <a:r>
              <a:rPr lang="tr-TR" sz="2400" dirty="0" smtClean="0">
                <a:ea typeface="Calibri"/>
                <a:cs typeface="Times New Roman"/>
              </a:rPr>
              <a:t>)</a:t>
            </a:r>
            <a:endParaRPr lang="tr-TR" sz="2400" dirty="0">
              <a:ea typeface="Calibri"/>
              <a:cs typeface="Times New Roman"/>
            </a:endParaRPr>
          </a:p>
        </p:txBody>
      </p:sp>
    </p:spTree>
    <p:extLst>
      <p:ext uri="{BB962C8B-B14F-4D97-AF65-F5344CB8AC3E}">
        <p14:creationId xmlns:p14="http://schemas.microsoft.com/office/powerpoint/2010/main" val="3561697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indent="0" algn="just">
              <a:lnSpc>
                <a:spcPct val="115000"/>
              </a:lnSpc>
              <a:spcAft>
                <a:spcPts val="1000"/>
              </a:spcAft>
              <a:buNone/>
            </a:pPr>
            <a:r>
              <a:rPr lang="tr-TR" dirty="0" smtClean="0">
                <a:ea typeface="Calibri"/>
                <a:cs typeface="Times New Roman"/>
              </a:rPr>
              <a:t>	Dolunun </a:t>
            </a:r>
            <a:r>
              <a:rPr lang="tr-TR" dirty="0">
                <a:ea typeface="Calibri"/>
                <a:cs typeface="Times New Roman"/>
              </a:rPr>
              <a:t>ilk yağdığında birkaç tane dolu yemenin sağlığa iyi geleceğine inanılır. Dolunun kesilmesi için avluya bıçak, sacayağı atılır. </a:t>
            </a:r>
            <a:r>
              <a:rPr lang="tr-TR" dirty="0" err="1">
                <a:ea typeface="Calibri"/>
                <a:cs typeface="Times New Roman"/>
              </a:rPr>
              <a:t>Ilk</a:t>
            </a:r>
            <a:r>
              <a:rPr lang="tr-TR" dirty="0">
                <a:ea typeface="Calibri"/>
                <a:cs typeface="Times New Roman"/>
              </a:rPr>
              <a:t> dolu yağdığına adı Mehmet olan çocuk ya da anasının ilk oğlu doluyu bıçakla ikiye ayırır (Durdu, 2004: 8-9).</a:t>
            </a:r>
          </a:p>
          <a:p>
            <a:pPr indent="0" algn="just">
              <a:lnSpc>
                <a:spcPct val="115000"/>
              </a:lnSpc>
              <a:spcAft>
                <a:spcPts val="1000"/>
              </a:spcAft>
              <a:buNone/>
            </a:pPr>
            <a:r>
              <a:rPr lang="tr-TR" dirty="0" smtClean="0">
                <a:ea typeface="Calibri"/>
                <a:cs typeface="Times New Roman"/>
              </a:rPr>
              <a:t>	Ebemkuşağı </a:t>
            </a:r>
            <a:r>
              <a:rPr lang="tr-TR" dirty="0">
                <a:ea typeface="Calibri"/>
                <a:cs typeface="Times New Roman"/>
              </a:rPr>
              <a:t>(=eleğim-sağma) birçok yerlerde Fatma Ananın kuşağı diye adlandırılır; onun altından geçenin, kızsa oğlan, oğlansa kız olacağına inanılır (</a:t>
            </a:r>
            <a:r>
              <a:rPr lang="tr-TR" dirty="0" err="1">
                <a:ea typeface="Calibri"/>
                <a:cs typeface="Times New Roman"/>
              </a:rPr>
              <a:t>Boratav</a:t>
            </a:r>
            <a:r>
              <a:rPr lang="tr-TR" dirty="0">
                <a:ea typeface="Calibri"/>
                <a:cs typeface="Times New Roman"/>
              </a:rPr>
              <a:t>. 1997: 46).</a:t>
            </a:r>
          </a:p>
          <a:p>
            <a:pPr indent="0" algn="just">
              <a:lnSpc>
                <a:spcPct val="115000"/>
              </a:lnSpc>
              <a:spcAft>
                <a:spcPts val="1000"/>
              </a:spcAft>
              <a:buNone/>
            </a:pPr>
            <a:r>
              <a:rPr lang="tr-TR" dirty="0" smtClean="0">
                <a:ea typeface="Calibri"/>
                <a:cs typeface="Times New Roman"/>
              </a:rPr>
              <a:t>	Martin </a:t>
            </a:r>
            <a:r>
              <a:rPr lang="tr-TR" dirty="0">
                <a:ea typeface="Calibri"/>
                <a:cs typeface="Times New Roman"/>
              </a:rPr>
              <a:t>22sinden (eski martın dokuzundan) başlayarak bir haftanın günlerinden birini seçip, o gün havanın güzel olup olmadığına göre bütün yılın uğurlu, hayırlı ya da uğursuz, kötü olacağını yorumlama işlemi de bahanın ilk günlerinin bir çeşit fal aracı olarak kullanılabileceği inancına dayanır (</a:t>
            </a:r>
            <a:r>
              <a:rPr lang="tr-TR" dirty="0" err="1">
                <a:ea typeface="Calibri"/>
                <a:cs typeface="Times New Roman"/>
              </a:rPr>
              <a:t>Boratav</a:t>
            </a:r>
            <a:r>
              <a:rPr lang="tr-TR" dirty="0">
                <a:ea typeface="Calibri"/>
                <a:cs typeface="Times New Roman"/>
              </a:rPr>
              <a:t>, 1997: 46).</a:t>
            </a:r>
          </a:p>
          <a:p>
            <a:endParaRPr lang="tr-TR" dirty="0"/>
          </a:p>
        </p:txBody>
      </p:sp>
    </p:spTree>
    <p:extLst>
      <p:ext uri="{BB962C8B-B14F-4D97-AF65-F5344CB8AC3E}">
        <p14:creationId xmlns:p14="http://schemas.microsoft.com/office/powerpoint/2010/main" val="4058341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7029400"/>
          </a:xfrm>
        </p:spPr>
        <p:txBody>
          <a:bodyPr>
            <a:normAutofit fontScale="85000" lnSpcReduction="10000"/>
          </a:bodyPr>
          <a:lstStyle/>
          <a:p>
            <a:pPr indent="0" algn="just">
              <a:lnSpc>
                <a:spcPct val="115000"/>
              </a:lnSpc>
              <a:spcAft>
                <a:spcPts val="1000"/>
              </a:spcAft>
              <a:buNone/>
            </a:pPr>
            <a:r>
              <a:rPr lang="tr-TR" dirty="0" smtClean="0">
                <a:ea typeface="Calibri"/>
                <a:cs typeface="Times New Roman"/>
              </a:rPr>
              <a:t>	Yılın </a:t>
            </a:r>
            <a:r>
              <a:rPr lang="tr-TR" dirty="0">
                <a:ea typeface="Calibri"/>
                <a:cs typeface="Times New Roman"/>
              </a:rPr>
              <a:t>belli mevsimleriyle ilgili kimi inanışlarda aylar canlı varlıklar gibi düşünülmüştür. Bir inanışa göre, nisan gelince sıcağa kavuşup da martla alay eden koca karıya mart kızmış. Şubattan bir gün almış: soğuk, fırtına geri gelmiş. Koca karı da küstahlığının cezasını bulmuş. Mart için de havayı-yeniden kışa çeviren bir güne "koca karı fırtınası" denmesinin sebebi bu imiş. Anadolu' da yaygın, bir türlü şakaya dönüşmüş eski bir âdet de, eski martin birinde "mart içeri pire dışarı" (ya da "mart bize pire size") sözlerini söyleyerek, evin tozlu eşyalarını başkalarının evine doğru silkelemek, ocaktan alınan külleri, , önce davranarak, komşunun kapısına yığmaktır; bu işlemin, bütün yıl boyunca evi pireden, tozdan, pislikten koruyacağına inanılır (</a:t>
            </a:r>
            <a:r>
              <a:rPr lang="tr-TR" dirty="0" err="1">
                <a:ea typeface="Calibri"/>
                <a:cs typeface="Times New Roman"/>
              </a:rPr>
              <a:t>Boratav</a:t>
            </a:r>
            <a:r>
              <a:rPr lang="tr-TR" dirty="0">
                <a:ea typeface="Calibri"/>
                <a:cs typeface="Times New Roman"/>
              </a:rPr>
              <a:t>, 1997: 46). Martın birinci günü eve dışarıdan kimsenin girmesine izin verilmez, dışarıdan biri girerse buzağıların, kuzuların öleceğine inanılır (Durdu, 2004: 9).</a:t>
            </a:r>
          </a:p>
          <a:p>
            <a:endParaRPr lang="tr-TR" dirty="0"/>
          </a:p>
        </p:txBody>
      </p:sp>
    </p:spTree>
    <p:extLst>
      <p:ext uri="{BB962C8B-B14F-4D97-AF65-F5344CB8AC3E}">
        <p14:creationId xmlns:p14="http://schemas.microsoft.com/office/powerpoint/2010/main" val="606114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indent="0" algn="just">
              <a:lnSpc>
                <a:spcPct val="115000"/>
              </a:lnSpc>
              <a:spcAft>
                <a:spcPts val="1000"/>
              </a:spcAft>
              <a:buNone/>
            </a:pPr>
            <a:r>
              <a:rPr lang="tr-TR" dirty="0" smtClean="0">
                <a:ea typeface="Calibri"/>
                <a:cs typeface="Times New Roman"/>
              </a:rPr>
              <a:t>	Mevsimlerle </a:t>
            </a:r>
            <a:r>
              <a:rPr lang="tr-TR" dirty="0">
                <a:ea typeface="Calibri"/>
                <a:cs typeface="Times New Roman"/>
              </a:rPr>
              <a:t>ilgili çok yaygın bir inanış da sıcakların gelmesini Cemre" </a:t>
            </a:r>
            <a:r>
              <a:rPr lang="tr-TR" dirty="0" err="1">
                <a:ea typeface="Calibri"/>
                <a:cs typeface="Times New Roman"/>
              </a:rPr>
              <a:t>lerin</a:t>
            </a:r>
            <a:r>
              <a:rPr lang="tr-TR" dirty="0">
                <a:ea typeface="Calibri"/>
                <a:cs typeface="Times New Roman"/>
              </a:rPr>
              <a:t> düşmesine bağlamaktır. Arapça ‘da kar, köz anlamına gelen bu kelime ile niteliği bilinmeyen, sıcaklığı sağladığına inanılan bir madde düşünülür. İnanışa göre, cemreler birer hafta aralıkla 7 şubatta (-20 şubatta) havaya, 14 (=27) şubatta suya, 21 şubatta (= 5-6 mart) da toprağa düşermiş (</a:t>
            </a:r>
            <a:r>
              <a:rPr lang="tr-TR" dirty="0" err="1">
                <a:ea typeface="Calibri"/>
                <a:cs typeface="Times New Roman"/>
              </a:rPr>
              <a:t>Boratav</a:t>
            </a:r>
            <a:r>
              <a:rPr lang="tr-TR" dirty="0">
                <a:ea typeface="Calibri"/>
                <a:cs typeface="Times New Roman"/>
              </a:rPr>
              <a:t>, 1997: 46-47).</a:t>
            </a:r>
          </a:p>
          <a:p>
            <a:pPr indent="0" algn="just">
              <a:lnSpc>
                <a:spcPct val="115000"/>
              </a:lnSpc>
              <a:spcAft>
                <a:spcPts val="1000"/>
              </a:spcAft>
              <a:buNone/>
            </a:pPr>
            <a:r>
              <a:rPr lang="tr-TR" dirty="0" smtClean="0">
                <a:ea typeface="Calibri"/>
                <a:cs typeface="Times New Roman"/>
              </a:rPr>
              <a:t>	Kastamonu'da </a:t>
            </a:r>
            <a:r>
              <a:rPr lang="tr-TR" dirty="0">
                <a:ea typeface="Calibri"/>
                <a:cs typeface="Times New Roman"/>
              </a:rPr>
              <a:t>da sam rüzgârı (bahar yelleri) estiği zaman dereye gidip yıkanılmaz, yıkanıldığı zaman vücudun "</a:t>
            </a:r>
            <a:r>
              <a:rPr lang="tr-TR" dirty="0" err="1">
                <a:ea typeface="Calibri"/>
                <a:cs typeface="Times New Roman"/>
              </a:rPr>
              <a:t>alaş</a:t>
            </a:r>
            <a:r>
              <a:rPr lang="tr-TR" dirty="0">
                <a:ea typeface="Calibri"/>
                <a:cs typeface="Times New Roman"/>
              </a:rPr>
              <a:t>" olacağına inanılıyor. Bu sayılı günlerde demir borudan geçen sudan yıkanılır. Bu aylarda güneş sıcaklığıyla ısınmış sudan yıkanılmayıp, dereye veya denize giren boynuna çivi asar. Bazıları bu günlerde bir hafta süreyle bahçe bile sulamazlar.</a:t>
            </a:r>
          </a:p>
          <a:p>
            <a:endParaRPr lang="tr-TR" dirty="0"/>
          </a:p>
        </p:txBody>
      </p:sp>
    </p:spTree>
    <p:extLst>
      <p:ext uri="{BB962C8B-B14F-4D97-AF65-F5344CB8AC3E}">
        <p14:creationId xmlns:p14="http://schemas.microsoft.com/office/powerpoint/2010/main" val="296990970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1956</TotalTime>
  <Words>633</Words>
  <Application>Microsoft Office PowerPoint</Application>
  <PresentationFormat>Ekran Gösterisi (4:3)</PresentationFormat>
  <Paragraphs>123</Paragraphs>
  <Slides>30</Slides>
  <Notes>0</Notes>
  <HiddenSlides>0</HiddenSlides>
  <MMClips>0</MMClips>
  <ScaleCrop>false</ScaleCrop>
  <HeadingPairs>
    <vt:vector size="4" baseType="variant">
      <vt:variant>
        <vt:lpstr>Tema</vt:lpstr>
      </vt:variant>
      <vt:variant>
        <vt:i4>1</vt:i4>
      </vt:variant>
      <vt:variant>
        <vt:lpstr>Slayt Başlıkları</vt:lpstr>
      </vt:variant>
      <vt:variant>
        <vt:i4>30</vt:i4>
      </vt:variant>
    </vt:vector>
  </HeadingPairs>
  <TitlesOfParts>
    <vt:vector size="31" baseType="lpstr">
      <vt:lpstr>Ofis Teması</vt:lpstr>
      <vt:lpstr>İNANIŞLAR</vt:lpstr>
      <vt:lpstr>PowerPoint Sunusu</vt:lpstr>
      <vt:lpstr>PowerPoint Sunusu</vt:lpstr>
      <vt:lpstr>PowerPoint Sunusu</vt:lpstr>
      <vt:lpstr>1.Tabiat Olaylarıyla İlgili İnanışlar </vt:lpstr>
      <vt:lpstr>PowerPoint Sunusu</vt:lpstr>
      <vt:lpstr>PowerPoint Sunusu</vt:lpstr>
      <vt:lpstr>PowerPoint Sunusu</vt:lpstr>
      <vt:lpstr>PowerPoint Sunusu</vt:lpstr>
      <vt:lpstr>2.Canlı Varlıklarla İlgili İnanışlar </vt:lpstr>
      <vt:lpstr>PowerPoint Sunusu</vt:lpstr>
      <vt:lpstr>PowerPoint Sunusu</vt:lpstr>
      <vt:lpstr>PowerPoint Sunusu</vt:lpstr>
      <vt:lpstr>PowerPoint Sunusu</vt:lpstr>
      <vt:lpstr>3.Cansız Varlıklarla İlgili İnanışlar</vt:lpstr>
      <vt:lpstr>PowerPoint Sunusu</vt:lpstr>
      <vt:lpstr>PowerPoint Sunusu</vt:lpstr>
      <vt:lpstr>PowerPoint Sunusu</vt:lpstr>
      <vt:lpstr>PowerPoint Sunusu</vt:lpstr>
      <vt:lpstr>4. Hayvanlarla İlgili İnanışlar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İNANIŞLAR</dc:title>
  <dc:creator>HP</dc:creator>
  <cp:lastModifiedBy>ronaldinho424</cp:lastModifiedBy>
  <cp:revision>22</cp:revision>
  <dcterms:created xsi:type="dcterms:W3CDTF">2021-05-02T23:02:36Z</dcterms:created>
  <dcterms:modified xsi:type="dcterms:W3CDTF">2024-05-20T08:44:11Z</dcterms:modified>
</cp:coreProperties>
</file>