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5B9042F4-45E6-4D44-9680-52EEADD863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="" xmlns:a16="http://schemas.microsoft.com/office/drawing/2014/main" id="{F58B9763-ABF4-4CCA-9AA0-55416B5798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="" xmlns:a16="http://schemas.microsoft.com/office/drawing/2014/main" id="{76AB912F-BB6E-4D12-A2B1-168D4BEB9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72D31-27A8-4E43-87F8-F28BE4B801A7}" type="datetimeFigureOut">
              <a:rPr lang="tr-TR" smtClean="0"/>
              <a:pPr/>
              <a:t>21.10.2025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="" xmlns:a16="http://schemas.microsoft.com/office/drawing/2014/main" id="{812AB040-432F-4BD4-A87C-A95372AD1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="" xmlns:a16="http://schemas.microsoft.com/office/drawing/2014/main" id="{55181D02-D528-4E2F-B64E-E85EBD72F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09CEE-BF68-48E2-BFFA-E4D3B4364FF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830064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8D0C39EC-0895-4802-B4E4-A679AF491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="" xmlns:a16="http://schemas.microsoft.com/office/drawing/2014/main" id="{EFBC83A3-0125-4A3A-9D9B-0CAED8EA96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="" xmlns:a16="http://schemas.microsoft.com/office/drawing/2014/main" id="{DC31534F-6BC1-4A7D-9021-EB0777488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72D31-27A8-4E43-87F8-F28BE4B801A7}" type="datetimeFigureOut">
              <a:rPr lang="tr-TR" smtClean="0"/>
              <a:pPr/>
              <a:t>21.10.2025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="" xmlns:a16="http://schemas.microsoft.com/office/drawing/2014/main" id="{F04B7E90-4B2F-44E4-A602-BBA2DE058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="" xmlns:a16="http://schemas.microsoft.com/office/drawing/2014/main" id="{C984621A-2743-4406-8853-BC2D807F6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09CEE-BF68-48E2-BFFA-E4D3B4364FF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786769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="" xmlns:a16="http://schemas.microsoft.com/office/drawing/2014/main" id="{66C95569-A5CA-4388-8ECB-036641D1CF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="" xmlns:a16="http://schemas.microsoft.com/office/drawing/2014/main" id="{863B2633-5D66-404D-9FDE-0C5AE1B5AC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="" xmlns:a16="http://schemas.microsoft.com/office/drawing/2014/main" id="{BCEB86CB-A600-4638-9B7F-31E9EFB33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72D31-27A8-4E43-87F8-F28BE4B801A7}" type="datetimeFigureOut">
              <a:rPr lang="tr-TR" smtClean="0"/>
              <a:pPr/>
              <a:t>21.10.2025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="" xmlns:a16="http://schemas.microsoft.com/office/drawing/2014/main" id="{C9AF9DE1-A52A-4917-A0AF-D01BC54C7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="" xmlns:a16="http://schemas.microsoft.com/office/drawing/2014/main" id="{2446AE21-E086-4FB1-97F8-0E85E04D7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09CEE-BF68-48E2-BFFA-E4D3B4364FF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312010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C73B4976-A426-4296-9BFD-718CD780B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5CFA227B-4548-403C-AC0E-8CD86D2696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="" xmlns:a16="http://schemas.microsoft.com/office/drawing/2014/main" id="{99289BF5-46C5-48FD-B230-5BB89DF3F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72D31-27A8-4E43-87F8-F28BE4B801A7}" type="datetimeFigureOut">
              <a:rPr lang="tr-TR" smtClean="0"/>
              <a:pPr/>
              <a:t>21.10.2025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="" xmlns:a16="http://schemas.microsoft.com/office/drawing/2014/main" id="{EEC43BAE-3384-4140-9A6A-8102F872A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="" xmlns:a16="http://schemas.microsoft.com/office/drawing/2014/main" id="{035DAE69-EB21-47CD-A23F-73B1AAB2B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09CEE-BF68-48E2-BFFA-E4D3B4364FF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865663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583BBF0E-EBA7-47A0-9D5E-AB9CB1244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="" xmlns:a16="http://schemas.microsoft.com/office/drawing/2014/main" id="{355A93F0-62AB-4F6B-A063-721E83DFDB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="" xmlns:a16="http://schemas.microsoft.com/office/drawing/2014/main" id="{10E98F1B-E179-46B5-AE5C-C138BFEDA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72D31-27A8-4E43-87F8-F28BE4B801A7}" type="datetimeFigureOut">
              <a:rPr lang="tr-TR" smtClean="0"/>
              <a:pPr/>
              <a:t>21.10.2025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="" xmlns:a16="http://schemas.microsoft.com/office/drawing/2014/main" id="{21B5EE73-952F-45BD-A0F6-449942DE6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="" xmlns:a16="http://schemas.microsoft.com/office/drawing/2014/main" id="{305AEA24-C0B3-402E-B334-66EDBDDBF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09CEE-BF68-48E2-BFFA-E4D3B4364FF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327238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733D60DC-8AA2-4717-9EBA-05676E7F6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B14064F6-4C8C-46B7-A5D4-228C31BFB1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="" xmlns:a16="http://schemas.microsoft.com/office/drawing/2014/main" id="{A8A15444-8E83-46C2-B820-6345F98329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="" xmlns:a16="http://schemas.microsoft.com/office/drawing/2014/main" id="{1C2A4B21-1881-45B4-AD21-29A38EC31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72D31-27A8-4E43-87F8-F28BE4B801A7}" type="datetimeFigureOut">
              <a:rPr lang="tr-TR" smtClean="0"/>
              <a:pPr/>
              <a:t>21.10.2025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="" xmlns:a16="http://schemas.microsoft.com/office/drawing/2014/main" id="{20CBCC57-8F39-4BAE-9124-9D0576BB8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="" xmlns:a16="http://schemas.microsoft.com/office/drawing/2014/main" id="{08341FE5-FF86-429F-93FE-04D4D82B0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09CEE-BF68-48E2-BFFA-E4D3B4364FF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4166622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80516F59-ED26-48FF-BD83-1FB1213EE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="" xmlns:a16="http://schemas.microsoft.com/office/drawing/2014/main" id="{499276AF-E844-4CDE-93E0-34279AAFD7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="" xmlns:a16="http://schemas.microsoft.com/office/drawing/2014/main" id="{0235318B-C234-4065-A652-41B27B0C13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="" xmlns:a16="http://schemas.microsoft.com/office/drawing/2014/main" id="{DA4E0680-E788-4A0A-80D5-CA26F852C6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="" xmlns:a16="http://schemas.microsoft.com/office/drawing/2014/main" id="{FAF1A875-8CEB-4FF5-86F3-65FA793DA7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="" xmlns:a16="http://schemas.microsoft.com/office/drawing/2014/main" id="{113179CA-8378-44CC-A4D9-A0E4243ED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72D31-27A8-4E43-87F8-F28BE4B801A7}" type="datetimeFigureOut">
              <a:rPr lang="tr-TR" smtClean="0"/>
              <a:pPr/>
              <a:t>21.10.2025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="" xmlns:a16="http://schemas.microsoft.com/office/drawing/2014/main" id="{4F048778-C46C-4D5A-AC3B-A7E5E21F9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="" xmlns:a16="http://schemas.microsoft.com/office/drawing/2014/main" id="{5E934CF8-8526-41DF-9337-D17597185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09CEE-BF68-48E2-BFFA-E4D3B4364FF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986229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7CBC0E6D-DA45-4D92-BA61-FE773B39F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="" xmlns:a16="http://schemas.microsoft.com/office/drawing/2014/main" id="{6947E68B-2D37-4BAA-95F7-0B7010266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72D31-27A8-4E43-87F8-F28BE4B801A7}" type="datetimeFigureOut">
              <a:rPr lang="tr-TR" smtClean="0"/>
              <a:pPr/>
              <a:t>21.10.2025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="" xmlns:a16="http://schemas.microsoft.com/office/drawing/2014/main" id="{3D66AEAF-820F-440B-A160-7EC6FFE8D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="" xmlns:a16="http://schemas.microsoft.com/office/drawing/2014/main" id="{9EE16CB7-F42C-4308-B22F-8D0F7A0F1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09CEE-BF68-48E2-BFFA-E4D3B4364FF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479450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="" xmlns:a16="http://schemas.microsoft.com/office/drawing/2014/main" id="{9CDDE136-3061-4186-AEB8-C753F3723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72D31-27A8-4E43-87F8-F28BE4B801A7}" type="datetimeFigureOut">
              <a:rPr lang="tr-TR" smtClean="0"/>
              <a:pPr/>
              <a:t>21.10.2025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="" xmlns:a16="http://schemas.microsoft.com/office/drawing/2014/main" id="{5124C06F-6213-47C2-B195-EF66EB1F6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="" xmlns:a16="http://schemas.microsoft.com/office/drawing/2014/main" id="{702EC61C-E223-4F7E-BCB9-BF48B96FA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09CEE-BF68-48E2-BFFA-E4D3B4364FF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202319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DF772A1B-E83A-4B0B-8E95-9AD25F13C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33DA26FF-5226-413B-B9A3-A5857E3F07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="" xmlns:a16="http://schemas.microsoft.com/office/drawing/2014/main" id="{37C6970F-D63D-40F4-91D3-8F3D48FA88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="" xmlns:a16="http://schemas.microsoft.com/office/drawing/2014/main" id="{5F977381-A20F-4909-92D1-CDC8E508E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72D31-27A8-4E43-87F8-F28BE4B801A7}" type="datetimeFigureOut">
              <a:rPr lang="tr-TR" smtClean="0"/>
              <a:pPr/>
              <a:t>21.10.2025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="" xmlns:a16="http://schemas.microsoft.com/office/drawing/2014/main" id="{59008A20-4556-46A9-9076-BADED0B34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="" xmlns:a16="http://schemas.microsoft.com/office/drawing/2014/main" id="{678D7496-3D6E-487B-BC8E-58A3B2312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09CEE-BF68-48E2-BFFA-E4D3B4364FF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198880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AF74B814-3747-4A34-988B-2BC4678A4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="" xmlns:a16="http://schemas.microsoft.com/office/drawing/2014/main" id="{F0CE2744-25F4-4FF5-8A50-4E8889F3C6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="" xmlns:a16="http://schemas.microsoft.com/office/drawing/2014/main" id="{468D6839-06AC-42A7-AB9D-577774394B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="" xmlns:a16="http://schemas.microsoft.com/office/drawing/2014/main" id="{85C0B37C-BBE4-44ED-8F48-AA9430177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72D31-27A8-4E43-87F8-F28BE4B801A7}" type="datetimeFigureOut">
              <a:rPr lang="tr-TR" smtClean="0"/>
              <a:pPr/>
              <a:t>21.10.2025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="" xmlns:a16="http://schemas.microsoft.com/office/drawing/2014/main" id="{928C0707-4062-4716-AB67-AD13AB9FA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="" xmlns:a16="http://schemas.microsoft.com/office/drawing/2014/main" id="{A080E8E8-9222-4B95-8ED8-EC5B1B1B4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09CEE-BF68-48E2-BFFA-E4D3B4364FF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664599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="" xmlns:a16="http://schemas.microsoft.com/office/drawing/2014/main" id="{D5CCFA08-182A-4773-BBC4-009284B21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="" xmlns:a16="http://schemas.microsoft.com/office/drawing/2014/main" id="{64DD9079-74DE-40BB-97A3-343F969F56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="" xmlns:a16="http://schemas.microsoft.com/office/drawing/2014/main" id="{8A72B980-5DC5-42AC-B297-C838578DA0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C72D31-27A8-4E43-87F8-F28BE4B801A7}" type="datetimeFigureOut">
              <a:rPr lang="tr-TR" smtClean="0"/>
              <a:pPr/>
              <a:t>21.10.2025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="" xmlns:a16="http://schemas.microsoft.com/office/drawing/2014/main" id="{C20378A6-AE66-45C2-8178-9457C07A0C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="" xmlns:a16="http://schemas.microsoft.com/office/drawing/2014/main" id="{1998955B-0163-402C-ABCE-ECEE258D00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809CEE-BF68-48E2-BFFA-E4D3B4364FF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891799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6F5A5072-7B47-4D32-B52A-4EBBF590B8A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=""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9715DAF0-AE1B-46C9-8A6B-DB2AA05AB91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6016219D-510E-4184-9090-6D5578A87BD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AFF4A713-7B75-4B21-90D7-5AB19547C72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DC631C0B-6DA6-4E57-8231-CE32B3434A7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="" xmlns:a16="http://schemas.microsoft.com/office/drawing/2014/main" id="{C29501E6-A978-4A61-9689-9085AF97A53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867DEC9B-3762-416D-864D-3A386BB268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r>
              <a:rPr lang="tr-TR" sz="4500" b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ARAŞTIRMA </a:t>
            </a:r>
            <a:r>
              <a:rPr lang="tr-TR" sz="45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YÖNTEM VE İLKELERİ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="" xmlns:a16="http://schemas.microsoft.com/office/drawing/2014/main" id="{13C6955E-3458-4CF3-AB5C-FC83280B8C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endParaRPr lang="tr-TR" sz="1500" dirty="0"/>
          </a:p>
        </p:txBody>
      </p:sp>
      <p:pic>
        <p:nvPicPr>
          <p:cNvPr id="11" name="Resim 10">
            <a:extLst>
              <a:ext uri="{FF2B5EF4-FFF2-40B4-BE49-F238E27FC236}">
                <a16:creationId xmlns="" xmlns:a16="http://schemas.microsoft.com/office/drawing/2014/main" id="{AB419F88-EEE7-4DB6-A9CC-E5E533D7F3F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3622" y="764090"/>
            <a:ext cx="1400069" cy="140006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492005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1B15ED52-F352-441B-82BF-E0EA34836D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=""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3B2E3793-BFE6-45A2-9B7B-E18844431C9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BC4C4868-CB8F-4AF9-9CDB-8108F2C19B6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375E0459-6403-40CD-989D-56A4407CA12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53E5B1A8-3AC9-4BD1-9BBC-78CA94F2D1B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A2B48559-111B-4ABE-B4C9-F3DEAC43FA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t">
            <a:normAutofit/>
          </a:bodyPr>
          <a:lstStyle/>
          <a:p>
            <a:pPr marL="0" lvl="1" indent="0" algn="just">
              <a:buFont typeface="Wingdings" panose="05000000000000000000" pitchFamily="2" charset="2"/>
              <a:buChar char="v"/>
            </a:pPr>
            <a:r>
              <a:rPr lang="tr-TR" sz="2500" dirty="0"/>
              <a:t>Anketler dört farklı biçimde uygulanmaktadır:</a:t>
            </a:r>
          </a:p>
          <a:p>
            <a:pPr marL="914400" lvl="2" indent="-457200" algn="just">
              <a:buFont typeface="+mj-lt"/>
              <a:buAutoNum type="arabicPeriod"/>
            </a:pPr>
            <a:r>
              <a:rPr lang="tr-TR" sz="2100" dirty="0"/>
              <a:t>Yüz yüze görüşme ile,</a:t>
            </a:r>
          </a:p>
          <a:p>
            <a:pPr marL="914400" lvl="2" indent="-457200" algn="just">
              <a:buFont typeface="+mj-lt"/>
              <a:buAutoNum type="arabicPeriod"/>
            </a:pPr>
            <a:r>
              <a:rPr lang="tr-TR" sz="2100" dirty="0"/>
              <a:t>Telefonla</a:t>
            </a:r>
          </a:p>
          <a:p>
            <a:pPr marL="914400" lvl="2" indent="-457200" algn="just">
              <a:buFont typeface="+mj-lt"/>
              <a:buAutoNum type="arabicPeriod"/>
            </a:pPr>
            <a:r>
              <a:rPr lang="tr-TR" sz="2100" dirty="0"/>
              <a:t>Posta yoluyla,</a:t>
            </a:r>
          </a:p>
          <a:p>
            <a:pPr marL="914400" lvl="2" indent="-457200" algn="just">
              <a:buFont typeface="+mj-lt"/>
              <a:buAutoNum type="arabicPeriod"/>
            </a:pPr>
            <a:r>
              <a:rPr lang="tr-TR" sz="2100" dirty="0"/>
              <a:t>Bilgisayar (online anketler gibi).</a:t>
            </a:r>
          </a:p>
        </p:txBody>
      </p:sp>
    </p:spTree>
    <p:extLst>
      <p:ext uri="{BB962C8B-B14F-4D97-AF65-F5344CB8AC3E}">
        <p14:creationId xmlns="" xmlns:p14="http://schemas.microsoft.com/office/powerpoint/2010/main" val="18977163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1B15ED52-F352-441B-82BF-E0EA34836D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=""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3B2E3793-BFE6-45A2-9B7B-E18844431C9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BC4C4868-CB8F-4AF9-9CDB-8108F2C19B6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375E0459-6403-40CD-989D-56A4407CA12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53E5B1A8-3AC9-4BD1-9BBC-78CA94F2D1B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A2B48559-111B-4ABE-B4C9-F3DEAC43FA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t">
            <a:normAutofit/>
          </a:bodyPr>
          <a:lstStyle/>
          <a:p>
            <a:pPr marL="0" lvl="1" indent="0" algn="just">
              <a:buFont typeface="Wingdings" panose="05000000000000000000" pitchFamily="2" charset="2"/>
              <a:buChar char="v"/>
            </a:pPr>
            <a:r>
              <a:rPr lang="tr-TR" sz="2500" dirty="0"/>
              <a:t>Anket soruları şu özelliklerde olmalıdır:</a:t>
            </a:r>
          </a:p>
          <a:p>
            <a:pPr marL="457200" lvl="1" indent="-457200" algn="just">
              <a:buFont typeface="+mj-lt"/>
              <a:buAutoNum type="arabicPeriod"/>
            </a:pPr>
            <a:r>
              <a:rPr lang="tr-TR" sz="2500" dirty="0"/>
              <a:t>Anket formu kısa ve öz olmalıdır.</a:t>
            </a:r>
          </a:p>
          <a:p>
            <a:pPr marL="457200" lvl="1" indent="-457200" algn="just">
              <a:buFont typeface="+mj-lt"/>
              <a:buAutoNum type="arabicPeriod"/>
            </a:pPr>
            <a:r>
              <a:rPr lang="tr-TR" sz="2500" dirty="0"/>
              <a:t>Sorular tek bir amaca yönelik olmalıdır.</a:t>
            </a:r>
          </a:p>
          <a:p>
            <a:pPr marL="457200" lvl="1" indent="-457200" algn="just">
              <a:buFont typeface="+mj-lt"/>
              <a:buAutoNum type="arabicPeriod"/>
            </a:pPr>
            <a:r>
              <a:rPr lang="tr-TR" sz="2500" dirty="0"/>
              <a:t>Açık ve anlaşılır bir ifade kullanılmalıdır.</a:t>
            </a:r>
          </a:p>
          <a:p>
            <a:pPr marL="457200" lvl="1" indent="-457200" algn="just">
              <a:buFont typeface="+mj-lt"/>
              <a:buAutoNum type="arabicPeriod"/>
            </a:pPr>
            <a:r>
              <a:rPr lang="tr-TR" sz="2500" dirty="0"/>
              <a:t>Cevap seçenekleri mantıksal bir şekilde düzenlenmelidir.</a:t>
            </a:r>
          </a:p>
          <a:p>
            <a:pPr marL="457200" lvl="1" indent="-457200" algn="just">
              <a:buFont typeface="+mj-lt"/>
              <a:buAutoNum type="arabicPeriod"/>
            </a:pPr>
            <a:r>
              <a:rPr lang="tr-TR" sz="2500" dirty="0"/>
              <a:t>Sorular katılımcıyı yönlendirmemelidir.</a:t>
            </a:r>
          </a:p>
          <a:p>
            <a:pPr marL="0" lvl="1" indent="0" algn="just">
              <a:buNone/>
            </a:pPr>
            <a:endParaRPr lang="tr-TR" sz="2100" dirty="0"/>
          </a:p>
        </p:txBody>
      </p:sp>
    </p:spTree>
    <p:extLst>
      <p:ext uri="{BB962C8B-B14F-4D97-AF65-F5344CB8AC3E}">
        <p14:creationId xmlns="" xmlns:p14="http://schemas.microsoft.com/office/powerpoint/2010/main" val="42868642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1B15ED52-F352-441B-82BF-E0EA34836D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=""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3B2E3793-BFE6-45A2-9B7B-E18844431C9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BC4C4868-CB8F-4AF9-9CDB-8108F2C19B6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375E0459-6403-40CD-989D-56A4407CA12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53E5B1A8-3AC9-4BD1-9BBC-78CA94F2D1B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4B6E0CBA-531A-4CCE-BC29-3D5377085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pPr algn="ctr"/>
            <a:r>
              <a:rPr lang="tr-TR" sz="35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Veri Toplama Araçları (Yöntemleri)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A2B48559-111B-4ABE-B4C9-F3DEAC43FA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t">
            <a:normAutofit/>
          </a:bodyPr>
          <a:lstStyle/>
          <a:p>
            <a:pPr marL="514350" indent="-514350" algn="just">
              <a:buFont typeface="+mj-lt"/>
              <a:buAutoNum type="arabicPeriod" startAt="2"/>
            </a:pPr>
            <a:r>
              <a:rPr lang="tr-TR" sz="2500" b="1" dirty="0"/>
              <a:t>Gözlem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tr-TR" sz="2500" dirty="0"/>
              <a:t>Araştırmada ihtiyaç duyulan verilerin insan, toplum ya da doğa gibi belirli hedeflere odaklanılarak çıplak gözle ya da bir araç kullanılarak izlenmesi şeklinde toplanmasıdır (Büyüköztürk vd., 2019: 145).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tr-TR" sz="2500" dirty="0"/>
              <a:t>Gözlemi yapılan şeyler doğal bir şekilde izlenir ve kaydedilip analizi gerçekleştirilir.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tr-TR" sz="2500" dirty="0"/>
              <a:t>Gözlem tek başına veri toplama aracı olarak kullanılabileceği gibi başka veri toplama araçlarıyla birlikte de kullanılabilir.</a:t>
            </a:r>
          </a:p>
          <a:p>
            <a:pPr marL="0" indent="0" algn="just">
              <a:buNone/>
            </a:pPr>
            <a:endParaRPr lang="tr-TR" sz="2700" b="1" dirty="0"/>
          </a:p>
          <a:p>
            <a:pPr marL="0" indent="0" algn="just">
              <a:buNone/>
            </a:pPr>
            <a:endParaRPr lang="tr-TR" sz="2000" b="1" dirty="0"/>
          </a:p>
        </p:txBody>
      </p:sp>
    </p:spTree>
    <p:extLst>
      <p:ext uri="{BB962C8B-B14F-4D97-AF65-F5344CB8AC3E}">
        <p14:creationId xmlns="" xmlns:p14="http://schemas.microsoft.com/office/powerpoint/2010/main" val="40349397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1B15ED52-F352-441B-82BF-E0EA34836D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=""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3B2E3793-BFE6-45A2-9B7B-E18844431C9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BC4C4868-CB8F-4AF9-9CDB-8108F2C19B6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375E0459-6403-40CD-989D-56A4407CA12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53E5B1A8-3AC9-4BD1-9BBC-78CA94F2D1B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A2B48559-111B-4ABE-B4C9-F3DEAC43FA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t">
            <a:normAutofit/>
          </a:bodyPr>
          <a:lstStyle/>
          <a:p>
            <a:pPr marL="342900" lvl="1" indent="-342900" algn="just">
              <a:buFont typeface="Wingdings" panose="05000000000000000000" pitchFamily="2" charset="2"/>
              <a:buChar char="v"/>
            </a:pPr>
            <a:r>
              <a:rPr lang="tr-TR" sz="2500" dirty="0"/>
              <a:t>Gözlemin avantajları:</a:t>
            </a:r>
          </a:p>
          <a:p>
            <a:pPr marL="914400" lvl="2" indent="-457200" algn="just">
              <a:buFont typeface="+mj-lt"/>
              <a:buAutoNum type="arabicPeriod"/>
            </a:pPr>
            <a:r>
              <a:rPr lang="tr-TR" sz="2100" dirty="0"/>
              <a:t>Sözel olmayan davranışların gözlemlenmesi,</a:t>
            </a:r>
          </a:p>
          <a:p>
            <a:pPr marL="914400" lvl="2" indent="-457200" algn="just">
              <a:buFont typeface="+mj-lt"/>
              <a:buAutoNum type="arabicPeriod"/>
            </a:pPr>
            <a:r>
              <a:rPr lang="tr-TR" sz="2100" dirty="0"/>
              <a:t>Gözlemlerin doğal ortamda gerçekleşmesi,</a:t>
            </a:r>
          </a:p>
          <a:p>
            <a:pPr marL="914400" lvl="2" indent="-457200" algn="just">
              <a:buFont typeface="+mj-lt"/>
              <a:buAutoNum type="arabicPeriod"/>
            </a:pPr>
            <a:r>
              <a:rPr lang="tr-TR" sz="2100" dirty="0"/>
              <a:t>Zaman sınırının olmaması.</a:t>
            </a:r>
          </a:p>
          <a:p>
            <a:pPr marL="342900" lvl="2" indent="-342900" algn="just">
              <a:buFont typeface="Wingdings" panose="05000000000000000000" pitchFamily="2" charset="2"/>
              <a:buChar char="v"/>
            </a:pPr>
            <a:r>
              <a:rPr lang="tr-TR" sz="2500" dirty="0"/>
              <a:t>Gözlemin dezavantajları:</a:t>
            </a:r>
          </a:p>
          <a:p>
            <a:pPr marL="914400" lvl="3" indent="-457200" algn="just">
              <a:buFont typeface="+mj-lt"/>
              <a:buAutoNum type="arabicPeriod"/>
            </a:pPr>
            <a:r>
              <a:rPr lang="tr-TR" sz="2300" dirty="0"/>
              <a:t>Gözlemcinin etkisinin diğer araçlara göre daha fazla olması,</a:t>
            </a:r>
          </a:p>
          <a:p>
            <a:pPr marL="914400" lvl="3" indent="-457200" algn="just">
              <a:buFont typeface="+mj-lt"/>
              <a:buAutoNum type="arabicPeriod"/>
            </a:pPr>
            <a:r>
              <a:rPr lang="tr-TR" sz="2300" dirty="0"/>
              <a:t>Zaman kaybının yaşanması,</a:t>
            </a:r>
          </a:p>
          <a:p>
            <a:pPr marL="914400" lvl="3" indent="-457200" algn="just">
              <a:buFont typeface="+mj-lt"/>
              <a:buAutoNum type="arabicPeriod"/>
            </a:pPr>
            <a:r>
              <a:rPr lang="tr-TR" sz="2300" dirty="0"/>
              <a:t>Sürecin kontrol edilmesinin zor olması,</a:t>
            </a:r>
          </a:p>
          <a:p>
            <a:pPr marL="914400" lvl="3" indent="-457200" algn="just">
              <a:buFont typeface="+mj-lt"/>
              <a:buAutoNum type="arabicPeriod"/>
            </a:pPr>
            <a:r>
              <a:rPr lang="tr-TR" sz="2300" dirty="0"/>
              <a:t>Örneklem büyüklüğünün sınırlı olması.</a:t>
            </a:r>
          </a:p>
        </p:txBody>
      </p:sp>
    </p:spTree>
    <p:extLst>
      <p:ext uri="{BB962C8B-B14F-4D97-AF65-F5344CB8AC3E}">
        <p14:creationId xmlns="" xmlns:p14="http://schemas.microsoft.com/office/powerpoint/2010/main" val="40815616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1B15ED52-F352-441B-82BF-E0EA34836D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=""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3B2E3793-BFE6-45A2-9B7B-E18844431C9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BC4C4868-CB8F-4AF9-9CDB-8108F2C19B6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375E0459-6403-40CD-989D-56A4407CA12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53E5B1A8-3AC9-4BD1-9BBC-78CA94F2D1B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A2B48559-111B-4ABE-B4C9-F3DEAC43FA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t">
            <a:normAutofit lnSpcReduction="10000"/>
          </a:bodyPr>
          <a:lstStyle/>
          <a:p>
            <a:pPr marL="342900" lvl="1" indent="-342900" algn="just">
              <a:buFont typeface="Wingdings" panose="05000000000000000000" pitchFamily="2" charset="2"/>
              <a:buChar char="v"/>
            </a:pPr>
            <a:r>
              <a:rPr lang="tr-TR" sz="2300" dirty="0"/>
              <a:t>Gözlem, </a:t>
            </a:r>
            <a:r>
              <a:rPr lang="tr-TR" sz="2300" b="1" dirty="0"/>
              <a:t>yapılandırılma </a:t>
            </a:r>
            <a:r>
              <a:rPr lang="tr-TR" sz="2300" dirty="0"/>
              <a:t>ve </a:t>
            </a:r>
            <a:r>
              <a:rPr lang="tr-TR" sz="2300" b="1" dirty="0"/>
              <a:t>katılımcı rolü </a:t>
            </a:r>
            <a:r>
              <a:rPr lang="tr-TR" sz="2300" dirty="0"/>
              <a:t>şeklinde iki farklı boyutta sınıflandırılmaktadır.</a:t>
            </a:r>
          </a:p>
          <a:p>
            <a:pPr marL="800100" lvl="2" indent="-342900" algn="just">
              <a:buFont typeface="Wingdings" panose="05000000000000000000" pitchFamily="2" charset="2"/>
              <a:buChar char="§"/>
            </a:pPr>
            <a:r>
              <a:rPr lang="tr-TR" sz="2300" b="1" dirty="0"/>
              <a:t>Yapılandırılma </a:t>
            </a:r>
            <a:r>
              <a:rPr lang="tr-TR" sz="2300" dirty="0"/>
              <a:t>boyutunda </a:t>
            </a:r>
            <a:r>
              <a:rPr lang="tr-TR" sz="2300" b="1" dirty="0"/>
              <a:t>yapılandırılmış ve yapılandırılmamış </a:t>
            </a:r>
            <a:r>
              <a:rPr lang="tr-TR" sz="2300" dirty="0"/>
              <a:t>olarak iki farklı türü bulunmaktadır. </a:t>
            </a:r>
            <a:r>
              <a:rPr lang="tr-TR" sz="2300" b="1" dirty="0"/>
              <a:t>Yapılandırılmış, </a:t>
            </a:r>
            <a:r>
              <a:rPr lang="tr-TR" sz="2300" dirty="0"/>
              <a:t>gözlemi yapılacak şeyin önceden belirlenen kriterlere göre gözlemlenmesidir. Diğeri ise tam tersi şekilde gözlemi yapılacak şey hakkında bir sınırlama olmadan gözlemin yapılmasıdır.</a:t>
            </a:r>
          </a:p>
          <a:p>
            <a:pPr marL="800100" lvl="2" indent="-342900" algn="just">
              <a:buFont typeface="Wingdings" panose="05000000000000000000" pitchFamily="2" charset="2"/>
              <a:buChar char="§"/>
            </a:pPr>
            <a:r>
              <a:rPr lang="tr-TR" sz="2300" b="1" dirty="0"/>
              <a:t>Katılımcı rolü</a:t>
            </a:r>
            <a:r>
              <a:rPr lang="tr-TR" sz="2300" dirty="0"/>
              <a:t> ise gözlemcinin gözlem sürecine ne derecede katılım göstereceğiyle ilgilidir. </a:t>
            </a:r>
            <a:r>
              <a:rPr lang="tr-TR" sz="2300" b="1" dirty="0"/>
              <a:t>Tam katılımcı </a:t>
            </a:r>
            <a:r>
              <a:rPr lang="tr-TR" sz="2300" dirty="0"/>
              <a:t>rolünde gözlemci kimliğini gizli tutarak gözlediği şeyin bir üyesi şeklinde gözlem yapar. </a:t>
            </a:r>
            <a:r>
              <a:rPr lang="tr-TR" sz="2300" b="1" dirty="0"/>
              <a:t>Gözlemci olarak katılımcı </a:t>
            </a:r>
            <a:r>
              <a:rPr lang="tr-TR" sz="2300" dirty="0"/>
              <a:t> rolünde ise gözlemci kimliğini başlangıçta açıklayarak gözlemini gerçekleştirir.</a:t>
            </a:r>
            <a:endParaRPr lang="tr-TR" sz="2300" b="1" dirty="0"/>
          </a:p>
        </p:txBody>
      </p:sp>
    </p:spTree>
    <p:extLst>
      <p:ext uri="{BB962C8B-B14F-4D97-AF65-F5344CB8AC3E}">
        <p14:creationId xmlns="" xmlns:p14="http://schemas.microsoft.com/office/powerpoint/2010/main" val="488992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1B15ED52-F352-441B-82BF-E0EA34836D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=""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3B2E3793-BFE6-45A2-9B7B-E18844431C9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BC4C4868-CB8F-4AF9-9CDB-8108F2C19B6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375E0459-6403-40CD-989D-56A4407CA12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53E5B1A8-3AC9-4BD1-9BBC-78CA94F2D1B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4B6E0CBA-531A-4CCE-BC29-3D5377085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pPr algn="ctr"/>
            <a:r>
              <a:rPr lang="tr-TR" sz="35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Veri Toplama Araçları (Yöntemleri)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A2B48559-111B-4ABE-B4C9-F3DEAC43FA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t">
            <a:normAutofit/>
          </a:bodyPr>
          <a:lstStyle/>
          <a:p>
            <a:pPr marL="514350" indent="-514350" algn="just">
              <a:buFont typeface="+mj-lt"/>
              <a:buAutoNum type="arabicPeriod" startAt="3"/>
            </a:pPr>
            <a:r>
              <a:rPr lang="tr-TR" sz="2500" b="1" dirty="0"/>
              <a:t>Görüşme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tr-TR" sz="2500" dirty="0"/>
              <a:t>En az iki kişi arasında sözlü olarak sürdürülen bir iletişim sürecidir. Görüşmede cevabı aranılan sorulara yönelik ilgili kişilerden veri toplamak esastır (Büyüköztürk vd., 2019: 158).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tr-TR" sz="2500" dirty="0"/>
              <a:t>Görüşmeler esnek bir yapıya sahiptir. Araştırma sürecinin her basamağında kullanılabilir.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tr-TR" sz="2500" dirty="0"/>
              <a:t>Görüşme, diğer veri toplama araçlarıyla beraber de kullanılabilir.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tr-TR" sz="2500" dirty="0"/>
              <a:t>Görüşmeler </a:t>
            </a:r>
            <a:r>
              <a:rPr lang="tr-TR" sz="2500" b="1" dirty="0"/>
              <a:t>bütünsel yorumlama </a:t>
            </a:r>
            <a:r>
              <a:rPr lang="tr-TR" sz="2500" dirty="0"/>
              <a:t>yöntemidir.</a:t>
            </a:r>
          </a:p>
          <a:p>
            <a:pPr marL="0" indent="0" algn="just">
              <a:buNone/>
            </a:pPr>
            <a:endParaRPr lang="tr-TR" sz="2700" b="1" dirty="0"/>
          </a:p>
          <a:p>
            <a:pPr marL="0" indent="0" algn="just">
              <a:buNone/>
            </a:pPr>
            <a:endParaRPr lang="tr-TR" sz="2000" b="1" dirty="0"/>
          </a:p>
        </p:txBody>
      </p:sp>
    </p:spTree>
    <p:extLst>
      <p:ext uri="{BB962C8B-B14F-4D97-AF65-F5344CB8AC3E}">
        <p14:creationId xmlns="" xmlns:p14="http://schemas.microsoft.com/office/powerpoint/2010/main" val="9682757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1B15ED52-F352-441B-82BF-E0EA34836D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=""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3B2E3793-BFE6-45A2-9B7B-E18844431C9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BC4C4868-CB8F-4AF9-9CDB-8108F2C19B6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375E0459-6403-40CD-989D-56A4407CA12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53E5B1A8-3AC9-4BD1-9BBC-78CA94F2D1B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A2B48559-111B-4ABE-B4C9-F3DEAC43FA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t">
            <a:normAutofit lnSpcReduction="10000"/>
          </a:bodyPr>
          <a:lstStyle/>
          <a:p>
            <a:pPr marL="342900" lvl="1" indent="-342900" algn="just">
              <a:buFont typeface="Wingdings" panose="05000000000000000000" pitchFamily="2" charset="2"/>
              <a:buChar char="v"/>
            </a:pPr>
            <a:r>
              <a:rPr lang="tr-TR" sz="2500" dirty="0"/>
              <a:t>Görüşmenin avantajları:</a:t>
            </a:r>
          </a:p>
          <a:p>
            <a:pPr marL="914400" lvl="2" indent="-457200" algn="just">
              <a:buFont typeface="+mj-lt"/>
              <a:buAutoNum type="arabicPeriod"/>
            </a:pPr>
            <a:r>
              <a:rPr lang="tr-TR" sz="2100" dirty="0"/>
              <a:t>Araştırma sürecinin herhangi bir aşamasında kullanılması,</a:t>
            </a:r>
          </a:p>
          <a:p>
            <a:pPr marL="914400" lvl="2" indent="-457200" algn="just">
              <a:buFont typeface="+mj-lt"/>
              <a:buAutoNum type="arabicPeriod"/>
            </a:pPr>
            <a:r>
              <a:rPr lang="tr-TR" sz="2100" dirty="0"/>
              <a:t>Katılımcıların soruları anında cevaplaması,</a:t>
            </a:r>
          </a:p>
          <a:p>
            <a:pPr marL="914400" lvl="2" indent="-457200" algn="just">
              <a:buFont typeface="+mj-lt"/>
              <a:buAutoNum type="arabicPeriod"/>
            </a:pPr>
            <a:r>
              <a:rPr lang="tr-TR" sz="2100" dirty="0"/>
              <a:t>Görüşmeci ve katılımcı arasında işbirliğinin en etkili yol olması,</a:t>
            </a:r>
          </a:p>
          <a:p>
            <a:pPr marL="914400" lvl="2" indent="-457200" algn="just">
              <a:buFont typeface="+mj-lt"/>
              <a:buAutoNum type="arabicPeriod"/>
            </a:pPr>
            <a:r>
              <a:rPr lang="tr-TR" sz="2100" dirty="0"/>
              <a:t>Taraflar arasında güven sağlanarak karmaşık ve hassas konuların da rahatça ifade edilebilmesi.</a:t>
            </a:r>
          </a:p>
          <a:p>
            <a:pPr marL="342900" lvl="2" indent="-342900" algn="just">
              <a:buFont typeface="Wingdings" panose="05000000000000000000" pitchFamily="2" charset="2"/>
              <a:buChar char="v"/>
            </a:pPr>
            <a:r>
              <a:rPr lang="tr-TR" sz="2500" dirty="0"/>
              <a:t>Görüşmenin dezavantajları:</a:t>
            </a:r>
          </a:p>
          <a:p>
            <a:pPr marL="914400" lvl="3" indent="-457200" algn="just">
              <a:buFont typeface="+mj-lt"/>
              <a:buAutoNum type="arabicPeriod"/>
            </a:pPr>
            <a:r>
              <a:rPr lang="tr-TR" sz="2300" dirty="0"/>
              <a:t>Görüşmecinin eğitilmesinin zaman alması,</a:t>
            </a:r>
          </a:p>
          <a:p>
            <a:pPr marL="914400" lvl="3" indent="-457200" algn="just">
              <a:buFont typeface="+mj-lt"/>
              <a:buAutoNum type="arabicPeriod"/>
            </a:pPr>
            <a:r>
              <a:rPr lang="tr-TR" sz="2300" dirty="0"/>
              <a:t>Sürecin zaman alması,</a:t>
            </a:r>
          </a:p>
          <a:p>
            <a:pPr marL="914400" lvl="3" indent="-457200" algn="just">
              <a:buFont typeface="+mj-lt"/>
              <a:buAutoNum type="arabicPeriod"/>
            </a:pPr>
            <a:r>
              <a:rPr lang="tr-TR" sz="2300" dirty="0"/>
              <a:t>Görüşmecinin görünüşü, konuşması, beklentileri, görüşme tipi</a:t>
            </a:r>
          </a:p>
          <a:p>
            <a:pPr marL="914400" lvl="3" indent="-457200" algn="just">
              <a:buFont typeface="+mj-lt"/>
              <a:buAutoNum type="arabicPeriod"/>
            </a:pPr>
            <a:r>
              <a:rPr lang="tr-TR" sz="2300" dirty="0"/>
              <a:t>Görüşmecinin görüşülen kişiye ayak uydurmak zorunda kalması.</a:t>
            </a:r>
          </a:p>
          <a:p>
            <a:pPr marL="914400" lvl="3" indent="-457200" algn="just">
              <a:buFont typeface="+mj-lt"/>
              <a:buAutoNum type="arabicPeriod"/>
            </a:pPr>
            <a:endParaRPr lang="tr-TR" sz="2300" dirty="0"/>
          </a:p>
        </p:txBody>
      </p:sp>
    </p:spTree>
    <p:extLst>
      <p:ext uri="{BB962C8B-B14F-4D97-AF65-F5344CB8AC3E}">
        <p14:creationId xmlns="" xmlns:p14="http://schemas.microsoft.com/office/powerpoint/2010/main" val="32863639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1B15ED52-F352-441B-82BF-E0EA34836D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=""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3B2E3793-BFE6-45A2-9B7B-E18844431C9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BC4C4868-CB8F-4AF9-9CDB-8108F2C19B6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375E0459-6403-40CD-989D-56A4407CA12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53E5B1A8-3AC9-4BD1-9BBC-78CA94F2D1B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A2B48559-111B-4ABE-B4C9-F3DEAC43FA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t">
            <a:normAutofit/>
          </a:bodyPr>
          <a:lstStyle/>
          <a:p>
            <a:pPr marL="342900" lvl="1" indent="-342900" algn="just">
              <a:buFont typeface="Wingdings" panose="05000000000000000000" pitchFamily="2" charset="2"/>
              <a:buChar char="v"/>
            </a:pPr>
            <a:r>
              <a:rPr lang="tr-TR" sz="2500" dirty="0"/>
              <a:t>Görüşmeler çeşitli sınıflandırmaya tabii tutulmaktadır. Bu sınıflandırma başlıca şu şekildedir:</a:t>
            </a:r>
          </a:p>
          <a:p>
            <a:pPr marL="457200" lvl="1" indent="-457200" algn="just">
              <a:buFont typeface="+mj-lt"/>
              <a:buAutoNum type="arabicPeriod"/>
            </a:pPr>
            <a:r>
              <a:rPr lang="tr-TR" sz="2500" b="1" dirty="0"/>
              <a:t>Yapılandırılmış Görüşme: </a:t>
            </a:r>
            <a:r>
              <a:rPr lang="tr-TR" sz="2500" dirty="0"/>
              <a:t>Amacın ve cevabı aranılan soruların önceden belirlendiği görüşmelerdir. Görüşmeci önceden hazırlanan sorular doğrultusunda süreci yürütür. Diğer görüşme türlerine göre daha sınırlayıcıdır.</a:t>
            </a:r>
          </a:p>
          <a:p>
            <a:pPr marL="457200" lvl="1" indent="-457200" algn="just">
              <a:buFont typeface="+mj-lt"/>
              <a:buAutoNum type="arabicPeriod"/>
            </a:pPr>
            <a:r>
              <a:rPr lang="tr-TR" sz="2500" b="1" dirty="0"/>
              <a:t>Yapılandırılmamış Görüşme: </a:t>
            </a:r>
            <a:r>
              <a:rPr lang="tr-TR" sz="2500" dirty="0"/>
              <a:t>Konuyla ilgili sorulacak sorular konusunda görüşmeciye serbestlik tanır. Sorular ve sıralamaları sabit değildir. Görüşme esnasında değişkenlik gösterebilir.</a:t>
            </a:r>
            <a:endParaRPr lang="tr-TR" sz="2300" b="1" dirty="0"/>
          </a:p>
          <a:p>
            <a:pPr marL="914400" lvl="3" indent="-457200" algn="just">
              <a:buFont typeface="+mj-lt"/>
              <a:buAutoNum type="arabicPeriod"/>
            </a:pPr>
            <a:endParaRPr lang="tr-TR" sz="2300" dirty="0"/>
          </a:p>
        </p:txBody>
      </p:sp>
    </p:spTree>
    <p:extLst>
      <p:ext uri="{BB962C8B-B14F-4D97-AF65-F5344CB8AC3E}">
        <p14:creationId xmlns="" xmlns:p14="http://schemas.microsoft.com/office/powerpoint/2010/main" val="15545278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1B15ED52-F352-441B-82BF-E0EA34836D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=""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3B2E3793-BFE6-45A2-9B7B-E18844431C9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BC4C4868-CB8F-4AF9-9CDB-8108F2C19B6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375E0459-6403-40CD-989D-56A4407CA12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53E5B1A8-3AC9-4BD1-9BBC-78CA94F2D1B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A2B48559-111B-4ABE-B4C9-F3DEAC43FA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t">
            <a:normAutofit/>
          </a:bodyPr>
          <a:lstStyle/>
          <a:p>
            <a:pPr marL="457200" lvl="1" indent="-457200" algn="just">
              <a:buFont typeface="+mj-lt"/>
              <a:buAutoNum type="arabicPeriod" startAt="3"/>
            </a:pPr>
            <a:r>
              <a:rPr lang="tr-TR" sz="2500" b="1" dirty="0"/>
              <a:t>Yarı Yapılandırılmış Görüşme: </a:t>
            </a:r>
            <a:r>
              <a:rPr lang="tr-TR" sz="2500" dirty="0"/>
              <a:t>Hem sabit sorular hem de konuya ilişkin derinlemesine bilgi sağlayacak diğer soruların sorulmasını bir araya getirir.</a:t>
            </a:r>
          </a:p>
          <a:p>
            <a:pPr marL="457200" lvl="1" indent="-457200" algn="just">
              <a:buFont typeface="+mj-lt"/>
              <a:buAutoNum type="arabicPeriod" startAt="3"/>
            </a:pPr>
            <a:r>
              <a:rPr lang="tr-TR" sz="2500" b="1" dirty="0"/>
              <a:t>Odak Grup Görüşmesi: </a:t>
            </a:r>
            <a:r>
              <a:rPr lang="tr-TR" sz="2500" dirty="0"/>
              <a:t>Görüşme 4-8 kişilik küçük bir toplulukta gerçekleşir. Bir dizi sorun hakkında katılımcıların birbirinin cevabını duyabileceği ve bu sorunlar hakkında düşünebileceği bir görüşme türüdür.</a:t>
            </a:r>
            <a:endParaRPr lang="tr-TR" sz="2300" b="1" dirty="0"/>
          </a:p>
          <a:p>
            <a:pPr marL="914400" lvl="3" indent="-457200" algn="just">
              <a:buFont typeface="+mj-lt"/>
              <a:buAutoNum type="arabicPeriod"/>
            </a:pPr>
            <a:endParaRPr lang="tr-TR" sz="2300" dirty="0"/>
          </a:p>
        </p:txBody>
      </p:sp>
    </p:spTree>
    <p:extLst>
      <p:ext uri="{BB962C8B-B14F-4D97-AF65-F5344CB8AC3E}">
        <p14:creationId xmlns="" xmlns:p14="http://schemas.microsoft.com/office/powerpoint/2010/main" val="2188636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1B15ED52-F352-441B-82BF-E0EA34836D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=""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3B2E3793-BFE6-45A2-9B7B-E18844431C9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BC4C4868-CB8F-4AF9-9CDB-8108F2C19B6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375E0459-6403-40CD-989D-56A4407CA12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53E5B1A8-3AC9-4BD1-9BBC-78CA94F2D1B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4B6E0CBA-531A-4CCE-BC29-3D5377085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ARAŞTIRMA SÜRECİ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A2B48559-111B-4ABE-B4C9-F3DEAC43FA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t">
            <a:normAutofit fontScale="92500" lnSpcReduction="10000"/>
          </a:bodyPr>
          <a:lstStyle/>
          <a:p>
            <a:pPr marL="457200" indent="-457200" algn="just">
              <a:buNone/>
            </a:pPr>
            <a:r>
              <a:rPr lang="tr-TR" sz="2500" b="1" dirty="0"/>
              <a:t>Veri Toplama Araçlarının (Yöntemlerinin) Belirlenmesi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tr-TR" sz="2500" b="1" dirty="0"/>
              <a:t>Veri, </a:t>
            </a:r>
            <a:r>
              <a:rPr lang="tr-TR" sz="2500" dirty="0"/>
              <a:t>«bir sonuca varabilmek için gerekli olan ilk bilgi (TDK, 2021).» şeklinde tanımlanmaktadır.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tr-TR" sz="2500" dirty="0" err="1"/>
              <a:t>Karasar’a</a:t>
            </a:r>
            <a:r>
              <a:rPr lang="tr-TR" sz="2500" dirty="0"/>
              <a:t> göre (2020: 172) </a:t>
            </a:r>
            <a:r>
              <a:rPr lang="tr-TR" sz="2500" b="1" dirty="0"/>
              <a:t>veri</a:t>
            </a:r>
            <a:r>
              <a:rPr lang="tr-TR" sz="2500" dirty="0"/>
              <a:t> «belirli bir amaçla gözlenen, hissedilen ve kaydedilen şeydir.»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tr-TR" sz="2500" dirty="0"/>
              <a:t>İki türlü veri çeşidi vardır: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tr-TR" sz="2200" dirty="0"/>
              <a:t>Olgusal (Nicel) Veriler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tr-TR" sz="2200" dirty="0"/>
              <a:t>Yargısal (Nitel) Veriler</a:t>
            </a:r>
          </a:p>
          <a:p>
            <a:pPr marL="457200" indent="-457200" algn="just">
              <a:buFont typeface="+mj-lt"/>
              <a:buAutoNum type="arabicPeriod" startAt="4"/>
            </a:pPr>
            <a:endParaRPr lang="tr-TR" sz="2800" b="1" dirty="0"/>
          </a:p>
          <a:p>
            <a:pPr marL="0" indent="0" algn="just">
              <a:buNone/>
            </a:pPr>
            <a:r>
              <a:rPr lang="tr-TR" sz="2700" b="1" dirty="0"/>
              <a:t> </a:t>
            </a:r>
          </a:p>
          <a:p>
            <a:pPr marL="0" indent="0" algn="just">
              <a:buNone/>
            </a:pPr>
            <a:endParaRPr lang="tr-TR" sz="2000" b="1" dirty="0"/>
          </a:p>
        </p:txBody>
      </p:sp>
    </p:spTree>
    <p:extLst>
      <p:ext uri="{BB962C8B-B14F-4D97-AF65-F5344CB8AC3E}">
        <p14:creationId xmlns="" xmlns:p14="http://schemas.microsoft.com/office/powerpoint/2010/main" val="1630377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1B15ED52-F352-441B-82BF-E0EA34836D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=""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3B2E3793-BFE6-45A2-9B7B-E18844431C9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BC4C4868-CB8F-4AF9-9CDB-8108F2C19B6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375E0459-6403-40CD-989D-56A4407CA12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53E5B1A8-3AC9-4BD1-9BBC-78CA94F2D1B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A2B48559-111B-4ABE-B4C9-F3DEAC43FA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t"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tr-TR" sz="2700" b="1" dirty="0"/>
              <a:t>Olgusal (Nicel) Veriler</a:t>
            </a:r>
            <a:endParaRPr lang="tr-TR" sz="2700" dirty="0"/>
          </a:p>
          <a:p>
            <a:pPr algn="just">
              <a:buFont typeface="Wingdings" panose="05000000000000000000" pitchFamily="2" charset="2"/>
              <a:buChar char="v"/>
            </a:pPr>
            <a:r>
              <a:rPr lang="tr-TR" sz="2500" dirty="0"/>
              <a:t>Kişisel yargılardan bağımsız olarak var olan, ortak ölçütlerle herkesin üzerinde anlaşılabildiği türden verilerdir.</a:t>
            </a:r>
          </a:p>
          <a:p>
            <a:pPr marL="457200" indent="-457200" algn="just">
              <a:buFont typeface="+mj-lt"/>
              <a:buAutoNum type="arabicPeriod" startAt="2"/>
            </a:pPr>
            <a:r>
              <a:rPr lang="tr-TR" sz="2700" b="1" dirty="0"/>
              <a:t>Yargısal (Nitel) Veriler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tr-TR" sz="2500" dirty="0"/>
              <a:t>Olgusal olmayan öteki tüm veriler yargısal nitelikli verilerdir. Bu veriler, öznel olup ayrıca veri üzerinde yorumlanmaları gerekir.</a:t>
            </a:r>
          </a:p>
          <a:p>
            <a:pPr marL="457200" indent="-457200" algn="just">
              <a:buFont typeface="+mj-lt"/>
              <a:buAutoNum type="arabicPeriod" startAt="2"/>
            </a:pPr>
            <a:endParaRPr lang="tr-TR" sz="2000" b="1" dirty="0"/>
          </a:p>
        </p:txBody>
      </p:sp>
    </p:spTree>
    <p:extLst>
      <p:ext uri="{BB962C8B-B14F-4D97-AF65-F5344CB8AC3E}">
        <p14:creationId xmlns="" xmlns:p14="http://schemas.microsoft.com/office/powerpoint/2010/main" val="2781550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1B15ED52-F352-441B-82BF-E0EA34836D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=""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3B2E3793-BFE6-45A2-9B7B-E18844431C9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BC4C4868-CB8F-4AF9-9CDB-8108F2C19B6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375E0459-6403-40CD-989D-56A4407CA12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53E5B1A8-3AC9-4BD1-9BBC-78CA94F2D1B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A2B48559-111B-4ABE-B4C9-F3DEAC43FA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t"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tr-TR" sz="2500" dirty="0"/>
              <a:t>Araştırmalarda veri toplama kaynakları olarak;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tr-TR" sz="2100" dirty="0"/>
              <a:t>İnsanlar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tr-TR" sz="2100" dirty="0"/>
              <a:t>Belgeler 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tr-TR" sz="2100" dirty="0"/>
              <a:t>Canlı ve cansız varlıklar, kalıntılar kullanılmaktadır.</a:t>
            </a:r>
          </a:p>
          <a:p>
            <a:pPr marL="342900" lvl="1" indent="-342900" algn="just">
              <a:buFont typeface="Wingdings" panose="05000000000000000000" pitchFamily="2" charset="2"/>
              <a:buChar char="v"/>
            </a:pPr>
            <a:r>
              <a:rPr lang="tr-TR" sz="2500" dirty="0"/>
              <a:t>Araştırmalarda direkt olarak (doğrudan bir şekilde) ulaşılan kaynaklara </a:t>
            </a:r>
            <a:r>
              <a:rPr lang="tr-TR" sz="2500" b="1" dirty="0"/>
              <a:t>birincil kaynak </a:t>
            </a:r>
            <a:r>
              <a:rPr lang="tr-TR" sz="2500" dirty="0"/>
              <a:t>(anket, görüşme, kalıntılar gibi), direkt olarak ulaşılamayan kaynaklara (birincil kaynaklardan yararlanılarak oluşturulan kaynaklar) </a:t>
            </a:r>
            <a:r>
              <a:rPr lang="tr-TR" sz="2500" b="1" dirty="0"/>
              <a:t>ikincil kaynak </a:t>
            </a:r>
            <a:r>
              <a:rPr lang="tr-TR" sz="2500" dirty="0"/>
              <a:t>denilmektedir.</a:t>
            </a:r>
          </a:p>
        </p:txBody>
      </p:sp>
    </p:spTree>
    <p:extLst>
      <p:ext uri="{BB962C8B-B14F-4D97-AF65-F5344CB8AC3E}">
        <p14:creationId xmlns="" xmlns:p14="http://schemas.microsoft.com/office/powerpoint/2010/main" val="4167240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1B15ED52-F352-441B-82BF-E0EA34836D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=""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3B2E3793-BFE6-45A2-9B7B-E18844431C9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BC4C4868-CB8F-4AF9-9CDB-8108F2C19B6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375E0459-6403-40CD-989D-56A4407CA12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53E5B1A8-3AC9-4BD1-9BBC-78CA94F2D1B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4B6E0CBA-531A-4CCE-BC29-3D5377085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pPr algn="ctr"/>
            <a:r>
              <a:rPr lang="tr-TR" sz="35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Veri Toplama Araçları (Yöntemleri)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A2B48559-111B-4ABE-B4C9-F3DEAC43FA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t">
            <a:norm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tr-TR" sz="2500" b="1" dirty="0"/>
              <a:t>Anket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tr-TR" sz="2500" dirty="0"/>
              <a:t>İnsanların yaşam koşullarını, davranışlarını, inançlarını veya tutumlarını belirlemeye yönelik bir dizi sorudan oluşan araştırma materyaline </a:t>
            </a:r>
            <a:r>
              <a:rPr lang="tr-TR" sz="2500" b="1" dirty="0"/>
              <a:t>anket </a:t>
            </a:r>
            <a:r>
              <a:rPr lang="tr-TR" sz="2500" dirty="0"/>
              <a:t>denilmektedir (Thomas, 1998; </a:t>
            </a:r>
            <a:r>
              <a:rPr lang="tr-TR" sz="2500" dirty="0" err="1"/>
              <a:t>Akt</a:t>
            </a:r>
            <a:r>
              <a:rPr lang="tr-TR" sz="2500" dirty="0"/>
              <a:t>. Büyüköztürk, 2019: 129).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tr-TR" sz="2500" dirty="0"/>
              <a:t>Anketler, daha kısa sürede uygulanabilmeleri ve daha çok kişiye ulaşılabilmesi açısından diğer araçlara göre avantajlıdır.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tr-TR" sz="2500" dirty="0"/>
              <a:t>Katılımcıyı sınırlandırma, yönlendirme ve yüzeysel bilgi toplamaya yönelik olma gibi çeşitli faktörlerden dolayı da dezavantajları bulunmaktadır.</a:t>
            </a:r>
          </a:p>
          <a:p>
            <a:pPr marL="0" indent="0" algn="just">
              <a:buNone/>
            </a:pPr>
            <a:endParaRPr lang="tr-TR" sz="2700" b="1" dirty="0"/>
          </a:p>
          <a:p>
            <a:pPr marL="0" indent="0" algn="just">
              <a:buNone/>
            </a:pPr>
            <a:endParaRPr lang="tr-TR" sz="2000" b="1" dirty="0"/>
          </a:p>
        </p:txBody>
      </p:sp>
    </p:spTree>
    <p:extLst>
      <p:ext uri="{BB962C8B-B14F-4D97-AF65-F5344CB8AC3E}">
        <p14:creationId xmlns="" xmlns:p14="http://schemas.microsoft.com/office/powerpoint/2010/main" val="40801520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1B15ED52-F352-441B-82BF-E0EA34836D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=""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3B2E3793-BFE6-45A2-9B7B-E18844431C9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BC4C4868-CB8F-4AF9-9CDB-8108F2C19B6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375E0459-6403-40CD-989D-56A4407CA12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53E5B1A8-3AC9-4BD1-9BBC-78CA94F2D1B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A2B48559-111B-4ABE-B4C9-F3DEAC43FA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t"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tr-TR" sz="2500" dirty="0"/>
              <a:t>Anketlerin uzunluğuna göre katılımcıların sorulara cevap verme isteği olumlu veya olumsuz etkilenmektedir.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tr-TR" sz="2500" dirty="0"/>
              <a:t>Diğer yandan anketler, tüm katılımcıların samimi bir şekilde yanıt vereceği varsayımından yola çıkmaktadır.</a:t>
            </a:r>
          </a:p>
          <a:p>
            <a:pPr marL="0" indent="0" algn="just">
              <a:buNone/>
            </a:pPr>
            <a:endParaRPr lang="tr-TR" sz="2500" dirty="0"/>
          </a:p>
        </p:txBody>
      </p:sp>
    </p:spTree>
    <p:extLst>
      <p:ext uri="{BB962C8B-B14F-4D97-AF65-F5344CB8AC3E}">
        <p14:creationId xmlns="" xmlns:p14="http://schemas.microsoft.com/office/powerpoint/2010/main" val="31974356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1B15ED52-F352-441B-82BF-E0EA34836D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=""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3B2E3793-BFE6-45A2-9B7B-E18844431C9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BC4C4868-CB8F-4AF9-9CDB-8108F2C19B6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375E0459-6403-40CD-989D-56A4407CA12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53E5B1A8-3AC9-4BD1-9BBC-78CA94F2D1B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A2B48559-111B-4ABE-B4C9-F3DEAC43FA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t"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tr-TR" sz="2500" dirty="0"/>
              <a:t>Anketlerde bulunan dört soru tipi vardır: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tr-TR" sz="2100" dirty="0"/>
              <a:t>Demografik özellikleri (cinsiyet, yaş, eğitim durumu vb.) belirlemeye yönelik </a:t>
            </a:r>
            <a:r>
              <a:rPr lang="tr-TR" sz="2100" b="1" dirty="0"/>
              <a:t>olgusal sorular</a:t>
            </a:r>
            <a:r>
              <a:rPr lang="tr-TR" sz="2100" dirty="0"/>
              <a:t>.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tr-TR" sz="2100" dirty="0"/>
              <a:t>Katılımcıların bir konu hakkında ne kadar bilgi sahibi olduklarını ölçmeye yönelik </a:t>
            </a:r>
            <a:r>
              <a:rPr lang="tr-TR" sz="2100" b="1" dirty="0"/>
              <a:t>bilgi soruları.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tr-TR" sz="2100" dirty="0"/>
              <a:t>Bir konu veya objeye ilişkin davranışlarını ölçmeye yönelik </a:t>
            </a:r>
            <a:r>
              <a:rPr lang="tr-TR" sz="2100" b="1" dirty="0"/>
              <a:t>davranış soruları.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tr-TR" sz="2100" dirty="0"/>
              <a:t>Bir konu veya objeye ilişkin duygularını, görüşlerini ve tutumlarını ölçmeye yönelik </a:t>
            </a:r>
            <a:r>
              <a:rPr lang="tr-TR" sz="2100" b="1" dirty="0"/>
              <a:t>tutum soruları.</a:t>
            </a:r>
          </a:p>
          <a:p>
            <a:pPr marL="0" indent="0" algn="just">
              <a:buNone/>
            </a:pPr>
            <a:endParaRPr lang="tr-TR" sz="2500" dirty="0"/>
          </a:p>
        </p:txBody>
      </p:sp>
    </p:spTree>
    <p:extLst>
      <p:ext uri="{BB962C8B-B14F-4D97-AF65-F5344CB8AC3E}">
        <p14:creationId xmlns="" xmlns:p14="http://schemas.microsoft.com/office/powerpoint/2010/main" val="2788855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1B15ED52-F352-441B-82BF-E0EA34836D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=""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3B2E3793-BFE6-45A2-9B7B-E18844431C9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BC4C4868-CB8F-4AF9-9CDB-8108F2C19B6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375E0459-6403-40CD-989D-56A4407CA12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53E5B1A8-3AC9-4BD1-9BBC-78CA94F2D1B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A2B48559-111B-4ABE-B4C9-F3DEAC43FA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t"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tr-TR" sz="2500" dirty="0"/>
              <a:t>Anketlerde </a:t>
            </a:r>
            <a:r>
              <a:rPr lang="tr-TR" sz="2500" b="1" dirty="0"/>
              <a:t>açık uçlu sorular </a:t>
            </a:r>
            <a:r>
              <a:rPr lang="tr-TR" sz="2500" dirty="0"/>
              <a:t>ve </a:t>
            </a:r>
            <a:r>
              <a:rPr lang="tr-TR" sz="2500" b="1" dirty="0"/>
              <a:t>kapalı uçlu sorular </a:t>
            </a:r>
            <a:r>
              <a:rPr lang="tr-TR" sz="2500" dirty="0"/>
              <a:t>şeklinde sorular ikiye ayrılmaktadır:</a:t>
            </a: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tr-TR" sz="2100" b="1" dirty="0"/>
              <a:t>Açık uçlu sorular: </a:t>
            </a:r>
            <a:r>
              <a:rPr lang="tr-TR" sz="2100" dirty="0"/>
              <a:t>Katılımcıların serbestçe cevap verebileceği sorulardır.</a:t>
            </a:r>
            <a:endParaRPr lang="tr-TR" sz="2100" b="1" dirty="0"/>
          </a:p>
          <a:p>
            <a:pPr marL="0" indent="0" algn="just">
              <a:buNone/>
            </a:pPr>
            <a:r>
              <a:rPr lang="tr-TR" sz="2100" b="1" dirty="0"/>
              <a:t>ÖRNEK: </a:t>
            </a:r>
            <a:r>
              <a:rPr lang="tr-TR" sz="2100" dirty="0"/>
              <a:t>Size göre ilköğretim öğrencilerinin akademik başarı düzeyleri nasıl geliştirilebilir?</a:t>
            </a:r>
          </a:p>
          <a:p>
            <a:pPr marL="0" indent="0" algn="just">
              <a:buNone/>
            </a:pPr>
            <a:r>
              <a:rPr lang="tr-TR" sz="2100" b="1" dirty="0"/>
              <a:t>………………………………………………………………………………………………………………</a:t>
            </a: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tr-TR" sz="2100" b="1" dirty="0"/>
              <a:t>Kapalı uçlu sorular: </a:t>
            </a:r>
            <a:r>
              <a:rPr lang="tr-TR" sz="2100" dirty="0"/>
              <a:t>Soruların olası cevaplarının bulunduğu ve katılımcının bu seçenekler arasından birisini seçmesi istendiği soru tipidir.</a:t>
            </a:r>
            <a:endParaRPr lang="tr-TR" sz="2100" b="1" dirty="0"/>
          </a:p>
          <a:p>
            <a:pPr marL="0" lvl="1" indent="0" algn="just">
              <a:buNone/>
            </a:pPr>
            <a:r>
              <a:rPr lang="tr-TR" sz="2100" b="1" dirty="0"/>
              <a:t>ÖRNEK: </a:t>
            </a:r>
            <a:r>
              <a:rPr lang="tr-TR" sz="2100" dirty="0"/>
              <a:t>Kaçıncı sınıftasınız?</a:t>
            </a:r>
          </a:p>
          <a:p>
            <a:pPr marL="0" lvl="1" indent="0" algn="just">
              <a:buNone/>
            </a:pPr>
            <a:r>
              <a:rPr lang="tr-TR" sz="2100" dirty="0"/>
              <a:t>( ) 1. sınıf 	( ) 2. sınıf	( ) 3. sınıf 	( ) 4. sınıf</a:t>
            </a:r>
          </a:p>
        </p:txBody>
      </p:sp>
    </p:spTree>
    <p:extLst>
      <p:ext uri="{BB962C8B-B14F-4D97-AF65-F5344CB8AC3E}">
        <p14:creationId xmlns="" xmlns:p14="http://schemas.microsoft.com/office/powerpoint/2010/main" val="1567440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1B15ED52-F352-441B-82BF-E0EA34836D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=""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3B2E3793-BFE6-45A2-9B7B-E18844431C9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BC4C4868-CB8F-4AF9-9CDB-8108F2C19B6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375E0459-6403-40CD-989D-56A4407CA12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53E5B1A8-3AC9-4BD1-9BBC-78CA94F2D1B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A2B48559-111B-4ABE-B4C9-F3DEAC43FA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t">
            <a:normAutofit/>
          </a:bodyPr>
          <a:lstStyle/>
          <a:p>
            <a:pPr marL="0" lvl="1" indent="0" algn="just">
              <a:buFont typeface="Wingdings" panose="05000000000000000000" pitchFamily="2" charset="2"/>
              <a:buChar char="v"/>
            </a:pPr>
            <a:r>
              <a:rPr lang="tr-TR" sz="2500" dirty="0"/>
              <a:t>Kapalı uçlu soruların/ifadelerin yaygın bir şekilde kullanıldığı ölçeklerde </a:t>
            </a:r>
            <a:r>
              <a:rPr lang="tr-TR" sz="2500" b="1" dirty="0" err="1"/>
              <a:t>likert</a:t>
            </a:r>
            <a:r>
              <a:rPr lang="tr-TR" sz="2500" b="1" dirty="0"/>
              <a:t> tipi </a:t>
            </a:r>
            <a:r>
              <a:rPr lang="tr-TR" sz="2500" dirty="0"/>
              <a:t>kapalı uçlu sorular kullanılmaktadır.</a:t>
            </a:r>
          </a:p>
          <a:p>
            <a:pPr marL="0" lvl="1" indent="0" algn="just">
              <a:buNone/>
            </a:pPr>
            <a:r>
              <a:rPr lang="tr-TR" sz="2500" dirty="0"/>
              <a:t>	(1) Katılmıyorum</a:t>
            </a:r>
          </a:p>
          <a:p>
            <a:pPr marL="0" lvl="1" indent="0" algn="just">
              <a:buNone/>
            </a:pPr>
            <a:r>
              <a:rPr lang="tr-TR" sz="2500" dirty="0"/>
              <a:t>	(2) Kısmen Katılmıyorum</a:t>
            </a:r>
          </a:p>
          <a:p>
            <a:pPr marL="0" lvl="1" indent="0" algn="just">
              <a:buNone/>
            </a:pPr>
            <a:r>
              <a:rPr lang="tr-TR" sz="2500" dirty="0"/>
              <a:t>	(3) Kararsızım </a:t>
            </a:r>
          </a:p>
          <a:p>
            <a:pPr marL="0" lvl="1" indent="0" algn="just">
              <a:buNone/>
            </a:pPr>
            <a:r>
              <a:rPr lang="tr-TR" sz="2500" dirty="0"/>
              <a:t>	(4) Kısmen Katılıyorum</a:t>
            </a:r>
          </a:p>
          <a:p>
            <a:pPr marL="0" lvl="1" indent="0" algn="just">
              <a:buNone/>
            </a:pPr>
            <a:r>
              <a:rPr lang="tr-TR" sz="2500" dirty="0"/>
              <a:t>	(5) Katılıyorum gibi. Bu ifadelerin sayısı ve ifadelerin kendisi ölçekten ölçeğe değişiklik göstermektedir.</a:t>
            </a:r>
          </a:p>
        </p:txBody>
      </p:sp>
    </p:spTree>
    <p:extLst>
      <p:ext uri="{BB962C8B-B14F-4D97-AF65-F5344CB8AC3E}">
        <p14:creationId xmlns="" xmlns:p14="http://schemas.microsoft.com/office/powerpoint/2010/main" val="1836980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911</Words>
  <Application>Microsoft Office PowerPoint</Application>
  <PresentationFormat>Özel</PresentationFormat>
  <Paragraphs>93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19" baseType="lpstr">
      <vt:lpstr>Office Teması</vt:lpstr>
      <vt:lpstr>ARAŞTIRMA YÖNTEM VE İLKELERİ</vt:lpstr>
      <vt:lpstr>ARAŞTIRMA SÜRECİ </vt:lpstr>
      <vt:lpstr>Slayt 3</vt:lpstr>
      <vt:lpstr>Slayt 4</vt:lpstr>
      <vt:lpstr>Veri Toplama Araçları (Yöntemleri)</vt:lpstr>
      <vt:lpstr>Slayt 6</vt:lpstr>
      <vt:lpstr>Slayt 7</vt:lpstr>
      <vt:lpstr>Slayt 8</vt:lpstr>
      <vt:lpstr>Slayt 9</vt:lpstr>
      <vt:lpstr>Slayt 10</vt:lpstr>
      <vt:lpstr>Slayt 11</vt:lpstr>
      <vt:lpstr>Veri Toplama Araçları (Yöntemleri)</vt:lpstr>
      <vt:lpstr>Slayt 13</vt:lpstr>
      <vt:lpstr>Slayt 14</vt:lpstr>
      <vt:lpstr>Veri Toplama Araçları (Yöntemleri)</vt:lpstr>
      <vt:lpstr>Slayt 16</vt:lpstr>
      <vt:lpstr>Slayt 17</vt:lpstr>
      <vt:lpstr>Slayt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HİZMETLERİN  YAPISI VE YÖNETİMİ</dc:title>
  <dc:creator>Oğuzhan</dc:creator>
  <cp:lastModifiedBy>Lenovo</cp:lastModifiedBy>
  <cp:revision>51</cp:revision>
  <dcterms:created xsi:type="dcterms:W3CDTF">2021-05-15T10:53:45Z</dcterms:created>
  <dcterms:modified xsi:type="dcterms:W3CDTF">2025-10-21T10:55:04Z</dcterms:modified>
</cp:coreProperties>
</file>