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4" r:id="rId2"/>
    <p:sldId id="275" r:id="rId3"/>
    <p:sldId id="282" r:id="rId4"/>
    <p:sldId id="280" r:id="rId5"/>
    <p:sldId id="281" r:id="rId6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43806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89795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97317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11346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9350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78704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658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33191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864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131777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7610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87BD3-58F0-46E5-92C6-300A521A88AE}" type="datetimeFigureOut">
              <a:rPr lang="tr-TR" smtClean="0"/>
              <a:t>22.10.2024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AD6060-08BB-4CA5-9D1D-EF020AC816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4307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/>
              <a:t>Language </a:t>
            </a:r>
            <a:r>
              <a:rPr lang="tr-TR" dirty="0" err="1"/>
              <a:t>Ideology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</p:spPr>
        <p:txBody>
          <a:bodyPr/>
          <a:lstStyle/>
          <a:p>
            <a:r>
              <a:rPr lang="en-US" dirty="0" smtClean="0"/>
              <a:t>One </a:t>
            </a:r>
            <a:r>
              <a:rPr lang="en-US" dirty="0"/>
              <a:t>set of </a:t>
            </a:r>
            <a:r>
              <a:rPr lang="en-US" dirty="0" smtClean="0"/>
              <a:t>beliefs</a:t>
            </a:r>
            <a:r>
              <a:rPr lang="tr-TR" dirty="0"/>
              <a:t>/</a:t>
            </a:r>
            <a:r>
              <a:rPr lang="en-US" dirty="0" smtClean="0"/>
              <a:t>ideas </a:t>
            </a:r>
            <a:r>
              <a:rPr lang="en-US" dirty="0"/>
              <a:t>about what language is and how it works.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735709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/>
          </a:bodyPr>
          <a:lstStyle/>
          <a:p>
            <a:r>
              <a:rPr lang="tr-TR" dirty="0" smtClean="0"/>
              <a:t>b</a:t>
            </a:r>
            <a:r>
              <a:rPr lang="en-US" dirty="0" err="1" smtClean="0"/>
              <a:t>eliefs</a:t>
            </a:r>
            <a:r>
              <a:rPr lang="en-US" dirty="0" smtClean="0"/>
              <a:t> </a:t>
            </a:r>
            <a:r>
              <a:rPr lang="en-US" dirty="0"/>
              <a:t>about </a:t>
            </a:r>
            <a:r>
              <a:rPr lang="en-US" dirty="0" smtClean="0"/>
              <a:t>how</a:t>
            </a:r>
            <a:r>
              <a:rPr lang="tr-TR" dirty="0" smtClean="0"/>
              <a:t>: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“language</a:t>
            </a:r>
            <a:r>
              <a:rPr lang="en-US" dirty="0"/>
              <a:t>” </a:t>
            </a:r>
            <a:r>
              <a:rPr lang="en-US" dirty="0" smtClean="0"/>
              <a:t>and</a:t>
            </a:r>
            <a:r>
              <a:rPr lang="tr-TR" dirty="0" smtClean="0"/>
              <a:t> </a:t>
            </a:r>
            <a:r>
              <a:rPr lang="en-US" dirty="0" smtClean="0"/>
              <a:t>“reality</a:t>
            </a:r>
            <a:r>
              <a:rPr lang="en-US" dirty="0"/>
              <a:t>” are </a:t>
            </a:r>
            <a:r>
              <a:rPr lang="en-US" dirty="0" smtClean="0"/>
              <a:t>related,</a:t>
            </a:r>
            <a:endParaRPr lang="tr-TR" dirty="0" smtClean="0"/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communication </a:t>
            </a:r>
            <a:r>
              <a:rPr lang="en-US" dirty="0"/>
              <a:t>works, </a:t>
            </a:r>
            <a:endParaRPr lang="tr-TR" dirty="0" smtClean="0"/>
          </a:p>
          <a:p>
            <a:pPr lvl="2">
              <a:buFont typeface="Wingdings" pitchFamily="2" charset="2"/>
              <a:buChar char="ü"/>
            </a:pPr>
            <a:r>
              <a:rPr lang="tr-TR" dirty="0" err="1"/>
              <a:t>languages</a:t>
            </a:r>
            <a:r>
              <a:rPr lang="tr-TR" dirty="0"/>
              <a:t> </a:t>
            </a:r>
            <a:r>
              <a:rPr lang="tr-TR" dirty="0" err="1"/>
              <a:t>are</a:t>
            </a:r>
            <a:r>
              <a:rPr lang="tr-TR" dirty="0"/>
              <a:t> </a:t>
            </a:r>
            <a:r>
              <a:rPr lang="tr-TR" dirty="0" err="1"/>
              <a:t>learned</a:t>
            </a:r>
            <a:r>
              <a:rPr lang="tr-TR" dirty="0"/>
              <a:t>,</a:t>
            </a:r>
          </a:p>
          <a:p>
            <a:endParaRPr lang="tr-TR" dirty="0"/>
          </a:p>
          <a:p>
            <a:r>
              <a:rPr lang="en-US" dirty="0" smtClean="0"/>
              <a:t>beliefs</a:t>
            </a:r>
            <a:r>
              <a:rPr lang="tr-TR" dirty="0" smtClean="0"/>
              <a:t> </a:t>
            </a:r>
            <a:r>
              <a:rPr lang="en-US" dirty="0" smtClean="0"/>
              <a:t>about</a:t>
            </a:r>
            <a:r>
              <a:rPr lang="tr-TR" dirty="0" smtClean="0"/>
              <a:t>: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 linguistic </a:t>
            </a:r>
            <a:r>
              <a:rPr lang="en-US" dirty="0"/>
              <a:t>correctness, goodness and badness, articulateness and </a:t>
            </a:r>
            <a:r>
              <a:rPr lang="en-US" dirty="0" smtClean="0"/>
              <a:t>inarticulateness</a:t>
            </a:r>
            <a:r>
              <a:rPr lang="tr-TR" dirty="0" smtClean="0"/>
              <a:t>,</a:t>
            </a:r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the role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language in a person’s </a:t>
            </a:r>
            <a:r>
              <a:rPr lang="en-US" dirty="0" smtClean="0"/>
              <a:t>identity,</a:t>
            </a:r>
            <a:endParaRPr lang="tr-TR" dirty="0"/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who the</a:t>
            </a:r>
            <a:r>
              <a:rPr lang="tr-TR" dirty="0" smtClean="0"/>
              <a:t> </a:t>
            </a:r>
            <a:r>
              <a:rPr lang="en-US" dirty="0" smtClean="0"/>
              <a:t>authorities </a:t>
            </a:r>
            <a:r>
              <a:rPr lang="en-US" dirty="0"/>
              <a:t>on language are</a:t>
            </a:r>
            <a:r>
              <a:rPr lang="en-US" dirty="0" smtClean="0"/>
              <a:t>,</a:t>
            </a:r>
            <a:endParaRPr lang="tr-TR" dirty="0" smtClean="0"/>
          </a:p>
          <a:p>
            <a:pPr lvl="2">
              <a:buFont typeface="Wingdings" pitchFamily="2" charset="2"/>
              <a:buChar char="ü"/>
            </a:pPr>
            <a:r>
              <a:rPr lang="en-US" dirty="0" smtClean="0"/>
              <a:t> </a:t>
            </a:r>
            <a:r>
              <a:rPr lang="en-US" dirty="0"/>
              <a:t>whether and how usage should be </a:t>
            </a:r>
            <a:r>
              <a:rPr lang="en-US" dirty="0" smtClean="0"/>
              <a:t>legislated</a:t>
            </a:r>
            <a:r>
              <a:rPr lang="tr-TR" dirty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4221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Dialects” and “varieties” are likewise shaped by ideology. </a:t>
            </a:r>
            <a:endParaRPr lang="tr-TR" sz="2800" dirty="0" smtClean="0"/>
          </a:p>
          <a:p>
            <a:endParaRPr lang="tr-TR" sz="2800" dirty="0" smtClean="0"/>
          </a:p>
          <a:p>
            <a:r>
              <a:rPr lang="en-US" sz="2800" dirty="0" smtClean="0"/>
              <a:t>The </a:t>
            </a:r>
            <a:r>
              <a:rPr lang="en-US" sz="2800" dirty="0"/>
              <a:t>meanings </a:t>
            </a:r>
            <a:r>
              <a:rPr lang="en-US" sz="2800" dirty="0" smtClean="0"/>
              <a:t>attached </a:t>
            </a:r>
            <a:r>
              <a:rPr lang="en-US" sz="2800" dirty="0"/>
              <a:t>to speaking </a:t>
            </a:r>
            <a:r>
              <a:rPr lang="en-US" sz="2800" dirty="0" smtClean="0"/>
              <a:t>with </a:t>
            </a:r>
            <a:r>
              <a:rPr lang="en-US" sz="2800" dirty="0"/>
              <a:t>“</a:t>
            </a:r>
            <a:r>
              <a:rPr lang="en-US" sz="2800" b="1" dirty="0"/>
              <a:t>an accent”</a:t>
            </a:r>
            <a:r>
              <a:rPr lang="en-US" sz="2800" dirty="0"/>
              <a:t> can function in the service of </a:t>
            </a:r>
            <a:r>
              <a:rPr lang="en-US" sz="2800" dirty="0" smtClean="0"/>
              <a:t>dominant </a:t>
            </a:r>
            <a:r>
              <a:rPr lang="en-US" sz="2800" dirty="0"/>
              <a:t>ideologies about who has the right to political and economic power </a:t>
            </a:r>
            <a:r>
              <a:rPr lang="en-US" sz="2800" dirty="0" smtClean="0"/>
              <a:t>(</a:t>
            </a:r>
            <a:r>
              <a:rPr lang="en-US" sz="2800" dirty="0"/>
              <a:t>Lippi-Green, 1997</a:t>
            </a:r>
            <a:r>
              <a:rPr lang="en-US" sz="2800" dirty="0" smtClean="0"/>
              <a:t>)</a:t>
            </a: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13390754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Choices about the representation of actions, actors, and </a:t>
            </a:r>
            <a:r>
              <a:rPr lang="en-US" sz="3200" dirty="0" smtClean="0"/>
              <a:t>events</a:t>
            </a:r>
            <a:r>
              <a:rPr lang="tr-TR" sz="3200" dirty="0"/>
              <a:t> </a:t>
            </a:r>
            <a:r>
              <a:rPr lang="tr-TR" sz="3200" dirty="0" err="1" smtClean="0"/>
              <a:t>represent</a:t>
            </a:r>
            <a:r>
              <a:rPr lang="tr-TR" sz="3200" dirty="0" smtClean="0"/>
              <a:t> </a:t>
            </a:r>
            <a:r>
              <a:rPr lang="tr-TR" sz="3200" i="1" dirty="0" err="1" smtClean="0"/>
              <a:t>language</a:t>
            </a:r>
            <a:r>
              <a:rPr lang="tr-TR" sz="3200" i="1" dirty="0" smtClean="0"/>
              <a:t> </a:t>
            </a:r>
            <a:r>
              <a:rPr lang="tr-TR" sz="3200" i="1" dirty="0" err="1" smtClean="0"/>
              <a:t>Ideology</a:t>
            </a:r>
            <a:endParaRPr lang="tr-TR" sz="3200" i="1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988840"/>
            <a:ext cx="8229600" cy="4137323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a. </a:t>
            </a:r>
            <a:r>
              <a:rPr lang="en-US" dirty="0" smtClean="0"/>
              <a:t>In </a:t>
            </a:r>
            <a:r>
              <a:rPr lang="en-US" dirty="0"/>
              <a:t>the US </a:t>
            </a:r>
            <a:r>
              <a:rPr lang="en-US" b="1" dirty="0"/>
              <a:t>a man rapes </a:t>
            </a:r>
            <a:r>
              <a:rPr lang="en-US" dirty="0"/>
              <a:t>a woman every six </a:t>
            </a:r>
            <a:r>
              <a:rPr lang="en-US" dirty="0" smtClean="0"/>
              <a:t>minutes.</a:t>
            </a: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b. </a:t>
            </a:r>
            <a:r>
              <a:rPr lang="en-US" dirty="0" smtClean="0"/>
              <a:t>In </a:t>
            </a:r>
            <a:r>
              <a:rPr lang="en-US" dirty="0"/>
              <a:t>the U S a woman </a:t>
            </a:r>
            <a:r>
              <a:rPr lang="en-US" b="1" dirty="0"/>
              <a:t>is raped by a man </a:t>
            </a:r>
            <a:r>
              <a:rPr lang="en-US" dirty="0"/>
              <a:t>every six minutes.</a:t>
            </a:r>
          </a:p>
          <a:p>
            <a:pPr marL="0" indent="0">
              <a:buNone/>
            </a:pPr>
            <a:r>
              <a:rPr lang="tr-TR" dirty="0" smtClean="0"/>
              <a:t>c. </a:t>
            </a:r>
            <a:r>
              <a:rPr lang="en-US" dirty="0" smtClean="0"/>
              <a:t>In </a:t>
            </a:r>
            <a:r>
              <a:rPr lang="en-US" dirty="0"/>
              <a:t>the U S a woman </a:t>
            </a:r>
            <a:r>
              <a:rPr lang="en-US" b="1" dirty="0"/>
              <a:t>is raped</a:t>
            </a:r>
            <a:r>
              <a:rPr lang="en-US" dirty="0"/>
              <a:t> every six minutes</a:t>
            </a:r>
            <a:r>
              <a:rPr lang="en-US" dirty="0" smtClean="0"/>
              <a:t>.</a:t>
            </a:r>
            <a:endParaRPr lang="tr-TR" dirty="0" smtClean="0"/>
          </a:p>
          <a:p>
            <a:pPr marL="0" indent="0">
              <a:buNone/>
            </a:pP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71446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Choices about the representation of knowledge </a:t>
            </a:r>
            <a:r>
              <a:rPr lang="en-US" dirty="0" smtClean="0"/>
              <a:t>status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en-US" dirty="0"/>
              <a:t>Many languages </a:t>
            </a:r>
            <a:r>
              <a:rPr lang="en-US" dirty="0" smtClean="0"/>
              <a:t>provide</a:t>
            </a:r>
            <a:r>
              <a:rPr lang="tr-TR" dirty="0" smtClean="0"/>
              <a:t> </a:t>
            </a:r>
            <a:r>
              <a:rPr lang="en-US" dirty="0" smtClean="0"/>
              <a:t>ways </a:t>
            </a:r>
            <a:r>
              <a:rPr lang="en-US" dirty="0"/>
              <a:t>for speakers to represent their relationships to the claims they </a:t>
            </a:r>
            <a:r>
              <a:rPr lang="en-US" dirty="0" smtClean="0"/>
              <a:t>make.</a:t>
            </a:r>
            <a:endParaRPr lang="tr-TR" dirty="0" smtClean="0"/>
          </a:p>
          <a:p>
            <a:pPr marL="0" indent="0">
              <a:buNone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Using </a:t>
            </a:r>
            <a:r>
              <a:rPr lang="en-US" b="1" i="1" u="sng" dirty="0" smtClean="0"/>
              <a:t>be </a:t>
            </a:r>
            <a:r>
              <a:rPr lang="en-US" u="sng" dirty="0"/>
              <a:t>in the </a:t>
            </a:r>
            <a:r>
              <a:rPr lang="en-US" u="sng" dirty="0" smtClean="0"/>
              <a:t>simple</a:t>
            </a:r>
            <a:r>
              <a:rPr lang="tr-TR" u="sng" dirty="0" smtClean="0"/>
              <a:t> </a:t>
            </a:r>
            <a:r>
              <a:rPr lang="en-US" u="sng" dirty="0" smtClean="0"/>
              <a:t>present </a:t>
            </a:r>
            <a:r>
              <a:rPr lang="en-US" u="sng" dirty="0"/>
              <a:t>tense is </a:t>
            </a:r>
            <a:r>
              <a:rPr lang="en-US" dirty="0"/>
              <a:t>a way of presenting a claim as universally and hence incontrovertibly true. </a:t>
            </a:r>
            <a:endParaRPr lang="tr-TR" dirty="0" smtClean="0"/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Verbs </a:t>
            </a:r>
            <a:r>
              <a:rPr lang="en-US" dirty="0"/>
              <a:t>such as </a:t>
            </a:r>
            <a:r>
              <a:rPr lang="en-US" b="1" i="1" dirty="0"/>
              <a:t>know, suspect, claim, </a:t>
            </a:r>
            <a:r>
              <a:rPr lang="en-US" dirty="0"/>
              <a:t>or </a:t>
            </a:r>
            <a:r>
              <a:rPr lang="en-US" b="1" dirty="0"/>
              <a:t>think</a:t>
            </a:r>
            <a:r>
              <a:rPr lang="en-US" dirty="0"/>
              <a:t> can indicate the </a:t>
            </a:r>
            <a:r>
              <a:rPr lang="en-US" dirty="0" smtClean="0"/>
              <a:t>level</a:t>
            </a:r>
            <a:r>
              <a:rPr lang="tr-TR" dirty="0" smtClean="0"/>
              <a:t> </a:t>
            </a:r>
            <a:r>
              <a:rPr lang="en-US" dirty="0" smtClean="0"/>
              <a:t>of </a:t>
            </a:r>
            <a:r>
              <a:rPr lang="en-US" dirty="0"/>
              <a:t>confidence about the truth of a claim. </a:t>
            </a:r>
            <a:endParaRPr lang="tr-TR" dirty="0" smtClean="0"/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The </a:t>
            </a:r>
            <a:r>
              <a:rPr lang="en-US" dirty="0"/>
              <a:t>use of </a:t>
            </a:r>
            <a:r>
              <a:rPr lang="tr-TR" dirty="0" smtClean="0"/>
              <a:t> </a:t>
            </a:r>
            <a:r>
              <a:rPr lang="tr-TR" dirty="0" err="1" smtClean="0"/>
              <a:t>these</a:t>
            </a:r>
            <a:r>
              <a:rPr lang="tr-TR" dirty="0" smtClean="0"/>
              <a:t> </a:t>
            </a:r>
            <a:r>
              <a:rPr lang="en-US" dirty="0" smtClean="0"/>
              <a:t>forms that</a:t>
            </a:r>
            <a:r>
              <a:rPr lang="tr-TR" dirty="0" smtClean="0"/>
              <a:t> </a:t>
            </a:r>
            <a:r>
              <a:rPr lang="en-US" dirty="0" smtClean="0"/>
              <a:t>indicate </a:t>
            </a:r>
            <a:r>
              <a:rPr lang="en-US" dirty="0"/>
              <a:t>certainty can be a way of discouraging </a:t>
            </a:r>
            <a:r>
              <a:rPr lang="en-US" dirty="0" smtClean="0"/>
              <a:t>debate</a:t>
            </a:r>
            <a:r>
              <a:rPr lang="tr-TR" smtClean="0"/>
              <a:t>.</a:t>
            </a:r>
          </a:p>
          <a:p>
            <a:pPr>
              <a:buFont typeface="Wingdings" pitchFamily="2" charset="2"/>
              <a:buChar char="§"/>
            </a:pPr>
            <a:endParaRPr lang="tr-TR" dirty="0" smtClean="0"/>
          </a:p>
          <a:p>
            <a:pPr marL="0" indent="0">
              <a:buNone/>
            </a:pPr>
            <a:r>
              <a:rPr lang="tr-TR" dirty="0" smtClean="0"/>
              <a:t>https</a:t>
            </a:r>
            <a:r>
              <a:rPr lang="tr-TR" dirty="0"/>
              <a:t>://www.theguardian.com/uk-news/2021/oct/24/why-the-witch-hunt-victims-of-early-modern-britain-have-come-back-to-haunt-us</a:t>
            </a:r>
          </a:p>
        </p:txBody>
      </p:sp>
    </p:spTree>
    <p:extLst>
      <p:ext uri="{BB962C8B-B14F-4D97-AF65-F5344CB8AC3E}">
        <p14:creationId xmlns:p14="http://schemas.microsoft.com/office/powerpoint/2010/main" val="2262355223"/>
      </p:ext>
    </p:extLst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270</Words>
  <Application>Microsoft Office PowerPoint</Application>
  <PresentationFormat>Ekran Gösterisi (4:3)</PresentationFormat>
  <Paragraphs>29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Ofis Teması</vt:lpstr>
      <vt:lpstr>Language Ideology </vt:lpstr>
      <vt:lpstr>PowerPoint Sunusu</vt:lpstr>
      <vt:lpstr>PowerPoint Sunusu</vt:lpstr>
      <vt:lpstr>Choices about the representation of actions, actors, and events represent language Ideology</vt:lpstr>
      <vt:lpstr>Choices about the representation of knowledge status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metaphors</dc:title>
  <dc:creator>DELL</dc:creator>
  <cp:lastModifiedBy>Betul ALTAS</cp:lastModifiedBy>
  <cp:revision>104</cp:revision>
  <dcterms:created xsi:type="dcterms:W3CDTF">2020-10-25T13:03:59Z</dcterms:created>
  <dcterms:modified xsi:type="dcterms:W3CDTF">2024-10-22T06:20:31Z</dcterms:modified>
</cp:coreProperties>
</file>