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721"/>
  </p:normalViewPr>
  <p:slideViewPr>
    <p:cSldViewPr snapToGrid="0" snapToObjects="1">
      <p:cViewPr varScale="1">
        <p:scale>
          <a:sx n="74" d="100"/>
          <a:sy n="74" d="100"/>
        </p:scale>
        <p:origin x="-5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accent1">
                    <a:lumMod val="50000"/>
                  </a:schemeClr>
                </a:solidFill>
                <a:latin typeface="Times New Roman" panose="02020603050405020304" pitchFamily="18" charset="0"/>
                <a:cs typeface="Times New Roman" panose="02020603050405020304" pitchFamily="18" charset="0"/>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438795" y="1789044"/>
            <a:ext cx="8596668" cy="4617444"/>
          </a:xfrm>
        </p:spPr>
        <p:txBody>
          <a:bodyPr/>
          <a:lstStyle>
            <a:lvl1pPr>
              <a:defRPr sz="2400" b="1">
                <a:solidFill>
                  <a:schemeClr val="tx1"/>
                </a:solidFill>
                <a:latin typeface="Times New Roman" panose="02020603050405020304" pitchFamily="18" charset="0"/>
                <a:cs typeface="Times New Roman" panose="02020603050405020304" pitchFamily="18" charset="0"/>
              </a:defRPr>
            </a:lvl1pPr>
          </a:lstStyle>
          <a:p>
            <a:pPr lvl="0"/>
            <a:r>
              <a:rPr lang="tr-TR" dirty="0"/>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5" name="Footer Placeholder 4"/>
          <p:cNvSpPr>
            <a:spLocks noGrp="1"/>
          </p:cNvSpPr>
          <p:nvPr>
            <p:ph type="ftr" sz="quarter" idx="11"/>
          </p:nvPr>
        </p:nvSpPr>
        <p:spPr>
          <a:xfrm>
            <a:off x="2737851" y="6041362"/>
            <a:ext cx="6297612" cy="365125"/>
          </a:xfrm>
        </p:spPr>
        <p:txBody>
          <a:bodyPr/>
          <a:lstStyle>
            <a:lvl1pPr>
              <a:defRPr sz="1000" b="1">
                <a:solidFill>
                  <a:schemeClr val="accent2">
                    <a:lumMod val="75000"/>
                  </a:schemeClr>
                </a:solidFill>
              </a:defRPr>
            </a:lvl1pPr>
          </a:lstStyle>
          <a:p>
            <a:r>
              <a:rPr lang="tr-TR" dirty="0" err="1" smtClean="0"/>
              <a:t>Öğr</a:t>
            </a:r>
            <a:r>
              <a:rPr lang="tr-TR" dirty="0" smtClean="0"/>
              <a:t>. Gör. Emine SARAÇ</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194" name="Picture 2" descr="ÇAĞ ÜNİVErsitesi AMBLEM ile ilgili görsel sonuc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28674"/>
            <a:ext cx="1139687" cy="1129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07067" y="1351723"/>
            <a:ext cx="7766936" cy="2699114"/>
          </a:xfrm>
        </p:spPr>
        <p:txBody>
          <a:bodyPr/>
          <a:lstStyle/>
          <a:p>
            <a:r>
              <a:rPr lang="tr-TR" dirty="0" smtClean="0"/>
              <a:t>ÇAĞ ÜNİVERSİTESİ SOSYAL HİZMET ve DANIŞMANLIK BÖLÜMÜ</a:t>
            </a:r>
            <a:endParaRPr lang="tr-TR" dirty="0"/>
          </a:p>
        </p:txBody>
      </p:sp>
      <p:sp>
        <p:nvSpPr>
          <p:cNvPr id="3" name="Alt Başlık 2"/>
          <p:cNvSpPr>
            <a:spLocks noGrp="1"/>
          </p:cNvSpPr>
          <p:nvPr>
            <p:ph type="subTitle" idx="1"/>
          </p:nvPr>
        </p:nvSpPr>
        <p:spPr>
          <a:xfrm>
            <a:off x="1507067" y="4050833"/>
            <a:ext cx="7766936" cy="2058419"/>
          </a:xfrm>
        </p:spPr>
        <p:txBody>
          <a:bodyPr>
            <a:normAutofit/>
          </a:bodyPr>
          <a:lstStyle/>
          <a:p>
            <a:r>
              <a:rPr lang="tr-TR" sz="4800" dirty="0" smtClean="0">
                <a:solidFill>
                  <a:srgbClr val="FF0000"/>
                </a:solidFill>
              </a:rPr>
              <a:t>Yaşlılar </a:t>
            </a:r>
            <a:r>
              <a:rPr lang="tr-TR" sz="4800" dirty="0">
                <a:solidFill>
                  <a:srgbClr val="FF0000"/>
                </a:solidFill>
              </a:rPr>
              <a:t>ve </a:t>
            </a:r>
            <a:r>
              <a:rPr lang="tr-TR" sz="4800" dirty="0" smtClean="0">
                <a:solidFill>
                  <a:srgbClr val="FF0000"/>
                </a:solidFill>
              </a:rPr>
              <a:t>Engellilerle İlgili Mevzuat</a:t>
            </a:r>
            <a:endParaRPr lang="tr-TR" sz="4800" dirty="0">
              <a:solidFill>
                <a:srgbClr val="FF0000"/>
              </a:solidFill>
            </a:endParaRPr>
          </a:p>
          <a:p>
            <a:r>
              <a:rPr lang="tr-TR" dirty="0"/>
              <a:t>ı</a:t>
            </a:r>
          </a:p>
          <a:p>
            <a:endParaRPr lang="tr-TR" dirty="0"/>
          </a:p>
        </p:txBody>
      </p:sp>
      <p:pic>
        <p:nvPicPr>
          <p:cNvPr id="1026" name="Picture 2" descr="çağ üniversitesi logo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81550"/>
            <a:ext cx="20955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7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115910"/>
            <a:ext cx="8596668" cy="1159098"/>
          </a:xfrm>
        </p:spPr>
        <p:txBody>
          <a:bodyPr/>
          <a:lstStyle/>
          <a:p>
            <a:r>
              <a:rPr lang="tr-TR" dirty="0" smtClean="0"/>
              <a:t>ENGELLİLER </a:t>
            </a:r>
            <a:r>
              <a:rPr lang="tr-TR" dirty="0"/>
              <a:t>KANUNU</a:t>
            </a:r>
          </a:p>
        </p:txBody>
      </p:sp>
      <p:sp>
        <p:nvSpPr>
          <p:cNvPr id="3" name="İçerik Yer Tutucusu 2"/>
          <p:cNvSpPr>
            <a:spLocks noGrp="1"/>
          </p:cNvSpPr>
          <p:nvPr>
            <p:ph idx="1"/>
          </p:nvPr>
        </p:nvSpPr>
        <p:spPr>
          <a:xfrm>
            <a:off x="438795" y="1056068"/>
            <a:ext cx="8596668" cy="4610636"/>
          </a:xfrm>
        </p:spPr>
        <p:txBody>
          <a:bodyPr/>
          <a:lstStyle/>
          <a:p>
            <a:r>
              <a:rPr lang="tr-TR" dirty="0" smtClean="0"/>
              <a:t>Yaşlılarımız </a:t>
            </a:r>
            <a:r>
              <a:rPr lang="tr-TR" dirty="0"/>
              <a:t>için temel bir kanun bulunmamakla birlikte, </a:t>
            </a:r>
            <a:r>
              <a:rPr lang="tr-TR" dirty="0" smtClean="0"/>
              <a:t>engellilere </a:t>
            </a:r>
            <a:r>
              <a:rPr lang="tr-TR" dirty="0"/>
              <a:t>yönelik temel bir yasal düzenleme 2005 yılında yapılmıştır. </a:t>
            </a:r>
            <a:endParaRPr lang="tr-TR" dirty="0" smtClean="0"/>
          </a:p>
          <a:p>
            <a:r>
              <a:rPr lang="tr-TR" dirty="0" smtClean="0"/>
              <a:t>Engellilikle </a:t>
            </a:r>
            <a:r>
              <a:rPr lang="tr-TR" dirty="0"/>
              <a:t>ilgili ulusal mevzuatımız incelendiğinde, 2005 yılında yürürlüğe giren 5378 sayılı </a:t>
            </a:r>
            <a:r>
              <a:rPr lang="tr-TR" dirty="0" smtClean="0"/>
              <a:t>‘Engelliler  Kanunu’  hakkında temel </a:t>
            </a:r>
            <a:r>
              <a:rPr lang="tr-TR" dirty="0"/>
              <a:t>yasal düzenleme olduğu görülür. </a:t>
            </a:r>
            <a:endParaRPr lang="tr-TR"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050" y="4448175"/>
            <a:ext cx="48101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17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206062"/>
            <a:ext cx="8596668" cy="6200426"/>
          </a:xfrm>
        </p:spPr>
        <p:txBody>
          <a:bodyPr>
            <a:normAutofit/>
          </a:bodyPr>
          <a:lstStyle/>
          <a:p>
            <a:r>
              <a:rPr lang="tr-TR" dirty="0"/>
              <a:t>İnsan haklarına dayalı ve ayrımcılıkla mücadele odaklı bir sosyal politikanın çerçevesini belirleyen </a:t>
            </a:r>
            <a:r>
              <a:rPr lang="tr-TR" dirty="0" smtClean="0"/>
              <a:t>Engelliler Kanunu'nun </a:t>
            </a:r>
            <a:r>
              <a:rPr lang="tr-TR" dirty="0"/>
              <a:t>ruhunu özürlülük alanında fırsat eşitliği, insan hakları ve ayrımcılığın önlenmesi ilkeleri oluşturmaktadır. </a:t>
            </a:r>
            <a:endParaRPr lang="tr-TR" dirty="0" smtClean="0"/>
          </a:p>
          <a:p>
            <a:r>
              <a:rPr lang="tr-TR" dirty="0" smtClean="0"/>
              <a:t>Bu </a:t>
            </a:r>
            <a:r>
              <a:rPr lang="tr-TR" dirty="0"/>
              <a:t>esaslar doğrultusunda </a:t>
            </a:r>
            <a:r>
              <a:rPr lang="tr-TR" dirty="0" smtClean="0"/>
              <a:t>Engelliler Kanunu </a:t>
            </a:r>
            <a:r>
              <a:rPr lang="tr-TR" dirty="0"/>
              <a:t>ile ulaşılabilirlik, istihdam, bakım </a:t>
            </a:r>
            <a:r>
              <a:rPr lang="tr-TR" dirty="0" smtClean="0"/>
              <a:t>ve </a:t>
            </a:r>
            <a:r>
              <a:rPr lang="tr-TR" dirty="0"/>
              <a:t>sosyal güvenliğe ilişkin sorunların çözümü, engelli bireylerimizin her bakımdan gelişmeleri ve toplumsal hayata tam katılımlarının sağlanması ve bu hizmetlerin koordinasyonu için gerekli düzenlemelerin yapılmasının yasal çerçevesi belirlenmiştir</a:t>
            </a:r>
            <a:r>
              <a:rPr lang="tr-TR" dirty="0" smtClean="0"/>
              <a:t>.</a:t>
            </a:r>
          </a:p>
          <a:p>
            <a:r>
              <a:rPr lang="tr-TR" dirty="0" smtClean="0"/>
              <a:t>Böylelikle </a:t>
            </a:r>
            <a:r>
              <a:rPr lang="tr-TR" dirty="0"/>
              <a:t>yasa ile getirilen </a:t>
            </a:r>
            <a:r>
              <a:rPr lang="tr-TR" dirty="0" smtClean="0"/>
              <a:t>çağdaş düzenlemelerin </a:t>
            </a:r>
            <a:r>
              <a:rPr lang="tr-TR" dirty="0"/>
              <a:t>uygulanması sağlanarak engelli bireylerin önündeki engellerin kaldırılması yönünde son derece önemli adımlar atılmıştır. </a:t>
            </a:r>
          </a:p>
        </p:txBody>
      </p:sp>
    </p:spTree>
    <p:extLst>
      <p:ext uri="{BB962C8B-B14F-4D97-AF65-F5344CB8AC3E}">
        <p14:creationId xmlns:p14="http://schemas.microsoft.com/office/powerpoint/2010/main" val="283955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218942"/>
            <a:ext cx="8596668" cy="643944"/>
          </a:xfrm>
        </p:spPr>
        <p:txBody>
          <a:bodyPr/>
          <a:lstStyle/>
          <a:p>
            <a:r>
              <a:rPr lang="tr-TR" dirty="0" smtClean="0"/>
              <a:t>Engelliler </a:t>
            </a:r>
            <a:r>
              <a:rPr lang="tr-TR" dirty="0"/>
              <a:t>Kanunu’nun amacı</a:t>
            </a:r>
          </a:p>
        </p:txBody>
      </p:sp>
      <p:sp>
        <p:nvSpPr>
          <p:cNvPr id="3" name="İçerik Yer Tutucusu 2"/>
          <p:cNvSpPr>
            <a:spLocks noGrp="1"/>
          </p:cNvSpPr>
          <p:nvPr>
            <p:ph idx="1"/>
          </p:nvPr>
        </p:nvSpPr>
        <p:spPr>
          <a:xfrm>
            <a:off x="438795" y="862886"/>
            <a:ext cx="8596668" cy="5543602"/>
          </a:xfrm>
        </p:spPr>
        <p:txBody>
          <a:bodyPr/>
          <a:lstStyle/>
          <a:p>
            <a:r>
              <a:rPr lang="tr-TR" dirty="0" smtClean="0"/>
              <a:t>“Engelliliğin önlenmesi</a:t>
            </a:r>
            <a:r>
              <a:rPr lang="tr-TR" dirty="0"/>
              <a:t>, engellilerin sağlık, eğitim, rehabilitasyon, istihdam, bakım ve sosyal güvenliğine ilişkin sorunlarının çözümü ile her bakımdan gelişmelerini ve önlerindeki engelleri kaldırmayı sağlayacak tedbirleri alarak topluma katılımlarını sağlamak ve bu hizmetlerin koordinasyonu için gerekli düzenlemeleri yapmaktır.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8330"/>
            <a:ext cx="6095385" cy="3429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13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0"/>
            <a:ext cx="8596668" cy="1262130"/>
          </a:xfrm>
        </p:spPr>
        <p:txBody>
          <a:bodyPr/>
          <a:lstStyle/>
          <a:p>
            <a:r>
              <a:rPr lang="tr-TR" dirty="0" smtClean="0"/>
              <a:t>Engelli Kanununun Kapsamı</a:t>
            </a:r>
            <a:endParaRPr lang="tr-TR" dirty="0"/>
          </a:p>
        </p:txBody>
      </p:sp>
      <p:sp>
        <p:nvSpPr>
          <p:cNvPr id="3" name="İçerik Yer Tutucusu 2"/>
          <p:cNvSpPr>
            <a:spLocks noGrp="1"/>
          </p:cNvSpPr>
          <p:nvPr>
            <p:ph idx="1"/>
          </p:nvPr>
        </p:nvSpPr>
        <p:spPr>
          <a:xfrm>
            <a:off x="438795" y="759853"/>
            <a:ext cx="8596668" cy="5177307"/>
          </a:xfrm>
        </p:spPr>
        <p:txBody>
          <a:bodyPr>
            <a:normAutofit fontScale="92500"/>
          </a:bodyPr>
          <a:lstStyle/>
          <a:p>
            <a:r>
              <a:rPr lang="tr-TR" dirty="0" smtClean="0"/>
              <a:t>Engel </a:t>
            </a:r>
            <a:r>
              <a:rPr lang="tr-TR" dirty="0"/>
              <a:t>sınıflandırmalarının nasıl yapılması gerektiğini,  </a:t>
            </a:r>
            <a:endParaRPr lang="tr-TR" dirty="0" smtClean="0"/>
          </a:p>
          <a:p>
            <a:r>
              <a:rPr lang="tr-TR" dirty="0" smtClean="0"/>
              <a:t>Bakım </a:t>
            </a:r>
            <a:r>
              <a:rPr lang="tr-TR" dirty="0"/>
              <a:t>gereksinimlerinin nasıl karşılanacağını, </a:t>
            </a:r>
            <a:endParaRPr lang="tr-TR" dirty="0" smtClean="0"/>
          </a:p>
          <a:p>
            <a:r>
              <a:rPr lang="tr-TR" dirty="0" smtClean="0"/>
              <a:t>Bakım </a:t>
            </a:r>
            <a:r>
              <a:rPr lang="tr-TR" dirty="0"/>
              <a:t>hizmeti aldıkları kuruluşların ruhsatlandırma konusunu, </a:t>
            </a:r>
            <a:endParaRPr lang="tr-TR" dirty="0" smtClean="0"/>
          </a:p>
          <a:p>
            <a:r>
              <a:rPr lang="tr-TR" dirty="0" smtClean="0"/>
              <a:t>Alacakları </a:t>
            </a:r>
            <a:r>
              <a:rPr lang="tr-TR" dirty="0"/>
              <a:t>hizmetlerin standartlarına, </a:t>
            </a:r>
            <a:endParaRPr lang="tr-TR" dirty="0" smtClean="0"/>
          </a:p>
          <a:p>
            <a:r>
              <a:rPr lang="tr-TR" dirty="0" smtClean="0"/>
              <a:t>Bakımlarının </a:t>
            </a:r>
            <a:r>
              <a:rPr lang="tr-TR" dirty="0"/>
              <a:t>çeşitlerine, </a:t>
            </a:r>
            <a:endParaRPr lang="tr-TR" dirty="0" smtClean="0"/>
          </a:p>
          <a:p>
            <a:r>
              <a:rPr lang="tr-TR" dirty="0" smtClean="0"/>
              <a:t>Rehabilitasyon </a:t>
            </a:r>
            <a:r>
              <a:rPr lang="tr-TR" dirty="0"/>
              <a:t>hizmetlerinden yararlanmaları konusuna, </a:t>
            </a:r>
            <a:endParaRPr lang="tr-TR" dirty="0" smtClean="0"/>
          </a:p>
          <a:p>
            <a:r>
              <a:rPr lang="tr-TR" dirty="0" smtClean="0"/>
              <a:t>Erken </a:t>
            </a:r>
            <a:r>
              <a:rPr lang="tr-TR" dirty="0"/>
              <a:t>tanı ve koruyucu hizmetlerden yararlanmalarına, </a:t>
            </a:r>
            <a:endParaRPr lang="tr-TR" dirty="0" smtClean="0"/>
          </a:p>
          <a:p>
            <a:r>
              <a:rPr lang="tr-TR" dirty="0" smtClean="0"/>
              <a:t>İş </a:t>
            </a:r>
            <a:r>
              <a:rPr lang="tr-TR" dirty="0"/>
              <a:t>ve meslek analizlerinin yapılmasına, </a:t>
            </a:r>
            <a:endParaRPr lang="tr-TR" dirty="0" smtClean="0"/>
          </a:p>
          <a:p>
            <a:r>
              <a:rPr lang="tr-TR" dirty="0" smtClean="0"/>
              <a:t>Mesleki </a:t>
            </a:r>
            <a:r>
              <a:rPr lang="tr-TR" dirty="0"/>
              <a:t>rehabilitasyonlarının yapılması konusuna, </a:t>
            </a:r>
            <a:endParaRPr lang="tr-TR" dirty="0" smtClean="0"/>
          </a:p>
          <a:p>
            <a:r>
              <a:rPr lang="tr-TR" dirty="0" smtClean="0"/>
              <a:t>İstihdam </a:t>
            </a:r>
            <a:r>
              <a:rPr lang="tr-TR" dirty="0"/>
              <a:t>edilmeleri konusuna, </a:t>
            </a:r>
            <a:endParaRPr lang="tr-TR" dirty="0" smtClean="0"/>
          </a:p>
          <a:p>
            <a:r>
              <a:rPr lang="tr-TR" dirty="0" smtClean="0"/>
              <a:t>Eğitim </a:t>
            </a:r>
            <a:r>
              <a:rPr lang="tr-TR" dirty="0"/>
              <a:t>ve öğretimden yararlanmaları </a:t>
            </a:r>
            <a:r>
              <a:rPr lang="tr-TR" dirty="0" smtClean="0"/>
              <a:t>konusuna değinmektedir.</a:t>
            </a:r>
            <a:endParaRPr lang="tr-TR" dirty="0"/>
          </a:p>
        </p:txBody>
      </p:sp>
    </p:spTree>
    <p:extLst>
      <p:ext uri="{BB962C8B-B14F-4D97-AF65-F5344CB8AC3E}">
        <p14:creationId xmlns:p14="http://schemas.microsoft.com/office/powerpoint/2010/main" val="131342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257577"/>
            <a:ext cx="8596668" cy="1672823"/>
          </a:xfrm>
        </p:spPr>
        <p:txBody>
          <a:bodyPr/>
          <a:lstStyle/>
          <a:p>
            <a:r>
              <a:rPr lang="tr-TR" dirty="0" smtClean="0"/>
              <a:t>Sosyal Hizmetle İlgili Maddeler</a:t>
            </a:r>
            <a:endParaRPr lang="tr-TR" dirty="0"/>
          </a:p>
        </p:txBody>
      </p:sp>
      <p:sp>
        <p:nvSpPr>
          <p:cNvPr id="3" name="İçerik Yer Tutucusu 2"/>
          <p:cNvSpPr>
            <a:spLocks noGrp="1"/>
          </p:cNvSpPr>
          <p:nvPr>
            <p:ph idx="1"/>
          </p:nvPr>
        </p:nvSpPr>
        <p:spPr>
          <a:xfrm>
            <a:off x="438795" y="1056068"/>
            <a:ext cx="8596668" cy="4649273"/>
          </a:xfrm>
        </p:spPr>
        <p:txBody>
          <a:bodyPr>
            <a:normAutofit/>
          </a:bodyPr>
          <a:lstStyle/>
          <a:p>
            <a:pPr marL="0" indent="0">
              <a:buNone/>
            </a:pPr>
            <a:r>
              <a:rPr lang="tr-TR" dirty="0"/>
              <a:t>6. maddede; </a:t>
            </a:r>
            <a:endParaRPr lang="tr-TR" dirty="0" smtClean="0"/>
          </a:p>
          <a:p>
            <a:r>
              <a:rPr lang="tr-TR" dirty="0" smtClean="0"/>
              <a:t>“Engelli  </a:t>
            </a:r>
            <a:r>
              <a:rPr lang="tr-TR" dirty="0"/>
              <a:t>kişilerin yaşamlarını öncelikle bulundukları ortamda sağlık, huzur ve güven içinde sürdürmesi, toplum içinde kendi kendilerini idare edebilecek ve üretken hâle gelebilecek şekilde bakım ve rehabilitasyonlarının yapılması, bunlardan ihtiyacı olanların geçici veya sürekli bakım altına alınması veya bunlara evde bakım hizmeti sunulması esastır</a:t>
            </a:r>
            <a:r>
              <a:rPr lang="tr-TR" dirty="0" smtClean="0"/>
              <a:t>.”</a:t>
            </a:r>
          </a:p>
          <a:p>
            <a:pPr marL="0" indent="0">
              <a:buNone/>
            </a:pPr>
            <a:r>
              <a:rPr lang="tr-TR" dirty="0"/>
              <a:t>9. maddede</a:t>
            </a:r>
            <a:r>
              <a:rPr lang="tr-TR" dirty="0" smtClean="0"/>
              <a:t>;</a:t>
            </a:r>
          </a:p>
          <a:p>
            <a:r>
              <a:rPr lang="tr-TR" dirty="0" smtClean="0"/>
              <a:t> </a:t>
            </a:r>
            <a:r>
              <a:rPr lang="tr-TR" dirty="0"/>
              <a:t>“Bakım hizmetleri, evde bakım veya kurum </a:t>
            </a:r>
            <a:r>
              <a:rPr lang="tr-TR" dirty="0" smtClean="0"/>
              <a:t>bakımı modelleriyle </a:t>
            </a:r>
            <a:r>
              <a:rPr lang="tr-TR" dirty="0"/>
              <a:t>sunulabilir. Öncelikle kişinin sosyal ve fiziksel çevresinden ayrılmaksızın hizmetin </a:t>
            </a:r>
            <a:r>
              <a:rPr lang="tr-TR" dirty="0" smtClean="0"/>
              <a:t>sunulması esas </a:t>
            </a:r>
            <a:r>
              <a:rPr lang="tr-TR" dirty="0"/>
              <a:t>alınır.”</a:t>
            </a:r>
          </a:p>
        </p:txBody>
      </p:sp>
    </p:spTree>
    <p:extLst>
      <p:ext uri="{BB962C8B-B14F-4D97-AF65-F5344CB8AC3E}">
        <p14:creationId xmlns:p14="http://schemas.microsoft.com/office/powerpoint/2010/main" val="404019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609600"/>
            <a:ext cx="8596668" cy="5379076"/>
          </a:xfrm>
        </p:spPr>
        <p:txBody>
          <a:bodyPr>
            <a:normAutofit fontScale="92500" lnSpcReduction="10000"/>
          </a:bodyPr>
          <a:lstStyle/>
          <a:p>
            <a:pPr marL="0" indent="0">
              <a:buNone/>
            </a:pPr>
            <a:r>
              <a:rPr lang="tr-TR" dirty="0" smtClean="0"/>
              <a:t>10</a:t>
            </a:r>
            <a:r>
              <a:rPr lang="tr-TR" dirty="0"/>
              <a:t>. maddede; </a:t>
            </a:r>
            <a:endParaRPr lang="tr-TR" dirty="0" smtClean="0"/>
          </a:p>
          <a:p>
            <a:r>
              <a:rPr lang="tr-TR" dirty="0" smtClean="0"/>
              <a:t>“</a:t>
            </a:r>
            <a:r>
              <a:rPr lang="tr-TR" dirty="0"/>
              <a:t>Rehabilitasyon hizmetleri toplumsal hayata katılım ve eşitlik temelinde özürlülerin bireysel ve toplumsal ihtiyaçlarını karşılamaya yönelik olarak verilir. Rehabilitasyon kararının alınması, plânlanması, yürütülmesi, sonlandırılması dâhil her </a:t>
            </a:r>
            <a:r>
              <a:rPr lang="tr-TR" dirty="0" smtClean="0"/>
              <a:t>aşamasında </a:t>
            </a:r>
            <a:r>
              <a:rPr lang="tr-TR" dirty="0"/>
              <a:t>özürlü ve ailesinin aktif ve etkili katılımı esastır.” </a:t>
            </a:r>
            <a:endParaRPr lang="tr-TR" dirty="0" smtClean="0"/>
          </a:p>
          <a:p>
            <a:pPr marL="0" indent="0">
              <a:buNone/>
            </a:pPr>
            <a:r>
              <a:rPr lang="tr-TR" dirty="0"/>
              <a:t>13. maddede; </a:t>
            </a:r>
            <a:endParaRPr lang="tr-TR" dirty="0" smtClean="0"/>
          </a:p>
          <a:p>
            <a:r>
              <a:rPr lang="tr-TR" dirty="0" smtClean="0"/>
              <a:t>“Engellilerin </a:t>
            </a:r>
            <a:r>
              <a:rPr lang="tr-TR" dirty="0"/>
              <a:t>yeteneklerine göre mesleğini seçme ve bu alanda eğitim alma hakkı </a:t>
            </a:r>
            <a:r>
              <a:rPr lang="tr-TR" dirty="0" smtClean="0"/>
              <a:t>kısıtlanamaz; yetenekleri </a:t>
            </a:r>
            <a:r>
              <a:rPr lang="tr-TR" dirty="0"/>
              <a:t>doğrultusunda yapabilecekleri bir işte eğitilmesi, meslek kazandırılması, verimli kılınarak ekonomik ve sosyal refahının sağlanması amacıyla meslekî rehabilitasyon hizmetlerinden yararlanmasının sağlanması esastır. Sosyal ve mesleki rehabilitasyon hizmetleri belediyeler tarafından da verilir. Belediyeler bu hizmetlerin sunumu sırasında gerekli gördüğü hallerde, halk eğitim ve çıraklık eğitim merkezleri ile işbirliği yapar.”</a:t>
            </a:r>
          </a:p>
        </p:txBody>
      </p:sp>
    </p:spTree>
    <p:extLst>
      <p:ext uri="{BB962C8B-B14F-4D97-AF65-F5344CB8AC3E}">
        <p14:creationId xmlns:p14="http://schemas.microsoft.com/office/powerpoint/2010/main" val="350482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pPr marL="0" indent="0">
              <a:buNone/>
            </a:pPr>
            <a:r>
              <a:rPr lang="tr-TR" dirty="0"/>
              <a:t>14. maddede; </a:t>
            </a:r>
            <a:endParaRPr lang="tr-TR" dirty="0" smtClean="0"/>
          </a:p>
          <a:p>
            <a:r>
              <a:rPr lang="tr-TR" dirty="0" smtClean="0"/>
              <a:t>“</a:t>
            </a:r>
            <a:r>
              <a:rPr lang="tr-TR" dirty="0"/>
              <a:t>İşe alımda; iş seçiminden, başvuru formları, seçim süreci, teknik değerlendirme, önerilen çalışma süreleri ve şartlarına kadar olan safhaların hiçbirinde </a:t>
            </a:r>
            <a:r>
              <a:rPr lang="tr-TR" dirty="0" smtClean="0"/>
              <a:t>engellilerin </a:t>
            </a:r>
            <a:r>
              <a:rPr lang="tr-TR" dirty="0"/>
              <a:t>aleyhine ayrımcı uygulamalarda bulunulamaz. Çalışan </a:t>
            </a:r>
            <a:r>
              <a:rPr lang="tr-TR" dirty="0" smtClean="0"/>
              <a:t>engellilerin </a:t>
            </a:r>
            <a:r>
              <a:rPr lang="tr-TR" dirty="0"/>
              <a:t>aleyhinde sonuç doğuracak şekilde, </a:t>
            </a:r>
            <a:r>
              <a:rPr lang="tr-TR" dirty="0" smtClean="0"/>
              <a:t>engeliyle </a:t>
            </a:r>
            <a:r>
              <a:rPr lang="tr-TR" dirty="0"/>
              <a:t>ilgili olarak diğer kişilerden farklı muamelede bulunulamaz.” </a:t>
            </a:r>
          </a:p>
        </p:txBody>
      </p:sp>
    </p:spTree>
    <p:extLst>
      <p:ext uri="{BB962C8B-B14F-4D97-AF65-F5344CB8AC3E}">
        <p14:creationId xmlns:p14="http://schemas.microsoft.com/office/powerpoint/2010/main" val="413726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206062"/>
            <a:ext cx="8596668" cy="914400"/>
          </a:xfrm>
        </p:spPr>
        <p:txBody>
          <a:bodyPr/>
          <a:lstStyle/>
          <a:p>
            <a:r>
              <a:rPr lang="tr-TR" dirty="0"/>
              <a:t>Engellilerin Haklarına İlişkin Sözleşme</a:t>
            </a:r>
          </a:p>
        </p:txBody>
      </p:sp>
      <p:sp>
        <p:nvSpPr>
          <p:cNvPr id="3" name="İçerik Yer Tutucusu 2"/>
          <p:cNvSpPr>
            <a:spLocks noGrp="1"/>
          </p:cNvSpPr>
          <p:nvPr>
            <p:ph idx="1"/>
          </p:nvPr>
        </p:nvSpPr>
        <p:spPr>
          <a:xfrm>
            <a:off x="438795" y="1120462"/>
            <a:ext cx="8596668" cy="4533363"/>
          </a:xfrm>
        </p:spPr>
        <p:txBody>
          <a:bodyPr>
            <a:normAutofit fontScale="92500"/>
          </a:bodyPr>
          <a:lstStyle/>
          <a:p>
            <a:r>
              <a:rPr lang="tr-TR" dirty="0"/>
              <a:t>2007 yılında New York’ta (ABD) imzalanan ve 2008’de ülkemizin 5825 sayılı Kanunla onayladığı “Engellilerin Haklarına İlişkin Sözleşme” engellilere yönelik hizmetlerde çerçeve niteliği taşımaktadır</a:t>
            </a:r>
            <a:r>
              <a:rPr lang="tr-TR" dirty="0" smtClean="0"/>
              <a:t>.</a:t>
            </a:r>
          </a:p>
          <a:p>
            <a:r>
              <a:rPr lang="tr-TR" dirty="0"/>
              <a:t>Toplam 50 maddeden oluşan Engelli Haklarına İlişkin Sözleşme’nin temel amacı, “engellilerin tüm insan hak ve temel özgürlüklerinden tam ve eşit şekilde yararlanmasını teşvik ve temin etmek ve insanlık onurlarına saygıyı güçlendirmektir. </a:t>
            </a:r>
            <a:endParaRPr lang="tr-TR" dirty="0" smtClean="0"/>
          </a:p>
          <a:p>
            <a:r>
              <a:rPr lang="tr-TR" dirty="0" smtClean="0"/>
              <a:t>Engelli </a:t>
            </a:r>
            <a:r>
              <a:rPr lang="tr-TR" dirty="0"/>
              <a:t>kavramı diğer bireylerle eşit koşullar altında topluma tam ve etkin bir şekilde katılımlarının önünde engel teşkil eden uzun süreli fiziksel, zihinsel, düşünsel ya da algısal bozukluğu bulunan kişileri içermektedir.” </a:t>
            </a:r>
          </a:p>
        </p:txBody>
      </p:sp>
    </p:spTree>
    <p:extLst>
      <p:ext uri="{BB962C8B-B14F-4D97-AF65-F5344CB8AC3E}">
        <p14:creationId xmlns:p14="http://schemas.microsoft.com/office/powerpoint/2010/main" val="141161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0"/>
            <a:ext cx="8596668" cy="1455313"/>
          </a:xfrm>
        </p:spPr>
        <p:txBody>
          <a:bodyPr/>
          <a:lstStyle/>
          <a:p>
            <a:r>
              <a:rPr lang="tr-TR" dirty="0"/>
              <a:t>Bu sözleşmenin dayandığı ilkeler şunlardır:</a:t>
            </a:r>
          </a:p>
        </p:txBody>
      </p:sp>
      <p:sp>
        <p:nvSpPr>
          <p:cNvPr id="3" name="İçerik Yer Tutucusu 2"/>
          <p:cNvSpPr>
            <a:spLocks noGrp="1"/>
          </p:cNvSpPr>
          <p:nvPr>
            <p:ph idx="1"/>
          </p:nvPr>
        </p:nvSpPr>
        <p:spPr>
          <a:xfrm>
            <a:off x="438795" y="1249251"/>
            <a:ext cx="8596668" cy="4649273"/>
          </a:xfrm>
        </p:spPr>
        <p:txBody>
          <a:bodyPr>
            <a:normAutofit fontScale="92500" lnSpcReduction="10000"/>
          </a:bodyPr>
          <a:lstStyle/>
          <a:p>
            <a:r>
              <a:rPr lang="tr-TR" dirty="0"/>
              <a:t>Kendi seçimlerini yapma özgürlükleri ve bağımsızlıklarını da kapsayacak şekilde, kişilerin insanlık onuru ve bireysel özerkliklerine saygı gösterilmesi; </a:t>
            </a:r>
            <a:endParaRPr lang="tr-TR" dirty="0" smtClean="0"/>
          </a:p>
          <a:p>
            <a:r>
              <a:rPr lang="tr-TR" dirty="0" smtClean="0"/>
              <a:t>Ayrımcılık </a:t>
            </a:r>
            <a:r>
              <a:rPr lang="tr-TR" dirty="0"/>
              <a:t>yapılmaması; </a:t>
            </a:r>
            <a:endParaRPr lang="tr-TR" dirty="0" smtClean="0"/>
          </a:p>
          <a:p>
            <a:r>
              <a:rPr lang="tr-TR" dirty="0" smtClean="0"/>
              <a:t>Engellilerin </a:t>
            </a:r>
            <a:r>
              <a:rPr lang="tr-TR" dirty="0"/>
              <a:t>topluma tam ve etkin katılımlarının sağlanması; </a:t>
            </a:r>
            <a:endParaRPr lang="tr-TR" dirty="0" smtClean="0"/>
          </a:p>
          <a:p>
            <a:r>
              <a:rPr lang="tr-TR" dirty="0" smtClean="0"/>
              <a:t>Farklılıklara </a:t>
            </a:r>
            <a:r>
              <a:rPr lang="tr-TR" dirty="0"/>
              <a:t>saygı gösterilmesi ve engellilerin insan çeşitliliğinin ve insanlığın bir parçası olarak kabul edilmesi; </a:t>
            </a:r>
            <a:endParaRPr lang="tr-TR" dirty="0" smtClean="0"/>
          </a:p>
          <a:p>
            <a:r>
              <a:rPr lang="tr-TR" dirty="0" smtClean="0"/>
              <a:t>Fırsat </a:t>
            </a:r>
            <a:r>
              <a:rPr lang="tr-TR" dirty="0"/>
              <a:t>eşitliği; </a:t>
            </a:r>
            <a:endParaRPr lang="tr-TR" dirty="0" smtClean="0"/>
          </a:p>
          <a:p>
            <a:r>
              <a:rPr lang="tr-TR" dirty="0" smtClean="0"/>
              <a:t>Erişilebilirlik</a:t>
            </a:r>
            <a:r>
              <a:rPr lang="tr-TR" dirty="0"/>
              <a:t>; </a:t>
            </a:r>
            <a:endParaRPr lang="tr-TR" dirty="0" smtClean="0"/>
          </a:p>
          <a:p>
            <a:r>
              <a:rPr lang="tr-TR" dirty="0" smtClean="0"/>
              <a:t>Kadın-erkek </a:t>
            </a:r>
            <a:r>
              <a:rPr lang="tr-TR" dirty="0"/>
              <a:t>eşitliği; </a:t>
            </a:r>
            <a:endParaRPr lang="tr-TR" dirty="0" smtClean="0"/>
          </a:p>
          <a:p>
            <a:r>
              <a:rPr lang="tr-TR" dirty="0" smtClean="0"/>
              <a:t>Engelli </a:t>
            </a:r>
            <a:r>
              <a:rPr lang="tr-TR" dirty="0"/>
              <a:t>çocukların gelişim kapasitesine ve kendi kimliklerini koruyabilme haklarına </a:t>
            </a:r>
            <a:r>
              <a:rPr lang="tr-TR" dirty="0" smtClean="0"/>
              <a:t>saygı duyulması</a:t>
            </a:r>
            <a:r>
              <a:rPr lang="tr-TR" dirty="0"/>
              <a:t>.</a:t>
            </a:r>
          </a:p>
        </p:txBody>
      </p:sp>
    </p:spTree>
    <p:extLst>
      <p:ext uri="{BB962C8B-B14F-4D97-AF65-F5344CB8AC3E}">
        <p14:creationId xmlns:p14="http://schemas.microsoft.com/office/powerpoint/2010/main" val="170418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r>
              <a:rPr lang="tr-TR" dirty="0"/>
              <a:t>Sözleşmeye taraf olan devletler engelliliğe dayalı herhangi bir ayrımcılığa izin vermeksizin tüm engellilerin insan hak ve temel özgürlüklerinin eksiksiz olarak yaşama geçirilmesini sağlamak ve engellilerin hak ve özgürlüklerini güçlendirmekle yükümlü kılınmıştır.</a:t>
            </a:r>
          </a:p>
        </p:txBody>
      </p:sp>
    </p:spTree>
    <p:extLst>
      <p:ext uri="{BB962C8B-B14F-4D97-AF65-F5344CB8AC3E}">
        <p14:creationId xmlns:p14="http://schemas.microsoft.com/office/powerpoint/2010/main" val="238394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922986"/>
          </a:xfrm>
        </p:spPr>
        <p:txBody>
          <a:bodyPr/>
          <a:lstStyle/>
          <a:p>
            <a:r>
              <a:rPr lang="tr-TR" dirty="0" smtClean="0"/>
              <a:t>Yaşlılık</a:t>
            </a:r>
            <a:endParaRPr lang="tr-TR" dirty="0"/>
          </a:p>
        </p:txBody>
      </p:sp>
      <p:sp>
        <p:nvSpPr>
          <p:cNvPr id="3" name="İçerik Yer Tutucusu 2"/>
          <p:cNvSpPr>
            <a:spLocks noGrp="1"/>
          </p:cNvSpPr>
          <p:nvPr>
            <p:ph idx="1"/>
          </p:nvPr>
        </p:nvSpPr>
        <p:spPr/>
        <p:txBody>
          <a:bodyPr/>
          <a:lstStyle/>
          <a:p>
            <a:r>
              <a:rPr lang="tr-TR" dirty="0"/>
              <a:t>60 yaşın üstündekiler yaşlıdır. </a:t>
            </a:r>
            <a:endParaRPr lang="tr-TR" dirty="0" smtClean="0"/>
          </a:p>
          <a:p>
            <a:r>
              <a:rPr lang="tr-TR" dirty="0" smtClean="0"/>
              <a:t>Yaşlılık</a:t>
            </a:r>
            <a:r>
              <a:rPr lang="tr-TR" dirty="0"/>
              <a:t>, zaman faktörüne bağlı olarak kişinin değişen çevreye uyum sağlama kapasitesi ile organizmanın iç ve dış etmenler arasında denge sağlama potansiyelinin azalması ve böylece yaşlanma ile ölüm olasılığının yükselmesidir. </a:t>
            </a:r>
            <a:endParaRPr lang="tr-TR" dirty="0" smtClean="0"/>
          </a:p>
          <a:p>
            <a:r>
              <a:rPr lang="tr-TR" dirty="0" smtClean="0"/>
              <a:t>Bir </a:t>
            </a:r>
            <a:r>
              <a:rPr lang="tr-TR" dirty="0"/>
              <a:t>başka tanımla yaşlılık, fizyolojik bir olgu olup, kişilerin fiziksel ve ruhsal güçlerini bir daha yerine gelmeyecek şekilde yavaş yavaş kaybetme halidir. </a:t>
            </a:r>
          </a:p>
        </p:txBody>
      </p:sp>
    </p:spTree>
    <p:extLst>
      <p:ext uri="{BB962C8B-B14F-4D97-AF65-F5344CB8AC3E}">
        <p14:creationId xmlns:p14="http://schemas.microsoft.com/office/powerpoint/2010/main" val="2103241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128790"/>
            <a:ext cx="8596668" cy="1030310"/>
          </a:xfrm>
        </p:spPr>
        <p:txBody>
          <a:bodyPr/>
          <a:lstStyle/>
          <a:p>
            <a:r>
              <a:rPr lang="tr-TR" dirty="0"/>
              <a:t>Yaşlı Hizmetleri</a:t>
            </a:r>
          </a:p>
        </p:txBody>
      </p:sp>
      <p:sp>
        <p:nvSpPr>
          <p:cNvPr id="3" name="İçerik Yer Tutucusu 2"/>
          <p:cNvSpPr>
            <a:spLocks noGrp="1"/>
          </p:cNvSpPr>
          <p:nvPr>
            <p:ph idx="1"/>
          </p:nvPr>
        </p:nvSpPr>
        <p:spPr>
          <a:xfrm>
            <a:off x="438795" y="901521"/>
            <a:ext cx="8596668" cy="5009882"/>
          </a:xfrm>
        </p:spPr>
        <p:txBody>
          <a:bodyPr>
            <a:normAutofit fontScale="92500"/>
          </a:bodyPr>
          <a:lstStyle/>
          <a:p>
            <a:pPr marL="0" indent="0">
              <a:buNone/>
            </a:pPr>
            <a:r>
              <a:rPr lang="tr-TR" dirty="0"/>
              <a:t>633 sayılı Kanun Hükmünde Kararnamenin öngördüğü esaslar doğrultusunda yaşlılara yönelik var olan hizmetlerin iyileştirilmesi ve yeni hizmetlerin başlatılması çalışmaları; </a:t>
            </a:r>
            <a:endParaRPr lang="tr-TR" dirty="0" smtClean="0"/>
          </a:p>
          <a:p>
            <a:r>
              <a:rPr lang="tr-TR" dirty="0" smtClean="0"/>
              <a:t>2001’de </a:t>
            </a:r>
            <a:r>
              <a:rPr lang="tr-TR" dirty="0"/>
              <a:t>yürürlüğe giren, Huzurevleri ile Huzurevi Yaşlı Bakım ve Rehabilitasyon Merkezleri Yönetmeliği, </a:t>
            </a:r>
            <a:endParaRPr lang="tr-TR" dirty="0" smtClean="0"/>
          </a:p>
          <a:p>
            <a:r>
              <a:rPr lang="tr-TR" dirty="0" smtClean="0"/>
              <a:t>2008’de </a:t>
            </a:r>
            <a:r>
              <a:rPr lang="tr-TR" dirty="0"/>
              <a:t>yürürlüğe giren, Özel Huzurevleri ile Huzurevi Yaşlı Bakım Merkezleri Yönetmeliği</a:t>
            </a:r>
            <a:r>
              <a:rPr lang="tr-TR" dirty="0" smtClean="0"/>
              <a:t>,</a:t>
            </a:r>
          </a:p>
          <a:p>
            <a:r>
              <a:rPr lang="tr-TR" dirty="0"/>
              <a:t>1987’de yürürlüğe giren, Kamu Kurum ve Kuruluşları Bünyesinde açılacak Huzurevlerinin kuruluş ve İşleyiş Esasları Hakkında Yönetmelik ve </a:t>
            </a:r>
            <a:endParaRPr lang="tr-TR" dirty="0" smtClean="0"/>
          </a:p>
          <a:p>
            <a:r>
              <a:rPr lang="tr-TR" dirty="0" smtClean="0"/>
              <a:t>2008’de </a:t>
            </a:r>
            <a:r>
              <a:rPr lang="tr-TR" dirty="0"/>
              <a:t>yürürlüğe giren, Yaşlı Hizmet Merkezlerinde Sunulacak Gündüzlü Bakım ile Evde Bakım Hizmetleri Hakkında Yönetmelik olmak üzere dört yönetmelik çerçevesinde yürütülmektedir</a:t>
            </a:r>
          </a:p>
        </p:txBody>
      </p:sp>
    </p:spTree>
    <p:extLst>
      <p:ext uri="{BB962C8B-B14F-4D97-AF65-F5344CB8AC3E}">
        <p14:creationId xmlns:p14="http://schemas.microsoft.com/office/powerpoint/2010/main" val="1895941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6062" y="167426"/>
            <a:ext cx="9067940" cy="1262130"/>
          </a:xfrm>
        </p:spPr>
        <p:txBody>
          <a:bodyPr/>
          <a:lstStyle/>
          <a:p>
            <a:r>
              <a:rPr lang="tr-TR" dirty="0"/>
              <a:t>Huzurevleri ile Huzurevi Yaşlı Bakım ve Rehabilitasyon Merkezleri Yönetmeliği</a:t>
            </a:r>
          </a:p>
        </p:txBody>
      </p:sp>
      <p:sp>
        <p:nvSpPr>
          <p:cNvPr id="3" name="İçerik Yer Tutucusu 2"/>
          <p:cNvSpPr>
            <a:spLocks noGrp="1"/>
          </p:cNvSpPr>
          <p:nvPr>
            <p:ph idx="1"/>
          </p:nvPr>
        </p:nvSpPr>
        <p:spPr>
          <a:xfrm>
            <a:off x="438795" y="1429556"/>
            <a:ext cx="8596668" cy="4546241"/>
          </a:xfrm>
        </p:spPr>
        <p:txBody>
          <a:bodyPr>
            <a:normAutofit fontScale="92500" lnSpcReduction="10000"/>
          </a:bodyPr>
          <a:lstStyle/>
          <a:p>
            <a:pPr marL="0" indent="0">
              <a:buNone/>
            </a:pPr>
            <a:r>
              <a:rPr lang="tr-TR" dirty="0"/>
              <a:t>2828 sayılı kanunun 15. maddesi dayanak alınarak hazırlanan “Huzurevleri ile Huzurevi Yaşlı Bakım ve Rehabilitasyon Merkezleri </a:t>
            </a:r>
            <a:r>
              <a:rPr lang="tr-TR" dirty="0" err="1"/>
              <a:t>Yönetmeliği”nde</a:t>
            </a:r>
            <a:r>
              <a:rPr lang="tr-TR" dirty="0"/>
              <a:t>; </a:t>
            </a:r>
            <a:endParaRPr lang="tr-TR" dirty="0" smtClean="0"/>
          </a:p>
          <a:p>
            <a:r>
              <a:rPr lang="tr-TR" dirty="0" smtClean="0">
                <a:solidFill>
                  <a:srgbClr val="FF0000"/>
                </a:solidFill>
              </a:rPr>
              <a:t>Huzurevi</a:t>
            </a:r>
            <a:r>
              <a:rPr lang="tr-TR" dirty="0"/>
              <a:t>: 60 yaş ve üzerindeki yaşlı kişileri huzurlu bir ortamda korumak, bakmak ve bu kişilerin sosyal ve psikolojik gereksinmeleri karşılamak amacıyla kurulan yatılı sosyal hizmet kuruluşunu, </a:t>
            </a:r>
            <a:endParaRPr lang="tr-TR" dirty="0" smtClean="0"/>
          </a:p>
          <a:p>
            <a:r>
              <a:rPr lang="tr-TR" dirty="0" smtClean="0">
                <a:solidFill>
                  <a:srgbClr val="FF0000"/>
                </a:solidFill>
              </a:rPr>
              <a:t>Yaşlı </a:t>
            </a:r>
            <a:r>
              <a:rPr lang="tr-TR" dirty="0">
                <a:solidFill>
                  <a:srgbClr val="FF0000"/>
                </a:solidFill>
              </a:rPr>
              <a:t>Bakım ve Rehabilitasyon Merkezi</a:t>
            </a:r>
            <a:r>
              <a:rPr lang="tr-TR" dirty="0"/>
              <a:t>: Yaşlı kişilerin yaşamlarını sağlık, huzur ve güven içinde sürdürmeleri amacıyla, kendi kendilerini idare edebilecek şekilde rehabilitasyonlarının sağlandığı, tedavisi mümkün olmayanların ise sürekli olarak özel bakım altına alındığı yatılı sosyal hizmet kuruluşunu ifade etmektedir. </a:t>
            </a:r>
          </a:p>
        </p:txBody>
      </p:sp>
    </p:spTree>
    <p:extLst>
      <p:ext uri="{BB962C8B-B14F-4D97-AF65-F5344CB8AC3E}">
        <p14:creationId xmlns:p14="http://schemas.microsoft.com/office/powerpoint/2010/main" val="1080504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4546"/>
            <a:ext cx="9274002" cy="1300767"/>
          </a:xfrm>
        </p:spPr>
        <p:txBody>
          <a:bodyPr/>
          <a:lstStyle/>
          <a:p>
            <a:r>
              <a:rPr lang="tr-TR" dirty="0"/>
              <a:t>Özel Huzurevleri ile Huzurevi Yaşlı Bakım Merkezleri Yönetmeliği </a:t>
            </a:r>
          </a:p>
        </p:txBody>
      </p:sp>
      <p:sp>
        <p:nvSpPr>
          <p:cNvPr id="3" name="İçerik Yer Tutucusu 2"/>
          <p:cNvSpPr>
            <a:spLocks noGrp="1"/>
          </p:cNvSpPr>
          <p:nvPr>
            <p:ph idx="1"/>
          </p:nvPr>
        </p:nvSpPr>
        <p:spPr>
          <a:xfrm>
            <a:off x="154546" y="1339403"/>
            <a:ext cx="8880917" cy="4301543"/>
          </a:xfrm>
        </p:spPr>
        <p:txBody>
          <a:bodyPr/>
          <a:lstStyle/>
          <a:p>
            <a:r>
              <a:rPr lang="tr-TR" dirty="0"/>
              <a:t>Bu yönetmelikle gerçek kişiler ve özel hukuk tüzel kişilerine ait huzurevlerinin ve bakımevlerinin açılış, hizmet, personel ve işleyiş koşulları ile ücret, denetim, devir ve kapatılma işlem ve esaslarını belirlemek amaçlanmıştır. </a:t>
            </a:r>
            <a:endParaRPr lang="tr-TR" dirty="0" smtClean="0"/>
          </a:p>
          <a:p>
            <a:r>
              <a:rPr lang="tr-TR" dirty="0" smtClean="0"/>
              <a:t>Özel </a:t>
            </a:r>
            <a:r>
              <a:rPr lang="tr-TR" dirty="0"/>
              <a:t>huzurevi hizmeti veren kuruluşlar üç başlık altında toplanmaktadır: </a:t>
            </a:r>
            <a:endParaRPr lang="tr-TR" dirty="0" smtClean="0"/>
          </a:p>
          <a:p>
            <a:pPr marL="0" indent="0">
              <a:buNone/>
            </a:pPr>
            <a:r>
              <a:rPr lang="tr-TR" dirty="0" smtClean="0"/>
              <a:t>1.Dernek </a:t>
            </a:r>
            <a:r>
              <a:rPr lang="tr-TR" dirty="0"/>
              <a:t>ve vakıflara ait kuruluşlar, </a:t>
            </a:r>
            <a:endParaRPr lang="tr-TR" dirty="0" smtClean="0"/>
          </a:p>
          <a:p>
            <a:pPr marL="0" indent="0">
              <a:buNone/>
            </a:pPr>
            <a:r>
              <a:rPr lang="tr-TR" dirty="0" smtClean="0"/>
              <a:t>2.Azınlıklara </a:t>
            </a:r>
            <a:r>
              <a:rPr lang="tr-TR" dirty="0"/>
              <a:t>ait kuruluşlar </a:t>
            </a:r>
            <a:endParaRPr lang="tr-TR" dirty="0" smtClean="0"/>
          </a:p>
          <a:p>
            <a:pPr marL="0" indent="0">
              <a:buNone/>
            </a:pPr>
            <a:r>
              <a:rPr lang="tr-TR" dirty="0" smtClean="0"/>
              <a:t>3.Gerçek </a:t>
            </a:r>
            <a:r>
              <a:rPr lang="tr-TR" dirty="0"/>
              <a:t>kişilere ait (özel) kuruluşlar </a:t>
            </a:r>
          </a:p>
        </p:txBody>
      </p:sp>
    </p:spTree>
    <p:extLst>
      <p:ext uri="{BB962C8B-B14F-4D97-AF65-F5344CB8AC3E}">
        <p14:creationId xmlns:p14="http://schemas.microsoft.com/office/powerpoint/2010/main" val="1870096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759854"/>
            <a:ext cx="8596668" cy="5022760"/>
          </a:xfrm>
        </p:spPr>
        <p:txBody>
          <a:bodyPr/>
          <a:lstStyle/>
          <a:p>
            <a:r>
              <a:rPr lang="tr-TR" dirty="0"/>
              <a:t>Kuruluşa yaşlı kabulünde izlenecek yol başlıklı 26. maddesi 1. bendinde, kuruluşa kabul edilecek yaşlılarda elli beş yaş ve daha yukarı yaşlarda olma şartı aranır. </a:t>
            </a:r>
            <a:endParaRPr lang="tr-TR" dirty="0" smtClean="0"/>
          </a:p>
          <a:p>
            <a:r>
              <a:rPr lang="tr-TR" dirty="0" smtClean="0"/>
              <a:t>Ancak </a:t>
            </a:r>
            <a:r>
              <a:rPr lang="tr-TR" dirty="0"/>
              <a:t>elli beş yaşın altında olan kişilerin zorunlu hallerde kuruluşa kabulü; sorumlu müdürün teklifi, hazırlanacak sosyal inceleme raporu sonucuna göre il müdürlüğünün uygun görüşüne dayanılarak alınacak valilik onayından sonra yapılır.</a:t>
            </a:r>
          </a:p>
        </p:txBody>
      </p:sp>
    </p:spTree>
    <p:extLst>
      <p:ext uri="{BB962C8B-B14F-4D97-AF65-F5344CB8AC3E}">
        <p14:creationId xmlns:p14="http://schemas.microsoft.com/office/powerpoint/2010/main" val="25890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609600"/>
            <a:ext cx="8596668" cy="176011"/>
          </a:xfrm>
        </p:spPr>
        <p:txBody>
          <a:bodyPr>
            <a:normAutofit fontScale="90000"/>
          </a:bodyPr>
          <a:lstStyle/>
          <a:p>
            <a:r>
              <a:rPr lang="tr-TR" dirty="0" smtClean="0"/>
              <a:t> </a:t>
            </a:r>
            <a:endParaRPr lang="tr-TR" dirty="0"/>
          </a:p>
        </p:txBody>
      </p:sp>
      <p:sp>
        <p:nvSpPr>
          <p:cNvPr id="3" name="İçerik Yer Tutucusu 2"/>
          <p:cNvSpPr>
            <a:spLocks noGrp="1"/>
          </p:cNvSpPr>
          <p:nvPr>
            <p:ph idx="1"/>
          </p:nvPr>
        </p:nvSpPr>
        <p:spPr>
          <a:xfrm>
            <a:off x="438795" y="502276"/>
            <a:ext cx="8596668" cy="5904212"/>
          </a:xfrm>
        </p:spPr>
        <p:txBody>
          <a:bodyPr>
            <a:normAutofit/>
          </a:bodyPr>
          <a:lstStyle/>
          <a:p>
            <a:r>
              <a:rPr lang="tr-TR" dirty="0"/>
              <a:t>2. bendinde ise kuruluşa yaşlı kabulünde; </a:t>
            </a:r>
            <a:endParaRPr lang="tr-TR" dirty="0" smtClean="0"/>
          </a:p>
          <a:p>
            <a:r>
              <a:rPr lang="tr-TR" dirty="0" smtClean="0"/>
              <a:t>a</a:t>
            </a:r>
            <a:r>
              <a:rPr lang="tr-TR" dirty="0"/>
              <a:t>) dilekçe, </a:t>
            </a:r>
            <a:endParaRPr lang="tr-TR" dirty="0" smtClean="0"/>
          </a:p>
          <a:p>
            <a:r>
              <a:rPr lang="tr-TR" dirty="0" smtClean="0"/>
              <a:t>b</a:t>
            </a:r>
            <a:r>
              <a:rPr lang="tr-TR" dirty="0"/>
              <a:t>) nüfus cüzdan örneği, </a:t>
            </a:r>
            <a:endParaRPr lang="tr-TR" dirty="0" smtClean="0"/>
          </a:p>
          <a:p>
            <a:r>
              <a:rPr lang="tr-TR" dirty="0" smtClean="0"/>
              <a:t>c</a:t>
            </a:r>
            <a:r>
              <a:rPr lang="tr-TR" dirty="0"/>
              <a:t>) yaşlının </a:t>
            </a:r>
            <a:r>
              <a:rPr lang="tr-TR" dirty="0" smtClean="0"/>
              <a:t>bulaşıcı hastalığı </a:t>
            </a:r>
            <a:r>
              <a:rPr lang="tr-TR" dirty="0"/>
              <a:t>olmadığı, bulaşıcı hastalığı bulunduğu takdirde bu hastalığın enfeksiyon hastalıkları ve klinik mikrobiyoloji uzmanının toplu yaşam yerlerinde kalmasına engel bir bulaşıcı hastalık olmadığına dair raporu </a:t>
            </a:r>
          </a:p>
          <a:p>
            <a:r>
              <a:rPr lang="tr-TR" dirty="0" smtClean="0"/>
              <a:t>d)akıl </a:t>
            </a:r>
            <a:r>
              <a:rPr lang="tr-TR" dirty="0"/>
              <a:t>ve ruh sağlığının yerinde </a:t>
            </a:r>
            <a:r>
              <a:rPr lang="tr-TR" dirty="0" smtClean="0"/>
              <a:t>olduğunu, uyuşturucu </a:t>
            </a:r>
            <a:r>
              <a:rPr lang="tr-TR" dirty="0"/>
              <a:t>madde ve alkol </a:t>
            </a:r>
            <a:r>
              <a:rPr lang="tr-TR" dirty="0" smtClean="0"/>
              <a:t>bağımlısı olmadığını </a:t>
            </a:r>
            <a:r>
              <a:rPr lang="tr-TR" dirty="0"/>
              <a:t>kanıtlayan ve yaşlının huzurevi hizmetinden veya yaşlı bakım merkezi hizmetinden yararlanmasının uygun olacağını belirten özel veya resmi sağlık kuruluşlarının yalnızca ilgili bölümlerinden alınacak sağlık durumlarını gösterir rapor istenir. </a:t>
            </a:r>
            <a:endParaRPr lang="tr-TR" dirty="0" smtClean="0"/>
          </a:p>
        </p:txBody>
      </p:sp>
    </p:spTree>
    <p:extLst>
      <p:ext uri="{BB962C8B-B14F-4D97-AF65-F5344CB8AC3E}">
        <p14:creationId xmlns:p14="http://schemas.microsoft.com/office/powerpoint/2010/main" val="2238616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0"/>
            <a:ext cx="8596668" cy="6406488"/>
          </a:xfrm>
        </p:spPr>
        <p:txBody>
          <a:bodyPr/>
          <a:lstStyle/>
          <a:p>
            <a:r>
              <a:rPr lang="tr-TR" dirty="0"/>
              <a:t>Yaşlının bunlar dışında tıbbi takibi gerektiren kronik bir hastalığı var ise bu hastalığa ait bölüm uzmanından veya ilgili kliniklerden alınacak tabip raporunda ayrıca belirtilir. </a:t>
            </a:r>
          </a:p>
          <a:p>
            <a:r>
              <a:rPr lang="tr-TR" dirty="0" smtClean="0"/>
              <a:t>Kuruluşa </a:t>
            </a:r>
            <a:r>
              <a:rPr lang="tr-TR" dirty="0"/>
              <a:t>kabul edilecek yaşlılarda, ırk, renk, cinsiyet, </a:t>
            </a:r>
            <a:r>
              <a:rPr lang="tr-TR" dirty="0" smtClean="0"/>
              <a:t>dil, </a:t>
            </a:r>
            <a:r>
              <a:rPr lang="tr-TR" dirty="0"/>
              <a:t>din, siyasi düşünce, felsefi inanç ve eğitim yönünden hiçbir ayrım yapılmaz ve geçmişteki mahkûmiyetleri göz önüne alınmaz. Belgeleri tamamlanan ve düzenlenen, sosyal inceleme raporuna göre değerlendirilmesi yapılan yaşlılar kuruluşa kabul edilir, sıraya alınır veya reddedilir.</a:t>
            </a:r>
          </a:p>
          <a:p>
            <a:endParaRPr lang="tr-TR"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679" y="3606085"/>
            <a:ext cx="7083380" cy="325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781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6062" y="103032"/>
            <a:ext cx="9067940" cy="1468192"/>
          </a:xfrm>
        </p:spPr>
        <p:txBody>
          <a:bodyPr>
            <a:normAutofit fontScale="90000"/>
          </a:bodyPr>
          <a:lstStyle/>
          <a:p>
            <a:r>
              <a:rPr lang="tr-TR" dirty="0"/>
              <a:t>Bakıma Muhtaç </a:t>
            </a:r>
            <a:r>
              <a:rPr lang="tr-TR" dirty="0" smtClean="0"/>
              <a:t>Engellilerin </a:t>
            </a:r>
            <a:r>
              <a:rPr lang="tr-TR" dirty="0"/>
              <a:t>Tespiti ve Bakım Hizmeti Esaslarının Belirlenmesine İlişkin Yönetmelik</a:t>
            </a:r>
          </a:p>
        </p:txBody>
      </p:sp>
      <p:sp>
        <p:nvSpPr>
          <p:cNvPr id="3" name="İçerik Yer Tutucusu 2"/>
          <p:cNvSpPr>
            <a:spLocks noGrp="1"/>
          </p:cNvSpPr>
          <p:nvPr>
            <p:ph idx="1"/>
          </p:nvPr>
        </p:nvSpPr>
        <p:spPr>
          <a:xfrm>
            <a:off x="438795" y="1789043"/>
            <a:ext cx="8596668" cy="3942055"/>
          </a:xfrm>
        </p:spPr>
        <p:txBody>
          <a:bodyPr>
            <a:normAutofit lnSpcReduction="10000"/>
          </a:bodyPr>
          <a:lstStyle/>
          <a:p>
            <a:r>
              <a:rPr lang="tr-TR" dirty="0"/>
              <a:t>Yönetmeliğin amacı; bakıma muhtaç engellilerin bildirimi, tespiti, değerlendirilmesi ile bakım hizmetlerine, bakım ücretlerine ve ödemelerine ilişkin usul ve esasları belirlemektir. </a:t>
            </a:r>
            <a:endParaRPr lang="tr-TR" dirty="0" smtClean="0"/>
          </a:p>
          <a:p>
            <a:r>
              <a:rPr lang="tr-TR" dirty="0" smtClean="0"/>
              <a:t>Yönetmelik</a:t>
            </a:r>
            <a:r>
              <a:rPr lang="tr-TR" dirty="0"/>
              <a:t>, her ne ad altında olursa olsun her türlü gelirleri toplamı esas alınmak suretiyle; </a:t>
            </a:r>
            <a:r>
              <a:rPr lang="tr-TR" dirty="0">
                <a:solidFill>
                  <a:srgbClr val="FF0000"/>
                </a:solidFill>
              </a:rPr>
              <a:t>kendilerine ait veya bakmakla yükümlü olduğu birey sayısına göre kendilerine düşen ortalama aylık gelir tutarı bir aylık net asgari ücret tutarının 2/3'ünden daha az olan</a:t>
            </a:r>
            <a:r>
              <a:rPr lang="tr-TR" dirty="0"/>
              <a:t> bakıma muhtaç engellileri, bu engellilere verilecek bakım hizmetlerini, hizmetlerin ücretlendirilmesini ve ücretlerin ödenmesini kapsamaktadır. </a:t>
            </a:r>
          </a:p>
        </p:txBody>
      </p:sp>
    </p:spTree>
    <p:extLst>
      <p:ext uri="{BB962C8B-B14F-4D97-AF65-F5344CB8AC3E}">
        <p14:creationId xmlns:p14="http://schemas.microsoft.com/office/powerpoint/2010/main" val="228969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609600"/>
            <a:ext cx="8596668" cy="5796888"/>
          </a:xfrm>
        </p:spPr>
        <p:txBody>
          <a:bodyPr/>
          <a:lstStyle/>
          <a:p>
            <a:r>
              <a:rPr lang="tr-TR" dirty="0"/>
              <a:t>Yönetmeliğe göre engelliye evde bakım hizmeti sunacak olan kişiye (akrabası, yakını vb.) evde bakım sağlanması karşılığında nakit olarak bakım ücreti desteği sağlanmaktadır. </a:t>
            </a:r>
            <a:endParaRPr lang="tr-TR" dirty="0" smtClean="0"/>
          </a:p>
          <a:p>
            <a:r>
              <a:rPr lang="tr-TR" dirty="0" smtClean="0"/>
              <a:t>Evde </a:t>
            </a:r>
            <a:r>
              <a:rPr lang="tr-TR" dirty="0"/>
              <a:t>bakım ücreti aylık olarak </a:t>
            </a:r>
            <a:r>
              <a:rPr lang="tr-TR" dirty="0" smtClean="0"/>
              <a:t>ödenmektedir. </a:t>
            </a:r>
          </a:p>
          <a:p>
            <a:r>
              <a:rPr lang="tr-TR" dirty="0" smtClean="0"/>
              <a:t>Engelli </a:t>
            </a:r>
            <a:r>
              <a:rPr lang="tr-TR" dirty="0"/>
              <a:t>kişiye bir özel kuruluşta bakım </a:t>
            </a:r>
            <a:r>
              <a:rPr lang="tr-TR" dirty="0" smtClean="0"/>
              <a:t>sağlanması durumunda </a:t>
            </a:r>
            <a:r>
              <a:rPr lang="tr-TR" dirty="0"/>
              <a:t>ise kurumsal bakım hizmeti karşılığında kuruluşa aylık </a:t>
            </a:r>
            <a:r>
              <a:rPr lang="tr-TR" dirty="0" smtClean="0"/>
              <a:t>ödeme yapılmaktadır.</a:t>
            </a:r>
          </a:p>
          <a:p>
            <a:r>
              <a:rPr lang="tr-TR" dirty="0" smtClean="0"/>
              <a:t>Evde </a:t>
            </a:r>
            <a:r>
              <a:rPr lang="tr-TR" dirty="0"/>
              <a:t>bakım ücreti bağlanması için “ağır </a:t>
            </a:r>
            <a:r>
              <a:rPr lang="tr-TR" dirty="0" smtClean="0"/>
              <a:t>engelli sağlık </a:t>
            </a:r>
            <a:r>
              <a:rPr lang="tr-TR" dirty="0"/>
              <a:t>kurulu raporu” </a:t>
            </a:r>
            <a:r>
              <a:rPr lang="tr-TR" dirty="0" smtClean="0"/>
              <a:t>alınması gerekmektedir</a:t>
            </a:r>
            <a:r>
              <a:rPr lang="tr-TR" dirty="0"/>
              <a:t>. </a:t>
            </a:r>
          </a:p>
        </p:txBody>
      </p:sp>
    </p:spTree>
    <p:extLst>
      <p:ext uri="{BB962C8B-B14F-4D97-AF65-F5344CB8AC3E}">
        <p14:creationId xmlns:p14="http://schemas.microsoft.com/office/powerpoint/2010/main" val="378123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r>
              <a:rPr lang="tr-TR" dirty="0"/>
              <a:t>Muhtaç engellilerin tespitinde bakım hizmetleri değerlendirme heyetinin önemli bir işlevi vardır. </a:t>
            </a:r>
            <a:endParaRPr lang="tr-TR" dirty="0" smtClean="0"/>
          </a:p>
          <a:p>
            <a:r>
              <a:rPr lang="tr-TR" dirty="0" smtClean="0"/>
              <a:t>Heyet</a:t>
            </a:r>
            <a:r>
              <a:rPr lang="tr-TR" dirty="0"/>
              <a:t>, müracaatı yapılan bakıma muhtaç engellinin ikametgâhında veya bakım merkezlerinde bakım raporu hazırlamakta, bakıma muhtaç engellinin bakım hizmetlerinin hangi türünden yararlanacağına karar vermekte, uygun ortama yerleştirmeyi önermekte, bakım hizmetlerine yönelik gözlem, inceleme, kontrol yapan ve sonucunda bakım hizmetleri değerlendirme raporu hazırlamaktadır.</a:t>
            </a:r>
          </a:p>
        </p:txBody>
      </p:sp>
    </p:spTree>
    <p:extLst>
      <p:ext uri="{BB962C8B-B14F-4D97-AF65-F5344CB8AC3E}">
        <p14:creationId xmlns:p14="http://schemas.microsoft.com/office/powerpoint/2010/main" val="275367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875763"/>
            <a:ext cx="8596668" cy="5530725"/>
          </a:xfrm>
        </p:spPr>
        <p:txBody>
          <a:bodyPr/>
          <a:lstStyle/>
          <a:p>
            <a:pPr marL="0" indent="0">
              <a:buNone/>
            </a:pPr>
            <a:r>
              <a:rPr lang="tr-TR" dirty="0"/>
              <a:t>Bakım hizmetleri, bakım raporu doğrultusunda; </a:t>
            </a:r>
            <a:endParaRPr lang="tr-TR" dirty="0" smtClean="0"/>
          </a:p>
          <a:p>
            <a:r>
              <a:rPr lang="tr-TR" dirty="0" smtClean="0"/>
              <a:t>Genel </a:t>
            </a:r>
            <a:r>
              <a:rPr lang="tr-TR" dirty="0"/>
              <a:t>Müdürlüğe bağlı bakım ve rehabilitasyon merkezlerinde, </a:t>
            </a:r>
            <a:endParaRPr lang="tr-TR" dirty="0" smtClean="0"/>
          </a:p>
          <a:p>
            <a:r>
              <a:rPr lang="tr-TR" dirty="0" smtClean="0"/>
              <a:t>Genel </a:t>
            </a:r>
            <a:r>
              <a:rPr lang="tr-TR" dirty="0"/>
              <a:t>Müdürlüğün izni ile açılan diğer resmî kurum veya kuruluşlara ait merkezlerde, </a:t>
            </a:r>
            <a:endParaRPr lang="tr-TR" dirty="0" smtClean="0"/>
          </a:p>
          <a:p>
            <a:r>
              <a:rPr lang="tr-TR" dirty="0" smtClean="0"/>
              <a:t>Genel </a:t>
            </a:r>
            <a:r>
              <a:rPr lang="tr-TR" dirty="0"/>
              <a:t>Müdürlüğün izni ile açılan gerçek veya özel hukuk tüzel kişilerine ait özel bakım merkezlerinde veya </a:t>
            </a:r>
            <a:endParaRPr lang="tr-TR" dirty="0" smtClean="0"/>
          </a:p>
          <a:p>
            <a:r>
              <a:rPr lang="tr-TR" dirty="0" smtClean="0"/>
              <a:t>Bakıma </a:t>
            </a:r>
            <a:r>
              <a:rPr lang="tr-TR" dirty="0"/>
              <a:t>muhtaç engellinin ikametgâhında verilmektedir.</a:t>
            </a:r>
          </a:p>
        </p:txBody>
      </p:sp>
    </p:spTree>
    <p:extLst>
      <p:ext uri="{BB962C8B-B14F-4D97-AF65-F5344CB8AC3E}">
        <p14:creationId xmlns:p14="http://schemas.microsoft.com/office/powerpoint/2010/main" val="118303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1184856" y="3232597"/>
            <a:ext cx="8937937" cy="3625403"/>
          </a:xfrm>
        </p:spPr>
        <p:txBody>
          <a:bodyPr>
            <a:normAutofit/>
          </a:bodyPr>
          <a:lstStyle/>
          <a:p>
            <a:r>
              <a:rPr lang="tr-TR" dirty="0"/>
              <a:t>Yaşlılık döneminin doğal süreçleri sonucunda yaşlıların fiziksel ve bilişsel kapasitelerinde belirli oranlarda yavaşlama veya gerileme görülebilmektedir. </a:t>
            </a:r>
            <a:endParaRPr lang="tr-TR" dirty="0" smtClean="0"/>
          </a:p>
          <a:p>
            <a:r>
              <a:rPr lang="tr-TR" dirty="0" smtClean="0"/>
              <a:t>Yaşlıların </a:t>
            </a:r>
            <a:r>
              <a:rPr lang="tr-TR" dirty="0" err="1"/>
              <a:t>duyuşsal</a:t>
            </a:r>
            <a:r>
              <a:rPr lang="tr-TR" dirty="0"/>
              <a:t> kapasitelerinde ise </a:t>
            </a:r>
            <a:r>
              <a:rPr lang="tr-TR" dirty="0" smtClean="0"/>
              <a:t>artış görülür</a:t>
            </a:r>
            <a:r>
              <a:rPr lang="tr-TR" dirty="0"/>
              <a:t>. </a:t>
            </a:r>
            <a:endParaRPr lang="tr-TR" dirty="0" smtClean="0"/>
          </a:p>
          <a:p>
            <a:r>
              <a:rPr lang="tr-TR" dirty="0" smtClean="0"/>
              <a:t>Daha </a:t>
            </a:r>
            <a:r>
              <a:rPr lang="tr-TR" dirty="0"/>
              <a:t>duyarlı ve farkında, dolayısıyla daha hassas olabilirler. Yaşlının sosyal ve ekonomik işlevselliğini olumsuz etkileyebilecek bu süreçleri dikkate alarak yaşlının ruhsal, sosyal ve ekonomik hayatını desteklemek gerekmektedir. </a:t>
            </a:r>
          </a:p>
        </p:txBody>
      </p:sp>
      <p:sp>
        <p:nvSpPr>
          <p:cNvPr id="4" name="AutoShape 2" descr="yaşl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80586" cy="3109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769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850006"/>
            <a:ext cx="8596668" cy="5556482"/>
          </a:xfrm>
        </p:spPr>
        <p:txBody>
          <a:bodyPr/>
          <a:lstStyle/>
          <a:p>
            <a:r>
              <a:rPr lang="tr-TR" dirty="0"/>
              <a:t>Bakım hizmetini verecek olan bakım merkezleri, bakım hizmetleri değerlendirme heyetince hazırlanan bakım raporu doğrultusunda bakıma muhtaç engellinin bireysel özellikleri de dikkate alınarak bireysel bakım planını hazırlamaktadır. </a:t>
            </a:r>
            <a:endParaRPr lang="tr-TR" dirty="0" smtClean="0"/>
          </a:p>
          <a:p>
            <a:r>
              <a:rPr lang="tr-TR" dirty="0" smtClean="0"/>
              <a:t>Bakım </a:t>
            </a:r>
            <a:r>
              <a:rPr lang="tr-TR" dirty="0"/>
              <a:t>hizmetinin bakıma muhtaç engellinin akrabaları tarafından verilmesi durumunda bakım hizmetleri değerlendirme heyeti bireysel bakım planının </a:t>
            </a:r>
            <a:r>
              <a:rPr lang="tr-TR" dirty="0" smtClean="0"/>
              <a:t>uygulanması konusunda </a:t>
            </a:r>
            <a:r>
              <a:rPr lang="tr-TR" dirty="0"/>
              <a:t>bakım hizmetini verecek kişiye rehberlik de vermektedir.</a:t>
            </a:r>
          </a:p>
        </p:txBody>
      </p:sp>
    </p:spTree>
    <p:extLst>
      <p:ext uri="{BB962C8B-B14F-4D97-AF65-F5344CB8AC3E}">
        <p14:creationId xmlns:p14="http://schemas.microsoft.com/office/powerpoint/2010/main" val="2815535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5910" y="244700"/>
            <a:ext cx="9158092" cy="1184856"/>
          </a:xfrm>
        </p:spPr>
        <p:txBody>
          <a:bodyPr>
            <a:normAutofit fontScale="90000"/>
          </a:bodyPr>
          <a:lstStyle/>
          <a:p>
            <a:r>
              <a:rPr lang="tr-TR" dirty="0"/>
              <a:t>B</a:t>
            </a:r>
            <a:r>
              <a:rPr lang="tr-TR" dirty="0" smtClean="0"/>
              <a:t>akıma </a:t>
            </a:r>
            <a:r>
              <a:rPr lang="tr-TR" dirty="0"/>
              <a:t>Muhtaç </a:t>
            </a:r>
            <a:r>
              <a:rPr lang="tr-TR" dirty="0" smtClean="0"/>
              <a:t>Engellilere </a:t>
            </a:r>
            <a:r>
              <a:rPr lang="tr-TR" dirty="0"/>
              <a:t>Yönelik Resmî Kurum ve Kuruluşlar Bakım Merkezleri Yönetmeliği </a:t>
            </a:r>
          </a:p>
        </p:txBody>
      </p:sp>
      <p:sp>
        <p:nvSpPr>
          <p:cNvPr id="3" name="İçerik Yer Tutucusu 2"/>
          <p:cNvSpPr>
            <a:spLocks noGrp="1"/>
          </p:cNvSpPr>
          <p:nvPr>
            <p:ph idx="1"/>
          </p:nvPr>
        </p:nvSpPr>
        <p:spPr>
          <a:xfrm>
            <a:off x="438795" y="1429556"/>
            <a:ext cx="8596668" cy="4976932"/>
          </a:xfrm>
        </p:spPr>
        <p:txBody>
          <a:bodyPr>
            <a:normAutofit/>
          </a:bodyPr>
          <a:lstStyle/>
          <a:p>
            <a:r>
              <a:rPr lang="tr-TR" dirty="0"/>
              <a:t>2006’da yürürlüğe giren yönetmeliğin amacı, resmî kurum ve kuruluşların bünyesinde açılacak bakıma muhtaç engellilere yönelik bakım merkezlerinin açılış izni, çalışma şartları, personel standardı ile denetlenmelerine ilişkin usul ve esasları belirlemektir. </a:t>
            </a:r>
            <a:endParaRPr lang="tr-TR" dirty="0" smtClean="0"/>
          </a:p>
          <a:p>
            <a:r>
              <a:rPr lang="tr-TR" dirty="0" smtClean="0"/>
              <a:t>Merkezden </a:t>
            </a:r>
            <a:r>
              <a:rPr lang="tr-TR" dirty="0"/>
              <a:t>bakım muhtaç engelliler yararlanmaktadır. Bu kişiler, </a:t>
            </a:r>
            <a:r>
              <a:rPr lang="tr-TR" dirty="0" smtClean="0"/>
              <a:t>engellilik </a:t>
            </a:r>
            <a:r>
              <a:rPr lang="tr-TR" dirty="0"/>
              <a:t>sınıflandırmasına göre ağır engelli olduğu belgelendirilenlerden, günlük hayatın alışılmış, tekrar eden gereklerini önemli ölçüde yerine getirememesi nedeniyle hayatını başkasının yardımı ve bakımı olmadan devam ettiremeyecek derecede düşkün olan engellileri ifade </a:t>
            </a:r>
            <a:r>
              <a:rPr lang="tr-TR" dirty="0" smtClean="0"/>
              <a:t>etmektedir.</a:t>
            </a:r>
            <a:endParaRPr lang="tr-TR" dirty="0"/>
          </a:p>
        </p:txBody>
      </p:sp>
    </p:spTree>
    <p:extLst>
      <p:ext uri="{BB962C8B-B14F-4D97-AF65-F5344CB8AC3E}">
        <p14:creationId xmlns:p14="http://schemas.microsoft.com/office/powerpoint/2010/main" val="110545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193183"/>
            <a:ext cx="8596668" cy="6213305"/>
          </a:xfrm>
        </p:spPr>
        <p:txBody>
          <a:bodyPr>
            <a:normAutofit/>
          </a:bodyPr>
          <a:lstStyle/>
          <a:p>
            <a:pPr marL="0" indent="0">
              <a:buNone/>
            </a:pPr>
            <a:r>
              <a:rPr lang="tr-TR" dirty="0"/>
              <a:t>Merkeze, zihinsel, bedensel ve ruhsal özür grupları aşağıda belirtilen yaş ve cinsiyet durumları dikkate alınarak ayrı gruplar hâlinde kabul edilir. </a:t>
            </a:r>
            <a:endParaRPr lang="tr-TR" dirty="0" smtClean="0"/>
          </a:p>
          <a:p>
            <a:r>
              <a:rPr lang="tr-TR" dirty="0" smtClean="0"/>
              <a:t>Merkez </a:t>
            </a:r>
            <a:r>
              <a:rPr lang="tr-TR" dirty="0"/>
              <a:t>açılış izin belgesinde de bu gruplardan hangilerine hizmet sunulacağı belirtilmektedir. </a:t>
            </a:r>
            <a:endParaRPr lang="tr-TR" dirty="0" smtClean="0"/>
          </a:p>
          <a:p>
            <a:pPr marL="0" indent="0">
              <a:buNone/>
            </a:pPr>
            <a:r>
              <a:rPr lang="tr-TR" dirty="0" smtClean="0"/>
              <a:t>•</a:t>
            </a:r>
            <a:r>
              <a:rPr lang="tr-TR" dirty="0"/>
              <a:t>0 – 6 yaş kız ve erkek</a:t>
            </a:r>
            <a:r>
              <a:rPr lang="tr-TR" dirty="0" smtClean="0"/>
              <a:t>,</a:t>
            </a:r>
          </a:p>
          <a:p>
            <a:pPr marL="0" indent="0">
              <a:buNone/>
            </a:pPr>
            <a:r>
              <a:rPr lang="tr-TR" dirty="0" smtClean="0"/>
              <a:t>•</a:t>
            </a:r>
            <a:r>
              <a:rPr lang="tr-TR" dirty="0"/>
              <a:t>7 – 12 yaş kız ve erkek, </a:t>
            </a:r>
          </a:p>
          <a:p>
            <a:pPr marL="0" indent="0">
              <a:buNone/>
            </a:pPr>
            <a:r>
              <a:rPr lang="tr-TR" dirty="0" smtClean="0"/>
              <a:t>•</a:t>
            </a:r>
            <a:r>
              <a:rPr lang="tr-TR" dirty="0"/>
              <a:t>13 – 18 yaş kız, </a:t>
            </a:r>
            <a:endParaRPr lang="tr-TR" dirty="0" smtClean="0"/>
          </a:p>
          <a:p>
            <a:pPr marL="0" indent="0">
              <a:buNone/>
            </a:pPr>
            <a:r>
              <a:rPr lang="tr-TR" dirty="0" smtClean="0"/>
              <a:t>•</a:t>
            </a:r>
            <a:r>
              <a:rPr lang="tr-TR" dirty="0"/>
              <a:t>13 – 18 yaş erkek, </a:t>
            </a:r>
            <a:endParaRPr lang="tr-TR" dirty="0" smtClean="0"/>
          </a:p>
          <a:p>
            <a:pPr marL="0" indent="0">
              <a:buNone/>
            </a:pPr>
            <a:r>
              <a:rPr lang="tr-TR" dirty="0" smtClean="0"/>
              <a:t>•</a:t>
            </a:r>
            <a:r>
              <a:rPr lang="tr-TR" dirty="0"/>
              <a:t>19 ve üzeri yaş kız, </a:t>
            </a:r>
            <a:endParaRPr lang="tr-TR" dirty="0" smtClean="0"/>
          </a:p>
          <a:p>
            <a:pPr marL="0" indent="0">
              <a:buNone/>
            </a:pPr>
            <a:r>
              <a:rPr lang="tr-TR" dirty="0" smtClean="0"/>
              <a:t>•</a:t>
            </a:r>
            <a:r>
              <a:rPr lang="tr-TR" dirty="0"/>
              <a:t>19  ve üzeri yaş erkek.</a:t>
            </a:r>
          </a:p>
        </p:txBody>
      </p:sp>
    </p:spTree>
    <p:extLst>
      <p:ext uri="{BB962C8B-B14F-4D97-AF65-F5344CB8AC3E}">
        <p14:creationId xmlns:p14="http://schemas.microsoft.com/office/powerpoint/2010/main" val="1909172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r>
              <a:rPr lang="tr-TR" dirty="0"/>
              <a:t>Gündüzlü hizmet veren merkezde, bakılan her kırk sekiz bakıma muhtaç engelli için iki mesleki personel ve bir sağlık personeli; her altı bakıma muhtaç engelli için bir bakıcı olmak üzere personel çalıştırılmaktadır. </a:t>
            </a:r>
            <a:endParaRPr lang="tr-TR" dirty="0" smtClean="0"/>
          </a:p>
          <a:p>
            <a:r>
              <a:rPr lang="tr-TR" dirty="0" smtClean="0"/>
              <a:t>Yatılı </a:t>
            </a:r>
            <a:r>
              <a:rPr lang="tr-TR" dirty="0"/>
              <a:t>hizmet veren merkezde ise, haftanın altı iş gününde, merkezde bakılan her kırk sekiz bakıma muhtaç engelli için iki mesleki personel ve bir sağlık personeli çalıştırılmaktadır.</a:t>
            </a:r>
          </a:p>
        </p:txBody>
      </p:sp>
    </p:spTree>
    <p:extLst>
      <p:ext uri="{BB962C8B-B14F-4D97-AF65-F5344CB8AC3E}">
        <p14:creationId xmlns:p14="http://schemas.microsoft.com/office/powerpoint/2010/main" val="2269754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5910" y="218942"/>
            <a:ext cx="9158092" cy="1326524"/>
          </a:xfrm>
        </p:spPr>
        <p:txBody>
          <a:bodyPr>
            <a:normAutofit/>
          </a:bodyPr>
          <a:lstStyle/>
          <a:p>
            <a:r>
              <a:rPr lang="tr-TR" dirty="0"/>
              <a:t>Merkezde sosyal çalışmacılar tarafından gerçekleştirilen </a:t>
            </a:r>
            <a:r>
              <a:rPr lang="tr-TR" dirty="0" err="1"/>
              <a:t>psikososyal</a:t>
            </a:r>
            <a:r>
              <a:rPr lang="tr-TR" dirty="0"/>
              <a:t> destek hizmetleri:</a:t>
            </a:r>
          </a:p>
        </p:txBody>
      </p:sp>
      <p:sp>
        <p:nvSpPr>
          <p:cNvPr id="3" name="İçerik Yer Tutucusu 2"/>
          <p:cNvSpPr>
            <a:spLocks noGrp="1"/>
          </p:cNvSpPr>
          <p:nvPr>
            <p:ph idx="1"/>
          </p:nvPr>
        </p:nvSpPr>
        <p:spPr>
          <a:xfrm>
            <a:off x="438795" y="1545466"/>
            <a:ext cx="8596668" cy="4861022"/>
          </a:xfrm>
        </p:spPr>
        <p:txBody>
          <a:bodyPr>
            <a:normAutofit/>
          </a:bodyPr>
          <a:lstStyle/>
          <a:p>
            <a:r>
              <a:rPr lang="tr-TR" dirty="0"/>
              <a:t>Bakıma muhtaç engelli ailesinin, engelliyi ve özür durumunu kabullenmesine, bilgilendirilmesine yönelik kişisel veya grup çalışması yöntemiyle verilecek hizmetleri, </a:t>
            </a:r>
            <a:endParaRPr lang="tr-TR" dirty="0" smtClean="0"/>
          </a:p>
          <a:p>
            <a:r>
              <a:rPr lang="tr-TR" dirty="0" smtClean="0"/>
              <a:t>Bakıma </a:t>
            </a:r>
            <a:r>
              <a:rPr lang="tr-TR" dirty="0"/>
              <a:t>muhtaç engellinin </a:t>
            </a:r>
            <a:r>
              <a:rPr lang="tr-TR" dirty="0" smtClean="0"/>
              <a:t> </a:t>
            </a:r>
            <a:r>
              <a:rPr lang="tr-TR" dirty="0"/>
              <a:t>mevcut durumunu ve yerleştirildiği ortamı kabullenmesine, bilgilenmesine ve gelişim alanlarında desteklenmesine yönelik kişisel ve grup </a:t>
            </a:r>
            <a:r>
              <a:rPr lang="tr-TR" dirty="0" smtClean="0"/>
              <a:t>çalışması yöntemiyle </a:t>
            </a:r>
            <a:r>
              <a:rPr lang="tr-TR" dirty="0"/>
              <a:t>verilecek hizmetleri, </a:t>
            </a:r>
            <a:endParaRPr lang="tr-TR" dirty="0" smtClean="0"/>
          </a:p>
          <a:p>
            <a:r>
              <a:rPr lang="tr-TR" dirty="0"/>
              <a:t>Engelli ve ailesinin sosyal hakları ve mevcut kaynakların kullanılmasına yönelik kişisel ve grup çalışması yöntemiyle verilecek hizmetleri, </a:t>
            </a:r>
          </a:p>
        </p:txBody>
      </p:sp>
    </p:spTree>
    <p:extLst>
      <p:ext uri="{BB962C8B-B14F-4D97-AF65-F5344CB8AC3E}">
        <p14:creationId xmlns:p14="http://schemas.microsoft.com/office/powerpoint/2010/main" val="1938711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746975"/>
            <a:ext cx="8596668" cy="5659513"/>
          </a:xfrm>
        </p:spPr>
        <p:txBody>
          <a:bodyPr/>
          <a:lstStyle/>
          <a:p>
            <a:r>
              <a:rPr lang="tr-TR" dirty="0" smtClean="0"/>
              <a:t>Engellinin </a:t>
            </a:r>
            <a:r>
              <a:rPr lang="tr-TR" dirty="0"/>
              <a:t>bağımsız yaşama, sosyal hayata uyumuna ve katılımına yönelik sosyal, kültürel, sanatsal ve sportif etkinlikler ile düzenlenecek bu tür etkinliklere katılabilmesi için refakat hizmetleri, </a:t>
            </a:r>
            <a:endParaRPr lang="tr-TR" dirty="0" smtClean="0"/>
          </a:p>
          <a:p>
            <a:r>
              <a:rPr lang="tr-TR" dirty="0" smtClean="0"/>
              <a:t>Engellinin </a:t>
            </a:r>
            <a:r>
              <a:rPr lang="tr-TR" dirty="0"/>
              <a:t>terk edilme, ret edilme, </a:t>
            </a:r>
            <a:r>
              <a:rPr lang="tr-TR" dirty="0" smtClean="0"/>
              <a:t>engel </a:t>
            </a:r>
            <a:r>
              <a:rPr lang="tr-TR" dirty="0"/>
              <a:t>durumunu kabullenememe, ümitsizlik, intihar etme, yalnızlık, sevgisizlik gibi olumsuz duygulardan kurtarılmasına ve depresyon ve stres gibi durumların yaşanmasının engellenmesine yönelik kişisel çalışma veya grup </a:t>
            </a:r>
            <a:r>
              <a:rPr lang="tr-TR" dirty="0" smtClean="0"/>
              <a:t>çalışması yöntemiyle </a:t>
            </a:r>
            <a:r>
              <a:rPr lang="tr-TR" dirty="0"/>
              <a:t>verilecek hizmetler gibi </a:t>
            </a:r>
            <a:r>
              <a:rPr lang="tr-TR" dirty="0" err="1"/>
              <a:t>psikososyal</a:t>
            </a:r>
            <a:r>
              <a:rPr lang="tr-TR" dirty="0"/>
              <a:t> destek hizmetlerini içermektedir.</a:t>
            </a:r>
          </a:p>
          <a:p>
            <a:endParaRPr lang="tr-TR" dirty="0"/>
          </a:p>
        </p:txBody>
      </p:sp>
    </p:spTree>
    <p:extLst>
      <p:ext uri="{BB962C8B-B14F-4D97-AF65-F5344CB8AC3E}">
        <p14:creationId xmlns:p14="http://schemas.microsoft.com/office/powerpoint/2010/main" val="1503358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8941" y="270456"/>
            <a:ext cx="9055061" cy="1262130"/>
          </a:xfrm>
        </p:spPr>
        <p:txBody>
          <a:bodyPr/>
          <a:lstStyle/>
          <a:p>
            <a:r>
              <a:rPr lang="tr-TR" dirty="0"/>
              <a:t>Bakıma Muhtaç </a:t>
            </a:r>
            <a:r>
              <a:rPr lang="tr-TR" dirty="0" smtClean="0"/>
              <a:t>Engellilere </a:t>
            </a:r>
            <a:r>
              <a:rPr lang="tr-TR" dirty="0"/>
              <a:t>Yönelik Özel Bakım Merkezleri Yönetmeliği </a:t>
            </a:r>
          </a:p>
        </p:txBody>
      </p:sp>
      <p:sp>
        <p:nvSpPr>
          <p:cNvPr id="3" name="İçerik Yer Tutucusu 2"/>
          <p:cNvSpPr>
            <a:spLocks noGrp="1"/>
          </p:cNvSpPr>
          <p:nvPr>
            <p:ph idx="1"/>
          </p:nvPr>
        </p:nvSpPr>
        <p:spPr/>
        <p:txBody>
          <a:bodyPr>
            <a:normAutofit fontScale="92500"/>
          </a:bodyPr>
          <a:lstStyle/>
          <a:p>
            <a:r>
              <a:rPr lang="tr-TR" dirty="0"/>
              <a:t>2006’da yürürlüğe giren yönetmeliğin amacı, gerçek veya özel hukuk tüzel kişileri tarafından açılacak bakıma muhtaç engellilere yönelik özel bakım merkezlerinin açılış izni, çalışma şartları, personel standardı, denetlenmeleri ile ücret tespiti ve ödemelerine ilişkin usul ve esasları belirlemektir. </a:t>
            </a:r>
            <a:endParaRPr lang="tr-TR" dirty="0" smtClean="0"/>
          </a:p>
          <a:p>
            <a:r>
              <a:rPr lang="tr-TR" dirty="0" smtClean="0"/>
              <a:t>Merkezlerden</a:t>
            </a:r>
            <a:r>
              <a:rPr lang="tr-TR" dirty="0"/>
              <a:t>, bakıma muhtaç engelli kişiler yararlanmaktadır. </a:t>
            </a:r>
            <a:endParaRPr lang="tr-TR" dirty="0" smtClean="0"/>
          </a:p>
          <a:p>
            <a:r>
              <a:rPr lang="tr-TR" dirty="0" smtClean="0"/>
              <a:t>Bu </a:t>
            </a:r>
            <a:r>
              <a:rPr lang="tr-TR" dirty="0"/>
              <a:t>kişiler, </a:t>
            </a:r>
            <a:r>
              <a:rPr lang="tr-TR" dirty="0" smtClean="0"/>
              <a:t>engellilik </a:t>
            </a:r>
            <a:r>
              <a:rPr lang="tr-TR" dirty="0"/>
              <a:t>sınıflandırmasına göre ağır </a:t>
            </a:r>
            <a:r>
              <a:rPr lang="tr-TR" dirty="0" smtClean="0"/>
              <a:t>engelli </a:t>
            </a:r>
            <a:r>
              <a:rPr lang="tr-TR" dirty="0"/>
              <a:t>olduğu belgelendirilenlerden, günlük hayatın alışılmış, tekrar eden gereklerini önemli ölçüde yerine getirememesi nedeniyle hayatını başkasının yardımı ve bakımı olmadan devam ettiremeyecek derecede düşkün olan engellileri ifade etmektedir.</a:t>
            </a:r>
          </a:p>
        </p:txBody>
      </p:sp>
    </p:spTree>
    <p:extLst>
      <p:ext uri="{BB962C8B-B14F-4D97-AF65-F5344CB8AC3E}">
        <p14:creationId xmlns:p14="http://schemas.microsoft.com/office/powerpoint/2010/main" val="1551944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746975"/>
            <a:ext cx="8596668" cy="5659513"/>
          </a:xfrm>
        </p:spPr>
        <p:txBody>
          <a:bodyPr/>
          <a:lstStyle/>
          <a:p>
            <a:r>
              <a:rPr lang="tr-TR" dirty="0"/>
              <a:t>Merkezden yararlanan her kişi için, bakıma muhtaç engellilerin bakımına ilişkin fiziksel, </a:t>
            </a:r>
            <a:r>
              <a:rPr lang="tr-TR" dirty="0" err="1"/>
              <a:t>psikososyal</a:t>
            </a:r>
            <a:r>
              <a:rPr lang="tr-TR" dirty="0"/>
              <a:t> ve benzeri alanlarda yaşanan sorunları, bu sorunların sebepleri ve tespit edilen veriler dikkate alınarak hangi alanlarda bakıma ihtiyacının olduğunun belirlenmesini, belirlenen ihtiyaçlar doğrultusunda yapılabilecek çalışmaları içeren ve genel çerçevesi Genel Müdürlükçe belirlenen bireysel bakım </a:t>
            </a:r>
            <a:r>
              <a:rPr lang="tr-TR" dirty="0" smtClean="0"/>
              <a:t>planı yapılmaktadır</a:t>
            </a:r>
            <a:r>
              <a:rPr lang="tr-TR" dirty="0"/>
              <a:t>. </a:t>
            </a:r>
            <a:endParaRPr lang="tr-TR" dirty="0" smtClean="0"/>
          </a:p>
          <a:p>
            <a:r>
              <a:rPr lang="tr-TR" dirty="0" smtClean="0"/>
              <a:t>Merkezler </a:t>
            </a:r>
            <a:r>
              <a:rPr lang="tr-TR" dirty="0"/>
              <a:t>yatılı veya gündüzlü hizmet verebilmektedir.</a:t>
            </a:r>
          </a:p>
        </p:txBody>
      </p:sp>
    </p:spTree>
    <p:extLst>
      <p:ext uri="{BB962C8B-B14F-4D97-AF65-F5344CB8AC3E}">
        <p14:creationId xmlns:p14="http://schemas.microsoft.com/office/powerpoint/2010/main" val="3615721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296214"/>
            <a:ext cx="8596668" cy="6110274"/>
          </a:xfrm>
        </p:spPr>
        <p:txBody>
          <a:bodyPr>
            <a:normAutofit/>
          </a:bodyPr>
          <a:lstStyle/>
          <a:p>
            <a:r>
              <a:rPr lang="tr-TR" dirty="0"/>
              <a:t>Yönetmelikte 2007 yılında yapılan değişiklik ile evde bakım hizmetleri de eklenmiştir. </a:t>
            </a:r>
            <a:endParaRPr lang="tr-TR" dirty="0" smtClean="0"/>
          </a:p>
          <a:p>
            <a:r>
              <a:rPr lang="tr-TR" dirty="0" smtClean="0"/>
              <a:t>Buna </a:t>
            </a:r>
            <a:r>
              <a:rPr lang="tr-TR" dirty="0"/>
              <a:t>göre; merkez aracılığıyla bakıma muhtaç engelli bireyin ikametgâhında bakım hizmeti verilebilir. Bu durumda merkez bünyesinde en az iki mesleki ve bir sağlık personelinden olmak üzere üç kişi ile evde bakım hizmet birimi oluşturulur. </a:t>
            </a:r>
            <a:endParaRPr lang="tr-TR" dirty="0" smtClean="0"/>
          </a:p>
          <a:p>
            <a:r>
              <a:rPr lang="tr-TR" dirty="0" smtClean="0"/>
              <a:t>Merkez </a:t>
            </a:r>
            <a:r>
              <a:rPr lang="tr-TR" dirty="0"/>
              <a:t>aracılığıyla ikametgâhında bakım hizmeti verilen bakıma muhtaç engelli sayısı, merkezde bakılan bakıma muhtaç engelli sayısı ile birleştirilir ve merkezin bakım hizmeti verdiği toplam bakıma muhtaç engelli sayısına göre merkezde mesleki personel ve sağlık personeli çalıştırılır.  </a:t>
            </a:r>
            <a:endParaRPr lang="tr-TR" dirty="0" smtClean="0"/>
          </a:p>
        </p:txBody>
      </p:sp>
    </p:spTree>
    <p:extLst>
      <p:ext uri="{BB962C8B-B14F-4D97-AF65-F5344CB8AC3E}">
        <p14:creationId xmlns:p14="http://schemas.microsoft.com/office/powerpoint/2010/main" val="3422583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lstStyle/>
          <a:p>
            <a:r>
              <a:rPr lang="tr-TR" dirty="0"/>
              <a:t>Merkez değerlendirme kurulunun hazırlayacağı bireysel bakım planı doğrultusunda evde bakım hizmet biriminin denetim ve rehberliğinde bakıcı personel tarafından bakım hizmeti verilir. </a:t>
            </a:r>
          </a:p>
          <a:p>
            <a:r>
              <a:rPr lang="tr-TR" dirty="0"/>
              <a:t>Ayrıca, evde bakım hizmet birimi bakıma muhtaç engelli bireyi ve ailesini her ay düzenli olarak ikametgâhında ziyaret ederek bakım hizmetlerinin sunumunu takip eder, bakıma muhtaç engelli bireye ve ailesine </a:t>
            </a:r>
            <a:r>
              <a:rPr lang="tr-TR" dirty="0" err="1"/>
              <a:t>psikososyal</a:t>
            </a:r>
            <a:r>
              <a:rPr lang="tr-TR" dirty="0"/>
              <a:t> destek hizmetlerini verir.</a:t>
            </a:r>
          </a:p>
          <a:p>
            <a:endParaRPr lang="tr-TR" dirty="0"/>
          </a:p>
        </p:txBody>
      </p:sp>
    </p:spTree>
    <p:extLst>
      <p:ext uri="{BB962C8B-B14F-4D97-AF65-F5344CB8AC3E}">
        <p14:creationId xmlns:p14="http://schemas.microsoft.com/office/powerpoint/2010/main" val="410858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0"/>
            <a:ext cx="8596668" cy="1930400"/>
          </a:xfrm>
        </p:spPr>
        <p:txBody>
          <a:bodyPr/>
          <a:lstStyle/>
          <a:p>
            <a:r>
              <a:rPr lang="tr-TR" dirty="0" smtClean="0"/>
              <a:t>Engelli</a:t>
            </a:r>
            <a:endParaRPr lang="tr-TR" dirty="0"/>
          </a:p>
        </p:txBody>
      </p:sp>
      <p:sp>
        <p:nvSpPr>
          <p:cNvPr id="3" name="İçerik Yer Tutucusu 2"/>
          <p:cNvSpPr>
            <a:spLocks noGrp="1"/>
          </p:cNvSpPr>
          <p:nvPr>
            <p:ph idx="1"/>
          </p:nvPr>
        </p:nvSpPr>
        <p:spPr>
          <a:xfrm>
            <a:off x="438795" y="746975"/>
            <a:ext cx="8596668" cy="5659513"/>
          </a:xfrm>
        </p:spPr>
        <p:txBody>
          <a:bodyPr/>
          <a:lstStyle/>
          <a:p>
            <a:r>
              <a:rPr lang="tr-TR" dirty="0"/>
              <a:t>Engelli, doğuştan veya sonradan herhangi bir nedenle bedensel, zihinsel, ruhsal, duyusal ve sosyal yeteneklerini çeşitli derecelerde kaybetmesi nedeniyle toplumsal yaşama uyum sağlama ve günlük gereksinimlerini karşılama güçlükleri olan ve korunma, bakım, rehabilitasyon, danışmanlık ve destek hizmetlerine ihtiyaç duyan kişidir.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678" y="3771900"/>
            <a:ext cx="60579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24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0304" y="206062"/>
            <a:ext cx="9093698" cy="1249251"/>
          </a:xfrm>
        </p:spPr>
        <p:txBody>
          <a:bodyPr>
            <a:normAutofit/>
          </a:bodyPr>
          <a:lstStyle/>
          <a:p>
            <a:r>
              <a:rPr lang="tr-TR" dirty="0"/>
              <a:t>YEREL YÖNETİMLERİN YAŞLILARA VE ENGELLİLERE YÖNELİK HİZMETLER</a:t>
            </a:r>
            <a:endParaRPr lang="tr-TR" dirty="0"/>
          </a:p>
        </p:txBody>
      </p:sp>
      <p:sp>
        <p:nvSpPr>
          <p:cNvPr id="3" name="İçerik Yer Tutucusu 2"/>
          <p:cNvSpPr>
            <a:spLocks noGrp="1"/>
          </p:cNvSpPr>
          <p:nvPr>
            <p:ph idx="1"/>
          </p:nvPr>
        </p:nvSpPr>
        <p:spPr>
          <a:xfrm>
            <a:off x="270456" y="1455314"/>
            <a:ext cx="8765007" cy="4314422"/>
          </a:xfrm>
        </p:spPr>
        <p:txBody>
          <a:bodyPr>
            <a:normAutofit fontScale="92500" lnSpcReduction="10000"/>
          </a:bodyPr>
          <a:lstStyle/>
          <a:p>
            <a:r>
              <a:rPr lang="tr-TR" dirty="0"/>
              <a:t>Cumhuriyet'in ilanından sonra 1930 tarihinde yürürlüğü giren 1580 sayılı Belediye Kanunu ile ilk defa kamu kuruluşu olan belediyelere bakıma muhtaç kişilerin korunması, yaşlı evleri yapma ve yönetme yükümlülüğü getirilmesi üzerine, değişik illerde aceze evleri, güçsüzler yurdu, düşkünler evi ve huzurevi adları altında yatılı yaşlı kuruluşları açılmıştır. </a:t>
            </a:r>
            <a:endParaRPr lang="tr-TR" dirty="0" smtClean="0"/>
          </a:p>
          <a:p>
            <a:r>
              <a:rPr lang="tr-TR" dirty="0" smtClean="0"/>
              <a:t>Sanayileşme </a:t>
            </a:r>
            <a:r>
              <a:rPr lang="tr-TR" dirty="0"/>
              <a:t>ve kentleşme sürecinde geleneksel ailenin çekirdek aileye dönüşmesi, kadının çalışma hayatına girmesi, gelenek, kültür ve değerlerdeki değişmeler, ayrıca tıpta kaydedilen ilerlemeler neticesinde ortalama insan ömrünün uzaması ve yaşlı nüfusun artması yaşlılığı bir sosyal sorun olarak ortaya çıkarmaktadır. </a:t>
            </a:r>
            <a:endParaRPr lang="tr-TR" dirty="0" smtClean="0"/>
          </a:p>
          <a:p>
            <a:r>
              <a:rPr lang="tr-TR" dirty="0" smtClean="0"/>
              <a:t>Ayrıca </a:t>
            </a:r>
            <a:r>
              <a:rPr lang="tr-TR" dirty="0"/>
              <a:t>kronik hastalıklar, kazalar ve genetik faktörlerin etkisiyle de engellilik bir sosyal sorun olarak devam etmektedir. </a:t>
            </a:r>
            <a:endParaRPr lang="tr-TR" dirty="0"/>
          </a:p>
        </p:txBody>
      </p:sp>
    </p:spTree>
    <p:extLst>
      <p:ext uri="{BB962C8B-B14F-4D97-AF65-F5344CB8AC3E}">
        <p14:creationId xmlns:p14="http://schemas.microsoft.com/office/powerpoint/2010/main" val="2293422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1668" y="270456"/>
            <a:ext cx="9132334" cy="1017431"/>
          </a:xfrm>
        </p:spPr>
        <p:txBody>
          <a:bodyPr/>
          <a:lstStyle/>
          <a:p>
            <a:r>
              <a:rPr lang="tr-TR" dirty="0"/>
              <a:t>Büyükşehir Belediyesi Kanunu </a:t>
            </a:r>
          </a:p>
        </p:txBody>
      </p:sp>
      <p:sp>
        <p:nvSpPr>
          <p:cNvPr id="3" name="İçerik Yer Tutucusu 2"/>
          <p:cNvSpPr>
            <a:spLocks noGrp="1"/>
          </p:cNvSpPr>
          <p:nvPr>
            <p:ph idx="1"/>
          </p:nvPr>
        </p:nvSpPr>
        <p:spPr>
          <a:xfrm>
            <a:off x="438795" y="1133342"/>
            <a:ext cx="8596668" cy="4520484"/>
          </a:xfrm>
        </p:spPr>
        <p:txBody>
          <a:bodyPr>
            <a:normAutofit fontScale="92500" lnSpcReduction="10000"/>
          </a:bodyPr>
          <a:lstStyle/>
          <a:p>
            <a:r>
              <a:rPr lang="tr-TR" dirty="0"/>
              <a:t>2004 yılında kabul edilen 5216 sayılı Büyükşehir Belediyesi </a:t>
            </a:r>
            <a:r>
              <a:rPr lang="tr-TR" dirty="0" smtClean="0"/>
              <a:t>Kanunu’na göre</a:t>
            </a:r>
            <a:r>
              <a:rPr lang="tr-TR" dirty="0"/>
              <a:t>, Büyükşehir, ilçe ve ilk kademe belediyelerinin görev ve sorumlulukları genel hatları ile belirlenmiş, “Hizmet </a:t>
            </a:r>
            <a:r>
              <a:rPr lang="tr-TR" dirty="0" smtClean="0"/>
              <a:t>sunumunda engelli, </a:t>
            </a:r>
            <a:r>
              <a:rPr lang="tr-TR" dirty="0"/>
              <a:t>yaşlı, düşkün ve dar gelirlilerin durumuna uygun yöntemler </a:t>
            </a:r>
            <a:r>
              <a:rPr lang="tr-TR" dirty="0" err="1"/>
              <a:t>uygulanır”şeklinde</a:t>
            </a:r>
            <a:r>
              <a:rPr lang="tr-TR" dirty="0"/>
              <a:t> genel bir hüküm yer almıştır. </a:t>
            </a:r>
            <a:endParaRPr lang="tr-TR" dirty="0" smtClean="0"/>
          </a:p>
          <a:p>
            <a:r>
              <a:rPr lang="tr-TR" dirty="0" smtClean="0"/>
              <a:t>Ayrıca </a:t>
            </a:r>
            <a:r>
              <a:rPr lang="tr-TR" dirty="0"/>
              <a:t>kanunun 7. maddesinde büyükşehir belediyelerine, “Sağlık merkezleri, hastaneler, gezici sağlık üniteleri ile yetişkinler, yaşlılar, engelliler, kadınlar, gençler ve çocuklara yönelik her türlü sosyal ve kültürel hizmetleri yürütmek, geliştirmek ve bu amaçla sosyal tesisler kurmak, meslek ve beceri kazandırma kursları açmak, işletmek veya işlettirmek, bu hizmetleri yürütürken üniversiteler, yüksekokullar, meslek liseleri, kamu kuruluşları ve sivil toplum örgütleri ile işbirliği yapma” görev ve yetkisi verilmiştir.</a:t>
            </a:r>
          </a:p>
        </p:txBody>
      </p:sp>
    </p:spTree>
    <p:extLst>
      <p:ext uri="{BB962C8B-B14F-4D97-AF65-F5344CB8AC3E}">
        <p14:creationId xmlns:p14="http://schemas.microsoft.com/office/powerpoint/2010/main" val="3062672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862885"/>
            <a:ext cx="8596668" cy="5543603"/>
          </a:xfrm>
        </p:spPr>
        <p:txBody>
          <a:bodyPr/>
          <a:lstStyle/>
          <a:p>
            <a:r>
              <a:rPr lang="tr-TR" dirty="0"/>
              <a:t>Büyükşehir belediye başkanının görev ve yetkileri başlıklı 18. maddenin, </a:t>
            </a:r>
            <a:r>
              <a:rPr lang="tr-TR" dirty="0" smtClean="0"/>
              <a:t>M </a:t>
            </a:r>
            <a:r>
              <a:rPr lang="tr-TR" dirty="0"/>
              <a:t>bendinde, “Bütçede yoksul ve muhtaçlar için ayrılan ödeneği kullanmak, özürlülerle ilgili faaliyetlere destek olmak üzere özürlü merkezleri oluşturma</a:t>
            </a:r>
            <a:r>
              <a:rPr lang="tr-TR" dirty="0" smtClean="0"/>
              <a:t>” hükmüyle </a:t>
            </a:r>
            <a:r>
              <a:rPr lang="tr-TR" dirty="0"/>
              <a:t>engellilere yönelik kurumsal hizmet geliştirme yükümlülüğü getirilmiştir.</a:t>
            </a:r>
          </a:p>
        </p:txBody>
      </p:sp>
    </p:spTree>
    <p:extLst>
      <p:ext uri="{BB962C8B-B14F-4D97-AF65-F5344CB8AC3E}">
        <p14:creationId xmlns:p14="http://schemas.microsoft.com/office/powerpoint/2010/main" val="3834928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334851"/>
            <a:ext cx="8596668" cy="6071637"/>
          </a:xfrm>
        </p:spPr>
        <p:txBody>
          <a:bodyPr>
            <a:normAutofit/>
          </a:bodyPr>
          <a:lstStyle/>
          <a:p>
            <a:r>
              <a:rPr lang="tr-TR" dirty="0"/>
              <a:t>Belediye başkanına verilen </a:t>
            </a:r>
            <a:r>
              <a:rPr lang="tr-TR" dirty="0" smtClean="0"/>
              <a:t>engelli </a:t>
            </a:r>
            <a:r>
              <a:rPr lang="tr-TR" dirty="0"/>
              <a:t>merkezi oluşturma görevi, 2006’da yürürlüğe giren </a:t>
            </a:r>
            <a:r>
              <a:rPr lang="tr-TR" i="1" u="sng" dirty="0"/>
              <a:t>Büyükşehir Belediyeleri </a:t>
            </a:r>
            <a:r>
              <a:rPr lang="tr-TR" i="1" u="sng" dirty="0" smtClean="0"/>
              <a:t>Engelli Hizmet </a:t>
            </a:r>
            <a:r>
              <a:rPr lang="tr-TR" i="1" u="sng" dirty="0"/>
              <a:t>Birimleri Yönetmeliği</a:t>
            </a:r>
            <a:r>
              <a:rPr lang="tr-TR" dirty="0"/>
              <a:t> ile daha somut hale gelmiştir. </a:t>
            </a:r>
            <a:endParaRPr lang="tr-TR" dirty="0" smtClean="0"/>
          </a:p>
          <a:p>
            <a:pPr marL="0" indent="0">
              <a:buNone/>
            </a:pPr>
            <a:r>
              <a:rPr lang="tr-TR" dirty="0" smtClean="0">
                <a:solidFill>
                  <a:srgbClr val="FF0000"/>
                </a:solidFill>
              </a:rPr>
              <a:t>Yönetmeliğin </a:t>
            </a:r>
            <a:r>
              <a:rPr lang="tr-TR" dirty="0">
                <a:solidFill>
                  <a:srgbClr val="FF0000"/>
                </a:solidFill>
              </a:rPr>
              <a:t>amacı; </a:t>
            </a:r>
            <a:endParaRPr lang="tr-TR" dirty="0" smtClean="0">
              <a:solidFill>
                <a:srgbClr val="FF0000"/>
              </a:solidFill>
            </a:endParaRPr>
          </a:p>
          <a:p>
            <a:r>
              <a:rPr lang="tr-TR" dirty="0" smtClean="0"/>
              <a:t>büyükşehir </a:t>
            </a:r>
            <a:r>
              <a:rPr lang="tr-TR" dirty="0"/>
              <a:t>belediyesi ve mücavir alanları içerisinde yaşayan </a:t>
            </a:r>
            <a:r>
              <a:rPr lang="tr-TR" dirty="0" smtClean="0"/>
              <a:t>engellilerin toplum </a:t>
            </a:r>
            <a:r>
              <a:rPr lang="tr-TR" dirty="0"/>
              <a:t>hayatına </a:t>
            </a:r>
            <a:r>
              <a:rPr lang="tr-TR" dirty="0" smtClean="0"/>
              <a:t>katılımını kolaylaştıracak </a:t>
            </a:r>
            <a:r>
              <a:rPr lang="tr-TR" dirty="0"/>
              <a:t>ve toplumsal fırsatlardan </a:t>
            </a:r>
            <a:r>
              <a:rPr lang="tr-TR" dirty="0" smtClean="0"/>
              <a:t>diğer </a:t>
            </a:r>
            <a:r>
              <a:rPr lang="tr-TR" dirty="0"/>
              <a:t>bireyler gibi eşit </a:t>
            </a:r>
            <a:r>
              <a:rPr lang="tr-TR" dirty="0" smtClean="0"/>
              <a:t>yararlanmalarını sağlamak </a:t>
            </a:r>
            <a:r>
              <a:rPr lang="tr-TR" dirty="0"/>
              <a:t>üzere; </a:t>
            </a:r>
            <a:endParaRPr lang="tr-TR" dirty="0" smtClean="0"/>
          </a:p>
          <a:p>
            <a:r>
              <a:rPr lang="tr-TR" dirty="0" smtClean="0"/>
              <a:t>büyükşehir </a:t>
            </a:r>
            <a:r>
              <a:rPr lang="tr-TR" dirty="0"/>
              <a:t>belediyelerinde </a:t>
            </a:r>
            <a:r>
              <a:rPr lang="tr-TR" dirty="0" smtClean="0"/>
              <a:t>engellilerle </a:t>
            </a:r>
            <a:r>
              <a:rPr lang="tr-TR" dirty="0"/>
              <a:t>ilgili bilgilendirme, bilinçlendirme, yönlendirme, danışmanlık, bakım, sosyal ve mesleki rehabilitasyon hizmetleri verecek olan </a:t>
            </a:r>
            <a:r>
              <a:rPr lang="tr-TR" dirty="0" smtClean="0"/>
              <a:t>hizmet </a:t>
            </a:r>
            <a:r>
              <a:rPr lang="tr-TR" dirty="0"/>
              <a:t>birimlerinin kuruluş, işleyiş ve görevleri ile bu birimde çalışan personelin, yetki, sorumluluk ve görevlerine ilişkin usul ve esaslarını düzenlemektir. </a:t>
            </a:r>
          </a:p>
        </p:txBody>
      </p:sp>
    </p:spTree>
    <p:extLst>
      <p:ext uri="{BB962C8B-B14F-4D97-AF65-F5344CB8AC3E}">
        <p14:creationId xmlns:p14="http://schemas.microsoft.com/office/powerpoint/2010/main" val="1473168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5910" y="115910"/>
            <a:ext cx="9158092" cy="927279"/>
          </a:xfrm>
        </p:spPr>
        <p:txBody>
          <a:bodyPr/>
          <a:lstStyle/>
          <a:p>
            <a:r>
              <a:rPr lang="tr-TR" smtClean="0"/>
              <a:t>Yönetmelikte yer alan: </a:t>
            </a:r>
            <a:endParaRPr lang="tr-TR" dirty="0"/>
          </a:p>
        </p:txBody>
      </p:sp>
      <p:sp>
        <p:nvSpPr>
          <p:cNvPr id="3" name="İçerik Yer Tutucusu 2"/>
          <p:cNvSpPr>
            <a:spLocks noGrp="1"/>
          </p:cNvSpPr>
          <p:nvPr>
            <p:ph idx="1"/>
          </p:nvPr>
        </p:nvSpPr>
        <p:spPr>
          <a:xfrm>
            <a:off x="438795" y="940158"/>
            <a:ext cx="8596668" cy="4919729"/>
          </a:xfrm>
        </p:spPr>
        <p:txBody>
          <a:bodyPr>
            <a:normAutofit fontScale="92500" lnSpcReduction="20000"/>
          </a:bodyPr>
          <a:lstStyle/>
          <a:p>
            <a:r>
              <a:rPr lang="tr-TR" u="sng" dirty="0" smtClean="0"/>
              <a:t>Bakım:</a:t>
            </a:r>
            <a:r>
              <a:rPr lang="tr-TR" dirty="0" smtClean="0"/>
              <a:t> Durumları gereği toplum içerisinde bağımsız yaşama becerilerini kazanamayan veya kaybeden, rehabilitasyondan yararlandığı halde özel ilgi destek ve korunmaya gereksinim duyan bireylere verilen hizmetleri, </a:t>
            </a:r>
          </a:p>
          <a:p>
            <a:r>
              <a:rPr lang="tr-TR" u="sng" dirty="0" smtClean="0"/>
              <a:t>Birim:</a:t>
            </a:r>
            <a:r>
              <a:rPr lang="tr-TR" dirty="0" smtClean="0"/>
              <a:t> Büyükşehir belediyelerinde engellilerle ilgili bilgilendirme, bilinçlendirme, yönlendirme, danışmanlık, bakım, sosyal ve mesleki rehabilitasyon hizmetlerini vermek amacıyla oluşturulmuş özürlü hizmet birimini, </a:t>
            </a:r>
          </a:p>
          <a:p>
            <a:r>
              <a:rPr lang="tr-TR" u="sng" dirty="0" smtClean="0"/>
              <a:t>Bilgilendirme:</a:t>
            </a:r>
            <a:r>
              <a:rPr lang="tr-TR" dirty="0" smtClean="0"/>
              <a:t> Engellilerle ilgili mevcut programları ve hizmetleri içeren bilgilerin; özürlülere, ailelere ve bu konuda çalışan kişilere sağlanmasını, </a:t>
            </a:r>
          </a:p>
          <a:p>
            <a:r>
              <a:rPr lang="tr-TR" u="sng" dirty="0" smtClean="0"/>
              <a:t>Bilinçlendirme:</a:t>
            </a:r>
            <a:r>
              <a:rPr lang="tr-TR" dirty="0" smtClean="0"/>
              <a:t> Engellilerin diğer insanlarla aynı haklara ve yükümlülüklere sahip olduklarını, toplumsal hayata tam katılımlarına yönelik engelleri ortadan kaldırmak amacıyla yapılan çalışmaları</a:t>
            </a:r>
            <a:endParaRPr lang="tr-TR" dirty="0"/>
          </a:p>
        </p:txBody>
      </p:sp>
    </p:spTree>
    <p:extLst>
      <p:ext uri="{BB962C8B-B14F-4D97-AF65-F5344CB8AC3E}">
        <p14:creationId xmlns:p14="http://schemas.microsoft.com/office/powerpoint/2010/main" val="2201352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412124"/>
            <a:ext cx="8596668" cy="5460642"/>
          </a:xfrm>
        </p:spPr>
        <p:txBody>
          <a:bodyPr>
            <a:normAutofit lnSpcReduction="10000"/>
          </a:bodyPr>
          <a:lstStyle/>
          <a:p>
            <a:r>
              <a:rPr lang="tr-TR" u="sng" dirty="0"/>
              <a:t>Danışmanlık</a:t>
            </a:r>
            <a:r>
              <a:rPr lang="tr-TR" dirty="0"/>
              <a:t>: Birimden yararlanan engelli bireylerin ve ailelerin özürlülükten kaynaklanan bireysel, ailevi, sosyal, hukuksal sorunları ve hakları konusundaki hizmetleri ile özürlülerin ve ailelerinin sorunlarına gerçekçi çözümler üretilmesi için yapılan çalışmaları, </a:t>
            </a:r>
            <a:endParaRPr lang="tr-TR" dirty="0" smtClean="0"/>
          </a:p>
          <a:p>
            <a:r>
              <a:rPr lang="tr-TR" u="sng" dirty="0" smtClean="0"/>
              <a:t>Mesleki </a:t>
            </a:r>
            <a:r>
              <a:rPr lang="tr-TR" u="sng" dirty="0"/>
              <a:t>rehabilitasyon</a:t>
            </a:r>
            <a:r>
              <a:rPr lang="tr-TR" dirty="0"/>
              <a:t>: Fiziksel, zihinsel ve duygusal yetersizlik sonucu emniyetli ve uygun bir işe ihtiyacı olan engelli bireylerin yaşanılan bölgenin işgücü talebi dikkate alınarak iş ve meslek sahibi olmasını, uygun çalışma becerileri kazanmasını, yerleştirildiği iş yerinde izlenmesi ve uyumu çalışmalarını, </a:t>
            </a:r>
            <a:endParaRPr lang="tr-TR" dirty="0" smtClean="0"/>
          </a:p>
          <a:p>
            <a:r>
              <a:rPr lang="tr-TR" u="sng" dirty="0" smtClean="0"/>
              <a:t>Sosyal </a:t>
            </a:r>
            <a:r>
              <a:rPr lang="tr-TR" u="sng" dirty="0"/>
              <a:t>rehabilitasyon</a:t>
            </a:r>
            <a:r>
              <a:rPr lang="tr-TR" dirty="0"/>
              <a:t>: Engelli bireyin ve ailesinin sosyal hayatta karşılaştığı her türlü sorunlarının tanımlanmasına ve çözümlenmesine yönelik çalışmalarla, engelli ve ailesinin sosyal hayata katılımlarını amaçlayan çalışmaları, </a:t>
            </a:r>
          </a:p>
        </p:txBody>
      </p:sp>
    </p:spTree>
    <p:extLst>
      <p:ext uri="{BB962C8B-B14F-4D97-AF65-F5344CB8AC3E}">
        <p14:creationId xmlns:p14="http://schemas.microsoft.com/office/powerpoint/2010/main" val="2523558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103032"/>
            <a:ext cx="8596668" cy="5666704"/>
          </a:xfrm>
        </p:spPr>
        <p:txBody>
          <a:bodyPr>
            <a:normAutofit lnSpcReduction="10000"/>
          </a:bodyPr>
          <a:lstStyle/>
          <a:p>
            <a:r>
              <a:rPr lang="tr-TR" u="sng" dirty="0"/>
              <a:t>Sosyal yardım</a:t>
            </a:r>
            <a:r>
              <a:rPr lang="tr-TR" dirty="0"/>
              <a:t>: Yoksulluk içinde olup da temel ihtiyaçlarını karşılayamayan ve yaşamlarını en düşük seviyede dahi sürdürmekte güçlük çeken engellilere ve ailelerine yapılan ayni ve nakdi yardımları, </a:t>
            </a:r>
            <a:endParaRPr lang="tr-TR" dirty="0" smtClean="0"/>
          </a:p>
          <a:p>
            <a:r>
              <a:rPr lang="tr-TR" u="sng" dirty="0" smtClean="0"/>
              <a:t>Toplum </a:t>
            </a:r>
            <a:r>
              <a:rPr lang="tr-TR" u="sng" dirty="0"/>
              <a:t>temelli rehabilitasyon</a:t>
            </a:r>
            <a:r>
              <a:rPr lang="tr-TR" dirty="0"/>
              <a:t>: Engellilerin rehabilitasyonunda halkın sorumluluk alması, hizmet dağılımının geliştirilmesi, eşit fırsatlar sağlanması ve engelli haklarının iyileştirilmesi ve korunmasını hedefleyen çalışmaları, </a:t>
            </a:r>
            <a:endParaRPr lang="tr-TR" dirty="0" smtClean="0"/>
          </a:p>
          <a:p>
            <a:r>
              <a:rPr lang="tr-TR" u="sng" dirty="0" smtClean="0"/>
              <a:t>Yönlendirme</a:t>
            </a:r>
            <a:r>
              <a:rPr lang="tr-TR" u="sng" dirty="0"/>
              <a:t>:</a:t>
            </a:r>
            <a:r>
              <a:rPr lang="tr-TR" dirty="0"/>
              <a:t> Engelli bireylerin toplum içinde rehabilitasyonu, sosyal uyumu ve fırsatların eşitlenmesini sağlamaya yönelik, engelli ailelerin kendi kendilerine yardım </a:t>
            </a:r>
            <a:r>
              <a:rPr lang="tr-TR" dirty="0" smtClean="0"/>
              <a:t>grupları geliştirmelerine </a:t>
            </a:r>
            <a:r>
              <a:rPr lang="tr-TR" dirty="0"/>
              <a:t>ve özürlü olmayan bireylerin </a:t>
            </a:r>
            <a:r>
              <a:rPr lang="tr-TR" dirty="0" smtClean="0"/>
              <a:t>engelliler </a:t>
            </a:r>
            <a:r>
              <a:rPr lang="tr-TR" dirty="0"/>
              <a:t>hakkındaki olumsuz tutumlarının değiştirilmesine yönelik yapılan çalışmaları ifade etmektedir. Bu hizmetler açılan </a:t>
            </a:r>
            <a:r>
              <a:rPr lang="tr-TR" dirty="0" smtClean="0"/>
              <a:t>«engelli </a:t>
            </a:r>
            <a:r>
              <a:rPr lang="tr-TR" dirty="0"/>
              <a:t>hizmet </a:t>
            </a:r>
            <a:r>
              <a:rPr lang="tr-TR" dirty="0" smtClean="0"/>
              <a:t>birimi» </a:t>
            </a:r>
            <a:r>
              <a:rPr lang="tr-TR" dirty="0"/>
              <a:t>yoluyla verilmektedir.</a:t>
            </a:r>
          </a:p>
        </p:txBody>
      </p:sp>
    </p:spTree>
    <p:extLst>
      <p:ext uri="{BB962C8B-B14F-4D97-AF65-F5344CB8AC3E}">
        <p14:creationId xmlns:p14="http://schemas.microsoft.com/office/powerpoint/2010/main" val="3476495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7425" y="0"/>
            <a:ext cx="9106577" cy="1429555"/>
          </a:xfrm>
        </p:spPr>
        <p:txBody>
          <a:bodyPr>
            <a:normAutofit fontScale="90000"/>
          </a:bodyPr>
          <a:lstStyle/>
          <a:p>
            <a:r>
              <a:rPr lang="tr-TR" dirty="0"/>
              <a:t>Yönetmeliğin 10. maddesinde birim personeli olan sosyal çalışmacıya aşağıda sıralanan görevler verilmiştir</a:t>
            </a:r>
          </a:p>
        </p:txBody>
      </p:sp>
      <p:sp>
        <p:nvSpPr>
          <p:cNvPr id="3" name="İçerik Yer Tutucusu 2"/>
          <p:cNvSpPr>
            <a:spLocks noGrp="1"/>
          </p:cNvSpPr>
          <p:nvPr>
            <p:ph idx="1"/>
          </p:nvPr>
        </p:nvSpPr>
        <p:spPr>
          <a:xfrm>
            <a:off x="438795" y="1545465"/>
            <a:ext cx="9336270" cy="4700789"/>
          </a:xfrm>
        </p:spPr>
        <p:txBody>
          <a:bodyPr>
            <a:normAutofit lnSpcReduction="10000"/>
          </a:bodyPr>
          <a:lstStyle/>
          <a:p>
            <a:r>
              <a:rPr lang="tr-TR" dirty="0"/>
              <a:t>Birime başvuruları kabul edilen engellilerin sosyal incelemesini yapmak. </a:t>
            </a:r>
            <a:endParaRPr lang="tr-TR" dirty="0" smtClean="0"/>
          </a:p>
          <a:p>
            <a:r>
              <a:rPr lang="tr-TR" dirty="0" smtClean="0"/>
              <a:t>Engellilerin </a:t>
            </a:r>
            <a:r>
              <a:rPr lang="tr-TR" dirty="0"/>
              <a:t>ihtiyacını tespit etmek, ilgili yerlere yönlendirmek. </a:t>
            </a:r>
            <a:endParaRPr lang="tr-TR" dirty="0" smtClean="0"/>
          </a:p>
          <a:p>
            <a:r>
              <a:rPr lang="tr-TR" dirty="0" smtClean="0"/>
              <a:t>Kamu </a:t>
            </a:r>
            <a:r>
              <a:rPr lang="tr-TR" dirty="0"/>
              <a:t>kurum ve kuruluşları, sivil toplum örgütleri ve gönüllüler ile işbirliği </a:t>
            </a:r>
            <a:r>
              <a:rPr lang="tr-TR" dirty="0" smtClean="0"/>
              <a:t>yapılmasını sağlamak</a:t>
            </a:r>
            <a:r>
              <a:rPr lang="tr-TR" dirty="0"/>
              <a:t>. </a:t>
            </a:r>
            <a:endParaRPr lang="tr-TR" dirty="0" smtClean="0"/>
          </a:p>
          <a:p>
            <a:r>
              <a:rPr lang="tr-TR" dirty="0" smtClean="0"/>
              <a:t>Engellilerin</a:t>
            </a:r>
            <a:r>
              <a:rPr lang="tr-TR" dirty="0"/>
              <a:t>, toplum tarafından kabullenilmesi için gerekli mesleki çalışmaları yapmak. </a:t>
            </a:r>
            <a:endParaRPr lang="tr-TR" dirty="0" smtClean="0"/>
          </a:p>
          <a:p>
            <a:r>
              <a:rPr lang="tr-TR" dirty="0" smtClean="0"/>
              <a:t>Bölgenin </a:t>
            </a:r>
            <a:r>
              <a:rPr lang="tr-TR" dirty="0"/>
              <a:t>sosyal gelişim planlamalarını ilgili meslek elemanlarıyla işbirliğinde yapmak. </a:t>
            </a:r>
            <a:endParaRPr lang="tr-TR" dirty="0" smtClean="0"/>
          </a:p>
          <a:p>
            <a:r>
              <a:rPr lang="tr-TR" dirty="0" smtClean="0"/>
              <a:t>Mesleki </a:t>
            </a:r>
            <a:r>
              <a:rPr lang="tr-TR" dirty="0"/>
              <a:t>inceleme ve araştırmalar yapmak, hizmetlerin geliştirilmesini düzenleyerek izlemek. </a:t>
            </a:r>
          </a:p>
        </p:txBody>
      </p:sp>
    </p:spTree>
    <p:extLst>
      <p:ext uri="{BB962C8B-B14F-4D97-AF65-F5344CB8AC3E}">
        <p14:creationId xmlns:p14="http://schemas.microsoft.com/office/powerpoint/2010/main" val="3248690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152" y="193183"/>
            <a:ext cx="9183850" cy="1737217"/>
          </a:xfrm>
        </p:spPr>
        <p:txBody>
          <a:bodyPr/>
          <a:lstStyle/>
          <a:p>
            <a:r>
              <a:rPr lang="tr-TR" dirty="0"/>
              <a:t>BİRLEŞMİŞ MİLLETLER YAŞLI İLKELERİ</a:t>
            </a:r>
          </a:p>
        </p:txBody>
      </p:sp>
      <p:sp>
        <p:nvSpPr>
          <p:cNvPr id="3" name="İçerik Yer Tutucusu 2"/>
          <p:cNvSpPr>
            <a:spLocks noGrp="1"/>
          </p:cNvSpPr>
          <p:nvPr>
            <p:ph idx="1"/>
          </p:nvPr>
        </p:nvSpPr>
        <p:spPr>
          <a:xfrm>
            <a:off x="438795" y="1416676"/>
            <a:ext cx="9040056" cy="4443211"/>
          </a:xfrm>
        </p:spPr>
        <p:txBody>
          <a:bodyPr/>
          <a:lstStyle/>
          <a:p>
            <a:r>
              <a:rPr lang="tr-TR" dirty="0"/>
              <a:t>Birleşmiş Milletler Genel Kurulu, 1982’de "Dünya Yaşlılar Asamblesi" için Viyana'da toplanarak, </a:t>
            </a:r>
            <a:r>
              <a:rPr lang="tr-TR" dirty="0" smtClean="0"/>
              <a:t>bağımsızlık</a:t>
            </a:r>
            <a:r>
              <a:rPr lang="tr-TR" dirty="0"/>
              <a:t>, katılım, bakım, kendini gerçekleştirme ve itibar konularına ilişkin Yaşlanma 1982 - Yaşlılık İlkeleri'ni saptamıştır.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18209"/>
            <a:ext cx="3915177" cy="283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748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167425"/>
            <a:ext cx="8596668" cy="1043189"/>
          </a:xfrm>
        </p:spPr>
        <p:txBody>
          <a:bodyPr/>
          <a:lstStyle/>
          <a:p>
            <a:r>
              <a:rPr lang="tr-TR" dirty="0"/>
              <a:t>Bağımsızlık</a:t>
            </a:r>
          </a:p>
        </p:txBody>
      </p:sp>
      <p:sp>
        <p:nvSpPr>
          <p:cNvPr id="3" name="İçerik Yer Tutucusu 2"/>
          <p:cNvSpPr>
            <a:spLocks noGrp="1"/>
          </p:cNvSpPr>
          <p:nvPr>
            <p:ph idx="1"/>
          </p:nvPr>
        </p:nvSpPr>
        <p:spPr>
          <a:xfrm>
            <a:off x="438795" y="862885"/>
            <a:ext cx="9426422" cy="5100033"/>
          </a:xfrm>
        </p:spPr>
        <p:txBody>
          <a:bodyPr>
            <a:normAutofit fontScale="92500" lnSpcReduction="20000"/>
          </a:bodyPr>
          <a:lstStyle/>
          <a:p>
            <a:pPr marL="0" indent="0">
              <a:buNone/>
            </a:pPr>
            <a:r>
              <a:rPr lang="tr-TR" dirty="0" smtClean="0"/>
              <a:t>Yaşlı </a:t>
            </a:r>
            <a:r>
              <a:rPr lang="tr-TR" dirty="0"/>
              <a:t>Bireyler; </a:t>
            </a:r>
            <a:endParaRPr lang="tr-TR" dirty="0" smtClean="0"/>
          </a:p>
          <a:p>
            <a:r>
              <a:rPr lang="tr-TR" dirty="0" smtClean="0"/>
              <a:t>Beslenme</a:t>
            </a:r>
            <a:r>
              <a:rPr lang="tr-TR" dirty="0"/>
              <a:t>, barınma, giyim gibi temel gereksinimlerini karşılamak ve sağlık bakımından yararlanmak için yeterli gelire sahip olmalıdır. </a:t>
            </a:r>
            <a:endParaRPr lang="tr-TR" dirty="0" smtClean="0"/>
          </a:p>
          <a:p>
            <a:r>
              <a:rPr lang="tr-TR" dirty="0" smtClean="0"/>
              <a:t>Sayılan </a:t>
            </a:r>
            <a:r>
              <a:rPr lang="tr-TR" dirty="0"/>
              <a:t>gereksinimlerini karşılayabilmeleri için ailelerinden ve toplumun her kesiminden destek almalıdır. </a:t>
            </a:r>
            <a:endParaRPr lang="tr-TR" dirty="0" smtClean="0"/>
          </a:p>
          <a:p>
            <a:r>
              <a:rPr lang="tr-TR" dirty="0" smtClean="0"/>
              <a:t>Gereksinimlerini </a:t>
            </a:r>
            <a:r>
              <a:rPr lang="tr-TR" dirty="0"/>
              <a:t>karşılama konusunda kendi kendilerine yardımcı olabilmeleri yönünde destek almalıdır. </a:t>
            </a:r>
            <a:endParaRPr lang="tr-TR" dirty="0" smtClean="0"/>
          </a:p>
          <a:p>
            <a:r>
              <a:rPr lang="tr-TR" dirty="0" smtClean="0"/>
              <a:t>Emeklilik </a:t>
            </a:r>
            <a:r>
              <a:rPr lang="tr-TR" dirty="0"/>
              <a:t>yaşının belirlenmesi ve emeklilik koşullarının tanımlanmasında söz sahibi olmalıdır. </a:t>
            </a:r>
            <a:endParaRPr lang="tr-TR" dirty="0" smtClean="0"/>
          </a:p>
          <a:p>
            <a:r>
              <a:rPr lang="tr-TR" dirty="0" smtClean="0"/>
              <a:t>Yaşlarına</a:t>
            </a:r>
            <a:r>
              <a:rPr lang="tr-TR" dirty="0"/>
              <a:t>, yeteneklerine uygun eğitim ve öğretim programlarına sahip olmalıdır. </a:t>
            </a:r>
            <a:endParaRPr lang="tr-TR" dirty="0" smtClean="0"/>
          </a:p>
          <a:p>
            <a:r>
              <a:rPr lang="tr-TR" dirty="0" smtClean="0"/>
              <a:t>Bireysel </a:t>
            </a:r>
            <a:r>
              <a:rPr lang="tr-TR" dirty="0"/>
              <a:t>tercihlerine uygun, güvenli bir çevrede yaşamalıdır. </a:t>
            </a:r>
            <a:endParaRPr lang="tr-TR" dirty="0" smtClean="0"/>
          </a:p>
          <a:p>
            <a:r>
              <a:rPr lang="tr-TR" dirty="0" smtClean="0"/>
              <a:t>Mümkün </a:t>
            </a:r>
            <a:r>
              <a:rPr lang="tr-TR" dirty="0"/>
              <a:t>olduğunca uzun süre kendi evlerinde ya da aile ortamında yaşamalıdır.</a:t>
            </a:r>
          </a:p>
        </p:txBody>
      </p:sp>
    </p:spTree>
    <p:extLst>
      <p:ext uri="{BB962C8B-B14F-4D97-AF65-F5344CB8AC3E}">
        <p14:creationId xmlns:p14="http://schemas.microsoft.com/office/powerpoint/2010/main" val="297852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Sosyal hizmetler açısından bakacak olursak üç </a:t>
            </a:r>
            <a:r>
              <a:rPr lang="tr-TR" dirty="0" smtClean="0"/>
              <a:t>farklı engellilik türü vardır:</a:t>
            </a:r>
            <a:endParaRPr lang="tr-TR" dirty="0"/>
          </a:p>
        </p:txBody>
      </p:sp>
      <p:sp>
        <p:nvSpPr>
          <p:cNvPr id="3" name="İçerik Yer Tutucusu 2"/>
          <p:cNvSpPr>
            <a:spLocks noGrp="1"/>
          </p:cNvSpPr>
          <p:nvPr>
            <p:ph idx="1"/>
          </p:nvPr>
        </p:nvSpPr>
        <p:spPr/>
        <p:txBody>
          <a:bodyPr/>
          <a:lstStyle/>
          <a:p>
            <a:pPr marL="0" indent="0">
              <a:buNone/>
            </a:pPr>
            <a:r>
              <a:rPr lang="tr-TR" dirty="0" smtClean="0"/>
              <a:t>Buna </a:t>
            </a:r>
            <a:r>
              <a:rPr lang="tr-TR" dirty="0"/>
              <a:t>göre:  </a:t>
            </a:r>
            <a:endParaRPr lang="tr-TR" dirty="0" smtClean="0"/>
          </a:p>
          <a:p>
            <a:r>
              <a:rPr lang="tr-TR" dirty="0" smtClean="0"/>
              <a:t>Hafif engelli</a:t>
            </a:r>
          </a:p>
          <a:p>
            <a:r>
              <a:rPr lang="tr-TR" dirty="0" smtClean="0"/>
              <a:t>Ağır engelli</a:t>
            </a:r>
          </a:p>
          <a:p>
            <a:r>
              <a:rPr lang="tr-TR" dirty="0" smtClean="0"/>
              <a:t>Bakıma </a:t>
            </a:r>
            <a:r>
              <a:rPr lang="tr-TR" dirty="0"/>
              <a:t>muhtaç engelli: </a:t>
            </a:r>
            <a:r>
              <a:rPr lang="tr-TR" dirty="0" smtClean="0"/>
              <a:t>Engelli sınıflandırmasına </a:t>
            </a:r>
            <a:r>
              <a:rPr lang="tr-TR" dirty="0"/>
              <a:t>göre resmi sağlık kurulu raporu ile ağır engelli olduğu belgelendirilenlerden, günlük hayatın alışılmış, tekrar eden gereklerini önemli ölçüde yerine getirememesi nedeniyle hayatını başkasının yardımı ve bakımı olmadan devam ettiremeyecek derecede düşkün olan kişileri ifade etmektedir.</a:t>
            </a:r>
          </a:p>
        </p:txBody>
      </p:sp>
    </p:spTree>
    <p:extLst>
      <p:ext uri="{BB962C8B-B14F-4D97-AF65-F5344CB8AC3E}">
        <p14:creationId xmlns:p14="http://schemas.microsoft.com/office/powerpoint/2010/main" val="812327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115910"/>
            <a:ext cx="8596668" cy="1814490"/>
          </a:xfrm>
        </p:spPr>
        <p:txBody>
          <a:bodyPr/>
          <a:lstStyle/>
          <a:p>
            <a:r>
              <a:rPr lang="tr-TR" dirty="0"/>
              <a:t>Katılım</a:t>
            </a:r>
          </a:p>
        </p:txBody>
      </p:sp>
      <p:sp>
        <p:nvSpPr>
          <p:cNvPr id="3" name="İçerik Yer Tutucusu 2"/>
          <p:cNvSpPr>
            <a:spLocks noGrp="1"/>
          </p:cNvSpPr>
          <p:nvPr>
            <p:ph idx="1"/>
          </p:nvPr>
        </p:nvSpPr>
        <p:spPr>
          <a:xfrm>
            <a:off x="438795" y="1300766"/>
            <a:ext cx="8596668" cy="5105722"/>
          </a:xfrm>
        </p:spPr>
        <p:txBody>
          <a:bodyPr/>
          <a:lstStyle/>
          <a:p>
            <a:pPr marL="0" indent="0">
              <a:buNone/>
            </a:pPr>
            <a:r>
              <a:rPr lang="tr-TR" dirty="0" smtClean="0"/>
              <a:t>Yaşlı </a:t>
            </a:r>
            <a:r>
              <a:rPr lang="tr-TR" dirty="0"/>
              <a:t>bireyler; </a:t>
            </a:r>
            <a:endParaRPr lang="tr-TR" dirty="0" smtClean="0"/>
          </a:p>
          <a:p>
            <a:r>
              <a:rPr lang="tr-TR" dirty="0" smtClean="0"/>
              <a:t>Toplumla </a:t>
            </a:r>
            <a:r>
              <a:rPr lang="tr-TR" dirty="0"/>
              <a:t>ilişkilerini sürdürmelidir. </a:t>
            </a:r>
            <a:endParaRPr lang="tr-TR" dirty="0" smtClean="0"/>
          </a:p>
          <a:p>
            <a:r>
              <a:rPr lang="tr-TR" dirty="0" smtClean="0"/>
              <a:t>Refah </a:t>
            </a:r>
            <a:r>
              <a:rPr lang="tr-TR" dirty="0"/>
              <a:t>düzeylerini doğrudan etkileyecek politikaların hazırlanması ve uygulanması aşamalarına aktif bir biçimde katılımda bulunmalıdır. </a:t>
            </a:r>
            <a:endParaRPr lang="tr-TR" dirty="0" smtClean="0"/>
          </a:p>
          <a:p>
            <a:r>
              <a:rPr lang="tr-TR" dirty="0" smtClean="0"/>
              <a:t>Bilgi </a:t>
            </a:r>
            <a:r>
              <a:rPr lang="tr-TR" dirty="0"/>
              <a:t>ve becerilerini genç kuşaklar ile paylaşmalıdır. </a:t>
            </a:r>
            <a:endParaRPr lang="tr-TR" dirty="0" smtClean="0"/>
          </a:p>
          <a:p>
            <a:r>
              <a:rPr lang="tr-TR" dirty="0" smtClean="0"/>
              <a:t>Topluma </a:t>
            </a:r>
            <a:r>
              <a:rPr lang="tr-TR" dirty="0"/>
              <a:t>hizmet etmek için çeşitli fırsatlar geliştirebilmelidir. </a:t>
            </a:r>
            <a:endParaRPr lang="tr-TR" dirty="0" smtClean="0"/>
          </a:p>
          <a:p>
            <a:r>
              <a:rPr lang="tr-TR" dirty="0" smtClean="0"/>
              <a:t>Kendi </a:t>
            </a:r>
            <a:r>
              <a:rPr lang="tr-TR" dirty="0"/>
              <a:t>ilgi ve yeteneklerine uygun etkinliklere gönüllü olarak katılımda bulunmalı ve hizmet edebilmelidir.</a:t>
            </a:r>
          </a:p>
        </p:txBody>
      </p:sp>
    </p:spTree>
    <p:extLst>
      <p:ext uri="{BB962C8B-B14F-4D97-AF65-F5344CB8AC3E}">
        <p14:creationId xmlns:p14="http://schemas.microsoft.com/office/powerpoint/2010/main" val="2154900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8795" y="257578"/>
            <a:ext cx="8835207" cy="759854"/>
          </a:xfrm>
        </p:spPr>
        <p:txBody>
          <a:bodyPr/>
          <a:lstStyle/>
          <a:p>
            <a:r>
              <a:rPr lang="tr-TR" dirty="0"/>
              <a:t>Bakım </a:t>
            </a:r>
          </a:p>
        </p:txBody>
      </p:sp>
      <p:sp>
        <p:nvSpPr>
          <p:cNvPr id="3" name="İçerik Yer Tutucusu 2"/>
          <p:cNvSpPr>
            <a:spLocks noGrp="1"/>
          </p:cNvSpPr>
          <p:nvPr>
            <p:ph idx="1"/>
          </p:nvPr>
        </p:nvSpPr>
        <p:spPr>
          <a:xfrm>
            <a:off x="438794" y="798490"/>
            <a:ext cx="9825667" cy="5607998"/>
          </a:xfrm>
        </p:spPr>
        <p:txBody>
          <a:bodyPr>
            <a:normAutofit fontScale="92500" lnSpcReduction="10000"/>
          </a:bodyPr>
          <a:lstStyle/>
          <a:p>
            <a:pPr marL="0" indent="0">
              <a:buNone/>
            </a:pPr>
            <a:r>
              <a:rPr lang="tr-TR" dirty="0" smtClean="0"/>
              <a:t>Yaşlı </a:t>
            </a:r>
            <a:r>
              <a:rPr lang="tr-TR" dirty="0"/>
              <a:t>bireyler; </a:t>
            </a:r>
            <a:endParaRPr lang="tr-TR" dirty="0" smtClean="0"/>
          </a:p>
          <a:p>
            <a:r>
              <a:rPr lang="tr-TR" dirty="0" smtClean="0"/>
              <a:t>Aile </a:t>
            </a:r>
            <a:r>
              <a:rPr lang="tr-TR" dirty="0"/>
              <a:t>ve toplum tarafından desteklenmeli, ihtiyacı olanlara uygun bakım hizmetleri verilmelidir. </a:t>
            </a:r>
            <a:r>
              <a:rPr lang="tr-TR" dirty="0" smtClean="0"/>
              <a:t> </a:t>
            </a:r>
          </a:p>
          <a:p>
            <a:r>
              <a:rPr lang="tr-TR" dirty="0" smtClean="0"/>
              <a:t>Asgari </a:t>
            </a:r>
            <a:r>
              <a:rPr lang="tr-TR" dirty="0"/>
              <a:t>düzeyde fiziksel, zihinsel ve ruhsal iyiliği kazandıracak ve sürdürecek sağlık bakımına sahip </a:t>
            </a:r>
            <a:r>
              <a:rPr lang="tr-TR" dirty="0" smtClean="0"/>
              <a:t>olmalıdır.</a:t>
            </a:r>
          </a:p>
          <a:p>
            <a:r>
              <a:rPr lang="tr-TR" dirty="0" smtClean="0"/>
              <a:t>Yaşamlarını </a:t>
            </a:r>
            <a:r>
              <a:rPr lang="tr-TR" dirty="0"/>
              <a:t>kendi başlarına sürdürebilecekleri, gereksinim duyduklarında korunabilecekleri ve bakılabilecekleri çeşitli sosyal hizmetlere ve yasal düzenlemelere sahip olmalıdır. </a:t>
            </a:r>
            <a:endParaRPr lang="tr-TR" dirty="0" smtClean="0"/>
          </a:p>
          <a:p>
            <a:r>
              <a:rPr lang="tr-TR" dirty="0" smtClean="0"/>
              <a:t>Güvenli </a:t>
            </a:r>
            <a:r>
              <a:rPr lang="tr-TR" dirty="0"/>
              <a:t>bir ortamda, sosyal ve zihinsel yönden desteklenecekleri, kendilerini geliştirebilecekleri, koruma ve rehabilitasyon hizmeti alabilecekleri, uygun kurumsal bakım modellerinden yararlanmalıdır. </a:t>
            </a:r>
            <a:endParaRPr lang="tr-TR" dirty="0" smtClean="0"/>
          </a:p>
          <a:p>
            <a:r>
              <a:rPr lang="tr-TR" dirty="0" smtClean="0"/>
              <a:t>Bir </a:t>
            </a:r>
            <a:r>
              <a:rPr lang="tr-TR" dirty="0"/>
              <a:t>huzurevi ya da rehabilitasyon merkezinde yaşamaları durumunda; ihtiyaçlarına, inançlarına, haysiyetlerine, özel </a:t>
            </a:r>
            <a:r>
              <a:rPr lang="tr-TR" dirty="0" smtClean="0"/>
              <a:t>yaşamlarına, </a:t>
            </a:r>
            <a:r>
              <a:rPr lang="tr-TR" dirty="0"/>
              <a:t>bakımları ve yaşam biçimleri hakkında kendi kararlarını vermelerine tam olarak saygı görmelidir. </a:t>
            </a:r>
            <a:endParaRPr lang="tr-TR" dirty="0" smtClean="0"/>
          </a:p>
        </p:txBody>
      </p:sp>
    </p:spTree>
    <p:extLst>
      <p:ext uri="{BB962C8B-B14F-4D97-AF65-F5344CB8AC3E}">
        <p14:creationId xmlns:p14="http://schemas.microsoft.com/office/powerpoint/2010/main" val="1663051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8941" y="206062"/>
            <a:ext cx="9055061" cy="1094704"/>
          </a:xfrm>
        </p:spPr>
        <p:txBody>
          <a:bodyPr/>
          <a:lstStyle/>
          <a:p>
            <a:r>
              <a:rPr lang="tr-TR" dirty="0"/>
              <a:t>Kendini Gerçekleştirme </a:t>
            </a:r>
          </a:p>
        </p:txBody>
      </p:sp>
      <p:sp>
        <p:nvSpPr>
          <p:cNvPr id="3" name="İçerik Yer Tutucusu 2"/>
          <p:cNvSpPr>
            <a:spLocks noGrp="1"/>
          </p:cNvSpPr>
          <p:nvPr>
            <p:ph idx="1"/>
          </p:nvPr>
        </p:nvSpPr>
        <p:spPr>
          <a:xfrm>
            <a:off x="438795" y="1043189"/>
            <a:ext cx="8596668" cy="5363299"/>
          </a:xfrm>
        </p:spPr>
        <p:txBody>
          <a:bodyPr/>
          <a:lstStyle/>
          <a:p>
            <a:pPr marL="0" indent="0">
              <a:buNone/>
            </a:pPr>
            <a:r>
              <a:rPr lang="tr-TR" dirty="0" smtClean="0"/>
              <a:t>Yaşlı </a:t>
            </a:r>
            <a:r>
              <a:rPr lang="tr-TR" dirty="0"/>
              <a:t>Bireyler; </a:t>
            </a:r>
            <a:endParaRPr lang="tr-TR" dirty="0" smtClean="0"/>
          </a:p>
          <a:p>
            <a:r>
              <a:rPr lang="tr-TR" dirty="0" smtClean="0"/>
              <a:t>Bireysel </a:t>
            </a:r>
            <a:r>
              <a:rPr lang="tr-TR" dirty="0"/>
              <a:t>potansiyelini (yetenek ve becerilerini) tam olarak geliştirebilecek fırsatlar yaratmalı, var olan uygulamalardan yararlanmalıdır. </a:t>
            </a:r>
            <a:endParaRPr lang="tr-TR" dirty="0" smtClean="0"/>
          </a:p>
          <a:p>
            <a:r>
              <a:rPr lang="tr-TR" dirty="0" smtClean="0"/>
              <a:t>Toplumun </a:t>
            </a:r>
            <a:r>
              <a:rPr lang="tr-TR" dirty="0"/>
              <a:t>eğitim ve kültür etkinliklerine aktif olarak katılabilmelidir.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0325"/>
            <a:ext cx="6136515" cy="327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448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7577" y="154546"/>
            <a:ext cx="9016425" cy="1159099"/>
          </a:xfrm>
        </p:spPr>
        <p:txBody>
          <a:bodyPr/>
          <a:lstStyle/>
          <a:p>
            <a:r>
              <a:rPr lang="tr-TR" dirty="0"/>
              <a:t>İtibar</a:t>
            </a:r>
          </a:p>
        </p:txBody>
      </p:sp>
      <p:sp>
        <p:nvSpPr>
          <p:cNvPr id="3" name="İçerik Yer Tutucusu 2"/>
          <p:cNvSpPr>
            <a:spLocks noGrp="1"/>
          </p:cNvSpPr>
          <p:nvPr>
            <p:ph idx="1"/>
          </p:nvPr>
        </p:nvSpPr>
        <p:spPr>
          <a:xfrm>
            <a:off x="438795" y="1146220"/>
            <a:ext cx="8596668" cy="5260268"/>
          </a:xfrm>
        </p:spPr>
        <p:txBody>
          <a:bodyPr/>
          <a:lstStyle/>
          <a:p>
            <a:pPr marL="0" indent="0">
              <a:buNone/>
            </a:pPr>
            <a:r>
              <a:rPr lang="tr-TR" dirty="0" smtClean="0"/>
              <a:t>Yaşlı </a:t>
            </a:r>
            <a:r>
              <a:rPr lang="tr-TR" dirty="0"/>
              <a:t>Bireyler; </a:t>
            </a:r>
            <a:endParaRPr lang="tr-TR" dirty="0" smtClean="0"/>
          </a:p>
          <a:p>
            <a:r>
              <a:rPr lang="tr-TR" dirty="0" smtClean="0"/>
              <a:t>İtibar </a:t>
            </a:r>
            <a:r>
              <a:rPr lang="tr-TR" dirty="0"/>
              <a:t>görmeli ve güven içerisinde yaşamalıdır. </a:t>
            </a:r>
            <a:endParaRPr lang="tr-TR" dirty="0" smtClean="0"/>
          </a:p>
          <a:p>
            <a:r>
              <a:rPr lang="tr-TR" dirty="0" smtClean="0"/>
              <a:t>Sömürüden</a:t>
            </a:r>
            <a:r>
              <a:rPr lang="tr-TR" dirty="0"/>
              <a:t>, fiziksel ya da zihinsel istismardan uzak tutulmalıdır. </a:t>
            </a:r>
            <a:endParaRPr lang="tr-TR" dirty="0" smtClean="0"/>
          </a:p>
          <a:p>
            <a:r>
              <a:rPr lang="tr-TR" dirty="0" smtClean="0"/>
              <a:t>Hizmetlerden </a:t>
            </a:r>
            <a:r>
              <a:rPr lang="tr-TR" dirty="0"/>
              <a:t>yararlanırken; yaş, cinsiyet, ırk, etnik köken, özür durumu ya da diğer </a:t>
            </a:r>
            <a:r>
              <a:rPr lang="tr-TR" dirty="0" smtClean="0"/>
              <a:t>konumları nedeniyle </a:t>
            </a:r>
            <a:r>
              <a:rPr lang="tr-TR" dirty="0"/>
              <a:t>bir ayırım görmemelidir. </a:t>
            </a:r>
            <a:endParaRPr lang="tr-TR" dirty="0" smtClean="0"/>
          </a:p>
          <a:p>
            <a:r>
              <a:rPr lang="tr-TR" dirty="0" smtClean="0"/>
              <a:t>Gelir </a:t>
            </a:r>
            <a:r>
              <a:rPr lang="tr-TR" dirty="0"/>
              <a:t>durumları belirleyici bir unsur olmamalı, gelir düzeyinden bağımsız olarak gereksinimleri karşılanacak şekilde uygun hizmetlerden yararlanmalıdır.</a:t>
            </a:r>
          </a:p>
        </p:txBody>
      </p:sp>
    </p:spTree>
    <p:extLst>
      <p:ext uri="{BB962C8B-B14F-4D97-AF65-F5344CB8AC3E}">
        <p14:creationId xmlns:p14="http://schemas.microsoft.com/office/powerpoint/2010/main" val="526547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609600"/>
            <a:ext cx="8596668" cy="5796888"/>
          </a:xfrm>
        </p:spPr>
        <p:txBody>
          <a:bodyPr/>
          <a:lstStyle/>
          <a:p>
            <a:r>
              <a:rPr lang="tr-TR" dirty="0"/>
              <a:t>Yaşlı hakları, yaşlı bireyin kendisine olduğu kadar, diğer bireylere ve topluma karşı </a:t>
            </a:r>
            <a:r>
              <a:rPr lang="tr-TR" dirty="0" smtClean="0"/>
              <a:t>taşıdığı sorumluluğu </a:t>
            </a:r>
            <a:r>
              <a:rPr lang="tr-TR" dirty="0"/>
              <a:t>da kapsar. </a:t>
            </a:r>
            <a:endParaRPr lang="tr-TR" dirty="0" smtClean="0"/>
          </a:p>
          <a:p>
            <a:r>
              <a:rPr lang="tr-TR" dirty="0" smtClean="0"/>
              <a:t>Yaşlılar </a:t>
            </a:r>
            <a:r>
              <a:rPr lang="tr-TR" dirty="0"/>
              <a:t>bağımsız ve özgür yaşam hakkına sahiptirler. </a:t>
            </a:r>
            <a:endParaRPr lang="tr-TR" dirty="0" smtClean="0"/>
          </a:p>
          <a:p>
            <a:r>
              <a:rPr lang="tr-TR" dirty="0" smtClean="0"/>
              <a:t>Yaşlı</a:t>
            </a:r>
            <a:r>
              <a:rPr lang="tr-TR" dirty="0"/>
              <a:t>, bağımsız veya isterse sosyal hizmet destekli bir yaşam sürme, özgürce seyahat </a:t>
            </a:r>
            <a:r>
              <a:rPr lang="tr-TR" dirty="0" smtClean="0"/>
              <a:t>edebilme sağlayacak düzenlemeleri </a:t>
            </a:r>
            <a:r>
              <a:rPr lang="tr-TR" dirty="0"/>
              <a:t>ve çağdaş tıbbi bakım, hizmetlerini talep etme, hakları yanında istedikleri bir çevrede yaşamlarını sürdürme özgürlüğüne sahiptirler. İnsan onuruna yakışır bir yaşam onlarında önceliğidir</a:t>
            </a:r>
          </a:p>
        </p:txBody>
      </p:sp>
    </p:spTree>
    <p:extLst>
      <p:ext uri="{BB962C8B-B14F-4D97-AF65-F5344CB8AC3E}">
        <p14:creationId xmlns:p14="http://schemas.microsoft.com/office/powerpoint/2010/main" val="1638672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609600"/>
            <a:ext cx="8596668" cy="5796888"/>
          </a:xfrm>
        </p:spPr>
        <p:txBody>
          <a:bodyPr/>
          <a:lstStyle/>
          <a:p>
            <a:r>
              <a:rPr lang="tr-TR" dirty="0"/>
              <a:t>Yaşlılar sosyal güvenlik, sosyal yardım, sosyal hizmet hakkına öncelikle sahip olmalıdırlar. </a:t>
            </a:r>
            <a:endParaRPr lang="tr-TR" dirty="0" smtClean="0"/>
          </a:p>
          <a:p>
            <a:r>
              <a:rPr lang="tr-TR" dirty="0" smtClean="0"/>
              <a:t>Yaşlıların </a:t>
            </a:r>
            <a:r>
              <a:rPr lang="tr-TR" dirty="0"/>
              <a:t>günlük yaşamları kolaylaştırılmalıdır. </a:t>
            </a:r>
            <a:endParaRPr lang="tr-TR" dirty="0" smtClean="0"/>
          </a:p>
          <a:p>
            <a:r>
              <a:rPr lang="tr-TR" dirty="0" smtClean="0"/>
              <a:t>Yaşlılarında </a:t>
            </a:r>
            <a:r>
              <a:rPr lang="tr-TR" dirty="0"/>
              <a:t>çalışma hakkı vardır. </a:t>
            </a:r>
            <a:endParaRPr lang="tr-TR" dirty="0" smtClean="0"/>
          </a:p>
          <a:p>
            <a:r>
              <a:rPr lang="tr-TR" dirty="0" smtClean="0"/>
              <a:t>Yaşlılığa </a:t>
            </a:r>
            <a:r>
              <a:rPr lang="tr-TR" dirty="0"/>
              <a:t>karşı toplumsal duyarlılık sağlamak her kesimin öncelikli görevidir. Gelişen teknolojilere ulaşım ve onları kullanabilmek açısından yaşam boyu eğitim önem kazanmıştır.</a:t>
            </a:r>
          </a:p>
        </p:txBody>
      </p:sp>
    </p:spTree>
    <p:extLst>
      <p:ext uri="{BB962C8B-B14F-4D97-AF65-F5344CB8AC3E}">
        <p14:creationId xmlns:p14="http://schemas.microsoft.com/office/powerpoint/2010/main" val="1047727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450761"/>
            <a:ext cx="8596668" cy="5955727"/>
          </a:xfrm>
        </p:spPr>
        <p:txBody>
          <a:bodyPr/>
          <a:lstStyle/>
          <a:p>
            <a:r>
              <a:rPr lang="tr-TR" dirty="0"/>
              <a:t>Yükümlülükleri bilmek ve bunları yerine getirmek hukuk ile mümkündür</a:t>
            </a:r>
            <a:r>
              <a:rPr lang="tr-TR" dirty="0" smtClean="0"/>
              <a:t>.</a:t>
            </a:r>
          </a:p>
          <a:p>
            <a:r>
              <a:rPr lang="tr-TR" dirty="0" smtClean="0"/>
              <a:t> </a:t>
            </a:r>
            <a:r>
              <a:rPr lang="tr-TR" dirty="0"/>
              <a:t>Bu nedenle </a:t>
            </a:r>
            <a:r>
              <a:rPr lang="tr-TR" dirty="0" smtClean="0"/>
              <a:t>Birleşmiş Milletler </a:t>
            </a:r>
            <a:r>
              <a:rPr lang="tr-TR" dirty="0"/>
              <a:t>belirlenecek yaşlı hakları insan hakları içinde ayrı bir yer alacakken yaşlılık hukuku da o </a:t>
            </a:r>
            <a:r>
              <a:rPr lang="tr-TR" dirty="0" smtClean="0"/>
              <a:t>hakları korumak </a:t>
            </a:r>
            <a:r>
              <a:rPr lang="tr-TR" dirty="0"/>
              <a:t>için devrede olacaktır.</a:t>
            </a:r>
          </a:p>
        </p:txBody>
      </p:sp>
    </p:spTree>
    <p:extLst>
      <p:ext uri="{BB962C8B-B14F-4D97-AF65-F5344CB8AC3E}">
        <p14:creationId xmlns:p14="http://schemas.microsoft.com/office/powerpoint/2010/main" val="179398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0" dirty="0"/>
              <a:t>ANAYASAL ÇERÇEVE</a:t>
            </a:r>
            <a:endParaRPr lang="tr-TR" dirty="0"/>
          </a:p>
        </p:txBody>
      </p:sp>
      <p:sp>
        <p:nvSpPr>
          <p:cNvPr id="3" name="İçerik Yer Tutucusu 2"/>
          <p:cNvSpPr>
            <a:spLocks noGrp="1"/>
          </p:cNvSpPr>
          <p:nvPr>
            <p:ph idx="1"/>
          </p:nvPr>
        </p:nvSpPr>
        <p:spPr>
          <a:xfrm>
            <a:off x="438795" y="1313645"/>
            <a:ext cx="8596668" cy="4224271"/>
          </a:xfrm>
        </p:spPr>
        <p:txBody>
          <a:bodyPr>
            <a:normAutofit fontScale="92500" lnSpcReduction="10000"/>
          </a:bodyPr>
          <a:lstStyle/>
          <a:p>
            <a:r>
              <a:rPr lang="tr-TR" dirty="0"/>
              <a:t>Yaşlılara ve engellilere yönelik kurumsal bakım ve destek hizmetlerini içeren sosyal hizmetlerin yasal dayanaklarını betimleyecek olursak, öncelikle Anayasamıza bakmamız gerekir. </a:t>
            </a:r>
            <a:endParaRPr lang="tr-TR" dirty="0" smtClean="0"/>
          </a:p>
          <a:p>
            <a:r>
              <a:rPr lang="tr-TR" dirty="0" smtClean="0"/>
              <a:t>1982 </a:t>
            </a:r>
            <a:r>
              <a:rPr lang="tr-TR" dirty="0"/>
              <a:t>Anayasasının 61. maddesi sosyal hizmetler alanına giren grupları açık bir şekilde belirlemiş, korunmaya, bakıma, yardıma ve rehabilitasyona muhtaç çocuk, sakat ve yaşlılara öncelik tanıyarak, devletin bu alanda gerekli örgüt ve kuruluşları kurması veya kurdurması hükmünü getirmiştir. </a:t>
            </a:r>
            <a:endParaRPr lang="tr-TR" dirty="0" smtClean="0"/>
          </a:p>
          <a:p>
            <a:r>
              <a:rPr lang="tr-TR" dirty="0"/>
              <a:t>1982 Anayasası’nın 10., 42., 49., 50., 61. ve 62. maddelerinde diğer özel gereksinim gruplarının </a:t>
            </a:r>
            <a:r>
              <a:rPr lang="tr-TR" dirty="0" err="1"/>
              <a:t>yanısıra</a:t>
            </a:r>
            <a:r>
              <a:rPr lang="tr-TR" dirty="0"/>
              <a:t> yaşlıların ve engellilerin korunması ve güçlendirilmesi gereğini gösteren hükümler </a:t>
            </a:r>
            <a:r>
              <a:rPr lang="tr-TR" dirty="0" smtClean="0"/>
              <a:t>bulunmaktadır.</a:t>
            </a:r>
          </a:p>
        </p:txBody>
      </p:sp>
    </p:spTree>
    <p:extLst>
      <p:ext uri="{BB962C8B-B14F-4D97-AF65-F5344CB8AC3E}">
        <p14:creationId xmlns:p14="http://schemas.microsoft.com/office/powerpoint/2010/main" val="29227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Buna göre:</a:t>
            </a:r>
          </a:p>
        </p:txBody>
      </p:sp>
      <p:sp>
        <p:nvSpPr>
          <p:cNvPr id="3" name="İçerik Yer Tutucusu 2"/>
          <p:cNvSpPr>
            <a:spLocks noGrp="1"/>
          </p:cNvSpPr>
          <p:nvPr>
            <p:ph idx="1"/>
          </p:nvPr>
        </p:nvSpPr>
        <p:spPr>
          <a:xfrm>
            <a:off x="438795" y="1287887"/>
            <a:ext cx="8596668" cy="4559121"/>
          </a:xfrm>
        </p:spPr>
        <p:txBody>
          <a:bodyPr>
            <a:normAutofit/>
          </a:bodyPr>
          <a:lstStyle/>
          <a:p>
            <a:r>
              <a:rPr lang="tr-TR" dirty="0"/>
              <a:t>Madde 10’da, </a:t>
            </a:r>
            <a:endParaRPr lang="tr-TR" dirty="0" smtClean="0"/>
          </a:p>
          <a:p>
            <a:pPr marL="0" indent="0">
              <a:buNone/>
            </a:pPr>
            <a:r>
              <a:rPr lang="tr-TR" dirty="0" smtClean="0"/>
              <a:t>kanun </a:t>
            </a:r>
            <a:r>
              <a:rPr lang="tr-TR" dirty="0"/>
              <a:t>önünde eşitlik hakkı tanınmıştır. “Herkes, dil, ırk, renk, cinsiyet, siyasi düşünce, felsefi inanç, din, mezhep ve benzeri sebeplerle ayırım gözetilmeksizin kanun önünde eşittir.” </a:t>
            </a:r>
            <a:endParaRPr lang="tr-TR" dirty="0" smtClean="0"/>
          </a:p>
          <a:p>
            <a:r>
              <a:rPr lang="tr-TR" dirty="0" smtClean="0"/>
              <a:t>Madde </a:t>
            </a:r>
            <a:r>
              <a:rPr lang="tr-TR" dirty="0"/>
              <a:t>42’de, </a:t>
            </a:r>
            <a:endParaRPr lang="tr-TR" dirty="0" smtClean="0"/>
          </a:p>
          <a:p>
            <a:pPr marL="0" indent="0">
              <a:buNone/>
            </a:pPr>
            <a:r>
              <a:rPr lang="tr-TR" dirty="0" smtClean="0"/>
              <a:t>eğitim </a:t>
            </a:r>
            <a:r>
              <a:rPr lang="tr-TR" dirty="0"/>
              <a:t>ve öğrenim hakkı ve ödevi tanınmıştır. “Kimse, eğitim ve öğrenim hakkından yoksun bırakılamaz. Devlet, maddi imkânlardan yoksun başarılı öğrencilerin, öğrenimlerini sürdürebilmeleri amacı ile burslar ve başka yollarla gerekli yardımları yapar. Devlet, durumları sebebiyle özel eğitime ihtiyacı olanları topluma yararlı </a:t>
            </a:r>
            <a:r>
              <a:rPr lang="tr-TR" dirty="0" smtClean="0"/>
              <a:t>kılacak </a:t>
            </a:r>
            <a:r>
              <a:rPr lang="tr-TR" dirty="0"/>
              <a:t>tedbirleri </a:t>
            </a:r>
            <a:r>
              <a:rPr lang="tr-TR" dirty="0" smtClean="0"/>
              <a:t>alır.</a:t>
            </a:r>
            <a:endParaRPr lang="tr-TR" dirty="0"/>
          </a:p>
        </p:txBody>
      </p:sp>
    </p:spTree>
    <p:extLst>
      <p:ext uri="{BB962C8B-B14F-4D97-AF65-F5344CB8AC3E}">
        <p14:creationId xmlns:p14="http://schemas.microsoft.com/office/powerpoint/2010/main" val="29670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309093"/>
            <a:ext cx="8596668" cy="6097395"/>
          </a:xfrm>
        </p:spPr>
        <p:txBody>
          <a:bodyPr/>
          <a:lstStyle/>
          <a:p>
            <a:pPr marL="0" indent="0">
              <a:buNone/>
            </a:pPr>
            <a:r>
              <a:rPr lang="tr-TR" dirty="0"/>
              <a:t>Madde 49’da, </a:t>
            </a:r>
            <a:endParaRPr lang="tr-TR" dirty="0" smtClean="0"/>
          </a:p>
          <a:p>
            <a:r>
              <a:rPr lang="tr-TR" dirty="0" smtClean="0"/>
              <a:t>çalışma </a:t>
            </a:r>
            <a:r>
              <a:rPr lang="tr-TR" dirty="0"/>
              <a:t>hakkı ve ödevi tanınmıştır. “Çalışma, herkesin hakkı ve ödevidir. Devlet, çalışanların hayat seviyesini yükseltmek, çalışma hayatını geliştirmek için çalışanları ve işsizleri korumak, çalışmayı desteklemek, işsizliği önlemeye elverişli ekonomik bir ortam yaratmak ve çalışma barışını sağlamak için gerekli tedbirleri alır.” </a:t>
            </a:r>
            <a:endParaRPr lang="tr-TR" dirty="0" smtClean="0"/>
          </a:p>
          <a:p>
            <a:pPr marL="0" indent="0">
              <a:buNone/>
            </a:pPr>
            <a:r>
              <a:rPr lang="tr-TR" dirty="0" smtClean="0"/>
              <a:t>Madde </a:t>
            </a:r>
            <a:r>
              <a:rPr lang="tr-TR" dirty="0"/>
              <a:t>50’de, </a:t>
            </a:r>
            <a:endParaRPr lang="tr-TR" dirty="0" smtClean="0"/>
          </a:p>
          <a:p>
            <a:r>
              <a:rPr lang="tr-TR" dirty="0" smtClean="0"/>
              <a:t>çalışma </a:t>
            </a:r>
            <a:r>
              <a:rPr lang="tr-TR" dirty="0"/>
              <a:t>şartları ve dinlenme hakkı belirtilmiştir. “Kimse, yaşına, cinsiyetine ve gücüne uymayan işlerde çalıştırılamaz. Küçükler ve kadınlar ile bedeni ve ruhi yetersizliği olanlar çalışma şartları bakımından özel olarak korunurlar.”</a:t>
            </a:r>
          </a:p>
        </p:txBody>
      </p:sp>
    </p:spTree>
    <p:extLst>
      <p:ext uri="{BB962C8B-B14F-4D97-AF65-F5344CB8AC3E}">
        <p14:creationId xmlns:p14="http://schemas.microsoft.com/office/powerpoint/2010/main" val="413950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438795" y="257577"/>
            <a:ext cx="8596668" cy="6148911"/>
          </a:xfrm>
        </p:spPr>
        <p:txBody>
          <a:bodyPr/>
          <a:lstStyle/>
          <a:p>
            <a:pPr marL="0" indent="0">
              <a:buNone/>
            </a:pPr>
            <a:r>
              <a:rPr lang="tr-TR" dirty="0"/>
              <a:t>Madde 60’da, </a:t>
            </a:r>
            <a:endParaRPr lang="tr-TR" dirty="0" smtClean="0"/>
          </a:p>
          <a:p>
            <a:r>
              <a:rPr lang="tr-TR" dirty="0" smtClean="0"/>
              <a:t>sosyal </a:t>
            </a:r>
            <a:r>
              <a:rPr lang="tr-TR" dirty="0"/>
              <a:t>güvenlik hakkı tanınmıştır. “Herkes, sosyal güvenlik hakkına sahiptir. Devlet, bu güvenliği sağlayacak gerekli tedbirleri alır ve teşkilatı kurar.” </a:t>
            </a:r>
            <a:endParaRPr lang="tr-TR" dirty="0" smtClean="0"/>
          </a:p>
          <a:p>
            <a:pPr marL="0" indent="0">
              <a:buNone/>
            </a:pPr>
            <a:r>
              <a:rPr lang="tr-TR" dirty="0" smtClean="0"/>
              <a:t>Madde </a:t>
            </a:r>
            <a:r>
              <a:rPr lang="tr-TR" dirty="0"/>
              <a:t>61’de, </a:t>
            </a:r>
            <a:endParaRPr lang="tr-TR" dirty="0" smtClean="0"/>
          </a:p>
          <a:p>
            <a:r>
              <a:rPr lang="tr-TR" dirty="0" smtClean="0"/>
              <a:t>sosyal </a:t>
            </a:r>
            <a:r>
              <a:rPr lang="tr-TR" dirty="0"/>
              <a:t>güvenlik bakımından özel olarak korunması gerekenler tanımlanmıştır. “Devlet, sakatların korunmalarını ve toplum hayatına intibaklarını sağlayıcı tedbirleri alır. Bu amaçlarla gerekli teşkilat ve kuruluşları kurar veya kurdurur.” </a:t>
            </a:r>
            <a:endParaRPr lang="tr-TR" dirty="0" smtClean="0"/>
          </a:p>
          <a:p>
            <a:pPr marL="0" indent="0">
              <a:buNone/>
            </a:pPr>
            <a:r>
              <a:rPr lang="tr-TR" dirty="0" smtClean="0"/>
              <a:t>1982 </a:t>
            </a:r>
            <a:r>
              <a:rPr lang="tr-TR" dirty="0"/>
              <a:t>Anayasasında genel çerçeve dâhilinde engellilerin korunmasına ilişkin sorumluluğu devlet sosyal devlet olma rolü gereği üstlenmiştir.</a:t>
            </a:r>
          </a:p>
        </p:txBody>
      </p:sp>
    </p:spTree>
    <p:extLst>
      <p:ext uri="{BB962C8B-B14F-4D97-AF65-F5344CB8AC3E}">
        <p14:creationId xmlns:p14="http://schemas.microsoft.com/office/powerpoint/2010/main" val="390489271"/>
      </p:ext>
    </p:extLst>
  </p:cSld>
  <p:clrMapOvr>
    <a:masterClrMapping/>
  </p:clrMapOvr>
</p:sld>
</file>

<file path=ppt/theme/theme1.xml><?xml version="1.0" encoding="utf-8"?>
<a:theme xmlns:a="http://schemas.openxmlformats.org/drawingml/2006/main" name="Yüzeyler">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Yüzeyler</Template>
  <TotalTime>533</TotalTime>
  <Words>4132</Words>
  <Application>Microsoft Office PowerPoint</Application>
  <PresentationFormat>Özel</PresentationFormat>
  <Paragraphs>252</Paragraphs>
  <Slides>56</Slides>
  <Notes>0</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Yüzeyler</vt:lpstr>
      <vt:lpstr>ÇAĞ ÜNİVERSİTESİ SOSYAL HİZMET ve DANIŞMANLIK BÖLÜMÜ</vt:lpstr>
      <vt:lpstr>Yaşlılık</vt:lpstr>
      <vt:lpstr> </vt:lpstr>
      <vt:lpstr>Engelli</vt:lpstr>
      <vt:lpstr>Sosyal hizmetler açısından bakacak olursak üç farklı engellilik türü vardır:</vt:lpstr>
      <vt:lpstr>ANAYASAL ÇERÇEVE</vt:lpstr>
      <vt:lpstr>Buna göre:</vt:lpstr>
      <vt:lpstr> </vt:lpstr>
      <vt:lpstr> </vt:lpstr>
      <vt:lpstr>ENGELLİLER KANUNU</vt:lpstr>
      <vt:lpstr> </vt:lpstr>
      <vt:lpstr>Engelliler Kanunu’nun amacı</vt:lpstr>
      <vt:lpstr>Engelli Kanununun Kapsamı</vt:lpstr>
      <vt:lpstr>Sosyal Hizmetle İlgili Maddeler</vt:lpstr>
      <vt:lpstr> </vt:lpstr>
      <vt:lpstr> </vt:lpstr>
      <vt:lpstr>Engellilerin Haklarına İlişkin Sözleşme</vt:lpstr>
      <vt:lpstr>Bu sözleşmenin dayandığı ilkeler şunlardır:</vt:lpstr>
      <vt:lpstr> </vt:lpstr>
      <vt:lpstr>Yaşlı Hizmetleri</vt:lpstr>
      <vt:lpstr>Huzurevleri ile Huzurevi Yaşlı Bakım ve Rehabilitasyon Merkezleri Yönetmeliği</vt:lpstr>
      <vt:lpstr>Özel Huzurevleri ile Huzurevi Yaşlı Bakım Merkezleri Yönetmeliği </vt:lpstr>
      <vt:lpstr> </vt:lpstr>
      <vt:lpstr> </vt:lpstr>
      <vt:lpstr> </vt:lpstr>
      <vt:lpstr>Bakıma Muhtaç Engellilerin Tespiti ve Bakım Hizmeti Esaslarının Belirlenmesine İlişkin Yönetmelik</vt:lpstr>
      <vt:lpstr> </vt:lpstr>
      <vt:lpstr> </vt:lpstr>
      <vt:lpstr> </vt:lpstr>
      <vt:lpstr> </vt:lpstr>
      <vt:lpstr>Bakıma Muhtaç Engellilere Yönelik Resmî Kurum ve Kuruluşlar Bakım Merkezleri Yönetmeliği </vt:lpstr>
      <vt:lpstr> </vt:lpstr>
      <vt:lpstr> </vt:lpstr>
      <vt:lpstr>Merkezde sosyal çalışmacılar tarafından gerçekleştirilen psikososyal destek hizmetleri:</vt:lpstr>
      <vt:lpstr> </vt:lpstr>
      <vt:lpstr>Bakıma Muhtaç Engellilere Yönelik Özel Bakım Merkezleri Yönetmeliği </vt:lpstr>
      <vt:lpstr> </vt:lpstr>
      <vt:lpstr> </vt:lpstr>
      <vt:lpstr> </vt:lpstr>
      <vt:lpstr>YEREL YÖNETİMLERİN YAŞLILARA VE ENGELLİLERE YÖNELİK HİZMETLER</vt:lpstr>
      <vt:lpstr>Büyükşehir Belediyesi Kanunu </vt:lpstr>
      <vt:lpstr> </vt:lpstr>
      <vt:lpstr> </vt:lpstr>
      <vt:lpstr>Yönetmelikte yer alan: </vt:lpstr>
      <vt:lpstr> </vt:lpstr>
      <vt:lpstr> </vt:lpstr>
      <vt:lpstr>Yönetmeliğin 10. maddesinde birim personeli olan sosyal çalışmacıya aşağıda sıralanan görevler verilmiştir</vt:lpstr>
      <vt:lpstr>BİRLEŞMİŞ MİLLETLER YAŞLI İLKELERİ</vt:lpstr>
      <vt:lpstr>Bağımsızlık</vt:lpstr>
      <vt:lpstr>Katılım</vt:lpstr>
      <vt:lpstr>Bakım </vt:lpstr>
      <vt:lpstr>Kendini Gerçekleştirme </vt:lpstr>
      <vt:lpstr>İtibar</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Çağ Üniversitesi</dc:title>
  <dc:creator>Microsoft Office User</dc:creator>
  <cp:lastModifiedBy>Emine Sarac</cp:lastModifiedBy>
  <cp:revision>37</cp:revision>
  <dcterms:created xsi:type="dcterms:W3CDTF">2020-01-29T06:32:47Z</dcterms:created>
  <dcterms:modified xsi:type="dcterms:W3CDTF">2020-02-28T12:10:33Z</dcterms:modified>
</cp:coreProperties>
</file>