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63" r:id="rId4"/>
    <p:sldId id="281" r:id="rId5"/>
    <p:sldId id="348" r:id="rId6"/>
    <p:sldId id="511" r:id="rId7"/>
    <p:sldId id="513" r:id="rId8"/>
    <p:sldId id="942" r:id="rId9"/>
    <p:sldId id="346" r:id="rId10"/>
    <p:sldId id="530" r:id="rId11"/>
    <p:sldId id="258" r:id="rId12"/>
    <p:sldId id="261" r:id="rId13"/>
    <p:sldId id="270" r:id="rId14"/>
    <p:sldId id="341" r:id="rId15"/>
    <p:sldId id="259" r:id="rId16"/>
    <p:sldId id="892" r:id="rId17"/>
    <p:sldId id="449" r:id="rId18"/>
    <p:sldId id="941" r:id="rId19"/>
    <p:sldId id="516" r:id="rId20"/>
    <p:sldId id="943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58872" autoAdjust="0"/>
  </p:normalViewPr>
  <p:slideViewPr>
    <p:cSldViewPr snapToGrid="0">
      <p:cViewPr>
        <p:scale>
          <a:sx n="46" d="100"/>
          <a:sy n="46" d="100"/>
        </p:scale>
        <p:origin x="-16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6FBE9-B350-4680-9AF3-AD379C5569C4}" type="doc">
      <dgm:prSet loTypeId="urn:microsoft.com/office/officeart/2005/8/layout/venn3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4B562953-6689-4189-8666-216FE60D3ECC}">
      <dgm:prSet phldrT="[Metin]" custT="1"/>
      <dgm:spPr/>
      <dgm:t>
        <a:bodyPr/>
        <a:lstStyle/>
        <a:p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İklim değişikliği alanında </a:t>
          </a:r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ilk kanundur. </a:t>
          </a:r>
        </a:p>
      </dgm:t>
    </dgm:pt>
    <dgm:pt modelId="{D5A1919A-8F64-44D6-A5E8-271835D07EDC}" type="parTrans" cxnId="{999F61A0-DA1C-4255-8C40-957919D69DA6}">
      <dgm:prSet/>
      <dgm:spPr/>
      <dgm:t>
        <a:bodyPr/>
        <a:lstStyle/>
        <a:p>
          <a:endParaRPr lang="tr-TR"/>
        </a:p>
      </dgm:t>
    </dgm:pt>
    <dgm:pt modelId="{9E7C5603-00DE-4A28-A4D8-ADEFF2140DAC}" type="sibTrans" cxnId="{999F61A0-DA1C-4255-8C40-957919D69DA6}">
      <dgm:prSet/>
      <dgm:spPr/>
      <dgm:t>
        <a:bodyPr/>
        <a:lstStyle/>
        <a:p>
          <a:endParaRPr lang="tr-TR"/>
        </a:p>
      </dgm:t>
    </dgm:pt>
    <dgm:pt modelId="{0B9CB252-E895-420B-A91B-1B92E92C1613}">
      <dgm:prSet phldrT="[Metin]" custT="1"/>
      <dgm:spPr/>
      <dgm:t>
        <a:bodyPr/>
        <a:lstStyle/>
        <a:p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Azaltım</a:t>
          </a:r>
          <a:r>
            <a:rPr lang="tr-TR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ve</a:t>
          </a:r>
          <a:r>
            <a:rPr lang="tr-TR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Uyum</a:t>
          </a:r>
          <a:r>
            <a:rPr lang="tr-TR" sz="20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hedeflerinde diğer kurumlara da yükümlülük verilmektedir.</a:t>
          </a:r>
          <a:endParaRPr lang="tr-TR" sz="20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31F5E-7A74-41C4-A925-D0FC120C9CF2}" type="parTrans" cxnId="{AE683EFB-3747-4B5E-9CC7-4AE86FC9621B}">
      <dgm:prSet/>
      <dgm:spPr/>
      <dgm:t>
        <a:bodyPr/>
        <a:lstStyle/>
        <a:p>
          <a:endParaRPr lang="tr-TR"/>
        </a:p>
      </dgm:t>
    </dgm:pt>
    <dgm:pt modelId="{6BD7921E-646E-44A1-ACBF-467A583ACCCC}" type="sibTrans" cxnId="{AE683EFB-3747-4B5E-9CC7-4AE86FC9621B}">
      <dgm:prSet/>
      <dgm:spPr/>
      <dgm:t>
        <a:bodyPr/>
        <a:lstStyle/>
        <a:p>
          <a:endParaRPr lang="tr-TR"/>
        </a:p>
      </dgm:t>
    </dgm:pt>
    <dgm:pt modelId="{424E4811-3322-473D-A226-BF0B24FBB48D}">
      <dgm:prSet phldrT="[Metin]" custT="1"/>
      <dgm:spPr/>
      <dgm:t>
        <a:bodyPr/>
        <a:lstStyle/>
        <a:p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Emisyon Ticaret Sistemi’nin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kurulmasını ve </a:t>
          </a:r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gönüllü karbon piyasasının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uygulamaya geçmesini sağlamaktadır. </a:t>
          </a:r>
        </a:p>
      </dgm:t>
    </dgm:pt>
    <dgm:pt modelId="{52327100-CBA8-4E26-B31D-824DBE0608F3}" type="parTrans" cxnId="{4D0B3729-E780-4984-B93F-E2C4B7F1CCA9}">
      <dgm:prSet/>
      <dgm:spPr/>
      <dgm:t>
        <a:bodyPr/>
        <a:lstStyle/>
        <a:p>
          <a:endParaRPr lang="tr-TR"/>
        </a:p>
      </dgm:t>
    </dgm:pt>
    <dgm:pt modelId="{65F84A75-DB01-491F-AB21-B75E50628DDC}" type="sibTrans" cxnId="{4D0B3729-E780-4984-B93F-E2C4B7F1CCA9}">
      <dgm:prSet/>
      <dgm:spPr/>
      <dgm:t>
        <a:bodyPr/>
        <a:lstStyle/>
        <a:p>
          <a:endParaRPr lang="tr-TR"/>
        </a:p>
      </dgm:t>
    </dgm:pt>
    <dgm:pt modelId="{B90B33F1-DB4F-4A6F-B919-76858A0A7015}">
      <dgm:prSet phldrT="[Metin]" custT="1"/>
      <dgm:spPr/>
      <dgm:t>
        <a:bodyPr/>
        <a:lstStyle/>
        <a:p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İklim finansmanın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yaygınlaştırılması ile </a:t>
          </a:r>
          <a:r>
            <a:rPr lang="tr-TR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iklim değişikliği teşviklerinin </a:t>
          </a:r>
          <a:r>
            <a:rPr lang="tr-T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kullanımının önünü açmaktadır. </a:t>
          </a:r>
        </a:p>
      </dgm:t>
    </dgm:pt>
    <dgm:pt modelId="{018D209A-BC0C-45A8-93ED-13E14B85F62E}" type="parTrans" cxnId="{E1C00334-C9E0-4D5D-B54C-82BAA359E151}">
      <dgm:prSet/>
      <dgm:spPr/>
      <dgm:t>
        <a:bodyPr/>
        <a:lstStyle/>
        <a:p>
          <a:endParaRPr lang="tr-TR"/>
        </a:p>
      </dgm:t>
    </dgm:pt>
    <dgm:pt modelId="{1C210442-0700-4CDC-B41B-565C1B47D29D}" type="sibTrans" cxnId="{E1C00334-C9E0-4D5D-B54C-82BAA359E151}">
      <dgm:prSet/>
      <dgm:spPr/>
      <dgm:t>
        <a:bodyPr/>
        <a:lstStyle/>
        <a:p>
          <a:endParaRPr lang="tr-TR"/>
        </a:p>
      </dgm:t>
    </dgm:pt>
    <dgm:pt modelId="{F5421B94-F530-4E24-8A47-11F363B6F010}" type="pres">
      <dgm:prSet presAssocID="{F676FBE9-B350-4680-9AF3-AD379C5569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CB083C1-05E8-4661-BE67-75B8F814FD61}" type="pres">
      <dgm:prSet presAssocID="{4B562953-6689-4189-8666-216FE60D3EC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91A328-CD28-4194-8745-E7E828C7A1A7}" type="pres">
      <dgm:prSet presAssocID="{9E7C5603-00DE-4A28-A4D8-ADEFF2140DAC}" presName="space" presStyleCnt="0"/>
      <dgm:spPr/>
    </dgm:pt>
    <dgm:pt modelId="{9865D26B-784B-4239-8584-F884D73D78E4}" type="pres">
      <dgm:prSet presAssocID="{0B9CB252-E895-420B-A91B-1B92E92C161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A2B515-F33D-4FA1-BDE7-32174DE8D4A4}" type="pres">
      <dgm:prSet presAssocID="{6BD7921E-646E-44A1-ACBF-467A583ACCCC}" presName="space" presStyleCnt="0"/>
      <dgm:spPr/>
    </dgm:pt>
    <dgm:pt modelId="{F5B2C3A8-8D2A-494A-91E9-2B9C6CA697CB}" type="pres">
      <dgm:prSet presAssocID="{424E4811-3322-473D-A226-BF0B24FBB48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32DAF6-89AB-4A8B-891B-93DEF50F39B5}" type="pres">
      <dgm:prSet presAssocID="{65F84A75-DB01-491F-AB21-B75E50628DDC}" presName="space" presStyleCnt="0"/>
      <dgm:spPr/>
    </dgm:pt>
    <dgm:pt modelId="{C463719F-8520-4022-AE0D-54C5D2DCFA21}" type="pres">
      <dgm:prSet presAssocID="{B90B33F1-DB4F-4A6F-B919-76858A0A7015}" presName="Name5" presStyleLbl="vennNode1" presStyleIdx="3" presStyleCnt="4" custScaleX="108226" custScaleY="1031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482E9B8-A17C-4ED6-8F15-46A883E55E3E}" type="presOf" srcId="{0B9CB252-E895-420B-A91B-1B92E92C1613}" destId="{9865D26B-784B-4239-8584-F884D73D78E4}" srcOrd="0" destOrd="0" presId="urn:microsoft.com/office/officeart/2005/8/layout/venn3"/>
    <dgm:cxn modelId="{56D7B702-5C3C-4962-BDF3-8A50F21D9421}" type="presOf" srcId="{B90B33F1-DB4F-4A6F-B919-76858A0A7015}" destId="{C463719F-8520-4022-AE0D-54C5D2DCFA21}" srcOrd="0" destOrd="0" presId="urn:microsoft.com/office/officeart/2005/8/layout/venn3"/>
    <dgm:cxn modelId="{49D9C9BC-E308-4A15-8772-B28B5F126E79}" type="presOf" srcId="{F676FBE9-B350-4680-9AF3-AD379C5569C4}" destId="{F5421B94-F530-4E24-8A47-11F363B6F010}" srcOrd="0" destOrd="0" presId="urn:microsoft.com/office/officeart/2005/8/layout/venn3"/>
    <dgm:cxn modelId="{5E00B11C-3516-4DBB-A931-8D39F7CF2726}" type="presOf" srcId="{424E4811-3322-473D-A226-BF0B24FBB48D}" destId="{F5B2C3A8-8D2A-494A-91E9-2B9C6CA697CB}" srcOrd="0" destOrd="0" presId="urn:microsoft.com/office/officeart/2005/8/layout/venn3"/>
    <dgm:cxn modelId="{09C79816-4FC7-4D86-BAD8-B76823B63830}" type="presOf" srcId="{4B562953-6689-4189-8666-216FE60D3ECC}" destId="{1CB083C1-05E8-4661-BE67-75B8F814FD61}" srcOrd="0" destOrd="0" presId="urn:microsoft.com/office/officeart/2005/8/layout/venn3"/>
    <dgm:cxn modelId="{999F61A0-DA1C-4255-8C40-957919D69DA6}" srcId="{F676FBE9-B350-4680-9AF3-AD379C5569C4}" destId="{4B562953-6689-4189-8666-216FE60D3ECC}" srcOrd="0" destOrd="0" parTransId="{D5A1919A-8F64-44D6-A5E8-271835D07EDC}" sibTransId="{9E7C5603-00DE-4A28-A4D8-ADEFF2140DAC}"/>
    <dgm:cxn modelId="{4D0B3729-E780-4984-B93F-E2C4B7F1CCA9}" srcId="{F676FBE9-B350-4680-9AF3-AD379C5569C4}" destId="{424E4811-3322-473D-A226-BF0B24FBB48D}" srcOrd="2" destOrd="0" parTransId="{52327100-CBA8-4E26-B31D-824DBE0608F3}" sibTransId="{65F84A75-DB01-491F-AB21-B75E50628DDC}"/>
    <dgm:cxn modelId="{AE683EFB-3747-4B5E-9CC7-4AE86FC9621B}" srcId="{F676FBE9-B350-4680-9AF3-AD379C5569C4}" destId="{0B9CB252-E895-420B-A91B-1B92E92C1613}" srcOrd="1" destOrd="0" parTransId="{01631F5E-7A74-41C4-A925-D0FC120C9CF2}" sibTransId="{6BD7921E-646E-44A1-ACBF-467A583ACCCC}"/>
    <dgm:cxn modelId="{E1C00334-C9E0-4D5D-B54C-82BAA359E151}" srcId="{F676FBE9-B350-4680-9AF3-AD379C5569C4}" destId="{B90B33F1-DB4F-4A6F-B919-76858A0A7015}" srcOrd="3" destOrd="0" parTransId="{018D209A-BC0C-45A8-93ED-13E14B85F62E}" sibTransId="{1C210442-0700-4CDC-B41B-565C1B47D29D}"/>
    <dgm:cxn modelId="{CD173996-BDB5-41A3-9AAA-993C7BC01F0B}" type="presParOf" srcId="{F5421B94-F530-4E24-8A47-11F363B6F010}" destId="{1CB083C1-05E8-4661-BE67-75B8F814FD61}" srcOrd="0" destOrd="0" presId="urn:microsoft.com/office/officeart/2005/8/layout/venn3"/>
    <dgm:cxn modelId="{84C26EF8-1DE8-48DD-A1BC-BAAB8295D685}" type="presParOf" srcId="{F5421B94-F530-4E24-8A47-11F363B6F010}" destId="{3791A328-CD28-4194-8745-E7E828C7A1A7}" srcOrd="1" destOrd="0" presId="urn:microsoft.com/office/officeart/2005/8/layout/venn3"/>
    <dgm:cxn modelId="{B7B0CC36-E288-4CE3-A4B1-9C7ED5C15320}" type="presParOf" srcId="{F5421B94-F530-4E24-8A47-11F363B6F010}" destId="{9865D26B-784B-4239-8584-F884D73D78E4}" srcOrd="2" destOrd="0" presId="urn:microsoft.com/office/officeart/2005/8/layout/venn3"/>
    <dgm:cxn modelId="{1E73B2DD-AF01-4107-AF61-FB1913860904}" type="presParOf" srcId="{F5421B94-F530-4E24-8A47-11F363B6F010}" destId="{1CA2B515-F33D-4FA1-BDE7-32174DE8D4A4}" srcOrd="3" destOrd="0" presId="urn:microsoft.com/office/officeart/2005/8/layout/venn3"/>
    <dgm:cxn modelId="{DCA4A843-98A3-4226-A65B-9E19788C7165}" type="presParOf" srcId="{F5421B94-F530-4E24-8A47-11F363B6F010}" destId="{F5B2C3A8-8D2A-494A-91E9-2B9C6CA697CB}" srcOrd="4" destOrd="0" presId="urn:microsoft.com/office/officeart/2005/8/layout/venn3"/>
    <dgm:cxn modelId="{0DF09AA1-F664-4882-8E24-CD9AE1000F9C}" type="presParOf" srcId="{F5421B94-F530-4E24-8A47-11F363B6F010}" destId="{1632DAF6-89AB-4A8B-891B-93DEF50F39B5}" srcOrd="5" destOrd="0" presId="urn:microsoft.com/office/officeart/2005/8/layout/venn3"/>
    <dgm:cxn modelId="{988D11EF-10DC-4D28-83A2-590A9B53589A}" type="presParOf" srcId="{F5421B94-F530-4E24-8A47-11F363B6F010}" destId="{C463719F-8520-4022-AE0D-54C5D2DCFA21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78ADB-9D7B-4085-8BB7-98089A743CB3}" type="datetimeFigureOut">
              <a:rPr lang="tr-TR" smtClean="0"/>
              <a:t>18.12.2025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D92F9-B52F-43AC-AF58-73A03C740F6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8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465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7D358-7DFE-4AFB-9FD7-D44C97D865C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069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131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0508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096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tr-TR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2394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8828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7011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2912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7D358-7DFE-4AFB-9FD7-D44C97D865C5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469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7D358-7DFE-4AFB-9FD7-D44C97D865C5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42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1870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373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337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53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6283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7912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A122D-8F83-46BC-ACB0-390E6E4BCE5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0103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794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D92F9-B52F-43AC-AF58-73A03C740F6A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505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966989" y="506591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tr-TR" dirty="0"/>
              <a:t>Slayt Kapak Başlığı</a:t>
            </a:r>
          </a:p>
        </p:txBody>
      </p:sp>
    </p:spTree>
    <p:extLst>
      <p:ext uri="{BB962C8B-B14F-4D97-AF65-F5344CB8AC3E}">
        <p14:creationId xmlns:p14="http://schemas.microsoft.com/office/powerpoint/2010/main" val="82307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459" cy="6881074"/>
          </a:xfrm>
          <a:prstGeom prst="rect">
            <a:avLst/>
          </a:prstGeom>
        </p:spPr>
      </p:pic>
      <p:sp>
        <p:nvSpPr>
          <p:cNvPr id="10" name="Başlık Yer Tutucusu 1"/>
          <p:cNvSpPr>
            <a:spLocks noGrp="1"/>
          </p:cNvSpPr>
          <p:nvPr>
            <p:ph type="title" hasCustomPrompt="1"/>
          </p:nvPr>
        </p:nvSpPr>
        <p:spPr>
          <a:xfrm>
            <a:off x="1493948" y="167425"/>
            <a:ext cx="9105365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000"/>
            </a:lvl1pPr>
          </a:lstStyle>
          <a:p>
            <a:r>
              <a:rPr lang="tr-TR" dirty="0"/>
              <a:t>Başlık</a:t>
            </a:r>
          </a:p>
        </p:txBody>
      </p:sp>
      <p:sp>
        <p:nvSpPr>
          <p:cNvPr id="11" name="Metin Yer Tutucusu 3"/>
          <p:cNvSpPr>
            <a:spLocks noGrp="1"/>
          </p:cNvSpPr>
          <p:nvPr>
            <p:ph type="body" sz="quarter" idx="10" hasCustomPrompt="1"/>
          </p:nvPr>
        </p:nvSpPr>
        <p:spPr>
          <a:xfrm>
            <a:off x="862885" y="953037"/>
            <a:ext cx="10431887" cy="533185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tr-TR" dirty="0"/>
              <a:t>Açıklama</a:t>
            </a:r>
          </a:p>
        </p:txBody>
      </p:sp>
    </p:spTree>
    <p:extLst>
      <p:ext uri="{BB962C8B-B14F-4D97-AF65-F5344CB8AC3E}">
        <p14:creationId xmlns:p14="http://schemas.microsoft.com/office/powerpoint/2010/main" val="361218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77000-E359-3C74-961F-81FC14AC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B49E28-E87D-E17D-86B8-E66E07B52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1CD52F-B87A-854A-F552-FA3D10DD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7904EC-E8C2-0046-7D38-22B070D9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35482-A28F-FC2C-E1AB-DCC38298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0880" y="6390323"/>
            <a:ext cx="518160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880310C1-A26A-3245-8051-D88CBFFF3BA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BDB632E-9C20-582F-7C4C-EEAFAB78B3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26D8CCB-2728-19C6-9FCC-922137E83A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796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4A6E58-4259-611E-0270-489E9D5B74BF}"/>
              </a:ext>
            </a:extLst>
          </p:cNvPr>
          <p:cNvSpPr/>
          <p:nvPr userDrawn="1"/>
        </p:nvSpPr>
        <p:spPr>
          <a:xfrm>
            <a:off x="350196" y="1478605"/>
            <a:ext cx="488004" cy="2772383"/>
          </a:xfrm>
          <a:prstGeom prst="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Resim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1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69599" cy="66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7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4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88541" y="4435722"/>
            <a:ext cx="10494048" cy="1038322"/>
          </a:xfrm>
        </p:spPr>
        <p:txBody>
          <a:bodyPr/>
          <a:lstStyle/>
          <a:p>
            <a:pPr algn="ctr"/>
            <a:r>
              <a:rPr lang="tr-TR" sz="2500" b="1" dirty="0">
                <a:latin typeface="Arial Black" panose="020B0A04020102020204" pitchFamily="34" charset="0"/>
                <a:cs typeface="Calibri" panose="020F0502020204030204" pitchFamily="34" charset="0"/>
              </a:rPr>
              <a:t>ULUSLARARASI İKLİM ÇABALARI VE TÜRKİYE’NİN YOL HARİTASI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988541" y="5584901"/>
            <a:ext cx="10494048" cy="103832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Dr. Veysel SELİMOĞLU</a:t>
            </a:r>
          </a:p>
          <a:p>
            <a:pPr algn="ctr"/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Teknoloji ve Yeşil Dönüşüm Dairesi Başkanı</a:t>
            </a:r>
          </a:p>
          <a:p>
            <a:pPr algn="ctr"/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veysel.selimoglu@iklim.gov.tr</a:t>
            </a:r>
          </a:p>
        </p:txBody>
      </p:sp>
    </p:spTree>
    <p:extLst>
      <p:ext uri="{BB962C8B-B14F-4D97-AF65-F5344CB8AC3E}">
        <p14:creationId xmlns:p14="http://schemas.microsoft.com/office/powerpoint/2010/main" val="110093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20D17DC-4F4B-48A4-B25D-7679F9FC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ULUSLARARASI ÇERÇEVE VE POLİTİKALAR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78205BE-6255-4439-B3D3-9C0B5F898A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/>
          <a:stretch/>
        </p:blipFill>
        <p:spPr>
          <a:xfrm>
            <a:off x="0" y="857250"/>
            <a:ext cx="12296774" cy="56769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00F0BA78-1F04-4F5F-9970-B2B3EDE82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7622"/>
          <a:stretch/>
        </p:blipFill>
        <p:spPr>
          <a:xfrm>
            <a:off x="9377323" y="2861269"/>
            <a:ext cx="2443980" cy="187642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AC6BC61F-290A-4617-9C3E-F293B91B0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08908"/>
            <a:ext cx="2694924" cy="24719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98E85C6-6984-42DF-94C6-DF0E1924E1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 r="14331"/>
          <a:stretch/>
        </p:blipFill>
        <p:spPr>
          <a:xfrm>
            <a:off x="7010400" y="1278844"/>
            <a:ext cx="2362200" cy="2296299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56E5195-A0B4-4E94-BF5E-298654BB3FC5}"/>
              </a:ext>
            </a:extLst>
          </p:cNvPr>
          <p:cNvSpPr txBox="1"/>
          <p:nvPr/>
        </p:nvSpPr>
        <p:spPr>
          <a:xfrm>
            <a:off x="566736" y="1485900"/>
            <a:ext cx="5243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Birleşmiş Milletler İklim Değişikliği Çerçeve Sözleşmesi (UNFCCC)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3BD381AE-E509-49E1-8E78-DA43C91519EE}"/>
              </a:ext>
            </a:extLst>
          </p:cNvPr>
          <p:cNvSpPr txBox="1"/>
          <p:nvPr/>
        </p:nvSpPr>
        <p:spPr>
          <a:xfrm>
            <a:off x="514350" y="2891909"/>
            <a:ext cx="2990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Paris Anlaşması (2015)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713D44DF-8187-4A79-B964-523342D7DE41}"/>
              </a:ext>
            </a:extLst>
          </p:cNvPr>
          <p:cNvSpPr txBox="1"/>
          <p:nvPr/>
        </p:nvSpPr>
        <p:spPr>
          <a:xfrm>
            <a:off x="514350" y="3888995"/>
            <a:ext cx="4293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Avrupa Yeşil Mutabakatı</a:t>
            </a:r>
            <a:endParaRPr lang="tr-TR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55800EC5-3D28-4221-B764-C51B4F2DF644}"/>
              </a:ext>
            </a:extLst>
          </p:cNvPr>
          <p:cNvSpPr txBox="1"/>
          <p:nvPr/>
        </p:nvSpPr>
        <p:spPr>
          <a:xfrm>
            <a:off x="508396" y="5011803"/>
            <a:ext cx="5400675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r-T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Montreal Protokolü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Viyana Sözleşmesi</a:t>
            </a:r>
            <a:endParaRPr lang="tr-T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584E2867-4005-48E0-B181-E54A327BB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00" y="1015589"/>
            <a:ext cx="1905000" cy="1905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B7580C14-703F-4AEB-A61E-495CA168B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24" y="4613866"/>
            <a:ext cx="2438400" cy="1876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180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İKLİM DEĞİŞİKLİĞİ BAŞKANLIĞI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0"/>
          </p:nvPr>
        </p:nvSpPr>
        <p:spPr>
          <a:xfrm>
            <a:off x="723982" y="1171196"/>
            <a:ext cx="4659025" cy="451560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12700" marR="5080" lvl="0" indent="0" algn="just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tr-TR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Kuruluş</a:t>
            </a:r>
          </a:p>
          <a:p>
            <a:pPr marL="298450" marR="5080" lvl="0" indent="-285750" algn="just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Sayın Cumhurbaşkanımız, 27 Eylül 2021 tarihinde 2053 Net Sıfır Emisyon Hedefimizi açıklamışlardır.</a:t>
            </a:r>
          </a:p>
          <a:p>
            <a:pPr marL="298450" marR="5080" lvl="0" indent="-285750" algn="just" fontAlgn="auto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r-T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 Anlaşması 7 Ekim 2021 tarihli Resmi Gazetede yayımlanarak yürürlüğe girmiştir.</a:t>
            </a:r>
          </a:p>
          <a:p>
            <a:pPr marL="298450" marR="5080" indent="-285750" algn="just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İklim Değişikliği Başkanlığı 29 Ekim 2021 tarihinde kurulmuştur.</a:t>
            </a:r>
            <a:endParaRPr kumimoji="0" lang="tr-TR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74014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11</a:t>
            </a:r>
            <a:endParaRPr lang="x-none" dirty="0">
              <a:solidFill>
                <a:srgbClr val="113F6B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A0DFB7E-AA5C-4F57-B855-C52C2BC0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88" y="1171195"/>
            <a:ext cx="5369556" cy="43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4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2C70A18-594C-46B6-956A-4B9215BF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Teşkilat Şeması</a:t>
            </a:r>
          </a:p>
        </p:txBody>
      </p:sp>
      <p:pic>
        <p:nvPicPr>
          <p:cNvPr id="4" name="Picture 8" descr="A diagram of a diagram&#10;&#10;AI-generated content may be incorrect.">
            <a:extLst>
              <a:ext uri="{FF2B5EF4-FFF2-40B4-BE49-F238E27FC236}">
                <a16:creationId xmlns:a16="http://schemas.microsoft.com/office/drawing/2014/main" xmlns="" id="{812BD9C2-D642-4CC3-945E-2D9D64CB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r="3642"/>
          <a:stretch>
            <a:fillRect/>
          </a:stretch>
        </p:blipFill>
        <p:spPr bwMode="auto">
          <a:xfrm>
            <a:off x="1346994" y="1366663"/>
            <a:ext cx="9498012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12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95" y="1259447"/>
            <a:ext cx="11554803" cy="4865181"/>
          </a:xfrm>
          <a:prstGeom prst="rect">
            <a:avLst/>
          </a:prstGeom>
        </p:spPr>
      </p:pic>
      <p:sp>
        <p:nvSpPr>
          <p:cNvPr id="12" name="Unvan 1"/>
          <p:cNvSpPr txBox="1">
            <a:spLocks/>
          </p:cNvSpPr>
          <p:nvPr/>
        </p:nvSpPr>
        <p:spPr>
          <a:xfrm>
            <a:off x="1328167" y="319339"/>
            <a:ext cx="10395024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>
              <a:defRPr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Değişikliği ve Uyum Koordinasyon Kurulu (İDUKK)</a:t>
            </a:r>
          </a:p>
        </p:txBody>
      </p:sp>
      <p:sp>
        <p:nvSpPr>
          <p:cNvPr id="8" name="object 18"/>
          <p:cNvSpPr txBox="1"/>
          <p:nvPr/>
        </p:nvSpPr>
        <p:spPr>
          <a:xfrm>
            <a:off x="6663642" y="4417887"/>
            <a:ext cx="373521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0"/>
              </a:lnSpc>
            </a:pPr>
            <a:r>
              <a:rPr lang="tr-T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HUKUKİ NİTELİK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637195" y="2777827"/>
            <a:ext cx="3648456" cy="133434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Görevi</a:t>
            </a:r>
          </a:p>
          <a:p>
            <a:pPr marL="93345" marR="5080" algn="just">
              <a:lnSpc>
                <a:spcPct val="100000"/>
              </a:lnSpc>
              <a:spcBef>
                <a:spcPts val="1030"/>
              </a:spcBef>
            </a:pPr>
            <a:r>
              <a:rPr lang="tr-TR" sz="17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İklim değişikliği ile ilgili plan, politika, strateji ve eylemleri belirlemek, izlemek ve değerlendirmek</a:t>
            </a:r>
            <a:endParaRPr lang="tr-T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18973" y="1875782"/>
            <a:ext cx="4727132" cy="421269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Kurul Üyeleri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xmlns="" id="{907CAF12-CFDD-49A5-A562-D0ACF7E9E189}"/>
              </a:ext>
            </a:extLst>
          </p:cNvPr>
          <p:cNvSpPr txBox="1"/>
          <p:nvPr/>
        </p:nvSpPr>
        <p:spPr>
          <a:xfrm>
            <a:off x="4285653" y="2339150"/>
            <a:ext cx="3922107" cy="401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Çevre, Şehircilik ve İklim Değişikliği Bakanı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İklim Değişikliği </a:t>
            </a:r>
            <a:r>
              <a:rPr lang="tr-TR" sz="1700" dirty="0" err="1">
                <a:latin typeface="Arial" panose="020B0604020202020204" pitchFamily="34" charset="0"/>
                <a:cs typeface="Arial" panose="020B0604020202020204" pitchFamily="34" charset="0"/>
              </a:rPr>
              <a:t>Başmüzakerecisi</a:t>
            </a:r>
            <a:endParaRPr lang="tr-T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Dışişleri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Enerji ve Tabii Kaynaklar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Hazine ve Maliye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İçişleri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Millî Eğitim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Sağlık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Sanayi ve Teknoloji Bakan Yardımcısı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Tarım ve Orman Bakanlığı</a:t>
            </a:r>
          </a:p>
          <a:p>
            <a:pPr marL="228600" indent="-22860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Ticaret Bakan Yardımcısı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907CAF12-CFDD-49A5-A562-D0ACF7E9E189}"/>
              </a:ext>
            </a:extLst>
          </p:cNvPr>
          <p:cNvSpPr txBox="1"/>
          <p:nvPr/>
        </p:nvSpPr>
        <p:spPr>
          <a:xfrm>
            <a:off x="8343689" y="2368100"/>
            <a:ext cx="3848311" cy="348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Ulaştırma ve Altyapı Bakan Yardımcısı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CB Strateji ve Bütçe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YÖK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İklim Değişikliği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TÜBİTAK Başkanı 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Türkiye Çevre Ajansı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TÜİK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TOBB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TÜSİAD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MÜSİAD Başkanı</a:t>
            </a:r>
          </a:p>
          <a:p>
            <a:pPr marL="342900" indent="-342900"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12"/>
            </a:pPr>
            <a:r>
              <a:rPr lang="tr-TR" sz="1700" dirty="0">
                <a:latin typeface="Arial" panose="020B0604020202020204" pitchFamily="34" charset="0"/>
                <a:cs typeface="Arial" panose="020B0604020202020204" pitchFamily="34" charset="0"/>
              </a:rPr>
              <a:t>Türkiye Belediyeler Birliği Başkanı</a:t>
            </a:r>
            <a:endParaRPr lang="tr-T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13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02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5768176-2D91-4424-8CCD-8DDF27B8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TÜRKİYE’NİN İKLİM DEĞİŞİKLİĞİ POLİTİKA BELGELERİ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7958C38-07C7-436C-A251-5B68BD75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04" y="2071935"/>
            <a:ext cx="1918514" cy="271399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87D49AE-2200-42C2-882D-C9643C70F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308" y="2072070"/>
            <a:ext cx="2534692" cy="27138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179281B-288B-4ABC-AB99-12893A6DB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17" y="2071935"/>
            <a:ext cx="1916567" cy="271619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82F26EBC-FDCC-4ECF-9ED3-B8DDC62F5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52" y="2071934"/>
            <a:ext cx="1916566" cy="27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27A2C3F-D268-411C-8500-95C11B28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Kanunu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E6F85D0-4C96-4E69-9EDA-C9D2E1062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535" y="989337"/>
            <a:ext cx="10431887" cy="128305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7552 sayılı İklim Kanunu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Temmuz 2025’te TBMM’de kabul edilmiş, 9 Temmuz 2025’te Resmî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Gazete’de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yayımlanarak yürürlüğe girmiştir.</a:t>
            </a: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2053 Net Sıfır Emisyon hedefi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yeşil büyüme vizyonu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çerçevesinde iklim değişikliğiyle mücadeleyi düzenlemektedir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0A867C23-B4C8-408C-BD7F-2B2A2C5AF0F8}"/>
              </a:ext>
            </a:extLst>
          </p:cNvPr>
          <p:cNvGraphicFramePr/>
          <p:nvPr/>
        </p:nvGraphicFramePr>
        <p:xfrm>
          <a:off x="463825" y="2272389"/>
          <a:ext cx="11354132" cy="365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15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xmlns="" id="{2A3A8F56-A59E-7193-7900-4A53862FC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98" y="878481"/>
            <a:ext cx="7210603" cy="5458026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xmlns="" id="{B8F9E766-6FC8-921F-351A-98608D0FF735}"/>
              </a:ext>
            </a:extLst>
          </p:cNvPr>
          <p:cNvSpPr txBox="1">
            <a:spLocks/>
          </p:cNvSpPr>
          <p:nvPr/>
        </p:nvSpPr>
        <p:spPr>
          <a:xfrm>
            <a:off x="1427405" y="180034"/>
            <a:ext cx="9105365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3">
              <a:buClr>
                <a:srgbClr val="46916D"/>
              </a:buClr>
              <a:buSzPts val="2400"/>
              <a:defRPr/>
            </a:pPr>
            <a:r>
              <a:rPr lang="tr-TR"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Projeksiyonları Çalışma Alanı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D5F85DD1-FB6B-4608-0D9F-383904EE3400}"/>
              </a:ext>
            </a:extLst>
          </p:cNvPr>
          <p:cNvSpPr txBox="1"/>
          <p:nvPr/>
        </p:nvSpPr>
        <p:spPr>
          <a:xfrm>
            <a:off x="10058399" y="1872343"/>
            <a:ext cx="10595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27 km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7A23C6E6-5F3F-CE98-39A4-D186A96AC774}"/>
              </a:ext>
            </a:extLst>
          </p:cNvPr>
          <p:cNvSpPr txBox="1"/>
          <p:nvPr/>
        </p:nvSpPr>
        <p:spPr>
          <a:xfrm>
            <a:off x="10058399" y="2402115"/>
            <a:ext cx="1059543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9 km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39A30EAA-3969-39CA-7B62-A0B49A99FD1E}"/>
              </a:ext>
            </a:extLst>
          </p:cNvPr>
          <p:cNvSpPr txBox="1"/>
          <p:nvPr/>
        </p:nvSpPr>
        <p:spPr>
          <a:xfrm>
            <a:off x="10058398" y="2968237"/>
            <a:ext cx="1059543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3 km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21D028A-564D-8955-6A99-B20E19C94D6A}"/>
              </a:ext>
            </a:extLst>
          </p:cNvPr>
          <p:cNvSpPr txBox="1"/>
          <p:nvPr/>
        </p:nvSpPr>
        <p:spPr>
          <a:xfrm>
            <a:off x="9827582" y="1244666"/>
            <a:ext cx="2079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b="1" dirty="0"/>
              <a:t>ÇÖZÜNÜRLÜK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16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Unvan 1">
            <a:extLst>
              <a:ext uri="{FF2B5EF4-FFF2-40B4-BE49-F238E27FC236}">
                <a16:creationId xmlns:a16="http://schemas.microsoft.com/office/drawing/2014/main" xmlns="" id="{830F4294-1040-28E0-2D1F-4142C5BCE9C4}"/>
              </a:ext>
            </a:extLst>
          </p:cNvPr>
          <p:cNvSpPr txBox="1">
            <a:spLocks/>
          </p:cNvSpPr>
          <p:nvPr/>
        </p:nvSpPr>
        <p:spPr>
          <a:xfrm>
            <a:off x="1543317" y="74638"/>
            <a:ext cx="9105365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3">
              <a:spcAft>
                <a:spcPts val="600"/>
              </a:spcAft>
              <a:buClr>
                <a:srgbClr val="46916D"/>
              </a:buClr>
              <a:buSzPts val="2400"/>
              <a:defRPr/>
            </a:pPr>
            <a:r>
              <a:rPr lang="tr-TR" sz="2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Projeksiyonları</a:t>
            </a:r>
          </a:p>
        </p:txBody>
      </p:sp>
      <p:pic>
        <p:nvPicPr>
          <p:cNvPr id="42" name="Resim 4">
            <a:extLst>
              <a:ext uri="{FF2B5EF4-FFF2-40B4-BE49-F238E27FC236}">
                <a16:creationId xmlns:a16="http://schemas.microsoft.com/office/drawing/2014/main" xmlns="" id="{D0BC8AE0-6722-00DD-E677-153CAC099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584" y="866133"/>
            <a:ext cx="5472668" cy="27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Resim 2">
            <a:extLst>
              <a:ext uri="{FF2B5EF4-FFF2-40B4-BE49-F238E27FC236}">
                <a16:creationId xmlns:a16="http://schemas.microsoft.com/office/drawing/2014/main" xmlns="" id="{E9EF8C31-8F96-729D-1810-5A6DCB633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83" y="3640933"/>
            <a:ext cx="5666670" cy="2833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7627404" y="591408"/>
            <a:ext cx="256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/>
              <a:t>SICAKLIK VE YAĞIŞ</a:t>
            </a:r>
          </a:p>
        </p:txBody>
      </p:sp>
      <p:sp>
        <p:nvSpPr>
          <p:cNvPr id="9" name="Metin Yer Tutucusu 2">
            <a:extLst>
              <a:ext uri="{FF2B5EF4-FFF2-40B4-BE49-F238E27FC236}">
                <a16:creationId xmlns:a16="http://schemas.microsoft.com/office/drawing/2014/main" xmlns="" id="{8C4912E9-208D-4909-BF94-D84608BF3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245" y="1702550"/>
            <a:ext cx="5179775" cy="3799833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tr-TR" sz="1600" b="1" spc="-15" dirty="0">
                <a:cs typeface="Arial" panose="020B0604020202020204" pitchFamily="34" charset="0"/>
              </a:rPr>
              <a:t>İklim projeksiyonları ve </a:t>
            </a:r>
            <a:r>
              <a:rPr lang="tr-TR" sz="1600" b="1" spc="-15" dirty="0" err="1">
                <a:cs typeface="Arial" panose="020B0604020202020204" pitchFamily="34" charset="0"/>
              </a:rPr>
              <a:t>etkilenebilirlik</a:t>
            </a:r>
            <a:r>
              <a:rPr lang="tr-TR" sz="1600" b="1" spc="-15" dirty="0">
                <a:cs typeface="Arial" panose="020B0604020202020204" pitchFamily="34" charset="0"/>
              </a:rPr>
              <a:t> risk analizi </a:t>
            </a:r>
            <a:r>
              <a:rPr lang="tr-TR" sz="1600" b="1" dirty="0"/>
              <a:t>kullanım alanı: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tarım,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su,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taşkın planlama,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havza planlama,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imar planları,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sz="1600" dirty="0"/>
              <a:t>her türlü izin ve lisans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17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90E2EC4-87A2-4A34-BEB0-8BFA3611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Kanunu Gerçekleri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513C669-7E5C-4D49-877E-17348B48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12258676" cy="564832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64C4C16-3FAC-4907-B278-C407B95938A3}"/>
              </a:ext>
            </a:extLst>
          </p:cNvPr>
          <p:cNvSpPr txBox="1"/>
          <p:nvPr/>
        </p:nvSpPr>
        <p:spPr>
          <a:xfrm>
            <a:off x="352422" y="1251866"/>
            <a:ext cx="95583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(YANLIŞ) “Karbon ayak iziyle insanların özgürlükleri kısıtlanacak.”</a:t>
            </a:r>
          </a:p>
        </p:txBody>
      </p:sp>
      <p:sp>
        <p:nvSpPr>
          <p:cNvPr id="7" name="Çarpım İşareti 6">
            <a:extLst>
              <a:ext uri="{FF2B5EF4-FFF2-40B4-BE49-F238E27FC236}">
                <a16:creationId xmlns:a16="http://schemas.microsoft.com/office/drawing/2014/main" xmlns="" id="{E0220299-5070-45EE-B918-1BD36345649A}"/>
              </a:ext>
            </a:extLst>
          </p:cNvPr>
          <p:cNvSpPr/>
          <p:nvPr/>
        </p:nvSpPr>
        <p:spPr>
          <a:xfrm>
            <a:off x="16664" y="1269526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Çarpım İşareti 7">
            <a:extLst>
              <a:ext uri="{FF2B5EF4-FFF2-40B4-BE49-F238E27FC236}">
                <a16:creationId xmlns:a16="http://schemas.microsoft.com/office/drawing/2014/main" xmlns="" id="{E53012CA-C0AD-403B-9D84-D31F446A097B}"/>
              </a:ext>
            </a:extLst>
          </p:cNvPr>
          <p:cNvSpPr/>
          <p:nvPr/>
        </p:nvSpPr>
        <p:spPr>
          <a:xfrm>
            <a:off x="-4766" y="2565820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Çarpım İşareti 8">
            <a:extLst>
              <a:ext uri="{FF2B5EF4-FFF2-40B4-BE49-F238E27FC236}">
                <a16:creationId xmlns:a16="http://schemas.microsoft.com/office/drawing/2014/main" xmlns="" id="{07F19C91-058B-4879-AADC-3D1682E5BD2A}"/>
              </a:ext>
            </a:extLst>
          </p:cNvPr>
          <p:cNvSpPr/>
          <p:nvPr/>
        </p:nvSpPr>
        <p:spPr>
          <a:xfrm>
            <a:off x="-4770" y="3803900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Çarpım İşareti 9">
            <a:extLst>
              <a:ext uri="{FF2B5EF4-FFF2-40B4-BE49-F238E27FC236}">
                <a16:creationId xmlns:a16="http://schemas.microsoft.com/office/drawing/2014/main" xmlns="" id="{B271D292-FBC9-4BDC-A2FB-BAE5494ADE68}"/>
              </a:ext>
            </a:extLst>
          </p:cNvPr>
          <p:cNvSpPr/>
          <p:nvPr/>
        </p:nvSpPr>
        <p:spPr>
          <a:xfrm>
            <a:off x="14145" y="5232394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E03B51C8-D567-4985-A7BB-85E732ED55AD}"/>
              </a:ext>
            </a:extLst>
          </p:cNvPr>
          <p:cNvSpPr txBox="1"/>
          <p:nvPr/>
        </p:nvSpPr>
        <p:spPr>
          <a:xfrm>
            <a:off x="347659" y="1771418"/>
            <a:ext cx="955833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</a:t>
            </a:r>
            <a:r>
              <a:rPr lang="tr-TR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Karbon ayak izi sadece üretici kuruluşlar içindir; bireylerin özgürlükleriyle ilgisi yoktur.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BD0CB244-3096-4BC4-95AA-BBD99CABFF72}"/>
              </a:ext>
            </a:extLst>
          </p:cNvPr>
          <p:cNvSpPr txBox="1"/>
          <p:nvPr/>
        </p:nvSpPr>
        <p:spPr>
          <a:xfrm>
            <a:off x="814384" y="45720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FA70307F-76BC-42FD-8CC7-C8878707722A}"/>
              </a:ext>
            </a:extLst>
          </p:cNvPr>
          <p:cNvSpPr txBox="1"/>
          <p:nvPr/>
        </p:nvSpPr>
        <p:spPr>
          <a:xfrm>
            <a:off x="357186" y="2550788"/>
            <a:ext cx="954880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“Emisyon Ticaret Sistemi adı altında vatandaştan karbon vergisi alınacak.”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F0B1E027-2863-41D2-A26A-3D792F84BD81}"/>
              </a:ext>
            </a:extLst>
          </p:cNvPr>
          <p:cNvSpPr txBox="1"/>
          <p:nvPr/>
        </p:nvSpPr>
        <p:spPr>
          <a:xfrm>
            <a:off x="352422" y="3089716"/>
            <a:ext cx="9558337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 sadece sanayi tesislerini kapsar; bireyleri ilgilendirmez, vergi içermez.</a:t>
            </a:r>
            <a:endParaRPr lang="tr-TR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xmlns="" id="{D03865F8-63AC-4500-AA76-A2847DBE302D}"/>
              </a:ext>
            </a:extLst>
          </p:cNvPr>
          <p:cNvSpPr txBox="1"/>
          <p:nvPr/>
        </p:nvSpPr>
        <p:spPr>
          <a:xfrm>
            <a:off x="352422" y="3799024"/>
            <a:ext cx="95726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“Tarım yasaklanacak, meyve ağaçlarına el konulacak.”</a:t>
            </a:r>
            <a:endParaRPr lang="tr-T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D3F733C9-0472-412B-9D35-33DB246A704A}"/>
              </a:ext>
            </a:extLst>
          </p:cNvPr>
          <p:cNvSpPr txBox="1"/>
          <p:nvPr/>
        </p:nvSpPr>
        <p:spPr>
          <a:xfrm>
            <a:off x="328605" y="5236802"/>
            <a:ext cx="95583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“Çiftçi istediği ürünü ekemeyecek, ekene cezalar verilecek.”</a:t>
            </a:r>
            <a:endParaRPr lang="tr-T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xmlns="" id="{D14786ED-6333-486E-8B5D-FF530F7C75D5}"/>
              </a:ext>
            </a:extLst>
          </p:cNvPr>
          <p:cNvSpPr txBox="1"/>
          <p:nvPr/>
        </p:nvSpPr>
        <p:spPr>
          <a:xfrm>
            <a:off x="347665" y="4491388"/>
            <a:ext cx="9548806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tersine, kanun tarım ve doğal kaynakları korumayı amaçlıyor.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743236A2-F620-40C5-AA7A-8D30687FB0CD}"/>
              </a:ext>
            </a:extLst>
          </p:cNvPr>
          <p:cNvSpPr txBox="1"/>
          <p:nvPr/>
        </p:nvSpPr>
        <p:spPr>
          <a:xfrm>
            <a:off x="357189" y="5785842"/>
            <a:ext cx="954880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(DOĞRU)</a:t>
            </a:r>
            <a:r>
              <a:rPr lang="tr-TR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Kanunda tarım ve hayvancılığa ilişkin tek bir yaptırım maddesi dahi yoktur.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18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00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90E2EC4-87A2-4A34-BEB0-8BFA3611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Kanunu Gerçekleri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513C669-7E5C-4D49-877E-17348B48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883651"/>
            <a:ext cx="12268201" cy="564832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64C4C16-3FAC-4907-B278-C407B95938A3}"/>
              </a:ext>
            </a:extLst>
          </p:cNvPr>
          <p:cNvSpPr txBox="1"/>
          <p:nvPr/>
        </p:nvSpPr>
        <p:spPr>
          <a:xfrm>
            <a:off x="352422" y="988323"/>
            <a:ext cx="955833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“Hayvancılık yasaklanacak, yapay et yedirilecek, hayvan otlatmak yasaklanacak.”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Çarpım İşareti 6">
            <a:extLst>
              <a:ext uri="{FF2B5EF4-FFF2-40B4-BE49-F238E27FC236}">
                <a16:creationId xmlns:a16="http://schemas.microsoft.com/office/drawing/2014/main" xmlns="" id="{E0220299-5070-45EE-B918-1BD36345649A}"/>
              </a:ext>
            </a:extLst>
          </p:cNvPr>
          <p:cNvSpPr/>
          <p:nvPr/>
        </p:nvSpPr>
        <p:spPr>
          <a:xfrm>
            <a:off x="-4778" y="988323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Çarpım İşareti 7">
            <a:extLst>
              <a:ext uri="{FF2B5EF4-FFF2-40B4-BE49-F238E27FC236}">
                <a16:creationId xmlns:a16="http://schemas.microsoft.com/office/drawing/2014/main" xmlns="" id="{E53012CA-C0AD-403B-9D84-D31F446A097B}"/>
              </a:ext>
            </a:extLst>
          </p:cNvPr>
          <p:cNvSpPr/>
          <p:nvPr/>
        </p:nvSpPr>
        <p:spPr>
          <a:xfrm>
            <a:off x="-7160" y="2360200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Çarpım İşareti 8">
            <a:extLst>
              <a:ext uri="{FF2B5EF4-FFF2-40B4-BE49-F238E27FC236}">
                <a16:creationId xmlns:a16="http://schemas.microsoft.com/office/drawing/2014/main" xmlns="" id="{07F19C91-058B-4879-AADC-3D1682E5BD2A}"/>
              </a:ext>
            </a:extLst>
          </p:cNvPr>
          <p:cNvSpPr/>
          <p:nvPr/>
        </p:nvSpPr>
        <p:spPr>
          <a:xfrm>
            <a:off x="4760" y="3510965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0" name="Çarpım İşareti 9">
            <a:extLst>
              <a:ext uri="{FF2B5EF4-FFF2-40B4-BE49-F238E27FC236}">
                <a16:creationId xmlns:a16="http://schemas.microsoft.com/office/drawing/2014/main" xmlns="" id="{B271D292-FBC9-4BDC-A2FB-BAE5494ADE68}"/>
              </a:ext>
            </a:extLst>
          </p:cNvPr>
          <p:cNvSpPr/>
          <p:nvPr/>
        </p:nvSpPr>
        <p:spPr>
          <a:xfrm>
            <a:off x="19047" y="5230686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E03B51C8-D567-4985-A7BB-85E732ED55AD}"/>
              </a:ext>
            </a:extLst>
          </p:cNvPr>
          <p:cNvSpPr txBox="1"/>
          <p:nvPr/>
        </p:nvSpPr>
        <p:spPr>
          <a:xfrm>
            <a:off x="352422" y="1567512"/>
            <a:ext cx="955833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Kanunda böyle bir yasak yok, tam tersine tarım ve hayvancılığı korumayı amaçlıyor.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BD0CB244-3096-4BC4-95AA-BBD99CABFF72}"/>
              </a:ext>
            </a:extLst>
          </p:cNvPr>
          <p:cNvSpPr txBox="1"/>
          <p:nvPr/>
        </p:nvSpPr>
        <p:spPr>
          <a:xfrm>
            <a:off x="814384" y="45720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xmlns="" id="{FA70307F-76BC-42FD-8CC7-C8878707722A}"/>
              </a:ext>
            </a:extLst>
          </p:cNvPr>
          <p:cNvSpPr txBox="1"/>
          <p:nvPr/>
        </p:nvSpPr>
        <p:spPr>
          <a:xfrm>
            <a:off x="352422" y="2324737"/>
            <a:ext cx="95726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“Paris Anlaşması’nda küresel güçler tarım alanlarına el koyacak.”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F0B1E027-2863-41D2-A26A-3D792F84BD81}"/>
              </a:ext>
            </a:extLst>
          </p:cNvPr>
          <p:cNvSpPr txBox="1"/>
          <p:nvPr/>
        </p:nvSpPr>
        <p:spPr>
          <a:xfrm>
            <a:off x="366708" y="2774971"/>
            <a:ext cx="955833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Anlaşma Türkiye’nin koşullarına göre uyarlanmıştır, herhangi bir kısıtlama getirmemektedir.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xmlns="" id="{D03865F8-63AC-4500-AA76-A2847DBE302D}"/>
              </a:ext>
            </a:extLst>
          </p:cNvPr>
          <p:cNvSpPr txBox="1"/>
          <p:nvPr/>
        </p:nvSpPr>
        <p:spPr>
          <a:xfrm>
            <a:off x="347659" y="3538537"/>
            <a:ext cx="95678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“Kanunla kömür, petrol kullanımı kalkacak.”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D3F733C9-0472-412B-9D35-33DB246A704A}"/>
              </a:ext>
            </a:extLst>
          </p:cNvPr>
          <p:cNvSpPr txBox="1"/>
          <p:nvPr/>
        </p:nvSpPr>
        <p:spPr>
          <a:xfrm>
            <a:off x="345279" y="4442931"/>
            <a:ext cx="95726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“İklim değişikliği yoktur diyenlere ceza verilecek.”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xmlns="" id="{D14786ED-6333-486E-8B5D-FF530F7C75D5}"/>
              </a:ext>
            </a:extLst>
          </p:cNvPr>
          <p:cNvSpPr txBox="1"/>
          <p:nvPr/>
        </p:nvSpPr>
        <p:spPr>
          <a:xfrm>
            <a:off x="326215" y="4008573"/>
            <a:ext cx="956786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Kömür ve petrol kullanımı yasaklanmıyor, sadece temiz enerji teşvik ediliyor.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xmlns="" id="{743236A2-F620-40C5-AA7A-8D30687FB0CD}"/>
              </a:ext>
            </a:extLst>
          </p:cNvPr>
          <p:cNvSpPr txBox="1"/>
          <p:nvPr/>
        </p:nvSpPr>
        <p:spPr>
          <a:xfrm>
            <a:off x="366708" y="4793196"/>
            <a:ext cx="9558336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Böyle bir ceza hükmü yok, düşünce özgürlüğüne müdahale söz konusu değil.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xmlns="" id="{77EC5221-EEAA-41FF-978C-C99D92EEDEE1}"/>
              </a:ext>
            </a:extLst>
          </p:cNvPr>
          <p:cNvSpPr txBox="1"/>
          <p:nvPr/>
        </p:nvSpPr>
        <p:spPr>
          <a:xfrm>
            <a:off x="345279" y="5200265"/>
            <a:ext cx="95678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(YANLIŞ) “Vatandaş karbon ayak izine göre ceza ödeyecek.”</a:t>
            </a:r>
            <a:endParaRPr lang="tr-T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xmlns="" id="{DA98B0DC-5279-4F7C-B94B-B18A1042BAC6}"/>
              </a:ext>
            </a:extLst>
          </p:cNvPr>
          <p:cNvSpPr txBox="1"/>
          <p:nvPr/>
        </p:nvSpPr>
        <p:spPr>
          <a:xfrm>
            <a:off x="366708" y="5606523"/>
            <a:ext cx="955833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(DOĞRU)</a:t>
            </a:r>
            <a:r>
              <a:rPr lang="tr-TR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Hiçbir birey karbon ayak izine göre cezalandırılmayacak; uygulama tamamen gönüllülük esaslıdır.</a:t>
            </a:r>
            <a:endParaRPr lang="tr-T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Çarpım İşareti 21">
            <a:extLst>
              <a:ext uri="{FF2B5EF4-FFF2-40B4-BE49-F238E27FC236}">
                <a16:creationId xmlns:a16="http://schemas.microsoft.com/office/drawing/2014/main" xmlns="" id="{E42E34C2-9128-4C0B-8615-9F0A98B0150A}"/>
              </a:ext>
            </a:extLst>
          </p:cNvPr>
          <p:cNvSpPr/>
          <p:nvPr/>
        </p:nvSpPr>
        <p:spPr>
          <a:xfrm>
            <a:off x="-4770" y="4456110"/>
            <a:ext cx="333375" cy="33926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61657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19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2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34A262D-6F31-4EB2-A175-29E17C383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Gazı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F10D5586-0AA7-4C44-A9A4-ED7B9F8A2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229" y="2057190"/>
            <a:ext cx="5060515" cy="2786659"/>
          </a:xfrm>
        </p:spPr>
        <p:txBody>
          <a:bodyPr/>
          <a:lstStyle/>
          <a:p>
            <a:pPr marL="0" indent="0">
              <a:buNone/>
            </a:pPr>
            <a:r>
              <a:rPr lang="tr-TR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gazları nelerdir?</a:t>
            </a:r>
          </a:p>
          <a:p>
            <a:pPr algn="just"/>
            <a:r>
              <a:rPr lang="tr-TR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Karbon dioksit (CO₂), metan (CH₄), azot oksitler (N₂O) ve florlu gazlar en önemli sera gazlarıdır.</a:t>
            </a:r>
          </a:p>
          <a:p>
            <a:pPr marL="0" indent="0">
              <a:buNone/>
            </a:pPr>
            <a:r>
              <a:rPr lang="tr-TR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gazları nasıl oluşur?</a:t>
            </a:r>
          </a:p>
          <a:p>
            <a:pPr algn="just"/>
            <a:r>
              <a:rPr lang="tr-TR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gazları, fosil yakıt kullanımı ve sanayi faaliyetleri sonucu atmosfere salınır.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9DB8376-AD11-4A0A-BEB3-AC5A199256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30" y="1186481"/>
            <a:ext cx="5452098" cy="4864963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1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45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801" y="3248411"/>
            <a:ext cx="8023124" cy="180846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4000" b="1" dirty="0">
                <a:latin typeface="Arial Black" panose="020B0A04020102020204" pitchFamily="34" charset="0"/>
                <a:cs typeface="Calibri" panose="020F0502020204030204" pitchFamily="34" charset="0"/>
              </a:rPr>
              <a:t>TEŞEKKÜRLER</a:t>
            </a:r>
            <a:r>
              <a:rPr lang="tr-TR" sz="5000" b="1" dirty="0"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br>
              <a:rPr lang="tr-TR" sz="5000" b="1" dirty="0"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Dr. Veysel SELİMOĞLU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İklim Değişikliği Başkanlığı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Teknoloji ve Yeşil Dönüşüm Dairesi Başkanı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veysel.selimoglu@iklim.gov.tr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50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3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3C81BD4-66CB-4F98-A8EA-190E2344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Gazları ve Sera Etkisi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31E2372-7E5B-48B4-98F7-66A98D6D12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322" y="953038"/>
            <a:ext cx="5516562" cy="2065265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Etkisi Nedir?</a:t>
            </a: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etkisi, güneşten gelen ısının bir kısmının atmosferdeki sera gazları tarafından tutulması olayıdır. </a:t>
            </a:r>
          </a:p>
          <a:p>
            <a:pPr marL="285750" indent="-285750" algn="just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Sera etkisi, atmosferin dünyayı ısıtma mekanizmasıdır; fazlası ise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iklim değişikliğine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 olur.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xmlns="" id="{DD9E52A3-7E4D-4B60-A5CA-EE2597BD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" y="3269376"/>
            <a:ext cx="55165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xmlns="" id="{01B5F985-97F5-4278-BC66-E260D906F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82186"/>
              </p:ext>
            </p:extLst>
          </p:nvPr>
        </p:nvGraphicFramePr>
        <p:xfrm>
          <a:off x="6096000" y="815252"/>
          <a:ext cx="5927780" cy="56296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3890">
                  <a:extLst>
                    <a:ext uri="{9D8B030D-6E8A-4147-A177-3AD203B41FA5}">
                      <a16:colId xmlns:a16="http://schemas.microsoft.com/office/drawing/2014/main" xmlns="" val="844947360"/>
                    </a:ext>
                  </a:extLst>
                </a:gridCol>
                <a:gridCol w="2963890">
                  <a:extLst>
                    <a:ext uri="{9D8B030D-6E8A-4147-A177-3AD203B41FA5}">
                      <a16:colId xmlns:a16="http://schemas.microsoft.com/office/drawing/2014/main" xmlns="" val="1237689746"/>
                    </a:ext>
                  </a:extLst>
                </a:gridCol>
              </a:tblGrid>
              <a:tr h="57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spc="-55" dirty="0"/>
                        <a:t>Sera </a:t>
                      </a:r>
                      <a:r>
                        <a:rPr lang="tr-TR" sz="1600" spc="-65" dirty="0"/>
                        <a:t>Gazı</a:t>
                      </a:r>
                      <a:r>
                        <a:rPr lang="tr-TR" sz="1600" spc="-45" dirty="0"/>
                        <a:t> </a:t>
                      </a:r>
                      <a:r>
                        <a:rPr lang="tr-TR" sz="1600" spc="-40" dirty="0"/>
                        <a:t>Emisyonları</a:t>
                      </a:r>
                      <a:endParaRPr lang="tr-TR" sz="1600" dirty="0"/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spc="-50" dirty="0"/>
                        <a:t>Kaynaklar</a:t>
                      </a:r>
                      <a:endParaRPr lang="tr-TR" sz="1600" dirty="0"/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3318817"/>
                  </a:ext>
                </a:extLst>
              </a:tr>
              <a:tr h="576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spc="-5" noProof="0"/>
                        <a:t>Karbondioksit</a:t>
                      </a:r>
                      <a:r>
                        <a:rPr lang="tr-TR" sz="1600" spc="-10" noProof="0"/>
                        <a:t> (CO</a:t>
                      </a:r>
                      <a:r>
                        <a:rPr lang="tr-TR" sz="1200" spc="-10" noProof="0"/>
                        <a:t>2</a:t>
                      </a:r>
                      <a:r>
                        <a:rPr lang="tr-TR" sz="1600" spc="-10" noProof="0"/>
                        <a:t>)</a:t>
                      </a:r>
                      <a:endParaRPr lang="tr-TR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spc="-15" noProof="0"/>
                        <a:t>Petrol, </a:t>
                      </a:r>
                      <a:r>
                        <a:rPr lang="tr-TR" sz="1600" spc="-35" noProof="0"/>
                        <a:t>kömür, </a:t>
                      </a:r>
                      <a:r>
                        <a:rPr lang="tr-TR" sz="1600" spc="-10" noProof="0"/>
                        <a:t>doğalgaz </a:t>
                      </a:r>
                      <a:r>
                        <a:rPr lang="tr-TR" sz="1600" noProof="0"/>
                        <a:t>gibi </a:t>
                      </a:r>
                      <a:r>
                        <a:rPr lang="tr-TR" sz="1600" spc="-10" noProof="0"/>
                        <a:t>fosil</a:t>
                      </a:r>
                      <a:r>
                        <a:rPr lang="tr-TR" sz="1600" spc="25" noProof="0"/>
                        <a:t> </a:t>
                      </a:r>
                      <a:r>
                        <a:rPr lang="tr-TR" sz="1600" spc="-5" noProof="0"/>
                        <a:t>yakıtlar</a:t>
                      </a:r>
                      <a:endParaRPr lang="tr-TR" sz="16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0800204"/>
                  </a:ext>
                </a:extLst>
              </a:tr>
              <a:tr h="957824"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600" spc="-10" noProof="0"/>
                        <a:t>Metan </a:t>
                      </a:r>
                      <a:r>
                        <a:rPr lang="tr-TR" sz="1600" spc="-5" noProof="0"/>
                        <a:t>(CH</a:t>
                      </a:r>
                      <a:r>
                        <a:rPr lang="tr-TR" sz="1200" spc="-5" noProof="0"/>
                        <a:t>4</a:t>
                      </a:r>
                      <a:r>
                        <a:rPr lang="tr-TR" sz="1600" spc="-5" noProof="0"/>
                        <a:t>)</a:t>
                      </a:r>
                      <a:endParaRPr lang="tr-TR" sz="1600" noProof="0">
                        <a:latin typeface="Carlito"/>
                        <a:cs typeface="Carlito"/>
                      </a:endParaRPr>
                    </a:p>
                  </a:txBody>
                  <a:tcPr marL="0" marR="0" marT="3136" marB="0"/>
                </a:tc>
                <a:tc>
                  <a:txBody>
                    <a:bodyPr/>
                    <a:lstStyle/>
                    <a:p>
                      <a:r>
                        <a:rPr lang="tr-TR" sz="1600" noProof="0"/>
                        <a:t>Atık depolama sahaları, pirinç tarlaları, çiftlik  gübreleri, büyükbaş hayvanlar, bataklıklar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485307"/>
                  </a:ext>
                </a:extLst>
              </a:tr>
              <a:tr h="808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tr-TR" sz="1600" noProof="0" dirty="0"/>
                    </a:p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600" spc="-10" noProof="0" dirty="0" err="1"/>
                        <a:t>Nitrojendioksit</a:t>
                      </a:r>
                      <a:r>
                        <a:rPr lang="tr-TR" sz="1600" spc="-10" noProof="0" dirty="0"/>
                        <a:t> </a:t>
                      </a:r>
                      <a:r>
                        <a:rPr lang="tr-TR" sz="1600" spc="-5" noProof="0" dirty="0"/>
                        <a:t>(N</a:t>
                      </a:r>
                      <a:r>
                        <a:rPr lang="tr-TR" sz="1200" kern="1200" spc="-5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tr-TR" sz="1600" spc="-5" noProof="0" dirty="0"/>
                        <a:t>O)</a:t>
                      </a:r>
                      <a:endParaRPr lang="tr-TR" sz="1600" noProof="0" dirty="0">
                        <a:latin typeface="Carlito"/>
                        <a:cs typeface="Carlito"/>
                      </a:endParaRPr>
                    </a:p>
                  </a:txBody>
                  <a:tcPr marL="0" marR="0" marT="1792" marB="0"/>
                </a:tc>
                <a:tc>
                  <a:txBody>
                    <a:bodyPr/>
                    <a:lstStyle/>
                    <a:p>
                      <a:r>
                        <a:rPr lang="tr-TR" sz="1600" noProof="0"/>
                        <a:t>Tarımsal faaliyetler, sanayi  (özellikle naylon üretimi)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7224349"/>
                  </a:ext>
                </a:extLst>
              </a:tr>
              <a:tr h="5601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tr-TR" sz="1600" noProof="0" dirty="0"/>
                    </a:p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lang="tr-TR" sz="1600" spc="-10" noProof="0" dirty="0" err="1"/>
                        <a:t>Hidroflorokarbonlar</a:t>
                      </a:r>
                      <a:r>
                        <a:rPr lang="tr-TR" sz="1600" spc="-10" noProof="0" dirty="0"/>
                        <a:t> (HFC)</a:t>
                      </a:r>
                      <a:endParaRPr lang="tr-TR" sz="1600" noProof="0" dirty="0">
                        <a:latin typeface="Carlito"/>
                        <a:cs typeface="Carlito"/>
                      </a:endParaRPr>
                    </a:p>
                  </a:txBody>
                  <a:tcPr marL="0" marR="0" marT="896" marB="0"/>
                </a:tc>
                <a:tc rowSpan="2">
                  <a:txBody>
                    <a:bodyPr/>
                    <a:lstStyle/>
                    <a:p>
                      <a:r>
                        <a:rPr lang="tr-TR" sz="1600" noProof="0" dirty="0"/>
                        <a:t>Soğutucular, klimalar, köpük ürünler,  yalıtım malzemeleri, spreyler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5430777"/>
                  </a:ext>
                </a:extLst>
              </a:tr>
              <a:tr h="485928"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tr-TR" sz="1600" spc="0" noProof="0" dirty="0"/>
                    </a:p>
                    <a:p>
                      <a:pPr marL="100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tr-TR" sz="1600" spc="-10" noProof="0" dirty="0" err="1"/>
                        <a:t>Perflorokarbonlar</a:t>
                      </a:r>
                      <a:r>
                        <a:rPr lang="tr-TR" sz="1600" spc="-10" noProof="0" dirty="0"/>
                        <a:t> (PFC)</a:t>
                      </a:r>
                      <a:endParaRPr lang="tr-TR" sz="1600" noProof="0" dirty="0">
                        <a:latin typeface="Carlito"/>
                        <a:cs typeface="Carlito"/>
                      </a:endParaRPr>
                    </a:p>
                  </a:txBody>
                  <a:tcPr marL="0" marR="0" marT="448" marB="0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501376"/>
                  </a:ext>
                </a:extLst>
              </a:tr>
              <a:tr h="10619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lang="tr-TR" sz="1600" noProof="0" dirty="0"/>
                    </a:p>
                    <a:p>
                      <a:pPr marL="100965">
                        <a:lnSpc>
                          <a:spcPct val="100000"/>
                        </a:lnSpc>
                      </a:pPr>
                      <a:r>
                        <a:rPr lang="tr-TR" sz="1600" spc="-10" noProof="0" dirty="0"/>
                        <a:t>Kükürt </a:t>
                      </a:r>
                      <a:r>
                        <a:rPr lang="tr-TR" sz="1600" spc="-10" noProof="0" dirty="0" err="1"/>
                        <a:t>heksaflorür</a:t>
                      </a:r>
                      <a:r>
                        <a:rPr lang="tr-TR" sz="1600" spc="-10" noProof="0" dirty="0"/>
                        <a:t> </a:t>
                      </a:r>
                      <a:r>
                        <a:rPr lang="tr-TR" sz="1600" spc="-5" noProof="0" dirty="0"/>
                        <a:t>(SF</a:t>
                      </a:r>
                      <a:r>
                        <a:rPr lang="tr-TR" sz="1200" kern="1200" spc="-5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tr-TR" sz="1600" spc="-5" noProof="0" dirty="0"/>
                        <a:t>)</a:t>
                      </a:r>
                      <a:endParaRPr lang="tr-TR" sz="1600" noProof="0" dirty="0">
                        <a:latin typeface="Carlito"/>
                        <a:cs typeface="Carlito"/>
                      </a:endParaRPr>
                    </a:p>
                  </a:txBody>
                  <a:tcPr marL="0" marR="0" marT="31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noProof="0" dirty="0"/>
                        <a:t>Araç lastikleri, otomotiv endüstrisi, yarı iletken  imalatı, madencilik, askeri uçak ve radar  uygulamaları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8572952"/>
                  </a:ext>
                </a:extLst>
              </a:tr>
              <a:tr h="481461">
                <a:tc>
                  <a:txBody>
                    <a:bodyPr/>
                    <a:lstStyle/>
                    <a:p>
                      <a:pPr marL="100965" algn="l">
                        <a:lnSpc>
                          <a:spcPct val="100000"/>
                        </a:lnSpc>
                      </a:pPr>
                      <a:r>
                        <a:rPr lang="tr-TR" sz="1600" spc="-10" noProof="0" dirty="0"/>
                        <a:t>Nitrojen </a:t>
                      </a:r>
                      <a:r>
                        <a:rPr lang="tr-TR" sz="1600" spc="-15" noProof="0" dirty="0" err="1"/>
                        <a:t>Triflorit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spc="-5" noProof="0" dirty="0"/>
                        <a:t>(NF</a:t>
                      </a:r>
                      <a:r>
                        <a:rPr lang="tr-TR" sz="1200" kern="1200" spc="-5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tr-TR" sz="1600" spc="-5" noProof="0" dirty="0"/>
                        <a:t>)</a:t>
                      </a:r>
                      <a:endParaRPr lang="tr-TR" sz="1600" noProof="0" dirty="0">
                        <a:latin typeface="Carlito"/>
                        <a:cs typeface="Carlito"/>
                      </a:endParaRPr>
                    </a:p>
                  </a:txBody>
                  <a:tcPr marL="0" marR="0" marT="448" marB="0"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LCD ve HDTV ekran üretimi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4171063"/>
                  </a:ext>
                </a:extLst>
              </a:tr>
            </a:tbl>
          </a:graphicData>
        </a:graphic>
      </p:graphicFrame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2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3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97" t="27191" r="2663" b="15050"/>
          <a:stretch/>
        </p:blipFill>
        <p:spPr>
          <a:xfrm>
            <a:off x="263647" y="808892"/>
            <a:ext cx="11703272" cy="5451231"/>
          </a:xfrm>
        </p:spPr>
      </p:pic>
      <p:sp>
        <p:nvSpPr>
          <p:cNvPr id="8" name="Dikdörtgen 7"/>
          <p:cNvSpPr/>
          <p:nvPr/>
        </p:nvSpPr>
        <p:spPr>
          <a:xfrm>
            <a:off x="351694" y="5758962"/>
            <a:ext cx="1204546" cy="404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493948" y="167425"/>
            <a:ext cx="9105365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800" dirty="0">
                <a:solidFill>
                  <a:schemeClr val="tx2">
                    <a:lumMod val="75000"/>
                  </a:schemeClr>
                </a:solidFill>
                <a:latin typeface="FenomenSans-Bold"/>
              </a:rPr>
              <a:t>Ülkelerin Tarihsel Emisyonları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351694" y="6163407"/>
            <a:ext cx="21189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>
                <a:latin typeface="Arial" panose="020B0604020202020204" pitchFamily="34" charset="0"/>
                <a:cs typeface="Arial" panose="020B0604020202020204" pitchFamily="34" charset="0"/>
              </a:rPr>
              <a:t>Kaynak: Global </a:t>
            </a:r>
            <a:r>
              <a:rPr lang="tr-TR" sz="8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tr-TR" sz="800" dirty="0">
                <a:latin typeface="Arial" panose="020B0604020202020204" pitchFamily="34" charset="0"/>
                <a:cs typeface="Arial" panose="020B0604020202020204" pitchFamily="34" charset="0"/>
              </a:rPr>
              <a:t> Budget, 2022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7600" y="6425492"/>
            <a:ext cx="458994" cy="299774"/>
          </a:xfrm>
        </p:spPr>
        <p:txBody>
          <a:bodyPr/>
          <a:lstStyle/>
          <a:p>
            <a:r>
              <a:rPr lang="tr-TR" dirty="0">
                <a:solidFill>
                  <a:srgbClr val="113F6B"/>
                </a:solidFill>
              </a:rPr>
              <a:t>3</a:t>
            </a:r>
            <a:endParaRPr lang="x-none" dirty="0">
              <a:solidFill>
                <a:srgbClr val="113F6B"/>
              </a:solidFill>
            </a:endParaRPr>
          </a:p>
        </p:txBody>
      </p:sp>
      <p:pic>
        <p:nvPicPr>
          <p:cNvPr id="9" name="1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97" t="27191" r="2663" b="15050"/>
          <a:stretch/>
        </p:blipFill>
        <p:spPr>
          <a:xfrm>
            <a:off x="416047" y="961292"/>
            <a:ext cx="11703272" cy="5451231"/>
          </a:xfrm>
        </p:spPr>
      </p:pic>
      <p:pic>
        <p:nvPicPr>
          <p:cNvPr id="2" name="Medy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33" t="29554" r="2921" b="15304"/>
          <a:stretch/>
        </p:blipFill>
        <p:spPr>
          <a:xfrm>
            <a:off x="351694" y="1779508"/>
            <a:ext cx="11654140" cy="36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3317" y="141595"/>
            <a:ext cx="9105365" cy="618187"/>
          </a:xfrm>
        </p:spPr>
        <p:txBody>
          <a:bodyPr>
            <a:normAutofit/>
          </a:bodyPr>
          <a:lstStyle/>
          <a:p>
            <a:pPr marL="12700">
              <a:lnSpc>
                <a:spcPts val="3540"/>
              </a:lnSpc>
              <a:spcBef>
                <a:spcPts val="100"/>
              </a:spcBef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Değişikliğinde Dünyanın Durumu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2" y="992010"/>
            <a:ext cx="5772151" cy="4329113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4</a:t>
            </a:r>
            <a:endParaRPr lang="x-none" dirty="0">
              <a:solidFill>
                <a:srgbClr val="113F6B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F0099F70-A712-4D09-B4EA-423B2A54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39" y="931433"/>
            <a:ext cx="4977586" cy="49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28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WhatsApp Video 2021-02-01 at 11.09.34 PM">
            <a:hlinkClick r:id="" action="ppaction://media"/>
            <a:extLst>
              <a:ext uri="{FF2B5EF4-FFF2-40B4-BE49-F238E27FC236}">
                <a16:creationId xmlns:a16="http://schemas.microsoft.com/office/drawing/2014/main" xmlns="" id="{B0CA3100-1F68-1744-8B39-980EDE1D6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580" y="1307379"/>
            <a:ext cx="7998276" cy="4543518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1CE0773E-CA26-154D-AEEF-80115318D09D}"/>
              </a:ext>
            </a:extLst>
          </p:cNvPr>
          <p:cNvSpPr/>
          <p:nvPr/>
        </p:nvSpPr>
        <p:spPr>
          <a:xfrm>
            <a:off x="9835990" y="5850897"/>
            <a:ext cx="2103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(1880 – 2020)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493948" y="234721"/>
            <a:ext cx="9105365" cy="618187"/>
          </a:xfrm>
        </p:spPr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Değişikliği</a:t>
            </a: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107760" y="689192"/>
            <a:ext cx="9105365" cy="61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Küresel Sıcaklık Değişimi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5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4"/>
          <p:cNvSpPr txBox="1">
            <a:spLocks noGrp="1"/>
          </p:cNvSpPr>
          <p:nvPr>
            <p:ph type="title"/>
          </p:nvPr>
        </p:nvSpPr>
        <p:spPr>
          <a:xfrm>
            <a:off x="1643841" y="396404"/>
            <a:ext cx="8919576" cy="3175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IPCC ar6 Senaryolarına Göre İklim Değişikliği</a:t>
            </a:r>
          </a:p>
        </p:txBody>
      </p:sp>
      <p:sp>
        <p:nvSpPr>
          <p:cNvPr id="12" name="Slayt Numarası Yer Tutucusu 1"/>
          <p:cNvSpPr txBox="1">
            <a:spLocks/>
          </p:cNvSpPr>
          <p:nvPr/>
        </p:nvSpPr>
        <p:spPr>
          <a:xfrm>
            <a:off x="8298180" y="6029515"/>
            <a:ext cx="2650807" cy="276999"/>
          </a:xfrm>
          <a:prstGeom prst="rect">
            <a:avLst/>
          </a:prstGeo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/>
              <a:t>4</a:t>
            </a:r>
            <a:endParaRPr lang="tr-TR" sz="20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785658" y="2227070"/>
            <a:ext cx="503094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IPCC AR6’ya göre 4 farklı sıcaklık artış senaryosuna göre her durumda Ülkemiz en fazla etkilenecek bölgelerin arasındadır.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9CD1D84F-CCCA-4C7D-AAC7-81BC71D79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49" y="877885"/>
            <a:ext cx="5534482" cy="5399090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6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9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5CE456E-4326-4945-919B-3063FF7F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İKLİM DEĞİŞİKLİĞİNİN TÜRKİYE’YE ETKİLERİ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F40D2C5-62D5-456F-A27F-66363F732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r="42031" b="-235"/>
          <a:stretch/>
        </p:blipFill>
        <p:spPr>
          <a:xfrm>
            <a:off x="437287" y="1052960"/>
            <a:ext cx="2485257" cy="5048116"/>
          </a:xfrm>
          <a:prstGeom prst="parallelogram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50DFF35-0E47-4354-AE01-383DCC05A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7"/>
          <a:stretch/>
        </p:blipFill>
        <p:spPr>
          <a:xfrm>
            <a:off x="2631719" y="1054806"/>
            <a:ext cx="2485257" cy="4996512"/>
          </a:xfrm>
          <a:prstGeom prst="parallelogram">
            <a:avLst/>
          </a:prstGeom>
        </p:spPr>
      </p:pic>
      <p:sp>
        <p:nvSpPr>
          <p:cNvPr id="6" name="Metin kutusu 14">
            <a:extLst>
              <a:ext uri="{FF2B5EF4-FFF2-40B4-BE49-F238E27FC236}">
                <a16:creationId xmlns:a16="http://schemas.microsoft.com/office/drawing/2014/main" xmlns="" id="{FCFBCCDA-5436-4A55-A13C-9F9231326043}"/>
              </a:ext>
            </a:extLst>
          </p:cNvPr>
          <p:cNvSpPr txBox="1"/>
          <p:nvPr/>
        </p:nvSpPr>
        <p:spPr>
          <a:xfrm>
            <a:off x="579107" y="6111745"/>
            <a:ext cx="1829682" cy="32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Bozkurt-2021</a:t>
            </a:r>
          </a:p>
        </p:txBody>
      </p:sp>
      <p:sp>
        <p:nvSpPr>
          <p:cNvPr id="7" name="Metin kutusu 14">
            <a:extLst>
              <a:ext uri="{FF2B5EF4-FFF2-40B4-BE49-F238E27FC236}">
                <a16:creationId xmlns:a16="http://schemas.microsoft.com/office/drawing/2014/main" xmlns="" id="{9F43295E-BC22-4F62-ABD1-FABA213E1A04}"/>
              </a:ext>
            </a:extLst>
          </p:cNvPr>
          <p:cNvSpPr txBox="1"/>
          <p:nvPr/>
        </p:nvSpPr>
        <p:spPr>
          <a:xfrm>
            <a:off x="7158626" y="6114312"/>
            <a:ext cx="161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Zirai Don-2025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A684299F-A3E9-4629-8A3D-9E48D434B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91" y="1052960"/>
            <a:ext cx="2485257" cy="4996512"/>
          </a:xfrm>
          <a:prstGeom prst="parallelogram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BA22ACE7-DA77-4229-AF60-39F2A5657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r="43642"/>
          <a:stretch/>
        </p:blipFill>
        <p:spPr>
          <a:xfrm>
            <a:off x="7075023" y="1052960"/>
            <a:ext cx="2485257" cy="4996512"/>
          </a:xfrm>
          <a:prstGeom prst="parallelogram">
            <a:avLst/>
          </a:prstGeom>
        </p:spPr>
      </p:pic>
      <p:sp>
        <p:nvSpPr>
          <p:cNvPr id="17" name="Metin kutusu 14">
            <a:extLst>
              <a:ext uri="{FF2B5EF4-FFF2-40B4-BE49-F238E27FC236}">
                <a16:creationId xmlns:a16="http://schemas.microsoft.com/office/drawing/2014/main" xmlns="" id="{69A6435F-01BB-43B6-B4BB-3D6301949DCA}"/>
              </a:ext>
            </a:extLst>
          </p:cNvPr>
          <p:cNvSpPr txBox="1"/>
          <p:nvPr/>
        </p:nvSpPr>
        <p:spPr>
          <a:xfrm>
            <a:off x="2376515" y="6098165"/>
            <a:ext cx="2391248" cy="32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Büyükçekmece-2023</a:t>
            </a:r>
          </a:p>
        </p:txBody>
      </p:sp>
      <p:sp>
        <p:nvSpPr>
          <p:cNvPr id="18" name="Metin kutusu 14">
            <a:extLst>
              <a:ext uri="{FF2B5EF4-FFF2-40B4-BE49-F238E27FC236}">
                <a16:creationId xmlns:a16="http://schemas.microsoft.com/office/drawing/2014/main" xmlns="" id="{DCA0DD04-E141-49FD-8008-6722F7717B94}"/>
              </a:ext>
            </a:extLst>
          </p:cNvPr>
          <p:cNvSpPr txBox="1"/>
          <p:nvPr/>
        </p:nvSpPr>
        <p:spPr>
          <a:xfrm>
            <a:off x="4566329" y="6101454"/>
            <a:ext cx="239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Orman Yangınları-2025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50E4FCC0-170D-4087-8BA5-550F3BFFD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455" y="1051114"/>
            <a:ext cx="2485257" cy="4998358"/>
          </a:xfrm>
          <a:prstGeom prst="parallelogram">
            <a:avLst/>
          </a:prstGeom>
        </p:spPr>
      </p:pic>
      <p:sp>
        <p:nvSpPr>
          <p:cNvPr id="21" name="Metin kutusu 14">
            <a:extLst>
              <a:ext uri="{FF2B5EF4-FFF2-40B4-BE49-F238E27FC236}">
                <a16:creationId xmlns:a16="http://schemas.microsoft.com/office/drawing/2014/main" xmlns="" id="{B8370E42-81AA-483C-BA64-2749D598D9BE}"/>
              </a:ext>
            </a:extLst>
          </p:cNvPr>
          <p:cNvSpPr txBox="1"/>
          <p:nvPr/>
        </p:nvSpPr>
        <p:spPr>
          <a:xfrm>
            <a:off x="9408273" y="6101454"/>
            <a:ext cx="161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Trabzon-2025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7</a:t>
            </a:r>
            <a:endParaRPr lang="x-none" dirty="0">
              <a:solidFill>
                <a:srgbClr val="113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5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011295C-8EAC-4594-B314-4984F122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Değişikliğiyle Mücadeleye Neden İhtiyaç Duyuldu?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xmlns="" id="{D757C897-25EF-54FF-241F-6A509FD09772}"/>
              </a:ext>
            </a:extLst>
          </p:cNvPr>
          <p:cNvSpPr txBox="1">
            <a:spLocks/>
          </p:cNvSpPr>
          <p:nvPr/>
        </p:nvSpPr>
        <p:spPr>
          <a:xfrm>
            <a:off x="11498728" y="6521155"/>
            <a:ext cx="458994" cy="299774"/>
          </a:xfrm>
        </p:spPr>
        <p:txBody>
          <a:bodyPr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113F6B"/>
                </a:solidFill>
              </a:rPr>
              <a:t>8</a:t>
            </a:r>
            <a:endParaRPr lang="x-none" dirty="0">
              <a:solidFill>
                <a:srgbClr val="113F6B"/>
              </a:solidFill>
            </a:endParaRP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7DF08C3A-BAE9-4CD1-ADBF-8BF25B051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293600" cy="56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46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Özel 2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17365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İDB 1">
      <a:majorFont>
        <a:latin typeface="FenomenSans-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850</Words>
  <Application>Microsoft Office PowerPoint</Application>
  <PresentationFormat>Özel</PresentationFormat>
  <Paragraphs>166</Paragraphs>
  <Slides>20</Slides>
  <Notes>20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Office Teması</vt:lpstr>
      <vt:lpstr>ULUSLARARASI İKLİM ÇABALARI VE TÜRKİYE’NİN YOL HARİTASI</vt:lpstr>
      <vt:lpstr>Sera Gazı</vt:lpstr>
      <vt:lpstr>Sera Gazları ve Sera Etkisi</vt:lpstr>
      <vt:lpstr>PowerPoint Sunusu</vt:lpstr>
      <vt:lpstr>İklim Değişikliğinde Dünyanın Durumu</vt:lpstr>
      <vt:lpstr>İklim Değişikliği</vt:lpstr>
      <vt:lpstr>IPCC ar6 Senaryolarına Göre İklim Değişikliği</vt:lpstr>
      <vt:lpstr>İKLİM DEĞİŞİKLİĞİNİN TÜRKİYE’YE ETKİLERİ</vt:lpstr>
      <vt:lpstr>İklim Değişikliğiyle Mücadeleye Neden İhtiyaç Duyuldu?</vt:lpstr>
      <vt:lpstr>ULUSLARARASI ÇERÇEVE VE POLİTİKALAR</vt:lpstr>
      <vt:lpstr>İKLİM DEĞİŞİKLİĞİ BAŞKANLIĞI</vt:lpstr>
      <vt:lpstr>Teşkilat Şeması</vt:lpstr>
      <vt:lpstr>PowerPoint Sunusu</vt:lpstr>
      <vt:lpstr>TÜRKİYE’NİN İKLİM DEĞİŞİKLİĞİ POLİTİKA BELGELERİ</vt:lpstr>
      <vt:lpstr>İklim Kanunu</vt:lpstr>
      <vt:lpstr>PowerPoint Sunusu</vt:lpstr>
      <vt:lpstr>PowerPoint Sunusu</vt:lpstr>
      <vt:lpstr>İklim Kanunu Gerçekleri</vt:lpstr>
      <vt:lpstr>İklim Kanunu Gerçekleri</vt:lpstr>
      <vt:lpstr>TEŞEKKÜRLER     Dr. Veysel SELİMOĞLU İklim Değişikliği Başkanlığı Teknoloji ve Yeşil Dönüşüm Dairesi Başkanı veysel.selimoglu@iklim.gov.tr   </vt:lpstr>
    </vt:vector>
  </TitlesOfParts>
  <Company>NouS/TncTR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asus</dc:creator>
  <cp:lastModifiedBy>Sami DOGRU</cp:lastModifiedBy>
  <cp:revision>164</cp:revision>
  <dcterms:created xsi:type="dcterms:W3CDTF">2023-05-31T06:59:39Z</dcterms:created>
  <dcterms:modified xsi:type="dcterms:W3CDTF">2025-12-18T07:03:43Z</dcterms:modified>
</cp:coreProperties>
</file>