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76" r:id="rId4"/>
    <p:sldId id="258" r:id="rId5"/>
    <p:sldId id="259" r:id="rId6"/>
    <p:sldId id="277" r:id="rId7"/>
    <p:sldId id="278" r:id="rId8"/>
    <p:sldId id="279" r:id="rId9"/>
    <p:sldId id="280" r:id="rId10"/>
    <p:sldId id="281" r:id="rId11"/>
    <p:sldId id="260" r:id="rId12"/>
    <p:sldId id="261" r:id="rId13"/>
    <p:sldId id="282" r:id="rId14"/>
    <p:sldId id="262" r:id="rId15"/>
    <p:sldId id="263" r:id="rId16"/>
    <p:sldId id="264" r:id="rId17"/>
    <p:sldId id="265" r:id="rId18"/>
    <p:sldId id="283" r:id="rId19"/>
    <p:sldId id="284" r:id="rId20"/>
    <p:sldId id="285" r:id="rId21"/>
    <p:sldId id="286" r:id="rId22"/>
    <p:sldId id="287" r:id="rId23"/>
    <p:sldId id="288" r:id="rId24"/>
    <p:sldId id="266" r:id="rId25"/>
    <p:sldId id="267" r:id="rId26"/>
    <p:sldId id="268" r:id="rId27"/>
    <p:sldId id="269" r:id="rId28"/>
    <p:sldId id="289" r:id="rId29"/>
    <p:sldId id="290" r:id="rId30"/>
    <p:sldId id="291" r:id="rId31"/>
    <p:sldId id="270" r:id="rId32"/>
    <p:sldId id="271" r:id="rId33"/>
    <p:sldId id="272" r:id="rId34"/>
    <p:sldId id="292" r:id="rId35"/>
    <p:sldId id="293" r:id="rId36"/>
    <p:sldId id="273" r:id="rId37"/>
    <p:sldId id="274" r:id="rId38"/>
    <p:sldId id="275" r:id="rId39"/>
    <p:sldId id="294" r:id="rId4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5203C3-A322-45BF-B4B1-9EA6A265E40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3762AF7A-697F-47BE-B1CB-FAB30257A6AC}">
      <dgm:prSet phldrT="[Metin]"/>
      <dgm:spPr/>
      <dgm:t>
        <a:bodyPr/>
        <a:lstStyle/>
        <a:p>
          <a:r>
            <a:rPr lang="tr-TR" dirty="0" err="1" smtClean="0"/>
            <a:t>Compensation</a:t>
          </a:r>
          <a:r>
            <a:rPr lang="tr-TR" dirty="0" smtClean="0"/>
            <a:t> </a:t>
          </a:r>
          <a:r>
            <a:rPr lang="tr-TR" dirty="0" err="1" smtClean="0"/>
            <a:t>for</a:t>
          </a:r>
          <a:r>
            <a:rPr lang="tr-TR" dirty="0" smtClean="0"/>
            <a:t> </a:t>
          </a:r>
          <a:r>
            <a:rPr lang="tr-TR" dirty="0" err="1" smtClean="0"/>
            <a:t>financial</a:t>
          </a:r>
          <a:r>
            <a:rPr lang="tr-TR" dirty="0" smtClean="0"/>
            <a:t> </a:t>
          </a:r>
          <a:r>
            <a:rPr lang="tr-TR" dirty="0" err="1" smtClean="0"/>
            <a:t>loss</a:t>
          </a:r>
          <a:endParaRPr lang="tr-TR" dirty="0"/>
        </a:p>
      </dgm:t>
    </dgm:pt>
    <dgm:pt modelId="{11D36EE6-5C22-44B4-AF04-8FE5C94118AB}" type="parTrans" cxnId="{1C17048B-E923-4750-A24E-E923D72E9B54}">
      <dgm:prSet/>
      <dgm:spPr/>
      <dgm:t>
        <a:bodyPr/>
        <a:lstStyle/>
        <a:p>
          <a:endParaRPr lang="tr-TR"/>
        </a:p>
      </dgm:t>
    </dgm:pt>
    <dgm:pt modelId="{935E7E2A-67A0-4ECD-9A9D-AF88E67832E4}" type="sibTrans" cxnId="{1C17048B-E923-4750-A24E-E923D72E9B54}">
      <dgm:prSet/>
      <dgm:spPr/>
      <dgm:t>
        <a:bodyPr/>
        <a:lstStyle/>
        <a:p>
          <a:endParaRPr lang="tr-TR"/>
        </a:p>
      </dgm:t>
    </dgm:pt>
    <dgm:pt modelId="{ED541611-A0A0-4E69-BDEE-0724CDA24490}">
      <dgm:prSet phldrT="[Metin]"/>
      <dgm:spPr/>
      <dgm:t>
        <a:bodyPr/>
        <a:lstStyle/>
        <a:p>
          <a:r>
            <a:rPr lang="tr-TR" dirty="0" err="1" smtClean="0"/>
            <a:t>Award</a:t>
          </a:r>
          <a:r>
            <a:rPr lang="tr-TR" dirty="0" smtClean="0"/>
            <a:t> </a:t>
          </a:r>
          <a:r>
            <a:rPr lang="tr-TR" dirty="0" err="1" smtClean="0"/>
            <a:t>aggrevated</a:t>
          </a:r>
          <a:r>
            <a:rPr lang="tr-TR" dirty="0" smtClean="0"/>
            <a:t> </a:t>
          </a:r>
          <a:r>
            <a:rPr lang="tr-TR" dirty="0" err="1" smtClean="0"/>
            <a:t>damages</a:t>
          </a:r>
          <a:endParaRPr lang="tr-TR" dirty="0"/>
        </a:p>
      </dgm:t>
    </dgm:pt>
    <dgm:pt modelId="{3D9765BD-88CD-4469-892C-84D3AA1603D5}" type="parTrans" cxnId="{961830D1-6649-4C11-8E36-7519472C8390}">
      <dgm:prSet/>
      <dgm:spPr/>
      <dgm:t>
        <a:bodyPr/>
        <a:lstStyle/>
        <a:p>
          <a:endParaRPr lang="tr-TR"/>
        </a:p>
      </dgm:t>
    </dgm:pt>
    <dgm:pt modelId="{AA5F978E-C66F-45B6-8A8C-82D06B33279D}" type="sibTrans" cxnId="{961830D1-6649-4C11-8E36-7519472C8390}">
      <dgm:prSet/>
      <dgm:spPr/>
      <dgm:t>
        <a:bodyPr/>
        <a:lstStyle/>
        <a:p>
          <a:endParaRPr lang="tr-TR"/>
        </a:p>
      </dgm:t>
    </dgm:pt>
    <dgm:pt modelId="{6C0BCAC9-E7B5-43EE-AB43-D86AFA0BC677}">
      <dgm:prSet phldrT="[Metin]"/>
      <dgm:spPr/>
      <dgm:t>
        <a:bodyPr/>
        <a:lstStyle/>
        <a:p>
          <a:r>
            <a:rPr lang="tr-TR" dirty="0" err="1" smtClean="0"/>
            <a:t>Exemplary</a:t>
          </a:r>
          <a:r>
            <a:rPr lang="tr-TR" dirty="0" smtClean="0"/>
            <a:t> </a:t>
          </a:r>
          <a:r>
            <a:rPr lang="tr-TR" dirty="0" err="1" smtClean="0"/>
            <a:t>damages</a:t>
          </a:r>
          <a:endParaRPr lang="tr-TR" dirty="0"/>
        </a:p>
      </dgm:t>
    </dgm:pt>
    <dgm:pt modelId="{DA5FA4BC-EA63-4D62-AB78-55BA343F681E}" type="parTrans" cxnId="{51D609F8-4781-4219-A017-6837BFF41BE8}">
      <dgm:prSet/>
      <dgm:spPr/>
      <dgm:t>
        <a:bodyPr/>
        <a:lstStyle/>
        <a:p>
          <a:endParaRPr lang="tr-TR"/>
        </a:p>
      </dgm:t>
    </dgm:pt>
    <dgm:pt modelId="{AD8E1A4D-3C91-4C93-A1CA-B05E3459D0CF}" type="sibTrans" cxnId="{51D609F8-4781-4219-A017-6837BFF41BE8}">
      <dgm:prSet/>
      <dgm:spPr/>
      <dgm:t>
        <a:bodyPr/>
        <a:lstStyle/>
        <a:p>
          <a:endParaRPr lang="tr-TR"/>
        </a:p>
      </dgm:t>
    </dgm:pt>
    <dgm:pt modelId="{5FB68DE4-D2C4-403F-B703-5EDEFC6F8CD7}" type="pres">
      <dgm:prSet presAssocID="{155203C3-A322-45BF-B4B1-9EA6A265E40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B94F5D83-86A4-4067-B823-6A7816BACD7A}" type="pres">
      <dgm:prSet presAssocID="{3762AF7A-697F-47BE-B1CB-FAB30257A6AC}" presName="parentLin" presStyleCnt="0"/>
      <dgm:spPr/>
    </dgm:pt>
    <dgm:pt modelId="{4093624F-9D47-4259-A04A-33F0500F1684}" type="pres">
      <dgm:prSet presAssocID="{3762AF7A-697F-47BE-B1CB-FAB30257A6AC}" presName="parentLeftMargin" presStyleLbl="node1" presStyleIdx="0" presStyleCnt="3"/>
      <dgm:spPr/>
      <dgm:t>
        <a:bodyPr/>
        <a:lstStyle/>
        <a:p>
          <a:endParaRPr lang="tr-TR"/>
        </a:p>
      </dgm:t>
    </dgm:pt>
    <dgm:pt modelId="{533876F6-2DD3-44AD-8C82-271346172720}" type="pres">
      <dgm:prSet presAssocID="{3762AF7A-697F-47BE-B1CB-FAB30257A6AC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A31FAC3-FD92-45CE-B442-F2DFF3AC998D}" type="pres">
      <dgm:prSet presAssocID="{3762AF7A-697F-47BE-B1CB-FAB30257A6AC}" presName="negativeSpace" presStyleCnt="0"/>
      <dgm:spPr/>
    </dgm:pt>
    <dgm:pt modelId="{F9223D25-4EB6-4F22-A907-AEBEB223D9D8}" type="pres">
      <dgm:prSet presAssocID="{3762AF7A-697F-47BE-B1CB-FAB30257A6AC}" presName="childText" presStyleLbl="conFgAcc1" presStyleIdx="0" presStyleCnt="3">
        <dgm:presLayoutVars>
          <dgm:bulletEnabled val="1"/>
        </dgm:presLayoutVars>
      </dgm:prSet>
      <dgm:spPr/>
    </dgm:pt>
    <dgm:pt modelId="{41004136-4BAC-4527-893D-9E02E9A9F124}" type="pres">
      <dgm:prSet presAssocID="{935E7E2A-67A0-4ECD-9A9D-AF88E67832E4}" presName="spaceBetweenRectangles" presStyleCnt="0"/>
      <dgm:spPr/>
    </dgm:pt>
    <dgm:pt modelId="{97ECD32E-F30D-4F6A-AF44-2BF96CD35F31}" type="pres">
      <dgm:prSet presAssocID="{ED541611-A0A0-4E69-BDEE-0724CDA24490}" presName="parentLin" presStyleCnt="0"/>
      <dgm:spPr/>
    </dgm:pt>
    <dgm:pt modelId="{B4B836E8-909E-4B3C-BB9F-7C517B6A59D3}" type="pres">
      <dgm:prSet presAssocID="{ED541611-A0A0-4E69-BDEE-0724CDA24490}" presName="parentLeftMargin" presStyleLbl="node1" presStyleIdx="0" presStyleCnt="3"/>
      <dgm:spPr/>
      <dgm:t>
        <a:bodyPr/>
        <a:lstStyle/>
        <a:p>
          <a:endParaRPr lang="tr-TR"/>
        </a:p>
      </dgm:t>
    </dgm:pt>
    <dgm:pt modelId="{5878F41E-0048-40A3-972E-06A00D51732C}" type="pres">
      <dgm:prSet presAssocID="{ED541611-A0A0-4E69-BDEE-0724CDA2449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820D9DE-36E1-433E-BB34-066B7AC26717}" type="pres">
      <dgm:prSet presAssocID="{ED541611-A0A0-4E69-BDEE-0724CDA24490}" presName="negativeSpace" presStyleCnt="0"/>
      <dgm:spPr/>
    </dgm:pt>
    <dgm:pt modelId="{A13D22D1-7539-4839-9E42-5D738342CE6C}" type="pres">
      <dgm:prSet presAssocID="{ED541611-A0A0-4E69-BDEE-0724CDA24490}" presName="childText" presStyleLbl="conFgAcc1" presStyleIdx="1" presStyleCnt="3">
        <dgm:presLayoutVars>
          <dgm:bulletEnabled val="1"/>
        </dgm:presLayoutVars>
      </dgm:prSet>
      <dgm:spPr/>
    </dgm:pt>
    <dgm:pt modelId="{72D90B02-299D-4DFA-83BB-F7729F713C64}" type="pres">
      <dgm:prSet presAssocID="{AA5F978E-C66F-45B6-8A8C-82D06B33279D}" presName="spaceBetweenRectangles" presStyleCnt="0"/>
      <dgm:spPr/>
    </dgm:pt>
    <dgm:pt modelId="{149FD1B6-DFB5-4D32-B0E8-53B863EF293D}" type="pres">
      <dgm:prSet presAssocID="{6C0BCAC9-E7B5-43EE-AB43-D86AFA0BC677}" presName="parentLin" presStyleCnt="0"/>
      <dgm:spPr/>
    </dgm:pt>
    <dgm:pt modelId="{A113A150-2F07-4C56-BD76-A7CF71DC821F}" type="pres">
      <dgm:prSet presAssocID="{6C0BCAC9-E7B5-43EE-AB43-D86AFA0BC677}" presName="parentLeftMargin" presStyleLbl="node1" presStyleIdx="1" presStyleCnt="3"/>
      <dgm:spPr/>
      <dgm:t>
        <a:bodyPr/>
        <a:lstStyle/>
        <a:p>
          <a:endParaRPr lang="tr-TR"/>
        </a:p>
      </dgm:t>
    </dgm:pt>
    <dgm:pt modelId="{00EBEBAD-B55E-4424-858E-2C92B33AEF08}" type="pres">
      <dgm:prSet presAssocID="{6C0BCAC9-E7B5-43EE-AB43-D86AFA0BC677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B600566-33A0-425F-A6A6-FABA4A8BF9BC}" type="pres">
      <dgm:prSet presAssocID="{6C0BCAC9-E7B5-43EE-AB43-D86AFA0BC677}" presName="negativeSpace" presStyleCnt="0"/>
      <dgm:spPr/>
    </dgm:pt>
    <dgm:pt modelId="{DB51254B-ADDA-49C3-93CC-DDDB6AD52401}" type="pres">
      <dgm:prSet presAssocID="{6C0BCAC9-E7B5-43EE-AB43-D86AFA0BC677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F084FAB0-4CFD-4E69-934F-3E8BFDF4E317}" type="presOf" srcId="{6C0BCAC9-E7B5-43EE-AB43-D86AFA0BC677}" destId="{00EBEBAD-B55E-4424-858E-2C92B33AEF08}" srcOrd="1" destOrd="0" presId="urn:microsoft.com/office/officeart/2005/8/layout/list1"/>
    <dgm:cxn modelId="{51D609F8-4781-4219-A017-6837BFF41BE8}" srcId="{155203C3-A322-45BF-B4B1-9EA6A265E404}" destId="{6C0BCAC9-E7B5-43EE-AB43-D86AFA0BC677}" srcOrd="2" destOrd="0" parTransId="{DA5FA4BC-EA63-4D62-AB78-55BA343F681E}" sibTransId="{AD8E1A4D-3C91-4C93-A1CA-B05E3459D0CF}"/>
    <dgm:cxn modelId="{DDFEFD69-CF4F-4341-8A7C-C68EA8DA639E}" type="presOf" srcId="{ED541611-A0A0-4E69-BDEE-0724CDA24490}" destId="{5878F41E-0048-40A3-972E-06A00D51732C}" srcOrd="1" destOrd="0" presId="urn:microsoft.com/office/officeart/2005/8/layout/list1"/>
    <dgm:cxn modelId="{7F996CC9-8C19-47C2-A1A3-4338C13FBFFA}" type="presOf" srcId="{ED541611-A0A0-4E69-BDEE-0724CDA24490}" destId="{B4B836E8-909E-4B3C-BB9F-7C517B6A59D3}" srcOrd="0" destOrd="0" presId="urn:microsoft.com/office/officeart/2005/8/layout/list1"/>
    <dgm:cxn modelId="{1438F864-8173-45F9-9081-0AEAD12D6207}" type="presOf" srcId="{155203C3-A322-45BF-B4B1-9EA6A265E404}" destId="{5FB68DE4-D2C4-403F-B703-5EDEFC6F8CD7}" srcOrd="0" destOrd="0" presId="urn:microsoft.com/office/officeart/2005/8/layout/list1"/>
    <dgm:cxn modelId="{A18516D7-26E8-4C8D-A36B-120FBF4D3034}" type="presOf" srcId="{6C0BCAC9-E7B5-43EE-AB43-D86AFA0BC677}" destId="{A113A150-2F07-4C56-BD76-A7CF71DC821F}" srcOrd="0" destOrd="0" presId="urn:microsoft.com/office/officeart/2005/8/layout/list1"/>
    <dgm:cxn modelId="{D8A03770-B2B1-4C5C-920F-CE9A1653E20B}" type="presOf" srcId="{3762AF7A-697F-47BE-B1CB-FAB30257A6AC}" destId="{4093624F-9D47-4259-A04A-33F0500F1684}" srcOrd="0" destOrd="0" presId="urn:microsoft.com/office/officeart/2005/8/layout/list1"/>
    <dgm:cxn modelId="{B2544DCE-5D50-482C-8A09-67893C9317F6}" type="presOf" srcId="{3762AF7A-697F-47BE-B1CB-FAB30257A6AC}" destId="{533876F6-2DD3-44AD-8C82-271346172720}" srcOrd="1" destOrd="0" presId="urn:microsoft.com/office/officeart/2005/8/layout/list1"/>
    <dgm:cxn modelId="{961830D1-6649-4C11-8E36-7519472C8390}" srcId="{155203C3-A322-45BF-B4B1-9EA6A265E404}" destId="{ED541611-A0A0-4E69-BDEE-0724CDA24490}" srcOrd="1" destOrd="0" parTransId="{3D9765BD-88CD-4469-892C-84D3AA1603D5}" sibTransId="{AA5F978E-C66F-45B6-8A8C-82D06B33279D}"/>
    <dgm:cxn modelId="{1C17048B-E923-4750-A24E-E923D72E9B54}" srcId="{155203C3-A322-45BF-B4B1-9EA6A265E404}" destId="{3762AF7A-697F-47BE-B1CB-FAB30257A6AC}" srcOrd="0" destOrd="0" parTransId="{11D36EE6-5C22-44B4-AF04-8FE5C94118AB}" sibTransId="{935E7E2A-67A0-4ECD-9A9D-AF88E67832E4}"/>
    <dgm:cxn modelId="{9CF3D0E2-377D-46CA-94F7-4E522E88746E}" type="presParOf" srcId="{5FB68DE4-D2C4-403F-B703-5EDEFC6F8CD7}" destId="{B94F5D83-86A4-4067-B823-6A7816BACD7A}" srcOrd="0" destOrd="0" presId="urn:microsoft.com/office/officeart/2005/8/layout/list1"/>
    <dgm:cxn modelId="{C9C610C9-3AAC-438F-8CAD-0B60DAB81D4D}" type="presParOf" srcId="{B94F5D83-86A4-4067-B823-6A7816BACD7A}" destId="{4093624F-9D47-4259-A04A-33F0500F1684}" srcOrd="0" destOrd="0" presId="urn:microsoft.com/office/officeart/2005/8/layout/list1"/>
    <dgm:cxn modelId="{C61E0346-0700-477D-A273-52816EC42B43}" type="presParOf" srcId="{B94F5D83-86A4-4067-B823-6A7816BACD7A}" destId="{533876F6-2DD3-44AD-8C82-271346172720}" srcOrd="1" destOrd="0" presId="urn:microsoft.com/office/officeart/2005/8/layout/list1"/>
    <dgm:cxn modelId="{A424A970-CC97-4BC4-B7F2-B801130359D8}" type="presParOf" srcId="{5FB68DE4-D2C4-403F-B703-5EDEFC6F8CD7}" destId="{6A31FAC3-FD92-45CE-B442-F2DFF3AC998D}" srcOrd="1" destOrd="0" presId="urn:microsoft.com/office/officeart/2005/8/layout/list1"/>
    <dgm:cxn modelId="{3540C46C-A220-4587-AEFC-15093ACD49A4}" type="presParOf" srcId="{5FB68DE4-D2C4-403F-B703-5EDEFC6F8CD7}" destId="{F9223D25-4EB6-4F22-A907-AEBEB223D9D8}" srcOrd="2" destOrd="0" presId="urn:microsoft.com/office/officeart/2005/8/layout/list1"/>
    <dgm:cxn modelId="{68143C25-5364-41A7-988F-5040F0D5E4C8}" type="presParOf" srcId="{5FB68DE4-D2C4-403F-B703-5EDEFC6F8CD7}" destId="{41004136-4BAC-4527-893D-9E02E9A9F124}" srcOrd="3" destOrd="0" presId="urn:microsoft.com/office/officeart/2005/8/layout/list1"/>
    <dgm:cxn modelId="{B43B1CE4-5364-4F3E-870D-F7494B5289E4}" type="presParOf" srcId="{5FB68DE4-D2C4-403F-B703-5EDEFC6F8CD7}" destId="{97ECD32E-F30D-4F6A-AF44-2BF96CD35F31}" srcOrd="4" destOrd="0" presId="urn:microsoft.com/office/officeart/2005/8/layout/list1"/>
    <dgm:cxn modelId="{89B3ECAE-AEA3-4FBF-AD54-0A826AECB850}" type="presParOf" srcId="{97ECD32E-F30D-4F6A-AF44-2BF96CD35F31}" destId="{B4B836E8-909E-4B3C-BB9F-7C517B6A59D3}" srcOrd="0" destOrd="0" presId="urn:microsoft.com/office/officeart/2005/8/layout/list1"/>
    <dgm:cxn modelId="{51AE13E9-7D63-48CD-B3FE-09FEE0ADBDE8}" type="presParOf" srcId="{97ECD32E-F30D-4F6A-AF44-2BF96CD35F31}" destId="{5878F41E-0048-40A3-972E-06A00D51732C}" srcOrd="1" destOrd="0" presId="urn:microsoft.com/office/officeart/2005/8/layout/list1"/>
    <dgm:cxn modelId="{F71B9EA7-5767-413C-8810-4A627AA3344C}" type="presParOf" srcId="{5FB68DE4-D2C4-403F-B703-5EDEFC6F8CD7}" destId="{1820D9DE-36E1-433E-BB34-066B7AC26717}" srcOrd="5" destOrd="0" presId="urn:microsoft.com/office/officeart/2005/8/layout/list1"/>
    <dgm:cxn modelId="{7CB62F8C-D9CA-4382-BF56-A728CB1D562F}" type="presParOf" srcId="{5FB68DE4-D2C4-403F-B703-5EDEFC6F8CD7}" destId="{A13D22D1-7539-4839-9E42-5D738342CE6C}" srcOrd="6" destOrd="0" presId="urn:microsoft.com/office/officeart/2005/8/layout/list1"/>
    <dgm:cxn modelId="{4574EE86-B65B-4F1D-A580-91D44D7E8EA5}" type="presParOf" srcId="{5FB68DE4-D2C4-403F-B703-5EDEFC6F8CD7}" destId="{72D90B02-299D-4DFA-83BB-F7729F713C64}" srcOrd="7" destOrd="0" presId="urn:microsoft.com/office/officeart/2005/8/layout/list1"/>
    <dgm:cxn modelId="{D1F662B5-03B1-4090-A325-9A9964E3AB86}" type="presParOf" srcId="{5FB68DE4-D2C4-403F-B703-5EDEFC6F8CD7}" destId="{149FD1B6-DFB5-4D32-B0E8-53B863EF293D}" srcOrd="8" destOrd="0" presId="urn:microsoft.com/office/officeart/2005/8/layout/list1"/>
    <dgm:cxn modelId="{D4DE6F85-3DC6-4853-8717-3CF5E7D369B1}" type="presParOf" srcId="{149FD1B6-DFB5-4D32-B0E8-53B863EF293D}" destId="{A113A150-2F07-4C56-BD76-A7CF71DC821F}" srcOrd="0" destOrd="0" presId="urn:microsoft.com/office/officeart/2005/8/layout/list1"/>
    <dgm:cxn modelId="{410ECC3C-C45C-4EF6-B7D7-2E7E08A1001C}" type="presParOf" srcId="{149FD1B6-DFB5-4D32-B0E8-53B863EF293D}" destId="{00EBEBAD-B55E-4424-858E-2C92B33AEF08}" srcOrd="1" destOrd="0" presId="urn:microsoft.com/office/officeart/2005/8/layout/list1"/>
    <dgm:cxn modelId="{8E2462BD-5FE9-4B2D-9BC0-309F0A2F044B}" type="presParOf" srcId="{5FB68DE4-D2C4-403F-B703-5EDEFC6F8CD7}" destId="{DB600566-33A0-425F-A6A6-FABA4A8BF9BC}" srcOrd="9" destOrd="0" presId="urn:microsoft.com/office/officeart/2005/8/layout/list1"/>
    <dgm:cxn modelId="{B5DB3A4D-5BD2-47D2-8FB6-170FBDCEFF3F}" type="presParOf" srcId="{5FB68DE4-D2C4-403F-B703-5EDEFC6F8CD7}" destId="{DB51254B-ADDA-49C3-93CC-DDDB6AD52401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B0AA9-6C0A-4B1A-9BE8-0FF1C5270C26}" type="datetimeFigureOut">
              <a:rPr lang="tr-TR" smtClean="0"/>
              <a:t>1.10.2025</a:t>
            </a:fld>
            <a:endParaRPr lang="tr-T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E588E-A83B-4056-A1FF-0BAF2995B16B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B0AA9-6C0A-4B1A-9BE8-0FF1C5270C26}" type="datetimeFigureOut">
              <a:rPr lang="tr-TR" smtClean="0"/>
              <a:t>1.10.2025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E588E-A83B-4056-A1FF-0BAF2995B16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B0AA9-6C0A-4B1A-9BE8-0FF1C5270C26}" type="datetimeFigureOut">
              <a:rPr lang="tr-TR" smtClean="0"/>
              <a:t>1.10.2025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E588E-A83B-4056-A1FF-0BAF2995B16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B0AA9-6C0A-4B1A-9BE8-0FF1C5270C26}" type="datetimeFigureOut">
              <a:rPr lang="tr-TR" smtClean="0"/>
              <a:t>1.10.2025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E588E-A83B-4056-A1FF-0BAF2995B16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B0AA9-6C0A-4B1A-9BE8-0FF1C5270C26}" type="datetimeFigureOut">
              <a:rPr lang="tr-TR" smtClean="0"/>
              <a:t>1.10.2025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E588E-A83B-4056-A1FF-0BAF2995B16B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B0AA9-6C0A-4B1A-9BE8-0FF1C5270C26}" type="datetimeFigureOut">
              <a:rPr lang="tr-TR" smtClean="0"/>
              <a:t>1.10.2025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E588E-A83B-4056-A1FF-0BAF2995B16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B0AA9-6C0A-4B1A-9BE8-0FF1C5270C26}" type="datetimeFigureOut">
              <a:rPr lang="tr-TR" smtClean="0"/>
              <a:t>1.10.2025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E588E-A83B-4056-A1FF-0BAF2995B16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B0AA9-6C0A-4B1A-9BE8-0FF1C5270C26}" type="datetimeFigureOut">
              <a:rPr lang="tr-TR" smtClean="0"/>
              <a:t>1.10.2025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E588E-A83B-4056-A1FF-0BAF2995B16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B0AA9-6C0A-4B1A-9BE8-0FF1C5270C26}" type="datetimeFigureOut">
              <a:rPr lang="tr-TR" smtClean="0"/>
              <a:t>1.10.2025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E588E-A83B-4056-A1FF-0BAF2995B16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B0AA9-6C0A-4B1A-9BE8-0FF1C5270C26}" type="datetimeFigureOut">
              <a:rPr lang="tr-TR" smtClean="0"/>
              <a:t>1.10.2025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E588E-A83B-4056-A1FF-0BAF2995B16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B0AA9-6C0A-4B1A-9BE8-0FF1C5270C26}" type="datetimeFigureOut">
              <a:rPr lang="tr-TR" smtClean="0"/>
              <a:t>1.10.2025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A6E588E-A83B-4056-A1FF-0BAF2995B16B}" type="slidenum">
              <a:rPr lang="tr-TR" smtClean="0"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54B0AA9-6C0A-4B1A-9BE8-0FF1C5270C26}" type="datetimeFigureOut">
              <a:rPr lang="tr-TR" smtClean="0"/>
              <a:t>1.10.2025</a:t>
            </a:fld>
            <a:endParaRPr lang="tr-T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A6E588E-A83B-4056-A1FF-0BAF2995B16B}" type="slidenum">
              <a:rPr lang="tr-TR" smtClean="0"/>
              <a:t>‹#›</a:t>
            </a:fld>
            <a:endParaRPr lang="tr-T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11560" y="1628800"/>
            <a:ext cx="7851648" cy="2160240"/>
          </a:xfrm>
        </p:spPr>
        <p:txBody>
          <a:bodyPr>
            <a:noAutofit/>
          </a:bodyPr>
          <a:lstStyle/>
          <a:p>
            <a:pPr marL="182880" indent="0" algn="ctr">
              <a:buNone/>
            </a:pPr>
            <a:r>
              <a:rPr lang="tr-TR" sz="6600" dirty="0" smtClean="0">
                <a:solidFill>
                  <a:schemeClr val="tx1"/>
                </a:solidFill>
              </a:rPr>
              <a:t>International Legal English</a:t>
            </a:r>
            <a:endParaRPr lang="tr-TR" sz="6600" dirty="0">
              <a:solidFill>
                <a:schemeClr val="tx1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51520" y="4653136"/>
            <a:ext cx="7854696" cy="1752600"/>
          </a:xfrm>
        </p:spPr>
        <p:txBody>
          <a:bodyPr/>
          <a:lstStyle/>
          <a:p>
            <a:r>
              <a:rPr lang="tr-TR" dirty="0" smtClean="0"/>
              <a:t>Öğretim Görevlisi</a:t>
            </a:r>
          </a:p>
          <a:p>
            <a:r>
              <a:rPr lang="tr-TR" dirty="0" smtClean="0"/>
              <a:t>ÖZEN TEKİN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52611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Summary: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b="1" dirty="0"/>
              <a:t>Civil law approach</a:t>
            </a:r>
            <a:r>
              <a:rPr lang="en-US" dirty="0"/>
              <a:t> = stability and protection, but less flexibility.</a:t>
            </a:r>
          </a:p>
          <a:p>
            <a:r>
              <a:rPr lang="en-US" b="1" dirty="0"/>
              <a:t>Common law approach</a:t>
            </a:r>
            <a:r>
              <a:rPr lang="en-US" dirty="0"/>
              <a:t> = freedom and adaptability, but risks of inequality.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782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87016" y="1340768"/>
            <a:ext cx="8856984" cy="1143000"/>
          </a:xfrm>
        </p:spPr>
        <p:txBody>
          <a:bodyPr>
            <a:normAutofit fontScale="90000"/>
          </a:bodyPr>
          <a:lstStyle/>
          <a:p>
            <a:r>
              <a:rPr lang="tr-TR" dirty="0" err="1" smtClean="0"/>
              <a:t>Before</a:t>
            </a:r>
            <a:r>
              <a:rPr lang="tr-TR" dirty="0" smtClean="0"/>
              <a:t> Reading: </a:t>
            </a:r>
            <a:r>
              <a:rPr lang="tr-TR" dirty="0" err="1" smtClean="0"/>
              <a:t>Discrimination</a:t>
            </a:r>
            <a:r>
              <a:rPr lang="tr-TR" dirty="0" smtClean="0"/>
              <a:t> </a:t>
            </a:r>
            <a:r>
              <a:rPr lang="tr-TR" dirty="0" smtClean="0"/>
              <a:t>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Workplace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2996952"/>
            <a:ext cx="8784976" cy="3164984"/>
          </a:xfrm>
        </p:spPr>
        <p:txBody>
          <a:bodyPr>
            <a:normAutofit/>
          </a:bodyPr>
          <a:lstStyle/>
          <a:p>
            <a:r>
              <a:rPr lang="tr-TR" sz="3600" dirty="0" smtClean="0"/>
              <a:t>On </a:t>
            </a:r>
            <a:r>
              <a:rPr lang="tr-TR" sz="3600" dirty="0" err="1" smtClean="0"/>
              <a:t>what</a:t>
            </a:r>
            <a:r>
              <a:rPr lang="tr-TR" sz="3600" dirty="0" smtClean="0"/>
              <a:t> </a:t>
            </a:r>
            <a:r>
              <a:rPr lang="tr-TR" sz="3600" dirty="0" err="1" smtClean="0"/>
              <a:t>grounds</a:t>
            </a:r>
            <a:r>
              <a:rPr lang="tr-TR" sz="3600" dirty="0" smtClean="0"/>
              <a:t> </a:t>
            </a:r>
            <a:r>
              <a:rPr lang="tr-TR" sz="3600" dirty="0" err="1" smtClean="0"/>
              <a:t>are</a:t>
            </a:r>
            <a:r>
              <a:rPr lang="tr-TR" sz="3600" dirty="0" smtClean="0"/>
              <a:t> </a:t>
            </a:r>
            <a:r>
              <a:rPr lang="tr-TR" sz="3600" dirty="0" err="1" smtClean="0"/>
              <a:t>people</a:t>
            </a:r>
            <a:r>
              <a:rPr lang="tr-TR" sz="3600" dirty="0" smtClean="0"/>
              <a:t> </a:t>
            </a:r>
            <a:r>
              <a:rPr lang="tr-TR" sz="3600" dirty="0" err="1" smtClean="0"/>
              <a:t>discriminated</a:t>
            </a:r>
            <a:r>
              <a:rPr lang="tr-TR" sz="3600" dirty="0" smtClean="0"/>
              <a:t> </a:t>
            </a:r>
            <a:r>
              <a:rPr lang="tr-TR" sz="3600" dirty="0" err="1" smtClean="0"/>
              <a:t>against</a:t>
            </a:r>
            <a:r>
              <a:rPr lang="tr-TR" sz="3600" dirty="0" smtClean="0"/>
              <a:t> in </a:t>
            </a:r>
            <a:r>
              <a:rPr lang="tr-TR" sz="3600" dirty="0" err="1" smtClean="0"/>
              <a:t>the</a:t>
            </a:r>
            <a:r>
              <a:rPr lang="tr-TR" sz="3600" dirty="0" smtClean="0"/>
              <a:t> </a:t>
            </a:r>
            <a:r>
              <a:rPr lang="tr-TR" sz="3600" dirty="0" err="1" smtClean="0"/>
              <a:t>employment</a:t>
            </a:r>
            <a:r>
              <a:rPr lang="tr-TR" sz="3600" dirty="0" smtClean="0"/>
              <a:t> market? </a:t>
            </a:r>
            <a:r>
              <a:rPr lang="tr-TR" sz="3200" dirty="0" smtClean="0"/>
              <a:t>(</a:t>
            </a:r>
            <a:r>
              <a:rPr lang="tr-TR" sz="2400" dirty="0" err="1"/>
              <a:t>Think</a:t>
            </a:r>
            <a:r>
              <a:rPr lang="tr-TR" sz="2400" dirty="0"/>
              <a:t> </a:t>
            </a:r>
            <a:r>
              <a:rPr lang="tr-TR" sz="2400" dirty="0" err="1"/>
              <a:t>about</a:t>
            </a:r>
            <a:r>
              <a:rPr lang="tr-TR" sz="2400" dirty="0"/>
              <a:t> </a:t>
            </a:r>
            <a:r>
              <a:rPr lang="tr-TR" sz="2400" dirty="0" err="1"/>
              <a:t>sex</a:t>
            </a:r>
            <a:r>
              <a:rPr lang="tr-TR" sz="2400" dirty="0"/>
              <a:t>, </a:t>
            </a:r>
            <a:r>
              <a:rPr lang="tr-TR" sz="2400" dirty="0" err="1"/>
              <a:t>gender</a:t>
            </a:r>
            <a:r>
              <a:rPr lang="tr-TR" sz="2400" dirty="0"/>
              <a:t>, </a:t>
            </a:r>
            <a:r>
              <a:rPr lang="tr-TR" sz="2400" dirty="0" err="1"/>
              <a:t>age</a:t>
            </a:r>
            <a:r>
              <a:rPr lang="tr-TR" sz="2400" dirty="0"/>
              <a:t>, </a:t>
            </a:r>
            <a:r>
              <a:rPr lang="tr-TR" sz="2400" dirty="0" err="1"/>
              <a:t>race</a:t>
            </a:r>
            <a:r>
              <a:rPr lang="tr-TR" sz="2400" dirty="0"/>
              <a:t>, </a:t>
            </a:r>
            <a:r>
              <a:rPr lang="tr-TR" sz="2400" dirty="0" err="1"/>
              <a:t>disability</a:t>
            </a:r>
            <a:r>
              <a:rPr lang="tr-TR" sz="2400" dirty="0"/>
              <a:t>, </a:t>
            </a:r>
            <a:r>
              <a:rPr lang="tr-TR" sz="2400" dirty="0" err="1" smtClean="0"/>
              <a:t>nationality</a:t>
            </a:r>
            <a:r>
              <a:rPr lang="tr-TR" sz="2400" dirty="0" smtClean="0"/>
              <a:t>)</a:t>
            </a:r>
            <a:endParaRPr lang="tr-TR" sz="2400" dirty="0"/>
          </a:p>
          <a:p>
            <a:pPr marL="0" indent="0">
              <a:buNone/>
            </a:pPr>
            <a:endParaRPr lang="tr-TR" sz="3600" dirty="0"/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954498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1988840"/>
            <a:ext cx="8229600" cy="2933680"/>
          </a:xfrm>
        </p:spPr>
        <p:txBody>
          <a:bodyPr/>
          <a:lstStyle/>
          <a:p>
            <a:r>
              <a:rPr lang="tr-TR" sz="2800" dirty="0" err="1"/>
              <a:t>Are</a:t>
            </a:r>
            <a:r>
              <a:rPr lang="tr-TR" sz="2800" dirty="0"/>
              <a:t> </a:t>
            </a:r>
            <a:r>
              <a:rPr lang="tr-TR" sz="2800" dirty="0" err="1"/>
              <a:t>trade</a:t>
            </a:r>
            <a:r>
              <a:rPr lang="tr-TR" sz="2800" dirty="0"/>
              <a:t> </a:t>
            </a:r>
            <a:r>
              <a:rPr lang="tr-TR" sz="2800" dirty="0" err="1"/>
              <a:t>unions</a:t>
            </a:r>
            <a:r>
              <a:rPr lang="tr-TR" sz="2800" dirty="0"/>
              <a:t> an </a:t>
            </a:r>
            <a:r>
              <a:rPr lang="tr-TR" sz="2800" dirty="0" err="1"/>
              <a:t>essential</a:t>
            </a:r>
            <a:r>
              <a:rPr lang="tr-TR" sz="2800" dirty="0"/>
              <a:t> </a:t>
            </a:r>
            <a:r>
              <a:rPr lang="tr-TR" sz="2800" dirty="0" err="1"/>
              <a:t>protector</a:t>
            </a:r>
            <a:r>
              <a:rPr lang="tr-TR" sz="2800" dirty="0"/>
              <a:t> of </a:t>
            </a:r>
            <a:r>
              <a:rPr lang="tr-TR" sz="2800" dirty="0" err="1"/>
              <a:t>employees</a:t>
            </a:r>
            <a:r>
              <a:rPr lang="tr-TR" sz="2800" dirty="0"/>
              <a:t>’ </a:t>
            </a:r>
            <a:r>
              <a:rPr lang="tr-TR" sz="2800" dirty="0" err="1"/>
              <a:t>rights</a:t>
            </a:r>
            <a:r>
              <a:rPr lang="tr-TR" sz="2800" dirty="0"/>
              <a:t>, </a:t>
            </a:r>
            <a:r>
              <a:rPr lang="tr-TR" sz="2800" dirty="0" err="1"/>
              <a:t>or</a:t>
            </a:r>
            <a:r>
              <a:rPr lang="tr-TR" sz="2800" dirty="0"/>
              <a:t> </a:t>
            </a:r>
            <a:r>
              <a:rPr lang="tr-TR" sz="2800" dirty="0" err="1"/>
              <a:t>are</a:t>
            </a:r>
            <a:r>
              <a:rPr lang="tr-TR" sz="2800" dirty="0"/>
              <a:t> </a:t>
            </a:r>
            <a:r>
              <a:rPr lang="tr-TR" sz="2800" dirty="0" err="1"/>
              <a:t>they</a:t>
            </a:r>
            <a:r>
              <a:rPr lang="tr-TR" sz="2800" dirty="0"/>
              <a:t> an </a:t>
            </a:r>
            <a:r>
              <a:rPr lang="tr-TR" sz="2800" dirty="0" err="1"/>
              <a:t>unnecessary</a:t>
            </a:r>
            <a:r>
              <a:rPr lang="tr-TR" sz="2800" dirty="0"/>
              <a:t> </a:t>
            </a:r>
            <a:r>
              <a:rPr lang="tr-TR" sz="2800" dirty="0" err="1"/>
              <a:t>irritation</a:t>
            </a:r>
            <a:r>
              <a:rPr lang="tr-TR" sz="2800" dirty="0"/>
              <a:t> </a:t>
            </a:r>
            <a:r>
              <a:rPr lang="tr-TR" sz="2800" dirty="0" err="1"/>
              <a:t>to</a:t>
            </a:r>
            <a:r>
              <a:rPr lang="tr-TR" sz="2800" dirty="0"/>
              <a:t> </a:t>
            </a:r>
            <a:r>
              <a:rPr lang="tr-TR" sz="2800" dirty="0" err="1"/>
              <a:t>employers</a:t>
            </a:r>
            <a:r>
              <a:rPr lang="tr-TR" sz="2800" dirty="0"/>
              <a:t>?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5881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620688"/>
            <a:ext cx="8712968" cy="604867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00B050"/>
                </a:solidFill>
              </a:rPr>
              <a:t>✅ Trade Unions as Essential Protectors</a:t>
            </a:r>
          </a:p>
          <a:p>
            <a:pPr marL="0" indent="0">
              <a:buNone/>
            </a:pPr>
            <a:r>
              <a:rPr lang="en-US" b="1" dirty="0"/>
              <a:t>Balance of Power</a:t>
            </a:r>
            <a:endParaRPr lang="en-US" dirty="0"/>
          </a:p>
          <a:p>
            <a:pPr marL="393192" lvl="1" indent="0">
              <a:buNone/>
            </a:pPr>
            <a:r>
              <a:rPr lang="en-US" dirty="0"/>
              <a:t>Individual employees usually have less bargaining power compared to employers.</a:t>
            </a:r>
          </a:p>
          <a:p>
            <a:pPr marL="393192" lvl="1" indent="0">
              <a:buNone/>
            </a:pPr>
            <a:r>
              <a:rPr lang="en-US" dirty="0"/>
              <a:t>Unions level the playing field by negotiating collectively.</a:t>
            </a:r>
          </a:p>
          <a:p>
            <a:pPr marL="0" indent="0">
              <a:buNone/>
            </a:pPr>
            <a:r>
              <a:rPr lang="en-US" b="1" dirty="0"/>
              <a:t>Improved Working Conditions</a:t>
            </a:r>
            <a:endParaRPr lang="en-US" dirty="0"/>
          </a:p>
          <a:p>
            <a:pPr marL="393192" lvl="1" indent="0">
              <a:buNone/>
            </a:pPr>
            <a:r>
              <a:rPr lang="en-US" dirty="0"/>
              <a:t>Unions have historically secured minimum wages, reasonable working hours, health &amp; safety standards, maternity/paternity leave, etc.</a:t>
            </a:r>
          </a:p>
          <a:p>
            <a:pPr marL="0" indent="0">
              <a:buNone/>
            </a:pPr>
            <a:r>
              <a:rPr lang="en-US" b="1" dirty="0"/>
              <a:t>Job Security and Fair Treatment</a:t>
            </a:r>
            <a:endParaRPr lang="en-US" dirty="0"/>
          </a:p>
          <a:p>
            <a:pPr marL="393192" lvl="1" indent="0">
              <a:buNone/>
            </a:pPr>
            <a:r>
              <a:rPr lang="en-US" dirty="0"/>
              <a:t>They defend employees against unfair dismissal, discrimination, or unsafe work conditions.</a:t>
            </a:r>
          </a:p>
          <a:p>
            <a:pPr marL="0" indent="0">
              <a:buNone/>
            </a:pPr>
            <a:r>
              <a:rPr lang="en-US" b="1" dirty="0"/>
              <a:t>Voice in the Workplace</a:t>
            </a:r>
            <a:endParaRPr lang="en-US" dirty="0"/>
          </a:p>
          <a:p>
            <a:pPr marL="393192" lvl="1" indent="0">
              <a:buNone/>
            </a:pPr>
            <a:r>
              <a:rPr lang="en-US" dirty="0"/>
              <a:t>Workers can influence company decisions (e.g., works councils in Germany).</a:t>
            </a:r>
          </a:p>
          <a:p>
            <a:pPr marL="393192" lvl="1" indent="0">
              <a:buNone/>
            </a:pPr>
            <a:r>
              <a:rPr lang="en-US" dirty="0"/>
              <a:t>Promotes workplace democracy</a:t>
            </a:r>
            <a:r>
              <a:rPr lang="en-US" dirty="0" smtClean="0"/>
              <a:t>.</a:t>
            </a:r>
            <a:r>
              <a:rPr lang="tr-TR" dirty="0" smtClean="0"/>
              <a:t/>
            </a:r>
            <a:br>
              <a:rPr lang="tr-TR" dirty="0" smtClean="0"/>
            </a:br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❌ Trade Unions as Irritations</a:t>
            </a:r>
          </a:p>
          <a:p>
            <a:pPr marL="0" indent="0">
              <a:buNone/>
            </a:pPr>
            <a:r>
              <a:rPr lang="en-US" b="1" dirty="0"/>
              <a:t>Reduced Flexibility for Employers</a:t>
            </a:r>
            <a:endParaRPr lang="en-US" dirty="0"/>
          </a:p>
          <a:p>
            <a:pPr marL="393192" lvl="1" indent="0">
              <a:buNone/>
            </a:pPr>
            <a:r>
              <a:rPr lang="en-US" dirty="0"/>
              <a:t>Unions may resist necessary restructuring, layoffs, or flexible working arrangements.</a:t>
            </a:r>
          </a:p>
          <a:p>
            <a:pPr marL="0" indent="0">
              <a:buNone/>
            </a:pPr>
            <a:r>
              <a:rPr lang="en-US" b="1" dirty="0"/>
              <a:t>Strikes and Industrial Action</a:t>
            </a:r>
            <a:endParaRPr lang="en-US" dirty="0"/>
          </a:p>
          <a:p>
            <a:pPr marL="393192" lvl="1" indent="0">
              <a:buNone/>
            </a:pPr>
            <a:r>
              <a:rPr lang="en-US" dirty="0"/>
              <a:t>Can cause major disruptions, financial losses, and reputational damage.</a:t>
            </a:r>
          </a:p>
          <a:p>
            <a:pPr marL="0" indent="0">
              <a:buNone/>
            </a:pPr>
            <a:r>
              <a:rPr lang="en-US" b="1" dirty="0"/>
              <a:t>Extra Costs</a:t>
            </a:r>
            <a:endParaRPr lang="en-US" dirty="0"/>
          </a:p>
          <a:p>
            <a:pPr marL="393192" lvl="1" indent="0">
              <a:buNone/>
            </a:pPr>
            <a:r>
              <a:rPr lang="en-US" dirty="0"/>
              <a:t>Higher wages and benefits negotiated by unions may make businesses less competitive.</a:t>
            </a:r>
          </a:p>
          <a:p>
            <a:pPr marL="0" indent="0">
              <a:buNone/>
            </a:pPr>
            <a:r>
              <a:rPr lang="en-US" b="1" dirty="0"/>
              <a:t>Adversarial Relations</a:t>
            </a:r>
            <a:endParaRPr lang="en-US" dirty="0"/>
          </a:p>
          <a:p>
            <a:pPr marL="393192" lvl="1" indent="0">
              <a:buNone/>
            </a:pPr>
            <a:r>
              <a:rPr lang="en-US" dirty="0"/>
              <a:t>Instead of fostering cooperation, unions may create an “us vs. them” mentality.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7108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Reading A: Background Information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2204864"/>
            <a:ext cx="8229600" cy="4389120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 </a:t>
            </a:r>
            <a:r>
              <a:rPr lang="tr-TR" dirty="0" err="1" smtClean="0"/>
              <a:t>What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difference</a:t>
            </a:r>
            <a:r>
              <a:rPr lang="tr-TR" dirty="0" smtClean="0"/>
              <a:t>?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  <a:p>
            <a:r>
              <a:rPr lang="tr-TR" sz="3200" dirty="0" err="1" smtClean="0"/>
              <a:t>Discriminatory</a:t>
            </a:r>
            <a:r>
              <a:rPr lang="tr-TR" sz="3200" dirty="0" smtClean="0"/>
              <a:t> </a:t>
            </a:r>
            <a:r>
              <a:rPr lang="tr-TR" sz="3200" dirty="0" err="1" smtClean="0"/>
              <a:t>dismissal</a:t>
            </a:r>
            <a:r>
              <a:rPr lang="tr-TR" sz="3200" dirty="0" smtClean="0"/>
              <a:t>/ </a:t>
            </a:r>
            <a:r>
              <a:rPr lang="tr-TR" sz="3200" dirty="0" err="1" smtClean="0"/>
              <a:t>Unfair</a:t>
            </a:r>
            <a:r>
              <a:rPr lang="tr-TR" sz="3200" dirty="0" smtClean="0"/>
              <a:t> </a:t>
            </a:r>
            <a:r>
              <a:rPr lang="tr-TR" sz="3200" dirty="0" err="1" smtClean="0"/>
              <a:t>dismissal</a:t>
            </a:r>
            <a:r>
              <a:rPr lang="tr-TR" sz="3200" dirty="0" smtClean="0"/>
              <a:t>/ </a:t>
            </a:r>
            <a:r>
              <a:rPr lang="tr-TR" sz="3200" dirty="0" err="1" smtClean="0"/>
              <a:t>redundancy</a:t>
            </a:r>
            <a:r>
              <a:rPr lang="tr-TR" sz="3200" dirty="0" smtClean="0"/>
              <a:t> </a:t>
            </a:r>
            <a:r>
              <a:rPr lang="tr-TR" sz="3200" dirty="0" err="1" smtClean="0"/>
              <a:t>dismissal</a:t>
            </a:r>
            <a:endParaRPr lang="tr-TR" sz="3200" dirty="0" smtClean="0"/>
          </a:p>
          <a:p>
            <a:r>
              <a:rPr lang="tr-TR" sz="3200" dirty="0" err="1" smtClean="0"/>
              <a:t>Collective</a:t>
            </a:r>
            <a:r>
              <a:rPr lang="tr-TR" sz="3200" dirty="0" smtClean="0"/>
              <a:t> </a:t>
            </a:r>
            <a:r>
              <a:rPr lang="tr-TR" sz="3200" dirty="0" err="1" smtClean="0"/>
              <a:t>bargaining</a:t>
            </a:r>
            <a:r>
              <a:rPr lang="tr-TR" sz="3200" dirty="0" smtClean="0"/>
              <a:t>/ </a:t>
            </a:r>
            <a:r>
              <a:rPr lang="tr-TR" sz="3200" dirty="0" err="1" smtClean="0"/>
              <a:t>arbitration</a:t>
            </a:r>
            <a:endParaRPr lang="tr-TR" sz="3200" dirty="0" smtClean="0"/>
          </a:p>
          <a:p>
            <a:r>
              <a:rPr lang="tr-TR" sz="3200" dirty="0" smtClean="0"/>
              <a:t>Strike/ </a:t>
            </a:r>
            <a:r>
              <a:rPr lang="tr-TR" sz="3200" dirty="0" err="1" smtClean="0"/>
              <a:t>picketing</a:t>
            </a:r>
            <a:r>
              <a:rPr lang="tr-TR" sz="3200" dirty="0" smtClean="0"/>
              <a:t>/ </a:t>
            </a:r>
            <a:r>
              <a:rPr lang="tr-TR" sz="3200" dirty="0" err="1" smtClean="0"/>
              <a:t>injuction</a:t>
            </a:r>
            <a:r>
              <a:rPr lang="tr-TR" sz="3200" dirty="0" smtClean="0"/>
              <a:t>/ </a:t>
            </a:r>
            <a:r>
              <a:rPr lang="tr-TR" sz="3200" dirty="0" err="1" smtClean="0"/>
              <a:t>lockout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584535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980728"/>
            <a:ext cx="8229600" cy="5328592"/>
          </a:xfrm>
        </p:spPr>
        <p:txBody>
          <a:bodyPr/>
          <a:lstStyle/>
          <a:p>
            <a:r>
              <a:rPr lang="tr-TR" sz="2800" u="sng" dirty="0" err="1" smtClean="0"/>
              <a:t>Discriminatory</a:t>
            </a:r>
            <a:r>
              <a:rPr lang="tr-TR" sz="2800" u="sng" dirty="0" smtClean="0"/>
              <a:t> </a:t>
            </a:r>
            <a:r>
              <a:rPr lang="tr-TR" sz="2800" u="sng" dirty="0" err="1" smtClean="0"/>
              <a:t>dismissal</a:t>
            </a:r>
            <a:r>
              <a:rPr lang="tr-TR" sz="2800" dirty="0" smtClean="0"/>
              <a:t>; is </a:t>
            </a:r>
            <a:r>
              <a:rPr lang="tr-TR" sz="2800" dirty="0" err="1" smtClean="0"/>
              <a:t>connected</a:t>
            </a:r>
            <a:r>
              <a:rPr lang="tr-TR" sz="2800" dirty="0" smtClean="0"/>
              <a:t> </a:t>
            </a:r>
            <a:r>
              <a:rPr lang="tr-TR" sz="2800" dirty="0" err="1" smtClean="0"/>
              <a:t>with</a:t>
            </a:r>
            <a:r>
              <a:rPr lang="tr-TR" sz="2800" dirty="0" smtClean="0"/>
              <a:t>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employee’s</a:t>
            </a:r>
            <a:r>
              <a:rPr lang="tr-TR" sz="2800" dirty="0" smtClean="0"/>
              <a:t> </a:t>
            </a:r>
            <a:r>
              <a:rPr lang="tr-TR" sz="2800" dirty="0" err="1" smtClean="0"/>
              <a:t>sex</a:t>
            </a:r>
            <a:r>
              <a:rPr lang="tr-TR" sz="2800" dirty="0" smtClean="0"/>
              <a:t>, </a:t>
            </a:r>
            <a:r>
              <a:rPr lang="tr-TR" sz="2800" dirty="0" err="1" smtClean="0"/>
              <a:t>race</a:t>
            </a:r>
            <a:r>
              <a:rPr lang="tr-TR" sz="2800" dirty="0" smtClean="0"/>
              <a:t>, </a:t>
            </a:r>
            <a:r>
              <a:rPr lang="tr-TR" sz="2800" dirty="0" err="1" smtClean="0"/>
              <a:t>disabilty</a:t>
            </a:r>
            <a:r>
              <a:rPr lang="tr-TR" sz="2800" dirty="0"/>
              <a:t> </a:t>
            </a:r>
            <a:r>
              <a:rPr lang="tr-TR" sz="2800" dirty="0" err="1" smtClean="0"/>
              <a:t>etc</a:t>
            </a:r>
            <a:r>
              <a:rPr lang="tr-TR" sz="2800" dirty="0" smtClean="0"/>
              <a:t>.</a:t>
            </a:r>
            <a:br>
              <a:rPr lang="tr-TR" sz="2800" dirty="0" smtClean="0"/>
            </a:br>
            <a:endParaRPr lang="tr-TR" sz="2800" dirty="0" smtClean="0"/>
          </a:p>
          <a:p>
            <a:r>
              <a:rPr lang="tr-TR" sz="2800" u="sng" dirty="0" err="1" smtClean="0"/>
              <a:t>Unfair</a:t>
            </a:r>
            <a:r>
              <a:rPr lang="tr-TR" sz="2800" u="sng" dirty="0" smtClean="0"/>
              <a:t> </a:t>
            </a:r>
            <a:r>
              <a:rPr lang="tr-TR" sz="2800" u="sng" dirty="0" err="1" smtClean="0"/>
              <a:t>dismissal</a:t>
            </a:r>
            <a:r>
              <a:rPr lang="tr-TR" sz="2800" dirty="0" smtClean="0"/>
              <a:t>; is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more</a:t>
            </a:r>
            <a:r>
              <a:rPr lang="tr-TR" sz="2800" dirty="0" smtClean="0"/>
              <a:t> general </a:t>
            </a:r>
            <a:r>
              <a:rPr lang="tr-TR" sz="2800" dirty="0" err="1" smtClean="0"/>
              <a:t>term</a:t>
            </a:r>
            <a:r>
              <a:rPr lang="tr-TR" sz="2800" dirty="0" smtClean="0"/>
              <a:t> </a:t>
            </a:r>
            <a:r>
              <a:rPr lang="tr-TR" sz="2800" dirty="0" err="1" smtClean="0"/>
              <a:t>and</a:t>
            </a:r>
            <a:r>
              <a:rPr lang="tr-TR" sz="2800" dirty="0" smtClean="0"/>
              <a:t> </a:t>
            </a:r>
            <a:r>
              <a:rPr lang="tr-TR" sz="2800" dirty="0" err="1" smtClean="0"/>
              <a:t>includes</a:t>
            </a:r>
            <a:r>
              <a:rPr lang="tr-TR" sz="2800" dirty="0" smtClean="0"/>
              <a:t> </a:t>
            </a:r>
            <a:r>
              <a:rPr lang="tr-TR" sz="2800" dirty="0" err="1" smtClean="0"/>
              <a:t>discriminatory</a:t>
            </a:r>
            <a:r>
              <a:rPr lang="tr-TR" sz="2800" dirty="0" smtClean="0"/>
              <a:t> </a:t>
            </a:r>
            <a:r>
              <a:rPr lang="tr-TR" sz="2800" dirty="0" err="1" smtClean="0"/>
              <a:t>dismissal</a:t>
            </a:r>
            <a:r>
              <a:rPr lang="tr-TR" sz="2800" dirty="0" smtClean="0"/>
              <a:t> as </a:t>
            </a:r>
            <a:r>
              <a:rPr lang="tr-TR" sz="2800" dirty="0" err="1" smtClean="0"/>
              <a:t>well</a:t>
            </a:r>
            <a:r>
              <a:rPr lang="tr-TR" sz="2800" dirty="0" smtClean="0"/>
              <a:t> as </a:t>
            </a:r>
            <a:r>
              <a:rPr lang="tr-TR" sz="2800" dirty="0" err="1" smtClean="0"/>
              <a:t>many</a:t>
            </a:r>
            <a:r>
              <a:rPr lang="tr-TR" sz="2800" dirty="0" smtClean="0"/>
              <a:t> </a:t>
            </a:r>
            <a:r>
              <a:rPr lang="tr-TR" sz="2800" dirty="0" err="1" smtClean="0"/>
              <a:t>other</a:t>
            </a:r>
            <a:r>
              <a:rPr lang="tr-TR" sz="2800" dirty="0" smtClean="0"/>
              <a:t> </a:t>
            </a:r>
            <a:r>
              <a:rPr lang="tr-TR" sz="2800" dirty="0" err="1" smtClean="0"/>
              <a:t>types</a:t>
            </a:r>
            <a:r>
              <a:rPr lang="tr-TR" sz="2800" dirty="0" smtClean="0"/>
              <a:t> of </a:t>
            </a:r>
            <a:r>
              <a:rPr lang="tr-TR" sz="2800" dirty="0" err="1" smtClean="0"/>
              <a:t>dismissal</a:t>
            </a:r>
            <a:r>
              <a:rPr lang="tr-TR" sz="2800" dirty="0" smtClean="0"/>
              <a:t>.</a:t>
            </a:r>
            <a:br>
              <a:rPr lang="tr-TR" sz="2800" dirty="0" smtClean="0"/>
            </a:br>
            <a:endParaRPr lang="tr-TR" sz="2800" dirty="0" smtClean="0"/>
          </a:p>
          <a:p>
            <a:r>
              <a:rPr lang="tr-TR" sz="2800" u="sng" dirty="0" err="1" smtClean="0"/>
              <a:t>Redundancy</a:t>
            </a:r>
            <a:r>
              <a:rPr lang="tr-TR" sz="2800" u="sng" dirty="0" smtClean="0"/>
              <a:t> </a:t>
            </a:r>
            <a:r>
              <a:rPr lang="tr-TR" sz="2800" u="sng" dirty="0" err="1" smtClean="0"/>
              <a:t>dismissal</a:t>
            </a:r>
            <a:r>
              <a:rPr lang="tr-TR" sz="2800" dirty="0" smtClean="0"/>
              <a:t>; </a:t>
            </a:r>
            <a:r>
              <a:rPr lang="tr-TR" sz="2800" dirty="0" err="1" smtClean="0"/>
              <a:t>may</a:t>
            </a:r>
            <a:r>
              <a:rPr lang="tr-TR" sz="2800" dirty="0" smtClean="0"/>
              <a:t> </a:t>
            </a:r>
            <a:r>
              <a:rPr lang="tr-TR" sz="2800" dirty="0" err="1" smtClean="0"/>
              <a:t>or</a:t>
            </a:r>
            <a:r>
              <a:rPr lang="tr-TR" sz="2800" dirty="0" smtClean="0"/>
              <a:t> </a:t>
            </a:r>
            <a:r>
              <a:rPr lang="tr-TR" sz="2800" dirty="0" err="1" smtClean="0"/>
              <a:t>may</a:t>
            </a:r>
            <a:r>
              <a:rPr lang="tr-TR" sz="2800" dirty="0" smtClean="0"/>
              <a:t> not be </a:t>
            </a:r>
            <a:r>
              <a:rPr lang="tr-TR" sz="2800" dirty="0" err="1" smtClean="0"/>
              <a:t>unfair</a:t>
            </a:r>
            <a:r>
              <a:rPr lang="tr-TR" sz="2800" dirty="0" smtClean="0"/>
              <a:t>, </a:t>
            </a:r>
            <a:r>
              <a:rPr lang="tr-TR" sz="2800" dirty="0" err="1" smtClean="0"/>
              <a:t>depending</a:t>
            </a:r>
            <a:r>
              <a:rPr lang="tr-TR" sz="2800" dirty="0" smtClean="0"/>
              <a:t> on how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particular</a:t>
            </a:r>
            <a:r>
              <a:rPr lang="tr-TR" sz="2800" dirty="0" smtClean="0"/>
              <a:t> </a:t>
            </a:r>
            <a:r>
              <a:rPr lang="tr-TR" sz="2800" dirty="0" err="1" smtClean="0"/>
              <a:t>employee</a:t>
            </a:r>
            <a:r>
              <a:rPr lang="tr-TR" sz="2800" dirty="0" smtClean="0"/>
              <a:t> </a:t>
            </a:r>
            <a:r>
              <a:rPr lang="tr-TR" sz="2800" dirty="0" err="1" smtClean="0"/>
              <a:t>was</a:t>
            </a:r>
            <a:r>
              <a:rPr lang="tr-TR" sz="2800" dirty="0" smtClean="0"/>
              <a:t> </a:t>
            </a:r>
            <a:r>
              <a:rPr lang="tr-TR" sz="2800" dirty="0" err="1" smtClean="0"/>
              <a:t>selected</a:t>
            </a:r>
            <a:r>
              <a:rPr lang="tr-TR" sz="2800" dirty="0" smtClean="0"/>
              <a:t> </a:t>
            </a:r>
            <a:r>
              <a:rPr lang="tr-TR" sz="2800" dirty="0" err="1" smtClean="0"/>
              <a:t>for</a:t>
            </a:r>
            <a:r>
              <a:rPr lang="tr-TR" sz="2800" dirty="0" smtClean="0"/>
              <a:t> </a:t>
            </a:r>
            <a:r>
              <a:rPr lang="tr-TR" sz="2800" dirty="0" err="1" smtClean="0"/>
              <a:t>redundancy</a:t>
            </a:r>
            <a:r>
              <a:rPr lang="tr-TR" sz="2800" dirty="0" smtClean="0"/>
              <a:t>, </a:t>
            </a:r>
            <a:r>
              <a:rPr lang="tr-TR" sz="2800" dirty="0" err="1" smtClean="0"/>
              <a:t>rather</a:t>
            </a:r>
            <a:r>
              <a:rPr lang="tr-TR" sz="2800" dirty="0" smtClean="0"/>
              <a:t> </a:t>
            </a:r>
            <a:r>
              <a:rPr lang="tr-TR" sz="2800" dirty="0" err="1" smtClean="0"/>
              <a:t>than</a:t>
            </a:r>
            <a:r>
              <a:rPr lang="tr-TR" sz="2800" dirty="0" smtClean="0"/>
              <a:t> </a:t>
            </a:r>
            <a:r>
              <a:rPr lang="tr-TR" sz="2800" dirty="0" err="1" smtClean="0"/>
              <a:t>other</a:t>
            </a:r>
            <a:r>
              <a:rPr lang="tr-TR" sz="2800" dirty="0" smtClean="0"/>
              <a:t> </a:t>
            </a:r>
            <a:r>
              <a:rPr lang="tr-TR" sz="2800" dirty="0" err="1" smtClean="0"/>
              <a:t>employees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70072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1196752"/>
            <a:ext cx="8712968" cy="4389120"/>
          </a:xfrm>
        </p:spPr>
        <p:txBody>
          <a:bodyPr>
            <a:noAutofit/>
          </a:bodyPr>
          <a:lstStyle/>
          <a:p>
            <a:r>
              <a:rPr lang="tr-TR" sz="3200" u="sng" dirty="0" err="1" smtClean="0"/>
              <a:t>Collective</a:t>
            </a:r>
            <a:r>
              <a:rPr lang="tr-TR" sz="3200" u="sng" dirty="0" smtClean="0"/>
              <a:t> </a:t>
            </a:r>
            <a:r>
              <a:rPr lang="tr-TR" sz="3200" u="sng" dirty="0" err="1" smtClean="0"/>
              <a:t>bargaining</a:t>
            </a:r>
            <a:r>
              <a:rPr lang="tr-TR" sz="3200" dirty="0" smtClean="0"/>
              <a:t>; is a </a:t>
            </a:r>
            <a:r>
              <a:rPr lang="tr-TR" sz="3200" dirty="0" err="1" smtClean="0"/>
              <a:t>two-way</a:t>
            </a:r>
            <a:r>
              <a:rPr lang="tr-TR" sz="3200" dirty="0" smtClean="0"/>
              <a:t> </a:t>
            </a:r>
            <a:r>
              <a:rPr lang="tr-TR" sz="3200" dirty="0" err="1" smtClean="0"/>
              <a:t>process</a:t>
            </a:r>
            <a:r>
              <a:rPr lang="tr-TR" sz="3200" dirty="0" smtClean="0"/>
              <a:t> </a:t>
            </a:r>
            <a:r>
              <a:rPr lang="tr-TR" sz="3200" dirty="0" err="1" smtClean="0"/>
              <a:t>between</a:t>
            </a:r>
            <a:r>
              <a:rPr lang="tr-TR" sz="3200" dirty="0" smtClean="0"/>
              <a:t> an </a:t>
            </a:r>
            <a:r>
              <a:rPr lang="tr-TR" sz="3200" dirty="0" err="1" smtClean="0"/>
              <a:t>employer</a:t>
            </a:r>
            <a:r>
              <a:rPr lang="tr-TR" sz="3200" dirty="0" smtClean="0"/>
              <a:t> </a:t>
            </a:r>
            <a:r>
              <a:rPr lang="tr-TR" sz="3200" dirty="0" err="1" smtClean="0"/>
              <a:t>and</a:t>
            </a:r>
            <a:r>
              <a:rPr lang="tr-TR" sz="3200" dirty="0" smtClean="0"/>
              <a:t> a </a:t>
            </a:r>
            <a:r>
              <a:rPr lang="tr-TR" sz="3200" dirty="0" err="1" smtClean="0"/>
              <a:t>representative</a:t>
            </a:r>
            <a:r>
              <a:rPr lang="tr-TR" sz="3200" dirty="0" smtClean="0"/>
              <a:t> of a </a:t>
            </a:r>
            <a:r>
              <a:rPr lang="tr-TR" sz="3200" dirty="0" err="1" smtClean="0"/>
              <a:t>group</a:t>
            </a:r>
            <a:r>
              <a:rPr lang="tr-TR" sz="3200" dirty="0" smtClean="0"/>
              <a:t> of </a:t>
            </a:r>
            <a:r>
              <a:rPr lang="tr-TR" sz="3200" dirty="0" err="1" smtClean="0"/>
              <a:t>employees</a:t>
            </a:r>
            <a:r>
              <a:rPr lang="tr-TR" sz="3200" dirty="0" smtClean="0"/>
              <a:t> (</a:t>
            </a:r>
            <a:r>
              <a:rPr lang="tr-TR" sz="3200" dirty="0" err="1" smtClean="0"/>
              <a:t>e.g</a:t>
            </a:r>
            <a:r>
              <a:rPr lang="tr-TR" sz="3200" dirty="0" smtClean="0"/>
              <a:t>. </a:t>
            </a:r>
            <a:r>
              <a:rPr lang="tr-TR" sz="3200" dirty="0" err="1" smtClean="0"/>
              <a:t>Trade</a:t>
            </a:r>
            <a:r>
              <a:rPr lang="tr-TR" sz="3200" dirty="0" smtClean="0"/>
              <a:t> </a:t>
            </a:r>
            <a:r>
              <a:rPr lang="tr-TR" sz="3200" dirty="0" err="1" smtClean="0"/>
              <a:t>union</a:t>
            </a:r>
            <a:r>
              <a:rPr lang="tr-TR" sz="3200" dirty="0" smtClean="0"/>
              <a:t>) </a:t>
            </a:r>
            <a:br>
              <a:rPr lang="tr-TR" sz="3200" dirty="0" smtClean="0"/>
            </a:br>
            <a:endParaRPr lang="tr-TR" sz="3200" dirty="0" smtClean="0"/>
          </a:p>
          <a:p>
            <a:r>
              <a:rPr lang="tr-TR" sz="3200" u="sng" dirty="0" err="1" smtClean="0"/>
              <a:t>Arbitration</a:t>
            </a:r>
            <a:r>
              <a:rPr lang="tr-TR" sz="3200" dirty="0" smtClean="0"/>
              <a:t>; is a </a:t>
            </a:r>
            <a:r>
              <a:rPr lang="tr-TR" sz="3200" dirty="0" err="1" smtClean="0"/>
              <a:t>three</a:t>
            </a:r>
            <a:r>
              <a:rPr lang="tr-TR" sz="3200" dirty="0" smtClean="0"/>
              <a:t> </a:t>
            </a:r>
            <a:r>
              <a:rPr lang="tr-TR" sz="3200" dirty="0" err="1" smtClean="0"/>
              <a:t>way</a:t>
            </a:r>
            <a:r>
              <a:rPr lang="tr-TR" sz="3200" dirty="0" smtClean="0"/>
              <a:t>  </a:t>
            </a:r>
            <a:r>
              <a:rPr lang="tr-TR" sz="3200" dirty="0" err="1" smtClean="0"/>
              <a:t>process</a:t>
            </a:r>
            <a:r>
              <a:rPr lang="tr-TR" sz="3200" dirty="0" smtClean="0"/>
              <a:t>, </a:t>
            </a:r>
            <a:r>
              <a:rPr lang="tr-TR" sz="3200" dirty="0" err="1" smtClean="0"/>
              <a:t>involving</a:t>
            </a:r>
            <a:r>
              <a:rPr lang="tr-TR" sz="3200" dirty="0" smtClean="0"/>
              <a:t> </a:t>
            </a:r>
            <a:r>
              <a:rPr lang="tr-TR" sz="3200" dirty="0" err="1" smtClean="0"/>
              <a:t>these</a:t>
            </a:r>
            <a:r>
              <a:rPr lang="tr-TR" sz="3200" dirty="0" smtClean="0"/>
              <a:t> </a:t>
            </a:r>
            <a:r>
              <a:rPr lang="tr-TR" sz="3200" dirty="0" err="1" smtClean="0"/>
              <a:t>parties</a:t>
            </a:r>
            <a:r>
              <a:rPr lang="tr-TR" sz="3200" dirty="0" smtClean="0"/>
              <a:t> </a:t>
            </a:r>
            <a:r>
              <a:rPr lang="tr-TR" sz="3200" dirty="0" err="1" smtClean="0"/>
              <a:t>and</a:t>
            </a:r>
            <a:r>
              <a:rPr lang="tr-TR" sz="3200" dirty="0" smtClean="0"/>
              <a:t> a </a:t>
            </a:r>
            <a:r>
              <a:rPr lang="tr-TR" sz="3200" dirty="0" err="1" smtClean="0"/>
              <a:t>third</a:t>
            </a:r>
            <a:r>
              <a:rPr lang="tr-TR" sz="3200" dirty="0" smtClean="0"/>
              <a:t>, </a:t>
            </a:r>
            <a:r>
              <a:rPr lang="tr-TR" sz="3200" dirty="0" err="1" smtClean="0"/>
              <a:t>independent</a:t>
            </a:r>
            <a:r>
              <a:rPr lang="tr-TR" sz="3200" dirty="0" smtClean="0"/>
              <a:t> </a:t>
            </a:r>
            <a:r>
              <a:rPr lang="tr-TR" sz="3200" dirty="0" err="1" smtClean="0"/>
              <a:t>arbitrator</a:t>
            </a:r>
            <a:r>
              <a:rPr lang="tr-TR" sz="3200" dirty="0" smtClean="0"/>
              <a:t> </a:t>
            </a:r>
            <a:r>
              <a:rPr lang="tr-TR" sz="3200" dirty="0" err="1" smtClean="0"/>
              <a:t>who</a:t>
            </a:r>
            <a:r>
              <a:rPr lang="tr-TR" sz="3200" dirty="0" smtClean="0"/>
              <a:t> </a:t>
            </a:r>
            <a:r>
              <a:rPr lang="tr-TR" sz="3200" dirty="0" err="1" smtClean="0"/>
              <a:t>will</a:t>
            </a:r>
            <a:r>
              <a:rPr lang="tr-TR" sz="3200" dirty="0" smtClean="0"/>
              <a:t> </a:t>
            </a:r>
            <a:r>
              <a:rPr lang="tr-TR" sz="3200" dirty="0" err="1" smtClean="0"/>
              <a:t>attempt</a:t>
            </a:r>
            <a:r>
              <a:rPr lang="tr-TR" sz="3200" dirty="0" smtClean="0"/>
              <a:t> </a:t>
            </a:r>
            <a:r>
              <a:rPr lang="tr-TR" sz="3200" dirty="0" err="1" smtClean="0"/>
              <a:t>to</a:t>
            </a:r>
            <a:r>
              <a:rPr lang="tr-TR" sz="3200" dirty="0" smtClean="0"/>
              <a:t> </a:t>
            </a:r>
            <a:r>
              <a:rPr lang="tr-TR" sz="3200" dirty="0" err="1" smtClean="0"/>
              <a:t>reconcile</a:t>
            </a:r>
            <a:r>
              <a:rPr lang="tr-TR" sz="3200" dirty="0" smtClean="0"/>
              <a:t>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differences</a:t>
            </a:r>
            <a:r>
              <a:rPr lang="tr-TR" sz="3200" dirty="0" smtClean="0"/>
              <a:t> </a:t>
            </a:r>
            <a:r>
              <a:rPr lang="tr-TR" sz="3200" dirty="0" err="1" smtClean="0"/>
              <a:t>between</a:t>
            </a:r>
            <a:r>
              <a:rPr lang="tr-TR" sz="3200" dirty="0" smtClean="0"/>
              <a:t>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other</a:t>
            </a:r>
            <a:r>
              <a:rPr lang="tr-TR" sz="3200" dirty="0" smtClean="0"/>
              <a:t> </a:t>
            </a:r>
            <a:r>
              <a:rPr lang="tr-TR" sz="3200" dirty="0" err="1" smtClean="0"/>
              <a:t>parties</a:t>
            </a:r>
            <a:r>
              <a:rPr lang="tr-TR" sz="3200" dirty="0" smtClean="0"/>
              <a:t>, </a:t>
            </a:r>
            <a:r>
              <a:rPr lang="tr-TR" sz="3200" dirty="0" err="1" smtClean="0"/>
              <a:t>particularly</a:t>
            </a:r>
            <a:r>
              <a:rPr lang="tr-TR" sz="3200" dirty="0" smtClean="0"/>
              <a:t> </a:t>
            </a:r>
            <a:r>
              <a:rPr lang="tr-TR" sz="3200" dirty="0" err="1" smtClean="0"/>
              <a:t>during</a:t>
            </a:r>
            <a:r>
              <a:rPr lang="tr-TR" sz="3200" dirty="0" smtClean="0"/>
              <a:t>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times</a:t>
            </a:r>
            <a:r>
              <a:rPr lang="tr-TR" sz="3200" dirty="0" smtClean="0"/>
              <a:t> of </a:t>
            </a:r>
            <a:r>
              <a:rPr lang="tr-TR" sz="3200" dirty="0" err="1" smtClean="0"/>
              <a:t>conflict</a:t>
            </a:r>
            <a:r>
              <a:rPr lang="tr-TR" sz="3200" dirty="0" smtClean="0"/>
              <a:t>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758372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836712"/>
            <a:ext cx="8229600" cy="5631904"/>
          </a:xfrm>
        </p:spPr>
        <p:txBody>
          <a:bodyPr>
            <a:normAutofit/>
          </a:bodyPr>
          <a:lstStyle/>
          <a:p>
            <a:r>
              <a:rPr lang="tr-TR" u="sng" dirty="0" smtClean="0"/>
              <a:t>Strike</a:t>
            </a:r>
            <a:r>
              <a:rPr lang="tr-TR" dirty="0" smtClean="0"/>
              <a:t>; is a </a:t>
            </a:r>
            <a:r>
              <a:rPr lang="tr-TR" dirty="0" err="1" smtClean="0"/>
              <a:t>collective</a:t>
            </a:r>
            <a:r>
              <a:rPr lang="tr-TR" dirty="0" smtClean="0"/>
              <a:t> </a:t>
            </a:r>
            <a:r>
              <a:rPr lang="tr-TR" dirty="0" err="1" smtClean="0"/>
              <a:t>refusal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work</a:t>
            </a:r>
            <a:r>
              <a:rPr lang="tr-TR" dirty="0" smtClean="0"/>
              <a:t>,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may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may</a:t>
            </a:r>
            <a:r>
              <a:rPr lang="tr-TR" dirty="0" smtClean="0"/>
              <a:t> not be </a:t>
            </a:r>
            <a:r>
              <a:rPr lang="tr-TR" dirty="0" err="1" smtClean="0"/>
              <a:t>lawful</a:t>
            </a:r>
            <a:r>
              <a:rPr lang="tr-TR" dirty="0" smtClean="0"/>
              <a:t>.</a:t>
            </a:r>
            <a:br>
              <a:rPr lang="tr-TR" dirty="0" smtClean="0"/>
            </a:br>
            <a:endParaRPr lang="tr-TR" dirty="0" smtClean="0"/>
          </a:p>
          <a:p>
            <a:r>
              <a:rPr lang="tr-TR" u="sng" dirty="0" err="1" smtClean="0"/>
              <a:t>Picketing</a:t>
            </a:r>
            <a:r>
              <a:rPr lang="tr-TR" dirty="0" smtClean="0"/>
              <a:t>; is a form of </a:t>
            </a:r>
            <a:r>
              <a:rPr lang="tr-TR" dirty="0" err="1" smtClean="0"/>
              <a:t>protesting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persuading</a:t>
            </a:r>
            <a:r>
              <a:rPr lang="tr-TR" dirty="0" smtClean="0"/>
              <a:t> </a:t>
            </a:r>
            <a:r>
              <a:rPr lang="tr-TR" dirty="0" err="1" smtClean="0"/>
              <a:t>employees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join</a:t>
            </a:r>
            <a:r>
              <a:rPr lang="tr-TR" dirty="0" smtClean="0"/>
              <a:t> a </a:t>
            </a:r>
            <a:r>
              <a:rPr lang="tr-TR" dirty="0" err="1" smtClean="0"/>
              <a:t>strike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  <a:p>
            <a:r>
              <a:rPr lang="tr-TR" u="sng" dirty="0" err="1" smtClean="0"/>
              <a:t>Injunction</a:t>
            </a:r>
            <a:r>
              <a:rPr lang="tr-TR" dirty="0" smtClean="0"/>
              <a:t>; is a </a:t>
            </a:r>
            <a:r>
              <a:rPr lang="tr-TR" dirty="0" err="1" smtClean="0"/>
              <a:t>court</a:t>
            </a:r>
            <a:r>
              <a:rPr lang="tr-TR" dirty="0" smtClean="0"/>
              <a:t> </a:t>
            </a:r>
            <a:r>
              <a:rPr lang="tr-TR" dirty="0" err="1" smtClean="0"/>
              <a:t>order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do </a:t>
            </a:r>
            <a:r>
              <a:rPr lang="tr-TR" dirty="0" err="1" smtClean="0"/>
              <a:t>or</a:t>
            </a:r>
            <a:r>
              <a:rPr lang="tr-TR" dirty="0" smtClean="0"/>
              <a:t> not </a:t>
            </a:r>
            <a:r>
              <a:rPr lang="tr-TR" dirty="0" err="1" smtClean="0"/>
              <a:t>to</a:t>
            </a:r>
            <a:r>
              <a:rPr lang="tr-TR" dirty="0" smtClean="0"/>
              <a:t> do </a:t>
            </a:r>
            <a:r>
              <a:rPr lang="tr-TR" dirty="0" err="1" smtClean="0"/>
              <a:t>something</a:t>
            </a:r>
            <a:r>
              <a:rPr lang="tr-TR" dirty="0" smtClean="0"/>
              <a:t>. </a:t>
            </a:r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context</a:t>
            </a:r>
            <a:r>
              <a:rPr lang="tr-TR" dirty="0" smtClean="0"/>
              <a:t> of </a:t>
            </a:r>
            <a:r>
              <a:rPr lang="tr-TR" dirty="0" err="1" smtClean="0"/>
              <a:t>labour</a:t>
            </a:r>
            <a:r>
              <a:rPr lang="tr-TR" dirty="0" smtClean="0"/>
              <a:t> </a:t>
            </a:r>
            <a:r>
              <a:rPr lang="tr-TR" dirty="0" err="1" smtClean="0"/>
              <a:t>relations</a:t>
            </a:r>
            <a:r>
              <a:rPr lang="tr-TR" dirty="0" smtClean="0"/>
              <a:t>, an </a:t>
            </a:r>
            <a:r>
              <a:rPr lang="tr-TR" dirty="0" err="1" smtClean="0"/>
              <a:t>employer</a:t>
            </a:r>
            <a:r>
              <a:rPr lang="tr-TR" dirty="0" smtClean="0"/>
              <a:t> </a:t>
            </a:r>
            <a:r>
              <a:rPr lang="tr-TR" dirty="0" err="1" smtClean="0"/>
              <a:t>may</a:t>
            </a:r>
            <a:r>
              <a:rPr lang="tr-TR" dirty="0" smtClean="0"/>
              <a:t> </a:t>
            </a:r>
            <a:r>
              <a:rPr lang="tr-TR" dirty="0" err="1" smtClean="0"/>
              <a:t>seek</a:t>
            </a:r>
            <a:r>
              <a:rPr lang="tr-TR" dirty="0" smtClean="0"/>
              <a:t> an </a:t>
            </a:r>
            <a:r>
              <a:rPr lang="tr-TR" dirty="0" err="1" smtClean="0"/>
              <a:t>injunction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prohibit</a:t>
            </a:r>
            <a:r>
              <a:rPr lang="tr-TR" dirty="0" smtClean="0"/>
              <a:t> </a:t>
            </a:r>
            <a:r>
              <a:rPr lang="tr-TR" dirty="0" err="1" smtClean="0"/>
              <a:t>certain</a:t>
            </a:r>
            <a:r>
              <a:rPr lang="tr-TR" dirty="0" smtClean="0"/>
              <a:t> </a:t>
            </a:r>
            <a:r>
              <a:rPr lang="tr-TR" dirty="0" err="1" smtClean="0"/>
              <a:t>types</a:t>
            </a:r>
            <a:r>
              <a:rPr lang="tr-TR" dirty="0" smtClean="0"/>
              <a:t> of </a:t>
            </a:r>
            <a:r>
              <a:rPr lang="tr-TR" dirty="0" err="1" smtClean="0"/>
              <a:t>industrial</a:t>
            </a:r>
            <a:r>
              <a:rPr lang="tr-TR" dirty="0" smtClean="0"/>
              <a:t> </a:t>
            </a:r>
            <a:r>
              <a:rPr lang="tr-TR" dirty="0" err="1" smtClean="0"/>
              <a:t>action</a:t>
            </a:r>
            <a:r>
              <a:rPr lang="tr-TR" dirty="0" smtClean="0"/>
              <a:t> </a:t>
            </a:r>
            <a:r>
              <a:rPr lang="tr-TR" dirty="0" err="1" smtClean="0"/>
              <a:t>such</a:t>
            </a:r>
            <a:r>
              <a:rPr lang="tr-TR" dirty="0" smtClean="0"/>
              <a:t> as </a:t>
            </a:r>
            <a:r>
              <a:rPr lang="tr-TR" dirty="0" err="1" smtClean="0"/>
              <a:t>picketing</a:t>
            </a:r>
            <a:r>
              <a:rPr lang="tr-TR" dirty="0" smtClean="0"/>
              <a:t>.</a:t>
            </a:r>
            <a:br>
              <a:rPr lang="tr-TR" dirty="0" smtClean="0"/>
            </a:br>
            <a:endParaRPr lang="tr-TR" dirty="0" smtClean="0"/>
          </a:p>
          <a:p>
            <a:r>
              <a:rPr lang="tr-TR" u="sng" dirty="0" err="1" smtClean="0"/>
              <a:t>Lockout</a:t>
            </a:r>
            <a:r>
              <a:rPr lang="tr-TR" dirty="0" smtClean="0"/>
              <a:t>;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employer’s</a:t>
            </a:r>
            <a:r>
              <a:rPr lang="tr-TR" dirty="0" smtClean="0"/>
              <a:t> </a:t>
            </a:r>
            <a:r>
              <a:rPr lang="tr-TR" dirty="0" err="1" smtClean="0"/>
              <a:t>version</a:t>
            </a:r>
            <a:r>
              <a:rPr lang="tr-TR" dirty="0" smtClean="0"/>
              <a:t> of a </a:t>
            </a:r>
            <a:r>
              <a:rPr lang="tr-TR" dirty="0" err="1" smtClean="0"/>
              <a:t>strike</a:t>
            </a:r>
            <a:r>
              <a:rPr lang="tr-TR" dirty="0" smtClean="0"/>
              <a:t>: it </a:t>
            </a:r>
            <a:r>
              <a:rPr lang="tr-TR" dirty="0" err="1" smtClean="0"/>
              <a:t>refuses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allow</a:t>
            </a:r>
            <a:r>
              <a:rPr lang="tr-TR" dirty="0" smtClean="0"/>
              <a:t> </a:t>
            </a:r>
            <a:r>
              <a:rPr lang="tr-TR" dirty="0" err="1" smtClean="0"/>
              <a:t>employees</a:t>
            </a:r>
            <a:r>
              <a:rPr lang="tr-TR" dirty="0" smtClean="0"/>
              <a:t> </a:t>
            </a:r>
            <a:r>
              <a:rPr lang="tr-TR" dirty="0" err="1" smtClean="0"/>
              <a:t>into</a:t>
            </a:r>
            <a:r>
              <a:rPr lang="tr-TR" dirty="0" smtClean="0"/>
              <a:t> </a:t>
            </a:r>
            <a:r>
              <a:rPr lang="tr-TR" dirty="0" err="1" smtClean="0"/>
              <a:t>its</a:t>
            </a:r>
            <a:r>
              <a:rPr lang="tr-TR" dirty="0" smtClean="0"/>
              <a:t> </a:t>
            </a:r>
            <a:r>
              <a:rPr lang="tr-TR" dirty="0" err="1" smtClean="0"/>
              <a:t>premises</a:t>
            </a:r>
            <a:r>
              <a:rPr lang="tr-T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19038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46856" y="476672"/>
            <a:ext cx="8229600" cy="1143000"/>
          </a:xfrm>
        </p:spPr>
        <p:txBody>
          <a:bodyPr/>
          <a:lstStyle/>
          <a:p>
            <a:r>
              <a:rPr lang="tr-TR" dirty="0" err="1" smtClean="0"/>
              <a:t>Discussion</a:t>
            </a:r>
            <a:r>
              <a:rPr lang="tr-TR" dirty="0" smtClean="0"/>
              <a:t> </a:t>
            </a:r>
            <a:r>
              <a:rPr lang="tr-TR" dirty="0" err="1" smtClean="0"/>
              <a:t>Before</a:t>
            </a:r>
            <a:r>
              <a:rPr lang="tr-TR" dirty="0" smtClean="0"/>
              <a:t> Reading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46856" y="1628800"/>
            <a:ext cx="8229600" cy="438912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/>
              <a:t> On </a:t>
            </a:r>
            <a:r>
              <a:rPr lang="tr-TR" dirty="0" err="1" smtClean="0"/>
              <a:t>what</a:t>
            </a:r>
            <a:r>
              <a:rPr lang="tr-TR" dirty="0" smtClean="0"/>
              <a:t> </a:t>
            </a:r>
            <a:r>
              <a:rPr lang="tr-TR" dirty="0" err="1" smtClean="0"/>
              <a:t>grounds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people</a:t>
            </a:r>
            <a:r>
              <a:rPr lang="tr-TR" dirty="0" smtClean="0"/>
              <a:t> </a:t>
            </a:r>
            <a:r>
              <a:rPr lang="tr-TR" dirty="0" err="1" smtClean="0"/>
              <a:t>discriminated</a:t>
            </a:r>
            <a:r>
              <a:rPr lang="tr-TR" dirty="0" smtClean="0"/>
              <a:t> </a:t>
            </a:r>
            <a:r>
              <a:rPr lang="tr-TR" dirty="0" err="1" smtClean="0"/>
              <a:t>against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employment</a:t>
            </a:r>
            <a:r>
              <a:rPr lang="tr-TR" dirty="0" smtClean="0"/>
              <a:t> market?</a:t>
            </a:r>
            <a:br>
              <a:rPr lang="tr-TR" dirty="0" smtClean="0"/>
            </a:br>
            <a:endParaRPr lang="tr-TR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Metin kutusu 3"/>
          <p:cNvSpPr txBox="1"/>
          <p:nvPr/>
        </p:nvSpPr>
        <p:spPr>
          <a:xfrm>
            <a:off x="971600" y="2502185"/>
            <a:ext cx="7416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Because</a:t>
            </a:r>
            <a:r>
              <a:rPr lang="tr-TR" dirty="0" smtClean="0"/>
              <a:t> of </a:t>
            </a:r>
            <a:r>
              <a:rPr lang="tr-TR" dirty="0" err="1" smtClean="0"/>
              <a:t>their</a:t>
            </a:r>
            <a:r>
              <a:rPr lang="tr-TR" dirty="0" smtClean="0"/>
              <a:t> </a:t>
            </a:r>
            <a:r>
              <a:rPr lang="tr-TR" dirty="0" err="1" smtClean="0"/>
              <a:t>sex</a:t>
            </a:r>
            <a:r>
              <a:rPr lang="tr-TR" dirty="0" smtClean="0"/>
              <a:t>, </a:t>
            </a:r>
            <a:r>
              <a:rPr lang="tr-TR" dirty="0" err="1" smtClean="0"/>
              <a:t>age</a:t>
            </a:r>
            <a:r>
              <a:rPr lang="tr-TR" dirty="0" smtClean="0"/>
              <a:t>, </a:t>
            </a:r>
            <a:r>
              <a:rPr lang="tr-TR" dirty="0" err="1" smtClean="0"/>
              <a:t>race</a:t>
            </a:r>
            <a:r>
              <a:rPr lang="tr-TR" dirty="0" smtClean="0"/>
              <a:t>, </a:t>
            </a:r>
            <a:r>
              <a:rPr lang="tr-TR" dirty="0" err="1" smtClean="0"/>
              <a:t>disability</a:t>
            </a:r>
            <a:r>
              <a:rPr lang="tr-TR" dirty="0" smtClean="0"/>
              <a:t>, </a:t>
            </a:r>
            <a:r>
              <a:rPr lang="tr-TR" dirty="0" err="1" smtClean="0"/>
              <a:t>nationality</a:t>
            </a:r>
            <a:r>
              <a:rPr lang="tr-TR" dirty="0"/>
              <a:t> </a:t>
            </a:r>
            <a:r>
              <a:rPr lang="tr-TR" dirty="0" err="1" smtClean="0"/>
              <a:t>etc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5" name="Metin kutusu 4"/>
          <p:cNvSpPr txBox="1"/>
          <p:nvPr/>
        </p:nvSpPr>
        <p:spPr>
          <a:xfrm>
            <a:off x="683568" y="3140968"/>
            <a:ext cx="799288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u="sng" dirty="0"/>
              <a:t>Scenario: Job Interview at a Law Firm</a:t>
            </a:r>
          </a:p>
          <a:p>
            <a:r>
              <a:rPr lang="en-US" sz="2200" dirty="0"/>
              <a:t>Ayşe, a highly qualified lawyer, applies for a position at a prestigious international law firm in London.</a:t>
            </a:r>
          </a:p>
          <a:p>
            <a:r>
              <a:rPr lang="en-US" sz="2200" dirty="0"/>
              <a:t>She graduated top of her class, speaks three languages, and has relevant work experience.</a:t>
            </a:r>
          </a:p>
          <a:p>
            <a:r>
              <a:rPr lang="en-US" sz="2200" dirty="0"/>
              <a:t>During the interview, the partner asks:</a:t>
            </a:r>
          </a:p>
          <a:p>
            <a:pPr lvl="1"/>
            <a:r>
              <a:rPr lang="en-US" sz="2200" dirty="0"/>
              <a:t>“Are you planning to have children soon? Because this role requires a lot of commitment.”</a:t>
            </a:r>
          </a:p>
          <a:p>
            <a:r>
              <a:rPr lang="en-US" sz="2200" dirty="0"/>
              <a:t>Later, Ayşe learns that the firm hired a male candidate with lower qualifications, arguing he was a “better long-term investment</a:t>
            </a:r>
            <a:r>
              <a:rPr lang="en-US" sz="2200" dirty="0" smtClean="0"/>
              <a:t>.”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133878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2.4.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935480"/>
            <a:ext cx="8507288" cy="4389120"/>
          </a:xfrm>
        </p:spPr>
        <p:txBody>
          <a:bodyPr>
            <a:normAutofit/>
          </a:bodyPr>
          <a:lstStyle/>
          <a:p>
            <a:r>
              <a:rPr lang="tr-TR" sz="3600" dirty="0" smtClean="0"/>
              <a:t>W</a:t>
            </a:r>
            <a:r>
              <a:rPr lang="en-US" sz="3600" dirty="0" smtClean="0"/>
              <a:t>hat </a:t>
            </a:r>
            <a:r>
              <a:rPr lang="en-US" sz="3600" dirty="0"/>
              <a:t>laws govern employment in </a:t>
            </a:r>
            <a:r>
              <a:rPr lang="tr-TR" sz="3600" dirty="0" smtClean="0"/>
              <a:t>T</a:t>
            </a:r>
            <a:r>
              <a:rPr lang="en-US" sz="3600" dirty="0" err="1" smtClean="0"/>
              <a:t>urkish</a:t>
            </a:r>
            <a:r>
              <a:rPr lang="en-US" sz="3600" dirty="0" smtClean="0"/>
              <a:t> </a:t>
            </a:r>
            <a:r>
              <a:rPr lang="en-US" sz="3600" dirty="0"/>
              <a:t>jurisdiction? </a:t>
            </a:r>
            <a:r>
              <a:rPr lang="tr-TR" sz="3600" dirty="0" smtClean="0"/>
              <a:t/>
            </a:r>
            <a:br>
              <a:rPr lang="tr-TR" sz="3600" dirty="0" smtClean="0"/>
            </a:br>
            <a:r>
              <a:rPr lang="tr-TR" sz="3600" dirty="0" smtClean="0"/>
              <a:t>D</a:t>
            </a:r>
            <a:r>
              <a:rPr lang="en-US" sz="3600" dirty="0" smtClean="0"/>
              <a:t>o </a:t>
            </a:r>
            <a:r>
              <a:rPr lang="en-US" sz="3600" dirty="0"/>
              <a:t>they regulate same areas (sex discrimination, race relations, disability, health and safety, and employee rights in general) that the UK laws </a:t>
            </a:r>
            <a:r>
              <a:rPr lang="en-US" sz="3600" dirty="0" smtClean="0"/>
              <a:t>regulate</a:t>
            </a:r>
            <a:r>
              <a:rPr lang="tr-TR" sz="3600" dirty="0" smtClean="0"/>
              <a:t>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508291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Pacing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14 </a:t>
            </a:r>
            <a:r>
              <a:rPr lang="tr-TR" dirty="0" err="1" smtClean="0"/>
              <a:t>weeks</a:t>
            </a:r>
            <a:endParaRPr lang="tr-TR" dirty="0" smtClean="0"/>
          </a:p>
          <a:p>
            <a:r>
              <a:rPr lang="tr-TR" sz="2800" dirty="0" err="1"/>
              <a:t>Midterm</a:t>
            </a:r>
            <a:r>
              <a:rPr lang="tr-TR" sz="2800" dirty="0"/>
              <a:t> </a:t>
            </a:r>
            <a:r>
              <a:rPr lang="tr-TR" sz="2800" dirty="0" err="1"/>
              <a:t>period</a:t>
            </a:r>
            <a:r>
              <a:rPr lang="tr-TR" sz="2800" dirty="0"/>
              <a:t>: </a:t>
            </a:r>
            <a:r>
              <a:rPr lang="tr-TR" sz="2800" u="sng" dirty="0" err="1"/>
              <a:t>November</a:t>
            </a:r>
            <a:r>
              <a:rPr lang="tr-TR" sz="2800" u="sng" dirty="0"/>
              <a:t> </a:t>
            </a:r>
            <a:r>
              <a:rPr lang="tr-TR" sz="2800" u="sng" dirty="0" smtClean="0"/>
              <a:t>10-21, 2025</a:t>
            </a:r>
            <a:r>
              <a:rPr lang="tr-TR" sz="2800" dirty="0" smtClean="0"/>
              <a:t>    </a:t>
            </a:r>
            <a:r>
              <a:rPr lang="tr-TR" sz="2800" dirty="0"/>
              <a:t>(40%) (8th </a:t>
            </a:r>
            <a:r>
              <a:rPr lang="tr-TR" sz="2800" dirty="0" err="1"/>
              <a:t>week</a:t>
            </a:r>
            <a:r>
              <a:rPr lang="tr-TR" sz="2800" dirty="0"/>
              <a:t>)</a:t>
            </a:r>
          </a:p>
          <a:p>
            <a:r>
              <a:rPr lang="tr-TR" sz="2800" u="sng" dirty="0" err="1"/>
              <a:t>January</a:t>
            </a:r>
            <a:r>
              <a:rPr lang="tr-TR" sz="2800" u="sng" dirty="0"/>
              <a:t> </a:t>
            </a:r>
            <a:r>
              <a:rPr lang="tr-TR" sz="2800" u="sng" dirty="0" smtClean="0"/>
              <a:t>9,2026 </a:t>
            </a:r>
            <a:r>
              <a:rPr lang="tr-TR" sz="2800" dirty="0" err="1"/>
              <a:t>classes</a:t>
            </a:r>
            <a:r>
              <a:rPr lang="tr-TR" sz="2800" dirty="0"/>
              <a:t> </a:t>
            </a:r>
            <a:r>
              <a:rPr lang="tr-TR" sz="2800" dirty="0" err="1"/>
              <a:t>are</a:t>
            </a:r>
            <a:r>
              <a:rPr lang="tr-TR" sz="2800" dirty="0"/>
              <a:t> </a:t>
            </a:r>
            <a:r>
              <a:rPr lang="tr-TR" sz="2800" dirty="0" err="1"/>
              <a:t>over</a:t>
            </a:r>
            <a:endParaRPr lang="tr-TR" sz="2800" dirty="0"/>
          </a:p>
          <a:p>
            <a:r>
              <a:rPr lang="tr-TR" sz="2800" dirty="0" err="1"/>
              <a:t>Finals</a:t>
            </a:r>
            <a:r>
              <a:rPr lang="tr-TR" sz="2800" dirty="0"/>
              <a:t>: </a:t>
            </a:r>
            <a:r>
              <a:rPr lang="tr-TR" sz="2800" u="sng" dirty="0" err="1"/>
              <a:t>January</a:t>
            </a:r>
            <a:r>
              <a:rPr lang="tr-TR" sz="2800" u="sng" dirty="0"/>
              <a:t> </a:t>
            </a:r>
            <a:r>
              <a:rPr lang="tr-TR" sz="2800" u="sng" dirty="0" smtClean="0"/>
              <a:t>12-23, </a:t>
            </a:r>
            <a:r>
              <a:rPr lang="tr-TR" sz="2800" u="sng" dirty="0"/>
              <a:t>2025 </a:t>
            </a:r>
            <a:r>
              <a:rPr lang="tr-TR" sz="2800" dirty="0"/>
              <a:t>   (60%) (14th </a:t>
            </a:r>
            <a:r>
              <a:rPr lang="tr-TR" sz="2800" dirty="0" err="1"/>
              <a:t>week</a:t>
            </a:r>
            <a:r>
              <a:rPr lang="tr-TR" sz="2800" dirty="0" smtClean="0"/>
              <a:t>)</a:t>
            </a:r>
          </a:p>
          <a:p>
            <a:r>
              <a:rPr lang="tr-TR" sz="2800" dirty="0" smtClean="0"/>
              <a:t>16 </a:t>
            </a:r>
            <a:r>
              <a:rPr lang="tr-TR" sz="2800" dirty="0" err="1" smtClean="0"/>
              <a:t>hours</a:t>
            </a:r>
            <a:r>
              <a:rPr lang="tr-TR" sz="2800" dirty="0" smtClean="0"/>
              <a:t> </a:t>
            </a:r>
            <a:r>
              <a:rPr lang="tr-TR" sz="2800" dirty="0" err="1" smtClean="0"/>
              <a:t>absence</a:t>
            </a:r>
            <a:endParaRPr lang="tr-TR" sz="2800" dirty="0"/>
          </a:p>
          <a:p>
            <a:r>
              <a:rPr lang="tr-TR" sz="2800" dirty="0" err="1"/>
              <a:t>Particpation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coming</a:t>
            </a:r>
            <a:r>
              <a:rPr lang="tr-TR" sz="2800" dirty="0"/>
              <a:t> </a:t>
            </a:r>
            <a:r>
              <a:rPr lang="tr-TR" sz="2800" dirty="0" err="1"/>
              <a:t>to</a:t>
            </a:r>
            <a:r>
              <a:rPr lang="tr-TR" sz="2800" dirty="0"/>
              <a:t> </a:t>
            </a:r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tr-TR" sz="2800" dirty="0" err="1"/>
              <a:t>class</a:t>
            </a:r>
            <a:r>
              <a:rPr lang="tr-TR" sz="2800" dirty="0"/>
              <a:t> </a:t>
            </a:r>
            <a:r>
              <a:rPr lang="tr-TR" sz="2800" dirty="0" err="1"/>
              <a:t>with</a:t>
            </a:r>
            <a:r>
              <a:rPr lang="tr-TR" sz="2800" dirty="0"/>
              <a:t> </a:t>
            </a:r>
            <a:r>
              <a:rPr lang="tr-TR" sz="2800" dirty="0" err="1"/>
              <a:t>materials</a:t>
            </a:r>
            <a:r>
              <a:rPr lang="tr-TR" sz="2800" dirty="0"/>
              <a:t> </a:t>
            </a:r>
            <a:r>
              <a:rPr lang="tr-TR" sz="2800" dirty="0" err="1"/>
              <a:t>will</a:t>
            </a:r>
            <a:r>
              <a:rPr lang="tr-TR" sz="2800" dirty="0"/>
              <a:t> be </a:t>
            </a:r>
            <a:r>
              <a:rPr lang="tr-TR" sz="2800" dirty="0" err="1"/>
              <a:t>taken</a:t>
            </a:r>
            <a:r>
              <a:rPr lang="tr-TR" sz="2800" dirty="0"/>
              <a:t> </a:t>
            </a:r>
            <a:r>
              <a:rPr lang="tr-TR" sz="2800" dirty="0" err="1"/>
              <a:t>into</a:t>
            </a:r>
            <a:r>
              <a:rPr lang="tr-TR" sz="2800" dirty="0"/>
              <a:t> </a:t>
            </a:r>
            <a:r>
              <a:rPr lang="tr-TR" sz="2800" dirty="0" err="1"/>
              <a:t>consideration</a:t>
            </a:r>
            <a:r>
              <a:rPr lang="tr-TR" sz="2800" dirty="0"/>
              <a:t> in </a:t>
            </a:r>
            <a:r>
              <a:rPr lang="tr-TR" sz="2800" dirty="0" err="1"/>
              <a:t>terms</a:t>
            </a:r>
            <a:r>
              <a:rPr lang="tr-TR" sz="2800" dirty="0"/>
              <a:t> of </a:t>
            </a:r>
            <a:r>
              <a:rPr lang="tr-TR" sz="2800" dirty="0" err="1"/>
              <a:t>grading</a:t>
            </a:r>
            <a:endParaRPr lang="tr-TR" sz="2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25814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260648"/>
            <a:ext cx="8712968" cy="534387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000" b="1" dirty="0" smtClean="0"/>
              <a:t>Employment </a:t>
            </a:r>
            <a:r>
              <a:rPr lang="en-US" sz="2000" b="1" dirty="0"/>
              <a:t>Law in Turkey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FF0000"/>
                </a:solidFill>
              </a:rPr>
              <a:t>Main Sources of Employment Law</a:t>
            </a:r>
          </a:p>
          <a:p>
            <a:r>
              <a:rPr lang="en-US" sz="2000" b="1" dirty="0"/>
              <a:t>Turkish </a:t>
            </a:r>
            <a:r>
              <a:rPr lang="en-US" sz="2000" b="1" dirty="0" err="1"/>
              <a:t>Labour</a:t>
            </a:r>
            <a:r>
              <a:rPr lang="en-US" sz="2000" b="1" dirty="0"/>
              <a:t> Law (Law No. 4857, 2003)</a:t>
            </a:r>
            <a:endParaRPr lang="en-US" sz="2000" dirty="0"/>
          </a:p>
          <a:p>
            <a:pPr marL="393192" lvl="1" indent="0">
              <a:buNone/>
            </a:pPr>
            <a:r>
              <a:rPr lang="en-US" sz="1800" dirty="0"/>
              <a:t>The central statute regulating individual employment relationships (contracts, working hours, wages, termination, severance).</a:t>
            </a:r>
          </a:p>
          <a:p>
            <a:r>
              <a:rPr lang="en-US" sz="2000" b="1" dirty="0"/>
              <a:t>Turkish Constitution (1982, esp. Articles 49–55)</a:t>
            </a:r>
            <a:endParaRPr lang="en-US" sz="2000" dirty="0"/>
          </a:p>
          <a:p>
            <a:pPr marL="393192" lvl="1" indent="0">
              <a:buNone/>
            </a:pPr>
            <a:r>
              <a:rPr lang="en-US" sz="1800" dirty="0" err="1"/>
              <a:t>Recognises</a:t>
            </a:r>
            <a:r>
              <a:rPr lang="en-US" sz="1800" dirty="0"/>
              <a:t> the right to work, equality, fair wages, rest, and union rights.</a:t>
            </a:r>
          </a:p>
          <a:p>
            <a:r>
              <a:rPr lang="en-US" sz="2000" b="1" dirty="0"/>
              <a:t>Code of Obligations (Law No. 6098, 2011)</a:t>
            </a:r>
            <a:endParaRPr lang="en-US" sz="2000" dirty="0"/>
          </a:p>
          <a:p>
            <a:pPr marL="393192" lvl="1" indent="0">
              <a:buNone/>
            </a:pPr>
            <a:r>
              <a:rPr lang="en-US" sz="1800" dirty="0"/>
              <a:t>Governs general contract principles and applies to employment contracts not specifically regulated by the </a:t>
            </a:r>
            <a:r>
              <a:rPr lang="en-US" sz="1800" dirty="0" err="1"/>
              <a:t>Labour</a:t>
            </a:r>
            <a:r>
              <a:rPr lang="en-US" sz="1800" dirty="0"/>
              <a:t> Law.</a:t>
            </a:r>
          </a:p>
          <a:p>
            <a:r>
              <a:rPr lang="en-US" sz="2000" b="1" dirty="0"/>
              <a:t>Trade Unions and Collective Bargaining Agreement Law (Law No. 6356, 2012)</a:t>
            </a:r>
            <a:endParaRPr lang="en-US" sz="2000" dirty="0"/>
          </a:p>
          <a:p>
            <a:pPr marL="393192" lvl="1" indent="0">
              <a:buNone/>
            </a:pPr>
            <a:r>
              <a:rPr lang="en-US" sz="1800" dirty="0"/>
              <a:t>Regulates union rights, strikes, and collective bargaining.</a:t>
            </a:r>
          </a:p>
          <a:p>
            <a:r>
              <a:rPr lang="en-US" sz="2000" b="1" dirty="0"/>
              <a:t>Occupational Health and Safety Law (Law No. 6331, 2012)</a:t>
            </a:r>
            <a:endParaRPr lang="en-US" sz="2000" dirty="0"/>
          </a:p>
          <a:p>
            <a:pPr marL="393192" lvl="1" indent="0">
              <a:buNone/>
            </a:pPr>
            <a:r>
              <a:rPr lang="en-US" sz="1800" dirty="0"/>
              <a:t>Comprehensive regulation of workplace safety and employer duties to protect employees’ health.</a:t>
            </a:r>
          </a:p>
          <a:p>
            <a:r>
              <a:rPr lang="en-US" sz="2000" b="1" dirty="0"/>
              <a:t>International Conventions</a:t>
            </a:r>
            <a:endParaRPr lang="en-US" sz="2000" dirty="0"/>
          </a:p>
          <a:p>
            <a:pPr marL="393192" lvl="1" indent="0">
              <a:buNone/>
            </a:pPr>
            <a:r>
              <a:rPr lang="en-US" sz="1800" dirty="0"/>
              <a:t>Turkey is a member of the </a:t>
            </a:r>
            <a:r>
              <a:rPr lang="en-US" sz="1800" b="1" dirty="0"/>
              <a:t>ILO</a:t>
            </a:r>
            <a:r>
              <a:rPr lang="en-US" sz="1800" dirty="0"/>
              <a:t> and the </a:t>
            </a:r>
            <a:r>
              <a:rPr lang="en-US" sz="1800" b="1" dirty="0"/>
              <a:t>Council of Europe</a:t>
            </a:r>
            <a:r>
              <a:rPr lang="en-US" sz="1800" dirty="0"/>
              <a:t>, and has ratified many conventions (on discrimination, collective bargaining, maternity rights, etc.).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26014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524747"/>
              </p:ext>
            </p:extLst>
          </p:nvPr>
        </p:nvGraphicFramePr>
        <p:xfrm>
          <a:off x="179511" y="476673"/>
          <a:ext cx="8856984" cy="6196752"/>
        </p:xfrm>
        <a:graphic>
          <a:graphicData uri="http://schemas.openxmlformats.org/drawingml/2006/table">
            <a:tbl>
              <a:tblPr/>
              <a:tblGrid>
                <a:gridCol w="2952328"/>
                <a:gridCol w="2952328"/>
                <a:gridCol w="2952328"/>
              </a:tblGrid>
              <a:tr h="227058">
                <a:tc>
                  <a:txBody>
                    <a:bodyPr/>
                    <a:lstStyle/>
                    <a:p>
                      <a:r>
                        <a:rPr lang="en-US" sz="1300" b="1" dirty="0"/>
                        <a:t>Area</a:t>
                      </a:r>
                      <a:endParaRPr lang="en-US" sz="1300" dirty="0"/>
                    </a:p>
                  </a:txBody>
                  <a:tcPr marL="33003" marR="33003" marT="16502" marB="16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b="1"/>
                        <a:t>Turkey</a:t>
                      </a:r>
                      <a:endParaRPr lang="en-US" sz="1300"/>
                    </a:p>
                  </a:txBody>
                  <a:tcPr marL="33003" marR="33003" marT="16502" marB="16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b="1"/>
                        <a:t>UK</a:t>
                      </a:r>
                      <a:endParaRPr lang="en-US" sz="1300"/>
                    </a:p>
                  </a:txBody>
                  <a:tcPr marL="33003" marR="33003" marT="16502" marB="16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6129">
                <a:tc>
                  <a:txBody>
                    <a:bodyPr/>
                    <a:lstStyle/>
                    <a:p>
                      <a:r>
                        <a:rPr lang="en-US" sz="1300" b="1"/>
                        <a:t>Sex / Gender Discrimination</a:t>
                      </a:r>
                      <a:endParaRPr lang="en-US" sz="1300"/>
                    </a:p>
                  </a:txBody>
                  <a:tcPr marL="33003" marR="33003" marT="16502" marB="16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300"/>
                        <a:t>Constitution (Art. 10) + Labour Law prohibit discrimination based on sex/gender, esp. in recruitment, employment conditions, and dismissal. Equal pay for equal work guaranteed.</a:t>
                      </a:r>
                    </a:p>
                  </a:txBody>
                  <a:tcPr marL="33003" marR="33003" marT="16502" marB="16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300"/>
                        <a:t>Equality Act 2010 prohibits sex discrimination, harassment, pregnancy/maternity discrimination. Strong case law tradition.</a:t>
                      </a:r>
                    </a:p>
                  </a:txBody>
                  <a:tcPr marL="33003" marR="33003" marT="16502" marB="16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39924">
                <a:tc>
                  <a:txBody>
                    <a:bodyPr/>
                    <a:lstStyle/>
                    <a:p>
                      <a:r>
                        <a:rPr lang="en-US" sz="1300" b="1"/>
                        <a:t>Race / Ethnic Origin</a:t>
                      </a:r>
                      <a:endParaRPr lang="en-US" sz="1300"/>
                    </a:p>
                  </a:txBody>
                  <a:tcPr marL="33003" marR="33003" marT="16502" marB="16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300"/>
                        <a:t>Constitution prohibits discrimination; Labour Law bans discrimination based on race, ethnicity, religion, language.</a:t>
                      </a:r>
                    </a:p>
                  </a:txBody>
                  <a:tcPr marL="33003" marR="33003" marT="16502" marB="16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dirty="0"/>
                        <a:t>Equality Act 2010 expressly covers race, </a:t>
                      </a:r>
                      <a:r>
                        <a:rPr lang="en-US" sz="1300" dirty="0" err="1"/>
                        <a:t>colour</a:t>
                      </a:r>
                      <a:r>
                        <a:rPr lang="en-US" sz="1300" dirty="0"/>
                        <a:t>, nationality, and ethnic/national origins.</a:t>
                      </a:r>
                    </a:p>
                  </a:txBody>
                  <a:tcPr marL="33003" marR="33003" marT="16502" marB="16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17394">
                <a:tc>
                  <a:txBody>
                    <a:bodyPr/>
                    <a:lstStyle/>
                    <a:p>
                      <a:r>
                        <a:rPr lang="en-US" sz="1300" b="1" dirty="0"/>
                        <a:t>Disability</a:t>
                      </a:r>
                      <a:endParaRPr lang="en-US" sz="1300" dirty="0"/>
                    </a:p>
                  </a:txBody>
                  <a:tcPr marL="33003" marR="33003" marT="16502" marB="16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300"/>
                        <a:t>Labour Law &amp; Law No. 5378 on Disabled Persons require employers with ≥50 employees to hire a quota of disabled workers. Discrimination prohibited.</a:t>
                      </a:r>
                    </a:p>
                  </a:txBody>
                  <a:tcPr marL="33003" marR="33003" marT="16502" marB="16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300"/>
                        <a:t>Equality Act 2010 provides strong protection against disability discrimination and requires </a:t>
                      </a:r>
                      <a:r>
                        <a:rPr lang="en-US" sz="1300" i="1"/>
                        <a:t>reasonable adjustments</a:t>
                      </a:r>
                      <a:r>
                        <a:rPr lang="en-US" sz="1300"/>
                        <a:t>.</a:t>
                      </a:r>
                    </a:p>
                  </a:txBody>
                  <a:tcPr marL="33003" marR="33003" marT="16502" marB="16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17394">
                <a:tc>
                  <a:txBody>
                    <a:bodyPr/>
                    <a:lstStyle/>
                    <a:p>
                      <a:r>
                        <a:rPr lang="en-US" sz="1300" b="1"/>
                        <a:t>Health &amp; Safety</a:t>
                      </a:r>
                      <a:endParaRPr lang="en-US" sz="1300"/>
                    </a:p>
                  </a:txBody>
                  <a:tcPr marL="33003" marR="33003" marT="16502" marB="16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300"/>
                        <a:t>Occupational Health and Safety Law (No. 6331) imposes extensive obligations on employers (risk assessments, training, workplace doctors).</a:t>
                      </a:r>
                    </a:p>
                  </a:txBody>
                  <a:tcPr marL="33003" marR="33003" marT="16502" marB="16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300"/>
                        <a:t>Health and Safety at Work Act 1974 and EU-derived regulations impose similar duties.</a:t>
                      </a:r>
                    </a:p>
                  </a:txBody>
                  <a:tcPr marL="33003" marR="33003" marT="16502" marB="16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6129">
                <a:tc>
                  <a:txBody>
                    <a:bodyPr/>
                    <a:lstStyle/>
                    <a:p>
                      <a:r>
                        <a:rPr lang="en-US" sz="1300" b="1"/>
                        <a:t>Employee Rights (general)</a:t>
                      </a:r>
                      <a:endParaRPr lang="en-US" sz="1300"/>
                    </a:p>
                  </a:txBody>
                  <a:tcPr marL="33003" marR="33003" marT="16502" marB="16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300"/>
                        <a:t>Labour Law covers: working hours, overtime pay, minimum wage, annual leave, severance pay, notice periods, protection against unfair dismissal (for &gt;30 employees).</a:t>
                      </a:r>
                    </a:p>
                  </a:txBody>
                  <a:tcPr marL="33003" marR="33003" marT="16502" marB="16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300"/>
                        <a:t>UK law covers: minimum wage, working time, unfair dismissal protection (after 2 years’ service), redundancy pay, flexible working, etc.</a:t>
                      </a:r>
                    </a:p>
                  </a:txBody>
                  <a:tcPr marL="33003" marR="33003" marT="16502" marB="16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78658">
                <a:tc>
                  <a:txBody>
                    <a:bodyPr/>
                    <a:lstStyle/>
                    <a:p>
                      <a:r>
                        <a:rPr lang="en-US" sz="1300" b="1"/>
                        <a:t>Unions &amp; Collective Rights</a:t>
                      </a:r>
                      <a:endParaRPr lang="en-US" sz="1300"/>
                    </a:p>
                  </a:txBody>
                  <a:tcPr marL="33003" marR="33003" marT="16502" marB="16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300"/>
                        <a:t>Trade Unions and Collective Bargaining Law protects right to unionise and bargain collectively, but strikes are more restricted than in the UK.</a:t>
                      </a:r>
                    </a:p>
                  </a:txBody>
                  <a:tcPr marL="33003" marR="33003" marT="16502" marB="16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dirty="0"/>
                        <a:t>Trade Union and </a:t>
                      </a:r>
                      <a:r>
                        <a:rPr lang="en-US" sz="1300" dirty="0" err="1"/>
                        <a:t>Labour</a:t>
                      </a:r>
                      <a:r>
                        <a:rPr lang="en-US" sz="1300" dirty="0"/>
                        <a:t> Relations (Consolidation) Act 1992 protects union rights, collective bargaining, and industrial action.</a:t>
                      </a:r>
                    </a:p>
                  </a:txBody>
                  <a:tcPr marL="33003" marR="33003" marT="16502" marB="16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915816" y="116632"/>
            <a:ext cx="2859244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cs typeface="Arial" charset="0"/>
              </a:rPr>
              <a:t>Comparison: Turkey vs. UK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1981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Listening</a:t>
            </a:r>
            <a:r>
              <a:rPr lang="tr-TR" dirty="0" smtClean="0"/>
              <a:t> A: </a:t>
            </a:r>
            <a:r>
              <a:rPr lang="tr-TR" dirty="0" err="1" smtClean="0"/>
              <a:t>Answer</a:t>
            </a:r>
            <a:r>
              <a:rPr lang="tr-TR" dirty="0" smtClean="0"/>
              <a:t> </a:t>
            </a:r>
            <a:r>
              <a:rPr lang="tr-TR" dirty="0" err="1" smtClean="0"/>
              <a:t>after</a:t>
            </a:r>
            <a:r>
              <a:rPr lang="tr-TR" dirty="0" smtClean="0"/>
              <a:t> </a:t>
            </a:r>
            <a:r>
              <a:rPr lang="tr-TR" dirty="0" err="1" smtClean="0"/>
              <a:t>reading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instruction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What</a:t>
            </a:r>
            <a:r>
              <a:rPr lang="tr-TR" dirty="0" smtClean="0"/>
              <a:t> is </a:t>
            </a:r>
            <a:r>
              <a:rPr lang="tr-TR" dirty="0" err="1" smtClean="0"/>
              <a:t>tribunal</a:t>
            </a:r>
            <a:r>
              <a:rPr lang="tr-TR" dirty="0" smtClean="0"/>
              <a:t>?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What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stages</a:t>
            </a:r>
            <a:r>
              <a:rPr lang="tr-TR" dirty="0" smtClean="0"/>
              <a:t> of </a:t>
            </a:r>
            <a:r>
              <a:rPr lang="tr-TR" dirty="0" err="1" smtClean="0"/>
              <a:t>tribunal</a:t>
            </a:r>
            <a:r>
              <a:rPr lang="tr-TR" dirty="0" smtClean="0"/>
              <a:t>?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What</a:t>
            </a:r>
            <a:r>
              <a:rPr lang="tr-TR" dirty="0" smtClean="0"/>
              <a:t> is an </a:t>
            </a:r>
            <a:r>
              <a:rPr lang="tr-TR" dirty="0" err="1" smtClean="0"/>
              <a:t>entry</a:t>
            </a:r>
            <a:r>
              <a:rPr lang="tr-TR" dirty="0" smtClean="0"/>
              <a:t> of </a:t>
            </a:r>
            <a:r>
              <a:rPr lang="tr-TR" dirty="0" err="1" smtClean="0"/>
              <a:t>appearence</a:t>
            </a:r>
            <a:r>
              <a:rPr lang="tr-TR" dirty="0" smtClean="0"/>
              <a:t>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Metin kutusu 3"/>
          <p:cNvSpPr txBox="1"/>
          <p:nvPr/>
        </p:nvSpPr>
        <p:spPr>
          <a:xfrm>
            <a:off x="467544" y="2624773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A </a:t>
            </a:r>
            <a:r>
              <a:rPr lang="tr-TR" dirty="0" err="1" smtClean="0"/>
              <a:t>judicial</a:t>
            </a:r>
            <a:r>
              <a:rPr lang="tr-TR" dirty="0" smtClean="0"/>
              <a:t> body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resolves</a:t>
            </a:r>
            <a:r>
              <a:rPr lang="tr-TR" dirty="0" smtClean="0"/>
              <a:t> </a:t>
            </a:r>
            <a:r>
              <a:rPr lang="tr-TR" dirty="0" err="1" smtClean="0"/>
              <a:t>disputes</a:t>
            </a:r>
            <a:r>
              <a:rPr lang="tr-TR" dirty="0" smtClean="0"/>
              <a:t> </a:t>
            </a:r>
            <a:r>
              <a:rPr lang="tr-TR" dirty="0" err="1" smtClean="0"/>
              <a:t>between</a:t>
            </a:r>
            <a:r>
              <a:rPr lang="tr-TR" dirty="0" smtClean="0"/>
              <a:t> </a:t>
            </a:r>
            <a:r>
              <a:rPr lang="tr-TR" dirty="0" err="1" smtClean="0"/>
              <a:t>employers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employees</a:t>
            </a:r>
            <a:endParaRPr lang="en-US" dirty="0"/>
          </a:p>
        </p:txBody>
      </p:sp>
      <p:sp>
        <p:nvSpPr>
          <p:cNvPr id="5" name="Metin kutusu 4"/>
          <p:cNvSpPr txBox="1"/>
          <p:nvPr/>
        </p:nvSpPr>
        <p:spPr>
          <a:xfrm>
            <a:off x="467544" y="3901698"/>
            <a:ext cx="84969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i) </a:t>
            </a:r>
            <a:r>
              <a:rPr lang="tr-TR" dirty="0" err="1" smtClean="0"/>
              <a:t>Claimant</a:t>
            </a:r>
            <a:r>
              <a:rPr lang="tr-TR" dirty="0" smtClean="0"/>
              <a:t> </a:t>
            </a:r>
            <a:r>
              <a:rPr lang="tr-TR" dirty="0" err="1" smtClean="0"/>
              <a:t>submits</a:t>
            </a:r>
            <a:r>
              <a:rPr lang="tr-TR" dirty="0" smtClean="0"/>
              <a:t> </a:t>
            </a:r>
            <a:r>
              <a:rPr lang="tr-TR" dirty="0" err="1" smtClean="0"/>
              <a:t>claim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ii) </a:t>
            </a: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necessary</a:t>
            </a:r>
            <a:r>
              <a:rPr lang="tr-TR" dirty="0" smtClean="0"/>
              <a:t>, </a:t>
            </a:r>
            <a:r>
              <a:rPr lang="tr-TR" dirty="0" err="1" smtClean="0"/>
              <a:t>there</a:t>
            </a:r>
            <a:r>
              <a:rPr lang="tr-TR" dirty="0" smtClean="0"/>
              <a:t> is a </a:t>
            </a:r>
            <a:r>
              <a:rPr lang="tr-TR" dirty="0" err="1" smtClean="0"/>
              <a:t>case</a:t>
            </a:r>
            <a:r>
              <a:rPr lang="tr-TR" dirty="0" smtClean="0"/>
              <a:t> </a:t>
            </a:r>
            <a:r>
              <a:rPr lang="tr-TR" dirty="0" err="1" smtClean="0"/>
              <a:t>management</a:t>
            </a:r>
            <a:r>
              <a:rPr lang="tr-TR" dirty="0" smtClean="0"/>
              <a:t> </a:t>
            </a:r>
            <a:r>
              <a:rPr lang="tr-TR" dirty="0" err="1" smtClean="0"/>
              <a:t>discussion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iii) </a:t>
            </a:r>
            <a:r>
              <a:rPr lang="tr-TR" dirty="0" err="1" smtClean="0"/>
              <a:t>Sometimes</a:t>
            </a:r>
            <a:r>
              <a:rPr lang="tr-TR" dirty="0" smtClean="0"/>
              <a:t> </a:t>
            </a:r>
            <a:r>
              <a:rPr lang="tr-TR" dirty="0" err="1" smtClean="0"/>
              <a:t>there</a:t>
            </a:r>
            <a:r>
              <a:rPr lang="tr-TR" dirty="0" smtClean="0"/>
              <a:t> is a </a:t>
            </a:r>
            <a:r>
              <a:rPr lang="tr-TR" dirty="0" err="1" smtClean="0"/>
              <a:t>pre-hearing</a:t>
            </a:r>
            <a:r>
              <a:rPr lang="tr-TR" dirty="0" smtClean="0"/>
              <a:t> </a:t>
            </a:r>
            <a:r>
              <a:rPr lang="tr-TR" dirty="0" err="1" smtClean="0"/>
              <a:t>assesment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review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iv) Final </a:t>
            </a:r>
            <a:r>
              <a:rPr lang="tr-TR" dirty="0" err="1" smtClean="0"/>
              <a:t>hearing</a:t>
            </a:r>
            <a:endParaRPr lang="en-US" dirty="0"/>
          </a:p>
        </p:txBody>
      </p:sp>
      <p:sp>
        <p:nvSpPr>
          <p:cNvPr id="6" name="Metin kutusu 5"/>
          <p:cNvSpPr txBox="1"/>
          <p:nvPr/>
        </p:nvSpPr>
        <p:spPr>
          <a:xfrm>
            <a:off x="272627" y="5795972"/>
            <a:ext cx="849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A </a:t>
            </a:r>
            <a:r>
              <a:rPr lang="tr-TR" dirty="0" err="1" smtClean="0"/>
              <a:t>written</a:t>
            </a:r>
            <a:r>
              <a:rPr lang="tr-TR" dirty="0" smtClean="0"/>
              <a:t> </a:t>
            </a:r>
            <a:r>
              <a:rPr lang="tr-TR" dirty="0" err="1" smtClean="0"/>
              <a:t>notice</a:t>
            </a:r>
            <a:r>
              <a:rPr lang="tr-TR" dirty="0" smtClean="0"/>
              <a:t> of </a:t>
            </a:r>
            <a:r>
              <a:rPr lang="tr-TR" dirty="0" err="1" smtClean="0"/>
              <a:t>apperance</a:t>
            </a:r>
            <a:r>
              <a:rPr lang="tr-TR" dirty="0" smtClean="0"/>
              <a:t>, </a:t>
            </a:r>
            <a:r>
              <a:rPr lang="tr-TR" dirty="0" err="1" smtClean="0"/>
              <a:t>stating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opposition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claim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grounds</a:t>
            </a:r>
            <a:r>
              <a:rPr lang="tr-TR" dirty="0" smtClean="0"/>
              <a:t> </a:t>
            </a:r>
            <a:r>
              <a:rPr lang="tr-TR" dirty="0" err="1" smtClean="0"/>
              <a:t>upon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it is </a:t>
            </a:r>
            <a:r>
              <a:rPr lang="tr-TR" dirty="0" err="1" smtClean="0"/>
              <a:t>opposed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72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95850" y="476672"/>
            <a:ext cx="8229600" cy="1143000"/>
          </a:xfrm>
        </p:spPr>
        <p:txBody>
          <a:bodyPr/>
          <a:lstStyle/>
          <a:p>
            <a:r>
              <a:rPr lang="tr-TR" dirty="0" err="1" smtClean="0"/>
              <a:t>Listening</a:t>
            </a:r>
            <a:r>
              <a:rPr lang="tr-TR" dirty="0" smtClean="0"/>
              <a:t> A: </a:t>
            </a:r>
            <a:r>
              <a:rPr lang="tr-TR" dirty="0" err="1" smtClean="0"/>
              <a:t>After</a:t>
            </a:r>
            <a:r>
              <a:rPr lang="tr-TR" dirty="0" smtClean="0"/>
              <a:t> </a:t>
            </a:r>
            <a:r>
              <a:rPr lang="tr-TR" dirty="0" err="1" smtClean="0"/>
              <a:t>listening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What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employee</a:t>
            </a:r>
            <a:r>
              <a:rPr lang="tr-TR" dirty="0" smtClean="0"/>
              <a:t> </a:t>
            </a:r>
            <a:r>
              <a:rPr lang="tr-TR" dirty="0" err="1" smtClean="0"/>
              <a:t>claiming</a:t>
            </a:r>
            <a:r>
              <a:rPr lang="tr-TR" dirty="0" smtClean="0"/>
              <a:t>?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Does</a:t>
            </a:r>
            <a:r>
              <a:rPr lang="tr-TR" dirty="0" smtClean="0"/>
              <a:t> </a:t>
            </a:r>
            <a:r>
              <a:rPr lang="tr-TR" dirty="0" err="1" smtClean="0"/>
              <a:t>Jane</a:t>
            </a:r>
            <a:r>
              <a:rPr lang="tr-TR" dirty="0" smtClean="0"/>
              <a:t> </a:t>
            </a:r>
            <a:r>
              <a:rPr lang="tr-TR" dirty="0" err="1" smtClean="0"/>
              <a:t>think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employee</a:t>
            </a:r>
            <a:r>
              <a:rPr lang="tr-TR" dirty="0" smtClean="0"/>
              <a:t> has a </a:t>
            </a:r>
            <a:r>
              <a:rPr lang="tr-TR" dirty="0" err="1" smtClean="0"/>
              <a:t>good</a:t>
            </a:r>
            <a:r>
              <a:rPr lang="tr-TR" dirty="0" smtClean="0"/>
              <a:t> </a:t>
            </a:r>
            <a:r>
              <a:rPr lang="tr-TR" dirty="0" err="1" smtClean="0"/>
              <a:t>chance</a:t>
            </a:r>
            <a:r>
              <a:rPr lang="tr-TR" dirty="0" smtClean="0"/>
              <a:t> of </a:t>
            </a:r>
            <a:r>
              <a:rPr lang="tr-TR" dirty="0" err="1" smtClean="0"/>
              <a:t>winning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case</a:t>
            </a:r>
            <a:r>
              <a:rPr lang="tr-TR" dirty="0" smtClean="0"/>
              <a:t>?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What</a:t>
            </a:r>
            <a:r>
              <a:rPr lang="tr-TR" dirty="0" smtClean="0"/>
              <a:t> </a:t>
            </a:r>
            <a:r>
              <a:rPr lang="tr-TR" dirty="0" err="1" smtClean="0"/>
              <a:t>was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employee</a:t>
            </a:r>
            <a:r>
              <a:rPr lang="tr-TR" dirty="0" smtClean="0"/>
              <a:t> </a:t>
            </a:r>
            <a:r>
              <a:rPr lang="tr-TR" dirty="0" err="1" smtClean="0"/>
              <a:t>accused</a:t>
            </a:r>
            <a:r>
              <a:rPr lang="tr-TR" dirty="0" smtClean="0"/>
              <a:t> of?</a:t>
            </a:r>
            <a:endParaRPr lang="en-US" dirty="0"/>
          </a:p>
        </p:txBody>
      </p:sp>
      <p:sp>
        <p:nvSpPr>
          <p:cNvPr id="4" name="Metin kutusu 3"/>
          <p:cNvSpPr txBox="1"/>
          <p:nvPr/>
        </p:nvSpPr>
        <p:spPr>
          <a:xfrm>
            <a:off x="472302" y="2594030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That</a:t>
            </a:r>
            <a:r>
              <a:rPr lang="tr-TR" dirty="0" smtClean="0"/>
              <a:t> her </a:t>
            </a:r>
            <a:r>
              <a:rPr lang="tr-TR" dirty="0" err="1" smtClean="0"/>
              <a:t>dismissal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Gwen’s</a:t>
            </a:r>
            <a:r>
              <a:rPr lang="tr-TR" dirty="0" smtClean="0"/>
              <a:t> </a:t>
            </a:r>
            <a:r>
              <a:rPr lang="tr-TR" dirty="0" err="1" smtClean="0"/>
              <a:t>company</a:t>
            </a:r>
            <a:r>
              <a:rPr lang="tr-TR" dirty="0" smtClean="0"/>
              <a:t> </a:t>
            </a:r>
            <a:r>
              <a:rPr lang="tr-TR" dirty="0" err="1" smtClean="0"/>
              <a:t>was</a:t>
            </a:r>
            <a:r>
              <a:rPr lang="tr-TR" dirty="0" smtClean="0"/>
              <a:t> </a:t>
            </a:r>
            <a:r>
              <a:rPr lang="tr-TR" dirty="0" err="1" smtClean="0"/>
              <a:t>unfair</a:t>
            </a:r>
            <a:endParaRPr lang="en-US" dirty="0"/>
          </a:p>
        </p:txBody>
      </p:sp>
      <p:sp>
        <p:nvSpPr>
          <p:cNvPr id="5" name="Metin kutusu 4"/>
          <p:cNvSpPr txBox="1"/>
          <p:nvPr/>
        </p:nvSpPr>
        <p:spPr>
          <a:xfrm>
            <a:off x="495850" y="4221088"/>
            <a:ext cx="849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No </a:t>
            </a:r>
            <a:r>
              <a:rPr lang="tr-TR" dirty="0" err="1" smtClean="0"/>
              <a:t>she</a:t>
            </a:r>
            <a:r>
              <a:rPr lang="tr-TR" dirty="0" smtClean="0"/>
              <a:t> </a:t>
            </a:r>
            <a:r>
              <a:rPr lang="tr-TR" dirty="0" err="1" smtClean="0"/>
              <a:t>acknowloedges</a:t>
            </a:r>
            <a:r>
              <a:rPr lang="tr-TR" dirty="0" smtClean="0"/>
              <a:t> taht </a:t>
            </a:r>
            <a:r>
              <a:rPr lang="tr-TR" dirty="0" err="1" smtClean="0"/>
              <a:t>she</a:t>
            </a:r>
            <a:r>
              <a:rPr lang="tr-TR" dirty="0" smtClean="0"/>
              <a:t> has a </a:t>
            </a:r>
            <a:r>
              <a:rPr lang="tr-TR" dirty="0" err="1" smtClean="0"/>
              <a:t>right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claim</a:t>
            </a:r>
            <a:r>
              <a:rPr lang="tr-TR" dirty="0" smtClean="0"/>
              <a:t> </a:t>
            </a:r>
            <a:r>
              <a:rPr lang="tr-TR" dirty="0" err="1" smtClean="0"/>
              <a:t>unfair</a:t>
            </a:r>
            <a:r>
              <a:rPr lang="tr-TR" dirty="0" smtClean="0"/>
              <a:t> </a:t>
            </a:r>
            <a:r>
              <a:rPr lang="tr-TR" dirty="0" err="1" smtClean="0"/>
              <a:t>dismissal</a:t>
            </a:r>
            <a:r>
              <a:rPr lang="tr-TR" dirty="0" smtClean="0"/>
              <a:t>, but </a:t>
            </a:r>
            <a:r>
              <a:rPr lang="tr-TR" dirty="0" err="1" smtClean="0"/>
              <a:t>she</a:t>
            </a:r>
            <a:r>
              <a:rPr lang="tr-TR" dirty="0" smtClean="0"/>
              <a:t> </a:t>
            </a:r>
            <a:r>
              <a:rPr lang="tr-TR" dirty="0" err="1" smtClean="0"/>
              <a:t>thinks</a:t>
            </a:r>
            <a:r>
              <a:rPr lang="tr-TR" dirty="0" smtClean="0"/>
              <a:t> her </a:t>
            </a:r>
            <a:r>
              <a:rPr lang="tr-TR" dirty="0" err="1" smtClean="0"/>
              <a:t>claim</a:t>
            </a:r>
            <a:r>
              <a:rPr lang="tr-TR" dirty="0" smtClean="0"/>
              <a:t> </a:t>
            </a:r>
            <a:r>
              <a:rPr lang="tr-TR" dirty="0" err="1" smtClean="0"/>
              <a:t>will</a:t>
            </a:r>
            <a:r>
              <a:rPr lang="tr-TR" dirty="0" smtClean="0"/>
              <a:t> be </a:t>
            </a:r>
            <a:r>
              <a:rPr lang="tr-TR" dirty="0" err="1" smtClean="0"/>
              <a:t>unsuccessful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6" name="Metin kutusu 5"/>
          <p:cNvSpPr txBox="1"/>
          <p:nvPr/>
        </p:nvSpPr>
        <p:spPr>
          <a:xfrm>
            <a:off x="447328" y="6021288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Stealing</a:t>
            </a:r>
            <a:r>
              <a:rPr lang="tr-TR" dirty="0" smtClean="0"/>
              <a:t> </a:t>
            </a:r>
            <a:r>
              <a:rPr lang="tr-TR" dirty="0" err="1" smtClean="0"/>
              <a:t>confidential</a:t>
            </a:r>
            <a:r>
              <a:rPr lang="tr-TR" dirty="0" smtClean="0"/>
              <a:t> </a:t>
            </a:r>
            <a:r>
              <a:rPr lang="tr-TR" dirty="0" err="1" smtClean="0"/>
              <a:t>documents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her </a:t>
            </a:r>
            <a:r>
              <a:rPr lang="tr-TR" dirty="0" err="1" smtClean="0"/>
              <a:t>employer</a:t>
            </a:r>
            <a:r>
              <a:rPr lang="tr-TR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1061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/>
          <a:lstStyle/>
          <a:p>
            <a:r>
              <a:rPr lang="tr-TR" dirty="0" err="1" smtClean="0"/>
              <a:t>Writing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1772816"/>
            <a:ext cx="8784976" cy="489654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sz="3200" dirty="0" err="1" smtClean="0"/>
              <a:t>Jane</a:t>
            </a:r>
            <a:r>
              <a:rPr lang="tr-TR" sz="3200" dirty="0" smtClean="0"/>
              <a:t> has </a:t>
            </a:r>
            <a:r>
              <a:rPr lang="tr-TR" sz="3200" dirty="0" err="1" smtClean="0"/>
              <a:t>submitted</a:t>
            </a:r>
            <a:r>
              <a:rPr lang="tr-TR" sz="3200" dirty="0" smtClean="0"/>
              <a:t>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entry</a:t>
            </a:r>
            <a:r>
              <a:rPr lang="tr-TR" sz="3200" dirty="0" smtClean="0"/>
              <a:t> of </a:t>
            </a:r>
            <a:r>
              <a:rPr lang="tr-TR" sz="3200" dirty="0" err="1" smtClean="0"/>
              <a:t>appearence</a:t>
            </a:r>
            <a:r>
              <a:rPr lang="tr-TR" sz="3200" dirty="0" smtClean="0"/>
              <a:t> </a:t>
            </a:r>
            <a:r>
              <a:rPr lang="tr-TR" sz="3200" dirty="0" err="1" smtClean="0"/>
              <a:t>and</a:t>
            </a:r>
            <a:r>
              <a:rPr lang="tr-TR" sz="3200" dirty="0" smtClean="0"/>
              <a:t>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application</a:t>
            </a:r>
            <a:r>
              <a:rPr lang="tr-TR" sz="3200" dirty="0" smtClean="0"/>
              <a:t> </a:t>
            </a:r>
            <a:r>
              <a:rPr lang="tr-TR" sz="3200" dirty="0" err="1" smtClean="0"/>
              <a:t>for</a:t>
            </a:r>
            <a:r>
              <a:rPr lang="tr-TR" sz="3200" dirty="0" smtClean="0"/>
              <a:t>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pre-hearing</a:t>
            </a:r>
            <a:r>
              <a:rPr lang="tr-TR" sz="3200" dirty="0" smtClean="0"/>
              <a:t> </a:t>
            </a:r>
            <a:r>
              <a:rPr lang="tr-TR" sz="3200" dirty="0" err="1" smtClean="0"/>
              <a:t>assesment</a:t>
            </a:r>
            <a:r>
              <a:rPr lang="tr-TR" sz="3200" dirty="0" smtClean="0"/>
              <a:t> </a:t>
            </a:r>
            <a:r>
              <a:rPr lang="tr-TR" sz="3200" dirty="0" err="1" smtClean="0"/>
              <a:t>to</a:t>
            </a:r>
            <a:r>
              <a:rPr lang="tr-TR" sz="3200" dirty="0" smtClean="0"/>
              <a:t>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employment</a:t>
            </a:r>
            <a:r>
              <a:rPr lang="tr-TR" sz="3200" dirty="0" smtClean="0"/>
              <a:t> </a:t>
            </a:r>
            <a:r>
              <a:rPr lang="tr-TR" sz="3200" dirty="0" err="1" smtClean="0"/>
              <a:t>tribunal</a:t>
            </a:r>
            <a:r>
              <a:rPr lang="tr-TR" sz="3200" dirty="0" smtClean="0"/>
              <a:t>. </a:t>
            </a:r>
            <a:r>
              <a:rPr lang="tr-TR" sz="3200" dirty="0" err="1" smtClean="0"/>
              <a:t>She</a:t>
            </a:r>
            <a:r>
              <a:rPr lang="tr-TR" sz="3200" dirty="0" smtClean="0"/>
              <a:t> has </a:t>
            </a:r>
            <a:r>
              <a:rPr lang="tr-TR" sz="3200" dirty="0" err="1" smtClean="0"/>
              <a:t>also</a:t>
            </a:r>
            <a:r>
              <a:rPr lang="tr-TR" sz="3200" dirty="0" smtClean="0"/>
              <a:t> </a:t>
            </a:r>
            <a:r>
              <a:rPr lang="tr-TR" sz="3200" dirty="0" err="1" smtClean="0"/>
              <a:t>made</a:t>
            </a:r>
            <a:r>
              <a:rPr lang="tr-TR" sz="3200" dirty="0" smtClean="0"/>
              <a:t> a </a:t>
            </a:r>
            <a:r>
              <a:rPr lang="tr-TR" sz="3200" dirty="0" err="1" smtClean="0"/>
              <a:t>written</a:t>
            </a:r>
            <a:r>
              <a:rPr lang="tr-TR" sz="3200" dirty="0" smtClean="0"/>
              <a:t> </a:t>
            </a:r>
            <a:r>
              <a:rPr lang="tr-TR" sz="3200" dirty="0" err="1" smtClean="0"/>
              <a:t>submission</a:t>
            </a:r>
            <a:r>
              <a:rPr lang="tr-TR" sz="3200" dirty="0" smtClean="0"/>
              <a:t> of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case</a:t>
            </a:r>
            <a:r>
              <a:rPr lang="tr-TR" sz="3200" dirty="0" smtClean="0"/>
              <a:t> </a:t>
            </a:r>
            <a:r>
              <a:rPr lang="tr-TR" sz="3200" dirty="0" err="1" smtClean="0"/>
              <a:t>to</a:t>
            </a:r>
            <a:r>
              <a:rPr lang="tr-TR" sz="3200" dirty="0" smtClean="0"/>
              <a:t>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tribunal</a:t>
            </a:r>
            <a:r>
              <a:rPr lang="tr-TR" sz="3200" dirty="0" smtClean="0"/>
              <a:t>, </a:t>
            </a:r>
            <a:r>
              <a:rPr lang="tr-TR" sz="3200" dirty="0" err="1" smtClean="0"/>
              <a:t>and</a:t>
            </a:r>
            <a:r>
              <a:rPr lang="tr-TR" sz="3200" dirty="0" smtClean="0"/>
              <a:t> </a:t>
            </a:r>
            <a:r>
              <a:rPr lang="tr-TR" sz="3200" dirty="0" err="1" smtClean="0"/>
              <a:t>requested</a:t>
            </a:r>
            <a:r>
              <a:rPr lang="tr-TR" sz="3200" dirty="0" smtClean="0"/>
              <a:t> </a:t>
            </a:r>
            <a:r>
              <a:rPr lang="tr-TR" sz="3200" dirty="0" err="1" smtClean="0"/>
              <a:t>that</a:t>
            </a:r>
            <a:r>
              <a:rPr lang="tr-TR" sz="3200" dirty="0" smtClean="0"/>
              <a:t>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case</a:t>
            </a:r>
            <a:r>
              <a:rPr lang="tr-TR" sz="3200" dirty="0" smtClean="0"/>
              <a:t> be </a:t>
            </a:r>
            <a:r>
              <a:rPr lang="tr-TR" sz="3200" dirty="0" err="1" smtClean="0"/>
              <a:t>disposed</a:t>
            </a:r>
            <a:r>
              <a:rPr lang="tr-TR" sz="3200" dirty="0" smtClean="0"/>
              <a:t> of </a:t>
            </a:r>
            <a:r>
              <a:rPr lang="tr-TR" sz="3200" dirty="0" err="1" smtClean="0"/>
              <a:t>solely</a:t>
            </a:r>
            <a:r>
              <a:rPr lang="tr-TR" sz="3200" dirty="0" smtClean="0"/>
              <a:t> on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basis</a:t>
            </a:r>
            <a:r>
              <a:rPr lang="tr-TR" sz="3200" dirty="0" smtClean="0"/>
              <a:t> of </a:t>
            </a:r>
            <a:r>
              <a:rPr lang="tr-TR" sz="3200" dirty="0" err="1" smtClean="0"/>
              <a:t>this</a:t>
            </a:r>
            <a:r>
              <a:rPr lang="tr-TR" sz="3200" dirty="0" smtClean="0"/>
              <a:t> </a:t>
            </a:r>
            <a:r>
              <a:rPr lang="tr-TR" sz="3200" dirty="0" err="1" smtClean="0"/>
              <a:t>written</a:t>
            </a:r>
            <a:r>
              <a:rPr lang="tr-TR" sz="3200" dirty="0" smtClean="0"/>
              <a:t> </a:t>
            </a:r>
            <a:r>
              <a:rPr lang="tr-TR" sz="3200" dirty="0" err="1" smtClean="0"/>
              <a:t>submission</a:t>
            </a:r>
            <a:r>
              <a:rPr lang="tr-TR" sz="3200" dirty="0" smtClean="0"/>
              <a:t>. </a:t>
            </a:r>
          </a:p>
          <a:p>
            <a:pPr marL="0" indent="0">
              <a:buNone/>
            </a:pPr>
            <a:endParaRPr lang="tr-TR" sz="3200" dirty="0"/>
          </a:p>
          <a:p>
            <a:pPr marL="0" indent="0">
              <a:buNone/>
            </a:pPr>
            <a:r>
              <a:rPr lang="tr-TR" sz="3200" dirty="0" smtClean="0"/>
              <a:t>	Write an e-mail </a:t>
            </a:r>
            <a:r>
              <a:rPr lang="tr-TR" sz="3200" dirty="0" err="1" smtClean="0"/>
              <a:t>from</a:t>
            </a:r>
            <a:r>
              <a:rPr lang="tr-TR" sz="3200" dirty="0" smtClean="0"/>
              <a:t> </a:t>
            </a:r>
            <a:r>
              <a:rPr lang="tr-TR" sz="3200" dirty="0" err="1" smtClean="0"/>
              <a:t>Jane</a:t>
            </a:r>
            <a:r>
              <a:rPr lang="tr-TR" sz="3200" dirty="0" smtClean="0"/>
              <a:t> </a:t>
            </a:r>
            <a:r>
              <a:rPr lang="tr-TR" sz="3200" dirty="0" err="1" smtClean="0"/>
              <a:t>to</a:t>
            </a:r>
            <a:r>
              <a:rPr lang="tr-TR" sz="3200" dirty="0" smtClean="0"/>
              <a:t> </a:t>
            </a:r>
            <a:r>
              <a:rPr lang="tr-TR" sz="3200" dirty="0" err="1" smtClean="0"/>
              <a:t>Gwen</a:t>
            </a:r>
            <a:r>
              <a:rPr lang="tr-TR" sz="3200" dirty="0" smtClean="0"/>
              <a:t>, </a:t>
            </a:r>
            <a:r>
              <a:rPr lang="tr-TR" sz="3200" dirty="0" err="1" smtClean="0"/>
              <a:t>informing</a:t>
            </a:r>
            <a:r>
              <a:rPr lang="tr-TR" sz="3200" dirty="0" smtClean="0"/>
              <a:t> her of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steps</a:t>
            </a:r>
            <a:r>
              <a:rPr lang="tr-TR" sz="3200" dirty="0" smtClean="0"/>
              <a:t> </a:t>
            </a:r>
            <a:r>
              <a:rPr lang="tr-TR" sz="3200" dirty="0" err="1" smtClean="0"/>
              <a:t>she</a:t>
            </a:r>
            <a:r>
              <a:rPr lang="tr-TR" sz="3200" dirty="0" smtClean="0"/>
              <a:t> has </a:t>
            </a:r>
            <a:r>
              <a:rPr lang="tr-TR" sz="3200" dirty="0" err="1" smtClean="0"/>
              <a:t>taken</a:t>
            </a:r>
            <a:r>
              <a:rPr lang="tr-TR" sz="3200" dirty="0" smtClean="0"/>
              <a:t> </a:t>
            </a:r>
            <a:r>
              <a:rPr lang="tr-TR" sz="3200" dirty="0" err="1" smtClean="0"/>
              <a:t>and</a:t>
            </a:r>
            <a:r>
              <a:rPr lang="tr-TR" sz="3200" dirty="0" smtClean="0"/>
              <a:t> </a:t>
            </a:r>
            <a:r>
              <a:rPr lang="tr-TR" sz="3200" dirty="0" err="1" smtClean="0"/>
              <a:t>providing</a:t>
            </a:r>
            <a:r>
              <a:rPr lang="tr-TR" sz="3200" dirty="0" smtClean="0"/>
              <a:t> her </a:t>
            </a:r>
            <a:r>
              <a:rPr lang="tr-TR" sz="3200" dirty="0" err="1" smtClean="0"/>
              <a:t>with</a:t>
            </a:r>
            <a:r>
              <a:rPr lang="tr-TR" sz="3200" dirty="0" smtClean="0"/>
              <a:t> </a:t>
            </a:r>
            <a:r>
              <a:rPr lang="tr-TR" sz="3200" dirty="0" err="1" smtClean="0"/>
              <a:t>copies</a:t>
            </a:r>
            <a:r>
              <a:rPr lang="tr-TR" sz="3200" dirty="0" smtClean="0"/>
              <a:t> of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documents</a:t>
            </a:r>
            <a:r>
              <a:rPr lang="tr-TR" sz="3200" dirty="0" smtClean="0"/>
              <a:t> </a:t>
            </a:r>
            <a:r>
              <a:rPr lang="tr-TR" sz="3200" dirty="0" err="1" smtClean="0"/>
              <a:t>submitted</a:t>
            </a:r>
            <a:r>
              <a:rPr lang="tr-TR" sz="3200" dirty="0" smtClean="0"/>
              <a:t> </a:t>
            </a:r>
            <a:r>
              <a:rPr lang="tr-TR" sz="3200" dirty="0" err="1" smtClean="0"/>
              <a:t>to</a:t>
            </a:r>
            <a:r>
              <a:rPr lang="tr-TR" sz="3200" dirty="0" smtClean="0"/>
              <a:t>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tribunal</a:t>
            </a:r>
            <a:r>
              <a:rPr lang="tr-TR" sz="3200" dirty="0" smtClean="0"/>
              <a:t>. Write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email</a:t>
            </a:r>
            <a:r>
              <a:rPr lang="tr-TR" sz="3200" dirty="0" smtClean="0"/>
              <a:t> in a </a:t>
            </a:r>
            <a:r>
              <a:rPr lang="tr-TR" sz="3200" u="sng" dirty="0" err="1" smtClean="0"/>
              <a:t>formal</a:t>
            </a:r>
            <a:r>
              <a:rPr lang="tr-TR" sz="3200" u="sng" dirty="0" smtClean="0"/>
              <a:t>, </a:t>
            </a:r>
            <a:r>
              <a:rPr lang="tr-TR" sz="3200" u="sng" dirty="0" err="1" smtClean="0"/>
              <a:t>polite</a:t>
            </a:r>
            <a:r>
              <a:rPr lang="tr-TR" sz="3200" u="sng" dirty="0" smtClean="0"/>
              <a:t> </a:t>
            </a:r>
            <a:r>
              <a:rPr lang="tr-TR" sz="3200" u="sng" dirty="0" err="1" smtClean="0"/>
              <a:t>style</a:t>
            </a:r>
            <a:r>
              <a:rPr lang="tr-TR" sz="3200" u="sng" dirty="0" smtClean="0"/>
              <a:t>. </a:t>
            </a:r>
            <a:r>
              <a:rPr lang="tr-TR" sz="3200" dirty="0" err="1" smtClean="0"/>
              <a:t>You</a:t>
            </a:r>
            <a:r>
              <a:rPr lang="tr-TR" sz="3200" dirty="0" smtClean="0"/>
              <a:t> </a:t>
            </a:r>
            <a:r>
              <a:rPr lang="tr-TR" sz="3200" dirty="0" err="1" smtClean="0"/>
              <a:t>should</a:t>
            </a:r>
            <a:r>
              <a:rPr lang="tr-TR" sz="3200" dirty="0" smtClean="0"/>
              <a:t> </a:t>
            </a:r>
            <a:r>
              <a:rPr lang="tr-TR" sz="3200" dirty="0" err="1" smtClean="0"/>
              <a:t>include</a:t>
            </a:r>
            <a:r>
              <a:rPr lang="tr-TR" sz="3200" dirty="0" smtClean="0"/>
              <a:t>:</a:t>
            </a:r>
          </a:p>
          <a:p>
            <a:r>
              <a:rPr lang="tr-TR" sz="3200" dirty="0" smtClean="0"/>
              <a:t>A </a:t>
            </a:r>
            <a:r>
              <a:rPr lang="tr-TR" sz="3200" dirty="0" err="1" smtClean="0"/>
              <a:t>statement</a:t>
            </a:r>
            <a:r>
              <a:rPr lang="tr-TR" sz="3200" dirty="0" smtClean="0"/>
              <a:t> of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reason</a:t>
            </a:r>
            <a:r>
              <a:rPr lang="tr-TR" sz="3200" dirty="0" smtClean="0"/>
              <a:t> </a:t>
            </a:r>
            <a:r>
              <a:rPr lang="tr-TR" sz="3200" dirty="0" err="1" smtClean="0"/>
              <a:t>for</a:t>
            </a:r>
            <a:r>
              <a:rPr lang="tr-TR" sz="3200" dirty="0" smtClean="0"/>
              <a:t> </a:t>
            </a:r>
            <a:r>
              <a:rPr lang="tr-TR" sz="3200" dirty="0" err="1" smtClean="0"/>
              <a:t>writing</a:t>
            </a:r>
            <a:r>
              <a:rPr lang="tr-TR" sz="3200" dirty="0" smtClean="0"/>
              <a:t>,</a:t>
            </a:r>
          </a:p>
          <a:p>
            <a:r>
              <a:rPr lang="tr-TR" sz="3200" dirty="0"/>
              <a:t>I</a:t>
            </a:r>
            <a:r>
              <a:rPr lang="tr-TR" sz="3200" dirty="0" smtClean="0"/>
              <a:t>nformation </a:t>
            </a:r>
            <a:r>
              <a:rPr lang="tr-TR" sz="3200" dirty="0" err="1" smtClean="0"/>
              <a:t>about</a:t>
            </a:r>
            <a:r>
              <a:rPr lang="tr-TR" sz="3200" dirty="0" smtClean="0"/>
              <a:t>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actions</a:t>
            </a:r>
            <a:r>
              <a:rPr lang="tr-TR" sz="3200" dirty="0" smtClean="0"/>
              <a:t> </a:t>
            </a:r>
            <a:r>
              <a:rPr lang="tr-TR" sz="3200" dirty="0" err="1" smtClean="0"/>
              <a:t>she</a:t>
            </a:r>
            <a:r>
              <a:rPr lang="tr-TR" sz="3200" dirty="0" smtClean="0"/>
              <a:t> has </a:t>
            </a:r>
            <a:r>
              <a:rPr lang="tr-TR" sz="3200" dirty="0" err="1" smtClean="0"/>
              <a:t>taken</a:t>
            </a:r>
            <a:r>
              <a:rPr lang="tr-TR" sz="3200" dirty="0" smtClean="0"/>
              <a:t> in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case</a:t>
            </a:r>
            <a:r>
              <a:rPr lang="tr-TR" sz="3200" dirty="0" smtClean="0"/>
              <a:t> since </a:t>
            </a:r>
            <a:r>
              <a:rPr lang="tr-TR" sz="3200" dirty="0" err="1" smtClean="0"/>
              <a:t>their</a:t>
            </a:r>
            <a:r>
              <a:rPr lang="tr-TR" sz="3200" dirty="0" smtClean="0"/>
              <a:t> </a:t>
            </a:r>
            <a:r>
              <a:rPr lang="tr-TR" sz="3200" dirty="0" err="1" smtClean="0"/>
              <a:t>last</a:t>
            </a:r>
            <a:r>
              <a:rPr lang="tr-TR" sz="3200" dirty="0" smtClean="0"/>
              <a:t> </a:t>
            </a:r>
            <a:r>
              <a:rPr lang="tr-TR" sz="3200" dirty="0" err="1" smtClean="0"/>
              <a:t>contact</a:t>
            </a:r>
            <a:r>
              <a:rPr lang="tr-TR" sz="3200" dirty="0" smtClean="0"/>
              <a:t>,</a:t>
            </a:r>
          </a:p>
          <a:p>
            <a:r>
              <a:rPr lang="tr-TR" sz="3200" dirty="0" smtClean="0"/>
              <a:t>Reference </a:t>
            </a:r>
            <a:r>
              <a:rPr lang="tr-TR" sz="3200" dirty="0" err="1" smtClean="0"/>
              <a:t>to</a:t>
            </a:r>
            <a:r>
              <a:rPr lang="tr-TR" sz="3200" dirty="0" smtClean="0"/>
              <a:t>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documents</a:t>
            </a:r>
            <a:r>
              <a:rPr lang="tr-TR" sz="3200" dirty="0" smtClean="0"/>
              <a:t> </a:t>
            </a:r>
            <a:r>
              <a:rPr lang="tr-TR" sz="3200" dirty="0" err="1" smtClean="0"/>
              <a:t>attached</a:t>
            </a:r>
            <a:endParaRPr lang="tr-TR" sz="3200" dirty="0" smtClean="0"/>
          </a:p>
          <a:p>
            <a:r>
              <a:rPr lang="tr-TR" sz="3200" dirty="0" smtClean="0"/>
              <a:t>Reference </a:t>
            </a:r>
            <a:r>
              <a:rPr lang="tr-TR" sz="3200" dirty="0" err="1" smtClean="0"/>
              <a:t>to</a:t>
            </a:r>
            <a:r>
              <a:rPr lang="tr-TR" sz="3200" dirty="0" smtClean="0"/>
              <a:t> </a:t>
            </a:r>
            <a:r>
              <a:rPr lang="tr-TR" sz="3200" dirty="0" err="1" smtClean="0"/>
              <a:t>what</a:t>
            </a:r>
            <a:r>
              <a:rPr lang="tr-TR" sz="3200" dirty="0" smtClean="0"/>
              <a:t> </a:t>
            </a:r>
            <a:r>
              <a:rPr lang="tr-TR" sz="3200" dirty="0" err="1" smtClean="0"/>
              <a:t>Jane</a:t>
            </a:r>
            <a:r>
              <a:rPr lang="tr-TR" sz="3200" dirty="0" smtClean="0"/>
              <a:t> </a:t>
            </a:r>
            <a:r>
              <a:rPr lang="tr-TR" sz="3200" dirty="0" err="1" smtClean="0"/>
              <a:t>believes</a:t>
            </a:r>
            <a:r>
              <a:rPr lang="tr-TR" sz="3200" dirty="0" smtClean="0"/>
              <a:t> </a:t>
            </a:r>
            <a:r>
              <a:rPr lang="tr-TR" sz="3200" dirty="0" err="1" smtClean="0"/>
              <a:t>will</a:t>
            </a:r>
            <a:r>
              <a:rPr lang="tr-TR" sz="3200" dirty="0" smtClean="0"/>
              <a:t> be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outcome</a:t>
            </a:r>
            <a:r>
              <a:rPr lang="tr-TR" sz="3200" dirty="0" smtClean="0"/>
              <a:t> of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case</a:t>
            </a:r>
            <a:endParaRPr lang="tr-TR" sz="3200" dirty="0" smtClean="0"/>
          </a:p>
          <a:p>
            <a:r>
              <a:rPr lang="tr-TR" sz="3200" dirty="0" smtClean="0"/>
              <a:t>A </a:t>
            </a:r>
            <a:r>
              <a:rPr lang="tr-TR" sz="3200" dirty="0" err="1" smtClean="0"/>
              <a:t>closing</a:t>
            </a:r>
            <a:r>
              <a:rPr lang="tr-TR" sz="3200" dirty="0" smtClean="0"/>
              <a:t> </a:t>
            </a:r>
            <a:r>
              <a:rPr lang="tr-TR" sz="3200" dirty="0" err="1" smtClean="0"/>
              <a:t>line</a:t>
            </a:r>
            <a:r>
              <a:rPr lang="tr-TR" sz="3200" dirty="0" smtClean="0"/>
              <a:t> </a:t>
            </a:r>
            <a:r>
              <a:rPr lang="tr-TR" sz="3200" dirty="0" err="1" smtClean="0"/>
              <a:t>offering</a:t>
            </a:r>
            <a:r>
              <a:rPr lang="tr-TR" sz="3200" dirty="0" smtClean="0"/>
              <a:t> </a:t>
            </a:r>
            <a:r>
              <a:rPr lang="tr-TR" sz="3200" dirty="0" err="1" smtClean="0"/>
              <a:t>assistance</a:t>
            </a:r>
            <a:r>
              <a:rPr lang="tr-TR" sz="3200" dirty="0" smtClean="0"/>
              <a:t> </a:t>
            </a:r>
            <a:r>
              <a:rPr lang="tr-TR" sz="3200" dirty="0" err="1" smtClean="0"/>
              <a:t>if</a:t>
            </a:r>
            <a:r>
              <a:rPr lang="tr-TR" sz="3200" dirty="0" smtClean="0"/>
              <a:t> </a:t>
            </a:r>
            <a:r>
              <a:rPr lang="tr-TR" sz="3200" dirty="0" err="1" smtClean="0"/>
              <a:t>needed</a:t>
            </a:r>
            <a:r>
              <a:rPr lang="tr-TR" sz="3200" dirty="0" smtClean="0"/>
              <a:t>.</a:t>
            </a:r>
          </a:p>
          <a:p>
            <a:pPr marL="0" indent="0">
              <a:buNone/>
            </a:pPr>
            <a:endParaRPr lang="tr-TR" sz="3200" u="sng" dirty="0"/>
          </a:p>
        </p:txBody>
      </p:sp>
    </p:spTree>
    <p:extLst>
      <p:ext uri="{BB962C8B-B14F-4D97-AF65-F5344CB8AC3E}">
        <p14:creationId xmlns:p14="http://schemas.microsoft.com/office/powerpoint/2010/main" val="2610704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260648"/>
            <a:ext cx="8568952" cy="65029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000" dirty="0" err="1" smtClean="0"/>
              <a:t>Dear</a:t>
            </a:r>
            <a:r>
              <a:rPr lang="tr-TR" sz="2000" dirty="0" smtClean="0"/>
              <a:t> </a:t>
            </a:r>
            <a:r>
              <a:rPr lang="tr-TR" sz="2000" dirty="0" err="1" smtClean="0"/>
              <a:t>Gwen</a:t>
            </a:r>
            <a:r>
              <a:rPr lang="tr-TR" sz="2000" dirty="0" smtClean="0"/>
              <a:t>, </a:t>
            </a:r>
          </a:p>
          <a:p>
            <a:pPr marL="0" indent="0">
              <a:buNone/>
            </a:pPr>
            <a:endParaRPr lang="tr-TR" sz="2000" dirty="0" smtClean="0"/>
          </a:p>
          <a:p>
            <a:pPr marL="0" indent="0" algn="just">
              <a:buNone/>
            </a:pPr>
            <a:r>
              <a:rPr lang="tr-TR" sz="2000" dirty="0"/>
              <a:t>	</a:t>
            </a:r>
            <a:r>
              <a:rPr lang="tr-TR" sz="2000" dirty="0" err="1" smtClean="0"/>
              <a:t>Further</a:t>
            </a:r>
            <a:r>
              <a:rPr lang="tr-TR" sz="2000" dirty="0" smtClean="0"/>
              <a:t> </a:t>
            </a:r>
            <a:r>
              <a:rPr lang="tr-TR" sz="2000" dirty="0" err="1" smtClean="0"/>
              <a:t>to</a:t>
            </a:r>
            <a:r>
              <a:rPr lang="tr-TR" sz="2000" dirty="0" smtClean="0"/>
              <a:t> </a:t>
            </a:r>
            <a:r>
              <a:rPr lang="tr-TR" sz="2000" dirty="0" err="1" smtClean="0"/>
              <a:t>our</a:t>
            </a:r>
            <a:r>
              <a:rPr lang="tr-TR" sz="2000" dirty="0" smtClean="0"/>
              <a:t> </a:t>
            </a:r>
            <a:r>
              <a:rPr lang="tr-TR" sz="2000" dirty="0" err="1" smtClean="0"/>
              <a:t>phone</a:t>
            </a:r>
            <a:r>
              <a:rPr lang="tr-TR" sz="2000" dirty="0" smtClean="0"/>
              <a:t> </a:t>
            </a:r>
            <a:r>
              <a:rPr lang="tr-TR" sz="2000" dirty="0" err="1" smtClean="0"/>
              <a:t>conversation</a:t>
            </a:r>
            <a:r>
              <a:rPr lang="tr-TR" sz="2000" dirty="0" smtClean="0"/>
              <a:t> on </a:t>
            </a:r>
            <a:r>
              <a:rPr lang="tr-TR" sz="2000" dirty="0" err="1" smtClean="0"/>
              <a:t>Monday</a:t>
            </a:r>
            <a:r>
              <a:rPr lang="tr-TR" sz="2000" dirty="0" smtClean="0"/>
              <a:t>, I </a:t>
            </a:r>
            <a:r>
              <a:rPr lang="tr-TR" sz="2000" dirty="0" err="1" smtClean="0"/>
              <a:t>would</a:t>
            </a:r>
            <a:r>
              <a:rPr lang="tr-TR" sz="2000" dirty="0" smtClean="0"/>
              <a:t> </a:t>
            </a:r>
            <a:r>
              <a:rPr lang="tr-TR" sz="2000" dirty="0" err="1" smtClean="0"/>
              <a:t>like</a:t>
            </a:r>
            <a:r>
              <a:rPr lang="tr-TR" sz="2000" dirty="0" smtClean="0"/>
              <a:t> </a:t>
            </a:r>
            <a:r>
              <a:rPr lang="tr-TR" sz="2000" dirty="0" err="1" smtClean="0"/>
              <a:t>to</a:t>
            </a:r>
            <a:r>
              <a:rPr lang="tr-TR" sz="2000" dirty="0" smtClean="0"/>
              <a:t> </a:t>
            </a:r>
            <a:r>
              <a:rPr lang="tr-TR" sz="2000" dirty="0" err="1" smtClean="0"/>
              <a:t>inform</a:t>
            </a:r>
            <a:r>
              <a:rPr lang="tr-TR" sz="2000" dirty="0" smtClean="0"/>
              <a:t> </a:t>
            </a:r>
            <a:r>
              <a:rPr lang="tr-TR" sz="2000" dirty="0" err="1" smtClean="0"/>
              <a:t>you</a:t>
            </a:r>
            <a:r>
              <a:rPr lang="tr-TR" sz="2000" dirty="0" smtClean="0"/>
              <a:t> of 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steps</a:t>
            </a:r>
            <a:r>
              <a:rPr lang="tr-TR" sz="2000" dirty="0" smtClean="0"/>
              <a:t> I </a:t>
            </a:r>
            <a:r>
              <a:rPr lang="tr-TR" sz="2000" dirty="0" err="1" smtClean="0"/>
              <a:t>have</a:t>
            </a:r>
            <a:r>
              <a:rPr lang="tr-TR" sz="2000" dirty="0" smtClean="0"/>
              <a:t> </a:t>
            </a:r>
            <a:r>
              <a:rPr lang="tr-TR" sz="2000" dirty="0" err="1" smtClean="0"/>
              <a:t>taken</a:t>
            </a:r>
            <a:r>
              <a:rPr lang="tr-TR" sz="2000" dirty="0" smtClean="0"/>
              <a:t> in 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Myers</a:t>
            </a:r>
            <a:r>
              <a:rPr lang="tr-TR" sz="2000" dirty="0" smtClean="0"/>
              <a:t> </a:t>
            </a:r>
            <a:r>
              <a:rPr lang="tr-TR" sz="2000" dirty="0" err="1" smtClean="0"/>
              <a:t>case</a:t>
            </a:r>
            <a:r>
              <a:rPr lang="tr-TR" sz="2000" dirty="0" smtClean="0"/>
              <a:t> since </a:t>
            </a:r>
            <a:r>
              <a:rPr lang="tr-TR" sz="2000" dirty="0" err="1" smtClean="0"/>
              <a:t>we</a:t>
            </a:r>
            <a:r>
              <a:rPr lang="tr-TR" sz="2000" dirty="0" smtClean="0"/>
              <a:t> </a:t>
            </a:r>
            <a:r>
              <a:rPr lang="tr-TR" sz="2000" dirty="0" err="1" smtClean="0"/>
              <a:t>spoke</a:t>
            </a:r>
            <a:r>
              <a:rPr lang="tr-TR" sz="2000" dirty="0" smtClean="0"/>
              <a:t>.</a:t>
            </a:r>
          </a:p>
          <a:p>
            <a:pPr marL="0" indent="0" algn="just">
              <a:buNone/>
            </a:pPr>
            <a:r>
              <a:rPr lang="tr-TR" sz="2000" dirty="0"/>
              <a:t>	</a:t>
            </a:r>
            <a:r>
              <a:rPr lang="tr-TR" sz="2000" dirty="0" smtClean="0"/>
              <a:t>I </a:t>
            </a:r>
            <a:r>
              <a:rPr lang="tr-TR" sz="2000" dirty="0" err="1" smtClean="0"/>
              <a:t>have</a:t>
            </a:r>
            <a:r>
              <a:rPr lang="tr-TR" sz="2000" dirty="0" smtClean="0"/>
              <a:t> </a:t>
            </a:r>
            <a:r>
              <a:rPr lang="tr-TR" sz="2000" dirty="0" err="1" smtClean="0"/>
              <a:t>submitted</a:t>
            </a:r>
            <a:r>
              <a:rPr lang="tr-TR" sz="2000" dirty="0" smtClean="0"/>
              <a:t> 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completed</a:t>
            </a:r>
            <a:r>
              <a:rPr lang="tr-TR" sz="2000" dirty="0" smtClean="0"/>
              <a:t> </a:t>
            </a:r>
            <a:r>
              <a:rPr lang="tr-TR" sz="2000" dirty="0" err="1" smtClean="0"/>
              <a:t>enry</a:t>
            </a:r>
            <a:r>
              <a:rPr lang="tr-TR" sz="2000" dirty="0" smtClean="0"/>
              <a:t> of </a:t>
            </a:r>
            <a:r>
              <a:rPr lang="tr-TR" sz="2000" dirty="0" err="1" smtClean="0"/>
              <a:t>appearence</a:t>
            </a:r>
            <a:r>
              <a:rPr lang="tr-TR" sz="2000" dirty="0" smtClean="0"/>
              <a:t> </a:t>
            </a:r>
            <a:r>
              <a:rPr lang="tr-TR" sz="2000" dirty="0" err="1" smtClean="0"/>
              <a:t>you</a:t>
            </a:r>
            <a:r>
              <a:rPr lang="tr-TR" sz="2000" dirty="0" smtClean="0"/>
              <a:t> sent me, </a:t>
            </a:r>
            <a:r>
              <a:rPr lang="tr-TR" sz="2000" dirty="0" err="1" smtClean="0"/>
              <a:t>along</a:t>
            </a:r>
            <a:r>
              <a:rPr lang="tr-TR" sz="2000" dirty="0" smtClean="0"/>
              <a:t> </a:t>
            </a:r>
            <a:r>
              <a:rPr lang="tr-TR" sz="2000" dirty="0" err="1" smtClean="0"/>
              <a:t>with</a:t>
            </a:r>
            <a:r>
              <a:rPr lang="tr-TR" sz="2000" dirty="0" smtClean="0"/>
              <a:t> an </a:t>
            </a:r>
            <a:r>
              <a:rPr lang="tr-TR" sz="2000" dirty="0" err="1" smtClean="0"/>
              <a:t>application</a:t>
            </a:r>
            <a:r>
              <a:rPr lang="tr-TR" sz="2000" dirty="0" smtClean="0"/>
              <a:t> </a:t>
            </a:r>
            <a:r>
              <a:rPr lang="tr-TR" sz="2000" dirty="0" err="1" smtClean="0"/>
              <a:t>for</a:t>
            </a:r>
            <a:r>
              <a:rPr lang="tr-TR" sz="2000" dirty="0" smtClean="0"/>
              <a:t> a </a:t>
            </a:r>
            <a:r>
              <a:rPr lang="tr-TR" sz="2000" dirty="0" err="1" smtClean="0"/>
              <a:t>pre</a:t>
            </a:r>
            <a:r>
              <a:rPr lang="tr-TR" sz="2000" dirty="0" smtClean="0"/>
              <a:t> </a:t>
            </a:r>
            <a:r>
              <a:rPr lang="tr-TR" sz="2000" dirty="0" err="1" smtClean="0"/>
              <a:t>hearing</a:t>
            </a:r>
            <a:r>
              <a:rPr lang="tr-TR" sz="2000" dirty="0" smtClean="0"/>
              <a:t> </a:t>
            </a:r>
            <a:r>
              <a:rPr lang="tr-TR" sz="2000" dirty="0" err="1" smtClean="0"/>
              <a:t>assessment</a:t>
            </a:r>
            <a:r>
              <a:rPr lang="tr-TR" sz="2000" dirty="0" smtClean="0"/>
              <a:t> of 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case</a:t>
            </a:r>
            <a:r>
              <a:rPr lang="tr-TR" sz="2000" dirty="0" smtClean="0"/>
              <a:t>. I </a:t>
            </a:r>
            <a:r>
              <a:rPr lang="tr-TR" sz="2000" dirty="0" err="1" smtClean="0"/>
              <a:t>have</a:t>
            </a:r>
            <a:r>
              <a:rPr lang="tr-TR" sz="2000" dirty="0" smtClean="0"/>
              <a:t> </a:t>
            </a:r>
            <a:r>
              <a:rPr lang="tr-TR" sz="2000" dirty="0" err="1" smtClean="0"/>
              <a:t>also</a:t>
            </a:r>
            <a:r>
              <a:rPr lang="tr-TR" sz="2000" dirty="0" smtClean="0"/>
              <a:t> </a:t>
            </a:r>
            <a:r>
              <a:rPr lang="tr-TR" sz="2000" dirty="0" err="1" smtClean="0"/>
              <a:t>drafted</a:t>
            </a:r>
            <a:r>
              <a:rPr lang="tr-TR" sz="2000" dirty="0" smtClean="0"/>
              <a:t> a </a:t>
            </a:r>
            <a:r>
              <a:rPr lang="tr-TR" sz="2000" dirty="0" err="1" smtClean="0"/>
              <a:t>written</a:t>
            </a:r>
            <a:r>
              <a:rPr lang="tr-TR" sz="2000" dirty="0" smtClean="0"/>
              <a:t> </a:t>
            </a:r>
            <a:r>
              <a:rPr lang="tr-TR" sz="2000" dirty="0" err="1" smtClean="0"/>
              <a:t>submission</a:t>
            </a:r>
            <a:r>
              <a:rPr lang="tr-TR" sz="2000" dirty="0" smtClean="0"/>
              <a:t> of 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case</a:t>
            </a:r>
            <a:r>
              <a:rPr lang="tr-TR" sz="2000" dirty="0" smtClean="0"/>
              <a:t> </a:t>
            </a:r>
            <a:r>
              <a:rPr lang="tr-TR" sz="2000" dirty="0" err="1" smtClean="0"/>
              <a:t>and</a:t>
            </a:r>
            <a:r>
              <a:rPr lang="tr-TR" sz="2000" dirty="0" smtClean="0"/>
              <a:t> </a:t>
            </a:r>
            <a:r>
              <a:rPr lang="tr-TR" sz="2000" dirty="0" err="1" smtClean="0"/>
              <a:t>forwarded</a:t>
            </a:r>
            <a:r>
              <a:rPr lang="tr-TR" sz="2000" dirty="0" smtClean="0"/>
              <a:t> </a:t>
            </a:r>
            <a:r>
              <a:rPr lang="tr-TR" sz="2000" dirty="0" err="1" smtClean="0"/>
              <a:t>this</a:t>
            </a:r>
            <a:r>
              <a:rPr lang="tr-TR" sz="2000" dirty="0" smtClean="0"/>
              <a:t> </a:t>
            </a:r>
            <a:r>
              <a:rPr lang="tr-TR" sz="2000" dirty="0" err="1" smtClean="0"/>
              <a:t>to</a:t>
            </a:r>
            <a:r>
              <a:rPr lang="tr-TR" sz="2000" dirty="0" smtClean="0"/>
              <a:t> 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tribunal</a:t>
            </a:r>
            <a:r>
              <a:rPr lang="tr-TR" sz="2000" dirty="0" smtClean="0"/>
              <a:t>. </a:t>
            </a:r>
            <a:r>
              <a:rPr lang="tr-TR" sz="2000" dirty="0" err="1" smtClean="0"/>
              <a:t>These</a:t>
            </a:r>
            <a:r>
              <a:rPr lang="tr-TR" sz="2000" dirty="0" smtClean="0"/>
              <a:t> </a:t>
            </a:r>
            <a:r>
              <a:rPr lang="tr-TR" sz="2000" dirty="0" err="1" smtClean="0"/>
              <a:t>two</a:t>
            </a:r>
            <a:r>
              <a:rPr lang="tr-TR" sz="2000" dirty="0" smtClean="0"/>
              <a:t> </a:t>
            </a:r>
            <a:r>
              <a:rPr lang="tr-TR" sz="2000" dirty="0" err="1" smtClean="0"/>
              <a:t>documents</a:t>
            </a:r>
            <a:r>
              <a:rPr lang="tr-TR" sz="2000" dirty="0" smtClean="0"/>
              <a:t> </a:t>
            </a:r>
            <a:r>
              <a:rPr lang="tr-TR" sz="2000" dirty="0" err="1" smtClean="0"/>
              <a:t>have</a:t>
            </a:r>
            <a:r>
              <a:rPr lang="tr-TR" sz="2000" dirty="0" smtClean="0"/>
              <a:t> </a:t>
            </a:r>
            <a:r>
              <a:rPr lang="tr-TR" sz="2000" dirty="0" err="1" smtClean="0"/>
              <a:t>been</a:t>
            </a:r>
            <a:r>
              <a:rPr lang="tr-TR" sz="2000" dirty="0" smtClean="0"/>
              <a:t> </a:t>
            </a:r>
            <a:r>
              <a:rPr lang="tr-TR" sz="2000" dirty="0" err="1" smtClean="0"/>
              <a:t>attached</a:t>
            </a:r>
            <a:r>
              <a:rPr lang="tr-TR" sz="2000" dirty="0" smtClean="0"/>
              <a:t> </a:t>
            </a:r>
            <a:r>
              <a:rPr lang="tr-TR" sz="2000" dirty="0" err="1" smtClean="0"/>
              <a:t>to</a:t>
            </a:r>
            <a:r>
              <a:rPr lang="tr-TR" sz="2000" dirty="0" smtClean="0"/>
              <a:t> </a:t>
            </a:r>
            <a:r>
              <a:rPr lang="tr-TR" sz="2000" dirty="0" err="1" smtClean="0"/>
              <a:t>this</a:t>
            </a:r>
            <a:r>
              <a:rPr lang="tr-TR" sz="2000" dirty="0" smtClean="0"/>
              <a:t> mail </a:t>
            </a:r>
            <a:r>
              <a:rPr lang="tr-TR" sz="2000" dirty="0" err="1" smtClean="0"/>
              <a:t>for</a:t>
            </a:r>
            <a:r>
              <a:rPr lang="tr-TR" sz="2000" dirty="0" smtClean="0"/>
              <a:t> </a:t>
            </a:r>
            <a:r>
              <a:rPr lang="tr-TR" sz="2000" dirty="0" err="1" smtClean="0"/>
              <a:t>your</a:t>
            </a:r>
            <a:r>
              <a:rPr lang="tr-TR" sz="2000" dirty="0" smtClean="0"/>
              <a:t> </a:t>
            </a:r>
            <a:r>
              <a:rPr lang="tr-TR" sz="2000" dirty="0" err="1" smtClean="0"/>
              <a:t>perusal</a:t>
            </a:r>
            <a:r>
              <a:rPr lang="tr-TR" sz="2000" dirty="0" smtClean="0"/>
              <a:t>.</a:t>
            </a:r>
          </a:p>
          <a:p>
            <a:pPr marL="0" indent="0" algn="just">
              <a:buNone/>
            </a:pPr>
            <a:r>
              <a:rPr lang="tr-TR" sz="2000" dirty="0"/>
              <a:t>	</a:t>
            </a:r>
            <a:r>
              <a:rPr lang="tr-TR" sz="2000" dirty="0" smtClean="0"/>
              <a:t>I am </a:t>
            </a:r>
            <a:r>
              <a:rPr lang="tr-TR" sz="2000" dirty="0" err="1" smtClean="0"/>
              <a:t>now</a:t>
            </a:r>
            <a:r>
              <a:rPr lang="tr-TR" sz="2000" dirty="0" smtClean="0"/>
              <a:t> </a:t>
            </a:r>
            <a:r>
              <a:rPr lang="tr-TR" sz="2000" dirty="0" err="1" smtClean="0"/>
              <a:t>awaiting</a:t>
            </a:r>
            <a:r>
              <a:rPr lang="tr-TR" sz="2000" dirty="0" smtClean="0"/>
              <a:t> 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response</a:t>
            </a:r>
            <a:r>
              <a:rPr lang="tr-TR" sz="2000" dirty="0" smtClean="0"/>
              <a:t> of 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tribunal</a:t>
            </a:r>
            <a:r>
              <a:rPr lang="tr-TR" sz="2000" dirty="0" smtClean="0"/>
              <a:t> </a:t>
            </a:r>
            <a:r>
              <a:rPr lang="tr-TR" sz="2000" dirty="0" err="1" smtClean="0"/>
              <a:t>and</a:t>
            </a:r>
            <a:r>
              <a:rPr lang="tr-TR" sz="2000" dirty="0" smtClean="0"/>
              <a:t> </a:t>
            </a:r>
            <a:r>
              <a:rPr lang="tr-TR" sz="2000" dirty="0" err="1" smtClean="0"/>
              <a:t>will</a:t>
            </a:r>
            <a:r>
              <a:rPr lang="tr-TR" sz="2000" dirty="0" smtClean="0"/>
              <a:t> </a:t>
            </a:r>
            <a:r>
              <a:rPr lang="tr-TR" sz="2000" dirty="0" err="1" smtClean="0"/>
              <a:t>naturally</a:t>
            </a:r>
            <a:r>
              <a:rPr lang="tr-TR" sz="2000" dirty="0" smtClean="0"/>
              <a:t> </a:t>
            </a:r>
            <a:r>
              <a:rPr lang="tr-TR" sz="2000" dirty="0" err="1" smtClean="0"/>
              <a:t>inform</a:t>
            </a:r>
            <a:r>
              <a:rPr lang="tr-TR" sz="2000" dirty="0" smtClean="0"/>
              <a:t> </a:t>
            </a:r>
            <a:r>
              <a:rPr lang="tr-TR" sz="2000" dirty="0" err="1" smtClean="0"/>
              <a:t>you</a:t>
            </a:r>
            <a:r>
              <a:rPr lang="tr-TR" sz="2000" dirty="0" smtClean="0"/>
              <a:t> as </a:t>
            </a:r>
            <a:r>
              <a:rPr lang="tr-TR" sz="2000" dirty="0" err="1" smtClean="0"/>
              <a:t>soon</a:t>
            </a:r>
            <a:r>
              <a:rPr lang="tr-TR" sz="2000" dirty="0" smtClean="0"/>
              <a:t> as I </a:t>
            </a:r>
            <a:r>
              <a:rPr lang="tr-TR" sz="2000" dirty="0" err="1" smtClean="0"/>
              <a:t>hear</a:t>
            </a:r>
            <a:r>
              <a:rPr lang="tr-TR" sz="2000" dirty="0" smtClean="0"/>
              <a:t> </a:t>
            </a:r>
            <a:r>
              <a:rPr lang="tr-TR" sz="2000" dirty="0" err="1" smtClean="0"/>
              <a:t>anything</a:t>
            </a:r>
            <a:r>
              <a:rPr lang="tr-TR" sz="2000" dirty="0" smtClean="0"/>
              <a:t>. I am </a:t>
            </a:r>
            <a:r>
              <a:rPr lang="tr-TR" sz="2000" dirty="0" err="1" smtClean="0"/>
              <a:t>quite</a:t>
            </a:r>
            <a:r>
              <a:rPr lang="tr-TR" sz="2000" dirty="0" smtClean="0"/>
              <a:t> </a:t>
            </a:r>
            <a:r>
              <a:rPr lang="tr-TR" sz="2000" dirty="0" err="1" smtClean="0"/>
              <a:t>confident</a:t>
            </a:r>
            <a:r>
              <a:rPr lang="tr-TR" sz="2000" dirty="0" smtClean="0"/>
              <a:t> </a:t>
            </a:r>
            <a:r>
              <a:rPr lang="tr-TR" sz="2000" dirty="0" err="1" smtClean="0"/>
              <a:t>that</a:t>
            </a:r>
            <a:r>
              <a:rPr lang="tr-TR" sz="2000" dirty="0" smtClean="0"/>
              <a:t> 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tribunal</a:t>
            </a:r>
            <a:r>
              <a:rPr lang="tr-TR" sz="2000" dirty="0" smtClean="0"/>
              <a:t> </a:t>
            </a:r>
            <a:r>
              <a:rPr lang="tr-TR" sz="2000" dirty="0" err="1" smtClean="0"/>
              <a:t>will</a:t>
            </a:r>
            <a:r>
              <a:rPr lang="tr-TR" sz="2000" dirty="0" smtClean="0"/>
              <a:t> </a:t>
            </a:r>
            <a:r>
              <a:rPr lang="tr-TR" sz="2000" dirty="0" err="1" smtClean="0"/>
              <a:t>decide</a:t>
            </a:r>
            <a:r>
              <a:rPr lang="tr-TR" sz="2000" dirty="0" smtClean="0"/>
              <a:t> </a:t>
            </a:r>
            <a:r>
              <a:rPr lang="tr-TR" sz="2000" dirty="0" err="1" smtClean="0"/>
              <a:t>to</a:t>
            </a:r>
            <a:r>
              <a:rPr lang="tr-TR" sz="2000" dirty="0" smtClean="0"/>
              <a:t> </a:t>
            </a:r>
            <a:r>
              <a:rPr lang="tr-TR" sz="2000" dirty="0" err="1" smtClean="0"/>
              <a:t>handle</a:t>
            </a:r>
            <a:r>
              <a:rPr lang="tr-TR" sz="2000" dirty="0" smtClean="0"/>
              <a:t> </a:t>
            </a:r>
            <a:r>
              <a:rPr lang="tr-TR" sz="2000" dirty="0" err="1" smtClean="0"/>
              <a:t>this</a:t>
            </a:r>
            <a:r>
              <a:rPr lang="tr-TR" sz="2000" dirty="0" smtClean="0"/>
              <a:t> </a:t>
            </a:r>
            <a:r>
              <a:rPr lang="tr-TR" sz="2000" dirty="0" err="1" smtClean="0"/>
              <a:t>case</a:t>
            </a:r>
            <a:r>
              <a:rPr lang="tr-TR" sz="2000" dirty="0" smtClean="0"/>
              <a:t> </a:t>
            </a:r>
            <a:r>
              <a:rPr lang="tr-TR" sz="2000" dirty="0" err="1" smtClean="0"/>
              <a:t>solely</a:t>
            </a:r>
            <a:r>
              <a:rPr lang="tr-TR" sz="2000" dirty="0" smtClean="0"/>
              <a:t> on 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basis</a:t>
            </a:r>
            <a:r>
              <a:rPr lang="tr-TR" sz="2000" dirty="0" smtClean="0"/>
              <a:t> of 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written</a:t>
            </a:r>
            <a:r>
              <a:rPr lang="tr-TR" sz="2000" dirty="0" smtClean="0"/>
              <a:t> </a:t>
            </a:r>
            <a:r>
              <a:rPr lang="tr-TR" sz="2000" dirty="0" err="1" smtClean="0"/>
              <a:t>submission</a:t>
            </a:r>
            <a:r>
              <a:rPr lang="tr-TR" sz="2000" dirty="0" smtClean="0"/>
              <a:t>, </a:t>
            </a:r>
            <a:r>
              <a:rPr lang="tr-TR" sz="2000" dirty="0" err="1" smtClean="0"/>
              <a:t>and</a:t>
            </a:r>
            <a:r>
              <a:rPr lang="tr-TR" sz="2000" dirty="0" smtClean="0"/>
              <a:t> </a:t>
            </a:r>
            <a:r>
              <a:rPr lang="tr-TR" sz="2000" dirty="0" err="1" smtClean="0"/>
              <a:t>that</a:t>
            </a:r>
            <a:r>
              <a:rPr lang="tr-TR" sz="2000" dirty="0" smtClean="0"/>
              <a:t> 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outcome</a:t>
            </a:r>
            <a:r>
              <a:rPr lang="tr-TR" sz="2000" dirty="0" smtClean="0"/>
              <a:t> </a:t>
            </a:r>
            <a:r>
              <a:rPr lang="tr-TR" sz="2000" dirty="0" err="1" smtClean="0"/>
              <a:t>will</a:t>
            </a:r>
            <a:r>
              <a:rPr lang="tr-TR" sz="2000" dirty="0" smtClean="0"/>
              <a:t> be </a:t>
            </a:r>
            <a:r>
              <a:rPr lang="tr-TR" sz="2000" dirty="0" err="1" smtClean="0"/>
              <a:t>positive</a:t>
            </a:r>
            <a:r>
              <a:rPr lang="tr-TR" sz="2000" dirty="0" smtClean="0"/>
              <a:t> </a:t>
            </a:r>
            <a:r>
              <a:rPr lang="tr-TR" sz="2000" dirty="0" err="1" smtClean="0"/>
              <a:t>for</a:t>
            </a:r>
            <a:r>
              <a:rPr lang="tr-TR" sz="2000" dirty="0" smtClean="0"/>
              <a:t> </a:t>
            </a:r>
            <a:r>
              <a:rPr lang="tr-TR" sz="2000" dirty="0" err="1" smtClean="0"/>
              <a:t>your</a:t>
            </a:r>
            <a:r>
              <a:rPr lang="tr-TR" sz="2000" dirty="0" smtClean="0"/>
              <a:t> </a:t>
            </a:r>
            <a:r>
              <a:rPr lang="tr-TR" sz="2000" dirty="0" err="1" smtClean="0"/>
              <a:t>firm</a:t>
            </a:r>
            <a:r>
              <a:rPr lang="tr-TR" sz="2000" dirty="0" smtClean="0"/>
              <a:t>.</a:t>
            </a:r>
          </a:p>
          <a:p>
            <a:pPr marL="0" indent="0" algn="just">
              <a:buNone/>
            </a:pPr>
            <a:r>
              <a:rPr lang="tr-TR" sz="2000" dirty="0"/>
              <a:t>	</a:t>
            </a:r>
            <a:r>
              <a:rPr lang="tr-TR" sz="2000" dirty="0" err="1" smtClean="0"/>
              <a:t>Please</a:t>
            </a:r>
            <a:r>
              <a:rPr lang="tr-TR" sz="2000" dirty="0" smtClean="0"/>
              <a:t> do not </a:t>
            </a:r>
            <a:r>
              <a:rPr lang="tr-TR" sz="2000" dirty="0" err="1" smtClean="0"/>
              <a:t>hesitate</a:t>
            </a:r>
            <a:r>
              <a:rPr lang="tr-TR" sz="2000" dirty="0" smtClean="0"/>
              <a:t> </a:t>
            </a:r>
            <a:r>
              <a:rPr lang="tr-TR" sz="2000" dirty="0" err="1" smtClean="0"/>
              <a:t>to</a:t>
            </a:r>
            <a:r>
              <a:rPr lang="tr-TR" sz="2000" dirty="0" smtClean="0"/>
              <a:t> </a:t>
            </a:r>
            <a:r>
              <a:rPr lang="tr-TR" sz="2000" dirty="0" err="1" smtClean="0"/>
              <a:t>contact</a:t>
            </a:r>
            <a:r>
              <a:rPr lang="tr-TR" sz="2000" dirty="0" smtClean="0"/>
              <a:t> me in 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meantime</a:t>
            </a:r>
            <a:r>
              <a:rPr lang="tr-TR" sz="2000" dirty="0" smtClean="0"/>
              <a:t> </a:t>
            </a:r>
            <a:r>
              <a:rPr lang="tr-TR" sz="2000" dirty="0" err="1" smtClean="0"/>
              <a:t>if</a:t>
            </a:r>
            <a:r>
              <a:rPr lang="tr-TR" sz="2000" dirty="0" smtClean="0"/>
              <a:t> </a:t>
            </a:r>
            <a:r>
              <a:rPr lang="tr-TR" sz="2000" dirty="0" err="1" smtClean="0"/>
              <a:t>you</a:t>
            </a:r>
            <a:r>
              <a:rPr lang="tr-TR" sz="2000" dirty="0" smtClean="0"/>
              <a:t> </a:t>
            </a:r>
            <a:r>
              <a:rPr lang="tr-TR" sz="2000" dirty="0" err="1" smtClean="0"/>
              <a:t>require</a:t>
            </a:r>
            <a:r>
              <a:rPr lang="tr-TR" sz="2000" dirty="0" smtClean="0"/>
              <a:t> </a:t>
            </a:r>
            <a:r>
              <a:rPr lang="tr-TR" sz="2000" dirty="0" err="1" smtClean="0"/>
              <a:t>any</a:t>
            </a:r>
            <a:r>
              <a:rPr lang="tr-TR" sz="2000" dirty="0" smtClean="0"/>
              <a:t> </a:t>
            </a:r>
            <a:r>
              <a:rPr lang="tr-TR" sz="2000" dirty="0" err="1" smtClean="0"/>
              <a:t>further</a:t>
            </a:r>
            <a:r>
              <a:rPr lang="tr-TR" sz="2000" dirty="0" smtClean="0"/>
              <a:t> </a:t>
            </a:r>
            <a:r>
              <a:rPr lang="tr-TR" sz="2000" dirty="0" err="1" smtClean="0"/>
              <a:t>information</a:t>
            </a:r>
            <a:r>
              <a:rPr lang="tr-TR" sz="2000" dirty="0" smtClean="0"/>
              <a:t> </a:t>
            </a:r>
            <a:r>
              <a:rPr lang="tr-TR" sz="2000" dirty="0" err="1" smtClean="0"/>
              <a:t>or</a:t>
            </a:r>
            <a:r>
              <a:rPr lang="tr-TR" sz="2000" dirty="0" smtClean="0"/>
              <a:t> </a:t>
            </a:r>
            <a:r>
              <a:rPr lang="tr-TR" sz="2000" dirty="0" err="1" smtClean="0"/>
              <a:t>assistance</a:t>
            </a:r>
            <a:r>
              <a:rPr lang="tr-TR" sz="2000" dirty="0" smtClean="0"/>
              <a:t>.</a:t>
            </a:r>
          </a:p>
          <a:p>
            <a:pPr marL="0" indent="0">
              <a:buNone/>
            </a:pPr>
            <a:endParaRPr lang="tr-TR" sz="2000" dirty="0"/>
          </a:p>
          <a:p>
            <a:pPr marL="0" indent="0">
              <a:buNone/>
            </a:pPr>
            <a:r>
              <a:rPr lang="tr-TR" sz="2000" dirty="0" err="1" smtClean="0"/>
              <a:t>Yours</a:t>
            </a:r>
            <a:r>
              <a:rPr lang="tr-TR" sz="2000" dirty="0" smtClean="0"/>
              <a:t> </a:t>
            </a:r>
            <a:r>
              <a:rPr lang="tr-TR" sz="2000" dirty="0" err="1" smtClean="0"/>
              <a:t>sincerely</a:t>
            </a:r>
            <a:r>
              <a:rPr lang="tr-TR" sz="2000" dirty="0" smtClean="0"/>
              <a:t> </a:t>
            </a:r>
          </a:p>
          <a:p>
            <a:pPr marL="0" indent="0">
              <a:buNone/>
            </a:pPr>
            <a:r>
              <a:rPr lang="tr-TR" sz="2000" dirty="0" err="1" smtClean="0"/>
              <a:t>Jane</a:t>
            </a:r>
            <a:r>
              <a:rPr lang="tr-TR" sz="2000" dirty="0" smtClean="0"/>
              <a:t> </a:t>
            </a:r>
          </a:p>
          <a:p>
            <a:pPr marL="0" indent="0">
              <a:buNone/>
            </a:pPr>
            <a:r>
              <a:rPr lang="tr-TR" sz="2000" dirty="0" smtClean="0"/>
              <a:t>(144 </a:t>
            </a:r>
            <a:r>
              <a:rPr lang="tr-TR" sz="2000" dirty="0" err="1" smtClean="0"/>
              <a:t>words</a:t>
            </a:r>
            <a:r>
              <a:rPr lang="tr-TR" sz="2000" dirty="0" smtClean="0"/>
              <a:t>)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427229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51520" y="1124744"/>
            <a:ext cx="8676456" cy="114300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Reading B: A </a:t>
            </a:r>
            <a:r>
              <a:rPr lang="tr-TR" dirty="0" err="1" smtClean="0"/>
              <a:t>Sex</a:t>
            </a:r>
            <a:r>
              <a:rPr lang="tr-TR" dirty="0" smtClean="0"/>
              <a:t> </a:t>
            </a:r>
            <a:r>
              <a:rPr lang="tr-TR" dirty="0" err="1" smtClean="0"/>
              <a:t>Discrimination</a:t>
            </a:r>
            <a:r>
              <a:rPr lang="tr-TR" dirty="0" smtClean="0"/>
              <a:t> Case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2996952"/>
            <a:ext cx="8229600" cy="2319536"/>
          </a:xfrm>
        </p:spPr>
        <p:txBody>
          <a:bodyPr>
            <a:normAutofit/>
          </a:bodyPr>
          <a:lstStyle/>
          <a:p>
            <a:r>
              <a:rPr lang="tr-TR" sz="3600" dirty="0" smtClean="0"/>
              <a:t>Read </a:t>
            </a:r>
            <a:r>
              <a:rPr lang="tr-TR" sz="3600" dirty="0" err="1" smtClean="0"/>
              <a:t>the</a:t>
            </a:r>
            <a:r>
              <a:rPr lang="tr-TR" sz="3600" dirty="0" smtClean="0"/>
              <a:t> </a:t>
            </a:r>
            <a:r>
              <a:rPr lang="tr-TR" sz="3600" dirty="0" err="1" smtClean="0"/>
              <a:t>introduction</a:t>
            </a:r>
            <a:r>
              <a:rPr lang="tr-TR" sz="3600" dirty="0" smtClean="0"/>
              <a:t> </a:t>
            </a:r>
            <a:r>
              <a:rPr lang="tr-TR" sz="3600" dirty="0" err="1" smtClean="0"/>
              <a:t>and</a:t>
            </a:r>
            <a:r>
              <a:rPr lang="tr-TR" sz="3600" dirty="0" smtClean="0"/>
              <a:t> </a:t>
            </a:r>
            <a:r>
              <a:rPr lang="tr-TR" sz="3600" dirty="0" err="1" smtClean="0"/>
              <a:t>find</a:t>
            </a:r>
            <a:r>
              <a:rPr lang="tr-TR" sz="3600" dirty="0" smtClean="0"/>
              <a:t> 3 </a:t>
            </a:r>
            <a:r>
              <a:rPr lang="tr-TR" sz="3600" dirty="0" err="1" smtClean="0"/>
              <a:t>powers</a:t>
            </a:r>
            <a:r>
              <a:rPr lang="tr-TR" sz="3600" dirty="0" smtClean="0"/>
              <a:t> </a:t>
            </a:r>
            <a:r>
              <a:rPr lang="tr-TR" sz="3600" dirty="0" err="1" smtClean="0"/>
              <a:t>that</a:t>
            </a:r>
            <a:r>
              <a:rPr lang="tr-TR" sz="3600" dirty="0" smtClean="0"/>
              <a:t> </a:t>
            </a:r>
            <a:r>
              <a:rPr lang="tr-TR" sz="3600" dirty="0" err="1" smtClean="0"/>
              <a:t>employment</a:t>
            </a:r>
            <a:r>
              <a:rPr lang="tr-TR" sz="3600" dirty="0" smtClean="0"/>
              <a:t> </a:t>
            </a:r>
            <a:r>
              <a:rPr lang="tr-TR" sz="3600" dirty="0" err="1" smtClean="0"/>
              <a:t>tribunals</a:t>
            </a:r>
            <a:r>
              <a:rPr lang="tr-TR" sz="3600" dirty="0" smtClean="0"/>
              <a:t> </a:t>
            </a:r>
            <a:r>
              <a:rPr lang="tr-TR" sz="3600" dirty="0" err="1" smtClean="0"/>
              <a:t>have</a:t>
            </a:r>
            <a:r>
              <a:rPr lang="tr-TR" sz="3600" dirty="0" smtClean="0"/>
              <a:t> in </a:t>
            </a:r>
            <a:r>
              <a:rPr lang="tr-TR" sz="3600" dirty="0" err="1" smtClean="0"/>
              <a:t>the</a:t>
            </a:r>
            <a:r>
              <a:rPr lang="tr-TR" sz="3600" dirty="0" smtClean="0"/>
              <a:t> UK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937482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UK </a:t>
            </a:r>
            <a:r>
              <a:rPr lang="tr-TR" dirty="0" err="1" smtClean="0"/>
              <a:t>Employment</a:t>
            </a:r>
            <a:r>
              <a:rPr lang="tr-TR" dirty="0" smtClean="0"/>
              <a:t> </a:t>
            </a:r>
            <a:r>
              <a:rPr lang="tr-TR" dirty="0" err="1" smtClean="0"/>
              <a:t>Tribunals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0473048"/>
              </p:ext>
            </p:extLst>
          </p:nvPr>
        </p:nvGraphicFramePr>
        <p:xfrm>
          <a:off x="457200" y="2204864"/>
          <a:ext cx="8229600" cy="41197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12284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229600" cy="738336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5.2.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4158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dirty="0" smtClean="0">
                <a:solidFill>
                  <a:srgbClr val="FF0000"/>
                </a:solidFill>
              </a:rPr>
              <a:t>1. </a:t>
            </a:r>
            <a:r>
              <a:rPr lang="tr-TR" sz="2400" dirty="0" err="1" smtClean="0">
                <a:solidFill>
                  <a:srgbClr val="FF0000"/>
                </a:solidFill>
              </a:rPr>
              <a:t>Who</a:t>
            </a:r>
            <a:r>
              <a:rPr lang="tr-TR" sz="2400" dirty="0" smtClean="0">
                <a:solidFill>
                  <a:srgbClr val="FF0000"/>
                </a:solidFill>
              </a:rPr>
              <a:t> do </a:t>
            </a:r>
            <a:r>
              <a:rPr lang="tr-TR" sz="2400" dirty="0" err="1" smtClean="0">
                <a:solidFill>
                  <a:srgbClr val="FF0000"/>
                </a:solidFill>
              </a:rPr>
              <a:t>you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think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the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text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was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written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for</a:t>
            </a:r>
            <a:r>
              <a:rPr lang="tr-TR" sz="2400" dirty="0" smtClean="0">
                <a:solidFill>
                  <a:srgbClr val="FF0000"/>
                </a:solidFill>
              </a:rPr>
              <a:t>?</a:t>
            </a:r>
            <a:br>
              <a:rPr lang="tr-TR" sz="2400" dirty="0" smtClean="0">
                <a:solidFill>
                  <a:srgbClr val="FF0000"/>
                </a:solidFill>
              </a:rPr>
            </a:br>
            <a:r>
              <a:rPr lang="tr-TR" sz="2400" dirty="0" smtClean="0">
                <a:solidFill>
                  <a:srgbClr val="FF0000"/>
                </a:solidFill>
              </a:rPr>
              <a:t/>
            </a:r>
            <a:br>
              <a:rPr lang="tr-TR" sz="2400" dirty="0" smtClean="0">
                <a:solidFill>
                  <a:srgbClr val="FF0000"/>
                </a:solidFill>
              </a:rPr>
            </a:br>
            <a:r>
              <a:rPr lang="tr-TR" sz="2400" dirty="0" smtClean="0">
                <a:solidFill>
                  <a:srgbClr val="FF0000"/>
                </a:solidFill>
              </a:rPr>
              <a:t/>
            </a:r>
            <a:br>
              <a:rPr lang="tr-TR" sz="2400" dirty="0" smtClean="0">
                <a:solidFill>
                  <a:srgbClr val="FF0000"/>
                </a:solidFill>
              </a:rPr>
            </a:br>
            <a:r>
              <a:rPr lang="tr-TR" sz="2400" dirty="0" smtClean="0">
                <a:solidFill>
                  <a:srgbClr val="FF0000"/>
                </a:solidFill>
              </a:rPr>
              <a:t>2. </a:t>
            </a:r>
            <a:r>
              <a:rPr lang="tr-TR" sz="2400" dirty="0" err="1" smtClean="0">
                <a:solidFill>
                  <a:srgbClr val="FF0000"/>
                </a:solidFill>
              </a:rPr>
              <a:t>What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was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the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case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about</a:t>
            </a:r>
            <a:r>
              <a:rPr lang="tr-TR" sz="2400" dirty="0" smtClean="0">
                <a:solidFill>
                  <a:srgbClr val="FF0000"/>
                </a:solidFill>
              </a:rPr>
              <a:t>? </a:t>
            </a:r>
            <a:r>
              <a:rPr lang="tr-TR" sz="2400" dirty="0" err="1" smtClean="0">
                <a:solidFill>
                  <a:srgbClr val="FF0000"/>
                </a:solidFill>
              </a:rPr>
              <a:t>Who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were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the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claimants</a:t>
            </a:r>
            <a:r>
              <a:rPr lang="tr-TR" sz="2400" dirty="0" smtClean="0">
                <a:solidFill>
                  <a:srgbClr val="FF0000"/>
                </a:solidFill>
              </a:rPr>
              <a:t>&amp; </a:t>
            </a:r>
            <a:r>
              <a:rPr lang="tr-TR" sz="2400" dirty="0" err="1" smtClean="0">
                <a:solidFill>
                  <a:srgbClr val="FF0000"/>
                </a:solidFill>
              </a:rPr>
              <a:t>defendants</a:t>
            </a:r>
            <a:r>
              <a:rPr lang="tr-TR" sz="2400" dirty="0" smtClean="0">
                <a:solidFill>
                  <a:srgbClr val="FF0000"/>
                </a:solidFill>
              </a:rPr>
              <a:t>?</a:t>
            </a:r>
            <a:br>
              <a:rPr lang="tr-TR" sz="2400" dirty="0" smtClean="0">
                <a:solidFill>
                  <a:srgbClr val="FF0000"/>
                </a:solidFill>
              </a:rPr>
            </a:br>
            <a:r>
              <a:rPr lang="tr-TR" sz="2400" dirty="0" smtClean="0">
                <a:solidFill>
                  <a:srgbClr val="FF0000"/>
                </a:solidFill>
              </a:rPr>
              <a:t/>
            </a:r>
            <a:br>
              <a:rPr lang="tr-TR" sz="2400" dirty="0" smtClean="0">
                <a:solidFill>
                  <a:srgbClr val="FF0000"/>
                </a:solidFill>
              </a:rPr>
            </a:br>
            <a:r>
              <a:rPr lang="tr-TR" sz="2400" dirty="0" smtClean="0">
                <a:solidFill>
                  <a:srgbClr val="FF0000"/>
                </a:solidFill>
              </a:rPr>
              <a:t>3. </a:t>
            </a:r>
            <a:r>
              <a:rPr lang="tr-TR" sz="2400" dirty="0" err="1" smtClean="0">
                <a:solidFill>
                  <a:srgbClr val="FF0000"/>
                </a:solidFill>
              </a:rPr>
              <a:t>What</a:t>
            </a:r>
            <a:r>
              <a:rPr lang="tr-TR" sz="2400" dirty="0" smtClean="0">
                <a:solidFill>
                  <a:srgbClr val="FF0000"/>
                </a:solidFill>
              </a:rPr>
              <a:t> is a </a:t>
            </a:r>
            <a:r>
              <a:rPr lang="tr-TR" sz="2400" dirty="0" err="1" smtClean="0">
                <a:solidFill>
                  <a:srgbClr val="FF0000"/>
                </a:solidFill>
              </a:rPr>
              <a:t>landmark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case</a:t>
            </a:r>
            <a:r>
              <a:rPr lang="tr-TR" sz="2400" dirty="0" smtClean="0">
                <a:solidFill>
                  <a:srgbClr val="FF0000"/>
                </a:solidFill>
              </a:rPr>
              <a:t>?</a:t>
            </a:r>
            <a:br>
              <a:rPr lang="tr-TR" sz="2400" dirty="0" smtClean="0">
                <a:solidFill>
                  <a:srgbClr val="FF0000"/>
                </a:solidFill>
              </a:rPr>
            </a:br>
            <a:r>
              <a:rPr lang="tr-TR" sz="2400" dirty="0" smtClean="0">
                <a:solidFill>
                  <a:srgbClr val="FF0000"/>
                </a:solidFill>
              </a:rPr>
              <a:t/>
            </a:r>
            <a:br>
              <a:rPr lang="tr-TR" sz="2400" dirty="0" smtClean="0">
                <a:solidFill>
                  <a:srgbClr val="FF0000"/>
                </a:solidFill>
              </a:rPr>
            </a:br>
            <a:endParaRPr lang="tr-TR" sz="2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sz="2400" dirty="0" smtClean="0">
                <a:solidFill>
                  <a:srgbClr val="FF0000"/>
                </a:solidFill>
              </a:rPr>
              <a:t>4. </a:t>
            </a:r>
            <a:r>
              <a:rPr lang="tr-TR" sz="2400" dirty="0" err="1" smtClean="0">
                <a:solidFill>
                  <a:srgbClr val="FF0000"/>
                </a:solidFill>
              </a:rPr>
              <a:t>According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to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the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claimants</a:t>
            </a:r>
            <a:r>
              <a:rPr lang="tr-TR" sz="2400" dirty="0" smtClean="0">
                <a:solidFill>
                  <a:srgbClr val="FF0000"/>
                </a:solidFill>
              </a:rPr>
              <a:t>, </a:t>
            </a:r>
            <a:r>
              <a:rPr lang="tr-TR" sz="2400" dirty="0" err="1" smtClean="0">
                <a:solidFill>
                  <a:srgbClr val="FF0000"/>
                </a:solidFill>
              </a:rPr>
              <a:t>what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prevented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them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from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becoming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senior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partners</a:t>
            </a:r>
            <a:r>
              <a:rPr lang="tr-TR" sz="2400" dirty="0" smtClean="0">
                <a:solidFill>
                  <a:srgbClr val="FF0000"/>
                </a:solidFill>
              </a:rPr>
              <a:t>?</a:t>
            </a:r>
            <a:br>
              <a:rPr lang="tr-TR" sz="2400" dirty="0" smtClean="0">
                <a:solidFill>
                  <a:srgbClr val="FF0000"/>
                </a:solidFill>
              </a:rPr>
            </a:br>
            <a:r>
              <a:rPr lang="tr-TR" sz="2400" dirty="0" smtClean="0">
                <a:solidFill>
                  <a:srgbClr val="FF0000"/>
                </a:solidFill>
              </a:rPr>
              <a:t/>
            </a:r>
            <a:br>
              <a:rPr lang="tr-TR" sz="2400" dirty="0" smtClean="0">
                <a:solidFill>
                  <a:srgbClr val="FF0000"/>
                </a:solidFill>
              </a:rPr>
            </a:br>
            <a:r>
              <a:rPr lang="tr-TR" sz="2400" dirty="0" smtClean="0">
                <a:solidFill>
                  <a:srgbClr val="FF0000"/>
                </a:solidFill>
              </a:rPr>
              <a:t/>
            </a:r>
            <a:br>
              <a:rPr lang="tr-TR" sz="2400" dirty="0" smtClean="0">
                <a:solidFill>
                  <a:srgbClr val="FF0000"/>
                </a:solidFill>
              </a:rPr>
            </a:br>
            <a:r>
              <a:rPr lang="tr-TR" sz="2400" dirty="0" smtClean="0">
                <a:solidFill>
                  <a:srgbClr val="FF0000"/>
                </a:solidFill>
              </a:rPr>
              <a:t>5. </a:t>
            </a:r>
            <a:r>
              <a:rPr lang="tr-TR" sz="2400" dirty="0" err="1" smtClean="0">
                <a:solidFill>
                  <a:srgbClr val="FF0000"/>
                </a:solidFill>
              </a:rPr>
              <a:t>Why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were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extra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damages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imposed</a:t>
            </a:r>
            <a:r>
              <a:rPr lang="tr-TR" sz="2400" dirty="0" smtClean="0">
                <a:solidFill>
                  <a:srgbClr val="FF0000"/>
                </a:solidFill>
              </a:rPr>
              <a:t> on </a:t>
            </a:r>
            <a:r>
              <a:rPr lang="tr-TR" sz="2400" dirty="0" err="1" smtClean="0">
                <a:solidFill>
                  <a:srgbClr val="FF0000"/>
                </a:solidFill>
              </a:rPr>
              <a:t>the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defendants</a:t>
            </a:r>
            <a:r>
              <a:rPr lang="tr-TR" sz="2400" dirty="0" smtClean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4" name="Metin kutusu 3"/>
          <p:cNvSpPr txBox="1"/>
          <p:nvPr/>
        </p:nvSpPr>
        <p:spPr>
          <a:xfrm>
            <a:off x="166192" y="1340768"/>
            <a:ext cx="849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Texts</a:t>
            </a:r>
            <a:r>
              <a:rPr lang="tr-TR" dirty="0" smtClean="0"/>
              <a:t>, </a:t>
            </a:r>
            <a:r>
              <a:rPr lang="tr-TR" dirty="0" err="1" smtClean="0"/>
              <a:t>such</a:t>
            </a:r>
            <a:r>
              <a:rPr lang="tr-TR" dirty="0" smtClean="0"/>
              <a:t> as </a:t>
            </a:r>
            <a:r>
              <a:rPr lang="tr-TR" dirty="0" err="1" smtClean="0"/>
              <a:t>these</a:t>
            </a:r>
            <a:r>
              <a:rPr lang="tr-TR" dirty="0" smtClean="0"/>
              <a:t>,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sumarises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outcome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cases</a:t>
            </a:r>
            <a:r>
              <a:rPr lang="tr-TR" dirty="0" smtClean="0"/>
              <a:t> </a:t>
            </a:r>
            <a:r>
              <a:rPr lang="tr-TR" dirty="0" err="1" smtClean="0"/>
              <a:t>heard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an </a:t>
            </a:r>
            <a:r>
              <a:rPr lang="tr-TR" dirty="0" err="1" smtClean="0"/>
              <a:t>employment</a:t>
            </a:r>
            <a:r>
              <a:rPr lang="tr-TR" dirty="0" smtClean="0"/>
              <a:t> </a:t>
            </a:r>
            <a:r>
              <a:rPr lang="tr-TR" dirty="0" err="1" smtClean="0"/>
              <a:t>ribunal</a:t>
            </a:r>
            <a:r>
              <a:rPr lang="tr-TR" dirty="0" smtClean="0"/>
              <a:t>,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commonly</a:t>
            </a:r>
            <a:r>
              <a:rPr lang="tr-TR" dirty="0" smtClean="0"/>
              <a:t> </a:t>
            </a:r>
            <a:r>
              <a:rPr lang="tr-TR" dirty="0" err="1" smtClean="0"/>
              <a:t>read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employers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lawyers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6" name="Metin kutusu 5"/>
          <p:cNvSpPr txBox="1"/>
          <p:nvPr/>
        </p:nvSpPr>
        <p:spPr>
          <a:xfrm>
            <a:off x="323528" y="2477127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Sex</a:t>
            </a:r>
            <a:r>
              <a:rPr lang="tr-TR" dirty="0" smtClean="0"/>
              <a:t> </a:t>
            </a:r>
            <a:r>
              <a:rPr lang="tr-TR" dirty="0" err="1" smtClean="0"/>
              <a:t>discrimination</a:t>
            </a:r>
            <a:r>
              <a:rPr lang="tr-TR" dirty="0" smtClean="0"/>
              <a:t> / </a:t>
            </a:r>
            <a:r>
              <a:rPr lang="tr-TR" dirty="0" err="1" smtClean="0"/>
              <a:t>two</a:t>
            </a:r>
            <a:r>
              <a:rPr lang="tr-TR" dirty="0" smtClean="0"/>
              <a:t> </a:t>
            </a:r>
            <a:r>
              <a:rPr lang="tr-TR" dirty="0" err="1" smtClean="0"/>
              <a:t>female</a:t>
            </a:r>
            <a:r>
              <a:rPr lang="tr-TR" dirty="0" smtClean="0"/>
              <a:t> </a:t>
            </a:r>
            <a:r>
              <a:rPr lang="tr-TR" dirty="0" err="1" smtClean="0"/>
              <a:t>employees</a:t>
            </a:r>
            <a:r>
              <a:rPr lang="tr-TR" dirty="0" smtClean="0"/>
              <a:t> of a </a:t>
            </a:r>
            <a:r>
              <a:rPr lang="tr-TR" dirty="0" err="1" smtClean="0"/>
              <a:t>law</a:t>
            </a:r>
            <a:r>
              <a:rPr lang="tr-TR" dirty="0" smtClean="0"/>
              <a:t> </a:t>
            </a:r>
            <a:r>
              <a:rPr lang="tr-TR" dirty="0" err="1" smtClean="0"/>
              <a:t>firm</a:t>
            </a:r>
            <a:r>
              <a:rPr lang="tr-TR" dirty="0" smtClean="0"/>
              <a:t>/ </a:t>
            </a:r>
            <a:r>
              <a:rPr lang="tr-TR" dirty="0" err="1" smtClean="0"/>
              <a:t>employers</a:t>
            </a:r>
            <a:endParaRPr lang="en-US" dirty="0"/>
          </a:p>
        </p:txBody>
      </p:sp>
      <p:sp>
        <p:nvSpPr>
          <p:cNvPr id="7" name="Metin kutusu 6"/>
          <p:cNvSpPr txBox="1"/>
          <p:nvPr/>
        </p:nvSpPr>
        <p:spPr>
          <a:xfrm>
            <a:off x="166192" y="3140968"/>
            <a:ext cx="849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It</a:t>
            </a:r>
            <a:r>
              <a:rPr lang="tr-TR" dirty="0" smtClean="0"/>
              <a:t> </a:t>
            </a:r>
            <a:r>
              <a:rPr lang="tr-TR" dirty="0" err="1" smtClean="0"/>
              <a:t>deals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an </a:t>
            </a:r>
            <a:r>
              <a:rPr lang="tr-TR" dirty="0" err="1" smtClean="0"/>
              <a:t>important</a:t>
            </a:r>
            <a:r>
              <a:rPr lang="tr-TR" dirty="0" smtClean="0"/>
              <a:t> </a:t>
            </a:r>
            <a:r>
              <a:rPr lang="tr-TR" dirty="0" err="1" smtClean="0"/>
              <a:t>issue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marks</a:t>
            </a:r>
            <a:r>
              <a:rPr lang="tr-TR" dirty="0" smtClean="0"/>
              <a:t> a </a:t>
            </a:r>
            <a:r>
              <a:rPr lang="tr-TR" dirty="0" err="1" smtClean="0"/>
              <a:t>stage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development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law</a:t>
            </a:r>
            <a:r>
              <a:rPr lang="tr-TR" dirty="0" smtClean="0"/>
              <a:t> in a </a:t>
            </a:r>
            <a:r>
              <a:rPr lang="tr-TR" dirty="0" err="1" smtClean="0"/>
              <a:t>specific</a:t>
            </a:r>
            <a:r>
              <a:rPr lang="tr-TR" dirty="0" smtClean="0"/>
              <a:t> </a:t>
            </a:r>
            <a:r>
              <a:rPr lang="tr-TR" dirty="0" err="1" smtClean="0"/>
              <a:t>area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8" name="Metin kutusu 7"/>
          <p:cNvSpPr txBox="1"/>
          <p:nvPr/>
        </p:nvSpPr>
        <p:spPr>
          <a:xfrm>
            <a:off x="151981" y="4797152"/>
            <a:ext cx="849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women</a:t>
            </a:r>
            <a:r>
              <a:rPr lang="tr-TR" dirty="0" smtClean="0"/>
              <a:t> </a:t>
            </a:r>
            <a:r>
              <a:rPr lang="tr-TR" dirty="0" err="1" smtClean="0"/>
              <a:t>alleged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firm</a:t>
            </a:r>
            <a:r>
              <a:rPr lang="tr-TR" dirty="0" smtClean="0"/>
              <a:t> had an </a:t>
            </a:r>
            <a:r>
              <a:rPr lang="tr-TR" dirty="0" err="1" smtClean="0"/>
              <a:t>overall</a:t>
            </a:r>
            <a:r>
              <a:rPr lang="tr-TR" dirty="0" smtClean="0"/>
              <a:t> «</a:t>
            </a:r>
            <a:r>
              <a:rPr lang="tr-TR" dirty="0" err="1" smtClean="0"/>
              <a:t>culture</a:t>
            </a:r>
            <a:r>
              <a:rPr lang="tr-TR" dirty="0" smtClean="0"/>
              <a:t>» of </a:t>
            </a:r>
            <a:r>
              <a:rPr lang="tr-TR" dirty="0" err="1" smtClean="0"/>
              <a:t>discrimination</a:t>
            </a:r>
            <a:r>
              <a:rPr lang="tr-TR" dirty="0" smtClean="0"/>
              <a:t> </a:t>
            </a:r>
            <a:r>
              <a:rPr lang="tr-TR" dirty="0" err="1" smtClean="0"/>
              <a:t>against</a:t>
            </a:r>
            <a:r>
              <a:rPr lang="tr-TR" dirty="0" smtClean="0"/>
              <a:t> </a:t>
            </a:r>
            <a:r>
              <a:rPr lang="tr-TR" dirty="0" err="1" smtClean="0"/>
              <a:t>women</a:t>
            </a:r>
            <a:endParaRPr lang="en-US" dirty="0"/>
          </a:p>
        </p:txBody>
      </p:sp>
      <p:sp>
        <p:nvSpPr>
          <p:cNvPr id="9" name="Metin kutusu 8"/>
          <p:cNvSpPr txBox="1"/>
          <p:nvPr/>
        </p:nvSpPr>
        <p:spPr>
          <a:xfrm>
            <a:off x="166192" y="5877272"/>
            <a:ext cx="84969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court</a:t>
            </a:r>
            <a:r>
              <a:rPr lang="tr-TR" dirty="0" smtClean="0"/>
              <a:t> </a:t>
            </a:r>
            <a:r>
              <a:rPr lang="tr-TR" dirty="0" err="1" smtClean="0"/>
              <a:t>ruled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one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partners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law</a:t>
            </a:r>
            <a:r>
              <a:rPr lang="tr-TR" dirty="0" smtClean="0"/>
              <a:t> </a:t>
            </a:r>
            <a:r>
              <a:rPr lang="tr-TR" dirty="0" err="1" smtClean="0"/>
              <a:t>firm</a:t>
            </a:r>
            <a:r>
              <a:rPr lang="tr-TR" dirty="0" smtClean="0"/>
              <a:t> had </a:t>
            </a:r>
            <a:r>
              <a:rPr lang="tr-TR" dirty="0" err="1" smtClean="0"/>
              <a:t>behaved</a:t>
            </a:r>
            <a:r>
              <a:rPr lang="tr-TR" dirty="0" smtClean="0"/>
              <a:t> </a:t>
            </a:r>
            <a:r>
              <a:rPr lang="tr-TR" dirty="0" err="1" smtClean="0"/>
              <a:t>badly</a:t>
            </a:r>
            <a:r>
              <a:rPr lang="tr-TR" dirty="0" smtClean="0"/>
              <a:t> </a:t>
            </a:r>
            <a:r>
              <a:rPr lang="tr-TR" dirty="0" err="1" smtClean="0"/>
              <a:t>during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proceedings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he had </a:t>
            </a:r>
            <a:r>
              <a:rPr lang="tr-TR" dirty="0" err="1" smtClean="0"/>
              <a:t>attempted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damage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reputation</a:t>
            </a:r>
            <a:r>
              <a:rPr lang="tr-TR" dirty="0" smtClean="0"/>
              <a:t> of </a:t>
            </a:r>
            <a:r>
              <a:rPr lang="tr-TR" dirty="0" err="1" smtClean="0"/>
              <a:t>one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claimants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238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>
                <a:solidFill>
                  <a:srgbClr val="FF0000"/>
                </a:solidFill>
              </a:rPr>
              <a:t>6. </a:t>
            </a:r>
            <a:r>
              <a:rPr lang="tr-TR" dirty="0" err="1" smtClean="0">
                <a:solidFill>
                  <a:srgbClr val="FF0000"/>
                </a:solidFill>
              </a:rPr>
              <a:t>What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does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the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text</a:t>
            </a:r>
            <a:r>
              <a:rPr lang="tr-TR" dirty="0" smtClean="0">
                <a:solidFill>
                  <a:srgbClr val="FF0000"/>
                </a:solidFill>
              </a:rPr>
              <a:t> say </a:t>
            </a:r>
            <a:r>
              <a:rPr lang="tr-TR" dirty="0" err="1" smtClean="0">
                <a:solidFill>
                  <a:srgbClr val="FF0000"/>
                </a:solidFill>
              </a:rPr>
              <a:t>about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the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effect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that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the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award</a:t>
            </a:r>
            <a:r>
              <a:rPr lang="tr-TR" dirty="0" smtClean="0">
                <a:solidFill>
                  <a:srgbClr val="FF0000"/>
                </a:solidFill>
              </a:rPr>
              <a:t> of </a:t>
            </a:r>
            <a:r>
              <a:rPr lang="tr-TR" dirty="0" err="1" smtClean="0">
                <a:solidFill>
                  <a:srgbClr val="FF0000"/>
                </a:solidFill>
              </a:rPr>
              <a:t>extra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aggrevated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damages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would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likelyhave</a:t>
            </a:r>
            <a:r>
              <a:rPr lang="tr-TR" dirty="0" smtClean="0">
                <a:solidFill>
                  <a:srgbClr val="FF0000"/>
                </a:solidFill>
              </a:rPr>
              <a:t> on </a:t>
            </a:r>
            <a:r>
              <a:rPr lang="tr-TR" dirty="0" err="1" smtClean="0">
                <a:solidFill>
                  <a:srgbClr val="FF0000"/>
                </a:solidFill>
              </a:rPr>
              <a:t>future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proceedings</a:t>
            </a:r>
            <a:r>
              <a:rPr lang="tr-TR" dirty="0" smtClean="0">
                <a:solidFill>
                  <a:srgbClr val="FF0000"/>
                </a:solidFill>
              </a:rPr>
              <a:t> of </a:t>
            </a:r>
            <a:r>
              <a:rPr lang="tr-TR" dirty="0" err="1" smtClean="0">
                <a:solidFill>
                  <a:srgbClr val="FF0000"/>
                </a:solidFill>
              </a:rPr>
              <a:t>this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kind</a:t>
            </a:r>
            <a:r>
              <a:rPr lang="tr-TR" dirty="0" smtClean="0">
                <a:solidFill>
                  <a:srgbClr val="FF0000"/>
                </a:solidFill>
              </a:rPr>
              <a:t>?</a:t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>7. «</a:t>
            </a:r>
            <a:r>
              <a:rPr lang="tr-TR" dirty="0" err="1" smtClean="0">
                <a:solidFill>
                  <a:srgbClr val="FF0000"/>
                </a:solidFill>
              </a:rPr>
              <a:t>Discriminatory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Culture</a:t>
            </a:r>
            <a:r>
              <a:rPr lang="tr-TR" dirty="0" smtClean="0">
                <a:solidFill>
                  <a:srgbClr val="FF0000"/>
                </a:solidFill>
              </a:rPr>
              <a:t>?»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323528" y="3284984"/>
            <a:ext cx="849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high</a:t>
            </a:r>
            <a:r>
              <a:rPr lang="tr-TR" dirty="0" smtClean="0"/>
              <a:t> </a:t>
            </a:r>
            <a:r>
              <a:rPr lang="tr-TR" dirty="0" err="1" smtClean="0"/>
              <a:t>award</a:t>
            </a:r>
            <a:r>
              <a:rPr lang="tr-TR" dirty="0" smtClean="0"/>
              <a:t> is </a:t>
            </a:r>
            <a:r>
              <a:rPr lang="tr-TR" dirty="0" err="1" smtClean="0"/>
              <a:t>expected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lead</a:t>
            </a:r>
            <a:r>
              <a:rPr lang="tr-TR" dirty="0" smtClean="0"/>
              <a:t> </a:t>
            </a:r>
            <a:r>
              <a:rPr lang="tr-TR" dirty="0" err="1" smtClean="0"/>
              <a:t>attorneys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be </a:t>
            </a:r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 smtClean="0"/>
              <a:t>cautious</a:t>
            </a:r>
            <a:r>
              <a:rPr lang="tr-TR" dirty="0" smtClean="0"/>
              <a:t>  </a:t>
            </a:r>
            <a:r>
              <a:rPr lang="tr-TR" dirty="0" err="1" smtClean="0"/>
              <a:t>about</a:t>
            </a:r>
            <a:r>
              <a:rPr lang="tr-TR" dirty="0" smtClean="0"/>
              <a:t> </a:t>
            </a:r>
            <a:r>
              <a:rPr lang="tr-TR" dirty="0" err="1" smtClean="0"/>
              <a:t>their</a:t>
            </a:r>
            <a:r>
              <a:rPr lang="tr-TR" dirty="0" smtClean="0"/>
              <a:t> </a:t>
            </a:r>
            <a:r>
              <a:rPr lang="tr-TR" dirty="0" err="1" smtClean="0"/>
              <a:t>behaviour</a:t>
            </a:r>
            <a:r>
              <a:rPr lang="tr-TR" dirty="0" smtClean="0"/>
              <a:t> </a:t>
            </a:r>
            <a:r>
              <a:rPr lang="tr-TR" dirty="0" err="1" smtClean="0"/>
              <a:t>when</a:t>
            </a:r>
            <a:r>
              <a:rPr lang="tr-TR" dirty="0" smtClean="0"/>
              <a:t> </a:t>
            </a:r>
            <a:r>
              <a:rPr lang="tr-TR" dirty="0" err="1" smtClean="0"/>
              <a:t>defending</a:t>
            </a:r>
            <a:r>
              <a:rPr lang="tr-TR" dirty="0" smtClean="0"/>
              <a:t> </a:t>
            </a:r>
            <a:r>
              <a:rPr lang="tr-TR" dirty="0" err="1" smtClean="0"/>
              <a:t>cases</a:t>
            </a:r>
            <a:r>
              <a:rPr lang="tr-TR" dirty="0" smtClean="0"/>
              <a:t> </a:t>
            </a:r>
            <a:r>
              <a:rPr lang="tr-TR" dirty="0" err="1" smtClean="0"/>
              <a:t>before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tribunal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5" name="Metin kutusu 4"/>
          <p:cNvSpPr txBox="1"/>
          <p:nvPr/>
        </p:nvSpPr>
        <p:spPr>
          <a:xfrm>
            <a:off x="308961" y="5157192"/>
            <a:ext cx="849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It’s</a:t>
            </a:r>
            <a:r>
              <a:rPr lang="tr-TR" dirty="0" smtClean="0"/>
              <a:t> an </a:t>
            </a:r>
            <a:r>
              <a:rPr lang="tr-TR" dirty="0" err="1" smtClean="0"/>
              <a:t>environment</a:t>
            </a:r>
            <a:r>
              <a:rPr lang="tr-TR" dirty="0" smtClean="0"/>
              <a:t> in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certain</a:t>
            </a:r>
            <a:r>
              <a:rPr lang="tr-TR" dirty="0" smtClean="0"/>
              <a:t> </a:t>
            </a:r>
            <a:r>
              <a:rPr lang="tr-TR" dirty="0" err="1" smtClean="0"/>
              <a:t>people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groups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favoured</a:t>
            </a:r>
            <a:r>
              <a:rPr lang="tr-TR" dirty="0" smtClean="0"/>
              <a:t> </a:t>
            </a:r>
            <a:r>
              <a:rPr lang="tr-TR" dirty="0" err="1" smtClean="0"/>
              <a:t>over</a:t>
            </a:r>
            <a:r>
              <a:rPr lang="tr-TR" dirty="0" smtClean="0"/>
              <a:t> </a:t>
            </a:r>
            <a:r>
              <a:rPr lang="tr-TR" dirty="0" err="1" smtClean="0"/>
              <a:t>others</a:t>
            </a:r>
            <a:r>
              <a:rPr lang="tr-TR" dirty="0" smtClean="0"/>
              <a:t>, </a:t>
            </a:r>
            <a:r>
              <a:rPr lang="tr-TR" dirty="0" err="1" smtClean="0"/>
              <a:t>often</a:t>
            </a:r>
            <a:r>
              <a:rPr lang="tr-TR" dirty="0" smtClean="0"/>
              <a:t> </a:t>
            </a:r>
            <a:r>
              <a:rPr lang="tr-TR" dirty="0" err="1" smtClean="0"/>
              <a:t>based</a:t>
            </a:r>
            <a:r>
              <a:rPr lang="tr-TR" dirty="0" smtClean="0"/>
              <a:t> on </a:t>
            </a:r>
            <a:r>
              <a:rPr lang="tr-TR" dirty="0" err="1" smtClean="0"/>
              <a:t>characteristics</a:t>
            </a:r>
            <a:r>
              <a:rPr lang="tr-TR" dirty="0" smtClean="0"/>
              <a:t> </a:t>
            </a:r>
            <a:r>
              <a:rPr lang="tr-TR" dirty="0" err="1" smtClean="0"/>
              <a:t>such</a:t>
            </a:r>
            <a:r>
              <a:rPr lang="tr-TR" dirty="0" smtClean="0"/>
              <a:t> as </a:t>
            </a:r>
            <a:r>
              <a:rPr lang="tr-TR" dirty="0" err="1" smtClean="0"/>
              <a:t>age</a:t>
            </a:r>
            <a:r>
              <a:rPr lang="tr-TR" dirty="0" smtClean="0"/>
              <a:t>, </a:t>
            </a:r>
            <a:r>
              <a:rPr lang="tr-TR" dirty="0" err="1" smtClean="0"/>
              <a:t>religion</a:t>
            </a:r>
            <a:r>
              <a:rPr lang="tr-TR" dirty="0" smtClean="0"/>
              <a:t>, </a:t>
            </a:r>
            <a:r>
              <a:rPr lang="tr-TR" dirty="0" err="1" smtClean="0"/>
              <a:t>sexual</a:t>
            </a:r>
            <a:r>
              <a:rPr lang="tr-TR" dirty="0" smtClean="0"/>
              <a:t> </a:t>
            </a:r>
            <a:r>
              <a:rPr lang="tr-TR" dirty="0" err="1" smtClean="0"/>
              <a:t>orientation</a:t>
            </a:r>
            <a:r>
              <a:rPr lang="tr-TR" dirty="0" smtClean="0"/>
              <a:t>, </a:t>
            </a:r>
            <a:r>
              <a:rPr lang="tr-TR" dirty="0" err="1" smtClean="0"/>
              <a:t>gender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disability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4334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sz="4000" dirty="0"/>
              <a:t> </a:t>
            </a:r>
            <a:r>
              <a:rPr lang="tr-TR" sz="4000" dirty="0" err="1"/>
              <a:t>zoom</a:t>
            </a:r>
            <a:r>
              <a:rPr lang="tr-TR" sz="4000" dirty="0"/>
              <a:t>: 835 985 2787</a:t>
            </a:r>
          </a:p>
          <a:p>
            <a:pPr marL="0" indent="0">
              <a:buNone/>
            </a:pPr>
            <a:r>
              <a:rPr lang="tr-TR" sz="4000" dirty="0" err="1"/>
              <a:t>Pass</a:t>
            </a:r>
            <a:r>
              <a:rPr lang="tr-TR" sz="4000" dirty="0"/>
              <a:t>: 123456</a:t>
            </a:r>
          </a:p>
          <a:p>
            <a:pPr marL="0" indent="0">
              <a:buNone/>
            </a:pPr>
            <a:endParaRPr lang="tr-TR" sz="4000" dirty="0"/>
          </a:p>
          <a:p>
            <a:pPr marL="0" indent="0">
              <a:buNone/>
            </a:pPr>
            <a:endParaRPr lang="tr-TR" sz="4000" dirty="0"/>
          </a:p>
          <a:p>
            <a:pPr marL="0" indent="0">
              <a:buNone/>
            </a:pPr>
            <a:r>
              <a:rPr lang="tr-TR" sz="4000" dirty="0"/>
              <a:t>E-mail: ozentekin@cag.edu.tr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68081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25372" y="332656"/>
            <a:ext cx="8229600" cy="782960"/>
          </a:xfrm>
        </p:spPr>
        <p:txBody>
          <a:bodyPr>
            <a:normAutofit fontScale="90000"/>
          </a:bodyPr>
          <a:lstStyle/>
          <a:p>
            <a:r>
              <a:rPr lang="tr-TR" dirty="0" err="1" smtClean="0"/>
              <a:t>Listening</a:t>
            </a:r>
            <a:r>
              <a:rPr lang="tr-TR" dirty="0" smtClean="0"/>
              <a:t> B: </a:t>
            </a:r>
            <a:r>
              <a:rPr lang="tr-TR" dirty="0" err="1" smtClean="0"/>
              <a:t>Extension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1124744"/>
            <a:ext cx="8964488" cy="5616624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>
                <a:solidFill>
                  <a:srgbClr val="FF0000"/>
                </a:solidFill>
              </a:rPr>
              <a:t>1. </a:t>
            </a:r>
            <a:r>
              <a:rPr lang="tr-TR" dirty="0" err="1" smtClean="0">
                <a:solidFill>
                  <a:srgbClr val="FF0000"/>
                </a:solidFill>
              </a:rPr>
              <a:t>What</a:t>
            </a:r>
            <a:r>
              <a:rPr lang="tr-TR" dirty="0" smtClean="0">
                <a:solidFill>
                  <a:srgbClr val="FF0000"/>
                </a:solidFill>
              </a:rPr>
              <a:t> is </a:t>
            </a:r>
            <a:r>
              <a:rPr lang="tr-TR" dirty="0" err="1" smtClean="0">
                <a:solidFill>
                  <a:srgbClr val="FF0000"/>
                </a:solidFill>
              </a:rPr>
              <a:t>Howard’s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line</a:t>
            </a:r>
            <a:r>
              <a:rPr lang="tr-TR" dirty="0" smtClean="0">
                <a:solidFill>
                  <a:srgbClr val="FF0000"/>
                </a:solidFill>
              </a:rPr>
              <a:t> of </a:t>
            </a:r>
            <a:r>
              <a:rPr lang="tr-TR" dirty="0" err="1" smtClean="0">
                <a:solidFill>
                  <a:srgbClr val="FF0000"/>
                </a:solidFill>
              </a:rPr>
              <a:t>business</a:t>
            </a:r>
            <a:r>
              <a:rPr lang="tr-TR" dirty="0" smtClean="0">
                <a:solidFill>
                  <a:srgbClr val="FF0000"/>
                </a:solidFill>
              </a:rPr>
              <a:t>?</a:t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>2. </a:t>
            </a:r>
            <a:r>
              <a:rPr lang="tr-TR" dirty="0" err="1" smtClean="0">
                <a:solidFill>
                  <a:srgbClr val="FF0000"/>
                </a:solidFill>
              </a:rPr>
              <a:t>Why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are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the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Howards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concerned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about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the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drugs</a:t>
            </a:r>
            <a:r>
              <a:rPr lang="tr-TR" dirty="0" smtClean="0">
                <a:solidFill>
                  <a:srgbClr val="FF0000"/>
                </a:solidFill>
              </a:rPr>
              <a:t> problem?</a:t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>3. </a:t>
            </a:r>
            <a:r>
              <a:rPr lang="tr-TR" dirty="0" err="1" smtClean="0">
                <a:solidFill>
                  <a:srgbClr val="FF0000"/>
                </a:solidFill>
              </a:rPr>
              <a:t>Why</a:t>
            </a:r>
            <a:r>
              <a:rPr lang="tr-TR" dirty="0" smtClean="0">
                <a:solidFill>
                  <a:srgbClr val="FF0000"/>
                </a:solidFill>
              </a:rPr>
              <a:t> is </a:t>
            </a:r>
            <a:r>
              <a:rPr lang="tr-TR" dirty="0" err="1" smtClean="0">
                <a:solidFill>
                  <a:srgbClr val="FF0000"/>
                </a:solidFill>
              </a:rPr>
              <a:t>this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such</a:t>
            </a:r>
            <a:r>
              <a:rPr lang="tr-TR" dirty="0" smtClean="0">
                <a:solidFill>
                  <a:srgbClr val="FF0000"/>
                </a:solidFill>
              </a:rPr>
              <a:t> a </a:t>
            </a:r>
            <a:r>
              <a:rPr lang="tr-TR" dirty="0" err="1" smtClean="0">
                <a:solidFill>
                  <a:srgbClr val="FF0000"/>
                </a:solidFill>
              </a:rPr>
              <a:t>tricky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area</a:t>
            </a:r>
            <a:r>
              <a:rPr lang="tr-TR" dirty="0" smtClean="0">
                <a:solidFill>
                  <a:srgbClr val="FF0000"/>
                </a:solidFill>
              </a:rPr>
              <a:t>?</a:t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endParaRPr lang="tr-TR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dirty="0" smtClean="0">
                <a:solidFill>
                  <a:srgbClr val="FF0000"/>
                </a:solidFill>
              </a:rPr>
              <a:t>4. </a:t>
            </a:r>
            <a:r>
              <a:rPr lang="tr-TR" dirty="0" err="1" smtClean="0">
                <a:solidFill>
                  <a:srgbClr val="FF0000"/>
                </a:solidFill>
              </a:rPr>
              <a:t>In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what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situations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have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the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courts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ruled</a:t>
            </a:r>
            <a:r>
              <a:rPr lang="tr-TR" dirty="0" smtClean="0">
                <a:solidFill>
                  <a:srgbClr val="FF0000"/>
                </a:solidFill>
              </a:rPr>
              <a:t> in </a:t>
            </a:r>
            <a:r>
              <a:rPr lang="tr-TR" dirty="0" err="1" smtClean="0">
                <a:solidFill>
                  <a:srgbClr val="FF0000"/>
                </a:solidFill>
              </a:rPr>
              <a:t>favour</a:t>
            </a:r>
            <a:r>
              <a:rPr lang="tr-TR" dirty="0" smtClean="0">
                <a:solidFill>
                  <a:srgbClr val="FF0000"/>
                </a:solidFill>
              </a:rPr>
              <a:t> of </a:t>
            </a:r>
            <a:r>
              <a:rPr lang="tr-TR" dirty="0" err="1" smtClean="0">
                <a:solidFill>
                  <a:srgbClr val="FF0000"/>
                </a:solidFill>
              </a:rPr>
              <a:t>employers</a:t>
            </a:r>
            <a:r>
              <a:rPr lang="tr-TR" dirty="0" smtClean="0">
                <a:solidFill>
                  <a:srgbClr val="FF0000"/>
                </a:solidFill>
              </a:rPr>
              <a:t> in </a:t>
            </a:r>
            <a:r>
              <a:rPr lang="tr-TR" dirty="0" err="1" smtClean="0">
                <a:solidFill>
                  <a:srgbClr val="FF0000"/>
                </a:solidFill>
              </a:rPr>
              <a:t>such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cases</a:t>
            </a:r>
            <a:r>
              <a:rPr lang="tr-TR" dirty="0" smtClean="0">
                <a:solidFill>
                  <a:srgbClr val="FF0000"/>
                </a:solidFill>
              </a:rPr>
              <a:t>?</a:t>
            </a:r>
            <a:br>
              <a:rPr lang="tr-TR" dirty="0" smtClean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323528" y="1628800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Cleaning</a:t>
            </a:r>
            <a:r>
              <a:rPr lang="tr-TR" dirty="0" smtClean="0"/>
              <a:t> </a:t>
            </a:r>
            <a:r>
              <a:rPr lang="tr-TR" dirty="0" err="1" smtClean="0"/>
              <a:t>services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facility</a:t>
            </a:r>
            <a:r>
              <a:rPr lang="tr-TR" dirty="0" smtClean="0"/>
              <a:t> </a:t>
            </a:r>
            <a:r>
              <a:rPr lang="tr-TR" dirty="0" err="1" smtClean="0"/>
              <a:t>management</a:t>
            </a:r>
            <a:endParaRPr lang="en-US" dirty="0"/>
          </a:p>
        </p:txBody>
      </p:sp>
      <p:sp>
        <p:nvSpPr>
          <p:cNvPr id="5" name="Metin kutusu 4"/>
          <p:cNvSpPr txBox="1"/>
          <p:nvPr/>
        </p:nvSpPr>
        <p:spPr>
          <a:xfrm>
            <a:off x="192832" y="2420888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They</a:t>
            </a:r>
            <a:r>
              <a:rPr lang="tr-TR" dirty="0" smtClean="0"/>
              <a:t> </a:t>
            </a:r>
            <a:r>
              <a:rPr lang="tr-TR" dirty="0" err="1" smtClean="0"/>
              <a:t>think</a:t>
            </a:r>
            <a:r>
              <a:rPr lang="tr-TR" dirty="0" smtClean="0"/>
              <a:t> it is </a:t>
            </a:r>
            <a:r>
              <a:rPr lang="tr-TR" dirty="0" err="1" smtClean="0"/>
              <a:t>dangerous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bad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their</a:t>
            </a:r>
            <a:r>
              <a:rPr lang="tr-TR" dirty="0" smtClean="0"/>
              <a:t> </a:t>
            </a:r>
            <a:r>
              <a:rPr lang="tr-TR" dirty="0" err="1" smtClean="0"/>
              <a:t>reputation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6" name="Metin kutusu 5"/>
          <p:cNvSpPr txBox="1"/>
          <p:nvPr/>
        </p:nvSpPr>
        <p:spPr>
          <a:xfrm>
            <a:off x="192832" y="3284984"/>
            <a:ext cx="84969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 </a:t>
            </a:r>
            <a:r>
              <a:rPr lang="tr-TR" dirty="0" err="1" smtClean="0"/>
              <a:t>There</a:t>
            </a:r>
            <a:r>
              <a:rPr lang="tr-TR" dirty="0" smtClean="0"/>
              <a:t> is </a:t>
            </a:r>
            <a:r>
              <a:rPr lang="tr-TR" dirty="0" err="1" smtClean="0"/>
              <a:t>no</a:t>
            </a:r>
            <a:r>
              <a:rPr lang="tr-TR" dirty="0" smtClean="0"/>
              <a:t> </a:t>
            </a:r>
            <a:r>
              <a:rPr lang="tr-TR" dirty="0" err="1" smtClean="0"/>
              <a:t>direct</a:t>
            </a:r>
            <a:r>
              <a:rPr lang="tr-TR" dirty="0" smtClean="0"/>
              <a:t> </a:t>
            </a:r>
            <a:r>
              <a:rPr lang="tr-TR" dirty="0" err="1" smtClean="0"/>
              <a:t>legislation</a:t>
            </a:r>
            <a:r>
              <a:rPr lang="tr-TR" dirty="0" smtClean="0"/>
              <a:t>,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important</a:t>
            </a:r>
            <a:r>
              <a:rPr lang="tr-TR" dirty="0" smtClean="0"/>
              <a:t> legal </a:t>
            </a:r>
            <a:r>
              <a:rPr lang="tr-TR" dirty="0" err="1" smtClean="0"/>
              <a:t>questions</a:t>
            </a:r>
            <a:r>
              <a:rPr lang="tr-TR" dirty="0" smtClean="0"/>
              <a:t> </a:t>
            </a:r>
            <a:r>
              <a:rPr lang="tr-TR" dirty="0" err="1" smtClean="0"/>
              <a:t>depend</a:t>
            </a:r>
            <a:r>
              <a:rPr lang="tr-TR" dirty="0" smtClean="0"/>
              <a:t> on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interpretation</a:t>
            </a:r>
            <a:r>
              <a:rPr lang="tr-TR" dirty="0" smtClean="0"/>
              <a:t> of </a:t>
            </a:r>
            <a:r>
              <a:rPr lang="tr-TR" dirty="0" err="1" smtClean="0"/>
              <a:t>numerous</a:t>
            </a:r>
            <a:r>
              <a:rPr lang="tr-TR" dirty="0" smtClean="0"/>
              <a:t> </a:t>
            </a:r>
            <a:r>
              <a:rPr lang="tr-TR" dirty="0" err="1" smtClean="0"/>
              <a:t>provisions</a:t>
            </a:r>
            <a:r>
              <a:rPr lang="tr-TR" dirty="0" smtClean="0"/>
              <a:t> in </a:t>
            </a:r>
            <a:r>
              <a:rPr lang="tr-TR" dirty="0" err="1" smtClean="0"/>
              <a:t>health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safety</a:t>
            </a:r>
            <a:r>
              <a:rPr lang="tr-TR" dirty="0" smtClean="0"/>
              <a:t>, </a:t>
            </a:r>
            <a:r>
              <a:rPr lang="tr-TR" dirty="0" err="1" smtClean="0"/>
              <a:t>employment</a:t>
            </a:r>
            <a:r>
              <a:rPr lang="tr-TR" dirty="0" smtClean="0"/>
              <a:t>, </a:t>
            </a:r>
            <a:r>
              <a:rPr lang="tr-TR" dirty="0" err="1" smtClean="0"/>
              <a:t>human</a:t>
            </a:r>
            <a:r>
              <a:rPr lang="tr-TR" dirty="0" smtClean="0"/>
              <a:t> </a:t>
            </a:r>
            <a:r>
              <a:rPr lang="tr-TR" dirty="0" err="1" smtClean="0"/>
              <a:t>rights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data-</a:t>
            </a:r>
            <a:r>
              <a:rPr lang="tr-TR" dirty="0" err="1" smtClean="0"/>
              <a:t>protection</a:t>
            </a:r>
            <a:r>
              <a:rPr lang="tr-TR" dirty="0" smtClean="0"/>
              <a:t> </a:t>
            </a:r>
            <a:r>
              <a:rPr lang="tr-TR" dirty="0" err="1" smtClean="0"/>
              <a:t>law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7" name="Metin kutusu 6"/>
          <p:cNvSpPr txBox="1"/>
          <p:nvPr/>
        </p:nvSpPr>
        <p:spPr>
          <a:xfrm>
            <a:off x="192832" y="5301208"/>
            <a:ext cx="84969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Where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dismissed</a:t>
            </a:r>
            <a:r>
              <a:rPr lang="tr-TR" dirty="0" smtClean="0"/>
              <a:t> </a:t>
            </a:r>
            <a:r>
              <a:rPr lang="tr-TR" dirty="0" err="1" smtClean="0"/>
              <a:t>employee</a:t>
            </a:r>
            <a:r>
              <a:rPr lang="tr-TR" dirty="0" smtClean="0"/>
              <a:t> has </a:t>
            </a:r>
            <a:r>
              <a:rPr lang="tr-TR" dirty="0" err="1" smtClean="0"/>
              <a:t>been</a:t>
            </a:r>
            <a:r>
              <a:rPr lang="tr-TR" dirty="0" smtClean="0"/>
              <a:t> </a:t>
            </a:r>
            <a:r>
              <a:rPr lang="tr-TR" dirty="0" err="1" smtClean="0"/>
              <a:t>engaged</a:t>
            </a:r>
            <a:r>
              <a:rPr lang="tr-TR" dirty="0" smtClean="0"/>
              <a:t> in </a:t>
            </a:r>
            <a:r>
              <a:rPr lang="tr-TR" dirty="0" err="1" smtClean="0"/>
              <a:t>safety-sensitive</a:t>
            </a:r>
            <a:r>
              <a:rPr lang="tr-TR" dirty="0" smtClean="0"/>
              <a:t> </a:t>
            </a:r>
            <a:r>
              <a:rPr lang="tr-TR" dirty="0" err="1" smtClean="0"/>
              <a:t>work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where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employer</a:t>
            </a:r>
            <a:r>
              <a:rPr lang="tr-TR" dirty="0" smtClean="0"/>
              <a:t> had </a:t>
            </a:r>
            <a:r>
              <a:rPr lang="tr-TR" dirty="0" err="1" smtClean="0"/>
              <a:t>implemented</a:t>
            </a:r>
            <a:r>
              <a:rPr lang="tr-TR" dirty="0" smtClean="0"/>
              <a:t> </a:t>
            </a:r>
            <a:r>
              <a:rPr lang="tr-TR" dirty="0" err="1" smtClean="0"/>
              <a:t>long-term</a:t>
            </a:r>
            <a:r>
              <a:rPr lang="tr-TR" dirty="0" smtClean="0"/>
              <a:t> </a:t>
            </a:r>
            <a:r>
              <a:rPr lang="tr-TR" dirty="0" err="1" smtClean="0"/>
              <a:t>work</a:t>
            </a:r>
            <a:r>
              <a:rPr lang="tr-TR" dirty="0" smtClean="0"/>
              <a:t> </a:t>
            </a:r>
            <a:r>
              <a:rPr lang="tr-TR" dirty="0" err="1" smtClean="0"/>
              <a:t>place</a:t>
            </a:r>
            <a:r>
              <a:rPr lang="tr-TR" dirty="0" smtClean="0"/>
              <a:t> </a:t>
            </a:r>
            <a:r>
              <a:rPr lang="tr-TR" dirty="0" err="1" smtClean="0"/>
              <a:t>safety</a:t>
            </a:r>
            <a:r>
              <a:rPr lang="tr-TR" dirty="0" smtClean="0"/>
              <a:t> </a:t>
            </a:r>
            <a:r>
              <a:rPr lang="tr-TR" dirty="0" err="1" smtClean="0"/>
              <a:t>policy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included</a:t>
            </a:r>
            <a:r>
              <a:rPr lang="tr-TR" dirty="0" smtClean="0"/>
              <a:t> not </a:t>
            </a:r>
            <a:r>
              <a:rPr lang="tr-TR" dirty="0" err="1" smtClean="0"/>
              <a:t>only</a:t>
            </a:r>
            <a:r>
              <a:rPr lang="tr-TR" dirty="0" smtClean="0"/>
              <a:t> </a:t>
            </a:r>
            <a:r>
              <a:rPr lang="tr-TR" dirty="0" err="1" smtClean="0"/>
              <a:t>drug</a:t>
            </a:r>
            <a:r>
              <a:rPr lang="tr-TR" dirty="0" smtClean="0"/>
              <a:t> </a:t>
            </a:r>
            <a:r>
              <a:rPr lang="tr-TR" dirty="0" err="1" smtClean="0"/>
              <a:t>testing</a:t>
            </a:r>
            <a:r>
              <a:rPr lang="tr-TR" dirty="0" smtClean="0"/>
              <a:t>, but </a:t>
            </a:r>
            <a:r>
              <a:rPr lang="tr-TR" dirty="0" err="1" smtClean="0"/>
              <a:t>also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opportunity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workers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get</a:t>
            </a:r>
            <a:r>
              <a:rPr lang="tr-TR" dirty="0" smtClean="0"/>
              <a:t> </a:t>
            </a:r>
            <a:r>
              <a:rPr lang="tr-TR" dirty="0" err="1" smtClean="0"/>
              <a:t>treatment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their</a:t>
            </a:r>
            <a:r>
              <a:rPr lang="tr-TR" dirty="0" smtClean="0"/>
              <a:t> </a:t>
            </a:r>
            <a:r>
              <a:rPr lang="tr-TR" dirty="0" err="1" smtClean="0"/>
              <a:t>drug</a:t>
            </a:r>
            <a:r>
              <a:rPr lang="tr-TR" dirty="0" smtClean="0"/>
              <a:t> </a:t>
            </a:r>
            <a:r>
              <a:rPr lang="tr-TR" dirty="0" err="1" smtClean="0"/>
              <a:t>problems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0860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507288" cy="1080120"/>
          </a:xfrm>
        </p:spPr>
        <p:txBody>
          <a:bodyPr>
            <a:normAutofit fontScale="90000"/>
          </a:bodyPr>
          <a:lstStyle/>
          <a:p>
            <a:r>
              <a:rPr lang="tr-TR" dirty="0" err="1" smtClean="0"/>
              <a:t>Speaking</a:t>
            </a:r>
            <a:r>
              <a:rPr lang="tr-TR" dirty="0" smtClean="0"/>
              <a:t>: </a:t>
            </a:r>
            <a:r>
              <a:rPr lang="tr-TR" dirty="0" err="1" smtClean="0"/>
              <a:t>Agreeing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Disagreeing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err="1" smtClean="0"/>
              <a:t>Discuss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questions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phrases</a:t>
            </a:r>
            <a:r>
              <a:rPr lang="tr-TR" dirty="0" smtClean="0"/>
              <a:t> </a:t>
            </a:r>
            <a:r>
              <a:rPr lang="tr-TR" dirty="0" err="1" smtClean="0"/>
              <a:t>below</a:t>
            </a:r>
            <a:r>
              <a:rPr lang="tr-TR" dirty="0" smtClean="0"/>
              <a:t>:</a:t>
            </a:r>
          </a:p>
          <a:p>
            <a:r>
              <a:rPr lang="tr-TR" dirty="0" smtClean="0"/>
              <a:t>I </a:t>
            </a:r>
            <a:r>
              <a:rPr lang="tr-TR" dirty="0" err="1" smtClean="0"/>
              <a:t>agree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…</a:t>
            </a:r>
          </a:p>
          <a:p>
            <a:r>
              <a:rPr lang="tr-TR" dirty="0" smtClean="0"/>
              <a:t>I </a:t>
            </a:r>
            <a:r>
              <a:rPr lang="tr-TR" dirty="0" err="1" smtClean="0"/>
              <a:t>don’t</a:t>
            </a:r>
            <a:r>
              <a:rPr lang="tr-TR" dirty="0" smtClean="0"/>
              <a:t> </a:t>
            </a:r>
            <a:r>
              <a:rPr lang="tr-TR" dirty="0" err="1" smtClean="0"/>
              <a:t>think</a:t>
            </a:r>
            <a:r>
              <a:rPr lang="tr-TR" dirty="0" smtClean="0"/>
              <a:t>…</a:t>
            </a:r>
          </a:p>
          <a:p>
            <a:r>
              <a:rPr lang="tr-TR" dirty="0" smtClean="0"/>
              <a:t>I’m </a:t>
            </a:r>
            <a:r>
              <a:rPr lang="tr-TR" dirty="0" err="1" smtClean="0"/>
              <a:t>afraid</a:t>
            </a:r>
            <a:r>
              <a:rPr lang="tr-TR" dirty="0" smtClean="0"/>
              <a:t>…</a:t>
            </a:r>
          </a:p>
          <a:p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my</a:t>
            </a:r>
            <a:r>
              <a:rPr lang="tr-TR" dirty="0" smtClean="0"/>
              <a:t> </a:t>
            </a:r>
            <a:r>
              <a:rPr lang="tr-TR" dirty="0" err="1" smtClean="0"/>
              <a:t>opinion</a:t>
            </a:r>
            <a:r>
              <a:rPr lang="tr-TR" dirty="0" smtClean="0"/>
              <a:t>…</a:t>
            </a:r>
          </a:p>
          <a:p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may</a:t>
            </a:r>
            <a:r>
              <a:rPr lang="tr-TR" dirty="0" smtClean="0"/>
              <a:t> be </a:t>
            </a:r>
            <a:r>
              <a:rPr lang="tr-TR" dirty="0" err="1" smtClean="0"/>
              <a:t>true</a:t>
            </a:r>
            <a:r>
              <a:rPr lang="tr-TR" dirty="0" smtClean="0"/>
              <a:t>, but…</a:t>
            </a:r>
          </a:p>
          <a:p>
            <a:r>
              <a:rPr lang="tr-TR" dirty="0" smtClean="0"/>
              <a:t>I </a:t>
            </a:r>
            <a:r>
              <a:rPr lang="tr-TR" dirty="0" err="1" smtClean="0"/>
              <a:t>couldn’t</a:t>
            </a:r>
            <a:r>
              <a:rPr lang="tr-TR" dirty="0" smtClean="0"/>
              <a:t> </a:t>
            </a:r>
            <a:r>
              <a:rPr lang="tr-TR" dirty="0" err="1" smtClean="0"/>
              <a:t>agree</a:t>
            </a:r>
            <a:r>
              <a:rPr lang="tr-TR" dirty="0" smtClean="0"/>
              <a:t> </a:t>
            </a:r>
            <a:r>
              <a:rPr lang="tr-TR" dirty="0" err="1" smtClean="0"/>
              <a:t>agree</a:t>
            </a:r>
            <a:r>
              <a:rPr lang="tr-TR" dirty="0" smtClean="0"/>
              <a:t> </a:t>
            </a:r>
            <a:r>
              <a:rPr lang="tr-TR" dirty="0" err="1" smtClean="0"/>
              <a:t>more</a:t>
            </a:r>
            <a:r>
              <a:rPr lang="tr-TR" dirty="0" smtClean="0"/>
              <a:t>!</a:t>
            </a:r>
          </a:p>
          <a:p>
            <a:r>
              <a:rPr lang="tr-TR" dirty="0" smtClean="0"/>
              <a:t>I </a:t>
            </a:r>
            <a:r>
              <a:rPr lang="tr-TR" dirty="0" err="1" smtClean="0"/>
              <a:t>see</a:t>
            </a:r>
            <a:r>
              <a:rPr lang="tr-TR" dirty="0" smtClean="0"/>
              <a:t>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point</a:t>
            </a:r>
            <a:r>
              <a:rPr lang="tr-TR" dirty="0" smtClean="0"/>
              <a:t>…</a:t>
            </a:r>
          </a:p>
          <a:p>
            <a:r>
              <a:rPr lang="tr-TR" dirty="0" smtClean="0"/>
              <a:t>… </a:t>
            </a:r>
            <a:r>
              <a:rPr lang="tr-TR" dirty="0" err="1" smtClean="0"/>
              <a:t>you’re</a:t>
            </a:r>
            <a:r>
              <a:rPr lang="tr-TR" dirty="0" smtClean="0"/>
              <a:t> </a:t>
            </a:r>
            <a:r>
              <a:rPr lang="tr-TR" dirty="0" err="1" smtClean="0"/>
              <a:t>absolutely</a:t>
            </a:r>
            <a:r>
              <a:rPr lang="tr-TR" dirty="0" smtClean="0"/>
              <a:t> </a:t>
            </a:r>
            <a:r>
              <a:rPr lang="tr-TR" dirty="0" err="1" smtClean="0"/>
              <a:t>right</a:t>
            </a:r>
            <a:endParaRPr lang="tr-TR" dirty="0" smtClean="0"/>
          </a:p>
          <a:p>
            <a:r>
              <a:rPr lang="tr-TR" dirty="0" err="1" smtClean="0"/>
              <a:t>That’s</a:t>
            </a:r>
            <a:r>
              <a:rPr lang="tr-TR" dirty="0" smtClean="0"/>
              <a:t> not a </a:t>
            </a:r>
            <a:r>
              <a:rPr lang="tr-TR" dirty="0" err="1" smtClean="0"/>
              <a:t>bad</a:t>
            </a:r>
            <a:r>
              <a:rPr lang="tr-TR" dirty="0" smtClean="0"/>
              <a:t> idea</a:t>
            </a:r>
          </a:p>
        </p:txBody>
      </p:sp>
    </p:spTree>
    <p:extLst>
      <p:ext uri="{BB962C8B-B14F-4D97-AF65-F5344CB8AC3E}">
        <p14:creationId xmlns:p14="http://schemas.microsoft.com/office/powerpoint/2010/main" val="890643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Reading C: A </a:t>
            </a:r>
            <a:r>
              <a:rPr lang="tr-TR" dirty="0" err="1"/>
              <a:t>J</a:t>
            </a:r>
            <a:r>
              <a:rPr lang="tr-TR" dirty="0" err="1" smtClean="0"/>
              <a:t>ustified</a:t>
            </a:r>
            <a:r>
              <a:rPr lang="tr-TR" dirty="0" smtClean="0"/>
              <a:t> </a:t>
            </a:r>
            <a:r>
              <a:rPr lang="tr-TR" dirty="0" err="1" smtClean="0"/>
              <a:t>Dismissal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3568" y="2996952"/>
            <a:ext cx="8229600" cy="2232248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Read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introduction</a:t>
            </a:r>
            <a:r>
              <a:rPr lang="tr-TR" dirty="0" smtClean="0"/>
              <a:t>;</a:t>
            </a:r>
          </a:p>
          <a:p>
            <a:endParaRPr lang="tr-TR" dirty="0" smtClean="0"/>
          </a:p>
          <a:p>
            <a:pPr marL="0" indent="0">
              <a:buNone/>
            </a:pPr>
            <a:r>
              <a:rPr lang="tr-TR" sz="3600" dirty="0" smtClean="0"/>
              <a:t>	</a:t>
            </a:r>
            <a:r>
              <a:rPr lang="tr-TR" sz="3600" dirty="0" err="1" smtClean="0"/>
              <a:t>What</a:t>
            </a:r>
            <a:r>
              <a:rPr lang="tr-TR" sz="3600" dirty="0" smtClean="0"/>
              <a:t> </a:t>
            </a:r>
            <a:r>
              <a:rPr lang="tr-TR" sz="3600" dirty="0" err="1" smtClean="0"/>
              <a:t>the</a:t>
            </a:r>
            <a:r>
              <a:rPr lang="tr-TR" sz="3600" dirty="0" smtClean="0"/>
              <a:t> </a:t>
            </a:r>
            <a:r>
              <a:rPr lang="tr-TR" sz="3600" dirty="0" err="1" smtClean="0"/>
              <a:t>case</a:t>
            </a:r>
            <a:r>
              <a:rPr lang="tr-TR" sz="3600" dirty="0" smtClean="0"/>
              <a:t> </a:t>
            </a:r>
            <a:r>
              <a:rPr lang="tr-TR" sz="3600" dirty="0" err="1" smtClean="0"/>
              <a:t>concerns</a:t>
            </a:r>
            <a:r>
              <a:rPr lang="tr-TR" sz="3600" dirty="0" smtClean="0"/>
              <a:t>?</a:t>
            </a:r>
          </a:p>
          <a:p>
            <a:pPr marL="0" indent="0">
              <a:buNone/>
            </a:pPr>
            <a:r>
              <a:rPr lang="tr-TR" sz="3600" dirty="0"/>
              <a:t>	</a:t>
            </a:r>
            <a:r>
              <a:rPr lang="tr-TR" sz="3600" dirty="0" err="1" smtClean="0"/>
              <a:t>Where</a:t>
            </a:r>
            <a:r>
              <a:rPr lang="tr-TR" sz="3600" dirty="0" smtClean="0"/>
              <a:t> it </a:t>
            </a:r>
            <a:r>
              <a:rPr lang="tr-TR" sz="3600" dirty="0" err="1" smtClean="0"/>
              <a:t>was</a:t>
            </a:r>
            <a:r>
              <a:rPr lang="tr-TR" sz="3600" dirty="0" smtClean="0"/>
              <a:t> </a:t>
            </a:r>
            <a:r>
              <a:rPr lang="tr-TR" sz="3600" dirty="0" err="1" smtClean="0"/>
              <a:t>heard</a:t>
            </a:r>
            <a:r>
              <a:rPr lang="tr-TR" sz="3600" dirty="0" smtClean="0"/>
              <a:t>?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533804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996720"/>
          </a:xfrm>
        </p:spPr>
        <p:txBody>
          <a:bodyPr/>
          <a:lstStyle/>
          <a:p>
            <a:r>
              <a:rPr lang="tr-TR" dirty="0" smtClean="0"/>
              <a:t>Language </a:t>
            </a:r>
            <a:r>
              <a:rPr lang="tr-TR" dirty="0" err="1" smtClean="0"/>
              <a:t>Use</a:t>
            </a:r>
            <a:r>
              <a:rPr lang="tr-TR" dirty="0" smtClean="0"/>
              <a:t>: </a:t>
            </a:r>
            <a:r>
              <a:rPr lang="tr-TR" dirty="0" err="1" smtClean="0"/>
              <a:t>Participle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1556792"/>
            <a:ext cx="8229600" cy="5109200"/>
          </a:xfrm>
        </p:spPr>
        <p:txBody>
          <a:bodyPr>
            <a:normAutofit fontScale="85000" lnSpcReduction="20000"/>
          </a:bodyPr>
          <a:lstStyle/>
          <a:p>
            <a:r>
              <a:rPr lang="en-US" sz="3200" dirty="0" smtClean="0"/>
              <a:t>Understanding </a:t>
            </a:r>
            <a:r>
              <a:rPr lang="en-US" sz="3200" dirty="0"/>
              <a:t>“-</a:t>
            </a:r>
            <a:r>
              <a:rPr lang="en-US" sz="3200" dirty="0" err="1"/>
              <a:t>ing</a:t>
            </a:r>
            <a:r>
              <a:rPr lang="en-US" sz="3200" dirty="0"/>
              <a:t>” clauses in English</a:t>
            </a:r>
          </a:p>
          <a:p>
            <a:r>
              <a:rPr lang="en-US" sz="3200" dirty="0"/>
              <a:t>Used to give </a:t>
            </a:r>
            <a:r>
              <a:rPr lang="en-US" sz="3200" b="1" dirty="0"/>
              <a:t>extra information</a:t>
            </a:r>
            <a:r>
              <a:rPr lang="en-US" sz="3200" dirty="0"/>
              <a:t>, </a:t>
            </a:r>
            <a:r>
              <a:rPr lang="en-US" sz="3200" b="1" dirty="0"/>
              <a:t>show cause</a:t>
            </a:r>
            <a:r>
              <a:rPr lang="en-US" sz="3200" dirty="0"/>
              <a:t>, or </a:t>
            </a:r>
            <a:r>
              <a:rPr lang="en-US" sz="3200" b="1" dirty="0"/>
              <a:t>describe simultaneous actions</a:t>
            </a:r>
            <a:r>
              <a:rPr lang="en-US" sz="3200" dirty="0" smtClean="0"/>
              <a:t>.</a:t>
            </a:r>
            <a:endParaRPr lang="tr-TR" sz="3200" dirty="0" smtClean="0"/>
          </a:p>
          <a:p>
            <a:r>
              <a:rPr lang="en-US" sz="3200" dirty="0"/>
              <a:t>A </a:t>
            </a:r>
            <a:r>
              <a:rPr lang="en-US" sz="3200" b="1" dirty="0"/>
              <a:t>present participle clause</a:t>
            </a:r>
            <a:r>
              <a:rPr lang="en-US" sz="3200" dirty="0"/>
              <a:t> is a clause that starts with a verb ending in </a:t>
            </a:r>
            <a:r>
              <a:rPr lang="en-US" sz="3200" b="1" dirty="0"/>
              <a:t>-</a:t>
            </a:r>
            <a:r>
              <a:rPr lang="en-US" sz="3200" b="1" dirty="0" err="1"/>
              <a:t>ing</a:t>
            </a:r>
            <a:r>
              <a:rPr lang="en-US" sz="3200" dirty="0"/>
              <a:t>.</a:t>
            </a:r>
          </a:p>
          <a:p>
            <a:r>
              <a:rPr lang="en-US" sz="3200" dirty="0"/>
              <a:t>It is connected to the main clause and provides </a:t>
            </a:r>
            <a:r>
              <a:rPr lang="en-US" sz="3200" b="1" dirty="0"/>
              <a:t>extra information</a:t>
            </a:r>
            <a:r>
              <a:rPr lang="en-US" sz="3200" dirty="0"/>
              <a:t>.</a:t>
            </a:r>
          </a:p>
          <a:p>
            <a:endParaRPr lang="en-US" sz="3200" dirty="0"/>
          </a:p>
          <a:p>
            <a:pPr marL="0" indent="0">
              <a:buNone/>
            </a:pPr>
            <a:r>
              <a:rPr lang="en-US" b="1" dirty="0"/>
              <a:t>Example:</a:t>
            </a:r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Walking to school, I saw my friend.</a:t>
            </a:r>
            <a:r>
              <a:rPr lang="en-US" dirty="0"/>
              <a:t/>
            </a:r>
            <a:br>
              <a:rPr lang="en-US" dirty="0"/>
            </a:br>
            <a:r>
              <a:rPr lang="en-US" i="1" dirty="0"/>
              <a:t>(I saw my friend while I was walking to school.)</a:t>
            </a:r>
          </a:p>
          <a:p>
            <a:pPr marL="0" indent="0">
              <a:buNone/>
            </a:pPr>
            <a:r>
              <a:rPr lang="en-US" b="1" dirty="0"/>
              <a:t>Key point: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The </a:t>
            </a:r>
            <a:r>
              <a:rPr lang="en-US" b="1" dirty="0"/>
              <a:t>subject of the participle clause</a:t>
            </a:r>
            <a:r>
              <a:rPr lang="en-US" dirty="0"/>
              <a:t> must be the </a:t>
            </a:r>
            <a:r>
              <a:rPr lang="en-US" b="1" dirty="0"/>
              <a:t>same as the subject of the main clause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561404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980728"/>
            <a:ext cx="8892480" cy="568863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u="sng" dirty="0"/>
              <a:t>When two actions happen at the same time:</a:t>
            </a:r>
            <a:endParaRPr lang="en-US" u="sng" dirty="0"/>
          </a:p>
          <a:p>
            <a:pPr marL="0" indent="0">
              <a:buNone/>
            </a:pPr>
            <a:r>
              <a:rPr lang="en-US" b="1" dirty="0"/>
              <a:t>Examples:</a:t>
            </a:r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Listening to music, she was doing her homework.</a:t>
            </a:r>
            <a:r>
              <a:rPr lang="en-US" dirty="0"/>
              <a:t/>
            </a:r>
            <a:br>
              <a:rPr lang="en-US" dirty="0"/>
            </a:br>
            <a:r>
              <a:rPr lang="en-US" i="1" dirty="0"/>
              <a:t>(She was doing her homework while listening to music.)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Watching TV, I heard a strange noise.</a:t>
            </a:r>
            <a:r>
              <a:rPr lang="en-US" dirty="0"/>
              <a:t/>
            </a:r>
            <a:br>
              <a:rPr lang="en-US" dirty="0"/>
            </a:br>
            <a:r>
              <a:rPr lang="en-US" i="1" dirty="0"/>
              <a:t>(I heard a strange noise while watching TV.)</a:t>
            </a:r>
          </a:p>
          <a:p>
            <a:pPr marL="0" indent="0">
              <a:buNone/>
            </a:pPr>
            <a:r>
              <a:rPr lang="en-US" b="1" dirty="0"/>
              <a:t>Tip: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Use participle clauses to make sentences shorter and smoother.</a:t>
            </a:r>
          </a:p>
          <a:p>
            <a:pPr marL="0" indent="0">
              <a:buNone/>
            </a:pP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/>
            </a:r>
            <a:br>
              <a:rPr lang="tr-TR" b="1" dirty="0" smtClean="0"/>
            </a:br>
            <a:r>
              <a:rPr lang="en-US" b="1" u="sng" dirty="0" smtClean="0"/>
              <a:t>To </a:t>
            </a:r>
            <a:r>
              <a:rPr lang="en-US" b="1" u="sng" dirty="0"/>
              <a:t>explain why something happens:</a:t>
            </a:r>
            <a:endParaRPr lang="en-US" u="sng" dirty="0"/>
          </a:p>
          <a:p>
            <a:pPr marL="0" indent="0">
              <a:buNone/>
            </a:pPr>
            <a:r>
              <a:rPr lang="en-US" b="1" dirty="0"/>
              <a:t>Examples:</a:t>
            </a:r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Feeling tired, he went to bed early.</a:t>
            </a:r>
            <a:r>
              <a:rPr lang="en-US" dirty="0"/>
              <a:t/>
            </a:r>
            <a:br>
              <a:rPr lang="en-US" dirty="0"/>
            </a:br>
            <a:r>
              <a:rPr lang="en-US" i="1" dirty="0"/>
              <a:t>(Because he felt tired, he went to bed early.)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Not knowing the answer, she stayed silent.</a:t>
            </a:r>
            <a:r>
              <a:rPr lang="en-US" dirty="0"/>
              <a:t/>
            </a:r>
            <a:br>
              <a:rPr lang="en-US" dirty="0"/>
            </a:br>
            <a:r>
              <a:rPr lang="en-US" i="1" dirty="0"/>
              <a:t>(She stayed silent because she didn’t know the answer.)</a:t>
            </a:r>
          </a:p>
          <a:p>
            <a:pPr marL="0" indent="0">
              <a:buNone/>
            </a:pPr>
            <a:r>
              <a:rPr lang="en-US" b="1" dirty="0"/>
              <a:t>Tip: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Often the participle clause </a:t>
            </a:r>
            <a:r>
              <a:rPr lang="en-US" b="1" dirty="0"/>
              <a:t>comes at the beginning</a:t>
            </a:r>
            <a:r>
              <a:rPr lang="en-US" dirty="0"/>
              <a:t> of the sentence.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330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764704"/>
            <a:ext cx="8568952" cy="583264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u="sng" dirty="0"/>
              <a:t>To express a condition:</a:t>
            </a:r>
            <a:endParaRPr lang="en-US" u="sng" dirty="0"/>
          </a:p>
          <a:p>
            <a:pPr marL="0" indent="0">
              <a:buNone/>
            </a:pPr>
            <a:r>
              <a:rPr lang="en-US" b="1" dirty="0"/>
              <a:t>Examples:</a:t>
            </a:r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Being honest, I must tell you the truth.</a:t>
            </a:r>
            <a:r>
              <a:rPr lang="en-US" dirty="0"/>
              <a:t/>
            </a:r>
            <a:br>
              <a:rPr lang="en-US" dirty="0"/>
            </a:br>
            <a:r>
              <a:rPr lang="en-US" i="1" dirty="0"/>
              <a:t>(If I am honest, I must tell you the truth.)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Working hard, you can achieve your goals.</a:t>
            </a:r>
            <a:r>
              <a:rPr lang="en-US" dirty="0">
                <a:solidFill>
                  <a:srgbClr val="FF0000"/>
                </a:solidFill>
              </a:rPr>
              <a:t/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i="1" dirty="0"/>
              <a:t>(If you work hard, you can achieve your goals.)</a:t>
            </a:r>
          </a:p>
          <a:p>
            <a:pPr marL="0" indent="0">
              <a:buNone/>
            </a:pPr>
            <a:r>
              <a:rPr lang="tr-TR" b="1" u="sng" dirty="0" smtClean="0"/>
              <a:t/>
            </a:r>
            <a:br>
              <a:rPr lang="tr-TR" b="1" u="sng" dirty="0" smtClean="0"/>
            </a:br>
            <a:r>
              <a:rPr lang="en-US" b="1" u="sng" dirty="0" smtClean="0"/>
              <a:t>Additional Information</a:t>
            </a:r>
            <a:r>
              <a:rPr lang="tr-TR" b="1" u="sng" dirty="0" smtClean="0"/>
              <a:t>:</a:t>
            </a:r>
            <a:endParaRPr lang="en-US" b="1" u="sng" dirty="0"/>
          </a:p>
          <a:p>
            <a:pPr marL="0" indent="0">
              <a:buNone/>
            </a:pPr>
            <a:r>
              <a:rPr lang="en-US" b="1" dirty="0"/>
              <a:t>To add extra information about the subject or action: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Examples:</a:t>
            </a:r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The man sitting over there is my teacher.</a:t>
            </a:r>
            <a:r>
              <a:rPr lang="en-US" dirty="0"/>
              <a:t/>
            </a:r>
            <a:br>
              <a:rPr lang="en-US" dirty="0"/>
            </a:br>
            <a:r>
              <a:rPr lang="en-US" i="1" dirty="0"/>
              <a:t>(The man who is sitting over there is my teacher.)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Students studying in the library should be quiet.</a:t>
            </a:r>
            <a:r>
              <a:rPr lang="en-US" dirty="0"/>
              <a:t/>
            </a:r>
            <a:br>
              <a:rPr lang="en-US" dirty="0"/>
            </a:br>
            <a:r>
              <a:rPr lang="en-US" i="1" dirty="0"/>
              <a:t>(Students who are studying in the library should be quiet.)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976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1268760"/>
            <a:ext cx="8517632" cy="4824536"/>
          </a:xfrm>
        </p:spPr>
        <p:txBody>
          <a:bodyPr/>
          <a:lstStyle/>
          <a:p>
            <a:r>
              <a:rPr lang="tr-TR" sz="3200" dirty="0" err="1" smtClean="0"/>
              <a:t>Only</a:t>
            </a:r>
            <a:r>
              <a:rPr lang="tr-TR" sz="3200" dirty="0" smtClean="0"/>
              <a:t> </a:t>
            </a:r>
            <a:r>
              <a:rPr lang="tr-TR" sz="3200" dirty="0" err="1" smtClean="0"/>
              <a:t>certain</a:t>
            </a:r>
            <a:r>
              <a:rPr lang="tr-TR" sz="3200" dirty="0" smtClean="0"/>
              <a:t> </a:t>
            </a:r>
            <a:r>
              <a:rPr lang="tr-TR" sz="3200" dirty="0" err="1" smtClean="0"/>
              <a:t>conjunctions</a:t>
            </a:r>
            <a:r>
              <a:rPr lang="tr-TR" sz="3200" dirty="0" smtClean="0"/>
              <a:t> can be </a:t>
            </a:r>
            <a:r>
              <a:rPr lang="tr-TR" sz="3200" dirty="0" err="1" smtClean="0"/>
              <a:t>followed</a:t>
            </a:r>
            <a:r>
              <a:rPr lang="tr-TR" sz="3200" dirty="0" smtClean="0"/>
              <a:t> </a:t>
            </a:r>
            <a:r>
              <a:rPr lang="tr-TR" sz="3200" dirty="0" err="1" smtClean="0"/>
              <a:t>by</a:t>
            </a:r>
            <a:r>
              <a:rPr lang="tr-TR" sz="3200" dirty="0" smtClean="0"/>
              <a:t> a </a:t>
            </a:r>
            <a:r>
              <a:rPr lang="tr-TR" sz="3200" dirty="0" err="1" smtClean="0"/>
              <a:t>particple</a:t>
            </a:r>
            <a:r>
              <a:rPr lang="tr-TR" sz="3200" dirty="0" smtClean="0"/>
              <a:t> </a:t>
            </a:r>
            <a:r>
              <a:rPr lang="tr-TR" sz="3200" dirty="0" err="1" smtClean="0"/>
              <a:t>clause</a:t>
            </a:r>
            <a:r>
              <a:rPr lang="tr-TR" sz="3200" dirty="0" smtClean="0"/>
              <a:t>, </a:t>
            </a:r>
            <a:r>
              <a:rPr lang="tr-TR" sz="3200" dirty="0" err="1" smtClean="0"/>
              <a:t>and</a:t>
            </a:r>
            <a:r>
              <a:rPr lang="tr-TR" sz="3200" dirty="0" smtClean="0"/>
              <a:t> </a:t>
            </a:r>
            <a:r>
              <a:rPr lang="tr-TR" sz="3200" dirty="0" err="1" smtClean="0"/>
              <a:t>these</a:t>
            </a:r>
            <a:r>
              <a:rPr lang="tr-TR" sz="3200" dirty="0" smtClean="0"/>
              <a:t> </a:t>
            </a:r>
            <a:r>
              <a:rPr lang="tr-TR" sz="3200" dirty="0" err="1" smtClean="0"/>
              <a:t>are</a:t>
            </a:r>
            <a:r>
              <a:rPr lang="tr-TR" sz="3200" dirty="0" smtClean="0"/>
              <a:t> </a:t>
            </a:r>
            <a:r>
              <a:rPr lang="tr-TR" sz="3200" dirty="0" err="1" smtClean="0"/>
              <a:t>only</a:t>
            </a:r>
            <a:r>
              <a:rPr lang="tr-TR" sz="3200" dirty="0" smtClean="0"/>
              <a:t> </a:t>
            </a:r>
            <a:r>
              <a:rPr lang="tr-TR" sz="3200" dirty="0" err="1" smtClean="0"/>
              <a:t>used</a:t>
            </a:r>
            <a:r>
              <a:rPr lang="tr-TR" sz="3200" dirty="0" smtClean="0"/>
              <a:t> in </a:t>
            </a:r>
            <a:r>
              <a:rPr lang="tr-TR" sz="3200" dirty="0" err="1" smtClean="0"/>
              <a:t>rather</a:t>
            </a:r>
            <a:r>
              <a:rPr lang="tr-TR" sz="3200" dirty="0" smtClean="0"/>
              <a:t> </a:t>
            </a:r>
            <a:r>
              <a:rPr lang="tr-TR" sz="3200" dirty="0" err="1" smtClean="0"/>
              <a:t>formal</a:t>
            </a:r>
            <a:r>
              <a:rPr lang="tr-TR" sz="3200" dirty="0" smtClean="0"/>
              <a:t> </a:t>
            </a:r>
            <a:r>
              <a:rPr lang="tr-TR" sz="3200" dirty="0" err="1" smtClean="0"/>
              <a:t>and</a:t>
            </a:r>
            <a:r>
              <a:rPr lang="tr-TR" sz="3200" dirty="0" smtClean="0"/>
              <a:t> </a:t>
            </a:r>
            <a:r>
              <a:rPr lang="tr-TR" sz="3200" dirty="0" err="1" smtClean="0"/>
              <a:t>official</a:t>
            </a:r>
            <a:r>
              <a:rPr lang="tr-TR" sz="3200" dirty="0" smtClean="0"/>
              <a:t> </a:t>
            </a:r>
            <a:r>
              <a:rPr lang="tr-TR" sz="3200" dirty="0" err="1" smtClean="0"/>
              <a:t>writing</a:t>
            </a:r>
            <a:r>
              <a:rPr lang="tr-TR" sz="3200" dirty="0" smtClean="0"/>
              <a:t>: </a:t>
            </a:r>
            <a:r>
              <a:rPr lang="tr-TR" sz="3200" b="1" i="1" dirty="0" err="1" smtClean="0"/>
              <a:t>while</a:t>
            </a:r>
            <a:r>
              <a:rPr lang="tr-TR" sz="3200" b="1" i="1" dirty="0" smtClean="0"/>
              <a:t>, </a:t>
            </a:r>
            <a:r>
              <a:rPr lang="tr-TR" sz="3200" b="1" i="1" dirty="0" err="1" smtClean="0"/>
              <a:t>when</a:t>
            </a:r>
            <a:r>
              <a:rPr lang="tr-TR" sz="3200" b="1" i="1" dirty="0" smtClean="0"/>
              <a:t>, </a:t>
            </a:r>
            <a:r>
              <a:rPr lang="tr-TR" sz="3200" b="1" i="1" dirty="0" err="1" smtClean="0"/>
              <a:t>if</a:t>
            </a:r>
            <a:r>
              <a:rPr lang="tr-TR" sz="3200" b="1" i="1" dirty="0" smtClean="0"/>
              <a:t> </a:t>
            </a:r>
            <a:r>
              <a:rPr lang="tr-TR" sz="3200" b="1" i="1" dirty="0" err="1" smtClean="0"/>
              <a:t>although</a:t>
            </a:r>
            <a:r>
              <a:rPr lang="tr-TR" sz="3200" b="1" i="1" dirty="0" smtClean="0"/>
              <a:t>, </a:t>
            </a:r>
            <a:r>
              <a:rPr lang="tr-TR" sz="3200" b="1" i="1" dirty="0" err="1" smtClean="0"/>
              <a:t>unless</a:t>
            </a:r>
            <a:r>
              <a:rPr lang="tr-TR" sz="3200" b="1" i="1" dirty="0" smtClean="0"/>
              <a:t>.</a:t>
            </a:r>
          </a:p>
          <a:p>
            <a:pPr marL="0" indent="0">
              <a:buNone/>
            </a:pPr>
            <a:r>
              <a:rPr lang="tr-TR" sz="3200" b="1" i="1" dirty="0"/>
              <a:t> </a:t>
            </a:r>
            <a:endParaRPr lang="tr-TR" sz="3200" b="1" i="1" dirty="0" smtClean="0"/>
          </a:p>
          <a:p>
            <a:pPr marL="0" indent="0">
              <a:buNone/>
            </a:pPr>
            <a:r>
              <a:rPr lang="tr-TR" sz="3200" b="1" dirty="0" err="1" smtClean="0"/>
              <a:t>When</a:t>
            </a:r>
            <a:r>
              <a:rPr lang="tr-TR" sz="3200" b="1" dirty="0" smtClean="0"/>
              <a:t> </a:t>
            </a:r>
            <a:r>
              <a:rPr lang="tr-TR" sz="3200" dirty="0" smtClean="0"/>
              <a:t>(</a:t>
            </a:r>
            <a:r>
              <a:rPr lang="tr-TR" sz="3200" dirty="0" err="1" smtClean="0"/>
              <a:t>you</a:t>
            </a:r>
            <a:r>
              <a:rPr lang="tr-TR" sz="3200" dirty="0" smtClean="0"/>
              <a:t> </a:t>
            </a:r>
            <a:r>
              <a:rPr lang="tr-TR" sz="3200" dirty="0" err="1" smtClean="0"/>
              <a:t>are</a:t>
            </a:r>
            <a:r>
              <a:rPr lang="tr-TR" sz="3200" dirty="0" smtClean="0"/>
              <a:t>) </a:t>
            </a:r>
            <a:r>
              <a:rPr lang="tr-TR" sz="3200" b="1" dirty="0" err="1" smtClean="0"/>
              <a:t>making</a:t>
            </a:r>
            <a:r>
              <a:rPr lang="tr-TR" sz="3200" b="1" dirty="0" smtClean="0"/>
              <a:t> </a:t>
            </a:r>
            <a:r>
              <a:rPr lang="tr-TR" sz="3200" dirty="0" smtClean="0"/>
              <a:t> </a:t>
            </a:r>
            <a:r>
              <a:rPr lang="tr-TR" sz="3200" dirty="0" err="1" smtClean="0"/>
              <a:t>derogatory</a:t>
            </a:r>
            <a:r>
              <a:rPr lang="tr-TR" sz="3200" dirty="0" smtClean="0"/>
              <a:t> </a:t>
            </a:r>
            <a:r>
              <a:rPr lang="tr-TR" sz="3200" dirty="0" err="1" smtClean="0"/>
              <a:t>statements</a:t>
            </a:r>
            <a:r>
              <a:rPr lang="tr-TR" sz="3200" dirty="0" smtClean="0"/>
              <a:t> </a:t>
            </a:r>
            <a:r>
              <a:rPr lang="tr-TR" sz="3200" dirty="0" err="1" smtClean="0"/>
              <a:t>about</a:t>
            </a:r>
            <a:r>
              <a:rPr lang="tr-TR" sz="3200" dirty="0" smtClean="0"/>
              <a:t> </a:t>
            </a:r>
            <a:r>
              <a:rPr lang="tr-TR" sz="3200" dirty="0" err="1" smtClean="0"/>
              <a:t>co-workers</a:t>
            </a:r>
            <a:r>
              <a:rPr lang="tr-TR" sz="3200" dirty="0" smtClean="0"/>
              <a:t>, it is </a:t>
            </a:r>
            <a:r>
              <a:rPr lang="tr-TR" sz="3200" dirty="0" err="1" smtClean="0"/>
              <a:t>advisable</a:t>
            </a:r>
            <a:r>
              <a:rPr lang="tr-TR" sz="3200" dirty="0" smtClean="0"/>
              <a:t> </a:t>
            </a:r>
            <a:r>
              <a:rPr lang="tr-TR" sz="3200" dirty="0" err="1" smtClean="0"/>
              <a:t>to</a:t>
            </a:r>
            <a:r>
              <a:rPr lang="tr-TR" sz="3200" dirty="0" smtClean="0"/>
              <a:t> </a:t>
            </a:r>
            <a:r>
              <a:rPr lang="tr-TR" sz="3200" dirty="0" err="1" smtClean="0"/>
              <a:t>keep</a:t>
            </a:r>
            <a:r>
              <a:rPr lang="tr-TR" sz="3200" dirty="0" smtClean="0"/>
              <a:t> </a:t>
            </a:r>
            <a:r>
              <a:rPr lang="tr-TR" sz="3200" dirty="0" err="1" smtClean="0"/>
              <a:t>them</a:t>
            </a:r>
            <a:r>
              <a:rPr lang="tr-TR" sz="3200" dirty="0" smtClean="0"/>
              <a:t> </a:t>
            </a:r>
            <a:r>
              <a:rPr lang="tr-TR" sz="3200" dirty="0" err="1" smtClean="0"/>
              <a:t>private</a:t>
            </a:r>
            <a:r>
              <a:rPr lang="tr-TR" dirty="0" smtClean="0"/>
              <a:t>.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698648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1844824"/>
            <a:ext cx="8568952" cy="4389120"/>
          </a:xfrm>
        </p:spPr>
        <p:txBody>
          <a:bodyPr>
            <a:normAutofit/>
          </a:bodyPr>
          <a:lstStyle/>
          <a:p>
            <a:r>
              <a:rPr lang="tr-TR" sz="3200" dirty="0" err="1" smtClean="0"/>
              <a:t>Some</a:t>
            </a:r>
            <a:r>
              <a:rPr lang="tr-TR" sz="3200" dirty="0" smtClean="0"/>
              <a:t> </a:t>
            </a:r>
            <a:r>
              <a:rPr lang="tr-TR" sz="3200" dirty="0" err="1" smtClean="0"/>
              <a:t>words</a:t>
            </a:r>
            <a:r>
              <a:rPr lang="tr-TR" sz="3200" dirty="0" smtClean="0"/>
              <a:t> can </a:t>
            </a:r>
            <a:r>
              <a:rPr lang="tr-TR" sz="3200" dirty="0" err="1" smtClean="0"/>
              <a:t>function</a:t>
            </a:r>
            <a:r>
              <a:rPr lang="tr-TR" sz="3200" dirty="0" smtClean="0"/>
              <a:t> as </a:t>
            </a:r>
            <a:r>
              <a:rPr lang="tr-TR" sz="3200" dirty="0" err="1" smtClean="0"/>
              <a:t>both</a:t>
            </a:r>
            <a:r>
              <a:rPr lang="tr-TR" sz="3200" dirty="0" smtClean="0"/>
              <a:t> </a:t>
            </a:r>
            <a:r>
              <a:rPr lang="tr-TR" sz="3200" dirty="0" err="1" smtClean="0"/>
              <a:t>prepositions</a:t>
            </a:r>
            <a:r>
              <a:rPr lang="tr-TR" sz="3200" dirty="0" smtClean="0"/>
              <a:t> </a:t>
            </a:r>
            <a:r>
              <a:rPr lang="tr-TR" sz="3200" dirty="0" err="1" smtClean="0"/>
              <a:t>and</a:t>
            </a:r>
            <a:r>
              <a:rPr lang="tr-TR" sz="3200" dirty="0" smtClean="0"/>
              <a:t> </a:t>
            </a:r>
            <a:r>
              <a:rPr lang="tr-TR" sz="3200" dirty="0" err="1" smtClean="0"/>
              <a:t>conjunctions</a:t>
            </a:r>
            <a:r>
              <a:rPr lang="tr-TR" sz="3200" dirty="0" smtClean="0"/>
              <a:t>, </a:t>
            </a:r>
            <a:r>
              <a:rPr lang="tr-TR" sz="3200" dirty="0" err="1" smtClean="0"/>
              <a:t>and</a:t>
            </a:r>
            <a:r>
              <a:rPr lang="tr-TR" sz="3200" dirty="0" smtClean="0"/>
              <a:t> can </a:t>
            </a:r>
            <a:r>
              <a:rPr lang="tr-TR" sz="3200" dirty="0" err="1" smtClean="0"/>
              <a:t>therefore</a:t>
            </a:r>
            <a:r>
              <a:rPr lang="tr-TR" sz="3200" dirty="0" smtClean="0"/>
              <a:t> be </a:t>
            </a:r>
            <a:r>
              <a:rPr lang="tr-TR" sz="3200" dirty="0" err="1" smtClean="0"/>
              <a:t>used</a:t>
            </a:r>
            <a:r>
              <a:rPr lang="tr-TR" sz="3200" dirty="0" smtClean="0"/>
              <a:t> </a:t>
            </a:r>
            <a:r>
              <a:rPr lang="tr-TR" sz="3200" dirty="0" err="1" smtClean="0"/>
              <a:t>to</a:t>
            </a:r>
            <a:r>
              <a:rPr lang="tr-TR" sz="3200" dirty="0" smtClean="0"/>
              <a:t> </a:t>
            </a:r>
            <a:r>
              <a:rPr lang="tr-TR" sz="3200" dirty="0" err="1" smtClean="0"/>
              <a:t>introduce</a:t>
            </a:r>
            <a:r>
              <a:rPr lang="tr-TR" sz="3200" dirty="0" smtClean="0"/>
              <a:t> </a:t>
            </a:r>
            <a:r>
              <a:rPr lang="tr-TR" sz="3200" dirty="0" err="1" smtClean="0"/>
              <a:t>participle</a:t>
            </a:r>
            <a:r>
              <a:rPr lang="tr-TR" sz="3200" dirty="0" smtClean="0"/>
              <a:t> </a:t>
            </a:r>
            <a:r>
              <a:rPr lang="tr-TR" sz="3200" dirty="0" err="1" smtClean="0"/>
              <a:t>clauses</a:t>
            </a:r>
            <a:r>
              <a:rPr lang="tr-TR" sz="3200" dirty="0" smtClean="0"/>
              <a:t>: </a:t>
            </a:r>
            <a:r>
              <a:rPr lang="tr-TR" sz="3200" b="1" i="1" dirty="0" smtClean="0"/>
              <a:t>since, </a:t>
            </a:r>
            <a:r>
              <a:rPr lang="tr-TR" sz="3200" b="1" i="1" dirty="0" err="1" smtClean="0"/>
              <a:t>after</a:t>
            </a:r>
            <a:r>
              <a:rPr lang="tr-TR" sz="3200" b="1" i="1" dirty="0" smtClean="0"/>
              <a:t>, </a:t>
            </a:r>
            <a:r>
              <a:rPr lang="tr-TR" sz="3200" b="1" i="1" dirty="0" err="1" smtClean="0"/>
              <a:t>before</a:t>
            </a:r>
            <a:r>
              <a:rPr lang="tr-TR" sz="3200" b="1" i="1" dirty="0" smtClean="0"/>
              <a:t>, </a:t>
            </a:r>
            <a:r>
              <a:rPr lang="tr-TR" sz="3200" b="1" i="1" dirty="0" err="1" smtClean="0"/>
              <a:t>until</a:t>
            </a:r>
            <a:r>
              <a:rPr lang="tr-TR" sz="3200" b="1" i="1" dirty="0" smtClean="0"/>
              <a:t>.</a:t>
            </a:r>
          </a:p>
          <a:p>
            <a:endParaRPr lang="tr-TR" sz="3200" b="1" i="1" dirty="0"/>
          </a:p>
          <a:p>
            <a:pPr marL="0" indent="0">
              <a:buNone/>
            </a:pPr>
            <a:r>
              <a:rPr lang="tr-TR" sz="3200" b="1" dirty="0" err="1" smtClean="0"/>
              <a:t>Before</a:t>
            </a:r>
            <a:r>
              <a:rPr lang="tr-TR" sz="3200" b="1" dirty="0" smtClean="0"/>
              <a:t> </a:t>
            </a:r>
            <a:r>
              <a:rPr lang="tr-TR" sz="3200" b="1" dirty="0" err="1" smtClean="0"/>
              <a:t>starting</a:t>
            </a:r>
            <a:r>
              <a:rPr lang="tr-TR" sz="3200" b="1" dirty="0"/>
              <a:t> </a:t>
            </a:r>
            <a:r>
              <a:rPr lang="tr-TR" sz="3200" dirty="0" smtClean="0"/>
              <a:t>her </a:t>
            </a:r>
            <a:r>
              <a:rPr lang="tr-TR" sz="3200" dirty="0" err="1" smtClean="0"/>
              <a:t>bloh</a:t>
            </a:r>
            <a:r>
              <a:rPr lang="tr-TR" sz="3200" dirty="0" smtClean="0"/>
              <a:t>,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employee</a:t>
            </a:r>
            <a:r>
              <a:rPr lang="tr-TR" sz="3200" dirty="0" smtClean="0"/>
              <a:t> had </a:t>
            </a:r>
            <a:r>
              <a:rPr lang="tr-TR" sz="3200" dirty="0" err="1" smtClean="0"/>
              <a:t>had</a:t>
            </a:r>
            <a:r>
              <a:rPr lang="tr-TR" sz="3200" dirty="0" smtClean="0"/>
              <a:t> an </a:t>
            </a:r>
            <a:r>
              <a:rPr lang="tr-TR" sz="3200" dirty="0" err="1" smtClean="0"/>
              <a:t>unblemished</a:t>
            </a:r>
            <a:r>
              <a:rPr lang="tr-TR" sz="3200" dirty="0" smtClean="0"/>
              <a:t> </a:t>
            </a:r>
            <a:r>
              <a:rPr lang="tr-TR" sz="3200" dirty="0" err="1" smtClean="0"/>
              <a:t>employment</a:t>
            </a:r>
            <a:r>
              <a:rPr lang="tr-TR" sz="3200" dirty="0" smtClean="0"/>
              <a:t> </a:t>
            </a:r>
            <a:r>
              <a:rPr lang="tr-TR" sz="3200" dirty="0" err="1" smtClean="0"/>
              <a:t>record</a:t>
            </a:r>
            <a:r>
              <a:rPr lang="tr-TR" sz="3200" dirty="0" smtClean="0"/>
              <a:t>.</a:t>
            </a:r>
            <a:endParaRPr 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4129592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764704"/>
            <a:ext cx="8784976" cy="597666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Here are some common ways we use present participle clauses. Note that present participles have a similar meaning to active verbs. </a:t>
            </a:r>
            <a:r>
              <a:rPr lang="tr-TR" dirty="0" smtClean="0"/>
              <a:t/>
            </a:r>
            <a:br>
              <a:rPr lang="tr-TR" dirty="0" smtClean="0"/>
            </a:br>
            <a:endParaRPr lang="en-US" dirty="0"/>
          </a:p>
          <a:p>
            <a:r>
              <a:rPr lang="en-US" dirty="0"/>
              <a:t>To give the result of an action</a:t>
            </a:r>
            <a:br>
              <a:rPr lang="en-US" dirty="0"/>
            </a:br>
            <a:r>
              <a:rPr lang="en-US" i="1" dirty="0"/>
              <a:t>The bomb exploded, </a:t>
            </a:r>
            <a:r>
              <a:rPr lang="en-US" b="1" i="1" dirty="0"/>
              <a:t>destroying the building</a:t>
            </a:r>
            <a:r>
              <a:rPr lang="en-US" i="1" dirty="0" smtClean="0"/>
              <a:t>.</a:t>
            </a:r>
            <a:r>
              <a:rPr lang="tr-TR" i="1" dirty="0" smtClean="0"/>
              <a:t/>
            </a:r>
            <a:br>
              <a:rPr lang="tr-TR" i="1" dirty="0" smtClean="0"/>
            </a:br>
            <a:endParaRPr lang="en-US" dirty="0"/>
          </a:p>
          <a:p>
            <a:r>
              <a:rPr lang="en-US" dirty="0"/>
              <a:t>To give the reason for an action</a:t>
            </a:r>
            <a:br>
              <a:rPr lang="en-US" dirty="0"/>
            </a:br>
            <a:r>
              <a:rPr lang="en-US" b="1" i="1" dirty="0"/>
              <a:t>Knowing she loved reading</a:t>
            </a:r>
            <a:r>
              <a:rPr lang="en-US" i="1" dirty="0"/>
              <a:t>, Richard bought her a book</a:t>
            </a:r>
            <a:r>
              <a:rPr lang="en-US" i="1" dirty="0" smtClean="0"/>
              <a:t>.</a:t>
            </a:r>
            <a:r>
              <a:rPr lang="tr-TR" i="1" dirty="0" smtClean="0"/>
              <a:t/>
            </a:r>
            <a:br>
              <a:rPr lang="tr-TR" i="1" dirty="0" smtClean="0"/>
            </a:br>
            <a:endParaRPr lang="en-US" dirty="0"/>
          </a:p>
          <a:p>
            <a:r>
              <a:rPr lang="en-US" dirty="0"/>
              <a:t>To talk about an action that happened at the same time as another action</a:t>
            </a:r>
            <a:br>
              <a:rPr lang="en-US" dirty="0"/>
            </a:br>
            <a:r>
              <a:rPr lang="en-US" b="1" i="1" dirty="0"/>
              <a:t>Standing in the queue</a:t>
            </a:r>
            <a:r>
              <a:rPr lang="en-US" i="1" dirty="0"/>
              <a:t>, I </a:t>
            </a:r>
            <a:r>
              <a:rPr lang="en-US" i="1" dirty="0" err="1"/>
              <a:t>realised</a:t>
            </a:r>
            <a:r>
              <a:rPr lang="en-US" i="1" dirty="0"/>
              <a:t> I didn't have any money</a:t>
            </a:r>
            <a:r>
              <a:rPr lang="en-US" i="1" dirty="0" smtClean="0"/>
              <a:t>.</a:t>
            </a:r>
            <a:r>
              <a:rPr lang="tr-TR" i="1" dirty="0" smtClean="0"/>
              <a:t/>
            </a:r>
            <a:br>
              <a:rPr lang="tr-TR" i="1" dirty="0" smtClean="0"/>
            </a:br>
            <a:endParaRPr lang="en-US" dirty="0"/>
          </a:p>
          <a:p>
            <a:r>
              <a:rPr lang="en-US" dirty="0"/>
              <a:t>To add information about the subject of the main clause</a:t>
            </a:r>
            <a:br>
              <a:rPr lang="en-US" dirty="0"/>
            </a:br>
            <a:r>
              <a:rPr lang="en-US" b="1" i="1" dirty="0"/>
              <a:t>Starting in the new year</a:t>
            </a:r>
            <a:r>
              <a:rPr lang="en-US" i="1" dirty="0"/>
              <a:t>, the new policy bans cars in the city </a:t>
            </a:r>
            <a:r>
              <a:rPr lang="en-US" i="1" dirty="0" err="1"/>
              <a:t>centre</a:t>
            </a:r>
            <a:r>
              <a:rPr lang="en-US" i="1" dirty="0"/>
              <a:t>.</a:t>
            </a:r>
            <a:endParaRPr lang="en-US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8826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60486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Participle clauses after conjunctions and prepositions</a:t>
            </a:r>
          </a:p>
          <a:p>
            <a:pPr marL="0" indent="0">
              <a:buNone/>
            </a:pPr>
            <a:r>
              <a:rPr lang="en-US" dirty="0"/>
              <a:t>It is also common for participle clauses, especially with </a:t>
            </a:r>
            <a:r>
              <a:rPr lang="en-US" i="1" dirty="0"/>
              <a:t>-</a:t>
            </a:r>
            <a:r>
              <a:rPr lang="en-US" i="1" dirty="0" err="1"/>
              <a:t>ing</a:t>
            </a:r>
            <a:r>
              <a:rPr lang="en-US" dirty="0"/>
              <a:t>, to follow conjunctions and prepositions such as </a:t>
            </a:r>
            <a:r>
              <a:rPr lang="en-US" i="1" dirty="0"/>
              <a:t>before</a:t>
            </a:r>
            <a:r>
              <a:rPr lang="en-US" dirty="0"/>
              <a:t>, </a:t>
            </a:r>
            <a:r>
              <a:rPr lang="en-US" i="1" dirty="0"/>
              <a:t>after</a:t>
            </a:r>
            <a:r>
              <a:rPr lang="en-US" dirty="0"/>
              <a:t>, </a:t>
            </a:r>
            <a:r>
              <a:rPr lang="en-US" i="1" dirty="0"/>
              <a:t>instead of</a:t>
            </a:r>
            <a:r>
              <a:rPr lang="en-US" dirty="0"/>
              <a:t>, </a:t>
            </a:r>
            <a:r>
              <a:rPr lang="en-US" i="1" dirty="0"/>
              <a:t>on</a:t>
            </a:r>
            <a:r>
              <a:rPr lang="en-US" dirty="0"/>
              <a:t>, </a:t>
            </a:r>
            <a:r>
              <a:rPr lang="en-US" i="1" dirty="0"/>
              <a:t>since</a:t>
            </a:r>
            <a:r>
              <a:rPr lang="en-US" dirty="0"/>
              <a:t>, </a:t>
            </a:r>
            <a:r>
              <a:rPr lang="en-US" i="1" dirty="0"/>
              <a:t>when</a:t>
            </a:r>
            <a:r>
              <a:rPr lang="en-US" dirty="0"/>
              <a:t>, </a:t>
            </a:r>
            <a:r>
              <a:rPr lang="en-US" i="1" dirty="0"/>
              <a:t>while</a:t>
            </a:r>
            <a:r>
              <a:rPr lang="en-US" dirty="0"/>
              <a:t> and </a:t>
            </a:r>
            <a:r>
              <a:rPr lang="en-US" i="1" dirty="0"/>
              <a:t>in spite of</a:t>
            </a:r>
            <a:r>
              <a:rPr lang="en-US" dirty="0" smtClean="0"/>
              <a:t>.</a:t>
            </a:r>
            <a:r>
              <a:rPr lang="tr-TR" dirty="0" smtClean="0"/>
              <a:t/>
            </a:r>
            <a:br>
              <a:rPr lang="tr-TR" dirty="0" smtClean="0"/>
            </a:br>
            <a:endParaRPr lang="en-US" dirty="0"/>
          </a:p>
          <a:p>
            <a:pPr marL="0" indent="0">
              <a:buNone/>
            </a:pPr>
            <a:r>
              <a:rPr lang="en-US" b="1" i="1" dirty="0"/>
              <a:t>Before cooking</a:t>
            </a:r>
            <a:r>
              <a:rPr lang="en-US" i="1" dirty="0"/>
              <a:t>, you should wash your hands. </a:t>
            </a:r>
            <a:r>
              <a:rPr lang="en-US" dirty="0"/>
              <a:t/>
            </a:r>
            <a:br>
              <a:rPr lang="en-US" dirty="0"/>
            </a:br>
            <a:r>
              <a:rPr lang="en-US" b="1" i="1" dirty="0"/>
              <a:t>Instead of complaining about it</a:t>
            </a:r>
            <a:r>
              <a:rPr lang="en-US" i="1" dirty="0"/>
              <a:t>, they should try doing something positive.</a:t>
            </a:r>
            <a:r>
              <a:rPr lang="en-US" dirty="0"/>
              <a:t/>
            </a:r>
            <a:br>
              <a:rPr lang="en-US" dirty="0"/>
            </a:br>
            <a:r>
              <a:rPr lang="en-US" b="1" i="1" dirty="0"/>
              <a:t>On arriving at the hotel</a:t>
            </a:r>
            <a:r>
              <a:rPr lang="en-US" i="1" dirty="0"/>
              <a:t>, he went to get changed.</a:t>
            </a:r>
            <a:r>
              <a:rPr lang="en-US" dirty="0"/>
              <a:t/>
            </a:r>
            <a:br>
              <a:rPr lang="en-US" dirty="0"/>
            </a:br>
            <a:r>
              <a:rPr lang="en-US" b="1" i="1" dirty="0"/>
              <a:t>While packing her things</a:t>
            </a:r>
            <a:r>
              <a:rPr lang="en-US" i="1" dirty="0"/>
              <a:t>, she thought about the last two years.</a:t>
            </a:r>
            <a:r>
              <a:rPr lang="en-US" dirty="0"/>
              <a:t/>
            </a:r>
            <a:br>
              <a:rPr lang="en-US" dirty="0"/>
            </a:br>
            <a:r>
              <a:rPr lang="en-US" b="1" i="1" dirty="0"/>
              <a:t>In spite of having read the instructions twice</a:t>
            </a:r>
            <a:r>
              <a:rPr lang="en-US" i="1" dirty="0"/>
              <a:t>, I still couldn’t understand how to use it.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496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UNIT 8: </a:t>
            </a:r>
            <a:r>
              <a:rPr lang="tr-TR" dirty="0" err="1" smtClean="0"/>
              <a:t>Employment</a:t>
            </a:r>
            <a:r>
              <a:rPr lang="tr-TR" dirty="0" smtClean="0"/>
              <a:t> </a:t>
            </a:r>
            <a:r>
              <a:rPr lang="tr-TR" dirty="0" err="1" smtClean="0"/>
              <a:t>Law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2204864"/>
            <a:ext cx="8229600" cy="4392488"/>
          </a:xfrm>
        </p:spPr>
        <p:txBody>
          <a:bodyPr>
            <a:normAutofit fontScale="70000" lnSpcReduction="20000"/>
          </a:bodyPr>
          <a:lstStyle/>
          <a:p>
            <a:r>
              <a:rPr lang="tr-TR" sz="4400" u="sng" dirty="0" err="1" smtClean="0"/>
              <a:t>What</a:t>
            </a:r>
            <a:r>
              <a:rPr lang="tr-TR" sz="4400" u="sng" dirty="0" smtClean="0"/>
              <a:t> is </a:t>
            </a:r>
            <a:r>
              <a:rPr lang="tr-TR" sz="4400" u="sng" dirty="0" err="1" smtClean="0"/>
              <a:t>employment</a:t>
            </a:r>
            <a:r>
              <a:rPr lang="tr-TR" sz="4400" u="sng" dirty="0" smtClean="0"/>
              <a:t> </a:t>
            </a:r>
            <a:r>
              <a:rPr lang="tr-TR" sz="4400" u="sng" dirty="0" err="1" smtClean="0"/>
              <a:t>law</a:t>
            </a:r>
            <a:r>
              <a:rPr lang="tr-TR" sz="4400" dirty="0" smtClean="0"/>
              <a:t>? </a:t>
            </a:r>
            <a:r>
              <a:rPr lang="tr-TR" sz="4400" dirty="0" err="1" smtClean="0"/>
              <a:t>Try</a:t>
            </a:r>
            <a:r>
              <a:rPr lang="tr-TR" sz="4400" dirty="0" smtClean="0"/>
              <a:t> </a:t>
            </a:r>
            <a:r>
              <a:rPr lang="tr-TR" sz="4400" dirty="0" err="1" smtClean="0"/>
              <a:t>to</a:t>
            </a:r>
            <a:r>
              <a:rPr lang="tr-TR" sz="4400" dirty="0" smtClean="0"/>
              <a:t> </a:t>
            </a:r>
            <a:r>
              <a:rPr lang="tr-TR" sz="4400" dirty="0" err="1" smtClean="0"/>
              <a:t>explain</a:t>
            </a:r>
            <a:r>
              <a:rPr lang="tr-TR" sz="4400" dirty="0" smtClean="0"/>
              <a:t> it </a:t>
            </a:r>
            <a:r>
              <a:rPr lang="tr-TR" sz="4400" dirty="0" err="1" smtClean="0"/>
              <a:t>with</a:t>
            </a:r>
            <a:r>
              <a:rPr lang="tr-TR" sz="4400" dirty="0" smtClean="0"/>
              <a:t> </a:t>
            </a:r>
            <a:r>
              <a:rPr lang="tr-TR" sz="4400" dirty="0" err="1" smtClean="0"/>
              <a:t>the</a:t>
            </a:r>
            <a:r>
              <a:rPr lang="tr-TR" sz="4400" dirty="0" smtClean="0"/>
              <a:t> </a:t>
            </a:r>
            <a:r>
              <a:rPr lang="tr-TR" sz="4400" dirty="0" err="1" smtClean="0"/>
              <a:t>words</a:t>
            </a:r>
            <a:r>
              <a:rPr lang="tr-TR" sz="4400" dirty="0" smtClean="0"/>
              <a:t> </a:t>
            </a:r>
            <a:r>
              <a:rPr lang="tr-TR" sz="4400" dirty="0" err="1" smtClean="0"/>
              <a:t>below</a:t>
            </a:r>
            <a:r>
              <a:rPr lang="tr-TR" sz="4400" dirty="0" smtClean="0"/>
              <a:t>.</a:t>
            </a:r>
            <a:br>
              <a:rPr lang="tr-TR" sz="4400" dirty="0" smtClean="0"/>
            </a:br>
            <a:endParaRPr lang="tr-TR" sz="4400" dirty="0" smtClean="0"/>
          </a:p>
          <a:p>
            <a:pPr marL="0" indent="0">
              <a:buNone/>
            </a:pPr>
            <a:r>
              <a:rPr lang="tr-TR" sz="4400" dirty="0" smtClean="0"/>
              <a:t>- </a:t>
            </a:r>
            <a:r>
              <a:rPr lang="tr-TR" sz="3900" dirty="0" err="1" smtClean="0"/>
              <a:t>Employers</a:t>
            </a:r>
            <a:r>
              <a:rPr lang="tr-TR" sz="3900" dirty="0" smtClean="0"/>
              <a:t>/</a:t>
            </a:r>
            <a:r>
              <a:rPr lang="tr-TR" sz="3900" dirty="0" err="1" smtClean="0"/>
              <a:t>employee</a:t>
            </a:r>
            <a:r>
              <a:rPr lang="tr-TR" sz="3900" dirty="0" smtClean="0"/>
              <a:t>/ </a:t>
            </a:r>
            <a:r>
              <a:rPr lang="tr-TR" sz="3900" dirty="0" err="1" smtClean="0"/>
              <a:t>Unions</a:t>
            </a:r>
            <a:endParaRPr lang="tr-TR" sz="3900" dirty="0" smtClean="0"/>
          </a:p>
          <a:p>
            <a:pPr>
              <a:buFontTx/>
              <a:buChar char="-"/>
            </a:pPr>
            <a:r>
              <a:rPr lang="tr-TR" sz="3900" dirty="0" err="1" smtClean="0"/>
              <a:t>Termination</a:t>
            </a:r>
            <a:r>
              <a:rPr lang="tr-TR" sz="3900" dirty="0" smtClean="0"/>
              <a:t> (</a:t>
            </a:r>
            <a:r>
              <a:rPr lang="tr-TR" sz="3900" dirty="0" err="1" smtClean="0"/>
              <a:t>end</a:t>
            </a:r>
            <a:r>
              <a:rPr lang="tr-TR" sz="3900" dirty="0" smtClean="0"/>
              <a:t> of </a:t>
            </a:r>
            <a:r>
              <a:rPr lang="tr-TR" sz="3900" dirty="0" err="1" smtClean="0"/>
              <a:t>employment</a:t>
            </a:r>
            <a:r>
              <a:rPr lang="tr-TR" sz="3900" dirty="0" smtClean="0"/>
              <a:t>)</a:t>
            </a:r>
          </a:p>
          <a:p>
            <a:pPr>
              <a:buFontTx/>
              <a:buChar char="-"/>
            </a:pPr>
            <a:r>
              <a:rPr lang="tr-TR" sz="3900" dirty="0" err="1" smtClean="0"/>
              <a:t>Labour</a:t>
            </a:r>
            <a:r>
              <a:rPr lang="tr-TR" sz="3900" dirty="0" smtClean="0"/>
              <a:t> </a:t>
            </a:r>
            <a:r>
              <a:rPr lang="tr-TR" sz="3900" dirty="0" err="1" smtClean="0"/>
              <a:t>Law</a:t>
            </a:r>
            <a:r>
              <a:rPr lang="tr-TR" sz="3900" dirty="0" smtClean="0"/>
              <a:t> </a:t>
            </a:r>
          </a:p>
          <a:p>
            <a:pPr>
              <a:buFontTx/>
              <a:buChar char="-"/>
            </a:pPr>
            <a:r>
              <a:rPr lang="tr-TR" sz="3900" dirty="0" err="1" smtClean="0"/>
              <a:t>Recruitment</a:t>
            </a:r>
            <a:r>
              <a:rPr lang="tr-TR" sz="3900" dirty="0" smtClean="0"/>
              <a:t> (</a:t>
            </a:r>
            <a:r>
              <a:rPr lang="tr-TR" sz="3900" dirty="0" err="1" smtClean="0"/>
              <a:t>hiring</a:t>
            </a:r>
            <a:r>
              <a:rPr lang="tr-TR" sz="3900" dirty="0" smtClean="0"/>
              <a:t>)</a:t>
            </a:r>
          </a:p>
          <a:p>
            <a:pPr>
              <a:buFontTx/>
              <a:buChar char="-"/>
            </a:pPr>
            <a:r>
              <a:rPr lang="tr-TR" sz="3900" dirty="0" err="1" smtClean="0"/>
              <a:t>Terms</a:t>
            </a:r>
            <a:r>
              <a:rPr lang="tr-TR" sz="3900" dirty="0" smtClean="0"/>
              <a:t> of </a:t>
            </a:r>
            <a:r>
              <a:rPr lang="tr-TR" sz="3900" dirty="0" err="1" smtClean="0"/>
              <a:t>Employment</a:t>
            </a:r>
            <a:endParaRPr lang="tr-TR" sz="3900" dirty="0" smtClean="0"/>
          </a:p>
          <a:p>
            <a:pPr>
              <a:buFontTx/>
              <a:buChar char="-"/>
            </a:pPr>
            <a:r>
              <a:rPr lang="tr-TR" sz="3900" dirty="0" err="1" smtClean="0"/>
              <a:t>Employment</a:t>
            </a:r>
            <a:r>
              <a:rPr lang="tr-TR" sz="3900" dirty="0" smtClean="0"/>
              <a:t> </a:t>
            </a:r>
            <a:r>
              <a:rPr lang="tr-TR" sz="3900" dirty="0" err="1" smtClean="0"/>
              <a:t>Tribunals</a:t>
            </a:r>
            <a:r>
              <a:rPr lang="tr-TR" sz="4400" dirty="0" smtClean="0"/>
              <a:t/>
            </a:r>
            <a:br>
              <a:rPr lang="tr-TR" sz="4400" dirty="0" smtClean="0"/>
            </a:br>
            <a:endParaRPr lang="tr-TR" sz="4400" dirty="0"/>
          </a:p>
        </p:txBody>
      </p:sp>
    </p:spTree>
    <p:extLst>
      <p:ext uri="{BB962C8B-B14F-4D97-AF65-F5344CB8AC3E}">
        <p14:creationId xmlns:p14="http://schemas.microsoft.com/office/powerpoint/2010/main" val="2034837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052736"/>
            <a:ext cx="8435280" cy="5271864"/>
          </a:xfrm>
        </p:spPr>
        <p:txBody>
          <a:bodyPr/>
          <a:lstStyle/>
          <a:p>
            <a:r>
              <a:rPr lang="tr-TR" dirty="0" err="1" smtClean="0"/>
              <a:t>Employment</a:t>
            </a:r>
            <a:r>
              <a:rPr lang="tr-TR" dirty="0" smtClean="0"/>
              <a:t> </a:t>
            </a:r>
            <a:r>
              <a:rPr lang="tr-TR" dirty="0" err="1" smtClean="0"/>
              <a:t>law</a:t>
            </a:r>
            <a:r>
              <a:rPr lang="tr-TR" dirty="0"/>
              <a:t> </a:t>
            </a:r>
            <a:r>
              <a:rPr lang="tr-TR" dirty="0" smtClean="0"/>
              <a:t>is a </a:t>
            </a:r>
            <a:r>
              <a:rPr lang="tr-TR" dirty="0" err="1" smtClean="0"/>
              <a:t>wide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complex</a:t>
            </a:r>
            <a:r>
              <a:rPr lang="tr-TR" dirty="0" smtClean="0"/>
              <a:t> </a:t>
            </a:r>
            <a:r>
              <a:rPr lang="tr-TR" dirty="0" err="1" smtClean="0"/>
              <a:t>area</a:t>
            </a:r>
            <a:r>
              <a:rPr lang="tr-TR" dirty="0" smtClean="0"/>
              <a:t>. </a:t>
            </a:r>
            <a:br>
              <a:rPr lang="tr-TR" dirty="0" smtClean="0"/>
            </a:br>
            <a:endParaRPr lang="tr-TR" dirty="0" smtClean="0"/>
          </a:p>
          <a:p>
            <a:r>
              <a:rPr lang="tr-TR" dirty="0" err="1" smtClean="0"/>
              <a:t>It</a:t>
            </a:r>
            <a:r>
              <a:rPr lang="tr-TR" dirty="0" smtClean="0"/>
              <a:t> </a:t>
            </a:r>
            <a:r>
              <a:rPr lang="tr-TR" dirty="0" err="1" smtClean="0"/>
              <a:t>covers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rights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obligations</a:t>
            </a:r>
            <a:r>
              <a:rPr lang="tr-TR" dirty="0" smtClean="0"/>
              <a:t> of </a:t>
            </a:r>
            <a:r>
              <a:rPr lang="tr-TR" b="1" dirty="0" err="1" smtClean="0"/>
              <a:t>employers</a:t>
            </a:r>
            <a:r>
              <a:rPr lang="tr-TR" b="1" dirty="0" smtClean="0"/>
              <a:t> </a:t>
            </a:r>
            <a:r>
              <a:rPr lang="tr-TR" b="1" dirty="0" err="1" smtClean="0"/>
              <a:t>and</a:t>
            </a:r>
            <a:r>
              <a:rPr lang="tr-TR" b="1" dirty="0" smtClean="0"/>
              <a:t> </a:t>
            </a:r>
            <a:r>
              <a:rPr lang="tr-TR" b="1" dirty="0" err="1" smtClean="0"/>
              <a:t>employees</a:t>
            </a:r>
            <a:r>
              <a:rPr lang="tr-TR" b="1" dirty="0" smtClean="0"/>
              <a:t> </a:t>
            </a:r>
            <a:r>
              <a:rPr lang="tr-TR" dirty="0" smtClean="0"/>
              <a:t>;</a:t>
            </a:r>
            <a:br>
              <a:rPr lang="tr-TR" dirty="0" smtClean="0"/>
            </a:br>
            <a:r>
              <a:rPr lang="tr-TR" dirty="0" err="1" smtClean="0"/>
              <a:t>before</a:t>
            </a:r>
            <a:r>
              <a:rPr lang="tr-TR" dirty="0" smtClean="0"/>
              <a:t> </a:t>
            </a:r>
            <a:r>
              <a:rPr lang="tr-TR" dirty="0" err="1" smtClean="0"/>
              <a:t>employment</a:t>
            </a:r>
            <a:r>
              <a:rPr lang="tr-TR" dirty="0" smtClean="0"/>
              <a:t> (</a:t>
            </a:r>
            <a:r>
              <a:rPr lang="tr-TR" dirty="0" err="1" smtClean="0"/>
              <a:t>during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b="1" dirty="0" err="1" smtClean="0"/>
              <a:t>recruitment</a:t>
            </a:r>
            <a:r>
              <a:rPr lang="tr-TR" b="1" dirty="0" smtClean="0"/>
              <a:t> </a:t>
            </a:r>
            <a:r>
              <a:rPr lang="tr-TR" b="1" dirty="0" err="1" smtClean="0"/>
              <a:t>process</a:t>
            </a:r>
            <a:r>
              <a:rPr lang="tr-TR" dirty="0" smtClean="0"/>
              <a:t>), </a:t>
            </a:r>
            <a:r>
              <a:rPr lang="tr-TR" dirty="0" err="1" smtClean="0"/>
              <a:t>during</a:t>
            </a:r>
            <a:r>
              <a:rPr lang="tr-TR" dirty="0" smtClean="0"/>
              <a:t> </a:t>
            </a:r>
            <a:r>
              <a:rPr lang="tr-TR" dirty="0" err="1" smtClean="0"/>
              <a:t>employment</a:t>
            </a:r>
            <a:r>
              <a:rPr lang="tr-TR" dirty="0" smtClean="0"/>
              <a:t>, </a:t>
            </a:r>
            <a:br>
              <a:rPr lang="tr-TR" dirty="0" smtClean="0"/>
            </a:br>
            <a:r>
              <a:rPr lang="tr-TR" dirty="0" err="1" smtClean="0"/>
              <a:t>and</a:t>
            </a:r>
            <a:r>
              <a:rPr lang="tr-TR" dirty="0" smtClean="0"/>
              <a:t> at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end</a:t>
            </a:r>
            <a:r>
              <a:rPr lang="tr-TR" dirty="0" smtClean="0"/>
              <a:t> of </a:t>
            </a:r>
            <a:r>
              <a:rPr lang="tr-TR" dirty="0" err="1" smtClean="0"/>
              <a:t>employment</a:t>
            </a:r>
            <a:r>
              <a:rPr lang="tr-TR" dirty="0" smtClean="0"/>
              <a:t> </a:t>
            </a:r>
            <a:r>
              <a:rPr lang="tr-TR" b="1" dirty="0" smtClean="0"/>
              <a:t>(</a:t>
            </a:r>
            <a:r>
              <a:rPr lang="tr-TR" b="1" dirty="0" err="1" smtClean="0"/>
              <a:t>termination</a:t>
            </a:r>
            <a:r>
              <a:rPr lang="tr-TR" b="1" dirty="0" smtClean="0"/>
              <a:t>).</a:t>
            </a:r>
            <a:br>
              <a:rPr lang="tr-TR" b="1" dirty="0" smtClean="0"/>
            </a:br>
            <a:endParaRPr lang="tr-TR" b="1" dirty="0" smtClean="0"/>
          </a:p>
          <a:p>
            <a:r>
              <a:rPr lang="tr-TR" dirty="0" err="1" smtClean="0"/>
              <a:t>It</a:t>
            </a:r>
            <a:r>
              <a:rPr lang="tr-TR" dirty="0" smtClean="0"/>
              <a:t> is </a:t>
            </a:r>
            <a:r>
              <a:rPr lang="tr-TR" dirty="0" err="1" smtClean="0"/>
              <a:t>relates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labour</a:t>
            </a:r>
            <a:r>
              <a:rPr lang="tr-TR" dirty="0" smtClean="0"/>
              <a:t> </a:t>
            </a:r>
            <a:r>
              <a:rPr lang="tr-TR" dirty="0" err="1" smtClean="0"/>
              <a:t>law</a:t>
            </a:r>
            <a:r>
              <a:rPr lang="tr-TR" dirty="0" smtClean="0"/>
              <a:t>,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deals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relations</a:t>
            </a:r>
            <a:r>
              <a:rPr lang="tr-TR" dirty="0" smtClean="0"/>
              <a:t> </a:t>
            </a:r>
            <a:r>
              <a:rPr lang="tr-TR" dirty="0" err="1" smtClean="0"/>
              <a:t>between</a:t>
            </a:r>
            <a:r>
              <a:rPr lang="tr-TR" dirty="0" smtClean="0"/>
              <a:t> </a:t>
            </a:r>
            <a:r>
              <a:rPr lang="tr-TR" dirty="0" err="1" smtClean="0"/>
              <a:t>employers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trade</a:t>
            </a:r>
            <a:r>
              <a:rPr lang="tr-TR" dirty="0" smtClean="0"/>
              <a:t> </a:t>
            </a:r>
            <a:r>
              <a:rPr lang="tr-TR" dirty="0" err="1" smtClean="0"/>
              <a:t>unions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60981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935480"/>
            <a:ext cx="8363272" cy="4389120"/>
          </a:xfrm>
        </p:spPr>
        <p:txBody>
          <a:bodyPr/>
          <a:lstStyle/>
          <a:p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many</a:t>
            </a:r>
            <a:r>
              <a:rPr lang="tr-TR" dirty="0" smtClean="0"/>
              <a:t> </a:t>
            </a:r>
            <a:r>
              <a:rPr lang="tr-TR" dirty="0" err="1" smtClean="0"/>
              <a:t>countries</a:t>
            </a:r>
            <a:r>
              <a:rPr lang="tr-TR" dirty="0" smtClean="0"/>
              <a:t>, </a:t>
            </a:r>
            <a:r>
              <a:rPr lang="tr-TR" dirty="0" err="1" smtClean="0"/>
              <a:t>employment</a:t>
            </a:r>
            <a:r>
              <a:rPr lang="tr-TR" dirty="0" smtClean="0"/>
              <a:t> </a:t>
            </a:r>
            <a:r>
              <a:rPr lang="tr-TR" dirty="0" err="1" smtClean="0"/>
              <a:t>law</a:t>
            </a:r>
            <a:r>
              <a:rPr lang="tr-TR" dirty="0" smtClean="0"/>
              <a:t> is </a:t>
            </a:r>
            <a:r>
              <a:rPr lang="tr-TR" dirty="0" err="1" smtClean="0"/>
              <a:t>tightly</a:t>
            </a:r>
            <a:r>
              <a:rPr lang="tr-TR" dirty="0" smtClean="0"/>
              <a:t> </a:t>
            </a:r>
            <a:r>
              <a:rPr lang="tr-TR" dirty="0" err="1" smtClean="0"/>
              <a:t>regulated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an </a:t>
            </a:r>
            <a:r>
              <a:rPr lang="tr-TR" dirty="0" err="1" smtClean="0"/>
              <a:t>employment</a:t>
            </a:r>
            <a:r>
              <a:rPr lang="tr-TR" dirty="0" smtClean="0"/>
              <a:t> </a:t>
            </a:r>
            <a:r>
              <a:rPr lang="tr-TR" dirty="0" err="1" smtClean="0"/>
              <a:t>code</a:t>
            </a:r>
            <a:r>
              <a:rPr lang="tr-TR" dirty="0" smtClean="0"/>
              <a:t>. </a:t>
            </a:r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countries</a:t>
            </a:r>
            <a:r>
              <a:rPr lang="tr-TR" dirty="0" smtClean="0"/>
              <a:t>( </a:t>
            </a:r>
            <a:r>
              <a:rPr lang="tr-TR" dirty="0" err="1" smtClean="0"/>
              <a:t>common</a:t>
            </a:r>
            <a:r>
              <a:rPr lang="tr-TR" dirty="0" smtClean="0"/>
              <a:t> </a:t>
            </a:r>
            <a:r>
              <a:rPr lang="tr-TR" dirty="0" err="1" smtClean="0"/>
              <a:t>law</a:t>
            </a:r>
            <a:r>
              <a:rPr lang="tr-TR" dirty="0" smtClean="0"/>
              <a:t> </a:t>
            </a:r>
            <a:r>
              <a:rPr lang="tr-TR" dirty="0" err="1" smtClean="0"/>
              <a:t>jurisdictions</a:t>
            </a:r>
            <a:r>
              <a:rPr lang="tr-TR" dirty="0" smtClean="0"/>
              <a:t>/ </a:t>
            </a:r>
            <a:r>
              <a:rPr lang="tr-TR" dirty="0" err="1" smtClean="0"/>
              <a:t>the</a:t>
            </a:r>
            <a:r>
              <a:rPr lang="tr-TR" dirty="0" smtClean="0"/>
              <a:t> UK), </a:t>
            </a:r>
            <a:r>
              <a:rPr lang="tr-TR" dirty="0" err="1" smtClean="0"/>
              <a:t>there</a:t>
            </a:r>
            <a:r>
              <a:rPr lang="tr-TR" dirty="0" smtClean="0"/>
              <a:t> is </a:t>
            </a:r>
            <a:r>
              <a:rPr lang="tr-TR" dirty="0" err="1" smtClean="0"/>
              <a:t>much</a:t>
            </a:r>
            <a:r>
              <a:rPr lang="tr-TR" dirty="0" smtClean="0"/>
              <a:t> </a:t>
            </a:r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 smtClean="0"/>
              <a:t>freedom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both</a:t>
            </a:r>
            <a:r>
              <a:rPr lang="tr-TR" dirty="0" smtClean="0"/>
              <a:t> </a:t>
            </a:r>
            <a:r>
              <a:rPr lang="tr-TR" dirty="0" err="1" smtClean="0"/>
              <a:t>parties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decide</a:t>
            </a:r>
            <a:r>
              <a:rPr lang="tr-TR" dirty="0" smtClean="0"/>
              <a:t> </a:t>
            </a:r>
            <a:r>
              <a:rPr lang="tr-TR" dirty="0" err="1" smtClean="0"/>
              <a:t>their</a:t>
            </a:r>
            <a:r>
              <a:rPr lang="tr-TR" dirty="0" smtClean="0"/>
              <a:t> </a:t>
            </a:r>
            <a:r>
              <a:rPr lang="tr-TR" dirty="0" err="1" smtClean="0"/>
              <a:t>own</a:t>
            </a:r>
            <a:r>
              <a:rPr lang="tr-TR" dirty="0" smtClean="0"/>
              <a:t> </a:t>
            </a:r>
            <a:r>
              <a:rPr lang="tr-TR" dirty="0" err="1" smtClean="0"/>
              <a:t>conditions</a:t>
            </a:r>
            <a:r>
              <a:rPr lang="tr-TR" dirty="0" smtClean="0"/>
              <a:t> of </a:t>
            </a:r>
            <a:r>
              <a:rPr lang="tr-TR" dirty="0" err="1" smtClean="0"/>
              <a:t>employment</a:t>
            </a:r>
            <a:r>
              <a:rPr lang="tr-TR" dirty="0" smtClean="0"/>
              <a:t>.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err="1" smtClean="0"/>
              <a:t>What</a:t>
            </a:r>
            <a:r>
              <a:rPr lang="tr-TR" dirty="0" smtClean="0"/>
              <a:t> is </a:t>
            </a:r>
            <a:r>
              <a:rPr lang="tr-TR" dirty="0" err="1" smtClean="0"/>
              <a:t>advantages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disadvatages</a:t>
            </a:r>
            <a:r>
              <a:rPr lang="tr-TR" dirty="0" smtClean="0"/>
              <a:t> of </a:t>
            </a:r>
            <a:r>
              <a:rPr lang="tr-TR" dirty="0" err="1" smtClean="0"/>
              <a:t>this</a:t>
            </a:r>
            <a:r>
              <a:rPr lang="tr-TR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6125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908720"/>
            <a:ext cx="8496944" cy="576064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✅ Advantages</a:t>
            </a:r>
          </a:p>
          <a:p>
            <a:pPr marL="0" indent="0">
              <a:buNone/>
            </a:pPr>
            <a:r>
              <a:rPr lang="en-US" b="1" dirty="0"/>
              <a:t>Flexibility for Employers and Employees</a:t>
            </a:r>
            <a:endParaRPr lang="en-US" dirty="0"/>
          </a:p>
          <a:p>
            <a:pPr marL="393192" lvl="1" indent="0">
              <a:buNone/>
            </a:pPr>
            <a:r>
              <a:rPr lang="en-US" dirty="0"/>
              <a:t>Parties can tailor employment contracts to suit the specific needs of the job (e.g., working hours, remote work, bonus schemes).</a:t>
            </a:r>
          </a:p>
          <a:p>
            <a:pPr marL="393192" lvl="1" indent="0">
              <a:buNone/>
            </a:pPr>
            <a:r>
              <a:rPr lang="en-US" dirty="0"/>
              <a:t>Useful in fast-changing industries like tech, where rigid codes may be outdated quickly.</a:t>
            </a:r>
          </a:p>
          <a:p>
            <a:pPr marL="0" indent="0">
              <a:buNone/>
            </a:pPr>
            <a:r>
              <a:rPr lang="en-US" b="1" dirty="0"/>
              <a:t>Encourages Innovation and Competitiveness</a:t>
            </a:r>
            <a:endParaRPr lang="en-US" dirty="0"/>
          </a:p>
          <a:p>
            <a:pPr marL="393192" lvl="1" indent="0">
              <a:buNone/>
            </a:pPr>
            <a:r>
              <a:rPr lang="en-US" dirty="0"/>
              <a:t>Employers can create attractive packages to recruit and retain talent.</a:t>
            </a:r>
          </a:p>
          <a:p>
            <a:pPr marL="393192" lvl="1" indent="0">
              <a:buNone/>
            </a:pPr>
            <a:r>
              <a:rPr lang="en-US" dirty="0"/>
              <a:t>Employees with strong bargaining power (specialists, executives) may negotiate better terms.</a:t>
            </a:r>
          </a:p>
          <a:p>
            <a:pPr marL="0" indent="0">
              <a:buNone/>
            </a:pPr>
            <a:r>
              <a:rPr lang="en-US" b="1" dirty="0"/>
              <a:t>Efficiency in Employment Relations</a:t>
            </a:r>
            <a:endParaRPr lang="en-US" dirty="0"/>
          </a:p>
          <a:p>
            <a:pPr marL="393192" lvl="1" indent="0">
              <a:buNone/>
            </a:pPr>
            <a:r>
              <a:rPr lang="en-US" dirty="0"/>
              <a:t>Less bureaucracy and fewer rigid statutory requirements.</a:t>
            </a:r>
          </a:p>
          <a:p>
            <a:pPr marL="393192" lvl="1" indent="0">
              <a:buNone/>
            </a:pPr>
            <a:r>
              <a:rPr lang="en-US" dirty="0"/>
              <a:t>Contracts can adapt quickly to economic conditions (e.g., temporary wage adjustments).</a:t>
            </a:r>
          </a:p>
          <a:p>
            <a:pPr marL="0" indent="0">
              <a:buNone/>
            </a:pPr>
            <a:r>
              <a:rPr lang="en-US" b="1" dirty="0"/>
              <a:t>Freedom of Contract Principle</a:t>
            </a:r>
            <a:endParaRPr lang="en-US" dirty="0"/>
          </a:p>
          <a:p>
            <a:pPr marL="393192" lvl="1" indent="0">
              <a:buNone/>
            </a:pPr>
            <a:r>
              <a:rPr lang="en-US" dirty="0"/>
              <a:t>Reflects autonomy and respect for the parties’ ability to manage their own affairs.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939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1052736"/>
            <a:ext cx="8784976" cy="547260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❌ Disadvantages</a:t>
            </a:r>
          </a:p>
          <a:p>
            <a:pPr marL="0" indent="0">
              <a:buNone/>
            </a:pPr>
            <a:r>
              <a:rPr lang="en-US" b="1" dirty="0"/>
              <a:t>Risk of Inequality in Bargaining Power</a:t>
            </a:r>
            <a:endParaRPr lang="en-US" dirty="0"/>
          </a:p>
          <a:p>
            <a:pPr marL="393192" lvl="1" indent="0">
              <a:buNone/>
            </a:pPr>
            <a:r>
              <a:rPr lang="en-US" dirty="0"/>
              <a:t>Most employees (especially low-skilled workers) lack the power to negotiate favorable terms.</a:t>
            </a:r>
          </a:p>
          <a:p>
            <a:pPr marL="393192" lvl="1" indent="0">
              <a:buNone/>
            </a:pPr>
            <a:r>
              <a:rPr lang="en-US" dirty="0"/>
              <a:t>This can lead to exploitation (e.g., unfair hours, low wages, weak job security).</a:t>
            </a:r>
          </a:p>
          <a:p>
            <a:pPr marL="0" indent="0">
              <a:buNone/>
            </a:pPr>
            <a:r>
              <a:rPr lang="en-US" b="1" dirty="0"/>
              <a:t>Lack of Minimum Standards</a:t>
            </a:r>
            <a:endParaRPr lang="en-US" dirty="0"/>
          </a:p>
          <a:p>
            <a:pPr marL="393192" lvl="1" indent="0">
              <a:buNone/>
            </a:pPr>
            <a:r>
              <a:rPr lang="en-US" dirty="0"/>
              <a:t>Without strong statutory protection, workers may have no guaranteed rights (like holiday pay, sick leave, or protection against unfair dismissal).</a:t>
            </a:r>
          </a:p>
          <a:p>
            <a:pPr marL="0" indent="0">
              <a:buNone/>
            </a:pPr>
            <a:r>
              <a:rPr lang="en-US" b="1" dirty="0"/>
              <a:t>Uncertainty and Litigation</a:t>
            </a:r>
            <a:endParaRPr lang="en-US" dirty="0"/>
          </a:p>
          <a:p>
            <a:pPr marL="393192" lvl="1" indent="0">
              <a:buNone/>
            </a:pPr>
            <a:r>
              <a:rPr lang="en-US" dirty="0"/>
              <a:t>Disputes are more likely if contracts are unclear or silent on certain issues.</a:t>
            </a:r>
          </a:p>
          <a:p>
            <a:pPr marL="393192" lvl="1" indent="0">
              <a:buNone/>
            </a:pPr>
            <a:r>
              <a:rPr lang="en-US" dirty="0"/>
              <a:t>Courts may have to interpret contracts case by case, which is time-consuming and expensive.</a:t>
            </a:r>
          </a:p>
          <a:p>
            <a:pPr marL="0" indent="0">
              <a:buNone/>
            </a:pPr>
            <a:r>
              <a:rPr lang="en-US" b="1" dirty="0"/>
              <a:t>Job Insecurity</a:t>
            </a:r>
            <a:endParaRPr lang="en-US" dirty="0"/>
          </a:p>
          <a:p>
            <a:pPr marL="393192" lvl="1" indent="0">
              <a:buNone/>
            </a:pPr>
            <a:r>
              <a:rPr lang="en-US" dirty="0"/>
              <a:t>Employers may have broad freedom to terminate employment without strong legal restrictions.</a:t>
            </a:r>
          </a:p>
          <a:p>
            <a:pPr marL="393192" lvl="1" indent="0">
              <a:buNone/>
            </a:pPr>
            <a:r>
              <a:rPr lang="en-US" dirty="0"/>
              <a:t>Creates instability in the labor market, especially in economic downturns.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151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o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2260699"/>
              </p:ext>
            </p:extLst>
          </p:nvPr>
        </p:nvGraphicFramePr>
        <p:xfrm>
          <a:off x="179512" y="404664"/>
          <a:ext cx="8856984" cy="6264695"/>
        </p:xfrm>
        <a:graphic>
          <a:graphicData uri="http://schemas.openxmlformats.org/drawingml/2006/table">
            <a:tbl>
              <a:tblPr/>
              <a:tblGrid>
                <a:gridCol w="2952328"/>
                <a:gridCol w="2952328"/>
                <a:gridCol w="2952328"/>
              </a:tblGrid>
              <a:tr h="504254">
                <a:tc>
                  <a:txBody>
                    <a:bodyPr/>
                    <a:lstStyle/>
                    <a:p>
                      <a:r>
                        <a:rPr lang="en-US" sz="1400" dirty="0"/>
                        <a:t>Aspect</a:t>
                      </a:r>
                    </a:p>
                  </a:txBody>
                  <a:tcPr marL="39544" marR="39544" marT="19772" marB="197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/>
                        <a:t>Civil Law Countries (Employment Code)</a:t>
                      </a:r>
                      <a:endParaRPr lang="en-US" sz="1400"/>
                    </a:p>
                  </a:txBody>
                  <a:tcPr marL="39544" marR="39544" marT="19772" marB="197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/>
                        <a:t>Common Law Countries (e.g., UK)</a:t>
                      </a:r>
                      <a:endParaRPr lang="en-US" sz="1400"/>
                    </a:p>
                  </a:txBody>
                  <a:tcPr marL="39544" marR="39544" marT="19772" marB="197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34998">
                <a:tc>
                  <a:txBody>
                    <a:bodyPr/>
                    <a:lstStyle/>
                    <a:p>
                      <a:r>
                        <a:rPr lang="en-US" sz="1400" b="1" dirty="0"/>
                        <a:t>Source of Rules</a:t>
                      </a:r>
                      <a:endParaRPr lang="en-US" sz="1400" dirty="0"/>
                    </a:p>
                  </a:txBody>
                  <a:tcPr marL="39544" marR="39544" marT="19772" marB="197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Detailed statutory employment codes regulate most aspects of work.</a:t>
                      </a:r>
                    </a:p>
                  </a:txBody>
                  <a:tcPr marL="39544" marR="39544" marT="19772" marB="197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Fewer statutory rules; many terms decided by individual contract.</a:t>
                      </a:r>
                    </a:p>
                  </a:txBody>
                  <a:tcPr marL="39544" marR="39544" marT="19772" marB="197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41321">
                <a:tc>
                  <a:txBody>
                    <a:bodyPr/>
                    <a:lstStyle/>
                    <a:p>
                      <a:r>
                        <a:rPr lang="en-US" sz="1400" b="1" dirty="0"/>
                        <a:t>Flexibility</a:t>
                      </a:r>
                      <a:endParaRPr lang="en-US" sz="1400" dirty="0"/>
                    </a:p>
                  </a:txBody>
                  <a:tcPr marL="39544" marR="39544" marT="19772" marB="197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Limited — strict rules on wages, hours, dismissal, benefits.</a:t>
                      </a:r>
                    </a:p>
                  </a:txBody>
                  <a:tcPr marL="39544" marR="39544" marT="19772" marB="197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High — parties negotiate terms more freely.</a:t>
                      </a:r>
                    </a:p>
                  </a:txBody>
                  <a:tcPr marL="39544" marR="39544" marT="19772" marB="197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7230">
                <a:tc>
                  <a:txBody>
                    <a:bodyPr/>
                    <a:lstStyle/>
                    <a:p>
                      <a:r>
                        <a:rPr lang="en-US" sz="1400" b="1"/>
                        <a:t>Protection for Employees</a:t>
                      </a:r>
                      <a:endParaRPr lang="en-US" sz="1400"/>
                    </a:p>
                  </a:txBody>
                  <a:tcPr marL="39544" marR="39544" marT="19772" marB="197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Strong protection (minimum wage, holidays, dismissal rules, collective rights).</a:t>
                      </a:r>
                    </a:p>
                  </a:txBody>
                  <a:tcPr marL="39544" marR="39544" marT="19772" marB="197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Weaker statutory protection, employees rely on contract terms (though UK law has some minimum rights like unfair dismissal protection, minimum wage).</a:t>
                      </a:r>
                    </a:p>
                  </a:txBody>
                  <a:tcPr marL="39544" marR="39544" marT="19772" marB="197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34998">
                <a:tc>
                  <a:txBody>
                    <a:bodyPr/>
                    <a:lstStyle/>
                    <a:p>
                      <a:r>
                        <a:rPr lang="en-US" sz="1400" b="1"/>
                        <a:t>Bargaining Power</a:t>
                      </a:r>
                      <a:endParaRPr lang="en-US" sz="1400"/>
                    </a:p>
                  </a:txBody>
                  <a:tcPr marL="39544" marR="39544" marT="19772" marB="197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Imbalance reduced by statutory safeguards.</a:t>
                      </a:r>
                    </a:p>
                  </a:txBody>
                  <a:tcPr marL="39544" marR="39544" marT="19772" marB="197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Risk of imbalance — weaker employees may accept unfavorable conditions.</a:t>
                      </a:r>
                    </a:p>
                  </a:txBody>
                  <a:tcPr marL="39544" marR="39544" marT="19772" marB="197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41321">
                <a:tc>
                  <a:txBody>
                    <a:bodyPr/>
                    <a:lstStyle/>
                    <a:p>
                      <a:r>
                        <a:rPr lang="en-US" sz="1400" b="1"/>
                        <a:t>Adaptability</a:t>
                      </a:r>
                      <a:endParaRPr lang="en-US" sz="1400"/>
                    </a:p>
                  </a:txBody>
                  <a:tcPr marL="39544" marR="39544" marT="19772" marB="197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Less adaptable — changes require legislation, can be slow.</a:t>
                      </a:r>
                    </a:p>
                  </a:txBody>
                  <a:tcPr marL="39544" marR="39544" marT="19772" marB="197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Very adaptable — contracts can be tailored to market or job needs.</a:t>
                      </a:r>
                    </a:p>
                  </a:txBody>
                  <a:tcPr marL="39544" marR="39544" marT="19772" marB="197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41321">
                <a:tc>
                  <a:txBody>
                    <a:bodyPr/>
                    <a:lstStyle/>
                    <a:p>
                      <a:r>
                        <a:rPr lang="en-US" sz="1400" b="1"/>
                        <a:t>Litigation</a:t>
                      </a:r>
                      <a:endParaRPr lang="en-US" sz="1400"/>
                    </a:p>
                  </a:txBody>
                  <a:tcPr marL="39544" marR="39544" marT="19772" marB="197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Fewer disputes (rules are codified and predictable).</a:t>
                      </a:r>
                    </a:p>
                  </a:txBody>
                  <a:tcPr marL="39544" marR="39544" marT="19772" marB="197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More disputes possible — courts interpret unclear contracts.</a:t>
                      </a:r>
                    </a:p>
                  </a:txBody>
                  <a:tcPr marL="39544" marR="39544" marT="19772" marB="197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4254">
                <a:tc>
                  <a:txBody>
                    <a:bodyPr/>
                    <a:lstStyle/>
                    <a:p>
                      <a:r>
                        <a:rPr lang="en-US" sz="1400" b="1"/>
                        <a:t>Employer’s Perspective</a:t>
                      </a:r>
                      <a:endParaRPr lang="en-US" sz="1400"/>
                    </a:p>
                  </a:txBody>
                  <a:tcPr marL="39544" marR="39544" marT="19772" marB="197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May find regulation burdensome and inflexible.</a:t>
                      </a:r>
                    </a:p>
                  </a:txBody>
                  <a:tcPr marL="39544" marR="39544" marT="19772" marB="197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Greater freedom to manage workforce and costs.</a:t>
                      </a:r>
                    </a:p>
                  </a:txBody>
                  <a:tcPr marL="39544" marR="39544" marT="19772" marB="197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34998">
                <a:tc>
                  <a:txBody>
                    <a:bodyPr/>
                    <a:lstStyle/>
                    <a:p>
                      <a:r>
                        <a:rPr lang="en-US" sz="1400" b="1"/>
                        <a:t>Employee’s Perspective</a:t>
                      </a:r>
                      <a:endParaRPr lang="en-US" sz="1400"/>
                    </a:p>
                  </a:txBody>
                  <a:tcPr marL="39544" marR="39544" marT="19772" marB="197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More security and predictability.</a:t>
                      </a:r>
                    </a:p>
                  </a:txBody>
                  <a:tcPr marL="39544" marR="39544" marT="19772" marB="197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Potentially better terms if highly skilled, but risk of insecurity for most workers.</a:t>
                      </a:r>
                    </a:p>
                  </a:txBody>
                  <a:tcPr marL="39544" marR="39544" marT="19772" marB="197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5530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322</TotalTime>
  <Words>2220</Words>
  <Application>Microsoft Office PowerPoint</Application>
  <PresentationFormat>Ekran Gösterisi (4:3)</PresentationFormat>
  <Paragraphs>284</Paragraphs>
  <Slides>39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39</vt:i4>
      </vt:variant>
    </vt:vector>
  </HeadingPairs>
  <TitlesOfParts>
    <vt:vector size="40" baseType="lpstr">
      <vt:lpstr>Akış</vt:lpstr>
      <vt:lpstr>International Legal English</vt:lpstr>
      <vt:lpstr>Pacing</vt:lpstr>
      <vt:lpstr>PowerPoint Sunusu</vt:lpstr>
      <vt:lpstr>UNIT 8: Employment Law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Before Reading: Discrimination in the Workplace</vt:lpstr>
      <vt:lpstr>PowerPoint Sunusu</vt:lpstr>
      <vt:lpstr>PowerPoint Sunusu</vt:lpstr>
      <vt:lpstr>Reading A: Background Information</vt:lpstr>
      <vt:lpstr>PowerPoint Sunusu</vt:lpstr>
      <vt:lpstr>PowerPoint Sunusu</vt:lpstr>
      <vt:lpstr>PowerPoint Sunusu</vt:lpstr>
      <vt:lpstr>Discussion Before Reading</vt:lpstr>
      <vt:lpstr>2.4.</vt:lpstr>
      <vt:lpstr>PowerPoint Sunusu</vt:lpstr>
      <vt:lpstr>PowerPoint Sunusu</vt:lpstr>
      <vt:lpstr>Listening A: Answer after reading the instruction</vt:lpstr>
      <vt:lpstr>Listening A: After listening</vt:lpstr>
      <vt:lpstr>Writing</vt:lpstr>
      <vt:lpstr>PowerPoint Sunusu</vt:lpstr>
      <vt:lpstr>Reading B: A Sex Discrimination Case</vt:lpstr>
      <vt:lpstr>UK Employment Tribunals</vt:lpstr>
      <vt:lpstr>5.2.</vt:lpstr>
      <vt:lpstr>PowerPoint Sunusu</vt:lpstr>
      <vt:lpstr>Listening B: Extension</vt:lpstr>
      <vt:lpstr>Speaking: Agreeing and Disagreeing</vt:lpstr>
      <vt:lpstr>Reading C: A Justified Dismissal</vt:lpstr>
      <vt:lpstr>Language Use: Participle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 Legal English</dc:title>
  <dc:creator>Ozen TEKIN</dc:creator>
  <cp:lastModifiedBy>Ozen TEKIN</cp:lastModifiedBy>
  <cp:revision>31</cp:revision>
  <dcterms:created xsi:type="dcterms:W3CDTF">2024-09-17T12:03:27Z</dcterms:created>
  <dcterms:modified xsi:type="dcterms:W3CDTF">2025-10-01T09:52:49Z</dcterms:modified>
</cp:coreProperties>
</file>