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76" r:id="rId4"/>
    <p:sldId id="258" r:id="rId5"/>
    <p:sldId id="259" r:id="rId6"/>
    <p:sldId id="277" r:id="rId7"/>
    <p:sldId id="278" r:id="rId8"/>
    <p:sldId id="279" r:id="rId9"/>
    <p:sldId id="280" r:id="rId10"/>
    <p:sldId id="281" r:id="rId11"/>
    <p:sldId id="260" r:id="rId12"/>
    <p:sldId id="261" r:id="rId13"/>
    <p:sldId id="282" r:id="rId14"/>
    <p:sldId id="262" r:id="rId15"/>
    <p:sldId id="263" r:id="rId16"/>
    <p:sldId id="264" r:id="rId17"/>
    <p:sldId id="265" r:id="rId18"/>
    <p:sldId id="283" r:id="rId19"/>
    <p:sldId id="284" r:id="rId20"/>
    <p:sldId id="285" r:id="rId21"/>
    <p:sldId id="286" r:id="rId22"/>
    <p:sldId id="287" r:id="rId23"/>
    <p:sldId id="288" r:id="rId24"/>
    <p:sldId id="266" r:id="rId25"/>
    <p:sldId id="267" r:id="rId26"/>
    <p:sldId id="268" r:id="rId27"/>
    <p:sldId id="269" r:id="rId28"/>
    <p:sldId id="289" r:id="rId29"/>
    <p:sldId id="290" r:id="rId30"/>
    <p:sldId id="291" r:id="rId31"/>
    <p:sldId id="270" r:id="rId32"/>
    <p:sldId id="271" r:id="rId33"/>
    <p:sldId id="272" r:id="rId34"/>
    <p:sldId id="292" r:id="rId35"/>
    <p:sldId id="293" r:id="rId36"/>
    <p:sldId id="273" r:id="rId37"/>
    <p:sldId id="274" r:id="rId38"/>
    <p:sldId id="275" r:id="rId39"/>
    <p:sldId id="294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203C3-A322-45BF-B4B1-9EA6A265E40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762AF7A-697F-47BE-B1CB-FAB30257A6AC}">
      <dgm:prSet phldrT="[Metin]"/>
      <dgm:spPr/>
      <dgm:t>
        <a:bodyPr/>
        <a:lstStyle/>
        <a:p>
          <a:r>
            <a:rPr lang="tr-TR" dirty="0" err="1" smtClean="0"/>
            <a:t>Compensation</a:t>
          </a:r>
          <a:r>
            <a:rPr lang="tr-TR" dirty="0" smtClean="0"/>
            <a:t> </a:t>
          </a:r>
          <a:r>
            <a:rPr lang="tr-TR" dirty="0" err="1" smtClean="0"/>
            <a:t>for</a:t>
          </a:r>
          <a:r>
            <a:rPr lang="tr-TR" dirty="0" smtClean="0"/>
            <a:t> </a:t>
          </a:r>
          <a:r>
            <a:rPr lang="tr-TR" dirty="0" err="1" smtClean="0"/>
            <a:t>financial</a:t>
          </a:r>
          <a:r>
            <a:rPr lang="tr-TR" dirty="0" smtClean="0"/>
            <a:t> </a:t>
          </a:r>
          <a:r>
            <a:rPr lang="tr-TR" dirty="0" err="1" smtClean="0"/>
            <a:t>loss</a:t>
          </a:r>
          <a:endParaRPr lang="tr-TR" dirty="0"/>
        </a:p>
      </dgm:t>
    </dgm:pt>
    <dgm:pt modelId="{11D36EE6-5C22-44B4-AF04-8FE5C94118AB}" type="parTrans" cxnId="{1C17048B-E923-4750-A24E-E923D72E9B54}">
      <dgm:prSet/>
      <dgm:spPr/>
      <dgm:t>
        <a:bodyPr/>
        <a:lstStyle/>
        <a:p>
          <a:endParaRPr lang="tr-TR"/>
        </a:p>
      </dgm:t>
    </dgm:pt>
    <dgm:pt modelId="{935E7E2A-67A0-4ECD-9A9D-AF88E67832E4}" type="sibTrans" cxnId="{1C17048B-E923-4750-A24E-E923D72E9B54}">
      <dgm:prSet/>
      <dgm:spPr/>
      <dgm:t>
        <a:bodyPr/>
        <a:lstStyle/>
        <a:p>
          <a:endParaRPr lang="tr-TR"/>
        </a:p>
      </dgm:t>
    </dgm:pt>
    <dgm:pt modelId="{ED541611-A0A0-4E69-BDEE-0724CDA24490}">
      <dgm:prSet phldrT="[Metin]"/>
      <dgm:spPr/>
      <dgm:t>
        <a:bodyPr/>
        <a:lstStyle/>
        <a:p>
          <a:r>
            <a:rPr lang="tr-TR" dirty="0" err="1" smtClean="0"/>
            <a:t>Award</a:t>
          </a:r>
          <a:r>
            <a:rPr lang="tr-TR" dirty="0" smtClean="0"/>
            <a:t> </a:t>
          </a:r>
          <a:r>
            <a:rPr lang="tr-TR" dirty="0" err="1" smtClean="0"/>
            <a:t>aggrevated</a:t>
          </a:r>
          <a:r>
            <a:rPr lang="tr-TR" dirty="0" smtClean="0"/>
            <a:t> </a:t>
          </a:r>
          <a:r>
            <a:rPr lang="tr-TR" dirty="0" err="1" smtClean="0"/>
            <a:t>damages</a:t>
          </a:r>
          <a:endParaRPr lang="tr-TR" dirty="0"/>
        </a:p>
      </dgm:t>
    </dgm:pt>
    <dgm:pt modelId="{3D9765BD-88CD-4469-892C-84D3AA1603D5}" type="parTrans" cxnId="{961830D1-6649-4C11-8E36-7519472C8390}">
      <dgm:prSet/>
      <dgm:spPr/>
      <dgm:t>
        <a:bodyPr/>
        <a:lstStyle/>
        <a:p>
          <a:endParaRPr lang="tr-TR"/>
        </a:p>
      </dgm:t>
    </dgm:pt>
    <dgm:pt modelId="{AA5F978E-C66F-45B6-8A8C-82D06B33279D}" type="sibTrans" cxnId="{961830D1-6649-4C11-8E36-7519472C8390}">
      <dgm:prSet/>
      <dgm:spPr/>
      <dgm:t>
        <a:bodyPr/>
        <a:lstStyle/>
        <a:p>
          <a:endParaRPr lang="tr-TR"/>
        </a:p>
      </dgm:t>
    </dgm:pt>
    <dgm:pt modelId="{6C0BCAC9-E7B5-43EE-AB43-D86AFA0BC677}">
      <dgm:prSet phldrT="[Metin]"/>
      <dgm:spPr/>
      <dgm:t>
        <a:bodyPr/>
        <a:lstStyle/>
        <a:p>
          <a:r>
            <a:rPr lang="tr-TR" dirty="0" err="1" smtClean="0"/>
            <a:t>Exemplary</a:t>
          </a:r>
          <a:r>
            <a:rPr lang="tr-TR" dirty="0" smtClean="0"/>
            <a:t> </a:t>
          </a:r>
          <a:r>
            <a:rPr lang="tr-TR" dirty="0" err="1" smtClean="0"/>
            <a:t>damages</a:t>
          </a:r>
          <a:endParaRPr lang="tr-TR" dirty="0"/>
        </a:p>
      </dgm:t>
    </dgm:pt>
    <dgm:pt modelId="{DA5FA4BC-EA63-4D62-AB78-55BA343F681E}" type="parTrans" cxnId="{51D609F8-4781-4219-A017-6837BFF41BE8}">
      <dgm:prSet/>
      <dgm:spPr/>
      <dgm:t>
        <a:bodyPr/>
        <a:lstStyle/>
        <a:p>
          <a:endParaRPr lang="tr-TR"/>
        </a:p>
      </dgm:t>
    </dgm:pt>
    <dgm:pt modelId="{AD8E1A4D-3C91-4C93-A1CA-B05E3459D0CF}" type="sibTrans" cxnId="{51D609F8-4781-4219-A017-6837BFF41BE8}">
      <dgm:prSet/>
      <dgm:spPr/>
      <dgm:t>
        <a:bodyPr/>
        <a:lstStyle/>
        <a:p>
          <a:endParaRPr lang="tr-TR"/>
        </a:p>
      </dgm:t>
    </dgm:pt>
    <dgm:pt modelId="{5FB68DE4-D2C4-403F-B703-5EDEFC6F8CD7}" type="pres">
      <dgm:prSet presAssocID="{155203C3-A322-45BF-B4B1-9EA6A265E40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94F5D83-86A4-4067-B823-6A7816BACD7A}" type="pres">
      <dgm:prSet presAssocID="{3762AF7A-697F-47BE-B1CB-FAB30257A6AC}" presName="parentLin" presStyleCnt="0"/>
      <dgm:spPr/>
    </dgm:pt>
    <dgm:pt modelId="{4093624F-9D47-4259-A04A-33F0500F1684}" type="pres">
      <dgm:prSet presAssocID="{3762AF7A-697F-47BE-B1CB-FAB30257A6AC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533876F6-2DD3-44AD-8C82-271346172720}" type="pres">
      <dgm:prSet presAssocID="{3762AF7A-697F-47BE-B1CB-FAB30257A6A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31FAC3-FD92-45CE-B442-F2DFF3AC998D}" type="pres">
      <dgm:prSet presAssocID="{3762AF7A-697F-47BE-B1CB-FAB30257A6AC}" presName="negativeSpace" presStyleCnt="0"/>
      <dgm:spPr/>
    </dgm:pt>
    <dgm:pt modelId="{F9223D25-4EB6-4F22-A907-AEBEB223D9D8}" type="pres">
      <dgm:prSet presAssocID="{3762AF7A-697F-47BE-B1CB-FAB30257A6AC}" presName="childText" presStyleLbl="conFgAcc1" presStyleIdx="0" presStyleCnt="3">
        <dgm:presLayoutVars>
          <dgm:bulletEnabled val="1"/>
        </dgm:presLayoutVars>
      </dgm:prSet>
      <dgm:spPr/>
    </dgm:pt>
    <dgm:pt modelId="{41004136-4BAC-4527-893D-9E02E9A9F124}" type="pres">
      <dgm:prSet presAssocID="{935E7E2A-67A0-4ECD-9A9D-AF88E67832E4}" presName="spaceBetweenRectangles" presStyleCnt="0"/>
      <dgm:spPr/>
    </dgm:pt>
    <dgm:pt modelId="{97ECD32E-F30D-4F6A-AF44-2BF96CD35F31}" type="pres">
      <dgm:prSet presAssocID="{ED541611-A0A0-4E69-BDEE-0724CDA24490}" presName="parentLin" presStyleCnt="0"/>
      <dgm:spPr/>
    </dgm:pt>
    <dgm:pt modelId="{B4B836E8-909E-4B3C-BB9F-7C517B6A59D3}" type="pres">
      <dgm:prSet presAssocID="{ED541611-A0A0-4E69-BDEE-0724CDA24490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5878F41E-0048-40A3-972E-06A00D51732C}" type="pres">
      <dgm:prSet presAssocID="{ED541611-A0A0-4E69-BDEE-0724CDA2449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20D9DE-36E1-433E-BB34-066B7AC26717}" type="pres">
      <dgm:prSet presAssocID="{ED541611-A0A0-4E69-BDEE-0724CDA24490}" presName="negativeSpace" presStyleCnt="0"/>
      <dgm:spPr/>
    </dgm:pt>
    <dgm:pt modelId="{A13D22D1-7539-4839-9E42-5D738342CE6C}" type="pres">
      <dgm:prSet presAssocID="{ED541611-A0A0-4E69-BDEE-0724CDA24490}" presName="childText" presStyleLbl="conFgAcc1" presStyleIdx="1" presStyleCnt="3">
        <dgm:presLayoutVars>
          <dgm:bulletEnabled val="1"/>
        </dgm:presLayoutVars>
      </dgm:prSet>
      <dgm:spPr/>
    </dgm:pt>
    <dgm:pt modelId="{72D90B02-299D-4DFA-83BB-F7729F713C64}" type="pres">
      <dgm:prSet presAssocID="{AA5F978E-C66F-45B6-8A8C-82D06B33279D}" presName="spaceBetweenRectangles" presStyleCnt="0"/>
      <dgm:spPr/>
    </dgm:pt>
    <dgm:pt modelId="{149FD1B6-DFB5-4D32-B0E8-53B863EF293D}" type="pres">
      <dgm:prSet presAssocID="{6C0BCAC9-E7B5-43EE-AB43-D86AFA0BC677}" presName="parentLin" presStyleCnt="0"/>
      <dgm:spPr/>
    </dgm:pt>
    <dgm:pt modelId="{A113A150-2F07-4C56-BD76-A7CF71DC821F}" type="pres">
      <dgm:prSet presAssocID="{6C0BCAC9-E7B5-43EE-AB43-D86AFA0BC677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00EBEBAD-B55E-4424-858E-2C92B33AEF08}" type="pres">
      <dgm:prSet presAssocID="{6C0BCAC9-E7B5-43EE-AB43-D86AFA0BC67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600566-33A0-425F-A6A6-FABA4A8BF9BC}" type="pres">
      <dgm:prSet presAssocID="{6C0BCAC9-E7B5-43EE-AB43-D86AFA0BC677}" presName="negativeSpace" presStyleCnt="0"/>
      <dgm:spPr/>
    </dgm:pt>
    <dgm:pt modelId="{DB51254B-ADDA-49C3-93CC-DDDB6AD52401}" type="pres">
      <dgm:prSet presAssocID="{6C0BCAC9-E7B5-43EE-AB43-D86AFA0BC67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084FAB0-4CFD-4E69-934F-3E8BFDF4E317}" type="presOf" srcId="{6C0BCAC9-E7B5-43EE-AB43-D86AFA0BC677}" destId="{00EBEBAD-B55E-4424-858E-2C92B33AEF08}" srcOrd="1" destOrd="0" presId="urn:microsoft.com/office/officeart/2005/8/layout/list1"/>
    <dgm:cxn modelId="{51D609F8-4781-4219-A017-6837BFF41BE8}" srcId="{155203C3-A322-45BF-B4B1-9EA6A265E404}" destId="{6C0BCAC9-E7B5-43EE-AB43-D86AFA0BC677}" srcOrd="2" destOrd="0" parTransId="{DA5FA4BC-EA63-4D62-AB78-55BA343F681E}" sibTransId="{AD8E1A4D-3C91-4C93-A1CA-B05E3459D0CF}"/>
    <dgm:cxn modelId="{DDFEFD69-CF4F-4341-8A7C-C68EA8DA639E}" type="presOf" srcId="{ED541611-A0A0-4E69-BDEE-0724CDA24490}" destId="{5878F41E-0048-40A3-972E-06A00D51732C}" srcOrd="1" destOrd="0" presId="urn:microsoft.com/office/officeart/2005/8/layout/list1"/>
    <dgm:cxn modelId="{7F996CC9-8C19-47C2-A1A3-4338C13FBFFA}" type="presOf" srcId="{ED541611-A0A0-4E69-BDEE-0724CDA24490}" destId="{B4B836E8-909E-4B3C-BB9F-7C517B6A59D3}" srcOrd="0" destOrd="0" presId="urn:microsoft.com/office/officeart/2005/8/layout/list1"/>
    <dgm:cxn modelId="{1438F864-8173-45F9-9081-0AEAD12D6207}" type="presOf" srcId="{155203C3-A322-45BF-B4B1-9EA6A265E404}" destId="{5FB68DE4-D2C4-403F-B703-5EDEFC6F8CD7}" srcOrd="0" destOrd="0" presId="urn:microsoft.com/office/officeart/2005/8/layout/list1"/>
    <dgm:cxn modelId="{A18516D7-26E8-4C8D-A36B-120FBF4D3034}" type="presOf" srcId="{6C0BCAC9-E7B5-43EE-AB43-D86AFA0BC677}" destId="{A113A150-2F07-4C56-BD76-A7CF71DC821F}" srcOrd="0" destOrd="0" presId="urn:microsoft.com/office/officeart/2005/8/layout/list1"/>
    <dgm:cxn modelId="{D8A03770-B2B1-4C5C-920F-CE9A1653E20B}" type="presOf" srcId="{3762AF7A-697F-47BE-B1CB-FAB30257A6AC}" destId="{4093624F-9D47-4259-A04A-33F0500F1684}" srcOrd="0" destOrd="0" presId="urn:microsoft.com/office/officeart/2005/8/layout/list1"/>
    <dgm:cxn modelId="{B2544DCE-5D50-482C-8A09-67893C9317F6}" type="presOf" srcId="{3762AF7A-697F-47BE-B1CB-FAB30257A6AC}" destId="{533876F6-2DD3-44AD-8C82-271346172720}" srcOrd="1" destOrd="0" presId="urn:microsoft.com/office/officeart/2005/8/layout/list1"/>
    <dgm:cxn modelId="{961830D1-6649-4C11-8E36-7519472C8390}" srcId="{155203C3-A322-45BF-B4B1-9EA6A265E404}" destId="{ED541611-A0A0-4E69-BDEE-0724CDA24490}" srcOrd="1" destOrd="0" parTransId="{3D9765BD-88CD-4469-892C-84D3AA1603D5}" sibTransId="{AA5F978E-C66F-45B6-8A8C-82D06B33279D}"/>
    <dgm:cxn modelId="{1C17048B-E923-4750-A24E-E923D72E9B54}" srcId="{155203C3-A322-45BF-B4B1-9EA6A265E404}" destId="{3762AF7A-697F-47BE-B1CB-FAB30257A6AC}" srcOrd="0" destOrd="0" parTransId="{11D36EE6-5C22-44B4-AF04-8FE5C94118AB}" sibTransId="{935E7E2A-67A0-4ECD-9A9D-AF88E67832E4}"/>
    <dgm:cxn modelId="{9CF3D0E2-377D-46CA-94F7-4E522E88746E}" type="presParOf" srcId="{5FB68DE4-D2C4-403F-B703-5EDEFC6F8CD7}" destId="{B94F5D83-86A4-4067-B823-6A7816BACD7A}" srcOrd="0" destOrd="0" presId="urn:microsoft.com/office/officeart/2005/8/layout/list1"/>
    <dgm:cxn modelId="{C9C610C9-3AAC-438F-8CAD-0B60DAB81D4D}" type="presParOf" srcId="{B94F5D83-86A4-4067-B823-6A7816BACD7A}" destId="{4093624F-9D47-4259-A04A-33F0500F1684}" srcOrd="0" destOrd="0" presId="urn:microsoft.com/office/officeart/2005/8/layout/list1"/>
    <dgm:cxn modelId="{C61E0346-0700-477D-A273-52816EC42B43}" type="presParOf" srcId="{B94F5D83-86A4-4067-B823-6A7816BACD7A}" destId="{533876F6-2DD3-44AD-8C82-271346172720}" srcOrd="1" destOrd="0" presId="urn:microsoft.com/office/officeart/2005/8/layout/list1"/>
    <dgm:cxn modelId="{A424A970-CC97-4BC4-B7F2-B801130359D8}" type="presParOf" srcId="{5FB68DE4-D2C4-403F-B703-5EDEFC6F8CD7}" destId="{6A31FAC3-FD92-45CE-B442-F2DFF3AC998D}" srcOrd="1" destOrd="0" presId="urn:microsoft.com/office/officeart/2005/8/layout/list1"/>
    <dgm:cxn modelId="{3540C46C-A220-4587-AEFC-15093ACD49A4}" type="presParOf" srcId="{5FB68DE4-D2C4-403F-B703-5EDEFC6F8CD7}" destId="{F9223D25-4EB6-4F22-A907-AEBEB223D9D8}" srcOrd="2" destOrd="0" presId="urn:microsoft.com/office/officeart/2005/8/layout/list1"/>
    <dgm:cxn modelId="{68143C25-5364-41A7-988F-5040F0D5E4C8}" type="presParOf" srcId="{5FB68DE4-D2C4-403F-B703-5EDEFC6F8CD7}" destId="{41004136-4BAC-4527-893D-9E02E9A9F124}" srcOrd="3" destOrd="0" presId="urn:microsoft.com/office/officeart/2005/8/layout/list1"/>
    <dgm:cxn modelId="{B43B1CE4-5364-4F3E-870D-F7494B5289E4}" type="presParOf" srcId="{5FB68DE4-D2C4-403F-B703-5EDEFC6F8CD7}" destId="{97ECD32E-F30D-4F6A-AF44-2BF96CD35F31}" srcOrd="4" destOrd="0" presId="urn:microsoft.com/office/officeart/2005/8/layout/list1"/>
    <dgm:cxn modelId="{89B3ECAE-AEA3-4FBF-AD54-0A826AECB850}" type="presParOf" srcId="{97ECD32E-F30D-4F6A-AF44-2BF96CD35F31}" destId="{B4B836E8-909E-4B3C-BB9F-7C517B6A59D3}" srcOrd="0" destOrd="0" presId="urn:microsoft.com/office/officeart/2005/8/layout/list1"/>
    <dgm:cxn modelId="{51AE13E9-7D63-48CD-B3FE-09FEE0ADBDE8}" type="presParOf" srcId="{97ECD32E-F30D-4F6A-AF44-2BF96CD35F31}" destId="{5878F41E-0048-40A3-972E-06A00D51732C}" srcOrd="1" destOrd="0" presId="urn:microsoft.com/office/officeart/2005/8/layout/list1"/>
    <dgm:cxn modelId="{F71B9EA7-5767-413C-8810-4A627AA3344C}" type="presParOf" srcId="{5FB68DE4-D2C4-403F-B703-5EDEFC6F8CD7}" destId="{1820D9DE-36E1-433E-BB34-066B7AC26717}" srcOrd="5" destOrd="0" presId="urn:microsoft.com/office/officeart/2005/8/layout/list1"/>
    <dgm:cxn modelId="{7CB62F8C-D9CA-4382-BF56-A728CB1D562F}" type="presParOf" srcId="{5FB68DE4-D2C4-403F-B703-5EDEFC6F8CD7}" destId="{A13D22D1-7539-4839-9E42-5D738342CE6C}" srcOrd="6" destOrd="0" presId="urn:microsoft.com/office/officeart/2005/8/layout/list1"/>
    <dgm:cxn modelId="{4574EE86-B65B-4F1D-A580-91D44D7E8EA5}" type="presParOf" srcId="{5FB68DE4-D2C4-403F-B703-5EDEFC6F8CD7}" destId="{72D90B02-299D-4DFA-83BB-F7729F713C64}" srcOrd="7" destOrd="0" presId="urn:microsoft.com/office/officeart/2005/8/layout/list1"/>
    <dgm:cxn modelId="{D1F662B5-03B1-4090-A325-9A9964E3AB86}" type="presParOf" srcId="{5FB68DE4-D2C4-403F-B703-5EDEFC6F8CD7}" destId="{149FD1B6-DFB5-4D32-B0E8-53B863EF293D}" srcOrd="8" destOrd="0" presId="urn:microsoft.com/office/officeart/2005/8/layout/list1"/>
    <dgm:cxn modelId="{D4DE6F85-3DC6-4853-8717-3CF5E7D369B1}" type="presParOf" srcId="{149FD1B6-DFB5-4D32-B0E8-53B863EF293D}" destId="{A113A150-2F07-4C56-BD76-A7CF71DC821F}" srcOrd="0" destOrd="0" presId="urn:microsoft.com/office/officeart/2005/8/layout/list1"/>
    <dgm:cxn modelId="{410ECC3C-C45C-4EF6-B7D7-2E7E08A1001C}" type="presParOf" srcId="{149FD1B6-DFB5-4D32-B0E8-53B863EF293D}" destId="{00EBEBAD-B55E-4424-858E-2C92B33AEF08}" srcOrd="1" destOrd="0" presId="urn:microsoft.com/office/officeart/2005/8/layout/list1"/>
    <dgm:cxn modelId="{8E2462BD-5FE9-4B2D-9BC0-309F0A2F044B}" type="presParOf" srcId="{5FB68DE4-D2C4-403F-B703-5EDEFC6F8CD7}" destId="{DB600566-33A0-425F-A6A6-FABA4A8BF9BC}" srcOrd="9" destOrd="0" presId="urn:microsoft.com/office/officeart/2005/8/layout/list1"/>
    <dgm:cxn modelId="{B5DB3A4D-5BD2-47D2-8FB6-170FBDCEFF3F}" type="presParOf" srcId="{5FB68DE4-D2C4-403F-B703-5EDEFC6F8CD7}" destId="{DB51254B-ADDA-49C3-93CC-DDDB6AD5240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4B0AA9-6C0A-4B1A-9BE8-0FF1C5270C26}" type="datetimeFigureOut">
              <a:rPr lang="tr-TR" smtClean="0"/>
              <a:t>1.10.2025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6E588E-A83B-4056-A1FF-0BAF2995B16B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851648" cy="2160240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tr-TR" sz="6600" dirty="0" smtClean="0">
                <a:solidFill>
                  <a:schemeClr val="tx1"/>
                </a:solidFill>
              </a:rPr>
              <a:t>International Legal English</a:t>
            </a:r>
            <a:endParaRPr lang="tr-TR" sz="6600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1520" y="4653136"/>
            <a:ext cx="7854696" cy="1752600"/>
          </a:xfrm>
        </p:spPr>
        <p:txBody>
          <a:bodyPr/>
          <a:lstStyle/>
          <a:p>
            <a:r>
              <a:rPr lang="tr-TR" dirty="0" smtClean="0"/>
              <a:t>Öğretim Görevlisi</a:t>
            </a:r>
          </a:p>
          <a:p>
            <a:r>
              <a:rPr lang="tr-TR" dirty="0" smtClean="0"/>
              <a:t>ÖZEN TEKİN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261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Summary: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b="1" dirty="0"/>
              <a:t>Civil law approach</a:t>
            </a:r>
            <a:r>
              <a:rPr lang="en-US" dirty="0"/>
              <a:t> = stability and protection, but less flexibility.</a:t>
            </a:r>
          </a:p>
          <a:p>
            <a:r>
              <a:rPr lang="en-US" b="1" dirty="0"/>
              <a:t>Common law approach</a:t>
            </a:r>
            <a:r>
              <a:rPr lang="en-US" dirty="0"/>
              <a:t> = freedom and adaptability, but risks of inequality.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8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7016" y="134076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Before</a:t>
            </a:r>
            <a:r>
              <a:rPr lang="tr-TR" dirty="0" smtClean="0"/>
              <a:t> Reading: </a:t>
            </a:r>
            <a:r>
              <a:rPr lang="tr-TR" dirty="0" err="1" smtClean="0"/>
              <a:t>Discrimination</a:t>
            </a:r>
            <a:r>
              <a:rPr lang="tr-TR" dirty="0" smtClean="0"/>
              <a:t> </a:t>
            </a:r>
            <a:r>
              <a:rPr lang="tr-TR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Workplace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996952"/>
            <a:ext cx="8784976" cy="3164984"/>
          </a:xfrm>
        </p:spPr>
        <p:txBody>
          <a:bodyPr>
            <a:normAutofit/>
          </a:bodyPr>
          <a:lstStyle/>
          <a:p>
            <a:r>
              <a:rPr lang="tr-TR" sz="3600" dirty="0" smtClean="0"/>
              <a:t>On </a:t>
            </a:r>
            <a:r>
              <a:rPr lang="tr-TR" sz="3600" dirty="0" err="1" smtClean="0"/>
              <a:t>what</a:t>
            </a:r>
            <a:r>
              <a:rPr lang="tr-TR" sz="3600" dirty="0" smtClean="0"/>
              <a:t> </a:t>
            </a:r>
            <a:r>
              <a:rPr lang="tr-TR" sz="3600" dirty="0" err="1" smtClean="0"/>
              <a:t>grounds</a:t>
            </a:r>
            <a:r>
              <a:rPr lang="tr-TR" sz="3600" dirty="0" smtClean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people</a:t>
            </a:r>
            <a:r>
              <a:rPr lang="tr-TR" sz="3600" dirty="0" smtClean="0"/>
              <a:t> </a:t>
            </a:r>
            <a:r>
              <a:rPr lang="tr-TR" sz="3600" dirty="0" err="1" smtClean="0"/>
              <a:t>discriminated</a:t>
            </a:r>
            <a:r>
              <a:rPr lang="tr-TR" sz="3600" dirty="0" smtClean="0"/>
              <a:t> </a:t>
            </a:r>
            <a:r>
              <a:rPr lang="tr-TR" sz="3600" dirty="0" err="1" smtClean="0"/>
              <a:t>against</a:t>
            </a:r>
            <a:r>
              <a:rPr lang="tr-TR" sz="3600" dirty="0" smtClean="0"/>
              <a:t> in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employment</a:t>
            </a:r>
            <a:r>
              <a:rPr lang="tr-TR" sz="3600" dirty="0" smtClean="0"/>
              <a:t> market? </a:t>
            </a:r>
            <a:r>
              <a:rPr lang="tr-TR" sz="3200" dirty="0" smtClean="0"/>
              <a:t>(</a:t>
            </a:r>
            <a:r>
              <a:rPr lang="tr-TR" sz="2400" dirty="0" err="1"/>
              <a:t>Think</a:t>
            </a:r>
            <a:r>
              <a:rPr lang="tr-TR" sz="2400" dirty="0"/>
              <a:t> </a:t>
            </a:r>
            <a:r>
              <a:rPr lang="tr-TR" sz="2400" dirty="0" err="1"/>
              <a:t>about</a:t>
            </a:r>
            <a:r>
              <a:rPr lang="tr-TR" sz="2400" dirty="0"/>
              <a:t> </a:t>
            </a:r>
            <a:r>
              <a:rPr lang="tr-TR" sz="2400" dirty="0" err="1"/>
              <a:t>sex</a:t>
            </a:r>
            <a:r>
              <a:rPr lang="tr-TR" sz="2400" dirty="0"/>
              <a:t>, </a:t>
            </a:r>
            <a:r>
              <a:rPr lang="tr-TR" sz="2400" dirty="0" err="1"/>
              <a:t>gender</a:t>
            </a:r>
            <a:r>
              <a:rPr lang="tr-TR" sz="2400" dirty="0"/>
              <a:t>, </a:t>
            </a:r>
            <a:r>
              <a:rPr lang="tr-TR" sz="2400" dirty="0" err="1"/>
              <a:t>age</a:t>
            </a:r>
            <a:r>
              <a:rPr lang="tr-TR" sz="2400" dirty="0"/>
              <a:t>, </a:t>
            </a:r>
            <a:r>
              <a:rPr lang="tr-TR" sz="2400" dirty="0" err="1"/>
              <a:t>race</a:t>
            </a:r>
            <a:r>
              <a:rPr lang="tr-TR" sz="2400" dirty="0"/>
              <a:t>, </a:t>
            </a:r>
            <a:r>
              <a:rPr lang="tr-TR" sz="2400" dirty="0" err="1"/>
              <a:t>disability</a:t>
            </a:r>
            <a:r>
              <a:rPr lang="tr-TR" sz="2400" dirty="0"/>
              <a:t>, </a:t>
            </a:r>
            <a:r>
              <a:rPr lang="tr-TR" sz="2400" dirty="0" err="1" smtClean="0"/>
              <a:t>nationality</a:t>
            </a:r>
            <a:r>
              <a:rPr lang="tr-TR" sz="2400" dirty="0" smtClean="0"/>
              <a:t>)</a:t>
            </a:r>
            <a:endParaRPr lang="tr-TR" sz="2400" dirty="0"/>
          </a:p>
          <a:p>
            <a:pPr marL="0" indent="0">
              <a:buNone/>
            </a:pPr>
            <a:endParaRPr lang="tr-TR" sz="36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5449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988840"/>
            <a:ext cx="8229600" cy="2933680"/>
          </a:xfrm>
        </p:spPr>
        <p:txBody>
          <a:bodyPr/>
          <a:lstStyle/>
          <a:p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trade</a:t>
            </a:r>
            <a:r>
              <a:rPr lang="tr-TR" sz="2800" dirty="0"/>
              <a:t> </a:t>
            </a:r>
            <a:r>
              <a:rPr lang="tr-TR" sz="2800" dirty="0" err="1"/>
              <a:t>unions</a:t>
            </a:r>
            <a:r>
              <a:rPr lang="tr-TR" sz="2800" dirty="0"/>
              <a:t> an </a:t>
            </a:r>
            <a:r>
              <a:rPr lang="tr-TR" sz="2800" dirty="0" err="1"/>
              <a:t>essential</a:t>
            </a:r>
            <a:r>
              <a:rPr lang="tr-TR" sz="2800" dirty="0"/>
              <a:t> </a:t>
            </a:r>
            <a:r>
              <a:rPr lang="tr-TR" sz="2800" dirty="0" err="1"/>
              <a:t>protector</a:t>
            </a:r>
            <a:r>
              <a:rPr lang="tr-TR" sz="2800" dirty="0"/>
              <a:t> of </a:t>
            </a:r>
            <a:r>
              <a:rPr lang="tr-TR" sz="2800" dirty="0" err="1"/>
              <a:t>employees</a:t>
            </a:r>
            <a:r>
              <a:rPr lang="tr-TR" sz="2800" dirty="0"/>
              <a:t>’ </a:t>
            </a:r>
            <a:r>
              <a:rPr lang="tr-TR" sz="2800" dirty="0" err="1"/>
              <a:t>rights</a:t>
            </a:r>
            <a:r>
              <a:rPr lang="tr-TR" sz="2800" dirty="0"/>
              <a:t>,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they</a:t>
            </a:r>
            <a:r>
              <a:rPr lang="tr-TR" sz="2800" dirty="0"/>
              <a:t> an </a:t>
            </a:r>
            <a:r>
              <a:rPr lang="tr-TR" sz="2800" dirty="0" err="1"/>
              <a:t>unnecessary</a:t>
            </a:r>
            <a:r>
              <a:rPr lang="tr-TR" sz="2800" dirty="0"/>
              <a:t> </a:t>
            </a:r>
            <a:r>
              <a:rPr lang="tr-TR" sz="2800" dirty="0" err="1"/>
              <a:t>irritation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employers</a:t>
            </a:r>
            <a:r>
              <a:rPr lang="tr-TR" sz="2800" dirty="0"/>
              <a:t>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588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620688"/>
            <a:ext cx="8712968" cy="60486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✅ Trade Unions as Essential Protectors</a:t>
            </a:r>
          </a:p>
          <a:p>
            <a:pPr marL="0" indent="0">
              <a:buNone/>
            </a:pPr>
            <a:r>
              <a:rPr lang="en-US" b="1" dirty="0"/>
              <a:t>Balance of Power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Individual employees usually have less bargaining power compared to employers.</a:t>
            </a:r>
          </a:p>
          <a:p>
            <a:pPr marL="393192" lvl="1" indent="0">
              <a:buNone/>
            </a:pPr>
            <a:r>
              <a:rPr lang="en-US" dirty="0"/>
              <a:t>Unions level the playing field by negotiating collectively.</a:t>
            </a:r>
          </a:p>
          <a:p>
            <a:pPr marL="0" indent="0">
              <a:buNone/>
            </a:pPr>
            <a:r>
              <a:rPr lang="en-US" b="1" dirty="0"/>
              <a:t>Improved Working Conditions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Unions have historically secured minimum wages, reasonable working hours, health &amp; safety standards, maternity/paternity leave, etc.</a:t>
            </a:r>
          </a:p>
          <a:p>
            <a:pPr marL="0" indent="0">
              <a:buNone/>
            </a:pPr>
            <a:r>
              <a:rPr lang="en-US" b="1" dirty="0"/>
              <a:t>Job Security and Fair Treatment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They defend employees against unfair dismissal, discrimination, or unsafe work conditions.</a:t>
            </a:r>
          </a:p>
          <a:p>
            <a:pPr marL="0" indent="0">
              <a:buNone/>
            </a:pPr>
            <a:r>
              <a:rPr lang="en-US" b="1" dirty="0"/>
              <a:t>Voice in the Workplace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Workers can influence company decisions (e.g., works councils in Germany).</a:t>
            </a:r>
          </a:p>
          <a:p>
            <a:pPr marL="393192" lvl="1" indent="0">
              <a:buNone/>
            </a:pPr>
            <a:r>
              <a:rPr lang="en-US" dirty="0"/>
              <a:t>Promotes workplace democracy</a:t>
            </a:r>
            <a:r>
              <a:rPr lang="en-US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❌ Trade Unions as Irritations</a:t>
            </a:r>
          </a:p>
          <a:p>
            <a:pPr marL="0" indent="0">
              <a:buNone/>
            </a:pPr>
            <a:r>
              <a:rPr lang="en-US" b="1" dirty="0"/>
              <a:t>Reduced Flexibility for Employers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Unions may resist necessary restructuring, layoffs, or flexible working arrangements.</a:t>
            </a:r>
          </a:p>
          <a:p>
            <a:pPr marL="0" indent="0">
              <a:buNone/>
            </a:pPr>
            <a:r>
              <a:rPr lang="en-US" b="1" dirty="0"/>
              <a:t>Strikes and Industrial Action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Can cause major disruptions, financial losses, and reputational damage.</a:t>
            </a:r>
          </a:p>
          <a:p>
            <a:pPr marL="0" indent="0">
              <a:buNone/>
            </a:pPr>
            <a:r>
              <a:rPr lang="en-US" b="1" dirty="0"/>
              <a:t>Extra Costs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Higher wages and benefits negotiated by unions may make businesses less competitive.</a:t>
            </a:r>
          </a:p>
          <a:p>
            <a:pPr marL="0" indent="0">
              <a:buNone/>
            </a:pPr>
            <a:r>
              <a:rPr lang="en-US" b="1" dirty="0"/>
              <a:t>Adversarial Relations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Instead of fostering cooperation, unions may create an “us vs. them” mentality.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1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Reading A: Background Information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204864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difference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sz="3200" dirty="0" err="1" smtClean="0"/>
              <a:t>Discriminatory</a:t>
            </a:r>
            <a:r>
              <a:rPr lang="tr-TR" sz="3200" dirty="0" smtClean="0"/>
              <a:t> </a:t>
            </a:r>
            <a:r>
              <a:rPr lang="tr-TR" sz="3200" dirty="0" err="1" smtClean="0"/>
              <a:t>dismissal</a:t>
            </a:r>
            <a:r>
              <a:rPr lang="tr-TR" sz="3200" dirty="0" smtClean="0"/>
              <a:t>/ </a:t>
            </a:r>
            <a:r>
              <a:rPr lang="tr-TR" sz="3200" dirty="0" err="1" smtClean="0"/>
              <a:t>Unfair</a:t>
            </a:r>
            <a:r>
              <a:rPr lang="tr-TR" sz="3200" dirty="0" smtClean="0"/>
              <a:t> </a:t>
            </a:r>
            <a:r>
              <a:rPr lang="tr-TR" sz="3200" dirty="0" err="1" smtClean="0"/>
              <a:t>dismissal</a:t>
            </a:r>
            <a:r>
              <a:rPr lang="tr-TR" sz="3200" dirty="0" smtClean="0"/>
              <a:t>/ </a:t>
            </a:r>
            <a:r>
              <a:rPr lang="tr-TR" sz="3200" dirty="0" err="1" smtClean="0"/>
              <a:t>redundancy</a:t>
            </a:r>
            <a:r>
              <a:rPr lang="tr-TR" sz="3200" dirty="0" smtClean="0"/>
              <a:t> </a:t>
            </a:r>
            <a:r>
              <a:rPr lang="tr-TR" sz="3200" dirty="0" err="1" smtClean="0"/>
              <a:t>dismissal</a:t>
            </a:r>
            <a:endParaRPr lang="tr-TR" sz="3200" dirty="0" smtClean="0"/>
          </a:p>
          <a:p>
            <a:r>
              <a:rPr lang="tr-TR" sz="3200" dirty="0" err="1" smtClean="0"/>
              <a:t>Collective</a:t>
            </a:r>
            <a:r>
              <a:rPr lang="tr-TR" sz="3200" dirty="0" smtClean="0"/>
              <a:t> </a:t>
            </a:r>
            <a:r>
              <a:rPr lang="tr-TR" sz="3200" dirty="0" err="1" smtClean="0"/>
              <a:t>bargaining</a:t>
            </a:r>
            <a:r>
              <a:rPr lang="tr-TR" sz="3200" dirty="0" smtClean="0"/>
              <a:t>/ </a:t>
            </a:r>
            <a:r>
              <a:rPr lang="tr-TR" sz="3200" dirty="0" err="1" smtClean="0"/>
              <a:t>arbitration</a:t>
            </a:r>
            <a:endParaRPr lang="tr-TR" sz="3200" dirty="0" smtClean="0"/>
          </a:p>
          <a:p>
            <a:r>
              <a:rPr lang="tr-TR" sz="3200" dirty="0" smtClean="0"/>
              <a:t>Strike/ </a:t>
            </a:r>
            <a:r>
              <a:rPr lang="tr-TR" sz="3200" dirty="0" err="1" smtClean="0"/>
              <a:t>picketing</a:t>
            </a:r>
            <a:r>
              <a:rPr lang="tr-TR" sz="3200" dirty="0" smtClean="0"/>
              <a:t>/ </a:t>
            </a:r>
            <a:r>
              <a:rPr lang="tr-TR" sz="3200" dirty="0" err="1" smtClean="0"/>
              <a:t>injuction</a:t>
            </a:r>
            <a:r>
              <a:rPr lang="tr-TR" sz="3200" dirty="0" smtClean="0"/>
              <a:t>/ </a:t>
            </a:r>
            <a:r>
              <a:rPr lang="tr-TR" sz="3200" dirty="0" err="1" smtClean="0"/>
              <a:t>lockout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845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5328592"/>
          </a:xfrm>
        </p:spPr>
        <p:txBody>
          <a:bodyPr/>
          <a:lstStyle/>
          <a:p>
            <a:r>
              <a:rPr lang="tr-TR" sz="2800" u="sng" dirty="0" err="1" smtClean="0"/>
              <a:t>Discriminatory</a:t>
            </a:r>
            <a:r>
              <a:rPr lang="tr-TR" sz="2800" u="sng" dirty="0" smtClean="0"/>
              <a:t> </a:t>
            </a:r>
            <a:r>
              <a:rPr lang="tr-TR" sz="2800" u="sng" dirty="0" err="1" smtClean="0"/>
              <a:t>dismissal</a:t>
            </a:r>
            <a:r>
              <a:rPr lang="tr-TR" sz="2800" dirty="0" smtClean="0"/>
              <a:t>; is </a:t>
            </a:r>
            <a:r>
              <a:rPr lang="tr-TR" sz="2800" dirty="0" err="1" smtClean="0"/>
              <a:t>connected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employee’s</a:t>
            </a:r>
            <a:r>
              <a:rPr lang="tr-TR" sz="2800" dirty="0" smtClean="0"/>
              <a:t> </a:t>
            </a:r>
            <a:r>
              <a:rPr lang="tr-TR" sz="2800" dirty="0" err="1" smtClean="0"/>
              <a:t>sex</a:t>
            </a:r>
            <a:r>
              <a:rPr lang="tr-TR" sz="2800" dirty="0" smtClean="0"/>
              <a:t>, </a:t>
            </a:r>
            <a:r>
              <a:rPr lang="tr-TR" sz="2800" dirty="0" err="1" smtClean="0"/>
              <a:t>race</a:t>
            </a:r>
            <a:r>
              <a:rPr lang="tr-TR" sz="2800" dirty="0" smtClean="0"/>
              <a:t>, </a:t>
            </a:r>
            <a:r>
              <a:rPr lang="tr-TR" sz="2800" dirty="0" err="1" smtClean="0"/>
              <a:t>disabilty</a:t>
            </a:r>
            <a:r>
              <a:rPr lang="tr-TR" sz="2800" dirty="0"/>
              <a:t> </a:t>
            </a:r>
            <a:r>
              <a:rPr lang="tr-TR" sz="2800" dirty="0" err="1" smtClean="0"/>
              <a:t>etc</a:t>
            </a:r>
            <a:r>
              <a:rPr lang="tr-TR" sz="2800" dirty="0" smtClean="0"/>
              <a:t>.</a:t>
            </a:r>
            <a:br>
              <a:rPr lang="tr-TR" sz="2800" dirty="0" smtClean="0"/>
            </a:br>
            <a:endParaRPr lang="tr-TR" sz="2800" dirty="0" smtClean="0"/>
          </a:p>
          <a:p>
            <a:r>
              <a:rPr lang="tr-TR" sz="2800" u="sng" dirty="0" err="1" smtClean="0"/>
              <a:t>Unfair</a:t>
            </a:r>
            <a:r>
              <a:rPr lang="tr-TR" sz="2800" u="sng" dirty="0" smtClean="0"/>
              <a:t> </a:t>
            </a:r>
            <a:r>
              <a:rPr lang="tr-TR" sz="2800" u="sng" dirty="0" err="1" smtClean="0"/>
              <a:t>dismissal</a:t>
            </a:r>
            <a:r>
              <a:rPr lang="tr-TR" sz="2800" dirty="0" smtClean="0"/>
              <a:t>; is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more</a:t>
            </a:r>
            <a:r>
              <a:rPr lang="tr-TR" sz="2800" dirty="0" smtClean="0"/>
              <a:t> general </a:t>
            </a:r>
            <a:r>
              <a:rPr lang="tr-TR" sz="2800" dirty="0" err="1" smtClean="0"/>
              <a:t>term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includes</a:t>
            </a:r>
            <a:r>
              <a:rPr lang="tr-TR" sz="2800" dirty="0" smtClean="0"/>
              <a:t> </a:t>
            </a:r>
            <a:r>
              <a:rPr lang="tr-TR" sz="2800" dirty="0" err="1" smtClean="0"/>
              <a:t>discriminatory</a:t>
            </a:r>
            <a:r>
              <a:rPr lang="tr-TR" sz="2800" dirty="0" smtClean="0"/>
              <a:t> </a:t>
            </a:r>
            <a:r>
              <a:rPr lang="tr-TR" sz="2800" dirty="0" err="1" smtClean="0"/>
              <a:t>dismissal</a:t>
            </a:r>
            <a:r>
              <a:rPr lang="tr-TR" sz="2800" dirty="0" smtClean="0"/>
              <a:t> as </a:t>
            </a:r>
            <a:r>
              <a:rPr lang="tr-TR" sz="2800" dirty="0" err="1" smtClean="0"/>
              <a:t>well</a:t>
            </a:r>
            <a:r>
              <a:rPr lang="tr-TR" sz="2800" dirty="0" smtClean="0"/>
              <a:t> as </a:t>
            </a:r>
            <a:r>
              <a:rPr lang="tr-TR" sz="2800" dirty="0" err="1" smtClean="0"/>
              <a:t>many</a:t>
            </a:r>
            <a:r>
              <a:rPr lang="tr-TR" sz="2800" dirty="0" smtClean="0"/>
              <a:t> </a:t>
            </a:r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types</a:t>
            </a:r>
            <a:r>
              <a:rPr lang="tr-TR" sz="2800" dirty="0" smtClean="0"/>
              <a:t> of </a:t>
            </a:r>
            <a:r>
              <a:rPr lang="tr-TR" sz="2800" dirty="0" err="1" smtClean="0"/>
              <a:t>dismissal</a:t>
            </a:r>
            <a:r>
              <a:rPr lang="tr-TR" sz="2800" dirty="0" smtClean="0"/>
              <a:t>.</a:t>
            </a:r>
            <a:br>
              <a:rPr lang="tr-TR" sz="2800" dirty="0" smtClean="0"/>
            </a:br>
            <a:endParaRPr lang="tr-TR" sz="2800" dirty="0" smtClean="0"/>
          </a:p>
          <a:p>
            <a:r>
              <a:rPr lang="tr-TR" sz="2800" u="sng" dirty="0" err="1" smtClean="0"/>
              <a:t>Redundancy</a:t>
            </a:r>
            <a:r>
              <a:rPr lang="tr-TR" sz="2800" u="sng" dirty="0" smtClean="0"/>
              <a:t> </a:t>
            </a:r>
            <a:r>
              <a:rPr lang="tr-TR" sz="2800" u="sng" dirty="0" err="1" smtClean="0"/>
              <a:t>dismissal</a:t>
            </a:r>
            <a:r>
              <a:rPr lang="tr-TR" sz="2800" dirty="0" smtClean="0"/>
              <a:t>; </a:t>
            </a:r>
            <a:r>
              <a:rPr lang="tr-TR" sz="2800" dirty="0" err="1" smtClean="0"/>
              <a:t>may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may</a:t>
            </a:r>
            <a:r>
              <a:rPr lang="tr-TR" sz="2800" dirty="0" smtClean="0"/>
              <a:t> not be </a:t>
            </a:r>
            <a:r>
              <a:rPr lang="tr-TR" sz="2800" dirty="0" err="1" smtClean="0"/>
              <a:t>unfair</a:t>
            </a:r>
            <a:r>
              <a:rPr lang="tr-TR" sz="2800" dirty="0" smtClean="0"/>
              <a:t>, </a:t>
            </a:r>
            <a:r>
              <a:rPr lang="tr-TR" sz="2800" dirty="0" err="1" smtClean="0"/>
              <a:t>depending</a:t>
            </a:r>
            <a:r>
              <a:rPr lang="tr-TR" sz="2800" dirty="0" smtClean="0"/>
              <a:t> on how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particular</a:t>
            </a:r>
            <a:r>
              <a:rPr lang="tr-TR" sz="2800" dirty="0" smtClean="0"/>
              <a:t> </a:t>
            </a:r>
            <a:r>
              <a:rPr lang="tr-TR" sz="2800" dirty="0" err="1" smtClean="0"/>
              <a:t>employee</a:t>
            </a:r>
            <a:r>
              <a:rPr lang="tr-TR" sz="2800" dirty="0" smtClean="0"/>
              <a:t> </a:t>
            </a:r>
            <a:r>
              <a:rPr lang="tr-TR" sz="2800" dirty="0" err="1" smtClean="0"/>
              <a:t>was</a:t>
            </a:r>
            <a:r>
              <a:rPr lang="tr-TR" sz="2800" dirty="0" smtClean="0"/>
              <a:t> </a:t>
            </a:r>
            <a:r>
              <a:rPr lang="tr-TR" sz="2800" dirty="0" err="1" smtClean="0"/>
              <a:t>selected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redundancy</a:t>
            </a:r>
            <a:r>
              <a:rPr lang="tr-TR" sz="2800" dirty="0" smtClean="0"/>
              <a:t>, </a:t>
            </a:r>
            <a:r>
              <a:rPr lang="tr-TR" sz="2800" dirty="0" err="1" smtClean="0"/>
              <a:t>rather</a:t>
            </a:r>
            <a:r>
              <a:rPr lang="tr-TR" sz="2800" dirty="0" smtClean="0"/>
              <a:t> </a:t>
            </a:r>
            <a:r>
              <a:rPr lang="tr-TR" sz="2800" dirty="0" err="1" smtClean="0"/>
              <a:t>than</a:t>
            </a:r>
            <a:r>
              <a:rPr lang="tr-TR" sz="2800" dirty="0" smtClean="0"/>
              <a:t> </a:t>
            </a:r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employees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007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4389120"/>
          </a:xfrm>
        </p:spPr>
        <p:txBody>
          <a:bodyPr>
            <a:noAutofit/>
          </a:bodyPr>
          <a:lstStyle/>
          <a:p>
            <a:r>
              <a:rPr lang="tr-TR" sz="3200" u="sng" dirty="0" err="1" smtClean="0"/>
              <a:t>Collective</a:t>
            </a:r>
            <a:r>
              <a:rPr lang="tr-TR" sz="3200" u="sng" dirty="0" smtClean="0"/>
              <a:t> </a:t>
            </a:r>
            <a:r>
              <a:rPr lang="tr-TR" sz="3200" u="sng" dirty="0" err="1" smtClean="0"/>
              <a:t>bargaining</a:t>
            </a:r>
            <a:r>
              <a:rPr lang="tr-TR" sz="3200" dirty="0" smtClean="0"/>
              <a:t>; is a </a:t>
            </a:r>
            <a:r>
              <a:rPr lang="tr-TR" sz="3200" dirty="0" err="1" smtClean="0"/>
              <a:t>two-way</a:t>
            </a:r>
            <a:r>
              <a:rPr lang="tr-TR" sz="3200" dirty="0" smtClean="0"/>
              <a:t> </a:t>
            </a:r>
            <a:r>
              <a:rPr lang="tr-TR" sz="3200" dirty="0" err="1" smtClean="0"/>
              <a:t>process</a:t>
            </a:r>
            <a:r>
              <a:rPr lang="tr-TR" sz="3200" dirty="0" smtClean="0"/>
              <a:t> </a:t>
            </a:r>
            <a:r>
              <a:rPr lang="tr-TR" sz="3200" dirty="0" err="1" smtClean="0"/>
              <a:t>between</a:t>
            </a:r>
            <a:r>
              <a:rPr lang="tr-TR" sz="3200" dirty="0" smtClean="0"/>
              <a:t> an </a:t>
            </a:r>
            <a:r>
              <a:rPr lang="tr-TR" sz="3200" dirty="0" err="1" smtClean="0"/>
              <a:t>employer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a </a:t>
            </a:r>
            <a:r>
              <a:rPr lang="tr-TR" sz="3200" dirty="0" err="1" smtClean="0"/>
              <a:t>representative</a:t>
            </a:r>
            <a:r>
              <a:rPr lang="tr-TR" sz="3200" dirty="0" smtClean="0"/>
              <a:t> of a </a:t>
            </a:r>
            <a:r>
              <a:rPr lang="tr-TR" sz="3200" dirty="0" err="1" smtClean="0"/>
              <a:t>group</a:t>
            </a:r>
            <a:r>
              <a:rPr lang="tr-TR" sz="3200" dirty="0" smtClean="0"/>
              <a:t> of </a:t>
            </a:r>
            <a:r>
              <a:rPr lang="tr-TR" sz="3200" dirty="0" err="1" smtClean="0"/>
              <a:t>employees</a:t>
            </a:r>
            <a:r>
              <a:rPr lang="tr-TR" sz="3200" dirty="0" smtClean="0"/>
              <a:t> (</a:t>
            </a:r>
            <a:r>
              <a:rPr lang="tr-TR" sz="3200" dirty="0" err="1" smtClean="0"/>
              <a:t>e.g</a:t>
            </a:r>
            <a:r>
              <a:rPr lang="tr-TR" sz="3200" dirty="0" smtClean="0"/>
              <a:t>. </a:t>
            </a:r>
            <a:r>
              <a:rPr lang="tr-TR" sz="3200" dirty="0" err="1" smtClean="0"/>
              <a:t>Trade</a:t>
            </a:r>
            <a:r>
              <a:rPr lang="tr-TR" sz="3200" dirty="0" smtClean="0"/>
              <a:t> </a:t>
            </a:r>
            <a:r>
              <a:rPr lang="tr-TR" sz="3200" dirty="0" err="1" smtClean="0"/>
              <a:t>union</a:t>
            </a:r>
            <a:r>
              <a:rPr lang="tr-TR" sz="3200" dirty="0" smtClean="0"/>
              <a:t>) </a:t>
            </a:r>
            <a:br>
              <a:rPr lang="tr-TR" sz="3200" dirty="0" smtClean="0"/>
            </a:br>
            <a:endParaRPr lang="tr-TR" sz="3200" dirty="0" smtClean="0"/>
          </a:p>
          <a:p>
            <a:r>
              <a:rPr lang="tr-TR" sz="3200" u="sng" dirty="0" err="1" smtClean="0"/>
              <a:t>Arbitration</a:t>
            </a:r>
            <a:r>
              <a:rPr lang="tr-TR" sz="3200" dirty="0" smtClean="0"/>
              <a:t>; is a </a:t>
            </a:r>
            <a:r>
              <a:rPr lang="tr-TR" sz="3200" dirty="0" err="1" smtClean="0"/>
              <a:t>three</a:t>
            </a:r>
            <a:r>
              <a:rPr lang="tr-TR" sz="3200" dirty="0" smtClean="0"/>
              <a:t> </a:t>
            </a:r>
            <a:r>
              <a:rPr lang="tr-TR" sz="3200" dirty="0" err="1" smtClean="0"/>
              <a:t>way</a:t>
            </a:r>
            <a:r>
              <a:rPr lang="tr-TR" sz="3200" dirty="0" smtClean="0"/>
              <a:t>  </a:t>
            </a:r>
            <a:r>
              <a:rPr lang="tr-TR" sz="3200" dirty="0" err="1" smtClean="0"/>
              <a:t>process</a:t>
            </a:r>
            <a:r>
              <a:rPr lang="tr-TR" sz="3200" dirty="0" smtClean="0"/>
              <a:t>, </a:t>
            </a:r>
            <a:r>
              <a:rPr lang="tr-TR" sz="3200" dirty="0" err="1" smtClean="0"/>
              <a:t>involving</a:t>
            </a:r>
            <a:r>
              <a:rPr lang="tr-TR" sz="3200" dirty="0" smtClean="0"/>
              <a:t> </a:t>
            </a:r>
            <a:r>
              <a:rPr lang="tr-TR" sz="3200" dirty="0" err="1" smtClean="0"/>
              <a:t>these</a:t>
            </a:r>
            <a:r>
              <a:rPr lang="tr-TR" sz="3200" dirty="0" smtClean="0"/>
              <a:t> </a:t>
            </a:r>
            <a:r>
              <a:rPr lang="tr-TR" sz="3200" dirty="0" err="1" smtClean="0"/>
              <a:t>parties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a </a:t>
            </a:r>
            <a:r>
              <a:rPr lang="tr-TR" sz="3200" dirty="0" err="1" smtClean="0"/>
              <a:t>third</a:t>
            </a:r>
            <a:r>
              <a:rPr lang="tr-TR" sz="3200" dirty="0" smtClean="0"/>
              <a:t>, </a:t>
            </a:r>
            <a:r>
              <a:rPr lang="tr-TR" sz="3200" dirty="0" err="1" smtClean="0"/>
              <a:t>independent</a:t>
            </a:r>
            <a:r>
              <a:rPr lang="tr-TR" sz="3200" dirty="0" smtClean="0"/>
              <a:t> </a:t>
            </a:r>
            <a:r>
              <a:rPr lang="tr-TR" sz="3200" dirty="0" err="1" smtClean="0"/>
              <a:t>arbitrator</a:t>
            </a:r>
            <a:r>
              <a:rPr lang="tr-TR" sz="3200" dirty="0" smtClean="0"/>
              <a:t> </a:t>
            </a:r>
            <a:r>
              <a:rPr lang="tr-TR" sz="3200" dirty="0" err="1" smtClean="0"/>
              <a:t>who</a:t>
            </a:r>
            <a:r>
              <a:rPr lang="tr-TR" sz="3200" dirty="0" smtClean="0"/>
              <a:t> </a:t>
            </a:r>
            <a:r>
              <a:rPr lang="tr-TR" sz="3200" dirty="0" err="1" smtClean="0"/>
              <a:t>will</a:t>
            </a:r>
            <a:r>
              <a:rPr lang="tr-TR" sz="3200" dirty="0" smtClean="0"/>
              <a:t> </a:t>
            </a:r>
            <a:r>
              <a:rPr lang="tr-TR" sz="3200" dirty="0" err="1" smtClean="0"/>
              <a:t>attempt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reconcile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differences</a:t>
            </a:r>
            <a:r>
              <a:rPr lang="tr-TR" sz="3200" dirty="0" smtClean="0"/>
              <a:t> </a:t>
            </a:r>
            <a:r>
              <a:rPr lang="tr-TR" sz="3200" dirty="0" err="1" smtClean="0"/>
              <a:t>between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other</a:t>
            </a:r>
            <a:r>
              <a:rPr lang="tr-TR" sz="3200" dirty="0" smtClean="0"/>
              <a:t> </a:t>
            </a:r>
            <a:r>
              <a:rPr lang="tr-TR" sz="3200" dirty="0" err="1" smtClean="0"/>
              <a:t>parties</a:t>
            </a:r>
            <a:r>
              <a:rPr lang="tr-TR" sz="3200" dirty="0" smtClean="0"/>
              <a:t>, </a:t>
            </a:r>
            <a:r>
              <a:rPr lang="tr-TR" sz="3200" dirty="0" err="1" smtClean="0"/>
              <a:t>particularly</a:t>
            </a:r>
            <a:r>
              <a:rPr lang="tr-TR" sz="3200" dirty="0" smtClean="0"/>
              <a:t> </a:t>
            </a:r>
            <a:r>
              <a:rPr lang="tr-TR" sz="3200" dirty="0" err="1" smtClean="0"/>
              <a:t>during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times</a:t>
            </a:r>
            <a:r>
              <a:rPr lang="tr-TR" sz="3200" dirty="0" smtClean="0"/>
              <a:t> of </a:t>
            </a:r>
            <a:r>
              <a:rPr lang="tr-TR" sz="3200" dirty="0" err="1" smtClean="0"/>
              <a:t>conflict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75837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631904"/>
          </a:xfrm>
        </p:spPr>
        <p:txBody>
          <a:bodyPr>
            <a:normAutofit/>
          </a:bodyPr>
          <a:lstStyle/>
          <a:p>
            <a:r>
              <a:rPr lang="tr-TR" u="sng" dirty="0" smtClean="0"/>
              <a:t>Strike</a:t>
            </a:r>
            <a:r>
              <a:rPr lang="tr-TR" dirty="0" smtClean="0"/>
              <a:t>; is a </a:t>
            </a:r>
            <a:r>
              <a:rPr lang="tr-TR" dirty="0" err="1" smtClean="0"/>
              <a:t>collective</a:t>
            </a:r>
            <a:r>
              <a:rPr lang="tr-TR" dirty="0" smtClean="0"/>
              <a:t> </a:t>
            </a:r>
            <a:r>
              <a:rPr lang="tr-TR" dirty="0" err="1" smtClean="0"/>
              <a:t>refusal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not be </a:t>
            </a:r>
            <a:r>
              <a:rPr lang="tr-TR" dirty="0" err="1" smtClean="0"/>
              <a:t>lawful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u="sng" dirty="0" err="1" smtClean="0"/>
              <a:t>Picketing</a:t>
            </a:r>
            <a:r>
              <a:rPr lang="tr-TR" dirty="0" smtClean="0"/>
              <a:t>; is a form of </a:t>
            </a:r>
            <a:r>
              <a:rPr lang="tr-TR" dirty="0" err="1" smtClean="0"/>
              <a:t>protesting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persuading</a:t>
            </a:r>
            <a:r>
              <a:rPr lang="tr-TR" dirty="0" smtClean="0"/>
              <a:t> </a:t>
            </a:r>
            <a:r>
              <a:rPr lang="tr-TR" dirty="0" err="1" smtClean="0"/>
              <a:t>employees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join</a:t>
            </a:r>
            <a:r>
              <a:rPr lang="tr-TR" dirty="0" smtClean="0"/>
              <a:t> a </a:t>
            </a:r>
            <a:r>
              <a:rPr lang="tr-TR" dirty="0" err="1" smtClean="0"/>
              <a:t>strike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u="sng" dirty="0" err="1" smtClean="0"/>
              <a:t>Injunction</a:t>
            </a:r>
            <a:r>
              <a:rPr lang="tr-TR" dirty="0" smtClean="0"/>
              <a:t>; is a </a:t>
            </a:r>
            <a:r>
              <a:rPr lang="tr-TR" dirty="0" err="1" smtClean="0"/>
              <a:t>court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do </a:t>
            </a:r>
            <a:r>
              <a:rPr lang="tr-TR" dirty="0" err="1" smtClean="0"/>
              <a:t>or</a:t>
            </a:r>
            <a:r>
              <a:rPr lang="tr-TR" dirty="0" smtClean="0"/>
              <a:t> not </a:t>
            </a:r>
            <a:r>
              <a:rPr lang="tr-TR" dirty="0" err="1" smtClean="0"/>
              <a:t>to</a:t>
            </a:r>
            <a:r>
              <a:rPr lang="tr-TR" dirty="0" smtClean="0"/>
              <a:t> do </a:t>
            </a:r>
            <a:r>
              <a:rPr lang="tr-TR" dirty="0" err="1" smtClean="0"/>
              <a:t>something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context</a:t>
            </a:r>
            <a:r>
              <a:rPr lang="tr-TR" dirty="0" smtClean="0"/>
              <a:t> of </a:t>
            </a:r>
            <a:r>
              <a:rPr lang="tr-TR" dirty="0" err="1" smtClean="0"/>
              <a:t>labour</a:t>
            </a:r>
            <a:r>
              <a:rPr lang="tr-TR" dirty="0" smtClean="0"/>
              <a:t> </a:t>
            </a:r>
            <a:r>
              <a:rPr lang="tr-TR" dirty="0" err="1" smtClean="0"/>
              <a:t>relations</a:t>
            </a:r>
            <a:r>
              <a:rPr lang="tr-TR" dirty="0" smtClean="0"/>
              <a:t>, an </a:t>
            </a:r>
            <a:r>
              <a:rPr lang="tr-TR" dirty="0" err="1" smtClean="0"/>
              <a:t>employer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seek</a:t>
            </a:r>
            <a:r>
              <a:rPr lang="tr-TR" dirty="0" smtClean="0"/>
              <a:t> an </a:t>
            </a:r>
            <a:r>
              <a:rPr lang="tr-TR" dirty="0" err="1" smtClean="0"/>
              <a:t>injunction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prohibit</a:t>
            </a:r>
            <a:r>
              <a:rPr lang="tr-TR" dirty="0" smtClean="0"/>
              <a:t>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industrial</a:t>
            </a:r>
            <a:r>
              <a:rPr lang="tr-TR" dirty="0" smtClean="0"/>
              <a:t> </a:t>
            </a:r>
            <a:r>
              <a:rPr lang="tr-TR" dirty="0" err="1" smtClean="0"/>
              <a:t>action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picketing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u="sng" dirty="0" err="1" smtClean="0"/>
              <a:t>Lockout</a:t>
            </a:r>
            <a:r>
              <a:rPr lang="tr-TR" dirty="0" smtClean="0"/>
              <a:t>;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employer’s</a:t>
            </a:r>
            <a:r>
              <a:rPr lang="tr-TR" dirty="0" smtClean="0"/>
              <a:t> </a:t>
            </a:r>
            <a:r>
              <a:rPr lang="tr-TR" dirty="0" err="1" smtClean="0"/>
              <a:t>version</a:t>
            </a:r>
            <a:r>
              <a:rPr lang="tr-TR" dirty="0" smtClean="0"/>
              <a:t> of a </a:t>
            </a:r>
            <a:r>
              <a:rPr lang="tr-TR" dirty="0" err="1" smtClean="0"/>
              <a:t>strike</a:t>
            </a:r>
            <a:r>
              <a:rPr lang="tr-TR" dirty="0" smtClean="0"/>
              <a:t>: it </a:t>
            </a:r>
            <a:r>
              <a:rPr lang="tr-TR" dirty="0" err="1" smtClean="0"/>
              <a:t>refuses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allow</a:t>
            </a:r>
            <a:r>
              <a:rPr lang="tr-TR" dirty="0" smtClean="0"/>
              <a:t> </a:t>
            </a:r>
            <a:r>
              <a:rPr lang="tr-TR" dirty="0" err="1" smtClean="0"/>
              <a:t>employees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premises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903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46856" y="476672"/>
            <a:ext cx="8229600" cy="1143000"/>
          </a:xfrm>
        </p:spPr>
        <p:txBody>
          <a:bodyPr/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Reading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856" y="1628800"/>
            <a:ext cx="8229600" cy="438912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 On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grounds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discriminated</a:t>
            </a:r>
            <a:r>
              <a:rPr lang="tr-TR" dirty="0" smtClean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employment</a:t>
            </a:r>
            <a:r>
              <a:rPr lang="tr-TR" dirty="0" smtClean="0"/>
              <a:t> market?</a:t>
            </a:r>
            <a:br>
              <a:rPr lang="tr-TR" dirty="0" smtClean="0"/>
            </a:b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Metin kutusu 3"/>
          <p:cNvSpPr txBox="1"/>
          <p:nvPr/>
        </p:nvSpPr>
        <p:spPr>
          <a:xfrm>
            <a:off x="971600" y="2502185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sex</a:t>
            </a:r>
            <a:r>
              <a:rPr lang="tr-TR" dirty="0" smtClean="0"/>
              <a:t>, </a:t>
            </a:r>
            <a:r>
              <a:rPr lang="tr-TR" dirty="0" err="1" smtClean="0"/>
              <a:t>age</a:t>
            </a:r>
            <a:r>
              <a:rPr lang="tr-TR" dirty="0" smtClean="0"/>
              <a:t>, </a:t>
            </a:r>
            <a:r>
              <a:rPr lang="tr-TR" dirty="0" err="1" smtClean="0"/>
              <a:t>race</a:t>
            </a:r>
            <a:r>
              <a:rPr lang="tr-TR" dirty="0" smtClean="0"/>
              <a:t>, </a:t>
            </a:r>
            <a:r>
              <a:rPr lang="tr-TR" dirty="0" err="1" smtClean="0"/>
              <a:t>disability</a:t>
            </a:r>
            <a:r>
              <a:rPr lang="tr-TR" dirty="0" smtClean="0"/>
              <a:t>, </a:t>
            </a:r>
            <a:r>
              <a:rPr lang="tr-TR" dirty="0" err="1" smtClean="0"/>
              <a:t>nationality</a:t>
            </a:r>
            <a:r>
              <a:rPr lang="tr-TR" dirty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683568" y="3140968"/>
            <a:ext cx="799288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/>
              <a:t>Scenario: Job Interview at a Law Firm</a:t>
            </a:r>
          </a:p>
          <a:p>
            <a:r>
              <a:rPr lang="en-US" sz="2200" dirty="0"/>
              <a:t>Ayşe, a highly qualified lawyer, applies for a position at a prestigious international law firm in London.</a:t>
            </a:r>
          </a:p>
          <a:p>
            <a:r>
              <a:rPr lang="en-US" sz="2200" dirty="0"/>
              <a:t>She graduated top of her class, speaks three languages, and has relevant work experience.</a:t>
            </a:r>
          </a:p>
          <a:p>
            <a:r>
              <a:rPr lang="en-US" sz="2200" dirty="0"/>
              <a:t>During the interview, the partner asks:</a:t>
            </a:r>
          </a:p>
          <a:p>
            <a:pPr lvl="1"/>
            <a:r>
              <a:rPr lang="en-US" sz="2200" dirty="0"/>
              <a:t>“Are you planning to have children soon? Because this role requires a lot of commitment.”</a:t>
            </a:r>
          </a:p>
          <a:p>
            <a:r>
              <a:rPr lang="en-US" sz="2200" dirty="0"/>
              <a:t>Later, Ayşe learns that the firm hired a male candidate with lower qualifications, arguing he was a “better long-term investment</a:t>
            </a:r>
            <a:r>
              <a:rPr lang="en-US" sz="2200" dirty="0" smtClean="0"/>
              <a:t>.”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3387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2.4.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35480"/>
            <a:ext cx="8507288" cy="4389120"/>
          </a:xfrm>
        </p:spPr>
        <p:txBody>
          <a:bodyPr>
            <a:normAutofit/>
          </a:bodyPr>
          <a:lstStyle/>
          <a:p>
            <a:r>
              <a:rPr lang="tr-TR" sz="3600" dirty="0" smtClean="0"/>
              <a:t>W</a:t>
            </a:r>
            <a:r>
              <a:rPr lang="en-US" sz="3600" dirty="0" smtClean="0"/>
              <a:t>hat </a:t>
            </a:r>
            <a:r>
              <a:rPr lang="en-US" sz="3600" dirty="0"/>
              <a:t>laws govern employment in </a:t>
            </a:r>
            <a:r>
              <a:rPr lang="tr-TR" sz="3600" dirty="0" smtClean="0"/>
              <a:t>T</a:t>
            </a:r>
            <a:r>
              <a:rPr lang="en-US" sz="3600" dirty="0" err="1" smtClean="0"/>
              <a:t>urkish</a:t>
            </a:r>
            <a:r>
              <a:rPr lang="en-US" sz="3600" dirty="0" smtClean="0"/>
              <a:t> </a:t>
            </a:r>
            <a:r>
              <a:rPr lang="en-US" sz="3600" dirty="0"/>
              <a:t>jurisdiction? </a:t>
            </a: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D</a:t>
            </a:r>
            <a:r>
              <a:rPr lang="en-US" sz="3600" dirty="0" smtClean="0"/>
              <a:t>o </a:t>
            </a:r>
            <a:r>
              <a:rPr lang="en-US" sz="3600" dirty="0"/>
              <a:t>they regulate same areas (sex discrimination, race relations, disability, health and safety, and employee rights in general) that the UK laws </a:t>
            </a:r>
            <a:r>
              <a:rPr lang="en-US" sz="3600" dirty="0" smtClean="0"/>
              <a:t>regulate</a:t>
            </a:r>
            <a:r>
              <a:rPr lang="tr-TR" sz="3600" dirty="0" smtClean="0"/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0829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Pacing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14 </a:t>
            </a:r>
            <a:r>
              <a:rPr lang="tr-TR" dirty="0" err="1" smtClean="0"/>
              <a:t>weeks</a:t>
            </a:r>
            <a:endParaRPr lang="tr-TR" dirty="0" smtClean="0"/>
          </a:p>
          <a:p>
            <a:r>
              <a:rPr lang="tr-TR" sz="2800" dirty="0" err="1"/>
              <a:t>Midterm</a:t>
            </a:r>
            <a:r>
              <a:rPr lang="tr-TR" sz="2800" dirty="0"/>
              <a:t> </a:t>
            </a:r>
            <a:r>
              <a:rPr lang="tr-TR" sz="2800" dirty="0" err="1"/>
              <a:t>period</a:t>
            </a:r>
            <a:r>
              <a:rPr lang="tr-TR" sz="2800" dirty="0"/>
              <a:t>: </a:t>
            </a:r>
            <a:r>
              <a:rPr lang="tr-TR" sz="2800" u="sng" dirty="0" err="1"/>
              <a:t>November</a:t>
            </a:r>
            <a:r>
              <a:rPr lang="tr-TR" sz="2800" u="sng" dirty="0"/>
              <a:t> </a:t>
            </a:r>
            <a:r>
              <a:rPr lang="tr-TR" sz="2800" u="sng" dirty="0" smtClean="0"/>
              <a:t>10-21, 2025</a:t>
            </a:r>
            <a:r>
              <a:rPr lang="tr-TR" sz="2800" dirty="0" smtClean="0"/>
              <a:t>    </a:t>
            </a:r>
            <a:r>
              <a:rPr lang="tr-TR" sz="2800" dirty="0"/>
              <a:t>(40%) (8th </a:t>
            </a:r>
            <a:r>
              <a:rPr lang="tr-TR" sz="2800" dirty="0" err="1"/>
              <a:t>week</a:t>
            </a:r>
            <a:r>
              <a:rPr lang="tr-TR" sz="2800" dirty="0"/>
              <a:t>)</a:t>
            </a:r>
          </a:p>
          <a:p>
            <a:r>
              <a:rPr lang="tr-TR" sz="2800" u="sng" dirty="0" err="1"/>
              <a:t>January</a:t>
            </a:r>
            <a:r>
              <a:rPr lang="tr-TR" sz="2800" u="sng" dirty="0"/>
              <a:t> </a:t>
            </a:r>
            <a:r>
              <a:rPr lang="tr-TR" sz="2800" u="sng" dirty="0" smtClean="0"/>
              <a:t>9,2026 </a:t>
            </a:r>
            <a:r>
              <a:rPr lang="tr-TR" sz="2800" dirty="0" err="1"/>
              <a:t>classes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over</a:t>
            </a:r>
            <a:endParaRPr lang="tr-TR" sz="2800" dirty="0"/>
          </a:p>
          <a:p>
            <a:r>
              <a:rPr lang="tr-TR" sz="2800" dirty="0" err="1"/>
              <a:t>Finals</a:t>
            </a:r>
            <a:r>
              <a:rPr lang="tr-TR" sz="2800" dirty="0"/>
              <a:t>: </a:t>
            </a:r>
            <a:r>
              <a:rPr lang="tr-TR" sz="2800" u="sng" dirty="0" err="1"/>
              <a:t>January</a:t>
            </a:r>
            <a:r>
              <a:rPr lang="tr-TR" sz="2800" u="sng" dirty="0"/>
              <a:t> </a:t>
            </a:r>
            <a:r>
              <a:rPr lang="tr-TR" sz="2800" u="sng" dirty="0" smtClean="0"/>
              <a:t>12-23, </a:t>
            </a:r>
            <a:r>
              <a:rPr lang="tr-TR" sz="2800" u="sng" dirty="0"/>
              <a:t>2025 </a:t>
            </a:r>
            <a:r>
              <a:rPr lang="tr-TR" sz="2800" dirty="0"/>
              <a:t>   (60%) (14th </a:t>
            </a:r>
            <a:r>
              <a:rPr lang="tr-TR" sz="2800" dirty="0" err="1"/>
              <a:t>week</a:t>
            </a:r>
            <a:r>
              <a:rPr lang="tr-TR" sz="2800" dirty="0" smtClean="0"/>
              <a:t>)</a:t>
            </a:r>
          </a:p>
          <a:p>
            <a:r>
              <a:rPr lang="tr-TR" sz="2800" dirty="0" smtClean="0"/>
              <a:t>16 </a:t>
            </a:r>
            <a:r>
              <a:rPr lang="tr-TR" sz="2800" dirty="0" err="1" smtClean="0"/>
              <a:t>hours</a:t>
            </a:r>
            <a:r>
              <a:rPr lang="tr-TR" sz="2800" dirty="0" smtClean="0"/>
              <a:t> </a:t>
            </a:r>
            <a:r>
              <a:rPr lang="tr-TR" sz="2800" dirty="0" err="1" smtClean="0"/>
              <a:t>absence</a:t>
            </a:r>
            <a:endParaRPr lang="tr-TR" sz="2800" dirty="0"/>
          </a:p>
          <a:p>
            <a:r>
              <a:rPr lang="tr-TR" sz="2800" dirty="0" err="1"/>
              <a:t>Particpation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coming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class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materials</a:t>
            </a:r>
            <a:r>
              <a:rPr lang="tr-TR" sz="2800" dirty="0"/>
              <a:t> </a:t>
            </a:r>
            <a:r>
              <a:rPr lang="tr-TR" sz="2800" dirty="0" err="1"/>
              <a:t>will</a:t>
            </a:r>
            <a:r>
              <a:rPr lang="tr-TR" sz="2800" dirty="0"/>
              <a:t> be </a:t>
            </a:r>
            <a:r>
              <a:rPr lang="tr-TR" sz="2800" dirty="0" err="1"/>
              <a:t>taken</a:t>
            </a:r>
            <a:r>
              <a:rPr lang="tr-TR" sz="2800" dirty="0"/>
              <a:t> </a:t>
            </a:r>
            <a:r>
              <a:rPr lang="tr-TR" sz="2800" dirty="0" err="1"/>
              <a:t>into</a:t>
            </a:r>
            <a:r>
              <a:rPr lang="tr-TR" sz="2800" dirty="0"/>
              <a:t> </a:t>
            </a:r>
            <a:r>
              <a:rPr lang="tr-TR" sz="2800" dirty="0" err="1"/>
              <a:t>consideration</a:t>
            </a:r>
            <a:r>
              <a:rPr lang="tr-TR" sz="2800" dirty="0"/>
              <a:t> in </a:t>
            </a:r>
            <a:r>
              <a:rPr lang="tr-TR" sz="2800" dirty="0" err="1"/>
              <a:t>terms</a:t>
            </a:r>
            <a:r>
              <a:rPr lang="tr-TR" sz="2800" dirty="0"/>
              <a:t> of </a:t>
            </a:r>
            <a:r>
              <a:rPr lang="tr-TR" sz="2800" dirty="0" err="1"/>
              <a:t>grading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58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53438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000" b="1" dirty="0" smtClean="0"/>
              <a:t>Employment </a:t>
            </a:r>
            <a:r>
              <a:rPr lang="en-US" sz="2000" b="1" dirty="0"/>
              <a:t>Law in Turkey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Main Sources of Employment Law</a:t>
            </a:r>
          </a:p>
          <a:p>
            <a:r>
              <a:rPr lang="en-US" sz="2000" b="1" dirty="0"/>
              <a:t>Turkish </a:t>
            </a:r>
            <a:r>
              <a:rPr lang="en-US" sz="2000" b="1" dirty="0" err="1"/>
              <a:t>Labour</a:t>
            </a:r>
            <a:r>
              <a:rPr lang="en-US" sz="2000" b="1" dirty="0"/>
              <a:t> Law (Law No. 4857, 2003)</a:t>
            </a:r>
            <a:endParaRPr lang="en-US" sz="2000" dirty="0"/>
          </a:p>
          <a:p>
            <a:pPr marL="393192" lvl="1" indent="0">
              <a:buNone/>
            </a:pPr>
            <a:r>
              <a:rPr lang="en-US" sz="1800" dirty="0"/>
              <a:t>The central statute regulating individual employment relationships (contracts, working hours, wages, termination, severance).</a:t>
            </a:r>
          </a:p>
          <a:p>
            <a:r>
              <a:rPr lang="en-US" sz="2000" b="1" dirty="0"/>
              <a:t>Turkish Constitution (1982, esp. Articles 49–55)</a:t>
            </a:r>
            <a:endParaRPr lang="en-US" sz="2000" dirty="0"/>
          </a:p>
          <a:p>
            <a:pPr marL="393192" lvl="1" indent="0">
              <a:buNone/>
            </a:pPr>
            <a:r>
              <a:rPr lang="en-US" sz="1800" dirty="0" err="1"/>
              <a:t>Recognises</a:t>
            </a:r>
            <a:r>
              <a:rPr lang="en-US" sz="1800" dirty="0"/>
              <a:t> the right to work, equality, fair wages, rest, and union rights.</a:t>
            </a:r>
          </a:p>
          <a:p>
            <a:r>
              <a:rPr lang="en-US" sz="2000" b="1" dirty="0"/>
              <a:t>Code of Obligations (Law No. 6098, 2011)</a:t>
            </a:r>
            <a:endParaRPr lang="en-US" sz="2000" dirty="0"/>
          </a:p>
          <a:p>
            <a:pPr marL="393192" lvl="1" indent="0">
              <a:buNone/>
            </a:pPr>
            <a:r>
              <a:rPr lang="en-US" sz="1800" dirty="0"/>
              <a:t>Governs general contract principles and applies to employment contracts not specifically regulated by the </a:t>
            </a:r>
            <a:r>
              <a:rPr lang="en-US" sz="1800" dirty="0" err="1"/>
              <a:t>Labour</a:t>
            </a:r>
            <a:r>
              <a:rPr lang="en-US" sz="1800" dirty="0"/>
              <a:t> Law.</a:t>
            </a:r>
          </a:p>
          <a:p>
            <a:r>
              <a:rPr lang="en-US" sz="2000" b="1" dirty="0"/>
              <a:t>Trade Unions and Collective Bargaining Agreement Law (Law No. 6356, 2012)</a:t>
            </a:r>
            <a:endParaRPr lang="en-US" sz="2000" dirty="0"/>
          </a:p>
          <a:p>
            <a:pPr marL="393192" lvl="1" indent="0">
              <a:buNone/>
            </a:pPr>
            <a:r>
              <a:rPr lang="en-US" sz="1800" dirty="0"/>
              <a:t>Regulates union rights, strikes, and collective bargaining.</a:t>
            </a:r>
          </a:p>
          <a:p>
            <a:r>
              <a:rPr lang="en-US" sz="2000" b="1" dirty="0"/>
              <a:t>Occupational Health and Safety Law (Law No. 6331, 2012)</a:t>
            </a:r>
            <a:endParaRPr lang="en-US" sz="2000" dirty="0"/>
          </a:p>
          <a:p>
            <a:pPr marL="393192" lvl="1" indent="0">
              <a:buNone/>
            </a:pPr>
            <a:r>
              <a:rPr lang="en-US" sz="1800" dirty="0"/>
              <a:t>Comprehensive regulation of workplace safety and employer duties to protect employees’ health.</a:t>
            </a:r>
          </a:p>
          <a:p>
            <a:r>
              <a:rPr lang="en-US" sz="2000" b="1" dirty="0"/>
              <a:t>International Conventions</a:t>
            </a:r>
            <a:endParaRPr lang="en-US" sz="2000" dirty="0"/>
          </a:p>
          <a:p>
            <a:pPr marL="393192" lvl="1" indent="0">
              <a:buNone/>
            </a:pPr>
            <a:r>
              <a:rPr lang="en-US" sz="1800" dirty="0"/>
              <a:t>Turkey is a member of the </a:t>
            </a:r>
            <a:r>
              <a:rPr lang="en-US" sz="1800" b="1" dirty="0"/>
              <a:t>ILO</a:t>
            </a:r>
            <a:r>
              <a:rPr lang="en-US" sz="1800" dirty="0"/>
              <a:t> and the </a:t>
            </a:r>
            <a:r>
              <a:rPr lang="en-US" sz="1800" b="1" dirty="0"/>
              <a:t>Council of Europe</a:t>
            </a:r>
            <a:r>
              <a:rPr lang="en-US" sz="1800" dirty="0"/>
              <a:t>, and has ratified many conventions (on discrimination, collective bargaining, maternity rights, etc.).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2601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24747"/>
              </p:ext>
            </p:extLst>
          </p:nvPr>
        </p:nvGraphicFramePr>
        <p:xfrm>
          <a:off x="179511" y="476673"/>
          <a:ext cx="8856984" cy="6196752"/>
        </p:xfrm>
        <a:graphic>
          <a:graphicData uri="http://schemas.openxmlformats.org/drawingml/2006/table">
            <a:tbl>
              <a:tblPr/>
              <a:tblGrid>
                <a:gridCol w="2952328"/>
                <a:gridCol w="2952328"/>
                <a:gridCol w="2952328"/>
              </a:tblGrid>
              <a:tr h="227058">
                <a:tc>
                  <a:txBody>
                    <a:bodyPr/>
                    <a:lstStyle/>
                    <a:p>
                      <a:r>
                        <a:rPr lang="en-US" sz="1300" b="1" dirty="0"/>
                        <a:t>Area</a:t>
                      </a:r>
                      <a:endParaRPr lang="en-US" sz="1300" dirty="0"/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/>
                        <a:t>Turkey</a:t>
                      </a:r>
                      <a:endParaRPr lang="en-US" sz="1300"/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/>
                        <a:t>UK</a:t>
                      </a:r>
                      <a:endParaRPr lang="en-US" sz="1300"/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56129">
                <a:tc>
                  <a:txBody>
                    <a:bodyPr/>
                    <a:lstStyle/>
                    <a:p>
                      <a:r>
                        <a:rPr lang="en-US" sz="1300" b="1"/>
                        <a:t>Sex / Gender Discrimination</a:t>
                      </a:r>
                      <a:endParaRPr lang="en-US" sz="1300"/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Constitution (Art. 10) + Labour Law prohibit discrimination based on sex/gender, esp. in recruitment, employment conditions, and dismissal. Equal pay for equal work guaranteed.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Equality Act 2010 prohibits sex discrimination, harassment, pregnancy/maternity discrimination. Strong case law tradition.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9924">
                <a:tc>
                  <a:txBody>
                    <a:bodyPr/>
                    <a:lstStyle/>
                    <a:p>
                      <a:r>
                        <a:rPr lang="en-US" sz="1300" b="1"/>
                        <a:t>Race / Ethnic Origin</a:t>
                      </a:r>
                      <a:endParaRPr lang="en-US" sz="1300"/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Constitution prohibits discrimination; Labour Law bans discrimination based on race, ethnicity, religion, language.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Equality Act 2010 expressly covers race, </a:t>
                      </a:r>
                      <a:r>
                        <a:rPr lang="en-US" sz="1300" dirty="0" err="1"/>
                        <a:t>colour</a:t>
                      </a:r>
                      <a:r>
                        <a:rPr lang="en-US" sz="1300" dirty="0"/>
                        <a:t>, nationality, and ethnic/national origins.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17394">
                <a:tc>
                  <a:txBody>
                    <a:bodyPr/>
                    <a:lstStyle/>
                    <a:p>
                      <a:r>
                        <a:rPr lang="en-US" sz="1300" b="1" dirty="0"/>
                        <a:t>Disability</a:t>
                      </a:r>
                      <a:endParaRPr lang="en-US" sz="1300" dirty="0"/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Labour Law &amp; Law No. 5378 on Disabled Persons require employers with ≥50 employees to hire a quota of disabled workers. Discrimination prohibited.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Equality Act 2010 provides strong protection against disability discrimination and requires </a:t>
                      </a:r>
                      <a:r>
                        <a:rPr lang="en-US" sz="1300" i="1"/>
                        <a:t>reasonable adjustments</a:t>
                      </a:r>
                      <a:r>
                        <a:rPr lang="en-US" sz="1300"/>
                        <a:t>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17394">
                <a:tc>
                  <a:txBody>
                    <a:bodyPr/>
                    <a:lstStyle/>
                    <a:p>
                      <a:r>
                        <a:rPr lang="en-US" sz="1300" b="1"/>
                        <a:t>Health &amp; Safety</a:t>
                      </a:r>
                      <a:endParaRPr lang="en-US" sz="1300"/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Occupational Health and Safety Law (No. 6331) imposes extensive obligations on employers (risk assessments, training, workplace doctors).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Health and Safety at Work Act 1974 and EU-derived regulations impose similar duties.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56129">
                <a:tc>
                  <a:txBody>
                    <a:bodyPr/>
                    <a:lstStyle/>
                    <a:p>
                      <a:r>
                        <a:rPr lang="en-US" sz="1300" b="1"/>
                        <a:t>Employee Rights (general)</a:t>
                      </a:r>
                      <a:endParaRPr lang="en-US" sz="1300"/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Labour Law covers: working hours, overtime pay, minimum wage, annual leave, severance pay, notice periods, protection against unfair dismissal (for &gt;30 employees).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UK law covers: minimum wage, working time, unfair dismissal protection (after 2 years’ service), redundancy pay, flexible working, etc.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8658">
                <a:tc>
                  <a:txBody>
                    <a:bodyPr/>
                    <a:lstStyle/>
                    <a:p>
                      <a:r>
                        <a:rPr lang="en-US" sz="1300" b="1"/>
                        <a:t>Unions &amp; Collective Rights</a:t>
                      </a:r>
                      <a:endParaRPr lang="en-US" sz="1300"/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Trade Unions and Collective Bargaining Law protects right to unionise and bargain collectively, but strikes are more restricted than in the UK.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Trade Union and </a:t>
                      </a:r>
                      <a:r>
                        <a:rPr lang="en-US" sz="1300" dirty="0" err="1"/>
                        <a:t>Labour</a:t>
                      </a:r>
                      <a:r>
                        <a:rPr lang="en-US" sz="1300" dirty="0"/>
                        <a:t> Relations (Consolidation) Act 1992 protects union rights, collective bargaining, and industrial action.</a:t>
                      </a:r>
                    </a:p>
                  </a:txBody>
                  <a:tcPr marL="33003" marR="33003" marT="16502" marB="1650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15816" y="116632"/>
            <a:ext cx="2859244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  <a:t>Comparison: Turkey vs. UK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9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Listening</a:t>
            </a:r>
            <a:r>
              <a:rPr lang="tr-TR" dirty="0" smtClean="0"/>
              <a:t> A: </a:t>
            </a:r>
            <a:r>
              <a:rPr lang="tr-TR" dirty="0" err="1" smtClean="0"/>
              <a:t>Answer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reading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tribunal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stages</a:t>
            </a:r>
            <a:r>
              <a:rPr lang="tr-TR" dirty="0" smtClean="0"/>
              <a:t> of </a:t>
            </a:r>
            <a:r>
              <a:rPr lang="tr-TR" dirty="0" err="1" smtClean="0"/>
              <a:t>tribunal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What</a:t>
            </a:r>
            <a:r>
              <a:rPr lang="tr-TR" dirty="0" smtClean="0"/>
              <a:t> is an </a:t>
            </a:r>
            <a:r>
              <a:rPr lang="tr-TR" dirty="0" err="1" smtClean="0"/>
              <a:t>entry</a:t>
            </a:r>
            <a:r>
              <a:rPr lang="tr-TR" dirty="0" smtClean="0"/>
              <a:t> of </a:t>
            </a:r>
            <a:r>
              <a:rPr lang="tr-TR" dirty="0" err="1" smtClean="0"/>
              <a:t>appearence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7544" y="2624773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judicial</a:t>
            </a:r>
            <a:r>
              <a:rPr lang="tr-TR" dirty="0" smtClean="0"/>
              <a:t> body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resolves</a:t>
            </a:r>
            <a:r>
              <a:rPr lang="tr-TR" dirty="0" smtClean="0"/>
              <a:t> </a:t>
            </a:r>
            <a:r>
              <a:rPr lang="tr-TR" dirty="0" err="1" smtClean="0"/>
              <a:t>disputes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employers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employees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7544" y="3901698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i) </a:t>
            </a:r>
            <a:r>
              <a:rPr lang="tr-TR" dirty="0" err="1" smtClean="0"/>
              <a:t>Claimant</a:t>
            </a:r>
            <a:r>
              <a:rPr lang="tr-TR" dirty="0" smtClean="0"/>
              <a:t> </a:t>
            </a:r>
            <a:r>
              <a:rPr lang="tr-TR" dirty="0" err="1" smtClean="0"/>
              <a:t>submits</a:t>
            </a:r>
            <a:r>
              <a:rPr lang="tr-TR" dirty="0" smtClean="0"/>
              <a:t> </a:t>
            </a:r>
            <a:r>
              <a:rPr lang="tr-TR" dirty="0" err="1" smtClean="0"/>
              <a:t>claim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ii)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necessary</a:t>
            </a:r>
            <a:r>
              <a:rPr lang="tr-TR" dirty="0" smtClean="0"/>
              <a:t>, </a:t>
            </a:r>
            <a:r>
              <a:rPr lang="tr-TR" dirty="0" err="1" smtClean="0"/>
              <a:t>there</a:t>
            </a:r>
            <a:r>
              <a:rPr lang="tr-TR" dirty="0" smtClean="0"/>
              <a:t> is a </a:t>
            </a:r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management</a:t>
            </a:r>
            <a:r>
              <a:rPr lang="tr-TR" dirty="0" smtClean="0"/>
              <a:t> </a:t>
            </a:r>
            <a:r>
              <a:rPr lang="tr-TR" dirty="0" err="1" smtClean="0"/>
              <a:t>discussion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iii) </a:t>
            </a:r>
            <a:r>
              <a:rPr lang="tr-TR" dirty="0" err="1" smtClean="0"/>
              <a:t>Sometimes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a </a:t>
            </a:r>
            <a:r>
              <a:rPr lang="tr-TR" dirty="0" err="1" smtClean="0"/>
              <a:t>pre-hearing</a:t>
            </a:r>
            <a:r>
              <a:rPr lang="tr-TR" dirty="0" smtClean="0"/>
              <a:t> </a:t>
            </a:r>
            <a:r>
              <a:rPr lang="tr-TR" dirty="0" err="1" smtClean="0"/>
              <a:t>assesment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iv) Final </a:t>
            </a:r>
            <a:r>
              <a:rPr lang="tr-TR" dirty="0" err="1" smtClean="0"/>
              <a:t>hearing</a:t>
            </a:r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272627" y="579597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written</a:t>
            </a:r>
            <a:r>
              <a:rPr lang="tr-TR" dirty="0" smtClean="0"/>
              <a:t> </a:t>
            </a:r>
            <a:r>
              <a:rPr lang="tr-TR" dirty="0" err="1" smtClean="0"/>
              <a:t>notice</a:t>
            </a:r>
            <a:r>
              <a:rPr lang="tr-TR" dirty="0" smtClean="0"/>
              <a:t> of </a:t>
            </a:r>
            <a:r>
              <a:rPr lang="tr-TR" dirty="0" err="1" smtClean="0"/>
              <a:t>apperance</a:t>
            </a:r>
            <a:r>
              <a:rPr lang="tr-TR" dirty="0" smtClean="0"/>
              <a:t>, </a:t>
            </a:r>
            <a:r>
              <a:rPr lang="tr-TR" dirty="0" err="1" smtClean="0"/>
              <a:t>stating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opposition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claim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grounds</a:t>
            </a:r>
            <a:r>
              <a:rPr lang="tr-TR" dirty="0" smtClean="0"/>
              <a:t> </a:t>
            </a:r>
            <a:r>
              <a:rPr lang="tr-TR" dirty="0" err="1" smtClean="0"/>
              <a:t>upon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it is </a:t>
            </a:r>
            <a:r>
              <a:rPr lang="tr-TR" dirty="0" err="1" smtClean="0"/>
              <a:t>opposed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7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5850" y="476672"/>
            <a:ext cx="8229600" cy="1143000"/>
          </a:xfrm>
        </p:spPr>
        <p:txBody>
          <a:bodyPr/>
          <a:lstStyle/>
          <a:p>
            <a:r>
              <a:rPr lang="tr-TR" dirty="0" err="1" smtClean="0"/>
              <a:t>Listening</a:t>
            </a:r>
            <a:r>
              <a:rPr lang="tr-TR" dirty="0" smtClean="0"/>
              <a:t> A: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employee</a:t>
            </a:r>
            <a:r>
              <a:rPr lang="tr-TR" dirty="0" smtClean="0"/>
              <a:t> </a:t>
            </a:r>
            <a:r>
              <a:rPr lang="tr-TR" dirty="0" err="1" smtClean="0"/>
              <a:t>claiming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 err="1" smtClean="0"/>
              <a:t>Jane</a:t>
            </a:r>
            <a:r>
              <a:rPr lang="tr-TR" dirty="0" smtClean="0"/>
              <a:t> </a:t>
            </a:r>
            <a:r>
              <a:rPr lang="tr-TR" dirty="0" err="1" smtClean="0"/>
              <a:t>think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employee</a:t>
            </a:r>
            <a:r>
              <a:rPr lang="tr-TR" dirty="0" smtClean="0"/>
              <a:t> has a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chance</a:t>
            </a:r>
            <a:r>
              <a:rPr lang="tr-TR" dirty="0" smtClean="0"/>
              <a:t> of </a:t>
            </a:r>
            <a:r>
              <a:rPr lang="tr-TR" dirty="0" err="1" smtClean="0"/>
              <a:t>winning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employee</a:t>
            </a:r>
            <a:r>
              <a:rPr lang="tr-TR" dirty="0" smtClean="0"/>
              <a:t> </a:t>
            </a:r>
            <a:r>
              <a:rPr lang="tr-TR" dirty="0" err="1" smtClean="0"/>
              <a:t>accused</a:t>
            </a:r>
            <a:r>
              <a:rPr lang="tr-TR" dirty="0" smtClean="0"/>
              <a:t> of?</a:t>
            </a:r>
            <a:endParaRPr lang="en-US" dirty="0"/>
          </a:p>
        </p:txBody>
      </p:sp>
      <p:sp>
        <p:nvSpPr>
          <p:cNvPr id="4" name="Metin kutusu 3"/>
          <p:cNvSpPr txBox="1"/>
          <p:nvPr/>
        </p:nvSpPr>
        <p:spPr>
          <a:xfrm>
            <a:off x="472302" y="2594030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That</a:t>
            </a:r>
            <a:r>
              <a:rPr lang="tr-TR" dirty="0" smtClean="0"/>
              <a:t> her </a:t>
            </a:r>
            <a:r>
              <a:rPr lang="tr-TR" dirty="0" err="1" smtClean="0"/>
              <a:t>dismissal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Gwen’s</a:t>
            </a:r>
            <a:r>
              <a:rPr lang="tr-TR" dirty="0" smtClean="0"/>
              <a:t> </a:t>
            </a:r>
            <a:r>
              <a:rPr lang="tr-TR" dirty="0" err="1" smtClean="0"/>
              <a:t>company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unfair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495850" y="422108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acknowloedges</a:t>
            </a:r>
            <a:r>
              <a:rPr lang="tr-TR" dirty="0" smtClean="0"/>
              <a:t> taht </a:t>
            </a:r>
            <a:r>
              <a:rPr lang="tr-TR" dirty="0" err="1" smtClean="0"/>
              <a:t>she</a:t>
            </a:r>
            <a:r>
              <a:rPr lang="tr-TR" dirty="0" smtClean="0"/>
              <a:t> has a </a:t>
            </a:r>
            <a:r>
              <a:rPr lang="tr-TR" dirty="0" err="1" smtClean="0"/>
              <a:t>right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claim</a:t>
            </a:r>
            <a:r>
              <a:rPr lang="tr-TR" dirty="0" smtClean="0"/>
              <a:t> </a:t>
            </a:r>
            <a:r>
              <a:rPr lang="tr-TR" dirty="0" err="1" smtClean="0"/>
              <a:t>unfair</a:t>
            </a:r>
            <a:r>
              <a:rPr lang="tr-TR" dirty="0" smtClean="0"/>
              <a:t> </a:t>
            </a:r>
            <a:r>
              <a:rPr lang="tr-TR" dirty="0" err="1" smtClean="0"/>
              <a:t>dismissal</a:t>
            </a:r>
            <a:r>
              <a:rPr lang="tr-TR" dirty="0" smtClean="0"/>
              <a:t>, but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thinks</a:t>
            </a:r>
            <a:r>
              <a:rPr lang="tr-TR" dirty="0" smtClean="0"/>
              <a:t> her </a:t>
            </a:r>
            <a:r>
              <a:rPr lang="tr-TR" dirty="0" err="1" smtClean="0"/>
              <a:t>claim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unsuccessful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447328" y="602128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Stealing</a:t>
            </a:r>
            <a:r>
              <a:rPr lang="tr-TR" dirty="0" smtClean="0"/>
              <a:t> </a:t>
            </a:r>
            <a:r>
              <a:rPr lang="tr-TR" dirty="0" err="1" smtClean="0"/>
              <a:t>confidential</a:t>
            </a:r>
            <a:r>
              <a:rPr lang="tr-TR" dirty="0" smtClean="0"/>
              <a:t> </a:t>
            </a:r>
            <a:r>
              <a:rPr lang="tr-TR" dirty="0" err="1" smtClean="0"/>
              <a:t>documents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her </a:t>
            </a:r>
            <a:r>
              <a:rPr lang="tr-TR" dirty="0" err="1" smtClean="0"/>
              <a:t>employer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06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tr-TR" dirty="0" err="1" smtClean="0"/>
              <a:t>Writing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965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3200" dirty="0" err="1" smtClean="0"/>
              <a:t>Jane</a:t>
            </a:r>
            <a:r>
              <a:rPr lang="tr-TR" sz="3200" dirty="0" smtClean="0"/>
              <a:t> has </a:t>
            </a:r>
            <a:r>
              <a:rPr lang="tr-TR" sz="3200" dirty="0" err="1" smtClean="0"/>
              <a:t>submitted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entry</a:t>
            </a:r>
            <a:r>
              <a:rPr lang="tr-TR" sz="3200" dirty="0" smtClean="0"/>
              <a:t> of </a:t>
            </a:r>
            <a:r>
              <a:rPr lang="tr-TR" sz="3200" dirty="0" err="1" smtClean="0"/>
              <a:t>appearence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application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pre-hearing</a:t>
            </a:r>
            <a:r>
              <a:rPr lang="tr-TR" sz="3200" dirty="0" smtClean="0"/>
              <a:t> </a:t>
            </a:r>
            <a:r>
              <a:rPr lang="tr-TR" sz="3200" dirty="0" err="1" smtClean="0"/>
              <a:t>assesment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employment</a:t>
            </a:r>
            <a:r>
              <a:rPr lang="tr-TR" sz="3200" dirty="0" smtClean="0"/>
              <a:t> </a:t>
            </a:r>
            <a:r>
              <a:rPr lang="tr-TR" sz="3200" dirty="0" err="1" smtClean="0"/>
              <a:t>tribunal</a:t>
            </a:r>
            <a:r>
              <a:rPr lang="tr-TR" sz="3200" dirty="0" smtClean="0"/>
              <a:t>. </a:t>
            </a:r>
            <a:r>
              <a:rPr lang="tr-TR" sz="3200" dirty="0" err="1" smtClean="0"/>
              <a:t>She</a:t>
            </a:r>
            <a:r>
              <a:rPr lang="tr-TR" sz="3200" dirty="0" smtClean="0"/>
              <a:t> has </a:t>
            </a:r>
            <a:r>
              <a:rPr lang="tr-TR" sz="3200" dirty="0" err="1" smtClean="0"/>
              <a:t>also</a:t>
            </a:r>
            <a:r>
              <a:rPr lang="tr-TR" sz="3200" dirty="0" smtClean="0"/>
              <a:t> </a:t>
            </a:r>
            <a:r>
              <a:rPr lang="tr-TR" sz="3200" dirty="0" err="1" smtClean="0"/>
              <a:t>made</a:t>
            </a:r>
            <a:r>
              <a:rPr lang="tr-TR" sz="3200" dirty="0" smtClean="0"/>
              <a:t> a </a:t>
            </a:r>
            <a:r>
              <a:rPr lang="tr-TR" sz="3200" dirty="0" err="1" smtClean="0"/>
              <a:t>written</a:t>
            </a:r>
            <a:r>
              <a:rPr lang="tr-TR" sz="3200" dirty="0" smtClean="0"/>
              <a:t> </a:t>
            </a:r>
            <a:r>
              <a:rPr lang="tr-TR" sz="3200" dirty="0" err="1" smtClean="0"/>
              <a:t>submission</a:t>
            </a:r>
            <a:r>
              <a:rPr lang="tr-TR" sz="3200" dirty="0" smtClean="0"/>
              <a:t> of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case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tribunal</a:t>
            </a:r>
            <a:r>
              <a:rPr lang="tr-TR" sz="3200" dirty="0" smtClean="0"/>
              <a:t>,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requested</a:t>
            </a:r>
            <a:r>
              <a:rPr lang="tr-TR" sz="3200" dirty="0" smtClean="0"/>
              <a:t> </a:t>
            </a:r>
            <a:r>
              <a:rPr lang="tr-TR" sz="3200" dirty="0" err="1" smtClean="0"/>
              <a:t>that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case</a:t>
            </a:r>
            <a:r>
              <a:rPr lang="tr-TR" sz="3200" dirty="0" smtClean="0"/>
              <a:t> be </a:t>
            </a:r>
            <a:r>
              <a:rPr lang="tr-TR" sz="3200" dirty="0" err="1" smtClean="0"/>
              <a:t>disposed</a:t>
            </a:r>
            <a:r>
              <a:rPr lang="tr-TR" sz="3200" dirty="0" smtClean="0"/>
              <a:t> of </a:t>
            </a:r>
            <a:r>
              <a:rPr lang="tr-TR" sz="3200" dirty="0" err="1" smtClean="0"/>
              <a:t>solely</a:t>
            </a:r>
            <a:r>
              <a:rPr lang="tr-TR" sz="3200" dirty="0" smtClean="0"/>
              <a:t> on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basis</a:t>
            </a:r>
            <a:r>
              <a:rPr lang="tr-TR" sz="3200" dirty="0" smtClean="0"/>
              <a:t> of </a:t>
            </a:r>
            <a:r>
              <a:rPr lang="tr-TR" sz="3200" dirty="0" err="1" smtClean="0"/>
              <a:t>this</a:t>
            </a:r>
            <a:r>
              <a:rPr lang="tr-TR" sz="3200" dirty="0" smtClean="0"/>
              <a:t> </a:t>
            </a:r>
            <a:r>
              <a:rPr lang="tr-TR" sz="3200" dirty="0" err="1" smtClean="0"/>
              <a:t>written</a:t>
            </a:r>
            <a:r>
              <a:rPr lang="tr-TR" sz="3200" dirty="0" smtClean="0"/>
              <a:t> </a:t>
            </a:r>
            <a:r>
              <a:rPr lang="tr-TR" sz="3200" dirty="0" err="1" smtClean="0"/>
              <a:t>submission</a:t>
            </a:r>
            <a:r>
              <a:rPr lang="tr-TR" sz="3200" dirty="0" smtClean="0"/>
              <a:t>. 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dirty="0" smtClean="0"/>
              <a:t>	Write an e-mail </a:t>
            </a:r>
            <a:r>
              <a:rPr lang="tr-TR" sz="3200" dirty="0" err="1" smtClean="0"/>
              <a:t>from</a:t>
            </a:r>
            <a:r>
              <a:rPr lang="tr-TR" sz="3200" dirty="0" smtClean="0"/>
              <a:t> </a:t>
            </a:r>
            <a:r>
              <a:rPr lang="tr-TR" sz="3200" dirty="0" err="1" smtClean="0"/>
              <a:t>Jane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Gwen</a:t>
            </a:r>
            <a:r>
              <a:rPr lang="tr-TR" sz="3200" dirty="0" smtClean="0"/>
              <a:t>, </a:t>
            </a:r>
            <a:r>
              <a:rPr lang="tr-TR" sz="3200" dirty="0" err="1" smtClean="0"/>
              <a:t>informing</a:t>
            </a:r>
            <a:r>
              <a:rPr lang="tr-TR" sz="3200" dirty="0" smtClean="0"/>
              <a:t> her of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steps</a:t>
            </a:r>
            <a:r>
              <a:rPr lang="tr-TR" sz="3200" dirty="0" smtClean="0"/>
              <a:t> </a:t>
            </a:r>
            <a:r>
              <a:rPr lang="tr-TR" sz="3200" dirty="0" err="1" smtClean="0"/>
              <a:t>she</a:t>
            </a:r>
            <a:r>
              <a:rPr lang="tr-TR" sz="3200" dirty="0" smtClean="0"/>
              <a:t> has </a:t>
            </a:r>
            <a:r>
              <a:rPr lang="tr-TR" sz="3200" dirty="0" err="1" smtClean="0"/>
              <a:t>taken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providing</a:t>
            </a:r>
            <a:r>
              <a:rPr lang="tr-TR" sz="3200" dirty="0" smtClean="0"/>
              <a:t> her </a:t>
            </a:r>
            <a:r>
              <a:rPr lang="tr-TR" sz="3200" dirty="0" err="1" smtClean="0"/>
              <a:t>with</a:t>
            </a:r>
            <a:r>
              <a:rPr lang="tr-TR" sz="3200" dirty="0" smtClean="0"/>
              <a:t> </a:t>
            </a:r>
            <a:r>
              <a:rPr lang="tr-TR" sz="3200" dirty="0" err="1" smtClean="0"/>
              <a:t>copies</a:t>
            </a:r>
            <a:r>
              <a:rPr lang="tr-TR" sz="3200" dirty="0" smtClean="0"/>
              <a:t> of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documents</a:t>
            </a:r>
            <a:r>
              <a:rPr lang="tr-TR" sz="3200" dirty="0" smtClean="0"/>
              <a:t> </a:t>
            </a:r>
            <a:r>
              <a:rPr lang="tr-TR" sz="3200" dirty="0" err="1" smtClean="0"/>
              <a:t>submitted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tribunal</a:t>
            </a:r>
            <a:r>
              <a:rPr lang="tr-TR" sz="3200" dirty="0" smtClean="0"/>
              <a:t>. Write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email</a:t>
            </a:r>
            <a:r>
              <a:rPr lang="tr-TR" sz="3200" dirty="0" smtClean="0"/>
              <a:t> in a </a:t>
            </a:r>
            <a:r>
              <a:rPr lang="tr-TR" sz="3200" u="sng" dirty="0" err="1" smtClean="0"/>
              <a:t>formal</a:t>
            </a:r>
            <a:r>
              <a:rPr lang="tr-TR" sz="3200" u="sng" dirty="0" smtClean="0"/>
              <a:t>, </a:t>
            </a:r>
            <a:r>
              <a:rPr lang="tr-TR" sz="3200" u="sng" dirty="0" err="1" smtClean="0"/>
              <a:t>polite</a:t>
            </a:r>
            <a:r>
              <a:rPr lang="tr-TR" sz="3200" u="sng" dirty="0" smtClean="0"/>
              <a:t> </a:t>
            </a:r>
            <a:r>
              <a:rPr lang="tr-TR" sz="3200" u="sng" dirty="0" err="1" smtClean="0"/>
              <a:t>style</a:t>
            </a:r>
            <a:r>
              <a:rPr lang="tr-TR" sz="3200" u="sng" dirty="0" smtClean="0"/>
              <a:t>. </a:t>
            </a:r>
            <a:r>
              <a:rPr lang="tr-TR" sz="3200" dirty="0" err="1" smtClean="0"/>
              <a:t>You</a:t>
            </a:r>
            <a:r>
              <a:rPr lang="tr-TR" sz="3200" dirty="0" smtClean="0"/>
              <a:t> </a:t>
            </a:r>
            <a:r>
              <a:rPr lang="tr-TR" sz="3200" dirty="0" err="1" smtClean="0"/>
              <a:t>should</a:t>
            </a:r>
            <a:r>
              <a:rPr lang="tr-TR" sz="3200" dirty="0" smtClean="0"/>
              <a:t> </a:t>
            </a:r>
            <a:r>
              <a:rPr lang="tr-TR" sz="3200" dirty="0" err="1" smtClean="0"/>
              <a:t>include</a:t>
            </a:r>
            <a:r>
              <a:rPr lang="tr-TR" sz="3200" dirty="0" smtClean="0"/>
              <a:t>:</a:t>
            </a:r>
          </a:p>
          <a:p>
            <a:r>
              <a:rPr lang="tr-TR" sz="3200" dirty="0" smtClean="0"/>
              <a:t>A </a:t>
            </a:r>
            <a:r>
              <a:rPr lang="tr-TR" sz="3200" dirty="0" err="1" smtClean="0"/>
              <a:t>statement</a:t>
            </a:r>
            <a:r>
              <a:rPr lang="tr-TR" sz="3200" dirty="0" smtClean="0"/>
              <a:t> of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reason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writing</a:t>
            </a:r>
            <a:r>
              <a:rPr lang="tr-TR" sz="3200" dirty="0" smtClean="0"/>
              <a:t>,</a:t>
            </a:r>
          </a:p>
          <a:p>
            <a:r>
              <a:rPr lang="tr-TR" sz="3200" dirty="0"/>
              <a:t>I</a:t>
            </a:r>
            <a:r>
              <a:rPr lang="tr-TR" sz="3200" dirty="0" smtClean="0"/>
              <a:t>nformation </a:t>
            </a:r>
            <a:r>
              <a:rPr lang="tr-TR" sz="3200" dirty="0" err="1" smtClean="0"/>
              <a:t>about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actions</a:t>
            </a:r>
            <a:r>
              <a:rPr lang="tr-TR" sz="3200" dirty="0" smtClean="0"/>
              <a:t> </a:t>
            </a:r>
            <a:r>
              <a:rPr lang="tr-TR" sz="3200" dirty="0" err="1" smtClean="0"/>
              <a:t>she</a:t>
            </a:r>
            <a:r>
              <a:rPr lang="tr-TR" sz="3200" dirty="0" smtClean="0"/>
              <a:t> has </a:t>
            </a:r>
            <a:r>
              <a:rPr lang="tr-TR" sz="3200" dirty="0" err="1" smtClean="0"/>
              <a:t>taken</a:t>
            </a:r>
            <a:r>
              <a:rPr lang="tr-TR" sz="3200" dirty="0" smtClean="0"/>
              <a:t> in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case</a:t>
            </a:r>
            <a:r>
              <a:rPr lang="tr-TR" sz="3200" dirty="0" smtClean="0"/>
              <a:t> since </a:t>
            </a:r>
            <a:r>
              <a:rPr lang="tr-TR" sz="3200" dirty="0" err="1" smtClean="0"/>
              <a:t>their</a:t>
            </a:r>
            <a:r>
              <a:rPr lang="tr-TR" sz="3200" dirty="0" smtClean="0"/>
              <a:t> </a:t>
            </a:r>
            <a:r>
              <a:rPr lang="tr-TR" sz="3200" dirty="0" err="1" smtClean="0"/>
              <a:t>last</a:t>
            </a:r>
            <a:r>
              <a:rPr lang="tr-TR" sz="3200" dirty="0" smtClean="0"/>
              <a:t> </a:t>
            </a:r>
            <a:r>
              <a:rPr lang="tr-TR" sz="3200" dirty="0" err="1" smtClean="0"/>
              <a:t>contact</a:t>
            </a:r>
            <a:r>
              <a:rPr lang="tr-TR" sz="3200" dirty="0" smtClean="0"/>
              <a:t>,</a:t>
            </a:r>
          </a:p>
          <a:p>
            <a:r>
              <a:rPr lang="tr-TR" sz="3200" dirty="0" smtClean="0"/>
              <a:t>Reference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documents</a:t>
            </a:r>
            <a:r>
              <a:rPr lang="tr-TR" sz="3200" dirty="0" smtClean="0"/>
              <a:t> </a:t>
            </a:r>
            <a:r>
              <a:rPr lang="tr-TR" sz="3200" dirty="0" err="1" smtClean="0"/>
              <a:t>attached</a:t>
            </a:r>
            <a:endParaRPr lang="tr-TR" sz="3200" dirty="0" smtClean="0"/>
          </a:p>
          <a:p>
            <a:r>
              <a:rPr lang="tr-TR" sz="3200" dirty="0" smtClean="0"/>
              <a:t>Reference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what</a:t>
            </a:r>
            <a:r>
              <a:rPr lang="tr-TR" sz="3200" dirty="0" smtClean="0"/>
              <a:t> </a:t>
            </a:r>
            <a:r>
              <a:rPr lang="tr-TR" sz="3200" dirty="0" err="1" smtClean="0"/>
              <a:t>Jane</a:t>
            </a:r>
            <a:r>
              <a:rPr lang="tr-TR" sz="3200" dirty="0" smtClean="0"/>
              <a:t> </a:t>
            </a:r>
            <a:r>
              <a:rPr lang="tr-TR" sz="3200" dirty="0" err="1" smtClean="0"/>
              <a:t>believes</a:t>
            </a:r>
            <a:r>
              <a:rPr lang="tr-TR" sz="3200" dirty="0" smtClean="0"/>
              <a:t> </a:t>
            </a:r>
            <a:r>
              <a:rPr lang="tr-TR" sz="3200" dirty="0" err="1" smtClean="0"/>
              <a:t>will</a:t>
            </a:r>
            <a:r>
              <a:rPr lang="tr-TR" sz="3200" dirty="0" smtClean="0"/>
              <a:t> be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outcome</a:t>
            </a:r>
            <a:r>
              <a:rPr lang="tr-TR" sz="3200" dirty="0" smtClean="0"/>
              <a:t> of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case</a:t>
            </a:r>
            <a:endParaRPr lang="tr-TR" sz="3200" dirty="0" smtClean="0"/>
          </a:p>
          <a:p>
            <a:r>
              <a:rPr lang="tr-TR" sz="3200" dirty="0" smtClean="0"/>
              <a:t>A </a:t>
            </a:r>
            <a:r>
              <a:rPr lang="tr-TR" sz="3200" dirty="0" err="1" smtClean="0"/>
              <a:t>closing</a:t>
            </a:r>
            <a:r>
              <a:rPr lang="tr-TR" sz="3200" dirty="0" smtClean="0"/>
              <a:t> </a:t>
            </a:r>
            <a:r>
              <a:rPr lang="tr-TR" sz="3200" dirty="0" err="1" smtClean="0"/>
              <a:t>line</a:t>
            </a:r>
            <a:r>
              <a:rPr lang="tr-TR" sz="3200" dirty="0" smtClean="0"/>
              <a:t> </a:t>
            </a:r>
            <a:r>
              <a:rPr lang="tr-TR" sz="3200" dirty="0" err="1" smtClean="0"/>
              <a:t>offering</a:t>
            </a:r>
            <a:r>
              <a:rPr lang="tr-TR" sz="3200" dirty="0" smtClean="0"/>
              <a:t> </a:t>
            </a:r>
            <a:r>
              <a:rPr lang="tr-TR" sz="3200" dirty="0" err="1" smtClean="0"/>
              <a:t>assistance</a:t>
            </a:r>
            <a:r>
              <a:rPr lang="tr-TR" sz="3200" dirty="0" smtClean="0"/>
              <a:t> </a:t>
            </a:r>
            <a:r>
              <a:rPr lang="tr-TR" sz="3200" dirty="0" err="1" smtClean="0"/>
              <a:t>if</a:t>
            </a:r>
            <a:r>
              <a:rPr lang="tr-TR" sz="3200" dirty="0" smtClean="0"/>
              <a:t> </a:t>
            </a:r>
            <a:r>
              <a:rPr lang="tr-TR" sz="3200" dirty="0" err="1" smtClean="0"/>
              <a:t>needed</a:t>
            </a:r>
            <a:r>
              <a:rPr lang="tr-TR" sz="3200" dirty="0" smtClean="0"/>
              <a:t>.</a:t>
            </a:r>
          </a:p>
          <a:p>
            <a:pPr marL="0" indent="0">
              <a:buNone/>
            </a:pPr>
            <a:endParaRPr lang="tr-TR" sz="3200" u="sng" dirty="0"/>
          </a:p>
        </p:txBody>
      </p:sp>
    </p:spTree>
    <p:extLst>
      <p:ext uri="{BB962C8B-B14F-4D97-AF65-F5344CB8AC3E}">
        <p14:creationId xmlns:p14="http://schemas.microsoft.com/office/powerpoint/2010/main" val="261070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60648"/>
            <a:ext cx="8568952" cy="65029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000" dirty="0" err="1" smtClean="0"/>
              <a:t>Dear</a:t>
            </a:r>
            <a:r>
              <a:rPr lang="tr-TR" sz="2000" dirty="0" smtClean="0"/>
              <a:t> </a:t>
            </a:r>
            <a:r>
              <a:rPr lang="tr-TR" sz="2000" dirty="0" err="1" smtClean="0"/>
              <a:t>Gwen</a:t>
            </a:r>
            <a:r>
              <a:rPr lang="tr-TR" sz="2000" dirty="0" smtClean="0"/>
              <a:t>, 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 algn="just">
              <a:buNone/>
            </a:pPr>
            <a:r>
              <a:rPr lang="tr-TR" sz="2000" dirty="0"/>
              <a:t>	</a:t>
            </a:r>
            <a:r>
              <a:rPr lang="tr-TR" sz="2000" dirty="0" err="1" smtClean="0"/>
              <a:t>Further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our</a:t>
            </a:r>
            <a:r>
              <a:rPr lang="tr-TR" sz="2000" dirty="0" smtClean="0"/>
              <a:t> </a:t>
            </a:r>
            <a:r>
              <a:rPr lang="tr-TR" sz="2000" dirty="0" err="1" smtClean="0"/>
              <a:t>phone</a:t>
            </a:r>
            <a:r>
              <a:rPr lang="tr-TR" sz="2000" dirty="0" smtClean="0"/>
              <a:t> </a:t>
            </a:r>
            <a:r>
              <a:rPr lang="tr-TR" sz="2000" dirty="0" err="1" smtClean="0"/>
              <a:t>conversation</a:t>
            </a:r>
            <a:r>
              <a:rPr lang="tr-TR" sz="2000" dirty="0" smtClean="0"/>
              <a:t> on </a:t>
            </a:r>
            <a:r>
              <a:rPr lang="tr-TR" sz="2000" dirty="0" err="1" smtClean="0"/>
              <a:t>Monday</a:t>
            </a:r>
            <a:r>
              <a:rPr lang="tr-TR" sz="2000" dirty="0" smtClean="0"/>
              <a:t>, I </a:t>
            </a:r>
            <a:r>
              <a:rPr lang="tr-TR" sz="2000" dirty="0" err="1" smtClean="0"/>
              <a:t>would</a:t>
            </a:r>
            <a:r>
              <a:rPr lang="tr-TR" sz="2000" dirty="0" smtClean="0"/>
              <a:t> </a:t>
            </a:r>
            <a:r>
              <a:rPr lang="tr-TR" sz="2000" dirty="0" err="1" smtClean="0"/>
              <a:t>like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inform</a:t>
            </a:r>
            <a:r>
              <a:rPr lang="tr-TR" sz="2000" dirty="0" smtClean="0"/>
              <a:t> </a:t>
            </a:r>
            <a:r>
              <a:rPr lang="tr-TR" sz="2000" dirty="0" err="1" smtClean="0"/>
              <a:t>you</a:t>
            </a:r>
            <a:r>
              <a:rPr lang="tr-TR" sz="2000" dirty="0" smtClean="0"/>
              <a:t> of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steps</a:t>
            </a:r>
            <a:r>
              <a:rPr lang="tr-TR" sz="2000" dirty="0" smtClean="0"/>
              <a:t> I </a:t>
            </a:r>
            <a:r>
              <a:rPr lang="tr-TR" sz="2000" dirty="0" err="1" smtClean="0"/>
              <a:t>have</a:t>
            </a:r>
            <a:r>
              <a:rPr lang="tr-TR" sz="2000" dirty="0" smtClean="0"/>
              <a:t> </a:t>
            </a:r>
            <a:r>
              <a:rPr lang="tr-TR" sz="2000" dirty="0" err="1" smtClean="0"/>
              <a:t>taken</a:t>
            </a:r>
            <a:r>
              <a:rPr lang="tr-TR" sz="2000" dirty="0" smtClean="0"/>
              <a:t> in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Myers</a:t>
            </a:r>
            <a:r>
              <a:rPr lang="tr-TR" sz="2000" dirty="0" smtClean="0"/>
              <a:t> </a:t>
            </a:r>
            <a:r>
              <a:rPr lang="tr-TR" sz="2000" dirty="0" err="1" smtClean="0"/>
              <a:t>case</a:t>
            </a:r>
            <a:r>
              <a:rPr lang="tr-TR" sz="2000" dirty="0" smtClean="0"/>
              <a:t> since </a:t>
            </a:r>
            <a:r>
              <a:rPr lang="tr-TR" sz="2000" dirty="0" err="1" smtClean="0"/>
              <a:t>we</a:t>
            </a:r>
            <a:r>
              <a:rPr lang="tr-TR" sz="2000" dirty="0" smtClean="0"/>
              <a:t> </a:t>
            </a:r>
            <a:r>
              <a:rPr lang="tr-TR" sz="2000" dirty="0" err="1" smtClean="0"/>
              <a:t>spoke</a:t>
            </a:r>
            <a:r>
              <a:rPr lang="tr-TR" sz="2000" dirty="0" smtClean="0"/>
              <a:t>.</a:t>
            </a:r>
          </a:p>
          <a:p>
            <a:pPr marL="0" indent="0" algn="just">
              <a:buNone/>
            </a:pPr>
            <a:r>
              <a:rPr lang="tr-TR" sz="2000" dirty="0"/>
              <a:t>	</a:t>
            </a:r>
            <a:r>
              <a:rPr lang="tr-TR" sz="2000" dirty="0" smtClean="0"/>
              <a:t>I </a:t>
            </a:r>
            <a:r>
              <a:rPr lang="tr-TR" sz="2000" dirty="0" err="1" smtClean="0"/>
              <a:t>have</a:t>
            </a:r>
            <a:r>
              <a:rPr lang="tr-TR" sz="2000" dirty="0" smtClean="0"/>
              <a:t> </a:t>
            </a:r>
            <a:r>
              <a:rPr lang="tr-TR" sz="2000" dirty="0" err="1" smtClean="0"/>
              <a:t>submitted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completed</a:t>
            </a:r>
            <a:r>
              <a:rPr lang="tr-TR" sz="2000" dirty="0" smtClean="0"/>
              <a:t> </a:t>
            </a:r>
            <a:r>
              <a:rPr lang="tr-TR" sz="2000" dirty="0" err="1" smtClean="0"/>
              <a:t>enry</a:t>
            </a:r>
            <a:r>
              <a:rPr lang="tr-TR" sz="2000" dirty="0" smtClean="0"/>
              <a:t> of </a:t>
            </a:r>
            <a:r>
              <a:rPr lang="tr-TR" sz="2000" dirty="0" err="1" smtClean="0"/>
              <a:t>appearence</a:t>
            </a:r>
            <a:r>
              <a:rPr lang="tr-TR" sz="2000" dirty="0" smtClean="0"/>
              <a:t> </a:t>
            </a:r>
            <a:r>
              <a:rPr lang="tr-TR" sz="2000" dirty="0" err="1" smtClean="0"/>
              <a:t>you</a:t>
            </a:r>
            <a:r>
              <a:rPr lang="tr-TR" sz="2000" dirty="0" smtClean="0"/>
              <a:t> sent me, </a:t>
            </a:r>
            <a:r>
              <a:rPr lang="tr-TR" sz="2000" dirty="0" err="1" smtClean="0"/>
              <a:t>along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an </a:t>
            </a:r>
            <a:r>
              <a:rPr lang="tr-TR" sz="2000" dirty="0" err="1" smtClean="0"/>
              <a:t>application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a </a:t>
            </a:r>
            <a:r>
              <a:rPr lang="tr-TR" sz="2000" dirty="0" err="1" smtClean="0"/>
              <a:t>pre</a:t>
            </a:r>
            <a:r>
              <a:rPr lang="tr-TR" sz="2000" dirty="0" smtClean="0"/>
              <a:t> </a:t>
            </a:r>
            <a:r>
              <a:rPr lang="tr-TR" sz="2000" dirty="0" err="1" smtClean="0"/>
              <a:t>hearing</a:t>
            </a:r>
            <a:r>
              <a:rPr lang="tr-TR" sz="2000" dirty="0" smtClean="0"/>
              <a:t> </a:t>
            </a:r>
            <a:r>
              <a:rPr lang="tr-TR" sz="2000" dirty="0" err="1" smtClean="0"/>
              <a:t>assessment</a:t>
            </a:r>
            <a:r>
              <a:rPr lang="tr-TR" sz="2000" dirty="0" smtClean="0"/>
              <a:t> of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case</a:t>
            </a:r>
            <a:r>
              <a:rPr lang="tr-TR" sz="2000" dirty="0" smtClean="0"/>
              <a:t>. I </a:t>
            </a:r>
            <a:r>
              <a:rPr lang="tr-TR" sz="2000" dirty="0" err="1" smtClean="0"/>
              <a:t>have</a:t>
            </a:r>
            <a:r>
              <a:rPr lang="tr-TR" sz="2000" dirty="0" smtClean="0"/>
              <a:t> </a:t>
            </a:r>
            <a:r>
              <a:rPr lang="tr-TR" sz="2000" dirty="0" err="1" smtClean="0"/>
              <a:t>also</a:t>
            </a:r>
            <a:r>
              <a:rPr lang="tr-TR" sz="2000" dirty="0" smtClean="0"/>
              <a:t> </a:t>
            </a:r>
            <a:r>
              <a:rPr lang="tr-TR" sz="2000" dirty="0" err="1" smtClean="0"/>
              <a:t>drafted</a:t>
            </a:r>
            <a:r>
              <a:rPr lang="tr-TR" sz="2000" dirty="0" smtClean="0"/>
              <a:t> a </a:t>
            </a:r>
            <a:r>
              <a:rPr lang="tr-TR" sz="2000" dirty="0" err="1" smtClean="0"/>
              <a:t>written</a:t>
            </a:r>
            <a:r>
              <a:rPr lang="tr-TR" sz="2000" dirty="0" smtClean="0"/>
              <a:t> </a:t>
            </a:r>
            <a:r>
              <a:rPr lang="tr-TR" sz="2000" dirty="0" err="1" smtClean="0"/>
              <a:t>submission</a:t>
            </a:r>
            <a:r>
              <a:rPr lang="tr-TR" sz="2000" dirty="0" smtClean="0"/>
              <a:t> of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case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forwarded</a:t>
            </a:r>
            <a:r>
              <a:rPr lang="tr-TR" sz="2000" dirty="0" smtClean="0"/>
              <a:t> </a:t>
            </a:r>
            <a:r>
              <a:rPr lang="tr-TR" sz="2000" dirty="0" err="1" smtClean="0"/>
              <a:t>this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tribunal</a:t>
            </a:r>
            <a:r>
              <a:rPr lang="tr-TR" sz="2000" dirty="0" smtClean="0"/>
              <a:t>. </a:t>
            </a:r>
            <a:r>
              <a:rPr lang="tr-TR" sz="2000" dirty="0" err="1" smtClean="0"/>
              <a:t>These</a:t>
            </a:r>
            <a:r>
              <a:rPr lang="tr-TR" sz="2000" dirty="0" smtClean="0"/>
              <a:t> </a:t>
            </a:r>
            <a:r>
              <a:rPr lang="tr-TR" sz="2000" dirty="0" err="1" smtClean="0"/>
              <a:t>two</a:t>
            </a:r>
            <a:r>
              <a:rPr lang="tr-TR" sz="2000" dirty="0" smtClean="0"/>
              <a:t> </a:t>
            </a:r>
            <a:r>
              <a:rPr lang="tr-TR" sz="2000" dirty="0" err="1" smtClean="0"/>
              <a:t>documents</a:t>
            </a:r>
            <a:r>
              <a:rPr lang="tr-TR" sz="2000" dirty="0" smtClean="0"/>
              <a:t> </a:t>
            </a:r>
            <a:r>
              <a:rPr lang="tr-TR" sz="2000" dirty="0" err="1" smtClean="0"/>
              <a:t>have</a:t>
            </a:r>
            <a:r>
              <a:rPr lang="tr-TR" sz="2000" dirty="0" smtClean="0"/>
              <a:t> </a:t>
            </a:r>
            <a:r>
              <a:rPr lang="tr-TR" sz="2000" dirty="0" err="1" smtClean="0"/>
              <a:t>been</a:t>
            </a:r>
            <a:r>
              <a:rPr lang="tr-TR" sz="2000" dirty="0" smtClean="0"/>
              <a:t> </a:t>
            </a:r>
            <a:r>
              <a:rPr lang="tr-TR" sz="2000" dirty="0" err="1" smtClean="0"/>
              <a:t>attached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this</a:t>
            </a:r>
            <a:r>
              <a:rPr lang="tr-TR" sz="2000" dirty="0" smtClean="0"/>
              <a:t> mail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your</a:t>
            </a:r>
            <a:r>
              <a:rPr lang="tr-TR" sz="2000" dirty="0" smtClean="0"/>
              <a:t> </a:t>
            </a:r>
            <a:r>
              <a:rPr lang="tr-TR" sz="2000" dirty="0" err="1" smtClean="0"/>
              <a:t>perusal</a:t>
            </a:r>
            <a:r>
              <a:rPr lang="tr-TR" sz="2000" dirty="0" smtClean="0"/>
              <a:t>.</a:t>
            </a:r>
          </a:p>
          <a:p>
            <a:pPr marL="0" indent="0" algn="just">
              <a:buNone/>
            </a:pPr>
            <a:r>
              <a:rPr lang="tr-TR" sz="2000" dirty="0"/>
              <a:t>	</a:t>
            </a:r>
            <a:r>
              <a:rPr lang="tr-TR" sz="2000" dirty="0" smtClean="0"/>
              <a:t>I am </a:t>
            </a:r>
            <a:r>
              <a:rPr lang="tr-TR" sz="2000" dirty="0" err="1" smtClean="0"/>
              <a:t>now</a:t>
            </a:r>
            <a:r>
              <a:rPr lang="tr-TR" sz="2000" dirty="0" smtClean="0"/>
              <a:t> </a:t>
            </a:r>
            <a:r>
              <a:rPr lang="tr-TR" sz="2000" dirty="0" err="1" smtClean="0"/>
              <a:t>awaiting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response</a:t>
            </a:r>
            <a:r>
              <a:rPr lang="tr-TR" sz="2000" dirty="0" smtClean="0"/>
              <a:t> of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tribunal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will</a:t>
            </a:r>
            <a:r>
              <a:rPr lang="tr-TR" sz="2000" dirty="0" smtClean="0"/>
              <a:t> </a:t>
            </a:r>
            <a:r>
              <a:rPr lang="tr-TR" sz="2000" dirty="0" err="1" smtClean="0"/>
              <a:t>naturally</a:t>
            </a:r>
            <a:r>
              <a:rPr lang="tr-TR" sz="2000" dirty="0" smtClean="0"/>
              <a:t> </a:t>
            </a:r>
            <a:r>
              <a:rPr lang="tr-TR" sz="2000" dirty="0" err="1" smtClean="0"/>
              <a:t>inform</a:t>
            </a:r>
            <a:r>
              <a:rPr lang="tr-TR" sz="2000" dirty="0" smtClean="0"/>
              <a:t> </a:t>
            </a:r>
            <a:r>
              <a:rPr lang="tr-TR" sz="2000" dirty="0" err="1" smtClean="0"/>
              <a:t>you</a:t>
            </a:r>
            <a:r>
              <a:rPr lang="tr-TR" sz="2000" dirty="0" smtClean="0"/>
              <a:t> as </a:t>
            </a:r>
            <a:r>
              <a:rPr lang="tr-TR" sz="2000" dirty="0" err="1" smtClean="0"/>
              <a:t>soon</a:t>
            </a:r>
            <a:r>
              <a:rPr lang="tr-TR" sz="2000" dirty="0" smtClean="0"/>
              <a:t> as I </a:t>
            </a:r>
            <a:r>
              <a:rPr lang="tr-TR" sz="2000" dirty="0" err="1" smtClean="0"/>
              <a:t>hear</a:t>
            </a:r>
            <a:r>
              <a:rPr lang="tr-TR" sz="2000" dirty="0" smtClean="0"/>
              <a:t> </a:t>
            </a:r>
            <a:r>
              <a:rPr lang="tr-TR" sz="2000" dirty="0" err="1" smtClean="0"/>
              <a:t>anything</a:t>
            </a:r>
            <a:r>
              <a:rPr lang="tr-TR" sz="2000" dirty="0" smtClean="0"/>
              <a:t>. I am </a:t>
            </a:r>
            <a:r>
              <a:rPr lang="tr-TR" sz="2000" dirty="0" err="1" smtClean="0"/>
              <a:t>quite</a:t>
            </a:r>
            <a:r>
              <a:rPr lang="tr-TR" sz="2000" dirty="0" smtClean="0"/>
              <a:t> </a:t>
            </a:r>
            <a:r>
              <a:rPr lang="tr-TR" sz="2000" dirty="0" err="1" smtClean="0"/>
              <a:t>confident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tribunal</a:t>
            </a:r>
            <a:r>
              <a:rPr lang="tr-TR" sz="2000" dirty="0" smtClean="0"/>
              <a:t> </a:t>
            </a:r>
            <a:r>
              <a:rPr lang="tr-TR" sz="2000" dirty="0" err="1" smtClean="0"/>
              <a:t>will</a:t>
            </a:r>
            <a:r>
              <a:rPr lang="tr-TR" sz="2000" dirty="0" smtClean="0"/>
              <a:t> </a:t>
            </a:r>
            <a:r>
              <a:rPr lang="tr-TR" sz="2000" dirty="0" err="1" smtClean="0"/>
              <a:t>decide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handle</a:t>
            </a:r>
            <a:r>
              <a:rPr lang="tr-TR" sz="2000" dirty="0" smtClean="0"/>
              <a:t> </a:t>
            </a:r>
            <a:r>
              <a:rPr lang="tr-TR" sz="2000" dirty="0" err="1" smtClean="0"/>
              <a:t>this</a:t>
            </a:r>
            <a:r>
              <a:rPr lang="tr-TR" sz="2000" dirty="0" smtClean="0"/>
              <a:t> </a:t>
            </a:r>
            <a:r>
              <a:rPr lang="tr-TR" sz="2000" dirty="0" err="1" smtClean="0"/>
              <a:t>case</a:t>
            </a:r>
            <a:r>
              <a:rPr lang="tr-TR" sz="2000" dirty="0" smtClean="0"/>
              <a:t> </a:t>
            </a:r>
            <a:r>
              <a:rPr lang="tr-TR" sz="2000" dirty="0" err="1" smtClean="0"/>
              <a:t>solely</a:t>
            </a:r>
            <a:r>
              <a:rPr lang="tr-TR" sz="2000" dirty="0" smtClean="0"/>
              <a:t> on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basis</a:t>
            </a:r>
            <a:r>
              <a:rPr lang="tr-TR" sz="2000" dirty="0" smtClean="0"/>
              <a:t> of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written</a:t>
            </a:r>
            <a:r>
              <a:rPr lang="tr-TR" sz="2000" dirty="0" smtClean="0"/>
              <a:t> </a:t>
            </a:r>
            <a:r>
              <a:rPr lang="tr-TR" sz="2000" dirty="0" err="1" smtClean="0"/>
              <a:t>submission</a:t>
            </a:r>
            <a:r>
              <a:rPr lang="tr-TR" sz="2000" dirty="0" smtClean="0"/>
              <a:t>,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outcome</a:t>
            </a:r>
            <a:r>
              <a:rPr lang="tr-TR" sz="2000" dirty="0" smtClean="0"/>
              <a:t> </a:t>
            </a:r>
            <a:r>
              <a:rPr lang="tr-TR" sz="2000" dirty="0" err="1" smtClean="0"/>
              <a:t>will</a:t>
            </a:r>
            <a:r>
              <a:rPr lang="tr-TR" sz="2000" dirty="0" smtClean="0"/>
              <a:t> be </a:t>
            </a:r>
            <a:r>
              <a:rPr lang="tr-TR" sz="2000" dirty="0" err="1" smtClean="0"/>
              <a:t>positive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your</a:t>
            </a:r>
            <a:r>
              <a:rPr lang="tr-TR" sz="2000" dirty="0" smtClean="0"/>
              <a:t> </a:t>
            </a:r>
            <a:r>
              <a:rPr lang="tr-TR" sz="2000" dirty="0" err="1" smtClean="0"/>
              <a:t>firm</a:t>
            </a:r>
            <a:r>
              <a:rPr lang="tr-TR" sz="2000" dirty="0" smtClean="0"/>
              <a:t>.</a:t>
            </a:r>
          </a:p>
          <a:p>
            <a:pPr marL="0" indent="0" algn="just">
              <a:buNone/>
            </a:pPr>
            <a:r>
              <a:rPr lang="tr-TR" sz="2000" dirty="0"/>
              <a:t>	</a:t>
            </a:r>
            <a:r>
              <a:rPr lang="tr-TR" sz="2000" dirty="0" err="1" smtClean="0"/>
              <a:t>Please</a:t>
            </a:r>
            <a:r>
              <a:rPr lang="tr-TR" sz="2000" dirty="0" smtClean="0"/>
              <a:t> do not </a:t>
            </a:r>
            <a:r>
              <a:rPr lang="tr-TR" sz="2000" dirty="0" err="1" smtClean="0"/>
              <a:t>hesitate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contact</a:t>
            </a:r>
            <a:r>
              <a:rPr lang="tr-TR" sz="2000" dirty="0" smtClean="0"/>
              <a:t> me in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meantime</a:t>
            </a:r>
            <a:r>
              <a:rPr lang="tr-TR" sz="2000" dirty="0" smtClean="0"/>
              <a:t> </a:t>
            </a:r>
            <a:r>
              <a:rPr lang="tr-TR" sz="2000" dirty="0" err="1" smtClean="0"/>
              <a:t>if</a:t>
            </a:r>
            <a:r>
              <a:rPr lang="tr-TR" sz="2000" dirty="0" smtClean="0"/>
              <a:t> </a:t>
            </a:r>
            <a:r>
              <a:rPr lang="tr-TR" sz="2000" dirty="0" err="1" smtClean="0"/>
              <a:t>you</a:t>
            </a:r>
            <a:r>
              <a:rPr lang="tr-TR" sz="2000" dirty="0" smtClean="0"/>
              <a:t> </a:t>
            </a:r>
            <a:r>
              <a:rPr lang="tr-TR" sz="2000" dirty="0" err="1" smtClean="0"/>
              <a:t>require</a:t>
            </a:r>
            <a:r>
              <a:rPr lang="tr-TR" sz="2000" dirty="0" smtClean="0"/>
              <a:t> </a:t>
            </a:r>
            <a:r>
              <a:rPr lang="tr-TR" sz="2000" dirty="0" err="1" smtClean="0"/>
              <a:t>any</a:t>
            </a:r>
            <a:r>
              <a:rPr lang="tr-TR" sz="2000" dirty="0" smtClean="0"/>
              <a:t> </a:t>
            </a:r>
            <a:r>
              <a:rPr lang="tr-TR" sz="2000" dirty="0" err="1" smtClean="0"/>
              <a:t>further</a:t>
            </a:r>
            <a:r>
              <a:rPr lang="tr-TR" sz="2000" dirty="0" smtClean="0"/>
              <a:t> </a:t>
            </a:r>
            <a:r>
              <a:rPr lang="tr-TR" sz="2000" dirty="0" err="1" smtClean="0"/>
              <a:t>information</a:t>
            </a:r>
            <a:r>
              <a:rPr lang="tr-TR" sz="2000" dirty="0" smtClean="0"/>
              <a:t> </a:t>
            </a:r>
            <a:r>
              <a:rPr lang="tr-TR" sz="2000" dirty="0" err="1" smtClean="0"/>
              <a:t>or</a:t>
            </a:r>
            <a:r>
              <a:rPr lang="tr-TR" sz="2000" dirty="0" smtClean="0"/>
              <a:t> </a:t>
            </a:r>
            <a:r>
              <a:rPr lang="tr-TR" sz="2000" dirty="0" err="1" smtClean="0"/>
              <a:t>assistance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err="1" smtClean="0"/>
              <a:t>Yours</a:t>
            </a:r>
            <a:r>
              <a:rPr lang="tr-TR" sz="2000" dirty="0" smtClean="0"/>
              <a:t> </a:t>
            </a:r>
            <a:r>
              <a:rPr lang="tr-TR" sz="2000" dirty="0" err="1" smtClean="0"/>
              <a:t>sincerely</a:t>
            </a:r>
            <a:r>
              <a:rPr lang="tr-TR" sz="2000" dirty="0" smtClean="0"/>
              <a:t> </a:t>
            </a:r>
          </a:p>
          <a:p>
            <a:pPr marL="0" indent="0">
              <a:buNone/>
            </a:pPr>
            <a:r>
              <a:rPr lang="tr-TR" sz="2000" dirty="0" err="1" smtClean="0"/>
              <a:t>Jane</a:t>
            </a:r>
            <a:r>
              <a:rPr lang="tr-TR" sz="2000" dirty="0" smtClean="0"/>
              <a:t> </a:t>
            </a:r>
          </a:p>
          <a:p>
            <a:pPr marL="0" indent="0">
              <a:buNone/>
            </a:pPr>
            <a:r>
              <a:rPr lang="tr-TR" sz="2000" dirty="0" smtClean="0"/>
              <a:t>(144 </a:t>
            </a:r>
            <a:r>
              <a:rPr lang="tr-TR" sz="2000" dirty="0" err="1" smtClean="0"/>
              <a:t>words</a:t>
            </a:r>
            <a:r>
              <a:rPr lang="tr-TR" sz="2000" dirty="0" smtClean="0"/>
              <a:t>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2722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676456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Reading B: A </a:t>
            </a:r>
            <a:r>
              <a:rPr lang="tr-TR" dirty="0" err="1" smtClean="0"/>
              <a:t>Sex</a:t>
            </a:r>
            <a:r>
              <a:rPr lang="tr-TR" dirty="0" smtClean="0"/>
              <a:t> </a:t>
            </a:r>
            <a:r>
              <a:rPr lang="tr-TR" dirty="0" err="1" smtClean="0"/>
              <a:t>Discrimination</a:t>
            </a:r>
            <a:r>
              <a:rPr lang="tr-TR" dirty="0" smtClean="0"/>
              <a:t> Case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996952"/>
            <a:ext cx="8229600" cy="2319536"/>
          </a:xfrm>
        </p:spPr>
        <p:txBody>
          <a:bodyPr>
            <a:normAutofit/>
          </a:bodyPr>
          <a:lstStyle/>
          <a:p>
            <a:r>
              <a:rPr lang="tr-TR" sz="3600" dirty="0" smtClean="0"/>
              <a:t>Read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introduction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find</a:t>
            </a:r>
            <a:r>
              <a:rPr lang="tr-TR" sz="3600" dirty="0" smtClean="0"/>
              <a:t> 3 </a:t>
            </a:r>
            <a:r>
              <a:rPr lang="tr-TR" sz="3600" dirty="0" err="1" smtClean="0"/>
              <a:t>powers</a:t>
            </a:r>
            <a:r>
              <a:rPr lang="tr-TR" sz="3600" dirty="0" smtClean="0"/>
              <a:t> </a:t>
            </a:r>
            <a:r>
              <a:rPr lang="tr-TR" sz="3600" dirty="0" err="1" smtClean="0"/>
              <a:t>that</a:t>
            </a:r>
            <a:r>
              <a:rPr lang="tr-TR" sz="3600" dirty="0" smtClean="0"/>
              <a:t> </a:t>
            </a:r>
            <a:r>
              <a:rPr lang="tr-TR" sz="3600" dirty="0" err="1" smtClean="0"/>
              <a:t>employment</a:t>
            </a:r>
            <a:r>
              <a:rPr lang="tr-TR" sz="3600" dirty="0" smtClean="0"/>
              <a:t> </a:t>
            </a:r>
            <a:r>
              <a:rPr lang="tr-TR" sz="3600" dirty="0" err="1" smtClean="0"/>
              <a:t>tribunals</a:t>
            </a:r>
            <a:r>
              <a:rPr lang="tr-TR" sz="3600" dirty="0" smtClean="0"/>
              <a:t> </a:t>
            </a:r>
            <a:r>
              <a:rPr lang="tr-TR" sz="3600" dirty="0" err="1" smtClean="0"/>
              <a:t>have</a:t>
            </a:r>
            <a:r>
              <a:rPr lang="tr-TR" sz="3600" dirty="0" smtClean="0"/>
              <a:t> in </a:t>
            </a:r>
            <a:r>
              <a:rPr lang="tr-TR" sz="3600" dirty="0" err="1" smtClean="0"/>
              <a:t>the</a:t>
            </a:r>
            <a:r>
              <a:rPr lang="tr-TR" sz="3600" dirty="0" smtClean="0"/>
              <a:t> UK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3748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UK </a:t>
            </a:r>
            <a:r>
              <a:rPr lang="tr-TR" dirty="0" err="1" smtClean="0"/>
              <a:t>Employment</a:t>
            </a:r>
            <a:r>
              <a:rPr lang="tr-TR" dirty="0" smtClean="0"/>
              <a:t> </a:t>
            </a:r>
            <a:r>
              <a:rPr lang="tr-TR" dirty="0" err="1" smtClean="0"/>
              <a:t>Tribunals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473048"/>
              </p:ext>
            </p:extLst>
          </p:nvPr>
        </p:nvGraphicFramePr>
        <p:xfrm>
          <a:off x="457200" y="2204864"/>
          <a:ext cx="8229600" cy="4119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228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73833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5.2.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415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1. </a:t>
            </a:r>
            <a:r>
              <a:rPr lang="tr-TR" sz="2400" dirty="0" err="1" smtClean="0">
                <a:solidFill>
                  <a:srgbClr val="FF0000"/>
                </a:solidFill>
              </a:rPr>
              <a:t>Who</a:t>
            </a:r>
            <a:r>
              <a:rPr lang="tr-TR" sz="2400" dirty="0" smtClean="0">
                <a:solidFill>
                  <a:srgbClr val="FF0000"/>
                </a:solidFill>
              </a:rPr>
              <a:t> do </a:t>
            </a:r>
            <a:r>
              <a:rPr lang="tr-TR" sz="2400" dirty="0" err="1" smtClean="0">
                <a:solidFill>
                  <a:srgbClr val="FF0000"/>
                </a:solidFill>
              </a:rPr>
              <a:t>you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think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text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was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written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for</a:t>
            </a:r>
            <a:r>
              <a:rPr lang="tr-TR" sz="2400" dirty="0" smtClean="0">
                <a:solidFill>
                  <a:srgbClr val="FF0000"/>
                </a:solidFill>
              </a:rPr>
              <a:t>?</a:t>
            </a:r>
            <a:br>
              <a:rPr lang="tr-TR" sz="2400" dirty="0" smtClean="0">
                <a:solidFill>
                  <a:srgbClr val="FF0000"/>
                </a:solidFill>
              </a:rPr>
            </a:br>
            <a:r>
              <a:rPr lang="tr-TR" sz="2400" dirty="0" smtClean="0">
                <a:solidFill>
                  <a:srgbClr val="FF0000"/>
                </a:solidFill>
              </a:rPr>
              <a:t/>
            </a:r>
            <a:br>
              <a:rPr lang="tr-TR" sz="2400" dirty="0" smtClean="0">
                <a:solidFill>
                  <a:srgbClr val="FF0000"/>
                </a:solidFill>
              </a:rPr>
            </a:br>
            <a:r>
              <a:rPr lang="tr-TR" sz="2400" dirty="0" smtClean="0">
                <a:solidFill>
                  <a:srgbClr val="FF0000"/>
                </a:solidFill>
              </a:rPr>
              <a:t/>
            </a:r>
            <a:br>
              <a:rPr lang="tr-TR" sz="2400" dirty="0" smtClean="0">
                <a:solidFill>
                  <a:srgbClr val="FF0000"/>
                </a:solidFill>
              </a:rPr>
            </a:br>
            <a:r>
              <a:rPr lang="tr-TR" sz="2400" dirty="0" smtClean="0">
                <a:solidFill>
                  <a:srgbClr val="FF0000"/>
                </a:solidFill>
              </a:rPr>
              <a:t>2. </a:t>
            </a:r>
            <a:r>
              <a:rPr lang="tr-TR" sz="2400" dirty="0" err="1" smtClean="0">
                <a:solidFill>
                  <a:srgbClr val="FF0000"/>
                </a:solidFill>
              </a:rPr>
              <a:t>What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was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case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about</a:t>
            </a:r>
            <a:r>
              <a:rPr lang="tr-TR" sz="2400" dirty="0" smtClean="0">
                <a:solidFill>
                  <a:srgbClr val="FF0000"/>
                </a:solidFill>
              </a:rPr>
              <a:t>? </a:t>
            </a:r>
            <a:r>
              <a:rPr lang="tr-TR" sz="2400" dirty="0" err="1" smtClean="0">
                <a:solidFill>
                  <a:srgbClr val="FF0000"/>
                </a:solidFill>
              </a:rPr>
              <a:t>Who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were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claimants</a:t>
            </a:r>
            <a:r>
              <a:rPr lang="tr-TR" sz="2400" dirty="0" smtClean="0">
                <a:solidFill>
                  <a:srgbClr val="FF0000"/>
                </a:solidFill>
              </a:rPr>
              <a:t>&amp; </a:t>
            </a:r>
            <a:r>
              <a:rPr lang="tr-TR" sz="2400" dirty="0" err="1" smtClean="0">
                <a:solidFill>
                  <a:srgbClr val="FF0000"/>
                </a:solidFill>
              </a:rPr>
              <a:t>defendants</a:t>
            </a:r>
            <a:r>
              <a:rPr lang="tr-TR" sz="2400" dirty="0" smtClean="0">
                <a:solidFill>
                  <a:srgbClr val="FF0000"/>
                </a:solidFill>
              </a:rPr>
              <a:t>?</a:t>
            </a:r>
            <a:br>
              <a:rPr lang="tr-TR" sz="2400" dirty="0" smtClean="0">
                <a:solidFill>
                  <a:srgbClr val="FF0000"/>
                </a:solidFill>
              </a:rPr>
            </a:br>
            <a:r>
              <a:rPr lang="tr-TR" sz="2400" dirty="0" smtClean="0">
                <a:solidFill>
                  <a:srgbClr val="FF0000"/>
                </a:solidFill>
              </a:rPr>
              <a:t/>
            </a:r>
            <a:br>
              <a:rPr lang="tr-TR" sz="2400" dirty="0" smtClean="0">
                <a:solidFill>
                  <a:srgbClr val="FF0000"/>
                </a:solidFill>
              </a:rPr>
            </a:br>
            <a:r>
              <a:rPr lang="tr-TR" sz="2400" dirty="0" smtClean="0">
                <a:solidFill>
                  <a:srgbClr val="FF0000"/>
                </a:solidFill>
              </a:rPr>
              <a:t>3. </a:t>
            </a:r>
            <a:r>
              <a:rPr lang="tr-TR" sz="2400" dirty="0" err="1" smtClean="0">
                <a:solidFill>
                  <a:srgbClr val="FF0000"/>
                </a:solidFill>
              </a:rPr>
              <a:t>What</a:t>
            </a:r>
            <a:r>
              <a:rPr lang="tr-TR" sz="2400" dirty="0" smtClean="0">
                <a:solidFill>
                  <a:srgbClr val="FF0000"/>
                </a:solidFill>
              </a:rPr>
              <a:t> is a </a:t>
            </a:r>
            <a:r>
              <a:rPr lang="tr-TR" sz="2400" dirty="0" err="1" smtClean="0">
                <a:solidFill>
                  <a:srgbClr val="FF0000"/>
                </a:solidFill>
              </a:rPr>
              <a:t>landmark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case</a:t>
            </a:r>
            <a:r>
              <a:rPr lang="tr-TR" sz="2400" dirty="0" smtClean="0">
                <a:solidFill>
                  <a:srgbClr val="FF0000"/>
                </a:solidFill>
              </a:rPr>
              <a:t>?</a:t>
            </a:r>
            <a:br>
              <a:rPr lang="tr-TR" sz="2400" dirty="0" smtClean="0">
                <a:solidFill>
                  <a:srgbClr val="FF0000"/>
                </a:solidFill>
              </a:rPr>
            </a:br>
            <a:r>
              <a:rPr lang="tr-TR" sz="2400" dirty="0" smtClean="0">
                <a:solidFill>
                  <a:srgbClr val="FF0000"/>
                </a:solidFill>
              </a:rPr>
              <a:t/>
            </a:r>
            <a:br>
              <a:rPr lang="tr-TR" sz="2400" dirty="0" smtClean="0">
                <a:solidFill>
                  <a:srgbClr val="FF0000"/>
                </a:solidFill>
              </a:rPr>
            </a:br>
            <a:endParaRPr lang="tr-TR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4. </a:t>
            </a:r>
            <a:r>
              <a:rPr lang="tr-TR" sz="2400" dirty="0" err="1" smtClean="0">
                <a:solidFill>
                  <a:srgbClr val="FF0000"/>
                </a:solidFill>
              </a:rPr>
              <a:t>According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to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claimants</a:t>
            </a:r>
            <a:r>
              <a:rPr lang="tr-TR" sz="2400" dirty="0" smtClean="0">
                <a:solidFill>
                  <a:srgbClr val="FF0000"/>
                </a:solidFill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</a:rPr>
              <a:t>what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prevented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them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from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becoming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senior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partners</a:t>
            </a:r>
            <a:r>
              <a:rPr lang="tr-TR" sz="2400" dirty="0" smtClean="0">
                <a:solidFill>
                  <a:srgbClr val="FF0000"/>
                </a:solidFill>
              </a:rPr>
              <a:t>?</a:t>
            </a:r>
            <a:br>
              <a:rPr lang="tr-TR" sz="2400" dirty="0" smtClean="0">
                <a:solidFill>
                  <a:srgbClr val="FF0000"/>
                </a:solidFill>
              </a:rPr>
            </a:br>
            <a:r>
              <a:rPr lang="tr-TR" sz="2400" dirty="0" smtClean="0">
                <a:solidFill>
                  <a:srgbClr val="FF0000"/>
                </a:solidFill>
              </a:rPr>
              <a:t/>
            </a:r>
            <a:br>
              <a:rPr lang="tr-TR" sz="2400" dirty="0" smtClean="0">
                <a:solidFill>
                  <a:srgbClr val="FF0000"/>
                </a:solidFill>
              </a:rPr>
            </a:br>
            <a:r>
              <a:rPr lang="tr-TR" sz="2400" dirty="0" smtClean="0">
                <a:solidFill>
                  <a:srgbClr val="FF0000"/>
                </a:solidFill>
              </a:rPr>
              <a:t/>
            </a:r>
            <a:br>
              <a:rPr lang="tr-TR" sz="2400" dirty="0" smtClean="0">
                <a:solidFill>
                  <a:srgbClr val="FF0000"/>
                </a:solidFill>
              </a:rPr>
            </a:br>
            <a:r>
              <a:rPr lang="tr-TR" sz="2400" dirty="0" smtClean="0">
                <a:solidFill>
                  <a:srgbClr val="FF0000"/>
                </a:solidFill>
              </a:rPr>
              <a:t>5. </a:t>
            </a:r>
            <a:r>
              <a:rPr lang="tr-TR" sz="2400" dirty="0" err="1" smtClean="0">
                <a:solidFill>
                  <a:srgbClr val="FF0000"/>
                </a:solidFill>
              </a:rPr>
              <a:t>Why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were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extra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damages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imposed</a:t>
            </a:r>
            <a:r>
              <a:rPr lang="tr-TR" sz="2400" dirty="0" smtClean="0">
                <a:solidFill>
                  <a:srgbClr val="FF0000"/>
                </a:solidFill>
              </a:rPr>
              <a:t> on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defendants</a:t>
            </a:r>
            <a:r>
              <a:rPr lang="tr-TR" sz="2400" dirty="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66192" y="134076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Texts</a:t>
            </a:r>
            <a:r>
              <a:rPr lang="tr-TR" dirty="0" smtClean="0"/>
              <a:t>,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these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sumarises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outcome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</a:t>
            </a:r>
            <a:r>
              <a:rPr lang="tr-TR" dirty="0" err="1" smtClean="0"/>
              <a:t>heard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an </a:t>
            </a:r>
            <a:r>
              <a:rPr lang="tr-TR" dirty="0" err="1" smtClean="0"/>
              <a:t>employment</a:t>
            </a:r>
            <a:r>
              <a:rPr lang="tr-TR" dirty="0" smtClean="0"/>
              <a:t> </a:t>
            </a:r>
            <a:r>
              <a:rPr lang="tr-TR" dirty="0" err="1" smtClean="0"/>
              <a:t>ribunal</a:t>
            </a:r>
            <a:r>
              <a:rPr lang="tr-TR" dirty="0" smtClean="0"/>
              <a:t>,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commonly</a:t>
            </a:r>
            <a:r>
              <a:rPr lang="tr-TR" dirty="0" smtClean="0"/>
              <a:t> </a:t>
            </a:r>
            <a:r>
              <a:rPr lang="tr-TR" dirty="0" err="1" smtClean="0"/>
              <a:t>read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employers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lawyers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323528" y="2477127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Sex</a:t>
            </a:r>
            <a:r>
              <a:rPr lang="tr-TR" dirty="0" smtClean="0"/>
              <a:t> </a:t>
            </a:r>
            <a:r>
              <a:rPr lang="tr-TR" dirty="0" err="1" smtClean="0"/>
              <a:t>discrimination</a:t>
            </a:r>
            <a:r>
              <a:rPr lang="tr-TR" dirty="0" smtClean="0"/>
              <a:t> /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female</a:t>
            </a:r>
            <a:r>
              <a:rPr lang="tr-TR" dirty="0" smtClean="0"/>
              <a:t> </a:t>
            </a:r>
            <a:r>
              <a:rPr lang="tr-TR" dirty="0" err="1" smtClean="0"/>
              <a:t>employees</a:t>
            </a:r>
            <a:r>
              <a:rPr lang="tr-TR" dirty="0" smtClean="0"/>
              <a:t> of a </a:t>
            </a:r>
            <a:r>
              <a:rPr lang="tr-TR" dirty="0" err="1" smtClean="0"/>
              <a:t>law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/ </a:t>
            </a:r>
            <a:r>
              <a:rPr lang="tr-TR" dirty="0" err="1" smtClean="0"/>
              <a:t>employers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166192" y="314096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deals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an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issue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marks</a:t>
            </a:r>
            <a:r>
              <a:rPr lang="tr-TR" dirty="0" smtClean="0"/>
              <a:t> a </a:t>
            </a:r>
            <a:r>
              <a:rPr lang="tr-TR" dirty="0" err="1" smtClean="0"/>
              <a:t>stage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 in a </a:t>
            </a:r>
            <a:r>
              <a:rPr lang="tr-TR" dirty="0" err="1" smtClean="0"/>
              <a:t>specific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Metin kutusu 7"/>
          <p:cNvSpPr txBox="1"/>
          <p:nvPr/>
        </p:nvSpPr>
        <p:spPr>
          <a:xfrm>
            <a:off x="151981" y="479715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women</a:t>
            </a:r>
            <a:r>
              <a:rPr lang="tr-TR" dirty="0" smtClean="0"/>
              <a:t> </a:t>
            </a:r>
            <a:r>
              <a:rPr lang="tr-TR" dirty="0" err="1" smtClean="0"/>
              <a:t>alleged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 had an </a:t>
            </a:r>
            <a:r>
              <a:rPr lang="tr-TR" dirty="0" err="1" smtClean="0"/>
              <a:t>overall</a:t>
            </a:r>
            <a:r>
              <a:rPr lang="tr-TR" dirty="0" smtClean="0"/>
              <a:t> «</a:t>
            </a:r>
            <a:r>
              <a:rPr lang="tr-TR" dirty="0" err="1" smtClean="0"/>
              <a:t>culture</a:t>
            </a:r>
            <a:r>
              <a:rPr lang="tr-TR" dirty="0" smtClean="0"/>
              <a:t>» of </a:t>
            </a:r>
            <a:r>
              <a:rPr lang="tr-TR" dirty="0" err="1" smtClean="0"/>
              <a:t>discrimination</a:t>
            </a:r>
            <a:r>
              <a:rPr lang="tr-TR" dirty="0" smtClean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tr-TR" dirty="0" err="1" smtClean="0"/>
              <a:t>women</a:t>
            </a:r>
            <a:endParaRPr lang="en-US" dirty="0"/>
          </a:p>
        </p:txBody>
      </p:sp>
      <p:sp>
        <p:nvSpPr>
          <p:cNvPr id="9" name="Metin kutusu 8"/>
          <p:cNvSpPr txBox="1"/>
          <p:nvPr/>
        </p:nvSpPr>
        <p:spPr>
          <a:xfrm>
            <a:off x="166192" y="5877272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court</a:t>
            </a:r>
            <a:r>
              <a:rPr lang="tr-TR" dirty="0" smtClean="0"/>
              <a:t> </a:t>
            </a:r>
            <a:r>
              <a:rPr lang="tr-TR" dirty="0" err="1" smtClean="0"/>
              <a:t>ruled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partners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 had </a:t>
            </a:r>
            <a:r>
              <a:rPr lang="tr-TR" dirty="0" err="1" smtClean="0"/>
              <a:t>behaved</a:t>
            </a:r>
            <a:r>
              <a:rPr lang="tr-TR" dirty="0" smtClean="0"/>
              <a:t> </a:t>
            </a:r>
            <a:r>
              <a:rPr lang="tr-TR" dirty="0" err="1" smtClean="0"/>
              <a:t>badly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proceedings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he had </a:t>
            </a:r>
            <a:r>
              <a:rPr lang="tr-TR" dirty="0" err="1" smtClean="0"/>
              <a:t>attempted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reputation</a:t>
            </a:r>
            <a:r>
              <a:rPr lang="tr-TR" dirty="0" smtClean="0"/>
              <a:t> of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claimants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23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6. </a:t>
            </a:r>
            <a:r>
              <a:rPr lang="tr-TR" dirty="0" err="1" smtClean="0">
                <a:solidFill>
                  <a:srgbClr val="FF0000"/>
                </a:solidFill>
              </a:rPr>
              <a:t>What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does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text</a:t>
            </a:r>
            <a:r>
              <a:rPr lang="tr-TR" dirty="0" smtClean="0">
                <a:solidFill>
                  <a:srgbClr val="FF0000"/>
                </a:solidFill>
              </a:rPr>
              <a:t> say </a:t>
            </a:r>
            <a:r>
              <a:rPr lang="tr-TR" dirty="0" err="1" smtClean="0">
                <a:solidFill>
                  <a:srgbClr val="FF0000"/>
                </a:solidFill>
              </a:rPr>
              <a:t>about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effect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award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extra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aggrevated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damages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would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likelyhave</a:t>
            </a:r>
            <a:r>
              <a:rPr lang="tr-TR" dirty="0" smtClean="0">
                <a:solidFill>
                  <a:srgbClr val="FF0000"/>
                </a:solidFill>
              </a:rPr>
              <a:t> on </a:t>
            </a:r>
            <a:r>
              <a:rPr lang="tr-TR" dirty="0" err="1" smtClean="0">
                <a:solidFill>
                  <a:srgbClr val="FF0000"/>
                </a:solidFill>
              </a:rPr>
              <a:t>future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proceedings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this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kind</a:t>
            </a:r>
            <a:r>
              <a:rPr lang="tr-TR" dirty="0" smtClean="0">
                <a:solidFill>
                  <a:srgbClr val="FF0000"/>
                </a:solidFill>
              </a:rPr>
              <a:t>?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7. «</a:t>
            </a:r>
            <a:r>
              <a:rPr lang="tr-TR" dirty="0" err="1" smtClean="0">
                <a:solidFill>
                  <a:srgbClr val="FF0000"/>
                </a:solidFill>
              </a:rPr>
              <a:t>Discriminatory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Culture</a:t>
            </a:r>
            <a:r>
              <a:rPr lang="tr-TR" dirty="0" smtClean="0">
                <a:solidFill>
                  <a:srgbClr val="FF0000"/>
                </a:solidFill>
              </a:rPr>
              <a:t>?»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3528" y="3284984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award</a:t>
            </a:r>
            <a:r>
              <a:rPr lang="tr-TR" dirty="0" smtClean="0"/>
              <a:t> is </a:t>
            </a:r>
            <a:r>
              <a:rPr lang="tr-TR" dirty="0" err="1" smtClean="0"/>
              <a:t>expected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lead</a:t>
            </a:r>
            <a:r>
              <a:rPr lang="tr-TR" dirty="0" smtClean="0"/>
              <a:t> </a:t>
            </a:r>
            <a:r>
              <a:rPr lang="tr-TR" dirty="0" err="1" smtClean="0"/>
              <a:t>attorneys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cautious</a:t>
            </a:r>
            <a:r>
              <a:rPr lang="tr-TR" dirty="0" smtClean="0"/>
              <a:t> 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behaviour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defending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tribunal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308961" y="515719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It’s</a:t>
            </a:r>
            <a:r>
              <a:rPr lang="tr-TR" dirty="0" smtClean="0"/>
              <a:t> an </a:t>
            </a:r>
            <a:r>
              <a:rPr lang="tr-TR" dirty="0" err="1" smtClean="0"/>
              <a:t>environment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groups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favoured</a:t>
            </a:r>
            <a:r>
              <a:rPr lang="tr-TR" dirty="0" smtClean="0"/>
              <a:t>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others</a:t>
            </a:r>
            <a:r>
              <a:rPr lang="tr-TR" dirty="0" smtClean="0"/>
              <a:t>, </a:t>
            </a:r>
            <a:r>
              <a:rPr lang="tr-TR" dirty="0" err="1" smtClean="0"/>
              <a:t>often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characteristics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age</a:t>
            </a:r>
            <a:r>
              <a:rPr lang="tr-TR" dirty="0" smtClean="0"/>
              <a:t>, </a:t>
            </a:r>
            <a:r>
              <a:rPr lang="tr-TR" dirty="0" err="1" smtClean="0"/>
              <a:t>religion</a:t>
            </a:r>
            <a:r>
              <a:rPr lang="tr-TR" dirty="0" smtClean="0"/>
              <a:t>, </a:t>
            </a:r>
            <a:r>
              <a:rPr lang="tr-TR" dirty="0" err="1" smtClean="0"/>
              <a:t>sexual</a:t>
            </a:r>
            <a:r>
              <a:rPr lang="tr-TR" dirty="0" smtClean="0"/>
              <a:t> </a:t>
            </a:r>
            <a:r>
              <a:rPr lang="tr-TR" dirty="0" err="1" smtClean="0"/>
              <a:t>orientation</a:t>
            </a:r>
            <a:r>
              <a:rPr lang="tr-TR" dirty="0" smtClean="0"/>
              <a:t>, </a:t>
            </a:r>
            <a:r>
              <a:rPr lang="tr-TR" dirty="0" err="1" smtClean="0"/>
              <a:t>gender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disability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33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4000" dirty="0"/>
              <a:t> </a:t>
            </a:r>
            <a:r>
              <a:rPr lang="tr-TR" sz="4000" dirty="0" err="1"/>
              <a:t>zoom</a:t>
            </a:r>
            <a:r>
              <a:rPr lang="tr-TR" sz="4000" dirty="0"/>
              <a:t>: 835 985 2787</a:t>
            </a:r>
          </a:p>
          <a:p>
            <a:pPr marL="0" indent="0">
              <a:buNone/>
            </a:pPr>
            <a:r>
              <a:rPr lang="tr-TR" sz="4000" dirty="0" err="1"/>
              <a:t>Pass</a:t>
            </a:r>
            <a:r>
              <a:rPr lang="tr-TR" sz="4000" dirty="0"/>
              <a:t>: 123456</a:t>
            </a:r>
          </a:p>
          <a:p>
            <a:pPr marL="0" indent="0">
              <a:buNone/>
            </a:pPr>
            <a:endParaRPr lang="tr-TR" sz="4000" dirty="0"/>
          </a:p>
          <a:p>
            <a:pPr marL="0" indent="0">
              <a:buNone/>
            </a:pPr>
            <a:endParaRPr lang="tr-TR" sz="4000" dirty="0"/>
          </a:p>
          <a:p>
            <a:pPr marL="0" indent="0">
              <a:buNone/>
            </a:pPr>
            <a:r>
              <a:rPr lang="tr-TR" sz="4000" dirty="0"/>
              <a:t>E-mail: ozentekin@cag.edu.tr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808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5372" y="332656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Listening</a:t>
            </a:r>
            <a:r>
              <a:rPr lang="tr-TR" dirty="0" smtClean="0"/>
              <a:t> B: </a:t>
            </a:r>
            <a:r>
              <a:rPr lang="tr-TR" dirty="0" err="1" smtClean="0"/>
              <a:t>Extension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616624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1. </a:t>
            </a:r>
            <a:r>
              <a:rPr lang="tr-TR" dirty="0" err="1" smtClean="0">
                <a:solidFill>
                  <a:srgbClr val="FF0000"/>
                </a:solidFill>
              </a:rPr>
              <a:t>What</a:t>
            </a:r>
            <a:r>
              <a:rPr lang="tr-TR" dirty="0" smtClean="0">
                <a:solidFill>
                  <a:srgbClr val="FF0000"/>
                </a:solidFill>
              </a:rPr>
              <a:t> is </a:t>
            </a:r>
            <a:r>
              <a:rPr lang="tr-TR" dirty="0" err="1" smtClean="0">
                <a:solidFill>
                  <a:srgbClr val="FF0000"/>
                </a:solidFill>
              </a:rPr>
              <a:t>Howard’s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line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business</a:t>
            </a:r>
            <a:r>
              <a:rPr lang="tr-TR" dirty="0" smtClean="0">
                <a:solidFill>
                  <a:srgbClr val="FF0000"/>
                </a:solidFill>
              </a:rPr>
              <a:t>?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2. </a:t>
            </a:r>
            <a:r>
              <a:rPr lang="tr-TR" dirty="0" err="1" smtClean="0">
                <a:solidFill>
                  <a:srgbClr val="FF0000"/>
                </a:solidFill>
              </a:rPr>
              <a:t>Why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are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Howards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concerned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about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drugs</a:t>
            </a:r>
            <a:r>
              <a:rPr lang="tr-TR" dirty="0" smtClean="0">
                <a:solidFill>
                  <a:srgbClr val="FF0000"/>
                </a:solidFill>
              </a:rPr>
              <a:t> problem?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3. </a:t>
            </a:r>
            <a:r>
              <a:rPr lang="tr-TR" dirty="0" err="1" smtClean="0">
                <a:solidFill>
                  <a:srgbClr val="FF0000"/>
                </a:solidFill>
              </a:rPr>
              <a:t>Why</a:t>
            </a:r>
            <a:r>
              <a:rPr lang="tr-TR" dirty="0" smtClean="0">
                <a:solidFill>
                  <a:srgbClr val="FF0000"/>
                </a:solidFill>
              </a:rPr>
              <a:t> is </a:t>
            </a:r>
            <a:r>
              <a:rPr lang="tr-TR" dirty="0" err="1" smtClean="0">
                <a:solidFill>
                  <a:srgbClr val="FF0000"/>
                </a:solidFill>
              </a:rPr>
              <a:t>this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such</a:t>
            </a:r>
            <a:r>
              <a:rPr lang="tr-TR" dirty="0" smtClean="0">
                <a:solidFill>
                  <a:srgbClr val="FF0000"/>
                </a:solidFill>
              </a:rPr>
              <a:t> a </a:t>
            </a:r>
            <a:r>
              <a:rPr lang="tr-TR" dirty="0" err="1" smtClean="0">
                <a:solidFill>
                  <a:srgbClr val="FF0000"/>
                </a:solidFill>
              </a:rPr>
              <a:t>tricky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area</a:t>
            </a:r>
            <a:r>
              <a:rPr lang="tr-TR" dirty="0" smtClean="0">
                <a:solidFill>
                  <a:srgbClr val="FF0000"/>
                </a:solidFill>
              </a:rPr>
              <a:t>?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4. </a:t>
            </a:r>
            <a:r>
              <a:rPr lang="tr-TR" dirty="0" err="1" smtClean="0">
                <a:solidFill>
                  <a:srgbClr val="FF0000"/>
                </a:solidFill>
              </a:rPr>
              <a:t>In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what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situations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have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courts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ruled</a:t>
            </a:r>
            <a:r>
              <a:rPr lang="tr-TR" dirty="0" smtClean="0">
                <a:solidFill>
                  <a:srgbClr val="FF0000"/>
                </a:solidFill>
              </a:rPr>
              <a:t> in </a:t>
            </a:r>
            <a:r>
              <a:rPr lang="tr-TR" dirty="0" err="1" smtClean="0">
                <a:solidFill>
                  <a:srgbClr val="FF0000"/>
                </a:solidFill>
              </a:rPr>
              <a:t>favour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employers</a:t>
            </a:r>
            <a:r>
              <a:rPr lang="tr-TR" dirty="0" smtClean="0">
                <a:solidFill>
                  <a:srgbClr val="FF0000"/>
                </a:solidFill>
              </a:rPr>
              <a:t> in </a:t>
            </a:r>
            <a:r>
              <a:rPr lang="tr-TR" dirty="0" err="1" smtClean="0">
                <a:solidFill>
                  <a:srgbClr val="FF0000"/>
                </a:solidFill>
              </a:rPr>
              <a:t>such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cases</a:t>
            </a:r>
            <a:r>
              <a:rPr lang="tr-TR" dirty="0" smtClean="0">
                <a:solidFill>
                  <a:srgbClr val="FF0000"/>
                </a:solidFill>
              </a:rPr>
              <a:t>?</a:t>
            </a:r>
            <a:br>
              <a:rPr lang="tr-TR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3528" y="1628800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Cleaning</a:t>
            </a:r>
            <a:r>
              <a:rPr lang="tr-TR" dirty="0" smtClean="0"/>
              <a:t> </a:t>
            </a:r>
            <a:r>
              <a:rPr lang="tr-TR" dirty="0" err="1" smtClean="0"/>
              <a:t>services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facility</a:t>
            </a:r>
            <a:r>
              <a:rPr lang="tr-TR" dirty="0" smtClean="0"/>
              <a:t> </a:t>
            </a:r>
            <a:r>
              <a:rPr lang="tr-TR" dirty="0" err="1" smtClean="0"/>
              <a:t>management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192832" y="242088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think</a:t>
            </a:r>
            <a:r>
              <a:rPr lang="tr-TR" dirty="0" smtClean="0"/>
              <a:t> it is </a:t>
            </a:r>
            <a:r>
              <a:rPr lang="tr-TR" dirty="0" err="1" smtClean="0"/>
              <a:t>dangerous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bad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reputation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192832" y="3284984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legislation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legal </a:t>
            </a:r>
            <a:r>
              <a:rPr lang="tr-TR" dirty="0" err="1" smtClean="0"/>
              <a:t>questions</a:t>
            </a:r>
            <a:r>
              <a:rPr lang="tr-TR" dirty="0" smtClean="0"/>
              <a:t> </a:t>
            </a:r>
            <a:r>
              <a:rPr lang="tr-TR" dirty="0" err="1" smtClean="0"/>
              <a:t>depend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interpretation</a:t>
            </a:r>
            <a:r>
              <a:rPr lang="tr-TR" dirty="0" smtClean="0"/>
              <a:t> of </a:t>
            </a:r>
            <a:r>
              <a:rPr lang="tr-TR" dirty="0" err="1" smtClean="0"/>
              <a:t>numerous</a:t>
            </a:r>
            <a:r>
              <a:rPr lang="tr-TR" dirty="0" smtClean="0"/>
              <a:t> </a:t>
            </a:r>
            <a:r>
              <a:rPr lang="tr-TR" dirty="0" err="1" smtClean="0"/>
              <a:t>provisions</a:t>
            </a:r>
            <a:r>
              <a:rPr lang="tr-TR" dirty="0" smtClean="0"/>
              <a:t> in </a:t>
            </a:r>
            <a:r>
              <a:rPr lang="tr-TR" dirty="0" err="1" smtClean="0"/>
              <a:t>health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r>
              <a:rPr lang="tr-TR" dirty="0" smtClean="0"/>
              <a:t>, </a:t>
            </a:r>
            <a:r>
              <a:rPr lang="tr-TR" dirty="0" err="1" smtClean="0"/>
              <a:t>employment</a:t>
            </a:r>
            <a:r>
              <a:rPr lang="tr-TR" dirty="0" smtClean="0"/>
              <a:t>,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rights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data-</a:t>
            </a:r>
            <a:r>
              <a:rPr lang="tr-TR" dirty="0" err="1" smtClean="0"/>
              <a:t>protection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192832" y="5301208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dismissed</a:t>
            </a:r>
            <a:r>
              <a:rPr lang="tr-TR" dirty="0" smtClean="0"/>
              <a:t> </a:t>
            </a:r>
            <a:r>
              <a:rPr lang="tr-TR" dirty="0" err="1" smtClean="0"/>
              <a:t>employee</a:t>
            </a:r>
            <a:r>
              <a:rPr lang="tr-TR" dirty="0" smtClean="0"/>
              <a:t> has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engaged</a:t>
            </a:r>
            <a:r>
              <a:rPr lang="tr-TR" dirty="0" smtClean="0"/>
              <a:t> in </a:t>
            </a:r>
            <a:r>
              <a:rPr lang="tr-TR" dirty="0" err="1" smtClean="0"/>
              <a:t>safety-sensitive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employer</a:t>
            </a:r>
            <a:r>
              <a:rPr lang="tr-TR" dirty="0" smtClean="0"/>
              <a:t> had </a:t>
            </a:r>
            <a:r>
              <a:rPr lang="tr-TR" dirty="0" err="1" smtClean="0"/>
              <a:t>implemented</a:t>
            </a:r>
            <a:r>
              <a:rPr lang="tr-TR" dirty="0" smtClean="0"/>
              <a:t> </a:t>
            </a:r>
            <a:r>
              <a:rPr lang="tr-TR" dirty="0" err="1" smtClean="0"/>
              <a:t>long-term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 </a:t>
            </a:r>
            <a:r>
              <a:rPr lang="tr-TR" dirty="0" err="1" smtClean="0"/>
              <a:t>place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r>
              <a:rPr lang="tr-TR" dirty="0" smtClean="0"/>
              <a:t> </a:t>
            </a:r>
            <a:r>
              <a:rPr lang="tr-TR" dirty="0" err="1" smtClean="0"/>
              <a:t>policy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included</a:t>
            </a:r>
            <a:r>
              <a:rPr lang="tr-TR" dirty="0" smtClean="0"/>
              <a:t> not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testing</a:t>
            </a:r>
            <a:r>
              <a:rPr lang="tr-TR" dirty="0" smtClean="0"/>
              <a:t>, but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opportunity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workers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problems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86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507288" cy="108012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Speaking</a:t>
            </a:r>
            <a:r>
              <a:rPr lang="tr-TR" dirty="0" smtClean="0"/>
              <a:t>: </a:t>
            </a:r>
            <a:r>
              <a:rPr lang="tr-TR" dirty="0" err="1" smtClean="0"/>
              <a:t>Agreeing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Disagreeing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/>
              <a:t>Discuss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questions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phrases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r>
              <a:rPr lang="tr-TR" dirty="0" smtClean="0"/>
              <a:t>:</a:t>
            </a:r>
          </a:p>
          <a:p>
            <a:r>
              <a:rPr lang="tr-TR" dirty="0" smtClean="0"/>
              <a:t>I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…</a:t>
            </a:r>
          </a:p>
          <a:p>
            <a:r>
              <a:rPr lang="tr-TR" dirty="0" smtClean="0"/>
              <a:t>I </a:t>
            </a:r>
            <a:r>
              <a:rPr lang="tr-TR" dirty="0" err="1" smtClean="0"/>
              <a:t>don’t</a:t>
            </a:r>
            <a:r>
              <a:rPr lang="tr-TR" dirty="0" smtClean="0"/>
              <a:t> </a:t>
            </a:r>
            <a:r>
              <a:rPr lang="tr-TR" dirty="0" err="1" smtClean="0"/>
              <a:t>think</a:t>
            </a:r>
            <a:r>
              <a:rPr lang="tr-TR" dirty="0" smtClean="0"/>
              <a:t>…</a:t>
            </a:r>
          </a:p>
          <a:p>
            <a:r>
              <a:rPr lang="tr-TR" dirty="0" smtClean="0"/>
              <a:t>I’m </a:t>
            </a:r>
            <a:r>
              <a:rPr lang="tr-TR" dirty="0" err="1" smtClean="0"/>
              <a:t>afraid</a:t>
            </a:r>
            <a:r>
              <a:rPr lang="tr-TR" dirty="0" smtClean="0"/>
              <a:t>…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opinion</a:t>
            </a:r>
            <a:r>
              <a:rPr lang="tr-TR" dirty="0" smtClean="0"/>
              <a:t>…</a:t>
            </a:r>
          </a:p>
          <a:p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true</a:t>
            </a:r>
            <a:r>
              <a:rPr lang="tr-TR" dirty="0" smtClean="0"/>
              <a:t>, but…</a:t>
            </a:r>
          </a:p>
          <a:p>
            <a:r>
              <a:rPr lang="tr-TR" dirty="0" smtClean="0"/>
              <a:t>I </a:t>
            </a:r>
            <a:r>
              <a:rPr lang="tr-TR" dirty="0" err="1" smtClean="0"/>
              <a:t>couldn’t</a:t>
            </a:r>
            <a:r>
              <a:rPr lang="tr-TR" dirty="0" smtClean="0"/>
              <a:t>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!</a:t>
            </a:r>
          </a:p>
          <a:p>
            <a:r>
              <a:rPr lang="tr-TR" dirty="0" smtClean="0"/>
              <a:t>I 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…</a:t>
            </a:r>
          </a:p>
          <a:p>
            <a:r>
              <a:rPr lang="tr-TR" dirty="0" smtClean="0"/>
              <a:t>… </a:t>
            </a:r>
            <a:r>
              <a:rPr lang="tr-TR" dirty="0" err="1" smtClean="0"/>
              <a:t>you’re</a:t>
            </a:r>
            <a:r>
              <a:rPr lang="tr-TR" dirty="0" smtClean="0"/>
              <a:t> </a:t>
            </a:r>
            <a:r>
              <a:rPr lang="tr-TR" dirty="0" err="1" smtClean="0"/>
              <a:t>absolutely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endParaRPr lang="tr-TR" dirty="0" smtClean="0"/>
          </a:p>
          <a:p>
            <a:r>
              <a:rPr lang="tr-TR" dirty="0" err="1" smtClean="0"/>
              <a:t>That’s</a:t>
            </a:r>
            <a:r>
              <a:rPr lang="tr-TR" dirty="0" smtClean="0"/>
              <a:t> not a </a:t>
            </a:r>
            <a:r>
              <a:rPr lang="tr-TR" dirty="0" err="1" smtClean="0"/>
              <a:t>bad</a:t>
            </a:r>
            <a:r>
              <a:rPr lang="tr-TR" dirty="0" smtClean="0"/>
              <a:t> idea</a:t>
            </a:r>
          </a:p>
        </p:txBody>
      </p:sp>
    </p:spTree>
    <p:extLst>
      <p:ext uri="{BB962C8B-B14F-4D97-AF65-F5344CB8AC3E}">
        <p14:creationId xmlns:p14="http://schemas.microsoft.com/office/powerpoint/2010/main" val="89064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Reading C: A </a:t>
            </a:r>
            <a:r>
              <a:rPr lang="tr-TR" dirty="0" err="1"/>
              <a:t>J</a:t>
            </a:r>
            <a:r>
              <a:rPr lang="tr-TR" dirty="0" err="1" smtClean="0"/>
              <a:t>ustified</a:t>
            </a:r>
            <a:r>
              <a:rPr lang="tr-TR" dirty="0" smtClean="0"/>
              <a:t> </a:t>
            </a:r>
            <a:r>
              <a:rPr lang="tr-TR" dirty="0" err="1" smtClean="0"/>
              <a:t>Dismissal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996952"/>
            <a:ext cx="8229600" cy="223224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Read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introduction</a:t>
            </a:r>
            <a:r>
              <a:rPr lang="tr-TR" dirty="0" smtClean="0"/>
              <a:t>;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sz="3600" dirty="0" smtClean="0"/>
              <a:t>	</a:t>
            </a:r>
            <a:r>
              <a:rPr lang="tr-TR" sz="3600" dirty="0" err="1" smtClean="0"/>
              <a:t>What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case</a:t>
            </a:r>
            <a:r>
              <a:rPr lang="tr-TR" sz="3600" dirty="0" smtClean="0"/>
              <a:t> </a:t>
            </a:r>
            <a:r>
              <a:rPr lang="tr-TR" sz="3600" dirty="0" err="1" smtClean="0"/>
              <a:t>concerns</a:t>
            </a:r>
            <a:r>
              <a:rPr lang="tr-TR" sz="3600" dirty="0" smtClean="0"/>
              <a:t>?</a:t>
            </a:r>
          </a:p>
          <a:p>
            <a:pPr marL="0" indent="0">
              <a:buNone/>
            </a:pPr>
            <a:r>
              <a:rPr lang="tr-TR" sz="3600" dirty="0"/>
              <a:t>	</a:t>
            </a:r>
            <a:r>
              <a:rPr lang="tr-TR" sz="3600" dirty="0" err="1" smtClean="0"/>
              <a:t>Where</a:t>
            </a:r>
            <a:r>
              <a:rPr lang="tr-TR" sz="3600" dirty="0" smtClean="0"/>
              <a:t> it </a:t>
            </a:r>
            <a:r>
              <a:rPr lang="tr-TR" sz="3600" dirty="0" err="1" smtClean="0"/>
              <a:t>was</a:t>
            </a:r>
            <a:r>
              <a:rPr lang="tr-TR" sz="3600" dirty="0" smtClean="0"/>
              <a:t> </a:t>
            </a:r>
            <a:r>
              <a:rPr lang="tr-TR" sz="3600" dirty="0" err="1" smtClean="0"/>
              <a:t>heard</a:t>
            </a:r>
            <a:r>
              <a:rPr lang="tr-TR" sz="3600" dirty="0" smtClean="0"/>
              <a:t>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53380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6720"/>
          </a:xfrm>
        </p:spPr>
        <p:txBody>
          <a:bodyPr/>
          <a:lstStyle/>
          <a:p>
            <a:r>
              <a:rPr lang="tr-TR" dirty="0" smtClean="0"/>
              <a:t>Language </a:t>
            </a:r>
            <a:r>
              <a:rPr lang="tr-TR" dirty="0" err="1" smtClean="0"/>
              <a:t>Use</a:t>
            </a:r>
            <a:r>
              <a:rPr lang="tr-TR" dirty="0" smtClean="0"/>
              <a:t>: </a:t>
            </a:r>
            <a:r>
              <a:rPr lang="tr-TR" dirty="0" err="1" smtClean="0"/>
              <a:t>Participle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5109200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 smtClean="0"/>
              <a:t>Understanding </a:t>
            </a:r>
            <a:r>
              <a:rPr lang="en-US" sz="3200" dirty="0"/>
              <a:t>“-</a:t>
            </a:r>
            <a:r>
              <a:rPr lang="en-US" sz="3200" dirty="0" err="1"/>
              <a:t>ing</a:t>
            </a:r>
            <a:r>
              <a:rPr lang="en-US" sz="3200" dirty="0"/>
              <a:t>” clauses in English</a:t>
            </a:r>
          </a:p>
          <a:p>
            <a:r>
              <a:rPr lang="en-US" sz="3200" dirty="0"/>
              <a:t>Used to give </a:t>
            </a:r>
            <a:r>
              <a:rPr lang="en-US" sz="3200" b="1" dirty="0"/>
              <a:t>extra information</a:t>
            </a:r>
            <a:r>
              <a:rPr lang="en-US" sz="3200" dirty="0"/>
              <a:t>, </a:t>
            </a:r>
            <a:r>
              <a:rPr lang="en-US" sz="3200" b="1" dirty="0"/>
              <a:t>show cause</a:t>
            </a:r>
            <a:r>
              <a:rPr lang="en-US" sz="3200" dirty="0"/>
              <a:t>, or </a:t>
            </a:r>
            <a:r>
              <a:rPr lang="en-US" sz="3200" b="1" dirty="0"/>
              <a:t>describe simultaneous actions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r>
              <a:rPr lang="en-US" sz="3200" dirty="0"/>
              <a:t>A </a:t>
            </a:r>
            <a:r>
              <a:rPr lang="en-US" sz="3200" b="1" dirty="0"/>
              <a:t>present participle clause</a:t>
            </a:r>
            <a:r>
              <a:rPr lang="en-US" sz="3200" dirty="0"/>
              <a:t> is a clause that starts with a verb ending in </a:t>
            </a:r>
            <a:r>
              <a:rPr lang="en-US" sz="3200" b="1" dirty="0"/>
              <a:t>-</a:t>
            </a:r>
            <a:r>
              <a:rPr lang="en-US" sz="3200" b="1" dirty="0" err="1"/>
              <a:t>ing</a:t>
            </a:r>
            <a:r>
              <a:rPr lang="en-US" sz="3200" dirty="0"/>
              <a:t>.</a:t>
            </a:r>
          </a:p>
          <a:p>
            <a:r>
              <a:rPr lang="en-US" sz="3200" dirty="0"/>
              <a:t>It is connected to the main clause and provides </a:t>
            </a:r>
            <a:r>
              <a:rPr lang="en-US" sz="3200" b="1" dirty="0"/>
              <a:t>extra information</a:t>
            </a:r>
            <a:r>
              <a:rPr lang="en-US" sz="3200" dirty="0"/>
              <a:t>.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b="1" dirty="0"/>
              <a:t>Example: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Walking to school, I saw my friend.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(I saw my friend while I was walking to school.)</a:t>
            </a:r>
          </a:p>
          <a:p>
            <a:pPr marL="0" indent="0">
              <a:buNone/>
            </a:pPr>
            <a:r>
              <a:rPr lang="en-US" b="1" dirty="0"/>
              <a:t>Key point: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subject of the participle clause</a:t>
            </a:r>
            <a:r>
              <a:rPr lang="en-US" dirty="0"/>
              <a:t> must be the </a:t>
            </a:r>
            <a:r>
              <a:rPr lang="en-US" b="1" dirty="0"/>
              <a:t>same as the subject of the main clause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6140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80728"/>
            <a:ext cx="8892480" cy="56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u="sng" dirty="0"/>
              <a:t>When two actions happen at the same time:</a:t>
            </a:r>
            <a:endParaRPr lang="en-US" u="sng" dirty="0"/>
          </a:p>
          <a:p>
            <a:pPr marL="0" indent="0">
              <a:buNone/>
            </a:pPr>
            <a:r>
              <a:rPr lang="en-US" b="1" dirty="0"/>
              <a:t>Examples: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Listening to music, she was doing her homework.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(She was doing her homework while listening to music.)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Watching TV, I heard a strange noise.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(I heard a strange noise while watching TV.)</a:t>
            </a:r>
          </a:p>
          <a:p>
            <a:pPr marL="0" indent="0">
              <a:buNone/>
            </a:pPr>
            <a:r>
              <a:rPr lang="en-US" b="1" dirty="0"/>
              <a:t>Tip: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Use participle clauses to make sentences shorter and smoother.</a:t>
            </a:r>
          </a:p>
          <a:p>
            <a:pPr marL="0" indent="0">
              <a:buNone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en-US" b="1" u="sng" dirty="0" smtClean="0"/>
              <a:t>To </a:t>
            </a:r>
            <a:r>
              <a:rPr lang="en-US" b="1" u="sng" dirty="0"/>
              <a:t>explain why something happens:</a:t>
            </a:r>
            <a:endParaRPr lang="en-US" u="sng" dirty="0"/>
          </a:p>
          <a:p>
            <a:pPr marL="0" indent="0">
              <a:buNone/>
            </a:pPr>
            <a:r>
              <a:rPr lang="en-US" b="1" dirty="0"/>
              <a:t>Examples: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Feeling tired, he went to bed early.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(Because he felt tired, he went to bed early.)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Not knowing the answer, she stayed silent.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(She stayed silent because she didn’t know the answer.)</a:t>
            </a:r>
          </a:p>
          <a:p>
            <a:pPr marL="0" indent="0">
              <a:buNone/>
            </a:pPr>
            <a:r>
              <a:rPr lang="en-US" b="1" dirty="0"/>
              <a:t>Tip: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Often the participle clause </a:t>
            </a:r>
            <a:r>
              <a:rPr lang="en-US" b="1" dirty="0"/>
              <a:t>comes at the beginning</a:t>
            </a:r>
            <a:r>
              <a:rPr lang="en-US" dirty="0"/>
              <a:t> of the sentence.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33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764704"/>
            <a:ext cx="8568952" cy="5832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/>
              <a:t>To express a condition:</a:t>
            </a:r>
            <a:endParaRPr lang="en-US" u="sng" dirty="0"/>
          </a:p>
          <a:p>
            <a:pPr marL="0" indent="0">
              <a:buNone/>
            </a:pPr>
            <a:r>
              <a:rPr lang="en-US" b="1" dirty="0"/>
              <a:t>Examples: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Being honest, I must tell you the truth.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(If I am honest, I must tell you the truth.)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Working hard, you can achieve your goals.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i="1" dirty="0"/>
              <a:t>(If you work hard, you can achieve your goals.)</a:t>
            </a:r>
          </a:p>
          <a:p>
            <a:pPr marL="0" indent="0">
              <a:buNone/>
            </a:pPr>
            <a:r>
              <a:rPr lang="tr-TR" b="1" u="sng" dirty="0" smtClean="0"/>
              <a:t/>
            </a:r>
            <a:br>
              <a:rPr lang="tr-TR" b="1" u="sng" dirty="0" smtClean="0"/>
            </a:br>
            <a:r>
              <a:rPr lang="en-US" b="1" u="sng" dirty="0" smtClean="0"/>
              <a:t>Additional Information</a:t>
            </a:r>
            <a:r>
              <a:rPr lang="tr-TR" b="1" u="sng" dirty="0" smtClean="0"/>
              <a:t>:</a:t>
            </a:r>
            <a:endParaRPr lang="en-US" b="1" u="sng" dirty="0"/>
          </a:p>
          <a:p>
            <a:pPr marL="0" indent="0">
              <a:buNone/>
            </a:pPr>
            <a:r>
              <a:rPr lang="en-US" b="1" dirty="0"/>
              <a:t>To add extra information about the subject or action: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Examples: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The man sitting over there is my teacher.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(The man who is sitting over there is my teacher.)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Students studying in the library should be quiet.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(Students who are studying in the library should be quiet.)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97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268760"/>
            <a:ext cx="8517632" cy="4824536"/>
          </a:xfrm>
        </p:spPr>
        <p:txBody>
          <a:bodyPr/>
          <a:lstStyle/>
          <a:p>
            <a:r>
              <a:rPr lang="tr-TR" sz="3200" dirty="0" err="1" smtClean="0"/>
              <a:t>Only</a:t>
            </a:r>
            <a:r>
              <a:rPr lang="tr-TR" sz="3200" dirty="0" smtClean="0"/>
              <a:t> </a:t>
            </a:r>
            <a:r>
              <a:rPr lang="tr-TR" sz="3200" dirty="0" err="1" smtClean="0"/>
              <a:t>certain</a:t>
            </a:r>
            <a:r>
              <a:rPr lang="tr-TR" sz="3200" dirty="0" smtClean="0"/>
              <a:t> </a:t>
            </a:r>
            <a:r>
              <a:rPr lang="tr-TR" sz="3200" dirty="0" err="1" smtClean="0"/>
              <a:t>conjunctions</a:t>
            </a:r>
            <a:r>
              <a:rPr lang="tr-TR" sz="3200" dirty="0" smtClean="0"/>
              <a:t> can be </a:t>
            </a:r>
            <a:r>
              <a:rPr lang="tr-TR" sz="3200" dirty="0" err="1" smtClean="0"/>
              <a:t>followed</a:t>
            </a:r>
            <a:r>
              <a:rPr lang="tr-TR" sz="3200" dirty="0" smtClean="0"/>
              <a:t> </a:t>
            </a:r>
            <a:r>
              <a:rPr lang="tr-TR" sz="3200" dirty="0" err="1" smtClean="0"/>
              <a:t>by</a:t>
            </a:r>
            <a:r>
              <a:rPr lang="tr-TR" sz="3200" dirty="0" smtClean="0"/>
              <a:t> a </a:t>
            </a:r>
            <a:r>
              <a:rPr lang="tr-TR" sz="3200" dirty="0" err="1" smtClean="0"/>
              <a:t>particple</a:t>
            </a:r>
            <a:r>
              <a:rPr lang="tr-TR" sz="3200" dirty="0" smtClean="0"/>
              <a:t> </a:t>
            </a:r>
            <a:r>
              <a:rPr lang="tr-TR" sz="3200" dirty="0" err="1" smtClean="0"/>
              <a:t>clause</a:t>
            </a:r>
            <a:r>
              <a:rPr lang="tr-TR" sz="3200" dirty="0" smtClean="0"/>
              <a:t>,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these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only</a:t>
            </a:r>
            <a:r>
              <a:rPr lang="tr-TR" sz="3200" dirty="0" smtClean="0"/>
              <a:t> </a:t>
            </a:r>
            <a:r>
              <a:rPr lang="tr-TR" sz="3200" dirty="0" err="1" smtClean="0"/>
              <a:t>used</a:t>
            </a:r>
            <a:r>
              <a:rPr lang="tr-TR" sz="3200" dirty="0" smtClean="0"/>
              <a:t> in </a:t>
            </a:r>
            <a:r>
              <a:rPr lang="tr-TR" sz="3200" dirty="0" err="1" smtClean="0"/>
              <a:t>rather</a:t>
            </a:r>
            <a:r>
              <a:rPr lang="tr-TR" sz="3200" dirty="0" smtClean="0"/>
              <a:t> </a:t>
            </a:r>
            <a:r>
              <a:rPr lang="tr-TR" sz="3200" dirty="0" err="1" smtClean="0"/>
              <a:t>formal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official</a:t>
            </a:r>
            <a:r>
              <a:rPr lang="tr-TR" sz="3200" dirty="0" smtClean="0"/>
              <a:t> </a:t>
            </a:r>
            <a:r>
              <a:rPr lang="tr-TR" sz="3200" dirty="0" err="1" smtClean="0"/>
              <a:t>writing</a:t>
            </a:r>
            <a:r>
              <a:rPr lang="tr-TR" sz="3200" dirty="0" smtClean="0"/>
              <a:t>: </a:t>
            </a:r>
            <a:r>
              <a:rPr lang="tr-TR" sz="3200" b="1" i="1" dirty="0" err="1" smtClean="0"/>
              <a:t>while</a:t>
            </a:r>
            <a:r>
              <a:rPr lang="tr-TR" sz="3200" b="1" i="1" dirty="0" smtClean="0"/>
              <a:t>, </a:t>
            </a:r>
            <a:r>
              <a:rPr lang="tr-TR" sz="3200" b="1" i="1" dirty="0" err="1" smtClean="0"/>
              <a:t>when</a:t>
            </a:r>
            <a:r>
              <a:rPr lang="tr-TR" sz="3200" b="1" i="1" dirty="0" smtClean="0"/>
              <a:t>, </a:t>
            </a:r>
            <a:r>
              <a:rPr lang="tr-TR" sz="3200" b="1" i="1" dirty="0" err="1" smtClean="0"/>
              <a:t>if</a:t>
            </a:r>
            <a:r>
              <a:rPr lang="tr-TR" sz="3200" b="1" i="1" dirty="0" smtClean="0"/>
              <a:t> </a:t>
            </a:r>
            <a:r>
              <a:rPr lang="tr-TR" sz="3200" b="1" i="1" dirty="0" err="1" smtClean="0"/>
              <a:t>although</a:t>
            </a:r>
            <a:r>
              <a:rPr lang="tr-TR" sz="3200" b="1" i="1" dirty="0" smtClean="0"/>
              <a:t>, </a:t>
            </a:r>
            <a:r>
              <a:rPr lang="tr-TR" sz="3200" b="1" i="1" dirty="0" err="1" smtClean="0"/>
              <a:t>unless</a:t>
            </a:r>
            <a:r>
              <a:rPr lang="tr-TR" sz="3200" b="1" i="1" dirty="0" smtClean="0"/>
              <a:t>.</a:t>
            </a:r>
          </a:p>
          <a:p>
            <a:pPr marL="0" indent="0">
              <a:buNone/>
            </a:pPr>
            <a:r>
              <a:rPr lang="tr-TR" sz="3200" b="1" i="1" dirty="0"/>
              <a:t> </a:t>
            </a:r>
            <a:endParaRPr lang="tr-TR" sz="3200" b="1" i="1" dirty="0" smtClean="0"/>
          </a:p>
          <a:p>
            <a:pPr marL="0" indent="0">
              <a:buNone/>
            </a:pPr>
            <a:r>
              <a:rPr lang="tr-TR" sz="3200" b="1" dirty="0" err="1" smtClean="0"/>
              <a:t>When</a:t>
            </a:r>
            <a:r>
              <a:rPr lang="tr-TR" sz="3200" b="1" dirty="0" smtClean="0"/>
              <a:t> </a:t>
            </a:r>
            <a:r>
              <a:rPr lang="tr-TR" sz="3200" dirty="0" smtClean="0"/>
              <a:t>(</a:t>
            </a:r>
            <a:r>
              <a:rPr lang="tr-TR" sz="3200" dirty="0" err="1" smtClean="0"/>
              <a:t>you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) </a:t>
            </a:r>
            <a:r>
              <a:rPr lang="tr-TR" sz="3200" b="1" dirty="0" err="1" smtClean="0"/>
              <a:t>making</a:t>
            </a:r>
            <a:r>
              <a:rPr lang="tr-TR" sz="3200" b="1" dirty="0" smtClean="0"/>
              <a:t> </a:t>
            </a:r>
            <a:r>
              <a:rPr lang="tr-TR" sz="3200" dirty="0" smtClean="0"/>
              <a:t> </a:t>
            </a:r>
            <a:r>
              <a:rPr lang="tr-TR" sz="3200" dirty="0" err="1" smtClean="0"/>
              <a:t>derogatory</a:t>
            </a:r>
            <a:r>
              <a:rPr lang="tr-TR" sz="3200" dirty="0" smtClean="0"/>
              <a:t> </a:t>
            </a:r>
            <a:r>
              <a:rPr lang="tr-TR" sz="3200" dirty="0" err="1" smtClean="0"/>
              <a:t>statements</a:t>
            </a:r>
            <a:r>
              <a:rPr lang="tr-TR" sz="3200" dirty="0" smtClean="0"/>
              <a:t> </a:t>
            </a:r>
            <a:r>
              <a:rPr lang="tr-TR" sz="3200" dirty="0" err="1" smtClean="0"/>
              <a:t>about</a:t>
            </a:r>
            <a:r>
              <a:rPr lang="tr-TR" sz="3200" dirty="0" smtClean="0"/>
              <a:t> </a:t>
            </a:r>
            <a:r>
              <a:rPr lang="tr-TR" sz="3200" dirty="0" err="1" smtClean="0"/>
              <a:t>co-workers</a:t>
            </a:r>
            <a:r>
              <a:rPr lang="tr-TR" sz="3200" dirty="0" smtClean="0"/>
              <a:t>, it is </a:t>
            </a:r>
            <a:r>
              <a:rPr lang="tr-TR" sz="3200" dirty="0" err="1" smtClean="0"/>
              <a:t>advisable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keep</a:t>
            </a:r>
            <a:r>
              <a:rPr lang="tr-TR" sz="3200" dirty="0" smtClean="0"/>
              <a:t> </a:t>
            </a:r>
            <a:r>
              <a:rPr lang="tr-TR" sz="3200" dirty="0" err="1" smtClean="0"/>
              <a:t>them</a:t>
            </a:r>
            <a:r>
              <a:rPr lang="tr-TR" sz="3200" dirty="0" smtClean="0"/>
              <a:t> </a:t>
            </a:r>
            <a:r>
              <a:rPr lang="tr-TR" sz="3200" dirty="0" err="1" smtClean="0"/>
              <a:t>private</a:t>
            </a:r>
            <a:r>
              <a:rPr lang="tr-TR" dirty="0" smtClean="0"/>
              <a:t>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9864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844824"/>
            <a:ext cx="8568952" cy="4389120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Some</a:t>
            </a:r>
            <a:r>
              <a:rPr lang="tr-TR" sz="3200" dirty="0" smtClean="0"/>
              <a:t> </a:t>
            </a:r>
            <a:r>
              <a:rPr lang="tr-TR" sz="3200" dirty="0" err="1" smtClean="0"/>
              <a:t>words</a:t>
            </a:r>
            <a:r>
              <a:rPr lang="tr-TR" sz="3200" dirty="0" smtClean="0"/>
              <a:t> can </a:t>
            </a:r>
            <a:r>
              <a:rPr lang="tr-TR" sz="3200" dirty="0" err="1" smtClean="0"/>
              <a:t>function</a:t>
            </a:r>
            <a:r>
              <a:rPr lang="tr-TR" sz="3200" dirty="0" smtClean="0"/>
              <a:t> as </a:t>
            </a:r>
            <a:r>
              <a:rPr lang="tr-TR" sz="3200" dirty="0" err="1" smtClean="0"/>
              <a:t>both</a:t>
            </a:r>
            <a:r>
              <a:rPr lang="tr-TR" sz="3200" dirty="0" smtClean="0"/>
              <a:t> </a:t>
            </a:r>
            <a:r>
              <a:rPr lang="tr-TR" sz="3200" dirty="0" err="1" smtClean="0"/>
              <a:t>prepositions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conjunctions</a:t>
            </a:r>
            <a:r>
              <a:rPr lang="tr-TR" sz="3200" dirty="0" smtClean="0"/>
              <a:t>, </a:t>
            </a:r>
            <a:r>
              <a:rPr lang="tr-TR" sz="3200" dirty="0" err="1" smtClean="0"/>
              <a:t>and</a:t>
            </a:r>
            <a:r>
              <a:rPr lang="tr-TR" sz="3200" dirty="0" smtClean="0"/>
              <a:t> can </a:t>
            </a:r>
            <a:r>
              <a:rPr lang="tr-TR" sz="3200" dirty="0" err="1" smtClean="0"/>
              <a:t>therefore</a:t>
            </a:r>
            <a:r>
              <a:rPr lang="tr-TR" sz="3200" dirty="0" smtClean="0"/>
              <a:t> be </a:t>
            </a:r>
            <a:r>
              <a:rPr lang="tr-TR" sz="3200" dirty="0" err="1" smtClean="0"/>
              <a:t>used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introduce</a:t>
            </a:r>
            <a:r>
              <a:rPr lang="tr-TR" sz="3200" dirty="0" smtClean="0"/>
              <a:t> </a:t>
            </a:r>
            <a:r>
              <a:rPr lang="tr-TR" sz="3200" dirty="0" err="1" smtClean="0"/>
              <a:t>participle</a:t>
            </a:r>
            <a:r>
              <a:rPr lang="tr-TR" sz="3200" dirty="0" smtClean="0"/>
              <a:t> </a:t>
            </a:r>
            <a:r>
              <a:rPr lang="tr-TR" sz="3200" dirty="0" err="1" smtClean="0"/>
              <a:t>clauses</a:t>
            </a:r>
            <a:r>
              <a:rPr lang="tr-TR" sz="3200" dirty="0" smtClean="0"/>
              <a:t>: </a:t>
            </a:r>
            <a:r>
              <a:rPr lang="tr-TR" sz="3200" b="1" i="1" dirty="0" smtClean="0"/>
              <a:t>since, </a:t>
            </a:r>
            <a:r>
              <a:rPr lang="tr-TR" sz="3200" b="1" i="1" dirty="0" err="1" smtClean="0"/>
              <a:t>after</a:t>
            </a:r>
            <a:r>
              <a:rPr lang="tr-TR" sz="3200" b="1" i="1" dirty="0" smtClean="0"/>
              <a:t>, </a:t>
            </a:r>
            <a:r>
              <a:rPr lang="tr-TR" sz="3200" b="1" i="1" dirty="0" err="1" smtClean="0"/>
              <a:t>before</a:t>
            </a:r>
            <a:r>
              <a:rPr lang="tr-TR" sz="3200" b="1" i="1" dirty="0" smtClean="0"/>
              <a:t>, </a:t>
            </a:r>
            <a:r>
              <a:rPr lang="tr-TR" sz="3200" b="1" i="1" dirty="0" err="1" smtClean="0"/>
              <a:t>until</a:t>
            </a:r>
            <a:r>
              <a:rPr lang="tr-TR" sz="3200" b="1" i="1" dirty="0" smtClean="0"/>
              <a:t>.</a:t>
            </a:r>
          </a:p>
          <a:p>
            <a:endParaRPr lang="tr-TR" sz="3200" b="1" i="1" dirty="0"/>
          </a:p>
          <a:p>
            <a:pPr marL="0" indent="0">
              <a:buNone/>
            </a:pPr>
            <a:r>
              <a:rPr lang="tr-TR" sz="3200" b="1" dirty="0" err="1" smtClean="0"/>
              <a:t>Before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starting</a:t>
            </a:r>
            <a:r>
              <a:rPr lang="tr-TR" sz="3200" b="1" dirty="0"/>
              <a:t> </a:t>
            </a:r>
            <a:r>
              <a:rPr lang="tr-TR" sz="3200" dirty="0" smtClean="0"/>
              <a:t>her </a:t>
            </a:r>
            <a:r>
              <a:rPr lang="tr-TR" sz="3200" dirty="0" err="1" smtClean="0"/>
              <a:t>bloh</a:t>
            </a:r>
            <a:r>
              <a:rPr lang="tr-TR" sz="3200" dirty="0" smtClean="0"/>
              <a:t>,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employee</a:t>
            </a:r>
            <a:r>
              <a:rPr lang="tr-TR" sz="3200" dirty="0" smtClean="0"/>
              <a:t> had </a:t>
            </a:r>
            <a:r>
              <a:rPr lang="tr-TR" sz="3200" dirty="0" err="1" smtClean="0"/>
              <a:t>had</a:t>
            </a:r>
            <a:r>
              <a:rPr lang="tr-TR" sz="3200" dirty="0" smtClean="0"/>
              <a:t> an </a:t>
            </a:r>
            <a:r>
              <a:rPr lang="tr-TR" sz="3200" dirty="0" err="1" smtClean="0"/>
              <a:t>unblemished</a:t>
            </a:r>
            <a:r>
              <a:rPr lang="tr-TR" sz="3200" dirty="0" smtClean="0"/>
              <a:t> </a:t>
            </a:r>
            <a:r>
              <a:rPr lang="tr-TR" sz="3200" dirty="0" err="1" smtClean="0"/>
              <a:t>employment</a:t>
            </a:r>
            <a:r>
              <a:rPr lang="tr-TR" sz="3200" dirty="0" smtClean="0"/>
              <a:t> </a:t>
            </a:r>
            <a:r>
              <a:rPr lang="tr-TR" sz="3200" dirty="0" err="1" smtClean="0"/>
              <a:t>record</a:t>
            </a:r>
            <a:r>
              <a:rPr lang="tr-TR" sz="3200" dirty="0" smtClean="0"/>
              <a:t>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412959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764704"/>
            <a:ext cx="8784976" cy="59766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Here are some common ways we use present participle clauses. Note that present participles have a similar meaning to active verbs. 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  <a:p>
            <a:r>
              <a:rPr lang="en-US" dirty="0"/>
              <a:t>To give the result of an action</a:t>
            </a:r>
            <a:br>
              <a:rPr lang="en-US" dirty="0"/>
            </a:br>
            <a:r>
              <a:rPr lang="en-US" i="1" dirty="0"/>
              <a:t>The bomb exploded, </a:t>
            </a:r>
            <a:r>
              <a:rPr lang="en-US" b="1" i="1" dirty="0"/>
              <a:t>destroying the building</a:t>
            </a:r>
            <a:r>
              <a:rPr lang="en-US" i="1" dirty="0" smtClean="0"/>
              <a:t>.</a:t>
            </a:r>
            <a:r>
              <a:rPr lang="tr-TR" i="1" dirty="0" smtClean="0"/>
              <a:t/>
            </a:r>
            <a:br>
              <a:rPr lang="tr-TR" i="1" dirty="0" smtClean="0"/>
            </a:br>
            <a:endParaRPr lang="en-US" dirty="0"/>
          </a:p>
          <a:p>
            <a:r>
              <a:rPr lang="en-US" dirty="0"/>
              <a:t>To give the reason for an action</a:t>
            </a:r>
            <a:br>
              <a:rPr lang="en-US" dirty="0"/>
            </a:br>
            <a:r>
              <a:rPr lang="en-US" b="1" i="1" dirty="0"/>
              <a:t>Knowing she loved reading</a:t>
            </a:r>
            <a:r>
              <a:rPr lang="en-US" i="1" dirty="0"/>
              <a:t>, Richard bought her a book</a:t>
            </a:r>
            <a:r>
              <a:rPr lang="en-US" i="1" dirty="0" smtClean="0"/>
              <a:t>.</a:t>
            </a:r>
            <a:r>
              <a:rPr lang="tr-TR" i="1" dirty="0" smtClean="0"/>
              <a:t/>
            </a:r>
            <a:br>
              <a:rPr lang="tr-TR" i="1" dirty="0" smtClean="0"/>
            </a:br>
            <a:endParaRPr lang="en-US" dirty="0"/>
          </a:p>
          <a:p>
            <a:r>
              <a:rPr lang="en-US" dirty="0"/>
              <a:t>To talk about an action that happened at the same time as another action</a:t>
            </a:r>
            <a:br>
              <a:rPr lang="en-US" dirty="0"/>
            </a:br>
            <a:r>
              <a:rPr lang="en-US" b="1" i="1" dirty="0"/>
              <a:t>Standing in the queue</a:t>
            </a:r>
            <a:r>
              <a:rPr lang="en-US" i="1" dirty="0"/>
              <a:t>, I </a:t>
            </a:r>
            <a:r>
              <a:rPr lang="en-US" i="1" dirty="0" err="1"/>
              <a:t>realised</a:t>
            </a:r>
            <a:r>
              <a:rPr lang="en-US" i="1" dirty="0"/>
              <a:t> I didn't have any money</a:t>
            </a:r>
            <a:r>
              <a:rPr lang="en-US" i="1" dirty="0" smtClean="0"/>
              <a:t>.</a:t>
            </a:r>
            <a:r>
              <a:rPr lang="tr-TR" i="1" dirty="0" smtClean="0"/>
              <a:t/>
            </a:r>
            <a:br>
              <a:rPr lang="tr-TR" i="1" dirty="0" smtClean="0"/>
            </a:br>
            <a:endParaRPr lang="en-US" dirty="0"/>
          </a:p>
          <a:p>
            <a:r>
              <a:rPr lang="en-US" dirty="0"/>
              <a:t>To add information about the subject of the main clause</a:t>
            </a:r>
            <a:br>
              <a:rPr lang="en-US" dirty="0"/>
            </a:br>
            <a:r>
              <a:rPr lang="en-US" b="1" i="1" dirty="0"/>
              <a:t>Starting in the new year</a:t>
            </a:r>
            <a:r>
              <a:rPr lang="en-US" i="1" dirty="0"/>
              <a:t>, the new policy bans cars in the city </a:t>
            </a:r>
            <a:r>
              <a:rPr lang="en-US" i="1" dirty="0" err="1"/>
              <a:t>centre</a:t>
            </a:r>
            <a:r>
              <a:rPr lang="en-US" i="1" dirty="0"/>
              <a:t>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82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Participle clauses after conjunctions and prepositions</a:t>
            </a:r>
          </a:p>
          <a:p>
            <a:pPr marL="0" indent="0">
              <a:buNone/>
            </a:pPr>
            <a:r>
              <a:rPr lang="en-US" dirty="0"/>
              <a:t>It is also common for participle clauses, especially with </a:t>
            </a:r>
            <a:r>
              <a:rPr lang="en-US" i="1" dirty="0"/>
              <a:t>-</a:t>
            </a:r>
            <a:r>
              <a:rPr lang="en-US" i="1" dirty="0" err="1"/>
              <a:t>ing</a:t>
            </a:r>
            <a:r>
              <a:rPr lang="en-US" dirty="0"/>
              <a:t>, to follow conjunctions and prepositions such as </a:t>
            </a:r>
            <a:r>
              <a:rPr lang="en-US" i="1" dirty="0"/>
              <a:t>before</a:t>
            </a:r>
            <a:r>
              <a:rPr lang="en-US" dirty="0"/>
              <a:t>, </a:t>
            </a:r>
            <a:r>
              <a:rPr lang="en-US" i="1" dirty="0"/>
              <a:t>after</a:t>
            </a:r>
            <a:r>
              <a:rPr lang="en-US" dirty="0"/>
              <a:t>, </a:t>
            </a:r>
            <a:r>
              <a:rPr lang="en-US" i="1" dirty="0"/>
              <a:t>instead of</a:t>
            </a:r>
            <a:r>
              <a:rPr lang="en-US" dirty="0"/>
              <a:t>, </a:t>
            </a:r>
            <a:r>
              <a:rPr lang="en-US" i="1" dirty="0"/>
              <a:t>on</a:t>
            </a:r>
            <a:r>
              <a:rPr lang="en-US" dirty="0"/>
              <a:t>, </a:t>
            </a:r>
            <a:r>
              <a:rPr lang="en-US" i="1" dirty="0"/>
              <a:t>since</a:t>
            </a:r>
            <a:r>
              <a:rPr lang="en-US" dirty="0"/>
              <a:t>, </a:t>
            </a:r>
            <a:r>
              <a:rPr lang="en-US" i="1" dirty="0"/>
              <a:t>when</a:t>
            </a:r>
            <a:r>
              <a:rPr lang="en-US" dirty="0"/>
              <a:t>, </a:t>
            </a:r>
            <a:r>
              <a:rPr lang="en-US" i="1" dirty="0"/>
              <a:t>while</a:t>
            </a:r>
            <a:r>
              <a:rPr lang="en-US" dirty="0"/>
              <a:t> and </a:t>
            </a:r>
            <a:r>
              <a:rPr lang="en-US" i="1" dirty="0"/>
              <a:t>in spite of</a:t>
            </a:r>
            <a:r>
              <a:rPr lang="en-US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  <a:p>
            <a:pPr marL="0" indent="0">
              <a:buNone/>
            </a:pPr>
            <a:r>
              <a:rPr lang="en-US" b="1" i="1" dirty="0"/>
              <a:t>Before cooking</a:t>
            </a:r>
            <a:r>
              <a:rPr lang="en-US" i="1" dirty="0"/>
              <a:t>, you should wash your hands. </a:t>
            </a:r>
            <a:r>
              <a:rPr lang="en-US" dirty="0"/>
              <a:t/>
            </a:r>
            <a:br>
              <a:rPr lang="en-US" dirty="0"/>
            </a:br>
            <a:r>
              <a:rPr lang="en-US" b="1" i="1" dirty="0"/>
              <a:t>Instead of complaining about it</a:t>
            </a:r>
            <a:r>
              <a:rPr lang="en-US" i="1" dirty="0"/>
              <a:t>, they should try doing something positive.</a:t>
            </a:r>
            <a:r>
              <a:rPr lang="en-US" dirty="0"/>
              <a:t/>
            </a:r>
            <a:br>
              <a:rPr lang="en-US" dirty="0"/>
            </a:br>
            <a:r>
              <a:rPr lang="en-US" b="1" i="1" dirty="0"/>
              <a:t>On arriving at the hotel</a:t>
            </a:r>
            <a:r>
              <a:rPr lang="en-US" i="1" dirty="0"/>
              <a:t>, he went to get changed.</a:t>
            </a:r>
            <a:r>
              <a:rPr lang="en-US" dirty="0"/>
              <a:t/>
            </a:r>
            <a:br>
              <a:rPr lang="en-US" dirty="0"/>
            </a:br>
            <a:r>
              <a:rPr lang="en-US" b="1" i="1" dirty="0"/>
              <a:t>While packing her things</a:t>
            </a:r>
            <a:r>
              <a:rPr lang="en-US" i="1" dirty="0"/>
              <a:t>, she thought about the last two years.</a:t>
            </a:r>
            <a:r>
              <a:rPr lang="en-US" dirty="0"/>
              <a:t/>
            </a:r>
            <a:br>
              <a:rPr lang="en-US" dirty="0"/>
            </a:br>
            <a:r>
              <a:rPr lang="en-US" b="1" i="1" dirty="0"/>
              <a:t>In spite of having read the instructions twice</a:t>
            </a:r>
            <a:r>
              <a:rPr lang="en-US" i="1" dirty="0"/>
              <a:t>, I still couldn’t understand how to use it.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49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UNIT 8: </a:t>
            </a:r>
            <a:r>
              <a:rPr lang="tr-TR" dirty="0" err="1" smtClean="0"/>
              <a:t>Employment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4392488"/>
          </a:xfrm>
        </p:spPr>
        <p:txBody>
          <a:bodyPr>
            <a:normAutofit fontScale="70000" lnSpcReduction="20000"/>
          </a:bodyPr>
          <a:lstStyle/>
          <a:p>
            <a:r>
              <a:rPr lang="tr-TR" sz="4400" u="sng" dirty="0" err="1" smtClean="0"/>
              <a:t>What</a:t>
            </a:r>
            <a:r>
              <a:rPr lang="tr-TR" sz="4400" u="sng" dirty="0" smtClean="0"/>
              <a:t> is </a:t>
            </a:r>
            <a:r>
              <a:rPr lang="tr-TR" sz="4400" u="sng" dirty="0" err="1" smtClean="0"/>
              <a:t>employment</a:t>
            </a:r>
            <a:r>
              <a:rPr lang="tr-TR" sz="4400" u="sng" dirty="0" smtClean="0"/>
              <a:t> </a:t>
            </a:r>
            <a:r>
              <a:rPr lang="tr-TR" sz="4400" u="sng" dirty="0" err="1" smtClean="0"/>
              <a:t>law</a:t>
            </a:r>
            <a:r>
              <a:rPr lang="tr-TR" sz="4400" dirty="0" smtClean="0"/>
              <a:t>? </a:t>
            </a:r>
            <a:r>
              <a:rPr lang="tr-TR" sz="4400" dirty="0" err="1" smtClean="0"/>
              <a:t>Try</a:t>
            </a:r>
            <a:r>
              <a:rPr lang="tr-TR" sz="4400" dirty="0" smtClean="0"/>
              <a:t> </a:t>
            </a:r>
            <a:r>
              <a:rPr lang="tr-TR" sz="4400" dirty="0" err="1" smtClean="0"/>
              <a:t>to</a:t>
            </a:r>
            <a:r>
              <a:rPr lang="tr-TR" sz="4400" dirty="0" smtClean="0"/>
              <a:t> </a:t>
            </a:r>
            <a:r>
              <a:rPr lang="tr-TR" sz="4400" dirty="0" err="1" smtClean="0"/>
              <a:t>explain</a:t>
            </a:r>
            <a:r>
              <a:rPr lang="tr-TR" sz="4400" dirty="0" smtClean="0"/>
              <a:t> it </a:t>
            </a:r>
            <a:r>
              <a:rPr lang="tr-TR" sz="4400" dirty="0" err="1" smtClean="0"/>
              <a:t>with</a:t>
            </a:r>
            <a:r>
              <a:rPr lang="tr-TR" sz="4400" dirty="0" smtClean="0"/>
              <a:t> </a:t>
            </a:r>
            <a:r>
              <a:rPr lang="tr-TR" sz="4400" dirty="0" err="1" smtClean="0"/>
              <a:t>the</a:t>
            </a:r>
            <a:r>
              <a:rPr lang="tr-TR" sz="4400" dirty="0" smtClean="0"/>
              <a:t> </a:t>
            </a:r>
            <a:r>
              <a:rPr lang="tr-TR" sz="4400" dirty="0" err="1" smtClean="0"/>
              <a:t>words</a:t>
            </a:r>
            <a:r>
              <a:rPr lang="tr-TR" sz="4400" dirty="0" smtClean="0"/>
              <a:t> </a:t>
            </a:r>
            <a:r>
              <a:rPr lang="tr-TR" sz="4400" dirty="0" err="1" smtClean="0"/>
              <a:t>below</a:t>
            </a:r>
            <a:r>
              <a:rPr lang="tr-TR" sz="4400" dirty="0" smtClean="0"/>
              <a:t>.</a:t>
            </a:r>
            <a:br>
              <a:rPr lang="tr-TR" sz="4400" dirty="0" smtClean="0"/>
            </a:br>
            <a:endParaRPr lang="tr-TR" sz="4400" dirty="0" smtClean="0"/>
          </a:p>
          <a:p>
            <a:pPr marL="0" indent="0">
              <a:buNone/>
            </a:pPr>
            <a:r>
              <a:rPr lang="tr-TR" sz="4400" dirty="0" smtClean="0"/>
              <a:t>- </a:t>
            </a:r>
            <a:r>
              <a:rPr lang="tr-TR" sz="3900" dirty="0" err="1" smtClean="0"/>
              <a:t>Employers</a:t>
            </a:r>
            <a:r>
              <a:rPr lang="tr-TR" sz="3900" dirty="0" smtClean="0"/>
              <a:t>/</a:t>
            </a:r>
            <a:r>
              <a:rPr lang="tr-TR" sz="3900" dirty="0" err="1" smtClean="0"/>
              <a:t>employee</a:t>
            </a:r>
            <a:r>
              <a:rPr lang="tr-TR" sz="3900" dirty="0" smtClean="0"/>
              <a:t>/ </a:t>
            </a:r>
            <a:r>
              <a:rPr lang="tr-TR" sz="3900" dirty="0" err="1" smtClean="0"/>
              <a:t>Unions</a:t>
            </a:r>
            <a:endParaRPr lang="tr-TR" sz="3900" dirty="0" smtClean="0"/>
          </a:p>
          <a:p>
            <a:pPr>
              <a:buFontTx/>
              <a:buChar char="-"/>
            </a:pPr>
            <a:r>
              <a:rPr lang="tr-TR" sz="3900" dirty="0" err="1" smtClean="0"/>
              <a:t>Termination</a:t>
            </a:r>
            <a:r>
              <a:rPr lang="tr-TR" sz="3900" dirty="0" smtClean="0"/>
              <a:t> (</a:t>
            </a:r>
            <a:r>
              <a:rPr lang="tr-TR" sz="3900" dirty="0" err="1" smtClean="0"/>
              <a:t>end</a:t>
            </a:r>
            <a:r>
              <a:rPr lang="tr-TR" sz="3900" dirty="0" smtClean="0"/>
              <a:t> of </a:t>
            </a:r>
            <a:r>
              <a:rPr lang="tr-TR" sz="3900" dirty="0" err="1" smtClean="0"/>
              <a:t>employment</a:t>
            </a:r>
            <a:r>
              <a:rPr lang="tr-TR" sz="3900" dirty="0" smtClean="0"/>
              <a:t>)</a:t>
            </a:r>
          </a:p>
          <a:p>
            <a:pPr>
              <a:buFontTx/>
              <a:buChar char="-"/>
            </a:pPr>
            <a:r>
              <a:rPr lang="tr-TR" sz="3900" dirty="0" err="1" smtClean="0"/>
              <a:t>Labour</a:t>
            </a:r>
            <a:r>
              <a:rPr lang="tr-TR" sz="3900" dirty="0" smtClean="0"/>
              <a:t> </a:t>
            </a:r>
            <a:r>
              <a:rPr lang="tr-TR" sz="3900" dirty="0" err="1" smtClean="0"/>
              <a:t>Law</a:t>
            </a:r>
            <a:r>
              <a:rPr lang="tr-TR" sz="3900" dirty="0" smtClean="0"/>
              <a:t> </a:t>
            </a:r>
          </a:p>
          <a:p>
            <a:pPr>
              <a:buFontTx/>
              <a:buChar char="-"/>
            </a:pPr>
            <a:r>
              <a:rPr lang="tr-TR" sz="3900" dirty="0" err="1" smtClean="0"/>
              <a:t>Recruitment</a:t>
            </a:r>
            <a:r>
              <a:rPr lang="tr-TR" sz="3900" dirty="0" smtClean="0"/>
              <a:t> (</a:t>
            </a:r>
            <a:r>
              <a:rPr lang="tr-TR" sz="3900" dirty="0" err="1" smtClean="0"/>
              <a:t>hiring</a:t>
            </a:r>
            <a:r>
              <a:rPr lang="tr-TR" sz="3900" dirty="0" smtClean="0"/>
              <a:t>)</a:t>
            </a:r>
          </a:p>
          <a:p>
            <a:pPr>
              <a:buFontTx/>
              <a:buChar char="-"/>
            </a:pPr>
            <a:r>
              <a:rPr lang="tr-TR" sz="3900" dirty="0" err="1" smtClean="0"/>
              <a:t>Terms</a:t>
            </a:r>
            <a:r>
              <a:rPr lang="tr-TR" sz="3900" dirty="0" smtClean="0"/>
              <a:t> of </a:t>
            </a:r>
            <a:r>
              <a:rPr lang="tr-TR" sz="3900" dirty="0" err="1" smtClean="0"/>
              <a:t>Employment</a:t>
            </a:r>
            <a:endParaRPr lang="tr-TR" sz="3900" dirty="0" smtClean="0"/>
          </a:p>
          <a:p>
            <a:pPr>
              <a:buFontTx/>
              <a:buChar char="-"/>
            </a:pPr>
            <a:r>
              <a:rPr lang="tr-TR" sz="3900" dirty="0" err="1" smtClean="0"/>
              <a:t>Employment</a:t>
            </a:r>
            <a:r>
              <a:rPr lang="tr-TR" sz="3900" dirty="0" smtClean="0"/>
              <a:t> </a:t>
            </a:r>
            <a:r>
              <a:rPr lang="tr-TR" sz="3900" dirty="0" err="1" smtClean="0"/>
              <a:t>Tribunals</a:t>
            </a:r>
            <a:r>
              <a:rPr lang="tr-TR" sz="4400" dirty="0" smtClean="0"/>
              <a:t/>
            </a:r>
            <a:br>
              <a:rPr lang="tr-TR" sz="4400" dirty="0" smtClean="0"/>
            </a:b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03483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271864"/>
          </a:xfrm>
        </p:spPr>
        <p:txBody>
          <a:bodyPr/>
          <a:lstStyle/>
          <a:p>
            <a:r>
              <a:rPr lang="tr-TR" dirty="0" err="1" smtClean="0"/>
              <a:t>Employment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/>
              <a:t> </a:t>
            </a:r>
            <a:r>
              <a:rPr lang="tr-TR" dirty="0" smtClean="0"/>
              <a:t>is a </a:t>
            </a:r>
            <a:r>
              <a:rPr lang="tr-TR" dirty="0" err="1" smtClean="0"/>
              <a:t>wide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 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covers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obligations</a:t>
            </a:r>
            <a:r>
              <a:rPr lang="tr-TR" dirty="0" smtClean="0"/>
              <a:t> of </a:t>
            </a:r>
            <a:r>
              <a:rPr lang="tr-TR" b="1" dirty="0" err="1" smtClean="0"/>
              <a:t>employers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employees</a:t>
            </a:r>
            <a:r>
              <a:rPr lang="tr-TR" b="1" dirty="0" smtClean="0"/>
              <a:t> </a:t>
            </a:r>
            <a:r>
              <a:rPr lang="tr-TR" dirty="0" smtClean="0"/>
              <a:t>;</a:t>
            </a:r>
            <a:br>
              <a:rPr lang="tr-TR" dirty="0" smtClean="0"/>
            </a:b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employment</a:t>
            </a:r>
            <a:r>
              <a:rPr lang="tr-TR" dirty="0" smtClean="0"/>
              <a:t> (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dirty="0" err="1" smtClean="0"/>
              <a:t>recruitment</a:t>
            </a:r>
            <a:r>
              <a:rPr lang="tr-TR" b="1" dirty="0" smtClean="0"/>
              <a:t> </a:t>
            </a:r>
            <a:r>
              <a:rPr lang="tr-TR" b="1" dirty="0" err="1" smtClean="0"/>
              <a:t>process</a:t>
            </a:r>
            <a:r>
              <a:rPr lang="tr-TR" dirty="0" smtClean="0"/>
              <a:t>),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employment</a:t>
            </a:r>
            <a:r>
              <a:rPr lang="tr-TR" dirty="0" smtClean="0"/>
              <a:t>, </a:t>
            </a:r>
            <a:br>
              <a:rPr lang="tr-TR" dirty="0" smtClean="0"/>
            </a:br>
            <a:r>
              <a:rPr lang="tr-TR" dirty="0" err="1" smtClean="0"/>
              <a:t>and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end</a:t>
            </a:r>
            <a:r>
              <a:rPr lang="tr-TR" dirty="0" smtClean="0"/>
              <a:t> of </a:t>
            </a:r>
            <a:r>
              <a:rPr lang="tr-TR" dirty="0" err="1" smtClean="0"/>
              <a:t>employment</a:t>
            </a:r>
            <a:r>
              <a:rPr lang="tr-TR" dirty="0" smtClean="0"/>
              <a:t> </a:t>
            </a:r>
            <a:r>
              <a:rPr lang="tr-TR" b="1" dirty="0" smtClean="0"/>
              <a:t>(</a:t>
            </a:r>
            <a:r>
              <a:rPr lang="tr-TR" b="1" dirty="0" err="1" smtClean="0"/>
              <a:t>termination</a:t>
            </a:r>
            <a:r>
              <a:rPr lang="tr-TR" b="1" dirty="0" smtClean="0"/>
              <a:t>).</a:t>
            </a:r>
            <a:br>
              <a:rPr lang="tr-TR" b="1" dirty="0" smtClean="0"/>
            </a:br>
            <a:endParaRPr lang="tr-TR" b="1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relates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labour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deals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relations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employers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trade</a:t>
            </a:r>
            <a:r>
              <a:rPr lang="tr-TR" dirty="0" smtClean="0"/>
              <a:t> </a:t>
            </a:r>
            <a:r>
              <a:rPr lang="tr-TR" dirty="0" err="1" smtClean="0"/>
              <a:t>unions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098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35480"/>
            <a:ext cx="8363272" cy="4389120"/>
          </a:xfrm>
        </p:spPr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countries</a:t>
            </a:r>
            <a:r>
              <a:rPr lang="tr-TR" dirty="0" smtClean="0"/>
              <a:t>, </a:t>
            </a:r>
            <a:r>
              <a:rPr lang="tr-TR" dirty="0" err="1" smtClean="0"/>
              <a:t>employment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 is </a:t>
            </a:r>
            <a:r>
              <a:rPr lang="tr-TR" dirty="0" err="1" smtClean="0"/>
              <a:t>tightly</a:t>
            </a:r>
            <a:r>
              <a:rPr lang="tr-TR" dirty="0" smtClean="0"/>
              <a:t> </a:t>
            </a:r>
            <a:r>
              <a:rPr lang="tr-TR" dirty="0" err="1" smtClean="0"/>
              <a:t>regulated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an </a:t>
            </a:r>
            <a:r>
              <a:rPr lang="tr-TR" dirty="0" err="1" smtClean="0"/>
              <a:t>employment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countries</a:t>
            </a:r>
            <a:r>
              <a:rPr lang="tr-TR" dirty="0" smtClean="0"/>
              <a:t>(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 </a:t>
            </a:r>
            <a:r>
              <a:rPr lang="tr-TR" dirty="0" err="1" smtClean="0"/>
              <a:t>jurisdictions</a:t>
            </a:r>
            <a:r>
              <a:rPr lang="tr-TR" dirty="0" smtClean="0"/>
              <a:t>/ </a:t>
            </a:r>
            <a:r>
              <a:rPr lang="tr-TR" dirty="0" err="1" smtClean="0"/>
              <a:t>the</a:t>
            </a:r>
            <a:r>
              <a:rPr lang="tr-TR" dirty="0" smtClean="0"/>
              <a:t> UK),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much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freedom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parties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decide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own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 smtClean="0"/>
              <a:t> of </a:t>
            </a:r>
            <a:r>
              <a:rPr lang="tr-TR" dirty="0" err="1" smtClean="0"/>
              <a:t>employment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advantages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disadvatages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12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08720"/>
            <a:ext cx="8496944" cy="57606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✅ Advantages</a:t>
            </a:r>
          </a:p>
          <a:p>
            <a:pPr marL="0" indent="0">
              <a:buNone/>
            </a:pPr>
            <a:r>
              <a:rPr lang="en-US" b="1" dirty="0"/>
              <a:t>Flexibility for Employers and Employees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Parties can tailor employment contracts to suit the specific needs of the job (e.g., working hours, remote work, bonus schemes).</a:t>
            </a:r>
          </a:p>
          <a:p>
            <a:pPr marL="393192" lvl="1" indent="0">
              <a:buNone/>
            </a:pPr>
            <a:r>
              <a:rPr lang="en-US" dirty="0"/>
              <a:t>Useful in fast-changing industries like tech, where rigid codes may be outdated quickly.</a:t>
            </a:r>
          </a:p>
          <a:p>
            <a:pPr marL="0" indent="0">
              <a:buNone/>
            </a:pPr>
            <a:r>
              <a:rPr lang="en-US" b="1" dirty="0"/>
              <a:t>Encourages Innovation and Competitiveness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Employers can create attractive packages to recruit and retain talent.</a:t>
            </a:r>
          </a:p>
          <a:p>
            <a:pPr marL="393192" lvl="1" indent="0">
              <a:buNone/>
            </a:pPr>
            <a:r>
              <a:rPr lang="en-US" dirty="0"/>
              <a:t>Employees with strong bargaining power (specialists, executives) may negotiate better terms.</a:t>
            </a:r>
          </a:p>
          <a:p>
            <a:pPr marL="0" indent="0">
              <a:buNone/>
            </a:pPr>
            <a:r>
              <a:rPr lang="en-US" b="1" dirty="0"/>
              <a:t>Efficiency in Employment Relations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Less bureaucracy and fewer rigid statutory requirements.</a:t>
            </a:r>
          </a:p>
          <a:p>
            <a:pPr marL="393192" lvl="1" indent="0">
              <a:buNone/>
            </a:pPr>
            <a:r>
              <a:rPr lang="en-US" dirty="0"/>
              <a:t>Contracts can adapt quickly to economic conditions (e.g., temporary wage adjustments).</a:t>
            </a:r>
          </a:p>
          <a:p>
            <a:pPr marL="0" indent="0">
              <a:buNone/>
            </a:pPr>
            <a:r>
              <a:rPr lang="en-US" b="1" dirty="0"/>
              <a:t>Freedom of Contract Principle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Reflects autonomy and respect for the parties’ ability to manage their own affairs.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93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472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❌ Disadvantages</a:t>
            </a:r>
          </a:p>
          <a:p>
            <a:pPr marL="0" indent="0">
              <a:buNone/>
            </a:pPr>
            <a:r>
              <a:rPr lang="en-US" b="1" dirty="0"/>
              <a:t>Risk of Inequality in Bargaining Power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Most employees (especially low-skilled workers) lack the power to negotiate favorable terms.</a:t>
            </a:r>
          </a:p>
          <a:p>
            <a:pPr marL="393192" lvl="1" indent="0">
              <a:buNone/>
            </a:pPr>
            <a:r>
              <a:rPr lang="en-US" dirty="0"/>
              <a:t>This can lead to exploitation (e.g., unfair hours, low wages, weak job security).</a:t>
            </a:r>
          </a:p>
          <a:p>
            <a:pPr marL="0" indent="0">
              <a:buNone/>
            </a:pPr>
            <a:r>
              <a:rPr lang="en-US" b="1" dirty="0"/>
              <a:t>Lack of Minimum Standards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Without strong statutory protection, workers may have no guaranteed rights (like holiday pay, sick leave, or protection against unfair dismissal).</a:t>
            </a:r>
          </a:p>
          <a:p>
            <a:pPr marL="0" indent="0">
              <a:buNone/>
            </a:pPr>
            <a:r>
              <a:rPr lang="en-US" b="1" dirty="0"/>
              <a:t>Uncertainty and Litigation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Disputes are more likely if contracts are unclear or silent on certain issues.</a:t>
            </a:r>
          </a:p>
          <a:p>
            <a:pPr marL="393192" lvl="1" indent="0">
              <a:buNone/>
            </a:pPr>
            <a:r>
              <a:rPr lang="en-US" dirty="0"/>
              <a:t>Courts may have to interpret contracts case by case, which is time-consuming and expensive.</a:t>
            </a:r>
          </a:p>
          <a:p>
            <a:pPr marL="0" indent="0">
              <a:buNone/>
            </a:pPr>
            <a:r>
              <a:rPr lang="en-US" b="1" dirty="0"/>
              <a:t>Job Insecurity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Employers may have broad freedom to terminate employment without strong legal restrictions.</a:t>
            </a:r>
          </a:p>
          <a:p>
            <a:pPr marL="393192" lvl="1" indent="0">
              <a:buNone/>
            </a:pPr>
            <a:r>
              <a:rPr lang="en-US" dirty="0"/>
              <a:t>Creates instability in the labor market, especially in economic downturns.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15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260699"/>
              </p:ext>
            </p:extLst>
          </p:nvPr>
        </p:nvGraphicFramePr>
        <p:xfrm>
          <a:off x="179512" y="404664"/>
          <a:ext cx="8856984" cy="6264695"/>
        </p:xfrm>
        <a:graphic>
          <a:graphicData uri="http://schemas.openxmlformats.org/drawingml/2006/table">
            <a:tbl>
              <a:tblPr/>
              <a:tblGrid>
                <a:gridCol w="2952328"/>
                <a:gridCol w="2952328"/>
                <a:gridCol w="2952328"/>
              </a:tblGrid>
              <a:tr h="504254">
                <a:tc>
                  <a:txBody>
                    <a:bodyPr/>
                    <a:lstStyle/>
                    <a:p>
                      <a:r>
                        <a:rPr lang="en-US" sz="1400" dirty="0"/>
                        <a:t>Aspect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Civil Law Countries (Employment Code)</a:t>
                      </a:r>
                      <a:endParaRPr lang="en-US" sz="1400"/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Common Law Countries (e.g., UK)</a:t>
                      </a:r>
                      <a:endParaRPr lang="en-US" sz="1400"/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4998">
                <a:tc>
                  <a:txBody>
                    <a:bodyPr/>
                    <a:lstStyle/>
                    <a:p>
                      <a:r>
                        <a:rPr lang="en-US" sz="1400" b="1" dirty="0"/>
                        <a:t>Source of Rules</a:t>
                      </a:r>
                      <a:endParaRPr lang="en-US" sz="1400" dirty="0"/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Detailed statutory employment codes regulate most aspects of work.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Fewer statutory rules; many terms decided by individual contract.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321">
                <a:tc>
                  <a:txBody>
                    <a:bodyPr/>
                    <a:lstStyle/>
                    <a:p>
                      <a:r>
                        <a:rPr lang="en-US" sz="1400" b="1" dirty="0"/>
                        <a:t>Flexibility</a:t>
                      </a:r>
                      <a:endParaRPr lang="en-US" sz="1400" dirty="0"/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Limited — strict rules on wages, hours, dismissal, benefits.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High — parties negotiate terms more freely.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7230">
                <a:tc>
                  <a:txBody>
                    <a:bodyPr/>
                    <a:lstStyle/>
                    <a:p>
                      <a:r>
                        <a:rPr lang="en-US" sz="1400" b="1"/>
                        <a:t>Protection for Employees</a:t>
                      </a:r>
                      <a:endParaRPr lang="en-US" sz="1400"/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Strong protection (minimum wage, holidays, dismissal rules, collective rights).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Weaker statutory protection, employees rely on contract terms (though UK law has some minimum rights like unfair dismissal protection, minimum wage).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4998">
                <a:tc>
                  <a:txBody>
                    <a:bodyPr/>
                    <a:lstStyle/>
                    <a:p>
                      <a:r>
                        <a:rPr lang="en-US" sz="1400" b="1"/>
                        <a:t>Bargaining Power</a:t>
                      </a:r>
                      <a:endParaRPr lang="en-US" sz="1400"/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Imbalance reduced by statutory safeguards.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Risk of imbalance — weaker employees may accept unfavorable conditions.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321">
                <a:tc>
                  <a:txBody>
                    <a:bodyPr/>
                    <a:lstStyle/>
                    <a:p>
                      <a:r>
                        <a:rPr lang="en-US" sz="1400" b="1"/>
                        <a:t>Adaptability</a:t>
                      </a:r>
                      <a:endParaRPr lang="en-US" sz="1400"/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Less adaptable — changes require legislation, can be slow.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Very adaptable — contracts can be tailored to market or job needs.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321">
                <a:tc>
                  <a:txBody>
                    <a:bodyPr/>
                    <a:lstStyle/>
                    <a:p>
                      <a:r>
                        <a:rPr lang="en-US" sz="1400" b="1"/>
                        <a:t>Litigation</a:t>
                      </a:r>
                      <a:endParaRPr lang="en-US" sz="1400"/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Fewer disputes (rules are codified and predictable).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More disputes possible — courts interpret unclear contracts.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254">
                <a:tc>
                  <a:txBody>
                    <a:bodyPr/>
                    <a:lstStyle/>
                    <a:p>
                      <a:r>
                        <a:rPr lang="en-US" sz="1400" b="1"/>
                        <a:t>Employer’s Perspective</a:t>
                      </a:r>
                      <a:endParaRPr lang="en-US" sz="1400"/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May find regulation burdensome and inflexible.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Greater freedom to manage workforce and costs.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4998">
                <a:tc>
                  <a:txBody>
                    <a:bodyPr/>
                    <a:lstStyle/>
                    <a:p>
                      <a:r>
                        <a:rPr lang="en-US" sz="1400" b="1"/>
                        <a:t>Employee’s Perspective</a:t>
                      </a:r>
                      <a:endParaRPr lang="en-US" sz="1400"/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More security and predictability.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Potentially better terms if highly skilled, but risk of insecurity for most workers.</a:t>
                      </a:r>
                    </a:p>
                  </a:txBody>
                  <a:tcPr marL="39544" marR="39544" marT="19772" marB="197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53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2220</Words>
  <Application>Microsoft Office PowerPoint</Application>
  <PresentationFormat>Ekran Gösterisi (4:3)</PresentationFormat>
  <Paragraphs>284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0" baseType="lpstr">
      <vt:lpstr>Akış</vt:lpstr>
      <vt:lpstr>International Legal English</vt:lpstr>
      <vt:lpstr>Pacing</vt:lpstr>
      <vt:lpstr>PowerPoint Sunusu</vt:lpstr>
      <vt:lpstr>UNIT 8: Employment Law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Before Reading: Discrimination in the Workplace</vt:lpstr>
      <vt:lpstr>PowerPoint Sunusu</vt:lpstr>
      <vt:lpstr>PowerPoint Sunusu</vt:lpstr>
      <vt:lpstr>Reading A: Background Information</vt:lpstr>
      <vt:lpstr>PowerPoint Sunusu</vt:lpstr>
      <vt:lpstr>PowerPoint Sunusu</vt:lpstr>
      <vt:lpstr>PowerPoint Sunusu</vt:lpstr>
      <vt:lpstr>Discussion Before Reading</vt:lpstr>
      <vt:lpstr>2.4.</vt:lpstr>
      <vt:lpstr>PowerPoint Sunusu</vt:lpstr>
      <vt:lpstr>PowerPoint Sunusu</vt:lpstr>
      <vt:lpstr>Listening A: Answer after reading the instruction</vt:lpstr>
      <vt:lpstr>Listening A: After listening</vt:lpstr>
      <vt:lpstr>Writing</vt:lpstr>
      <vt:lpstr>PowerPoint Sunusu</vt:lpstr>
      <vt:lpstr>Reading B: A Sex Discrimination Case</vt:lpstr>
      <vt:lpstr>UK Employment Tribunals</vt:lpstr>
      <vt:lpstr>5.2.</vt:lpstr>
      <vt:lpstr>PowerPoint Sunusu</vt:lpstr>
      <vt:lpstr>Listening B: Extension</vt:lpstr>
      <vt:lpstr>Speaking: Agreeing and Disagreeing</vt:lpstr>
      <vt:lpstr>Reading C: A Justified Dismissal</vt:lpstr>
      <vt:lpstr>Language Use: Participle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Legal English</dc:title>
  <dc:creator>Ozen TEKIN</dc:creator>
  <cp:lastModifiedBy>Ozen TEKIN</cp:lastModifiedBy>
  <cp:revision>31</cp:revision>
  <dcterms:created xsi:type="dcterms:W3CDTF">2024-09-17T12:03:27Z</dcterms:created>
  <dcterms:modified xsi:type="dcterms:W3CDTF">2025-10-01T09:52:49Z</dcterms:modified>
</cp:coreProperties>
</file>