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0" r:id="rId3"/>
    <p:sldId id="266" r:id="rId4"/>
    <p:sldId id="256" r:id="rId5"/>
    <p:sldId id="267" r:id="rId6"/>
    <p:sldId id="268" r:id="rId7"/>
    <p:sldId id="259" r:id="rId8"/>
    <p:sldId id="265" r:id="rId9"/>
    <p:sldId id="270" r:id="rId10"/>
    <p:sldId id="261" r:id="rId11"/>
    <p:sldId id="262" r:id="rId12"/>
    <p:sldId id="263" r:id="rId13"/>
    <p:sldId id="257" r:id="rId14"/>
    <p:sldId id="264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19" y="152400"/>
            <a:ext cx="5947281" cy="5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16808" y="4876800"/>
            <a:ext cx="7691284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smtClean="0">
                <a:solidFill>
                  <a:srgbClr val="FF0000"/>
                </a:solidFill>
              </a:rPr>
              <a:t>DAĞLIK KARABAĞ SORUNU VE </a:t>
            </a:r>
          </a:p>
          <a:p>
            <a:r>
              <a:rPr lang="tr-TR" sz="3200" b="1" dirty="0">
                <a:solidFill>
                  <a:srgbClr val="FF0000"/>
                </a:solidFill>
              </a:rPr>
              <a:t>HOCALI KATLİAMI (26 ŞUBAT 1992)</a:t>
            </a:r>
          </a:p>
        </p:txBody>
      </p:sp>
    </p:spTree>
    <p:extLst>
      <p:ext uri="{BB962C8B-B14F-4D97-AF65-F5344CB8AC3E}">
        <p14:creationId xmlns:p14="http://schemas.microsoft.com/office/powerpoint/2010/main" val="19054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b="1" dirty="0" smtClean="0"/>
              <a:t>Ermenistan </a:t>
            </a:r>
            <a:r>
              <a:rPr lang="tr-TR" sz="2800" b="1" dirty="0"/>
              <a:t>Devlet Başkanı </a:t>
            </a:r>
            <a:r>
              <a:rPr lang="tr-TR" sz="2800" b="1" dirty="0" err="1"/>
              <a:t>Serj</a:t>
            </a:r>
            <a:r>
              <a:rPr lang="tr-TR" sz="2800" b="1" dirty="0"/>
              <a:t> </a:t>
            </a:r>
            <a:r>
              <a:rPr lang="tr-TR" sz="2800" b="1" dirty="0" err="1" smtClean="0"/>
              <a:t>Sarkisyan’ın</a:t>
            </a:r>
            <a:r>
              <a:rPr lang="tr-TR" sz="2800" dirty="0" smtClean="0"/>
              <a:t>, </a:t>
            </a:r>
            <a:r>
              <a:rPr lang="tr-TR" sz="2800" dirty="0"/>
              <a:t>Hocalı Katliamı’nın sorumlusu birliklerin başındaki iki liderden biri olduğunu ifade ettikten sonra hatta bazı kaynaklara göre katliam emirlerinin gerçek sahibi olduğunu da ifade </a:t>
            </a:r>
            <a:r>
              <a:rPr lang="tr-TR" sz="2800" dirty="0" smtClean="0"/>
              <a:t>edebiliriz. Nitekim </a:t>
            </a:r>
            <a:r>
              <a:rPr lang="tr-TR" sz="2800" dirty="0"/>
              <a:t>Sarkisyan, İngiliz araştırmacı Thomas de Wall’un yaptığı bir röportajda o günleri matah bir şey yapmış gibi aşağıdaki şekilde değerlendirmektedir:</a:t>
            </a:r>
          </a:p>
          <a:p>
            <a:pPr marL="0" indent="354013" algn="just">
              <a:buNone/>
            </a:pPr>
            <a:r>
              <a:rPr lang="tr-TR" sz="2800" b="1" dirty="0">
                <a:solidFill>
                  <a:srgbClr val="FF0000"/>
                </a:solidFill>
              </a:rPr>
              <a:t>“Azerbaycanlılar Ermenilerin sivil halka karşı katliam yapmayacağını düşünmekteydiler. Biz bunu Azerbaycan’lılara şaka yapmadığımızı göstermek amacıyla ibret olsun diye yaptık.”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HOCALI KATLİAMI (26 ŞUBAT 1992)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5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HOCALI KATLİAMI (26 ŞUBAT 1992)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62484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 smtClean="0"/>
              <a:t>Soykırımın suçunun parametrelerini şöyle değerlendirebiliriz:</a:t>
            </a:r>
          </a:p>
          <a:p>
            <a:pPr marL="0" indent="354013" algn="just">
              <a:buNone/>
            </a:pPr>
            <a:r>
              <a:rPr lang="tr-TR" sz="2800" dirty="0" smtClean="0"/>
              <a:t>Ermeniler, hemen her </a:t>
            </a:r>
            <a:r>
              <a:rPr lang="tr-TR" sz="2800" dirty="0"/>
              <a:t>zaman yaptıkları gibi, 26 Şubat 1992 gecesi tanklardan açılan top ve roket saldırıları ile Hocalı </a:t>
            </a:r>
            <a:r>
              <a:rPr lang="tr-TR" sz="2800" dirty="0" smtClean="0"/>
              <a:t>Havaalanı’nı </a:t>
            </a:r>
            <a:r>
              <a:rPr lang="tr-TR" sz="2800" dirty="0"/>
              <a:t>kullanılamaz hâle getirilerek kentin dış dünya ile </a:t>
            </a:r>
            <a:r>
              <a:rPr lang="tr-TR" sz="2800" dirty="0" smtClean="0"/>
              <a:t>ilişkisini </a:t>
            </a:r>
            <a:r>
              <a:rPr lang="tr-TR" sz="2800" dirty="0"/>
              <a:t>tamamen kesmişlerdir. Bu hareket soykırım suçunun en önemli parametrelerinden biri olan </a:t>
            </a:r>
            <a:r>
              <a:rPr lang="tr-TR" sz="2800" dirty="0">
                <a:solidFill>
                  <a:srgbClr val="FF0000"/>
                </a:solidFill>
              </a:rPr>
              <a:t>kasıt, niyet (intention)</a:t>
            </a:r>
            <a:r>
              <a:rPr lang="tr-TR" sz="2800" dirty="0"/>
              <a:t> ve </a:t>
            </a:r>
            <a:r>
              <a:rPr lang="tr-TR" sz="2800" dirty="0">
                <a:solidFill>
                  <a:srgbClr val="FF0000"/>
                </a:solidFill>
              </a:rPr>
              <a:t>saik (motivasyon)</a:t>
            </a:r>
            <a:r>
              <a:rPr lang="tr-TR" sz="2800" dirty="0"/>
              <a:t> unsurunu bire bir ortaya koymaktadır. Diğer iki unsuru ise zaten soykırım suçunun olmazsa olmazıdır ve fiilen ortaya konulmuştur. Bunlardan </a:t>
            </a:r>
            <a:r>
              <a:rPr lang="tr-TR" sz="2800" dirty="0">
                <a:solidFill>
                  <a:srgbClr val="FF0000"/>
                </a:solidFill>
              </a:rPr>
              <a:t>birincisi </a:t>
            </a:r>
            <a:r>
              <a:rPr lang="tr-TR" sz="2800" dirty="0"/>
              <a:t>soykırım suçunu işleyen </a:t>
            </a:r>
            <a:r>
              <a:rPr lang="tr-TR" sz="2800" dirty="0">
                <a:solidFill>
                  <a:srgbClr val="FF0000"/>
                </a:solidFill>
              </a:rPr>
              <a:t>bir örgütün bulunması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FF0000"/>
                </a:solidFill>
              </a:rPr>
              <a:t>ikincisi</a:t>
            </a:r>
            <a:r>
              <a:rPr lang="tr-TR" sz="2800" dirty="0"/>
              <a:t> de soykırımla ilgili </a:t>
            </a:r>
            <a:r>
              <a:rPr lang="tr-TR" sz="2800" dirty="0">
                <a:solidFill>
                  <a:srgbClr val="FF0000"/>
                </a:solidFill>
              </a:rPr>
              <a:t>bir planın bulunmasıdır.</a:t>
            </a:r>
            <a:r>
              <a:rPr lang="tr-TR" sz="2800" dirty="0"/>
              <a:t> Örgütün adı sanı bellidir, planı ve uygulaması da ortalık yerdedir.</a:t>
            </a:r>
          </a:p>
        </p:txBody>
      </p:sp>
    </p:spTree>
    <p:extLst>
      <p:ext uri="{BB962C8B-B14F-4D97-AF65-F5344CB8AC3E}">
        <p14:creationId xmlns:p14="http://schemas.microsoft.com/office/powerpoint/2010/main" val="31612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HOCALI KATLİAMI (26 ŞUBAT 1992)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62484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/>
              <a:t>Dünyayla irtibatı kesilen ve savunmasız kalan Hocalı’ya giren Rus destekli Ermeni </a:t>
            </a:r>
            <a:r>
              <a:rPr lang="tr-TR" sz="2800" dirty="0" smtClean="0"/>
              <a:t>askerleri </a:t>
            </a:r>
            <a:r>
              <a:rPr lang="tr-TR" sz="2800" dirty="0"/>
              <a:t>çocuk, yaşlı, kadın, bebek demeden birçok insanımızı </a:t>
            </a:r>
            <a:r>
              <a:rPr lang="tr-TR" sz="2800" dirty="0" smtClean="0"/>
              <a:t>vahşice </a:t>
            </a:r>
            <a:r>
              <a:rPr lang="tr-TR" sz="2800" dirty="0"/>
              <a:t>katletmişlerdi. </a:t>
            </a:r>
            <a:endParaRPr lang="tr-TR" sz="2800" dirty="0" smtClean="0"/>
          </a:p>
          <a:p>
            <a:pPr marL="0" indent="354013" algn="just">
              <a:buNone/>
            </a:pPr>
            <a:r>
              <a:rPr lang="tr-TR" sz="2800" dirty="0" smtClean="0"/>
              <a:t>Düzenlenen </a:t>
            </a:r>
            <a:r>
              <a:rPr lang="tr-TR" sz="2800" dirty="0"/>
              <a:t>saldırılar sonucu </a:t>
            </a:r>
            <a:r>
              <a:rPr lang="tr-TR" sz="2800" b="1" dirty="0">
                <a:solidFill>
                  <a:srgbClr val="FF0000"/>
                </a:solidFill>
              </a:rPr>
              <a:t>613</a:t>
            </a:r>
            <a:r>
              <a:rPr lang="tr-TR" sz="2800" dirty="0"/>
              <a:t> </a:t>
            </a:r>
            <a:r>
              <a:rPr lang="tr-TR" sz="2800" b="1" dirty="0"/>
              <a:t>Azerbaycan Türk’ünün hayatını kaybettiği </a:t>
            </a:r>
            <a:r>
              <a:rPr lang="tr-TR" sz="2800" b="1" dirty="0" smtClean="0"/>
              <a:t>resmi </a:t>
            </a:r>
            <a:r>
              <a:rPr lang="tr-TR" sz="2800" b="1" dirty="0"/>
              <a:t>olarak açıklandı. </a:t>
            </a:r>
            <a:r>
              <a:rPr lang="tr-TR" sz="2800" dirty="0"/>
              <a:t>Ancak kayıp sayısının bu rakamların çok çok üstünde olduğu bilinmektedir. Unutulmayacak bir şekilde </a:t>
            </a:r>
            <a:r>
              <a:rPr lang="tr-TR" sz="2800" b="1" dirty="0"/>
              <a:t>56 hamile kadın</a:t>
            </a:r>
            <a:r>
              <a:rPr lang="tr-TR" sz="2800" dirty="0"/>
              <a:t> karnı yarılmış durumda bulunmuştur.</a:t>
            </a:r>
          </a:p>
          <a:p>
            <a:pPr marL="0" indent="354013" algn="just">
              <a:buNone/>
            </a:pPr>
            <a:r>
              <a:rPr lang="tr-TR" sz="2800" dirty="0"/>
              <a:t>Bu alçak saldırıda </a:t>
            </a:r>
            <a:r>
              <a:rPr lang="tr-TR" sz="2800" b="1" dirty="0">
                <a:solidFill>
                  <a:srgbClr val="FF0000"/>
                </a:solidFill>
              </a:rPr>
              <a:t>487 kişi ağır yaralanırken, 1275 kişi ise rehin </a:t>
            </a:r>
            <a:r>
              <a:rPr lang="tr-TR" sz="2800" b="1" dirty="0" smtClean="0">
                <a:solidFill>
                  <a:srgbClr val="FF0000"/>
                </a:solidFill>
              </a:rPr>
              <a:t>alınmıştır. </a:t>
            </a:r>
            <a:r>
              <a:rPr lang="tr-TR" sz="2800" dirty="0" smtClean="0"/>
              <a:t>Ayrıca </a:t>
            </a:r>
            <a:r>
              <a:rPr lang="tr-TR" sz="2800" dirty="0"/>
              <a:t>1 milyondan fazla Azerbaycan Türkü de </a:t>
            </a:r>
            <a:r>
              <a:rPr lang="tr-TR" sz="2800" dirty="0" smtClean="0"/>
              <a:t>bölgeyi terk ederek Azerbaycan’a göç etmek zorunda kalmışlardır.</a:t>
            </a:r>
            <a:endParaRPr lang="tr-TR" sz="2800" dirty="0"/>
          </a:p>
          <a:p>
            <a:pPr marL="0" indent="354013" algn="just">
              <a:buNone/>
            </a:pPr>
            <a:r>
              <a:rPr lang="tr-TR" sz="2800" dirty="0" smtClean="0"/>
              <a:t>Bu gün Azerbaycan topraklarının %20’si Ermenilerin işgali altındadır.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6662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45523249116\Documents\Hocalı Katliamı\1200px-Az-qa-location-tr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350519"/>
            <a:ext cx="8925241" cy="604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9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AGİT Minsk </a:t>
            </a:r>
            <a:r>
              <a:rPr lang="tr-TR" sz="3200" b="1" dirty="0" smtClean="0">
                <a:solidFill>
                  <a:srgbClr val="FF0000"/>
                </a:solidFill>
              </a:rPr>
              <a:t>Grubu 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62484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/>
              <a:t>Mart ayı boyunca çatışmalar devam ederken </a:t>
            </a:r>
            <a:r>
              <a:rPr lang="tr-TR" sz="2800" b="1" dirty="0">
                <a:solidFill>
                  <a:srgbClr val="FF0000"/>
                </a:solidFill>
              </a:rPr>
              <a:t>24 Mart 1992 </a:t>
            </a:r>
            <a:r>
              <a:rPr lang="tr-TR" sz="2800" dirty="0" smtClean="0"/>
              <a:t>tarihinde </a:t>
            </a:r>
            <a:r>
              <a:rPr lang="tr-TR" sz="2800" b="1" dirty="0" smtClean="0"/>
              <a:t>Helsinki’de</a:t>
            </a:r>
            <a:r>
              <a:rPr lang="tr-TR" sz="2800" dirty="0" smtClean="0"/>
              <a:t> </a:t>
            </a:r>
            <a:r>
              <a:rPr lang="tr-TR" sz="2800" dirty="0"/>
              <a:t>toplanmakta olan AGİK Dışişleri Bakanları </a:t>
            </a:r>
            <a:r>
              <a:rPr lang="tr-TR" sz="2800" dirty="0" smtClean="0"/>
              <a:t>Konseyi, Karabağ’daki </a:t>
            </a:r>
            <a:r>
              <a:rPr lang="tr-TR" sz="2800" dirty="0"/>
              <a:t>durumu değerlendirerek, sonuç bildirgesinin 3. ve </a:t>
            </a:r>
            <a:r>
              <a:rPr lang="tr-TR" sz="2800" dirty="0" smtClean="0"/>
              <a:t>11. maddelerinde </a:t>
            </a:r>
            <a:r>
              <a:rPr lang="tr-TR" sz="2800" dirty="0"/>
              <a:t>sorunun çözümü için Beyaz Rusya’nın Minsk Kentinde </a:t>
            </a:r>
            <a:r>
              <a:rPr lang="tr-TR" sz="2800" dirty="0" smtClean="0"/>
              <a:t>bir konferans </a:t>
            </a:r>
            <a:r>
              <a:rPr lang="tr-TR" sz="2800"/>
              <a:t>düzenlenmesinin </a:t>
            </a:r>
            <a:r>
              <a:rPr lang="tr-TR" sz="2800" smtClean="0"/>
              <a:t>kararlaştırıldığını </a:t>
            </a:r>
            <a:r>
              <a:rPr lang="tr-TR" sz="2800" dirty="0"/>
              <a:t>ifade </a:t>
            </a:r>
            <a:r>
              <a:rPr lang="tr-TR" sz="2800" dirty="0" smtClean="0"/>
              <a:t>etmiştir. </a:t>
            </a:r>
          </a:p>
          <a:p>
            <a:pPr marL="0" indent="354013" algn="just">
              <a:buNone/>
            </a:pPr>
            <a:r>
              <a:rPr lang="tr-TR" sz="2800" b="1" dirty="0"/>
              <a:t>6 Aralık 1994 tarihinde Budapeşte’de </a:t>
            </a:r>
            <a:r>
              <a:rPr lang="tr-TR" sz="2800" dirty="0"/>
              <a:t>yapılan toplantıda, Minsk Süreci için eş başkanlık kurumlarının oluşturulmasına ve bu eş başkanların </a:t>
            </a:r>
            <a:r>
              <a:rPr lang="tr-TR" sz="2800" b="1" dirty="0"/>
              <a:t>ABD, Fransa ve Rusya </a:t>
            </a:r>
            <a:r>
              <a:rPr lang="tr-TR" sz="2800" dirty="0"/>
              <a:t>olmasına karar </a:t>
            </a:r>
            <a:r>
              <a:rPr lang="tr-TR" sz="2800" dirty="0" smtClean="0"/>
              <a:t>verilmiştir.</a:t>
            </a:r>
            <a:endParaRPr lang="tr-TR" sz="2800" dirty="0"/>
          </a:p>
          <a:p>
            <a:pPr marL="0" indent="354013" algn="just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288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AGİT Minsk </a:t>
            </a:r>
            <a:r>
              <a:rPr lang="tr-TR" sz="3200" b="1" dirty="0" smtClean="0">
                <a:solidFill>
                  <a:srgbClr val="FF0000"/>
                </a:solidFill>
              </a:rPr>
              <a:t>Grubu 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51816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 smtClean="0"/>
              <a:t>Eş başkanlar </a:t>
            </a:r>
            <a:r>
              <a:rPr lang="tr-TR" sz="2800" b="1" dirty="0" smtClean="0"/>
              <a:t>ABD</a:t>
            </a:r>
            <a:r>
              <a:rPr lang="tr-TR" sz="2800" b="1" dirty="0"/>
              <a:t>, Fransa ve </a:t>
            </a:r>
            <a:r>
              <a:rPr lang="tr-TR" sz="2800" b="1" dirty="0" smtClean="0"/>
              <a:t>Rusya’ya </a:t>
            </a:r>
            <a:r>
              <a:rPr lang="tr-TR" sz="2800" dirty="0" smtClean="0"/>
              <a:t>ek </a:t>
            </a:r>
            <a:r>
              <a:rPr lang="tr-TR" sz="2800" dirty="0"/>
              <a:t>olarak, </a:t>
            </a:r>
            <a:r>
              <a:rPr lang="tr-TR" sz="2800" dirty="0">
                <a:solidFill>
                  <a:srgbClr val="FF0000"/>
                </a:solidFill>
              </a:rPr>
              <a:t>AGİT Minsk Grubu</a:t>
            </a:r>
            <a:r>
              <a:rPr lang="tr-TR" sz="2800" dirty="0"/>
              <a:t>’nda </a:t>
            </a:r>
            <a:r>
              <a:rPr lang="tr-TR" sz="2800" b="1" dirty="0"/>
              <a:t>Beyaz Rusya, Almanya, İtalya</a:t>
            </a:r>
            <a:r>
              <a:rPr lang="tr-TR" sz="2800" b="1" dirty="0" smtClean="0"/>
              <a:t>,</a:t>
            </a:r>
            <a:r>
              <a:rPr lang="tr-TR" sz="2800" b="1" dirty="0"/>
              <a:t> İsveç, </a:t>
            </a:r>
            <a:r>
              <a:rPr lang="tr-TR" sz="2800" b="1" dirty="0" smtClean="0"/>
              <a:t>Finlandiya ve Türkiye </a:t>
            </a:r>
            <a:r>
              <a:rPr lang="tr-TR" sz="2800" b="1" dirty="0"/>
              <a:t>ve sorunun tarafları olan Azerbaycan </a:t>
            </a:r>
            <a:r>
              <a:rPr lang="tr-TR" sz="2800" b="1" dirty="0" smtClean="0"/>
              <a:t>ve Ermenistan </a:t>
            </a:r>
            <a:r>
              <a:rPr lang="tr-TR" sz="2800" dirty="0" smtClean="0"/>
              <a:t>yer </a:t>
            </a:r>
            <a:r>
              <a:rPr lang="tr-TR" sz="2800" dirty="0"/>
              <a:t>almaktadırlar. </a:t>
            </a:r>
            <a:r>
              <a:rPr lang="tr-TR" sz="2800" dirty="0" smtClean="0"/>
              <a:t> </a:t>
            </a:r>
          </a:p>
          <a:p>
            <a:pPr marL="0" indent="354013" algn="just">
              <a:buNone/>
            </a:pPr>
            <a:r>
              <a:rPr lang="tr-TR" sz="2800" dirty="0" smtClean="0"/>
              <a:t>AGİT </a:t>
            </a:r>
            <a:r>
              <a:rPr lang="tr-TR" sz="2800" dirty="0"/>
              <a:t>Minsk Grubu</a:t>
            </a:r>
            <a:r>
              <a:rPr lang="tr-TR" sz="2800"/>
              <a:t>, </a:t>
            </a:r>
            <a:r>
              <a:rPr lang="tr-TR" sz="2800" smtClean="0"/>
              <a:t>26 </a:t>
            </a:r>
            <a:r>
              <a:rPr lang="tr-TR" sz="2800" dirty="0"/>
              <a:t>yıl boyunca birçok girişimde bulunmasına rağmen Dağlık Karabağ sorununun çözümüne yönelik somut </a:t>
            </a:r>
            <a:r>
              <a:rPr lang="tr-TR" sz="2800" dirty="0" smtClean="0"/>
              <a:t>neticeler elde edememiştir.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758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4008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400" dirty="0"/>
              <a:t>Bugün Azerbaycan diye anılan </a:t>
            </a:r>
            <a:r>
              <a:rPr lang="tr-TR" sz="2400" dirty="0" smtClean="0"/>
              <a:t>bölgenin bütünü</a:t>
            </a:r>
            <a:r>
              <a:rPr lang="tr-TR" sz="2400" dirty="0"/>
              <a:t>, uzun bir süre Pers </a:t>
            </a:r>
            <a:r>
              <a:rPr lang="tr-TR" sz="2400" dirty="0" smtClean="0"/>
              <a:t>egemenliği </a:t>
            </a:r>
            <a:r>
              <a:rPr lang="tr-TR" sz="2400" dirty="0" smtClean="0"/>
              <a:t>altında </a:t>
            </a:r>
            <a:r>
              <a:rPr lang="tr-TR" sz="2400" dirty="0"/>
              <a:t>kalmıştır. Yedinci Yüzyıldan, yani bölgede Arap </a:t>
            </a:r>
            <a:r>
              <a:rPr lang="tr-TR" sz="2400" dirty="0" smtClean="0"/>
              <a:t>egemenliği </a:t>
            </a:r>
            <a:r>
              <a:rPr lang="tr-TR" sz="2400" dirty="0"/>
              <a:t>başladıktan </a:t>
            </a:r>
            <a:r>
              <a:rPr lang="tr-TR" sz="2400" dirty="0" smtClean="0"/>
              <a:t>sonra, bölgede </a:t>
            </a:r>
            <a:r>
              <a:rPr lang="tr-TR" sz="2400" dirty="0" smtClean="0"/>
              <a:t>yaşayanların </a:t>
            </a:r>
            <a:r>
              <a:rPr lang="tr-TR" sz="2400" dirty="0" smtClean="0"/>
              <a:t>Zerdüşt </a:t>
            </a:r>
            <a:r>
              <a:rPr lang="tr-TR" sz="2400" dirty="0"/>
              <a:t>dininden ayrılarak, </a:t>
            </a:r>
            <a:r>
              <a:rPr lang="tr-TR" sz="2400" dirty="0" smtClean="0"/>
              <a:t>İslam’ı benimsedikleri </a:t>
            </a:r>
            <a:r>
              <a:rPr lang="tr-TR" sz="2400" dirty="0"/>
              <a:t>bilinir. </a:t>
            </a:r>
            <a:r>
              <a:rPr lang="tr-TR" sz="2400" dirty="0" smtClean="0"/>
              <a:t>Onbirinci Yüzyılda </a:t>
            </a:r>
            <a:r>
              <a:rPr lang="tr-TR" sz="2400" dirty="0"/>
              <a:t>ise, bölgeye gelen </a:t>
            </a:r>
            <a:r>
              <a:rPr lang="tr-TR" sz="2400" dirty="0" smtClean="0"/>
              <a:t>Oğuz Türkleri</a:t>
            </a:r>
            <a:r>
              <a:rPr lang="tr-TR" sz="2400" dirty="0"/>
              <a:t>, bölgenin dilini </a:t>
            </a:r>
            <a:r>
              <a:rPr lang="tr-TR" sz="2400" dirty="0" smtClean="0"/>
              <a:t>Türkçeleştirmiş ve burada lslamiyeti </a:t>
            </a:r>
            <a:r>
              <a:rPr lang="tr-TR" sz="2400" dirty="0"/>
              <a:t>kabul etmiştir. Türklerin (Selçukluların) bölgedeki </a:t>
            </a:r>
            <a:r>
              <a:rPr lang="tr-TR" sz="2400" dirty="0" smtClean="0"/>
              <a:t>egemenliğine </a:t>
            </a:r>
            <a:r>
              <a:rPr lang="tr-TR" sz="2400" dirty="0"/>
              <a:t>son </a:t>
            </a:r>
            <a:r>
              <a:rPr lang="tr-TR" sz="2400" dirty="0" smtClean="0"/>
              <a:t>veren Moğol </a:t>
            </a:r>
            <a:r>
              <a:rPr lang="tr-TR" sz="2400" dirty="0" smtClean="0"/>
              <a:t>istilası </a:t>
            </a:r>
            <a:r>
              <a:rPr lang="tr-TR" sz="2400" dirty="0"/>
              <a:t>olmuştur. </a:t>
            </a:r>
            <a:r>
              <a:rPr lang="tr-TR" sz="2400" dirty="0" smtClean="0"/>
              <a:t>Onüçüncü </a:t>
            </a:r>
            <a:r>
              <a:rPr lang="tr-TR" sz="2400" dirty="0"/>
              <a:t>Yüzyıl, </a:t>
            </a:r>
            <a:r>
              <a:rPr lang="tr-TR" sz="2400" dirty="0" smtClean="0"/>
              <a:t>Moğol </a:t>
            </a:r>
            <a:r>
              <a:rPr lang="tr-TR" sz="2400" dirty="0"/>
              <a:t>istilasının </a:t>
            </a:r>
            <a:r>
              <a:rPr lang="tr-TR" sz="2400" dirty="0" smtClean="0"/>
              <a:t>yaşandığı </a:t>
            </a:r>
            <a:r>
              <a:rPr lang="tr-TR" sz="2400" dirty="0"/>
              <a:t>ve </a:t>
            </a:r>
            <a:r>
              <a:rPr lang="tr-TR" sz="2400" dirty="0" smtClean="0"/>
              <a:t>ardından gelen İlhanlı </a:t>
            </a:r>
            <a:r>
              <a:rPr lang="tr-TR" sz="2400" dirty="0" smtClean="0"/>
              <a:t>egemenliğinin </a:t>
            </a:r>
            <a:r>
              <a:rPr lang="tr-TR" sz="2400" dirty="0" smtClean="0"/>
              <a:t>başladığı dönemdir</a:t>
            </a:r>
            <a:r>
              <a:rPr lang="tr-TR" sz="2400" dirty="0"/>
              <a:t>. </a:t>
            </a:r>
            <a:r>
              <a:rPr lang="tr-TR" sz="2400" dirty="0" smtClean="0"/>
              <a:t>İlhanlıların </a:t>
            </a:r>
            <a:r>
              <a:rPr lang="tr-TR" sz="2400" dirty="0"/>
              <a:t>ardından ise, </a:t>
            </a:r>
            <a:r>
              <a:rPr lang="tr-TR" sz="2400" dirty="0" smtClean="0"/>
              <a:t>Türkmenlerin devletleri </a:t>
            </a:r>
            <a:r>
              <a:rPr lang="tr-TR" sz="2400" dirty="0"/>
              <a:t>olan Karakoyunlu v</a:t>
            </a:r>
            <a:r>
              <a:rPr lang="tr-TR" sz="2400" dirty="0" smtClean="0"/>
              <a:t>e </a:t>
            </a:r>
            <a:r>
              <a:rPr lang="tr-TR" sz="2400" dirty="0"/>
              <a:t>Akkoyunlu devletleri bölgeye egemen </a:t>
            </a:r>
            <a:r>
              <a:rPr lang="tr-TR" sz="2400" dirty="0" smtClean="0"/>
              <a:t>olmuşlardır.</a:t>
            </a:r>
          </a:p>
          <a:p>
            <a:pPr marL="0" indent="354013" algn="just">
              <a:buNone/>
            </a:pPr>
            <a:r>
              <a:rPr lang="tr-TR" sz="2400" dirty="0" smtClean="0"/>
              <a:t>Onbeşinci </a:t>
            </a:r>
            <a:r>
              <a:rPr lang="tr-TR" sz="2400" dirty="0"/>
              <a:t>Yüzyılda bölgesel bir devlet olan Şirvan Şahların Azeri devleti </a:t>
            </a:r>
            <a:r>
              <a:rPr lang="tr-TR" sz="2400" dirty="0" smtClean="0"/>
              <a:t>ortaya çıkmıştır</a:t>
            </a:r>
            <a:r>
              <a:rPr lang="tr-TR" sz="2400" dirty="0"/>
              <a:t>. </a:t>
            </a:r>
            <a:r>
              <a:rPr lang="tr-TR" sz="2400" dirty="0" err="1"/>
              <a:t>Onaltıncı</a:t>
            </a:r>
            <a:r>
              <a:rPr lang="tr-TR" sz="2400" dirty="0"/>
              <a:t> </a:t>
            </a:r>
            <a:r>
              <a:rPr lang="tr-TR" sz="2400" dirty="0" smtClean="0"/>
              <a:t>Yüzyıl </a:t>
            </a:r>
            <a:r>
              <a:rPr lang="tr-TR" sz="2400" dirty="0"/>
              <a:t>başlarında ise Azerbaycan, Safevi soyunun </a:t>
            </a:r>
            <a:r>
              <a:rPr lang="tr-TR" sz="2400" dirty="0" smtClean="0"/>
              <a:t>kurduğu İmparatorluğun </a:t>
            </a:r>
            <a:r>
              <a:rPr lang="tr-TR" sz="2400" dirty="0" smtClean="0"/>
              <a:t>merkezi güç </a:t>
            </a:r>
            <a:r>
              <a:rPr lang="tr-TR" sz="2400" dirty="0"/>
              <a:t>bölgesi durumuna gelecektir. Safevi soyunun </a:t>
            </a:r>
            <a:r>
              <a:rPr lang="tr-TR" sz="2400" dirty="0" smtClean="0"/>
              <a:t>bölgedeki egemenliği </a:t>
            </a:r>
            <a:r>
              <a:rPr lang="tr-TR" sz="2400" dirty="0"/>
              <a:t>iki yüz yıldan fazla sürecek ve bu devlet, 1722'de iç kargaşa ve </a:t>
            </a:r>
            <a:r>
              <a:rPr lang="tr-TR" sz="2400" dirty="0" smtClean="0"/>
              <a:t>Moğul istilası</a:t>
            </a:r>
            <a:r>
              <a:rPr lang="tr-TR" sz="2400" dirty="0"/>
              <a:t> </a:t>
            </a:r>
            <a:r>
              <a:rPr lang="tr-TR" sz="2400" dirty="0" smtClean="0"/>
              <a:t>sonunda yıkılacaktır.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-76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 smtClean="0">
                <a:solidFill>
                  <a:srgbClr val="FF0000"/>
                </a:solidFill>
              </a:rPr>
              <a:t>DAĞLIK KARABAĞ SORUNU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2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35814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500" dirty="0" smtClean="0"/>
              <a:t>Onsekizinci </a:t>
            </a:r>
            <a:r>
              <a:rPr lang="tr-TR" sz="2500" dirty="0"/>
              <a:t>Yüzyıl </a:t>
            </a:r>
            <a:r>
              <a:rPr lang="tr-TR" sz="2500" dirty="0" smtClean="0"/>
              <a:t>ortalarından başlayarak</a:t>
            </a:r>
            <a:r>
              <a:rPr lang="tr-TR" sz="2500" dirty="0"/>
              <a:t>, bölgede (bugünkü Azerbaycan ile İ</a:t>
            </a:r>
            <a:r>
              <a:rPr lang="tr-TR" sz="2500" dirty="0" smtClean="0"/>
              <a:t>ran Azerbaycanı'nda</a:t>
            </a:r>
            <a:r>
              <a:rPr lang="tr-TR" sz="2500" dirty="0"/>
              <a:t>) dokuz hanlık kurulmuştur. Bunlardan biri olan </a:t>
            </a:r>
            <a:r>
              <a:rPr lang="tr-TR" sz="2500" dirty="0" smtClean="0"/>
              <a:t>Karabağ Hanlığı, Ondokuzuncu </a:t>
            </a:r>
            <a:r>
              <a:rPr lang="tr-TR" sz="2500" dirty="0"/>
              <a:t>Yüzyıl başlarına kadar </a:t>
            </a:r>
            <a:r>
              <a:rPr lang="tr-TR" sz="2500" dirty="0" err="1" smtClean="0"/>
              <a:t>bagımsızlığını</a:t>
            </a:r>
            <a:r>
              <a:rPr lang="tr-TR" sz="2500" dirty="0" smtClean="0"/>
              <a:t> </a:t>
            </a:r>
            <a:r>
              <a:rPr lang="tr-TR" sz="2500" dirty="0" smtClean="0"/>
              <a:t>sürdürecektir.</a:t>
            </a:r>
          </a:p>
          <a:p>
            <a:pPr marL="0" indent="354013" algn="just">
              <a:buNone/>
            </a:pPr>
            <a:r>
              <a:rPr lang="tr-TR" sz="2500" dirty="0" smtClean="0"/>
              <a:t>Ruslar</a:t>
            </a:r>
            <a:r>
              <a:rPr lang="tr-TR" sz="2500" dirty="0"/>
              <a:t>, Onsekizinci Yüzyıl sonlarından başlayarak Kuzey Karadeniz ve </a:t>
            </a:r>
            <a:r>
              <a:rPr lang="tr-TR" sz="2500" dirty="0" smtClean="0"/>
              <a:t>Kafkasya'da yayılmaya </a:t>
            </a:r>
            <a:r>
              <a:rPr lang="tr-TR" sz="2500" dirty="0" smtClean="0"/>
              <a:t>başlamışlardır</a:t>
            </a:r>
            <a:r>
              <a:rPr lang="tr-TR" sz="2500" dirty="0"/>
              <a:t>. Önce, </a:t>
            </a:r>
            <a:r>
              <a:rPr lang="tr-TR" sz="2500" dirty="0" smtClean="0"/>
              <a:t>Karabağ </a:t>
            </a:r>
            <a:r>
              <a:rPr lang="tr-TR" sz="2500" dirty="0"/>
              <a:t>da dahil bazı hanlıkları, 1800'lerin </a:t>
            </a:r>
            <a:r>
              <a:rPr lang="tr-TR" sz="2500" dirty="0" smtClean="0"/>
              <a:t>başlarında «himaye» antlaşmalarıyla </a:t>
            </a:r>
            <a:r>
              <a:rPr lang="tr-TR" sz="2500" dirty="0"/>
              <a:t>kendisine </a:t>
            </a:r>
            <a:r>
              <a:rPr lang="tr-TR" sz="2500" dirty="0" smtClean="0"/>
              <a:t>bağlayan </a:t>
            </a:r>
            <a:r>
              <a:rPr lang="tr-TR" sz="2500" dirty="0"/>
              <a:t>Rusya, ardından da öteki Azeri </a:t>
            </a:r>
            <a:r>
              <a:rPr lang="tr-TR" sz="2500" dirty="0" smtClean="0"/>
              <a:t>hanlıklarını silah </a:t>
            </a:r>
            <a:r>
              <a:rPr lang="tr-TR" sz="2500" dirty="0"/>
              <a:t>zoruyla ele </a:t>
            </a:r>
            <a:r>
              <a:rPr lang="tr-TR" sz="2500" dirty="0" smtClean="0"/>
              <a:t>geçirmeye </a:t>
            </a:r>
            <a:r>
              <a:rPr lang="tr-TR" sz="2500" dirty="0" smtClean="0"/>
              <a:t>çalışmıştır</a:t>
            </a:r>
            <a:r>
              <a:rPr lang="tr-TR" sz="2500" dirty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2619" y="22123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 smtClean="0">
                <a:solidFill>
                  <a:srgbClr val="FF0000"/>
                </a:solidFill>
              </a:rPr>
              <a:t>DAĞLIK KARABAĞ SORUNU</a:t>
            </a:r>
            <a:endParaRPr lang="tr-TR" sz="32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45523249116\Documents\Hocalı Katliamı\500px-Güney_Kafkasya_1801-1878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636" y="4340353"/>
            <a:ext cx="2967566" cy="213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97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45523249116\Documents\Hocalı Katliamı\500px-Güney_Kafkasya_1801-1878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99" y="457200"/>
            <a:ext cx="8466667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 rot="20468503">
            <a:off x="4689187" y="3907636"/>
            <a:ext cx="2209182" cy="1704566"/>
          </a:xfrm>
          <a:prstGeom prst="ellipse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66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198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500" dirty="0"/>
              <a:t>Daha önce </a:t>
            </a:r>
            <a:r>
              <a:rPr lang="tr-TR" sz="2500" dirty="0" smtClean="0"/>
              <a:t>Karabağ'da </a:t>
            </a:r>
            <a:r>
              <a:rPr lang="tr-TR" sz="2500" dirty="0"/>
              <a:t>çok az sayıda bulunan </a:t>
            </a:r>
            <a:r>
              <a:rPr lang="tr-TR" sz="2500" b="1" dirty="0"/>
              <a:t>Ermenilerin bu bölgedeki </a:t>
            </a:r>
            <a:r>
              <a:rPr lang="tr-TR" sz="2500" b="1" dirty="0" smtClean="0"/>
              <a:t>varlığı</a:t>
            </a:r>
            <a:r>
              <a:rPr lang="tr-TR" sz="2500" b="1" dirty="0" smtClean="0"/>
              <a:t>, 1828'den </a:t>
            </a:r>
            <a:r>
              <a:rPr lang="tr-TR" sz="2500" b="1" dirty="0"/>
              <a:t>sonra izlenen Rus politikasıyla hızla artmıştır. </a:t>
            </a:r>
            <a:r>
              <a:rPr lang="tr-TR" sz="2500" dirty="0"/>
              <a:t>Zaten, Ermeniler de </a:t>
            </a:r>
            <a:r>
              <a:rPr lang="tr-TR" sz="2500" dirty="0" smtClean="0"/>
              <a:t>1978'de Karabağ'daki </a:t>
            </a:r>
            <a:r>
              <a:rPr lang="tr-TR" sz="2500" dirty="0"/>
              <a:t>varlıklarının </a:t>
            </a:r>
            <a:r>
              <a:rPr lang="tr-TR" sz="2500" dirty="0" smtClean="0"/>
              <a:t>150'nci </a:t>
            </a:r>
            <a:r>
              <a:rPr lang="tr-TR" sz="2500" dirty="0"/>
              <a:t>yıldönümünü kutlamışlardır. </a:t>
            </a:r>
            <a:r>
              <a:rPr lang="tr-TR" sz="2500" dirty="0" smtClean="0"/>
              <a:t>Dağlık Karabağ'da</a:t>
            </a:r>
            <a:r>
              <a:rPr lang="tr-TR" sz="2500" dirty="0"/>
              <a:t>, </a:t>
            </a:r>
            <a:r>
              <a:rPr lang="tr-TR" sz="2500" dirty="0" smtClean="0"/>
              <a:t>1919 yılında, İngiliz verilerine göre, Azeri-Ermeni nüfus oranı üçe iki Azerilerin Iehineydi. Ermeni </a:t>
            </a:r>
            <a:r>
              <a:rPr lang="tr-TR" sz="2500" dirty="0"/>
              <a:t>nüfusun </a:t>
            </a:r>
            <a:r>
              <a:rPr lang="tr-TR" sz="2500" dirty="0" smtClean="0"/>
              <a:t>Dağlık Karabağ'da </a:t>
            </a:r>
            <a:r>
              <a:rPr lang="tr-TR" sz="2500" dirty="0"/>
              <a:t>bugünkü gibi </a:t>
            </a:r>
            <a:r>
              <a:rPr lang="tr-TR" sz="2500" dirty="0" smtClean="0"/>
              <a:t>çoğunluk </a:t>
            </a:r>
            <a:r>
              <a:rPr lang="tr-TR" sz="2500" dirty="0"/>
              <a:t>durumuna gelmesi, </a:t>
            </a:r>
            <a:r>
              <a:rPr lang="tr-TR" sz="2500" dirty="0" smtClean="0"/>
              <a:t>Sovyetler </a:t>
            </a:r>
            <a:r>
              <a:rPr lang="tr-TR" sz="2500" dirty="0" smtClean="0"/>
              <a:t>Birliği </a:t>
            </a:r>
            <a:r>
              <a:rPr lang="tr-TR" sz="2500" dirty="0"/>
              <a:t>yönetimi altında </a:t>
            </a:r>
            <a:r>
              <a:rPr lang="tr-TR" sz="2500" dirty="0" smtClean="0"/>
              <a:t>olmuştur.</a:t>
            </a:r>
          </a:p>
          <a:p>
            <a:pPr marL="0" indent="354013" algn="just">
              <a:buNone/>
            </a:pPr>
            <a:r>
              <a:rPr lang="tr-TR" sz="2500" b="1" dirty="0" smtClean="0"/>
              <a:t>Karabağ,</a:t>
            </a:r>
            <a:r>
              <a:rPr lang="tr-TR" sz="2500" dirty="0" smtClean="0"/>
              <a:t> </a:t>
            </a:r>
            <a:r>
              <a:rPr lang="tr-TR" sz="2500" dirty="0">
                <a:solidFill>
                  <a:srgbClr val="FF0000"/>
                </a:solidFill>
              </a:rPr>
              <a:t>7 Haziran 1923 </a:t>
            </a:r>
            <a:r>
              <a:rPr lang="tr-TR" sz="2500" dirty="0"/>
              <a:t>tarihinden başlayarak, Azerbaycan </a:t>
            </a:r>
            <a:r>
              <a:rPr lang="tr-TR" sz="2500" dirty="0" smtClean="0"/>
              <a:t>sınırları </a:t>
            </a:r>
            <a:r>
              <a:rPr lang="tr-TR" sz="2500" dirty="0"/>
              <a:t>içinde bir </a:t>
            </a:r>
            <a:r>
              <a:rPr lang="tr-TR" sz="2500" b="1" dirty="0" smtClean="0">
                <a:solidFill>
                  <a:srgbClr val="FF0000"/>
                </a:solidFill>
              </a:rPr>
              <a:t>özerk il </a:t>
            </a:r>
            <a:r>
              <a:rPr lang="tr-TR" sz="2500" dirty="0"/>
              <a:t>olarak </a:t>
            </a:r>
            <a:r>
              <a:rPr lang="tr-TR" sz="2500" dirty="0" smtClean="0"/>
              <a:t>tanımlandı.</a:t>
            </a:r>
          </a:p>
          <a:p>
            <a:pPr marL="0" indent="354013" algn="just">
              <a:buNone/>
            </a:pPr>
            <a:r>
              <a:rPr lang="tr-TR" sz="2500" dirty="0" smtClean="0"/>
              <a:t>Karabağ bunalımının </a:t>
            </a:r>
            <a:r>
              <a:rPr lang="tr-TR" sz="2500" dirty="0"/>
              <a:t>son dönemi 1987 - 1988'de başladı. Ermeniler, </a:t>
            </a:r>
            <a:r>
              <a:rPr lang="tr-TR" sz="2500" dirty="0" smtClean="0"/>
              <a:t>Sovyetler </a:t>
            </a:r>
            <a:r>
              <a:rPr lang="tr-TR" sz="2500" dirty="0" smtClean="0"/>
              <a:t>Birliği'nin </a:t>
            </a:r>
            <a:r>
              <a:rPr lang="tr-TR" sz="2500" dirty="0"/>
              <a:t>içine </a:t>
            </a:r>
            <a:r>
              <a:rPr lang="tr-TR" sz="2500" dirty="0" smtClean="0"/>
              <a:t>düşlüğü </a:t>
            </a:r>
            <a:r>
              <a:rPr lang="tr-TR" sz="2500" dirty="0"/>
              <a:t>durumdan ve </a:t>
            </a:r>
            <a:r>
              <a:rPr lang="tr-TR" sz="2500" dirty="0" smtClean="0"/>
              <a:t>Soğuk </a:t>
            </a:r>
            <a:r>
              <a:rPr lang="tr-TR" sz="2500" dirty="0"/>
              <a:t>Savaş </a:t>
            </a:r>
            <a:r>
              <a:rPr lang="tr-TR" sz="2500" dirty="0" smtClean="0"/>
              <a:t>koşullarının </a:t>
            </a:r>
            <a:r>
              <a:rPr lang="tr-TR" sz="2500" dirty="0"/>
              <a:t>ortadan </a:t>
            </a:r>
            <a:r>
              <a:rPr lang="tr-TR" sz="2500" dirty="0" smtClean="0"/>
              <a:t>kalkmaya </a:t>
            </a:r>
            <a:r>
              <a:rPr lang="tr-TR" sz="2500" dirty="0" smtClean="0"/>
              <a:t>yüz tutmasından cesaret </a:t>
            </a:r>
            <a:r>
              <a:rPr lang="tr-TR" sz="2500" dirty="0"/>
              <a:t>alarak, önce 1987'de </a:t>
            </a:r>
            <a:r>
              <a:rPr lang="tr-TR" sz="2500" dirty="0" smtClean="0"/>
              <a:t>Karabağ </a:t>
            </a:r>
            <a:r>
              <a:rPr lang="tr-TR" sz="2500" dirty="0"/>
              <a:t>ile ilgili isteklerini gündeme </a:t>
            </a:r>
            <a:r>
              <a:rPr lang="tr-TR" sz="2500" dirty="0" smtClean="0"/>
              <a:t>getirdiler.</a:t>
            </a:r>
            <a:endParaRPr lang="tr-TR" sz="2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2619" y="22123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 smtClean="0">
                <a:solidFill>
                  <a:srgbClr val="FF0000"/>
                </a:solidFill>
              </a:rPr>
              <a:t>DAĞLIK KARABAĞ SORUNU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770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400" dirty="0" smtClean="0"/>
              <a:t>Ermeniler, 1988'de Karabağ'da </a:t>
            </a:r>
            <a:r>
              <a:rPr lang="tr-TR" sz="2400" dirty="0"/>
              <a:t>gösteriler </a:t>
            </a:r>
            <a:r>
              <a:rPr lang="tr-TR" sz="2400" dirty="0" smtClean="0"/>
              <a:t>yapmaya </a:t>
            </a:r>
            <a:r>
              <a:rPr lang="tr-TR" sz="2400" dirty="0"/>
              <a:t>ve </a:t>
            </a:r>
            <a:r>
              <a:rPr lang="tr-TR" sz="2400" dirty="0" smtClean="0"/>
              <a:t>Dağlık Karabağ'da </a:t>
            </a:r>
            <a:r>
              <a:rPr lang="tr-TR" sz="2400" dirty="0"/>
              <a:t>bir </a:t>
            </a:r>
            <a:r>
              <a:rPr lang="tr-TR" sz="2400" dirty="0" smtClean="0"/>
              <a:t>Ermeni-Azeri </a:t>
            </a:r>
            <a:r>
              <a:rPr lang="tr-TR" sz="2400" dirty="0"/>
              <a:t>çatışmasını tahrik </a:t>
            </a:r>
            <a:r>
              <a:rPr lang="tr-TR" sz="2400" dirty="0" smtClean="0"/>
              <a:t>etmeye </a:t>
            </a:r>
            <a:r>
              <a:rPr lang="tr-TR" sz="2400" dirty="0"/>
              <a:t>başladılar. Bu olaylar sırasında Ermenistan'da </a:t>
            </a:r>
            <a:r>
              <a:rPr lang="tr-TR" sz="2400" dirty="0" smtClean="0"/>
              <a:t>yaşayan Azerileri </a:t>
            </a:r>
            <a:r>
              <a:rPr lang="tr-TR" sz="2400" dirty="0"/>
              <a:t>de katledilip, göçe </a:t>
            </a:r>
            <a:r>
              <a:rPr lang="tr-TR" sz="2400" dirty="0" smtClean="0"/>
              <a:t>zorladı</a:t>
            </a:r>
            <a:r>
              <a:rPr lang="tr-TR" sz="2400" dirty="0" smtClean="0"/>
              <a:t>. </a:t>
            </a:r>
          </a:p>
          <a:p>
            <a:pPr marL="0" indent="354013" algn="just">
              <a:buNone/>
            </a:pPr>
            <a:r>
              <a:rPr lang="tr-TR" sz="2400" dirty="0" smtClean="0"/>
              <a:t>1989 </a:t>
            </a:r>
            <a:r>
              <a:rPr lang="tr-TR" sz="2400" dirty="0"/>
              <a:t>yılı başında Azerbaycan </a:t>
            </a:r>
            <a:r>
              <a:rPr lang="tr-TR" sz="2400" dirty="0" smtClean="0"/>
              <a:t>Hükümeti Karabağ'ın </a:t>
            </a:r>
            <a:r>
              <a:rPr lang="tr-TR" sz="2400" dirty="0"/>
              <a:t>özerk statüsünü </a:t>
            </a:r>
            <a:r>
              <a:rPr lang="tr-TR" sz="2400" dirty="0" smtClean="0"/>
              <a:t>kaldırdığını </a:t>
            </a:r>
            <a:r>
              <a:rPr lang="nb-NO" sz="2400" dirty="0" smtClean="0"/>
              <a:t>açıkladı</a:t>
            </a:r>
            <a:r>
              <a:rPr lang="nb-NO" sz="2400" dirty="0"/>
              <a:t>. 1 Aralık 1989'da </a:t>
            </a:r>
            <a:r>
              <a:rPr lang="nb-NO" sz="2400" dirty="0" smtClean="0"/>
              <a:t>i</a:t>
            </a:r>
            <a:r>
              <a:rPr lang="tr-TR" sz="2400" dirty="0" smtClean="0"/>
              <a:t>s</a:t>
            </a:r>
            <a:r>
              <a:rPr lang="nb-NO" sz="2400" dirty="0" smtClean="0"/>
              <a:t>e </a:t>
            </a:r>
            <a:r>
              <a:rPr lang="nb-NO" sz="2400" dirty="0"/>
              <a:t>Ermenistan </a:t>
            </a:r>
            <a:r>
              <a:rPr lang="nb-NO" sz="2400" dirty="0" smtClean="0"/>
              <a:t>Karaba</a:t>
            </a:r>
            <a:r>
              <a:rPr lang="tr-TR" sz="2400" dirty="0" smtClean="0"/>
              <a:t>ğ</a:t>
            </a:r>
            <a:r>
              <a:rPr lang="nb-NO" sz="2400" dirty="0" smtClean="0"/>
              <a:t>'ı </a:t>
            </a:r>
            <a:r>
              <a:rPr lang="tr-TR" sz="2400" dirty="0" smtClean="0"/>
              <a:t>il</a:t>
            </a:r>
            <a:r>
              <a:rPr lang="nb-NO" sz="2400" dirty="0" smtClean="0"/>
              <a:t>hak </a:t>
            </a:r>
            <a:r>
              <a:rPr lang="nb-NO" sz="2400" dirty="0"/>
              <a:t>etme </a:t>
            </a:r>
            <a:r>
              <a:rPr lang="nb-NO" sz="2400" dirty="0" smtClean="0"/>
              <a:t>kara</a:t>
            </a:r>
            <a:r>
              <a:rPr lang="tr-TR" sz="2400" dirty="0" smtClean="0"/>
              <a:t>rı</a:t>
            </a:r>
            <a:r>
              <a:rPr lang="nb-NO" sz="2400" dirty="0" smtClean="0"/>
              <a:t>nı </a:t>
            </a:r>
            <a:r>
              <a:rPr lang="nb-NO" sz="2400" dirty="0"/>
              <a:t>ilan etti. </a:t>
            </a:r>
            <a:r>
              <a:rPr lang="nb-NO" sz="2400" dirty="0" smtClean="0"/>
              <a:t>1992</a:t>
            </a:r>
            <a:r>
              <a:rPr lang="tr-TR" sz="2400" dirty="0" smtClean="0"/>
              <a:t> başında </a:t>
            </a:r>
            <a:r>
              <a:rPr lang="tr-TR" sz="2400" dirty="0"/>
              <a:t>da Azerbaycan Cumrurbaşkanı </a:t>
            </a:r>
            <a:r>
              <a:rPr lang="tr-TR" sz="2400" dirty="0" smtClean="0"/>
              <a:t>Muttalibov</a:t>
            </a:r>
            <a:r>
              <a:rPr lang="tr-TR" sz="2400" dirty="0"/>
              <a:t>, bu bölgeyi </a:t>
            </a:r>
            <a:r>
              <a:rPr lang="tr-TR" sz="2400" dirty="0" smtClean="0"/>
              <a:t>doğrudan doğruya</a:t>
            </a:r>
            <a:r>
              <a:rPr lang="tr-TR" sz="2400" dirty="0"/>
              <a:t> </a:t>
            </a:r>
            <a:r>
              <a:rPr lang="tr-TR" sz="2400" dirty="0" smtClean="0"/>
              <a:t>Cumhurbaşkanlığına bağladığını </a:t>
            </a:r>
            <a:r>
              <a:rPr lang="tr-TR" sz="2400" dirty="0"/>
              <a:t>açıkladı. Bunun ardından yeni bir Ermeni </a:t>
            </a:r>
            <a:r>
              <a:rPr lang="tr-TR" sz="2400" dirty="0" smtClean="0"/>
              <a:t>hareketi Karabağ'ı </a:t>
            </a:r>
            <a:r>
              <a:rPr lang="tr-TR" sz="2400" dirty="0"/>
              <a:t>sardı. </a:t>
            </a:r>
          </a:p>
          <a:p>
            <a:pPr marL="0" indent="354013" algn="just">
              <a:buNone/>
            </a:pPr>
            <a:r>
              <a:rPr lang="tr-TR" sz="2400" dirty="0" smtClean="0"/>
              <a:t>30 </a:t>
            </a:r>
            <a:r>
              <a:rPr lang="tr-TR" sz="2400" dirty="0"/>
              <a:t>Ocak 1992 tarihinde, Prag’da yapılan AGİK toplantısında </a:t>
            </a:r>
            <a:r>
              <a:rPr lang="tr-TR" sz="2400" dirty="0" smtClean="0"/>
              <a:t>hem Azerbaycan’ın </a:t>
            </a:r>
            <a:r>
              <a:rPr lang="tr-TR" sz="2400" dirty="0"/>
              <a:t>hem de Ermenistan’ın bu konferansa üye olması </a:t>
            </a:r>
            <a:r>
              <a:rPr lang="tr-TR" sz="2400" dirty="0" smtClean="0"/>
              <a:t>sebebiyle konu </a:t>
            </a:r>
            <a:r>
              <a:rPr lang="tr-TR" sz="2400" dirty="0"/>
              <a:t>uluslararası bir boyut kazanırken, 20 Şubat 1992’de Rusya </a:t>
            </a:r>
            <a:r>
              <a:rPr lang="tr-TR" sz="2400" dirty="0" smtClean="0"/>
              <a:t>Dışişleri Bakanlığı’nın </a:t>
            </a:r>
            <a:r>
              <a:rPr lang="tr-TR" sz="2400" dirty="0"/>
              <a:t>girişimleri sonucu üç ülke Dışişleri Bakanları Moskova’da </a:t>
            </a:r>
            <a:r>
              <a:rPr lang="tr-TR" sz="2400" dirty="0" smtClean="0"/>
              <a:t>biraraya </a:t>
            </a:r>
            <a:r>
              <a:rPr lang="tr-TR" sz="2400" dirty="0"/>
              <a:t>gelerek, çatışmaların bir an önce sona erdirilmesine ve </a:t>
            </a:r>
            <a:r>
              <a:rPr lang="tr-TR" sz="2400" dirty="0" smtClean="0"/>
              <a:t>yerleşim birimleri </a:t>
            </a:r>
            <a:r>
              <a:rPr lang="tr-TR" sz="2400" dirty="0"/>
              <a:t>üzerindeki ablukanın kaldırılmasına karar vermiştir.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32619" y="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dirty="0" smtClean="0">
                <a:solidFill>
                  <a:srgbClr val="FF0000"/>
                </a:solidFill>
              </a:rPr>
              <a:t>DAĞLIK KARABAĞ SORUNU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45523249116\Documents\Hocalı Katliamı\NAGORNO KARABAC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87" y="152400"/>
            <a:ext cx="7216713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22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45720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 smtClean="0"/>
              <a:t>25–26 </a:t>
            </a:r>
            <a:r>
              <a:rPr lang="tr-TR" sz="2800" dirty="0"/>
              <a:t>Şubat 1992 tarihleri arasında ise Karabağ </a:t>
            </a:r>
            <a:r>
              <a:rPr lang="tr-TR" sz="2800" dirty="0" smtClean="0"/>
              <a:t>tarihindeki en kanlı katliam </a:t>
            </a:r>
            <a:r>
              <a:rPr lang="tr-TR" sz="2800" dirty="0" smtClean="0">
                <a:solidFill>
                  <a:srgbClr val="FF0000"/>
                </a:solidFill>
              </a:rPr>
              <a:t>Hocalı’da</a:t>
            </a:r>
            <a:r>
              <a:rPr lang="tr-TR" sz="2800" dirty="0" smtClean="0"/>
              <a:t> </a:t>
            </a:r>
            <a:r>
              <a:rPr lang="tr-TR" sz="2800" dirty="0"/>
              <a:t>gerçekleştirilmiştir</a:t>
            </a:r>
            <a:r>
              <a:rPr lang="tr-TR" sz="2800" dirty="0" smtClean="0"/>
              <a:t>. Bundan tam </a:t>
            </a:r>
            <a:r>
              <a:rPr lang="tr-TR" sz="2800" dirty="0"/>
              <a:t>26 yıl önce </a:t>
            </a:r>
            <a:r>
              <a:rPr lang="tr-TR" sz="2800" dirty="0">
                <a:solidFill>
                  <a:srgbClr val="FF0000"/>
                </a:solidFill>
              </a:rPr>
              <a:t>26 Şubat 1992 </a:t>
            </a:r>
            <a:r>
              <a:rPr lang="tr-TR" sz="2800" dirty="0"/>
              <a:t>tarihinde Ermenistan Silahlı Kuvvetleri Birlikleri Azerbaycan’ın Dağlık Karabağ bölgesinde Hocalı’da sivil halka karşı saldırıya geçmiş ve </a:t>
            </a:r>
            <a:r>
              <a:rPr lang="tr-TR" sz="2800" dirty="0">
                <a:solidFill>
                  <a:srgbClr val="FF0000"/>
                </a:solidFill>
              </a:rPr>
              <a:t>613 </a:t>
            </a:r>
            <a:r>
              <a:rPr lang="tr-TR" sz="2800" dirty="0"/>
              <a:t>Azerbaycan Türk’ü soydaşımızı hunhar bir şekilde </a:t>
            </a:r>
            <a:r>
              <a:rPr lang="tr-TR" sz="2800" dirty="0" smtClean="0"/>
              <a:t>katletmişlerdi. </a:t>
            </a:r>
          </a:p>
          <a:p>
            <a:pPr marL="0" indent="354013" algn="just">
              <a:buNone/>
            </a:pPr>
            <a:r>
              <a:rPr lang="tr-TR" sz="2800" dirty="0" smtClean="0"/>
              <a:t>26 </a:t>
            </a:r>
            <a:r>
              <a:rPr lang="tr-TR" sz="2800" dirty="0"/>
              <a:t>Şubat 1992 günü yaşanan bu katliamın </a:t>
            </a:r>
            <a:r>
              <a:rPr lang="tr-TR" sz="2800" dirty="0" smtClean="0"/>
              <a:t>emri; dönemin Ermenistan </a:t>
            </a:r>
            <a:r>
              <a:rPr lang="tr-TR" sz="2800" dirty="0"/>
              <a:t>Devlet Başkanı </a:t>
            </a:r>
            <a:r>
              <a:rPr lang="tr-TR" sz="2800" b="1" dirty="0"/>
              <a:t>Robert </a:t>
            </a:r>
            <a:r>
              <a:rPr lang="tr-TR" sz="2800" b="1" dirty="0" err="1" smtClean="0"/>
              <a:t>Koçaryan</a:t>
            </a:r>
            <a:r>
              <a:rPr lang="tr-TR" sz="2800" b="1" dirty="0" smtClean="0"/>
              <a:t> </a:t>
            </a:r>
            <a:r>
              <a:rPr lang="tr-TR" sz="2800" dirty="0" smtClean="0"/>
              <a:t>tarafından </a:t>
            </a:r>
            <a:r>
              <a:rPr lang="tr-TR" sz="2800" dirty="0" smtClean="0"/>
              <a:t>verilmişti. </a:t>
            </a:r>
            <a:endParaRPr lang="tr-TR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 smtClean="0">
                <a:solidFill>
                  <a:srgbClr val="FF0000"/>
                </a:solidFill>
              </a:rPr>
              <a:t>HOCALI KATLİAMI (26 ŞUBAT 1992)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4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62025"/>
            <a:ext cx="60960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6700" y="4419600"/>
            <a:ext cx="8763000" cy="2133600"/>
          </a:xfrm>
        </p:spPr>
        <p:txBody>
          <a:bodyPr>
            <a:noAutofit/>
          </a:bodyPr>
          <a:lstStyle/>
          <a:p>
            <a:pPr marL="0" indent="354013" algn="just">
              <a:buNone/>
            </a:pPr>
            <a:r>
              <a:rPr lang="tr-TR" sz="2800" dirty="0" smtClean="0"/>
              <a:t>Koçaryan’ın emriyle </a:t>
            </a:r>
            <a:r>
              <a:rPr lang="tr-TR" sz="2800" dirty="0"/>
              <a:t>güçlü silahlarla donatılmış Hankendi’nde konuşlanmış bulunan Albay Zarvigarov komutasındaki </a:t>
            </a:r>
            <a:r>
              <a:rPr lang="tr-TR" sz="2800" b="1" dirty="0"/>
              <a:t>Ermenilerden oluşan 366’ncı Rus Motorize Alayı, </a:t>
            </a:r>
            <a:r>
              <a:rPr lang="tr-TR" sz="2800" dirty="0"/>
              <a:t>Hocalı’ya saldırarak tarihin en vahşî katliamlarından birini yapmışlardır. </a:t>
            </a:r>
          </a:p>
        </p:txBody>
      </p:sp>
      <p:sp>
        <p:nvSpPr>
          <p:cNvPr id="4" name="Oval 3"/>
          <p:cNvSpPr/>
          <p:nvPr/>
        </p:nvSpPr>
        <p:spPr>
          <a:xfrm>
            <a:off x="4038600" y="2206881"/>
            <a:ext cx="762000" cy="460119"/>
          </a:xfrm>
          <a:prstGeom prst="ellipse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 smtClean="0">
                <a:solidFill>
                  <a:srgbClr val="FF0000"/>
                </a:solidFill>
              </a:rPr>
              <a:t>HOCALI KATLİAMI (26 ŞUBAT 1992)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981</Words>
  <Application>Microsoft Office PowerPoint</Application>
  <PresentationFormat>Ekran Gösterisi (4:3)</PresentationFormat>
  <Paragraphs>38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HOCALI KATLİAMI (26 ŞUBAT 1992)</vt:lpstr>
      <vt:lpstr>HOCALI KATLİAMI (26 ŞUBAT 1992)</vt:lpstr>
      <vt:lpstr>HOCALI KATLİAMI (26 ŞUBAT 1992)</vt:lpstr>
      <vt:lpstr>PowerPoint Sunusu</vt:lpstr>
      <vt:lpstr>AGİT Minsk Grubu  </vt:lpstr>
      <vt:lpstr>AGİT Minsk Grubu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Windows Kullanıcısı</cp:lastModifiedBy>
  <cp:revision>35</cp:revision>
  <dcterms:created xsi:type="dcterms:W3CDTF">2006-08-16T00:00:00Z</dcterms:created>
  <dcterms:modified xsi:type="dcterms:W3CDTF">2019-02-25T20:52:40Z</dcterms:modified>
</cp:coreProperties>
</file>