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613-8EB6-44FA-BE4B-2A8A282586CE}" type="datetimeFigureOut">
              <a:rPr lang="tr-TR" smtClean="0"/>
              <a:t>15.12.2014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2A3E-92A9-4226-91FC-BD286BF817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3519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613-8EB6-44FA-BE4B-2A8A282586CE}" type="datetimeFigureOut">
              <a:rPr lang="tr-TR" smtClean="0"/>
              <a:t>15.12.2014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2A3E-92A9-4226-91FC-BD286BF817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473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613-8EB6-44FA-BE4B-2A8A282586CE}" type="datetimeFigureOut">
              <a:rPr lang="tr-TR" smtClean="0"/>
              <a:t>15.12.2014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2A3E-92A9-4226-91FC-BD286BF817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20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613-8EB6-44FA-BE4B-2A8A282586CE}" type="datetimeFigureOut">
              <a:rPr lang="tr-TR" smtClean="0"/>
              <a:t>15.12.2014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2A3E-92A9-4226-91FC-BD286BF817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6558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613-8EB6-44FA-BE4B-2A8A282586CE}" type="datetimeFigureOut">
              <a:rPr lang="tr-TR" smtClean="0"/>
              <a:t>15.12.2014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2A3E-92A9-4226-91FC-BD286BF817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166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613-8EB6-44FA-BE4B-2A8A282586CE}" type="datetimeFigureOut">
              <a:rPr lang="tr-TR" smtClean="0"/>
              <a:t>15.12.2014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2A3E-92A9-4226-91FC-BD286BF817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939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613-8EB6-44FA-BE4B-2A8A282586CE}" type="datetimeFigureOut">
              <a:rPr lang="tr-TR" smtClean="0"/>
              <a:t>15.12.2014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2A3E-92A9-4226-91FC-BD286BF817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375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613-8EB6-44FA-BE4B-2A8A282586CE}" type="datetimeFigureOut">
              <a:rPr lang="tr-TR" smtClean="0"/>
              <a:t>15.12.2014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2A3E-92A9-4226-91FC-BD286BF817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327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613-8EB6-44FA-BE4B-2A8A282586CE}" type="datetimeFigureOut">
              <a:rPr lang="tr-TR" smtClean="0"/>
              <a:t>15.12.2014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2A3E-92A9-4226-91FC-BD286BF817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625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613-8EB6-44FA-BE4B-2A8A282586CE}" type="datetimeFigureOut">
              <a:rPr lang="tr-TR" smtClean="0"/>
              <a:t>15.12.2014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2A3E-92A9-4226-91FC-BD286BF817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7325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A613-8EB6-44FA-BE4B-2A8A282586CE}" type="datetimeFigureOut">
              <a:rPr lang="tr-TR" smtClean="0"/>
              <a:t>15.12.2014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2A3E-92A9-4226-91FC-BD286BF817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485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DA613-8EB6-44FA-BE4B-2A8A282586CE}" type="datetimeFigureOut">
              <a:rPr lang="tr-TR" smtClean="0"/>
              <a:t>15.12.2014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C2A3E-92A9-4226-91FC-BD286BF817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011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KİŞİLER VE ÇEŞİTLERİ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6267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Vakıf</a:t>
            </a:r>
            <a:endParaRPr lang="tr-T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822960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451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Gerçek Kişiliğin Başlangıcı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Medeni Kanun 28’e göre ‘’ kişilik, çocuğun tam ve sağ olarak tamamıyla doğduğu anda başlar..’’.</a:t>
            </a:r>
          </a:p>
          <a:p>
            <a:r>
              <a:rPr lang="tr-TR" dirty="0" smtClean="0"/>
              <a:t>Buna göre, kişiliğin başlangıcı iki unsurdan oluşmaktadır: tam doğum ve sağ doğum.</a:t>
            </a:r>
          </a:p>
          <a:p>
            <a:r>
              <a:rPr lang="tr-TR" dirty="0" smtClean="0"/>
              <a:t>Kişiliğin başlayabilmesi için, çocuğun ana rahminden tamamen ayrılıp dış aleme, yani dünyaya gelmiş </a:t>
            </a:r>
            <a:r>
              <a:rPr lang="tr-TR" smtClean="0"/>
              <a:t>olması gerekir.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18299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Gerçek Kişiliğin Başlangıcı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8229600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445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Ceninin Hukuki Durumu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Ana rahmindeki çocuğa cenin denir.</a:t>
            </a:r>
          </a:p>
          <a:p>
            <a:r>
              <a:rPr lang="tr-TR" dirty="0" smtClean="0"/>
              <a:t>MK ceninin de haklarını koruma altına almıştır.</a:t>
            </a:r>
            <a:r>
              <a:rPr lang="tr-TR" dirty="0"/>
              <a:t> </a:t>
            </a:r>
            <a:r>
              <a:rPr lang="tr-TR" dirty="0" smtClean="0"/>
              <a:t>Bu özellikle kendini mirasta gösterir.</a:t>
            </a:r>
          </a:p>
          <a:p>
            <a:r>
              <a:rPr lang="tr-TR" dirty="0" smtClean="0"/>
              <a:t>(1) </a:t>
            </a:r>
            <a:r>
              <a:rPr lang="tr-TR" i="1" dirty="0" smtClean="0"/>
              <a:t>MK 582:</a:t>
            </a:r>
            <a:r>
              <a:rPr lang="tr-TR" i="1" dirty="0"/>
              <a:t>Cenin, sağ doğmak koşuluyla  mirasçı </a:t>
            </a:r>
            <a:r>
              <a:rPr lang="tr-TR" i="1" dirty="0" smtClean="0"/>
              <a:t>olur. Ölü </a:t>
            </a:r>
            <a:r>
              <a:rPr lang="tr-TR" i="1" dirty="0"/>
              <a:t>doğan çocuk mirasçı olamaz</a:t>
            </a:r>
            <a:r>
              <a:rPr lang="tr-TR" i="1" dirty="0" smtClean="0"/>
              <a:t>.</a:t>
            </a:r>
          </a:p>
          <a:p>
            <a:r>
              <a:rPr lang="tr-TR" i="1" dirty="0" smtClean="0"/>
              <a:t>(2) MK 643:</a:t>
            </a:r>
            <a:r>
              <a:rPr lang="tr-TR" i="1" dirty="0"/>
              <a:t>Mirasın açıldığı tarihte, mirasçı olabilecek bir cenin varsa paylaşma doğumuna kadar </a:t>
            </a:r>
            <a:r>
              <a:rPr lang="tr-TR" i="1" dirty="0" smtClean="0"/>
              <a:t>ertelenir. Ana </a:t>
            </a:r>
            <a:r>
              <a:rPr lang="tr-TR" i="1" dirty="0"/>
              <a:t>muhtaç ise, doğuma kadar geçim giderlerinin terekeden sağlanmasını isteyebilir.</a:t>
            </a:r>
          </a:p>
          <a:p>
            <a:endParaRPr lang="tr-TR" i="1" dirty="0"/>
          </a:p>
          <a:p>
            <a:endParaRPr lang="tr-TR" i="1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022602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Ceninin Hukuki Durumu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(3) Aile hukukunda da cenini koruyucu birçok hüküm bulunmaktadır. Örneğin ceninin doğmasından önce babalık davasının açılabileceği gibi, terekede ceninin menfaatinin bulunması halinde mirasın bir kayyım tarafından yönetilmesi düzenlenmektedir.</a:t>
            </a:r>
          </a:p>
          <a:p>
            <a:r>
              <a:rPr lang="tr-TR" dirty="0" smtClean="0"/>
              <a:t>(4) </a:t>
            </a:r>
            <a:r>
              <a:rPr lang="tr-TR" dirty="0" err="1" smtClean="0"/>
              <a:t>BK’da</a:t>
            </a:r>
            <a:r>
              <a:rPr lang="tr-TR" dirty="0" smtClean="0"/>
              <a:t> da ceninin babasının öldürülmesi halinde cenin adına ve lehine manevi tazminat istenebileceği hükmü yer almaktadır.</a:t>
            </a:r>
          </a:p>
        </p:txBody>
      </p:sp>
    </p:spTree>
    <p:extLst>
      <p:ext uri="{BB962C8B-B14F-4D97-AF65-F5344CB8AC3E}">
        <p14:creationId xmlns:p14="http://schemas.microsoft.com/office/powerpoint/2010/main" val="1634125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Henüz Ana Rahmine Düşmemiş Olanlar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MK, bazı özel hallerde henüz ana rahmine düşmemiş olan ancak gelecekte doğması beklenen varlıkların da menfaatlerini gözeten hükümler içermektedir.</a:t>
            </a:r>
          </a:p>
          <a:p>
            <a:r>
              <a:rPr lang="tr-TR" i="1" dirty="0" smtClean="0"/>
              <a:t>MK 583:</a:t>
            </a:r>
            <a:r>
              <a:rPr lang="tr-TR" i="1" dirty="0"/>
              <a:t>Mirasın açıldığı anda henüz var olmayan bir kimseye </a:t>
            </a:r>
            <a:r>
              <a:rPr lang="tr-TR" i="1" dirty="0" err="1"/>
              <a:t>artmirasçı</a:t>
            </a:r>
            <a:r>
              <a:rPr lang="tr-TR" i="1" dirty="0"/>
              <a:t> veya art vasiyet alacaklısı olarak, tereke veya tereke malı bırakılabilir.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523235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Gerçek Kişiliğin Sona Ermesi </a:t>
            </a:r>
            <a:br>
              <a:rPr lang="tr-TR" dirty="0" smtClean="0"/>
            </a:br>
            <a:r>
              <a:rPr lang="tr-TR" dirty="0" smtClean="0"/>
              <a:t>ÖLÜM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0200"/>
            <a:ext cx="9145016" cy="48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297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ÖLÜM KARİNESİ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b="1" dirty="0" smtClean="0"/>
              <a:t>MK MADDE </a:t>
            </a:r>
            <a:r>
              <a:rPr lang="tr-TR" b="1" dirty="0"/>
              <a:t>31.-</a:t>
            </a:r>
            <a:r>
              <a:rPr lang="tr-TR" dirty="0"/>
              <a:t> Bir kimse, ölümüne kesin gözle bakılmayı gerektiren durumlar içinde kaybolursa, cesedi bulunamamış olsa bile gerçekten ölmüş sayılır</a:t>
            </a:r>
            <a:r>
              <a:rPr lang="tr-TR" dirty="0" smtClean="0"/>
              <a:t>.</a:t>
            </a:r>
          </a:p>
          <a:p>
            <a:r>
              <a:rPr lang="tr-TR" b="1" dirty="0" smtClean="0"/>
              <a:t>MK MADDE </a:t>
            </a:r>
            <a:r>
              <a:rPr lang="tr-TR" b="1" dirty="0"/>
              <a:t>44.-</a:t>
            </a:r>
            <a:r>
              <a:rPr lang="tr-TR" dirty="0"/>
              <a:t> Bir kimse, ölümüne kesin gözle bakılmayı gerektiren durumlar içinde ortadan kaybolursa cesedi bulunamamış olsa bile, o yerin en büyük mülkî amirinin emriyle kütüğe ölü kaydı düşürülür</a:t>
            </a:r>
            <a:r>
              <a:rPr lang="tr-TR" dirty="0" smtClean="0"/>
              <a:t>.</a:t>
            </a:r>
          </a:p>
          <a:p>
            <a:r>
              <a:rPr lang="tr-TR" dirty="0" smtClean="0"/>
              <a:t>Örneğin bir gemide yolculuk eden bir kişi, geminin okyanusta batması sonucu kaybolmuş ve tüm aramalara rağmen cesedinin bulunamaması halinde kanun, ilgilileri o kimsenin öldüğünü kanıtlamaktan kurtararak ölüm karinesi kabul etmiştir.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1991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ÖLÜM KARİNESİ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822960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740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BİRLİKTE ÖLÜM KARİNESİ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Bir kimsenin ölümü onun kanuni mirasçılarının mirasçı olmalarını sağlar. Bu bakımdan kimin kimden önce öldüğünün tespit edilmesi Miras Hukuku açısından önemlidir.</a:t>
            </a:r>
          </a:p>
          <a:p>
            <a:r>
              <a:rPr lang="tr-TR" dirty="0" smtClean="0"/>
              <a:t>Ancak öyle olaylar vardır ki kimin kimden önce öldüğünü saptamak mümkün değildir. </a:t>
            </a:r>
          </a:p>
          <a:p>
            <a:r>
              <a:rPr lang="tr-TR" dirty="0" smtClean="0"/>
              <a:t>Örneğin bir uçak kazasında ölen karı koca</a:t>
            </a:r>
          </a:p>
          <a:p>
            <a:r>
              <a:rPr lang="tr-TR" dirty="0" smtClean="0"/>
              <a:t>MK 29/2: </a:t>
            </a:r>
            <a:r>
              <a:rPr lang="tr-TR" dirty="0"/>
              <a:t>Birden fazla kişiden hangisinin önce veya sonra öldüğü ispat edilemezse, hepsi aynı anda ölmüş sayılır.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63136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Kişilik Kavramı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822960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373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GAİPLİK</a:t>
            </a:r>
            <a:endParaRPr lang="tr-T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822960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357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GAİPLİK</a:t>
            </a:r>
            <a:endParaRPr lang="tr-T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23" y="1600200"/>
            <a:ext cx="803555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982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GAİPLİK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Gaiplik Kararının Sonuçları:</a:t>
            </a:r>
          </a:p>
          <a:p>
            <a:r>
              <a:rPr lang="tr-TR" dirty="0" smtClean="0"/>
              <a:t>Gaibin terekesi ölümde olduğu gibi mirasçılarına hemen ve kayıtsız şartsız geçmez.</a:t>
            </a:r>
          </a:p>
          <a:p>
            <a:r>
              <a:rPr lang="tr-TR" dirty="0" smtClean="0"/>
              <a:t>Miras, mirasçılara güvence karşılığında teslim edilir.</a:t>
            </a:r>
          </a:p>
          <a:p>
            <a:r>
              <a:rPr lang="tr-TR" dirty="0" smtClean="0"/>
              <a:t>Süreler, ölüm tehlikesi içinde kaybolma durumunda 5 yıl, uzun zamandan beri haber alınamaması halinde ise 15 yıllık süre geçtikten sonra mirasçılar mirası kesin olarak kazanırlar.</a:t>
            </a:r>
          </a:p>
        </p:txBody>
      </p:sp>
    </p:spTree>
    <p:extLst>
      <p:ext uri="{BB962C8B-B14F-4D97-AF65-F5344CB8AC3E}">
        <p14:creationId xmlns:p14="http://schemas.microsoft.com/office/powerpoint/2010/main" val="4038221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Kişilik Kavramı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Kişi kavramı tabii bir kavram değil, hukuki bir kavramdır. </a:t>
            </a:r>
          </a:p>
          <a:p>
            <a:r>
              <a:rPr lang="tr-TR" dirty="0" smtClean="0"/>
              <a:t>Hangi varlıkların haklar edineceğini ve borçlar yükleneceğini dolayısıyla bir kişi sayılacağını hukuk düzeni tayin ve tespit eder.</a:t>
            </a:r>
          </a:p>
          <a:p>
            <a:r>
              <a:rPr lang="tr-TR" dirty="0" err="1" smtClean="0"/>
              <a:t>MK’ya</a:t>
            </a:r>
            <a:r>
              <a:rPr lang="tr-TR" dirty="0" smtClean="0"/>
              <a:t> göre haklardan faydalanabilen herkes kişidir. Bu nedenle ‘hak ehliyeti’ ile ‘kişi’ terimi aynı anlama gelmektedir.</a:t>
            </a:r>
          </a:p>
        </p:txBody>
      </p:sp>
    </p:spTree>
    <p:extLst>
      <p:ext uri="{BB962C8B-B14F-4D97-AF65-F5344CB8AC3E}">
        <p14:creationId xmlns:p14="http://schemas.microsoft.com/office/powerpoint/2010/main" val="2931481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Gerçek Kişiler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508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Tüzel Kişiler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4"/>
            <a:ext cx="822960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907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Tüzel Kişiler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822960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652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Tüzel Kişiler</a:t>
            </a:r>
            <a:endParaRPr lang="tr-T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822960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640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Tüzel Kişiler</a:t>
            </a:r>
            <a:endParaRPr lang="tr-T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07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Dernek</a:t>
            </a:r>
            <a:endParaRPr lang="tr-T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822960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95678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520</Words>
  <Application>Microsoft Office PowerPoint</Application>
  <PresentationFormat>Ekran Gösterisi (4:3)</PresentationFormat>
  <Paragraphs>48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Ofis Teması</vt:lpstr>
      <vt:lpstr>KİŞİLER VE ÇEŞİTLERİ</vt:lpstr>
      <vt:lpstr>Kişilik Kavramı</vt:lpstr>
      <vt:lpstr>Kişilik Kavramı</vt:lpstr>
      <vt:lpstr>Gerçek Kişiler</vt:lpstr>
      <vt:lpstr>Tüzel Kişiler</vt:lpstr>
      <vt:lpstr>Tüzel Kişiler</vt:lpstr>
      <vt:lpstr>Tüzel Kişiler</vt:lpstr>
      <vt:lpstr>Tüzel Kişiler</vt:lpstr>
      <vt:lpstr>Dernek</vt:lpstr>
      <vt:lpstr>Vakıf</vt:lpstr>
      <vt:lpstr>Gerçek Kişiliğin Başlangıcı</vt:lpstr>
      <vt:lpstr>Gerçek Kişiliğin Başlangıcı</vt:lpstr>
      <vt:lpstr>Ceninin Hukuki Durumu</vt:lpstr>
      <vt:lpstr>Ceninin Hukuki Durumu</vt:lpstr>
      <vt:lpstr>Henüz Ana Rahmine Düşmemiş Olanlar</vt:lpstr>
      <vt:lpstr>Gerçek Kişiliğin Sona Ermesi  ÖLÜM</vt:lpstr>
      <vt:lpstr>ÖLÜM KARİNESİ</vt:lpstr>
      <vt:lpstr>ÖLÜM KARİNESİ</vt:lpstr>
      <vt:lpstr>BİRLİKTE ÖLÜM KARİNESİ </vt:lpstr>
      <vt:lpstr>GAİPLİK</vt:lpstr>
      <vt:lpstr>GAİPLİK</vt:lpstr>
      <vt:lpstr>GAİPLİK</vt:lpstr>
    </vt:vector>
  </TitlesOfParts>
  <Company>Progressive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KİŞİLER VE ÇEŞİTLERİ</dc:title>
  <dc:creator>Venüs CÖMERT</dc:creator>
  <cp:lastModifiedBy>Venüs CÖMERT</cp:lastModifiedBy>
  <cp:revision>43</cp:revision>
  <dcterms:created xsi:type="dcterms:W3CDTF">2014-12-08T09:43:55Z</dcterms:created>
  <dcterms:modified xsi:type="dcterms:W3CDTF">2014-12-15T09:01:49Z</dcterms:modified>
</cp:coreProperties>
</file>