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81" r:id="rId5"/>
    <p:sldId id="259" r:id="rId6"/>
    <p:sldId id="260" r:id="rId7"/>
    <p:sldId id="261" r:id="rId8"/>
    <p:sldId id="262" r:id="rId9"/>
    <p:sldId id="263" r:id="rId10"/>
    <p:sldId id="282" r:id="rId11"/>
    <p:sldId id="264" r:id="rId12"/>
    <p:sldId id="266" r:id="rId13"/>
    <p:sldId id="268" r:id="rId14"/>
    <p:sldId id="270" r:id="rId15"/>
    <p:sldId id="271" r:id="rId16"/>
    <p:sldId id="272" r:id="rId17"/>
    <p:sldId id="273" r:id="rId18"/>
    <p:sldId id="274" r:id="rId19"/>
    <p:sldId id="277" r:id="rId2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8060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87665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02527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48081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96823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5218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066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07848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239055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0148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595132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6B3AE5-167C-40F3-89DB-1D082F5D433D}" type="datetimeFigureOut">
              <a:rPr lang="tr-TR" smtClean="0"/>
              <a:t>1.10.2025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A46B5-D416-46D3-BE27-F1430B20539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056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What</a:t>
            </a:r>
            <a:r>
              <a:rPr lang="tr-TR" dirty="0" smtClean="0"/>
              <a:t> is </a:t>
            </a:r>
            <a:r>
              <a:rPr lang="tr-TR" dirty="0" err="1" smtClean="0"/>
              <a:t>Discourse</a:t>
            </a:r>
            <a:r>
              <a:rPr lang="tr-TR" dirty="0" smtClean="0"/>
              <a:t> Analysis</a:t>
            </a:r>
            <a:r>
              <a:rPr lang="tr-TR" dirty="0"/>
              <a:t>?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TRN 201 </a:t>
            </a:r>
            <a:r>
              <a:rPr lang="tr-TR" dirty="0" err="1" smtClean="0"/>
              <a:t>Discourse</a:t>
            </a:r>
            <a:r>
              <a:rPr lang="tr-TR" dirty="0" smtClean="0"/>
              <a:t> Analysis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283823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700808"/>
            <a:ext cx="8363272" cy="442535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“</a:t>
            </a:r>
            <a:r>
              <a:rPr lang="tr-TR" dirty="0" smtClean="0"/>
              <a:t>D</a:t>
            </a:r>
            <a:r>
              <a:rPr lang="en-US" dirty="0" err="1" smtClean="0"/>
              <a:t>iscourse</a:t>
            </a:r>
            <a:r>
              <a:rPr lang="en-US" b="1" dirty="0" err="1" smtClean="0"/>
              <a:t>s</a:t>
            </a:r>
            <a:r>
              <a:rPr lang="en-US" dirty="0"/>
              <a:t>” in this sense </a:t>
            </a:r>
            <a:r>
              <a:rPr lang="en-US" dirty="0" smtClean="0"/>
              <a:t>involve</a:t>
            </a:r>
            <a:r>
              <a:rPr lang="tr-TR" dirty="0" smtClean="0"/>
              <a:t>:</a:t>
            </a:r>
          </a:p>
          <a:p>
            <a:pPr lvl="6">
              <a:buFont typeface="Wingdings" pitchFamily="2" charset="2"/>
              <a:buChar char="ü"/>
            </a:pPr>
            <a:r>
              <a:rPr lang="en-US" dirty="0" smtClean="0"/>
              <a:t> </a:t>
            </a:r>
            <a:r>
              <a:rPr lang="en-US" sz="3200" dirty="0"/>
              <a:t>patterns of belief </a:t>
            </a:r>
          </a:p>
          <a:p>
            <a:pPr lvl="6">
              <a:buFont typeface="Wingdings" pitchFamily="2" charset="2"/>
              <a:buChar char="ü"/>
            </a:pPr>
            <a:r>
              <a:rPr lang="en-US" sz="3200" dirty="0"/>
              <a:t>habitual action </a:t>
            </a:r>
            <a:endParaRPr lang="tr-TR" sz="3200" dirty="0"/>
          </a:p>
          <a:p>
            <a:pPr lvl="6">
              <a:buFont typeface="Wingdings" pitchFamily="2" charset="2"/>
              <a:buChar char="ü"/>
            </a:pPr>
            <a:r>
              <a:rPr lang="en-US" sz="3200" dirty="0" smtClean="0"/>
              <a:t>patterns </a:t>
            </a:r>
            <a:r>
              <a:rPr lang="en-US" sz="3200" dirty="0"/>
              <a:t>of language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4550371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Analysis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>
            <a:normAutofit lnSpcReduction="10000"/>
          </a:bodyPr>
          <a:lstStyle/>
          <a:p>
            <a:r>
              <a:rPr lang="tr-TR" dirty="0"/>
              <a:t>D</a:t>
            </a:r>
            <a:r>
              <a:rPr lang="en-US" dirty="0" err="1" smtClean="0"/>
              <a:t>iscourse</a:t>
            </a:r>
            <a:r>
              <a:rPr lang="en-US" dirty="0" smtClean="0"/>
              <a:t> analysis is a methodology</a:t>
            </a:r>
            <a:r>
              <a:rPr lang="tr-TR" dirty="0" smtClean="0"/>
              <a:t>.</a:t>
            </a:r>
          </a:p>
          <a:p>
            <a:endParaRPr lang="tr-TR" dirty="0" smtClean="0"/>
          </a:p>
          <a:p>
            <a:r>
              <a:rPr lang="en-US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</a:t>
            </a:r>
            <a:r>
              <a:rPr lang="en-US" dirty="0" smtClean="0"/>
              <a:t>discourse analysts ask questions that are traditionally asked in linguistics</a:t>
            </a:r>
            <a:r>
              <a:rPr lang="tr-TR" dirty="0" smtClean="0"/>
              <a:t>.</a:t>
            </a:r>
            <a:r>
              <a:rPr lang="en-US" dirty="0" smtClean="0"/>
              <a:t>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Other discourse</a:t>
            </a:r>
            <a:r>
              <a:rPr lang="tr-TR" dirty="0" smtClean="0"/>
              <a:t> </a:t>
            </a:r>
            <a:r>
              <a:rPr lang="en-US" dirty="0" smtClean="0"/>
              <a:t>analysts ask questions that are more </a:t>
            </a:r>
            <a:r>
              <a:rPr lang="en-US" u="sng" dirty="0" smtClean="0"/>
              <a:t>interdisciplinary</a:t>
            </a:r>
            <a:r>
              <a:rPr lang="en-US" dirty="0" smtClean="0"/>
              <a:t>: questions about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tr-TR" dirty="0" smtClean="0"/>
              <a:t>                       -</a:t>
            </a:r>
            <a:r>
              <a:rPr lang="en-US" dirty="0" smtClean="0"/>
              <a:t>social roles and relations,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           -</a:t>
            </a:r>
            <a:r>
              <a:rPr lang="en-US" dirty="0" smtClean="0"/>
              <a:t>communication and identity.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7666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Divisions can be made according to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who is talking</a:t>
            </a:r>
            <a:endParaRPr lang="tr-TR" dirty="0" smtClean="0"/>
          </a:p>
          <a:p>
            <a:r>
              <a:rPr lang="en-US" dirty="0" smtClean="0"/>
              <a:t>where the paragraph boundaries are, </a:t>
            </a:r>
            <a:endParaRPr lang="tr-TR" dirty="0" smtClean="0"/>
          </a:p>
          <a:p>
            <a:r>
              <a:rPr lang="en-US" dirty="0" smtClean="0"/>
              <a:t>when a new topic arises,</a:t>
            </a:r>
            <a:endParaRPr lang="tr-TR" dirty="0" smtClean="0"/>
          </a:p>
          <a:p>
            <a:r>
              <a:rPr lang="en-US" dirty="0" smtClean="0"/>
              <a:t>where the</a:t>
            </a:r>
            <a:r>
              <a:rPr lang="tr-TR" dirty="0" smtClean="0"/>
              <a:t> </a:t>
            </a:r>
            <a:r>
              <a:rPr lang="en-US" dirty="0" smtClean="0"/>
              <a:t>subject ends and the predicate begins.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82117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Discourse</a:t>
            </a:r>
            <a:r>
              <a:rPr lang="tr-TR" sz="2800" dirty="0" smtClean="0"/>
              <a:t> </a:t>
            </a:r>
            <a:r>
              <a:rPr lang="en-US" sz="2800" dirty="0" smtClean="0"/>
              <a:t>can be taken apart into individual words and phrases, and sets of statistics about</a:t>
            </a:r>
            <a:r>
              <a:rPr lang="tr-TR" sz="2800" dirty="0" smtClean="0"/>
              <a:t>:</a:t>
            </a:r>
          </a:p>
          <a:p>
            <a:pPr marL="0" indent="0">
              <a:buNone/>
            </a:pPr>
            <a:r>
              <a:rPr lang="tr-TR" sz="2800" dirty="0"/>
              <a:t> </a:t>
            </a:r>
            <a:r>
              <a:rPr lang="tr-TR" sz="2800" dirty="0" smtClean="0"/>
              <a:t>         </a:t>
            </a:r>
            <a:r>
              <a:rPr lang="en-US" sz="2800" dirty="0" smtClean="0"/>
              <a:t> </a:t>
            </a:r>
            <a:r>
              <a:rPr lang="tr-TR" sz="2800" dirty="0" smtClean="0"/>
              <a:t> -</a:t>
            </a:r>
            <a:r>
              <a:rPr lang="en-US" sz="2800" dirty="0" smtClean="0"/>
              <a:t>where a particular word is likely to occur,</a:t>
            </a:r>
          </a:p>
          <a:p>
            <a:pPr marL="0" indent="0">
              <a:buNone/>
            </a:pPr>
            <a:r>
              <a:rPr lang="tr-TR" sz="2800" dirty="0" smtClean="0"/>
              <a:t>            - </a:t>
            </a:r>
            <a:r>
              <a:rPr lang="en-US" sz="2800" dirty="0" smtClean="0"/>
              <a:t>how frequent it is, </a:t>
            </a: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            -</a:t>
            </a:r>
            <a:r>
              <a:rPr lang="en-US" sz="2800" dirty="0" smtClean="0"/>
              <a:t>what words tend to be close to it</a:t>
            </a:r>
            <a:r>
              <a:rPr lang="tr-TR" sz="2800" dirty="0" smtClean="0"/>
              <a:t>.</a:t>
            </a:r>
          </a:p>
          <a:p>
            <a:pPr marL="0" indent="0">
              <a:buNone/>
            </a:pPr>
            <a:r>
              <a:rPr lang="en-US" sz="2800" dirty="0" smtClean="0"/>
              <a:t> </a:t>
            </a:r>
            <a:endParaRPr lang="tr-TR" sz="2800" dirty="0"/>
          </a:p>
          <a:p>
            <a:r>
              <a:rPr lang="tr-TR" sz="2800" dirty="0" err="1" smtClean="0"/>
              <a:t>These</a:t>
            </a:r>
            <a:r>
              <a:rPr lang="tr-TR" sz="2800" dirty="0" smtClean="0"/>
              <a:t> </a:t>
            </a:r>
            <a:r>
              <a:rPr lang="en-US" sz="2800" dirty="0" smtClean="0"/>
              <a:t>can be used to</a:t>
            </a:r>
            <a:r>
              <a:rPr lang="tr-TR" sz="2800" dirty="0" smtClean="0"/>
              <a:t> </a:t>
            </a:r>
            <a:r>
              <a:rPr lang="en-US" sz="2800" dirty="0" smtClean="0"/>
              <a:t>support claims about how grammar works</a:t>
            </a:r>
            <a:r>
              <a:rPr lang="tr-TR" sz="2800" dirty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en-US" sz="2800" dirty="0" smtClean="0"/>
              <a:t>what words are used to mean</a:t>
            </a:r>
            <a:r>
              <a:rPr lang="tr-TR" sz="2800" dirty="0" smtClean="0"/>
              <a:t> </a:t>
            </a:r>
            <a:r>
              <a:rPr lang="en-US" sz="2800" dirty="0" smtClean="0"/>
              <a:t>(</a:t>
            </a:r>
            <a:r>
              <a:rPr lang="en-US" sz="2800" dirty="0" err="1"/>
              <a:t>Johnstone</a:t>
            </a:r>
            <a:r>
              <a:rPr lang="en-US" sz="2800" dirty="0"/>
              <a:t>, 2008).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150728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6264696"/>
          </a:xfrm>
        </p:spPr>
        <p:txBody>
          <a:bodyPr>
            <a:noAutofit/>
          </a:bodyPr>
          <a:lstStyle/>
          <a:p>
            <a:r>
              <a:rPr lang="en-US" sz="2400" dirty="0" smtClean="0"/>
              <a:t>Discourse analysis continues to be useful in answering questions that are</a:t>
            </a:r>
            <a:r>
              <a:rPr lang="tr-TR" sz="2400" dirty="0" smtClean="0"/>
              <a:t> </a:t>
            </a:r>
            <a:r>
              <a:rPr lang="en-US" sz="2400" dirty="0" smtClean="0"/>
              <a:t>posed in many fields that focus on </a:t>
            </a:r>
            <a:r>
              <a:rPr lang="en-US" sz="2400" u="sng" dirty="0" smtClean="0"/>
              <a:t>human life </a:t>
            </a:r>
            <a:r>
              <a:rPr lang="en-US" sz="2400" dirty="0" smtClean="0"/>
              <a:t>and </a:t>
            </a:r>
            <a:r>
              <a:rPr lang="en-US" sz="2400" u="sng" dirty="0" smtClean="0"/>
              <a:t>communication,</a:t>
            </a:r>
            <a:r>
              <a:rPr lang="en-US" sz="2400" dirty="0" smtClean="0"/>
              <a:t> such as</a:t>
            </a:r>
            <a:r>
              <a:rPr lang="tr-TR" sz="2400" dirty="0" smtClean="0"/>
              <a:t>:</a:t>
            </a:r>
          </a:p>
          <a:p>
            <a:r>
              <a:rPr lang="en-US" sz="2400" dirty="0" smtClean="0"/>
              <a:t> </a:t>
            </a:r>
            <a:r>
              <a:rPr lang="en-US" sz="2000" i="1" dirty="0" smtClean="0"/>
              <a:t>anthropology,</a:t>
            </a:r>
            <a:endParaRPr lang="tr-TR" sz="2000" i="1" dirty="0" smtClean="0"/>
          </a:p>
          <a:p>
            <a:r>
              <a:rPr lang="en-US" sz="2000" i="1" dirty="0" smtClean="0"/>
              <a:t> cultural studies,</a:t>
            </a:r>
            <a:endParaRPr lang="tr-TR" sz="2000" i="1" dirty="0" smtClean="0"/>
          </a:p>
          <a:p>
            <a:r>
              <a:rPr lang="tr-TR" sz="2000" i="1" dirty="0" err="1" smtClean="0"/>
              <a:t>psychology</a:t>
            </a:r>
            <a:r>
              <a:rPr lang="tr-TR" sz="2000" i="1" dirty="0" smtClean="0"/>
              <a:t>, </a:t>
            </a:r>
          </a:p>
          <a:p>
            <a:r>
              <a:rPr lang="en-US" sz="2000" i="1" dirty="0" smtClean="0"/>
              <a:t>communications,</a:t>
            </a:r>
          </a:p>
          <a:p>
            <a:r>
              <a:rPr lang="en-US" sz="2000" i="1" dirty="0" smtClean="0"/>
              <a:t>sociology, </a:t>
            </a:r>
            <a:endParaRPr lang="tr-TR" sz="2000" i="1" dirty="0" smtClean="0"/>
          </a:p>
          <a:p>
            <a:r>
              <a:rPr lang="en-US" sz="2000" i="1" dirty="0" smtClean="0"/>
              <a:t>geography, </a:t>
            </a:r>
            <a:endParaRPr lang="tr-TR" sz="2000" i="1" dirty="0" smtClean="0"/>
          </a:p>
          <a:p>
            <a:r>
              <a:rPr lang="en-US" sz="2000" i="1" dirty="0" smtClean="0"/>
              <a:t>psychology, </a:t>
            </a:r>
            <a:endParaRPr lang="tr-TR" sz="2000" i="1" dirty="0" smtClean="0"/>
          </a:p>
          <a:p>
            <a:r>
              <a:rPr lang="en-US" sz="2000" i="1" dirty="0" smtClean="0"/>
              <a:t>human</a:t>
            </a:r>
            <a:endParaRPr lang="tr-TR" sz="2000" i="1" dirty="0" smtClean="0"/>
          </a:p>
          <a:p>
            <a:r>
              <a:rPr lang="en-US" sz="2000" i="1" dirty="0" smtClean="0"/>
              <a:t>computer interaction, </a:t>
            </a:r>
            <a:endParaRPr lang="tr-TR" sz="2000" i="1" dirty="0" smtClean="0"/>
          </a:p>
          <a:p>
            <a:r>
              <a:rPr lang="en-US" sz="2000" i="1" dirty="0" smtClean="0"/>
              <a:t>medicine, </a:t>
            </a:r>
            <a:endParaRPr lang="tr-TR" sz="2000" i="1" dirty="0" smtClean="0"/>
          </a:p>
          <a:p>
            <a:r>
              <a:rPr lang="en-US" sz="2000" i="1" dirty="0" smtClean="0"/>
              <a:t>law, </a:t>
            </a:r>
            <a:endParaRPr lang="tr-TR" sz="2000" i="1" dirty="0" smtClean="0"/>
          </a:p>
          <a:p>
            <a:r>
              <a:rPr lang="en-US" sz="2000" i="1" dirty="0" smtClean="0"/>
              <a:t>public policy, </a:t>
            </a:r>
            <a:endParaRPr lang="tr-TR" sz="2000" i="1" dirty="0"/>
          </a:p>
          <a:p>
            <a:r>
              <a:rPr lang="en-US" sz="2000" i="1" dirty="0" smtClean="0"/>
              <a:t>business.</a:t>
            </a:r>
            <a:endParaRPr lang="tr-TR" sz="2000" i="1" dirty="0"/>
          </a:p>
        </p:txBody>
      </p:sp>
    </p:spTree>
    <p:extLst>
      <p:ext uri="{BB962C8B-B14F-4D97-AF65-F5344CB8AC3E}">
        <p14:creationId xmlns:p14="http://schemas.microsoft.com/office/powerpoint/2010/main" val="2879510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r>
              <a:rPr lang="en-US" sz="2800" dirty="0" smtClean="0"/>
              <a:t>Discourse analysts help answer questions about social relations, such as</a:t>
            </a:r>
            <a:r>
              <a:rPr lang="tr-TR" sz="2800" dirty="0" smtClean="0"/>
              <a:t>:</a:t>
            </a:r>
          </a:p>
          <a:p>
            <a:pPr lvl="7">
              <a:buFont typeface="Wingdings" pitchFamily="2" charset="2"/>
              <a:buChar char="ü"/>
            </a:pPr>
            <a:r>
              <a:rPr lang="en-US" sz="2800" dirty="0" smtClean="0"/>
              <a:t> </a:t>
            </a:r>
            <a:r>
              <a:rPr lang="en-US" sz="2800" u="sng" dirty="0" smtClean="0"/>
              <a:t>dominance</a:t>
            </a:r>
            <a:r>
              <a:rPr lang="en-US" sz="2800" dirty="0" smtClean="0"/>
              <a:t> </a:t>
            </a:r>
            <a:endParaRPr lang="tr-TR" sz="2800" dirty="0"/>
          </a:p>
          <a:p>
            <a:pPr lvl="7">
              <a:buFont typeface="Wingdings" pitchFamily="2" charset="2"/>
              <a:buChar char="ü"/>
            </a:pPr>
            <a:r>
              <a:rPr lang="en-US" sz="2800" u="sng" dirty="0" smtClean="0"/>
              <a:t>oppression</a:t>
            </a:r>
            <a:r>
              <a:rPr lang="en-US" sz="2800" dirty="0" smtClean="0"/>
              <a:t> or solidarity. </a:t>
            </a:r>
            <a:endParaRPr lang="tr-TR" sz="2800" dirty="0" smtClean="0"/>
          </a:p>
          <a:p>
            <a:pPr marL="0" indent="0">
              <a:buNone/>
            </a:pPr>
            <a:endParaRPr lang="tr-TR" sz="2800" dirty="0" smtClean="0"/>
          </a:p>
          <a:p>
            <a:r>
              <a:rPr lang="en-US" sz="2800" dirty="0" smtClean="0"/>
              <a:t>Discourse analysis is useful in the study of personal</a:t>
            </a:r>
            <a:r>
              <a:rPr lang="tr-TR" sz="2800" dirty="0" smtClean="0"/>
              <a:t> </a:t>
            </a:r>
            <a:r>
              <a:rPr lang="en-US" sz="2800" u="sng" dirty="0" smtClean="0"/>
              <a:t>identity</a:t>
            </a:r>
            <a:r>
              <a:rPr lang="en-US" sz="2800" dirty="0" smtClean="0"/>
              <a:t> and </a:t>
            </a:r>
            <a:r>
              <a:rPr lang="en-US" sz="2800" u="sng" dirty="0" smtClean="0"/>
              <a:t>social identificatio</a:t>
            </a:r>
            <a:r>
              <a:rPr lang="en-US" sz="2800" dirty="0" smtClean="0"/>
              <a:t>n</a:t>
            </a:r>
            <a:r>
              <a:rPr lang="tr-TR" sz="2800" dirty="0" smtClean="0"/>
              <a:t> (</a:t>
            </a:r>
            <a:r>
              <a:rPr lang="tr-TR" sz="2800" dirty="0" err="1" smtClean="0"/>
              <a:t>discourse</a:t>
            </a:r>
            <a:r>
              <a:rPr lang="tr-TR" sz="2800" dirty="0" smtClean="0"/>
              <a:t> &amp;</a:t>
            </a:r>
            <a:r>
              <a:rPr lang="tr-TR" sz="2800" dirty="0" err="1" smtClean="0"/>
              <a:t>gender</a:t>
            </a:r>
            <a:r>
              <a:rPr lang="tr-TR" sz="2800" dirty="0" smtClean="0"/>
              <a:t> </a:t>
            </a:r>
            <a:r>
              <a:rPr lang="tr-TR" sz="2800" dirty="0" err="1" smtClean="0"/>
              <a:t>or</a:t>
            </a:r>
            <a:r>
              <a:rPr lang="tr-TR" sz="2800" dirty="0" smtClean="0"/>
              <a:t> </a:t>
            </a:r>
            <a:r>
              <a:rPr lang="tr-TR" sz="2800" dirty="0" err="1" smtClean="0"/>
              <a:t>discourse&amp;ethnicity</a:t>
            </a:r>
            <a:r>
              <a:rPr lang="tr-TR" sz="2800" dirty="0" smtClean="0"/>
              <a:t>).</a:t>
            </a:r>
            <a:r>
              <a:rPr lang="en-US" sz="2800" dirty="0" smtClean="0"/>
              <a:t>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1679239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/>
              <a:t>A </a:t>
            </a:r>
            <a:r>
              <a:rPr lang="tr-TR" sz="3600" dirty="0" err="1"/>
              <a:t>heuristic</a:t>
            </a:r>
            <a:r>
              <a:rPr lang="tr-TR" sz="3600" dirty="0"/>
              <a:t> </a:t>
            </a:r>
            <a:r>
              <a:rPr lang="tr-TR" sz="3600" dirty="0" err="1"/>
              <a:t>for</a:t>
            </a:r>
            <a:r>
              <a:rPr lang="tr-TR" sz="3600" dirty="0"/>
              <a:t> </a:t>
            </a:r>
            <a:r>
              <a:rPr lang="tr-TR" sz="3600" dirty="0" err="1"/>
              <a:t>analysis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1340768"/>
            <a:ext cx="8435280" cy="478539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tr-TR" i="1" dirty="0" smtClean="0"/>
          </a:p>
          <a:p>
            <a:r>
              <a:rPr lang="en-US" sz="9800" dirty="0" smtClean="0"/>
              <a:t>Discourse </a:t>
            </a:r>
            <a:r>
              <a:rPr lang="en-US" sz="9800" dirty="0"/>
              <a:t>analysts work with </a:t>
            </a:r>
            <a:r>
              <a:rPr lang="tr-TR" sz="9800" dirty="0" err="1" smtClean="0"/>
              <a:t>many</a:t>
            </a:r>
            <a:r>
              <a:rPr lang="tr-TR" sz="9800" dirty="0" smtClean="0"/>
              <a:t> </a:t>
            </a:r>
            <a:r>
              <a:rPr lang="tr-TR" sz="9800" dirty="0" err="1" smtClean="0"/>
              <a:t>kinds</a:t>
            </a:r>
            <a:r>
              <a:rPr lang="tr-TR" sz="9800" dirty="0" smtClean="0"/>
              <a:t> of </a:t>
            </a:r>
            <a:r>
              <a:rPr lang="tr-TR" sz="9800" dirty="0" err="1" smtClean="0"/>
              <a:t>material</a:t>
            </a:r>
            <a:r>
              <a:rPr lang="tr-TR" sz="9800" dirty="0" smtClean="0"/>
              <a:t>: </a:t>
            </a:r>
            <a:endParaRPr lang="tr-TR" sz="9800" dirty="0"/>
          </a:p>
          <a:p>
            <a:pPr marL="0" indent="0">
              <a:buNone/>
            </a:pPr>
            <a:r>
              <a:rPr lang="tr-TR" sz="9800" dirty="0" smtClean="0"/>
              <a:t>       -</a:t>
            </a:r>
            <a:r>
              <a:rPr lang="en-US" sz="9800" dirty="0" smtClean="0"/>
              <a:t>transcripts </a:t>
            </a:r>
            <a:r>
              <a:rPr lang="en-US" sz="9800" dirty="0"/>
              <a:t>of audio- or </a:t>
            </a:r>
            <a:r>
              <a:rPr lang="en-US" sz="9800" dirty="0" err="1"/>
              <a:t>videorecorded</a:t>
            </a:r>
            <a:r>
              <a:rPr lang="en-US" sz="9800" dirty="0"/>
              <a:t> interactions</a:t>
            </a:r>
            <a:r>
              <a:rPr lang="en-US" sz="9800" dirty="0" smtClean="0"/>
              <a:t>,</a:t>
            </a:r>
            <a:endParaRPr lang="tr-TR" sz="9800" dirty="0" smtClean="0"/>
          </a:p>
          <a:p>
            <a:pPr marL="0" indent="0">
              <a:buNone/>
            </a:pPr>
            <a:r>
              <a:rPr lang="en-US" sz="9800" dirty="0" smtClean="0"/>
              <a:t> </a:t>
            </a:r>
            <a:r>
              <a:rPr lang="tr-TR" sz="9800" dirty="0" smtClean="0"/>
              <a:t>      -</a:t>
            </a:r>
            <a:r>
              <a:rPr lang="en-US" sz="9800" dirty="0" smtClean="0"/>
              <a:t>written </a:t>
            </a:r>
            <a:r>
              <a:rPr lang="en-US" sz="9800" dirty="0"/>
              <a:t>documents, </a:t>
            </a:r>
            <a:endParaRPr lang="tr-TR" sz="9800" dirty="0" smtClean="0"/>
          </a:p>
          <a:p>
            <a:pPr marL="0" indent="0">
              <a:buNone/>
            </a:pPr>
            <a:r>
              <a:rPr lang="tr-TR" sz="9800" dirty="0"/>
              <a:t> </a:t>
            </a:r>
            <a:r>
              <a:rPr lang="tr-TR" sz="9800" dirty="0" smtClean="0"/>
              <a:t>      -</a:t>
            </a:r>
            <a:r>
              <a:rPr lang="en-US" sz="9800" dirty="0" smtClean="0"/>
              <a:t>texts </a:t>
            </a:r>
            <a:r>
              <a:rPr lang="en-US" sz="9800" dirty="0"/>
              <a:t>transmitted via oral </a:t>
            </a:r>
            <a:r>
              <a:rPr lang="en-US" sz="9800" dirty="0" smtClean="0"/>
              <a:t>tradition</a:t>
            </a:r>
            <a:endParaRPr lang="tr-TR" sz="9800" dirty="0" smtClean="0"/>
          </a:p>
          <a:p>
            <a:pPr marL="0" indent="0">
              <a:buNone/>
            </a:pPr>
            <a:endParaRPr lang="tr-TR" sz="9800" dirty="0" smtClean="0"/>
          </a:p>
          <a:p>
            <a:r>
              <a:rPr lang="en-US" sz="9800" dirty="0" smtClean="0"/>
              <a:t>Their </a:t>
            </a:r>
            <a:r>
              <a:rPr lang="en-US" sz="9800" dirty="0"/>
              <a:t>material sometimes consists </a:t>
            </a:r>
            <a:r>
              <a:rPr lang="en-US" sz="9800" dirty="0" smtClean="0"/>
              <a:t>of</a:t>
            </a:r>
            <a:r>
              <a:rPr lang="tr-TR" sz="9800" dirty="0" smtClean="0"/>
              <a:t>:</a:t>
            </a:r>
          </a:p>
          <a:p>
            <a:pPr>
              <a:buFont typeface="Wingdings" pitchFamily="2" charset="2"/>
              <a:buChar char="ü"/>
            </a:pPr>
            <a:r>
              <a:rPr lang="en-US" sz="9800" dirty="0" smtClean="0"/>
              <a:t>words </a:t>
            </a:r>
            <a:endParaRPr lang="tr-TR" sz="9800" dirty="0"/>
          </a:p>
          <a:p>
            <a:pPr>
              <a:buFont typeface="Wingdings" pitchFamily="2" charset="2"/>
              <a:buChar char="ü"/>
            </a:pPr>
            <a:r>
              <a:rPr lang="en-US" sz="9800" dirty="0" smtClean="0"/>
              <a:t>pictures</a:t>
            </a:r>
            <a:r>
              <a:rPr lang="en-US" sz="9800" dirty="0"/>
              <a:t>, </a:t>
            </a:r>
            <a:endParaRPr lang="tr-TR" sz="9800" dirty="0"/>
          </a:p>
          <a:p>
            <a:pPr>
              <a:buFont typeface="Wingdings" pitchFamily="2" charset="2"/>
              <a:buChar char="ü"/>
            </a:pPr>
            <a:r>
              <a:rPr lang="en-US" sz="9800" dirty="0" smtClean="0"/>
              <a:t>gestures</a:t>
            </a:r>
            <a:r>
              <a:rPr lang="en-US" sz="9800" dirty="0"/>
              <a:t>, </a:t>
            </a:r>
            <a:endParaRPr lang="tr-TR" sz="9800" dirty="0"/>
          </a:p>
          <a:p>
            <a:pPr>
              <a:buFont typeface="Wingdings" pitchFamily="2" charset="2"/>
              <a:buChar char="ü"/>
            </a:pPr>
            <a:r>
              <a:rPr lang="tr-TR" sz="9800" dirty="0" smtClean="0"/>
              <a:t> </a:t>
            </a:r>
            <a:r>
              <a:rPr lang="en-US" sz="9800" dirty="0" smtClean="0"/>
              <a:t>gaze</a:t>
            </a:r>
            <a:r>
              <a:rPr lang="en-US" sz="9800" dirty="0"/>
              <a:t>, </a:t>
            </a:r>
            <a:endParaRPr lang="tr-TR" sz="9800" dirty="0" smtClean="0"/>
          </a:p>
          <a:p>
            <a:pPr>
              <a:buFont typeface="Wingdings" pitchFamily="2" charset="2"/>
              <a:buChar char="ü"/>
            </a:pPr>
            <a:r>
              <a:rPr lang="en-US" sz="9800" dirty="0" smtClean="0"/>
              <a:t>other </a:t>
            </a:r>
            <a:r>
              <a:rPr lang="en-US" sz="9800" dirty="0"/>
              <a:t>modalities. </a:t>
            </a:r>
            <a:endParaRPr lang="tr-TR" sz="9800" dirty="0" smtClean="0"/>
          </a:p>
        </p:txBody>
      </p:sp>
    </p:spTree>
    <p:extLst>
      <p:ext uri="{BB962C8B-B14F-4D97-AF65-F5344CB8AC3E}">
        <p14:creationId xmlns:p14="http://schemas.microsoft.com/office/powerpoint/2010/main" val="21728638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T</a:t>
            </a:r>
            <a:r>
              <a:rPr lang="en-US" dirty="0" smtClean="0"/>
              <a:t>he </a:t>
            </a:r>
            <a:r>
              <a:rPr lang="en-US" dirty="0"/>
              <a:t>basic question a discourse analyst asks is 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endParaRPr lang="tr-TR" dirty="0" smtClean="0"/>
          </a:p>
          <a:p>
            <a:pPr>
              <a:buFontTx/>
              <a:buChar char="-"/>
            </a:pPr>
            <a:r>
              <a:rPr lang="en-US" sz="2800" dirty="0" smtClean="0"/>
              <a:t>Why </a:t>
            </a:r>
            <a:r>
              <a:rPr lang="en-US" sz="2800" dirty="0"/>
              <a:t>is this stretch of discourse the way it is? Why is it no other way? </a:t>
            </a:r>
            <a:endParaRPr lang="tr-TR" sz="2800" dirty="0" smtClean="0"/>
          </a:p>
          <a:p>
            <a:pPr>
              <a:buFontTx/>
              <a:buChar char="-"/>
            </a:pPr>
            <a:endParaRPr lang="tr-TR" sz="2800" dirty="0" smtClean="0"/>
          </a:p>
          <a:p>
            <a:pPr marL="0" indent="0">
              <a:buNone/>
            </a:pPr>
            <a:r>
              <a:rPr lang="tr-TR" sz="2800" dirty="0" smtClean="0"/>
              <a:t>- </a:t>
            </a:r>
            <a:r>
              <a:rPr lang="en-US" sz="2800" dirty="0" smtClean="0"/>
              <a:t>Why </a:t>
            </a:r>
            <a:r>
              <a:rPr lang="en-US" sz="2800" dirty="0"/>
              <a:t>these particular words in this particular order?”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91721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Discourse</a:t>
            </a:r>
            <a:r>
              <a:rPr lang="tr-TR" dirty="0" smtClean="0"/>
              <a:t> is </a:t>
            </a:r>
            <a:r>
              <a:rPr lang="tr-TR" dirty="0" err="1" smtClean="0"/>
              <a:t>shaped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/>
              <a:t>•</a:t>
            </a:r>
            <a:r>
              <a:rPr lang="tr-TR" sz="2800" dirty="0" smtClean="0"/>
              <a:t> t</a:t>
            </a:r>
            <a:r>
              <a:rPr lang="en-US" sz="2800" dirty="0" smtClean="0"/>
              <a:t>he </a:t>
            </a:r>
            <a:r>
              <a:rPr lang="en-US" sz="2800" dirty="0"/>
              <a:t>world, and discourse shapes the </a:t>
            </a:r>
            <a:r>
              <a:rPr lang="en-US" sz="2800" dirty="0" smtClean="0"/>
              <a:t>world.</a:t>
            </a:r>
            <a:endParaRPr lang="tr-TR" sz="2800" dirty="0" smtClean="0"/>
          </a:p>
          <a:p>
            <a:r>
              <a:rPr lang="en-US" sz="2800" dirty="0" smtClean="0"/>
              <a:t>language</a:t>
            </a:r>
            <a:r>
              <a:rPr lang="en-US" sz="2800" dirty="0"/>
              <a:t>, and discourse shapes language.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 smtClean="0"/>
              <a:t>participants</a:t>
            </a:r>
            <a:r>
              <a:rPr lang="en-US" sz="2800" dirty="0"/>
              <a:t>, and discourse shapes participants.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 smtClean="0"/>
              <a:t>prior </a:t>
            </a:r>
            <a:r>
              <a:rPr lang="en-US" sz="2800" dirty="0"/>
              <a:t>discourse, and discourse shapes </a:t>
            </a:r>
            <a:r>
              <a:rPr lang="en-US" sz="2800" dirty="0" smtClean="0"/>
              <a:t>the</a:t>
            </a:r>
            <a:r>
              <a:rPr lang="tr-TR" sz="2800" dirty="0" smtClean="0"/>
              <a:t> </a:t>
            </a:r>
            <a:r>
              <a:rPr lang="en-US" sz="2800" dirty="0" smtClean="0"/>
              <a:t>possibilities </a:t>
            </a:r>
            <a:r>
              <a:rPr lang="tr-TR" sz="2800" dirty="0" smtClean="0"/>
              <a:t>    </a:t>
            </a:r>
            <a:r>
              <a:rPr lang="en-US" sz="2800" dirty="0" smtClean="0"/>
              <a:t>for </a:t>
            </a:r>
            <a:r>
              <a:rPr lang="en-US" sz="2800" dirty="0"/>
              <a:t>future discourse.</a:t>
            </a:r>
          </a:p>
          <a:p>
            <a:pPr marL="0" indent="0">
              <a:buNone/>
            </a:pPr>
            <a:r>
              <a:rPr lang="en-US" sz="2800" dirty="0"/>
              <a:t>• </a:t>
            </a:r>
            <a:r>
              <a:rPr lang="en-US" sz="2800" dirty="0" smtClean="0"/>
              <a:t>its </a:t>
            </a:r>
            <a:r>
              <a:rPr lang="en-US" sz="2800" dirty="0"/>
              <a:t>medium, and discourse shapes the possibilities </a:t>
            </a:r>
            <a:r>
              <a:rPr lang="en-US" sz="2800" dirty="0" smtClean="0"/>
              <a:t>of </a:t>
            </a:r>
            <a:r>
              <a:rPr lang="en-US" sz="2800" dirty="0"/>
              <a:t>its </a:t>
            </a:r>
            <a:r>
              <a:rPr lang="en-US" sz="2800" dirty="0" smtClean="0"/>
              <a:t>medium.</a:t>
            </a:r>
            <a:endParaRPr lang="tr-TR" sz="2800" dirty="0" smtClean="0"/>
          </a:p>
          <a:p>
            <a:r>
              <a:rPr lang="en-US" sz="2800" dirty="0" smtClean="0"/>
              <a:t>purpose</a:t>
            </a:r>
            <a:r>
              <a:rPr lang="en-US" sz="2800" dirty="0"/>
              <a:t>, and discourse shapes possible purposes. 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34927405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think</a:t>
            </a:r>
            <a:r>
              <a:rPr lang="tr-TR" dirty="0" smtClean="0"/>
              <a:t> </a:t>
            </a:r>
            <a:r>
              <a:rPr lang="tr-TR" dirty="0" err="1" smtClean="0"/>
              <a:t>about</a:t>
            </a:r>
            <a:r>
              <a:rPr lang="tr-TR" dirty="0" smtClean="0"/>
              <a:t> :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what </a:t>
            </a:r>
            <a:r>
              <a:rPr lang="tr-TR" dirty="0" err="1" smtClean="0"/>
              <a:t>our</a:t>
            </a:r>
            <a:r>
              <a:rPr lang="tr-TR" dirty="0" smtClean="0"/>
              <a:t> </a:t>
            </a:r>
            <a:r>
              <a:rPr lang="en-US" dirty="0" smtClean="0"/>
              <a:t>“text</a:t>
            </a:r>
            <a:r>
              <a:rPr lang="en-US" dirty="0"/>
              <a:t>” is </a:t>
            </a:r>
            <a:r>
              <a:rPr lang="en-US" dirty="0" smtClean="0"/>
              <a:t>about</a:t>
            </a:r>
            <a:r>
              <a:rPr lang="tr-TR" dirty="0" smtClean="0"/>
              <a:t>,</a:t>
            </a:r>
          </a:p>
          <a:p>
            <a:r>
              <a:rPr lang="en-US" dirty="0"/>
              <a:t>what a person is talking </a:t>
            </a:r>
            <a:r>
              <a:rPr lang="en-US" dirty="0" smtClean="0"/>
              <a:t>about</a:t>
            </a:r>
            <a:r>
              <a:rPr lang="tr-TR" dirty="0" smtClean="0"/>
              <a:t>: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en-US" dirty="0" smtClean="0"/>
              <a:t>what </a:t>
            </a:r>
            <a:r>
              <a:rPr lang="en-US" dirty="0"/>
              <a:t>is said and how it is </a:t>
            </a:r>
            <a:r>
              <a:rPr lang="en-US" dirty="0" smtClean="0"/>
              <a:t>said</a:t>
            </a:r>
            <a:r>
              <a:rPr lang="tr-TR" dirty="0" smtClean="0"/>
              <a:t>)</a:t>
            </a:r>
          </a:p>
          <a:p>
            <a:r>
              <a:rPr lang="en-US" dirty="0"/>
              <a:t>who said it, or who wrote it or signed it, who is thought, in its particular sociocultural </a:t>
            </a:r>
            <a:r>
              <a:rPr lang="en-US" dirty="0" smtClean="0"/>
              <a:t>context</a:t>
            </a:r>
            <a:r>
              <a:rPr lang="tr-TR" dirty="0" smtClean="0"/>
              <a:t>.</a:t>
            </a:r>
          </a:p>
          <a:p>
            <a:r>
              <a:rPr lang="tr-TR" dirty="0" err="1"/>
              <a:t>w</a:t>
            </a:r>
            <a:r>
              <a:rPr lang="tr-TR" dirty="0" err="1" smtClean="0"/>
              <a:t>ho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intended </a:t>
            </a:r>
            <a:r>
              <a:rPr lang="en-US" dirty="0"/>
              <a:t>audience was and who the actual hearers or readers were, </a:t>
            </a:r>
            <a:endParaRPr lang="tr-TR" dirty="0" smtClean="0"/>
          </a:p>
          <a:p>
            <a:r>
              <a:rPr lang="en-US" dirty="0" smtClean="0"/>
              <a:t>who </a:t>
            </a:r>
            <a:r>
              <a:rPr lang="en-US" dirty="0"/>
              <a:t>the participants in a situation are and how their roles are defined clearly influences what gets said and how. </a:t>
            </a:r>
            <a:endParaRPr lang="tr-TR" dirty="0" smtClean="0"/>
          </a:p>
          <a:p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language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(*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 err="1" smtClean="0"/>
              <a:t>page</a:t>
            </a:r>
            <a:r>
              <a:rPr lang="tr-TR" dirty="0"/>
              <a:t> </a:t>
            </a:r>
            <a:r>
              <a:rPr lang="tr-TR" dirty="0" smtClean="0"/>
              <a:t>11,Figure 1.2)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494220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 discourse analysis</a:t>
            </a:r>
            <a:r>
              <a:rPr lang="tr-TR" dirty="0" smtClean="0"/>
              <a:t> </a:t>
            </a:r>
            <a:r>
              <a:rPr lang="en-US" dirty="0" smtClean="0"/>
              <a:t>the study of language and its</a:t>
            </a:r>
            <a:r>
              <a:rPr lang="tr-TR" dirty="0" smtClean="0"/>
              <a:t> </a:t>
            </a:r>
            <a:r>
              <a:rPr lang="en-US" dirty="0" smtClean="0"/>
              <a:t>effects?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         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14901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term “language” is often used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844824"/>
            <a:ext cx="8229600" cy="4281339"/>
          </a:xfrm>
        </p:spPr>
        <p:txBody>
          <a:bodyPr/>
          <a:lstStyle/>
          <a:p>
            <a:r>
              <a:rPr lang="en-US" dirty="0" smtClean="0"/>
              <a:t>to refer to structures or rules that are thought to</a:t>
            </a:r>
            <a:r>
              <a:rPr lang="tr-TR" dirty="0" smtClean="0"/>
              <a:t> </a:t>
            </a:r>
            <a:r>
              <a:rPr lang="en-US" dirty="0" smtClean="0"/>
              <a:t>underlie talk </a:t>
            </a:r>
            <a:r>
              <a:rPr lang="tr-TR" dirty="0"/>
              <a:t>(</a:t>
            </a:r>
            <a:r>
              <a:rPr lang="en-US" dirty="0" err="1" smtClean="0"/>
              <a:t>Johnstone</a:t>
            </a:r>
            <a:r>
              <a:rPr lang="tr-TR" dirty="0" smtClean="0"/>
              <a:t>, </a:t>
            </a:r>
            <a:r>
              <a:rPr lang="en-US" dirty="0" smtClean="0"/>
              <a:t>2008)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457338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Even if discourse analysis </a:t>
            </a:r>
            <a:r>
              <a:rPr lang="en-US" dirty="0" smtClean="0"/>
              <a:t>is</a:t>
            </a:r>
            <a:r>
              <a:rPr lang="tr-TR" dirty="0"/>
              <a:t> </a:t>
            </a:r>
            <a:r>
              <a:rPr lang="en-US" dirty="0" smtClean="0"/>
              <a:t>“</a:t>
            </a:r>
            <a:r>
              <a:rPr lang="en-US" i="1" dirty="0" smtClean="0"/>
              <a:t>the </a:t>
            </a:r>
            <a:r>
              <a:rPr lang="en-US" i="1" dirty="0"/>
              <a:t>study of </a:t>
            </a:r>
            <a:r>
              <a:rPr lang="en-US" i="1" dirty="0" smtClean="0"/>
              <a:t>language</a:t>
            </a:r>
            <a:r>
              <a:rPr lang="en-US" dirty="0"/>
              <a:t>,” </a:t>
            </a:r>
            <a:r>
              <a:rPr lang="en-US" dirty="0" smtClean="0"/>
              <a:t>it </a:t>
            </a:r>
            <a:r>
              <a:rPr lang="en-US" dirty="0"/>
              <a:t>is useful to try to specify what makes discourse </a:t>
            </a:r>
            <a:r>
              <a:rPr lang="en-US" dirty="0" smtClean="0"/>
              <a:t>analysis</a:t>
            </a:r>
            <a:r>
              <a:rPr lang="tr-TR" dirty="0" smtClean="0"/>
              <a:t> </a:t>
            </a:r>
            <a:r>
              <a:rPr lang="en-US" dirty="0" smtClean="0"/>
              <a:t>different </a:t>
            </a:r>
            <a:r>
              <a:rPr lang="en-US" dirty="0"/>
              <a:t>from other approaches to language </a:t>
            </a:r>
            <a:r>
              <a:rPr lang="en-US" dirty="0" smtClean="0"/>
              <a:t>study</a:t>
            </a:r>
            <a:r>
              <a:rPr lang="tr-TR" dirty="0" smtClean="0"/>
              <a:t> (</a:t>
            </a:r>
            <a:r>
              <a:rPr lang="tr-TR" dirty="0" err="1" smtClean="0"/>
              <a:t>Johnstone</a:t>
            </a:r>
            <a:r>
              <a:rPr lang="tr-TR" dirty="0" smtClean="0"/>
              <a:t>, 2008, p. 2).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7414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Discourse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23528" y="1600200"/>
            <a:ext cx="8712968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actual instances of communicative action</a:t>
            </a:r>
            <a:r>
              <a:rPr lang="tr-TR" dirty="0" smtClean="0"/>
              <a:t> </a:t>
            </a:r>
            <a:r>
              <a:rPr lang="tr-TR" dirty="0" err="1" smtClean="0"/>
              <a:t>by</a:t>
            </a:r>
            <a:r>
              <a:rPr lang="tr-TR" dirty="0" smtClean="0"/>
              <a:t> </a:t>
            </a:r>
            <a:r>
              <a:rPr lang="tr-TR" dirty="0" err="1" smtClean="0"/>
              <a:t>means</a:t>
            </a:r>
            <a:r>
              <a:rPr lang="tr-TR" dirty="0" smtClean="0"/>
              <a:t> of </a:t>
            </a:r>
            <a:r>
              <a:rPr lang="tr-TR" dirty="0" err="1" smtClean="0"/>
              <a:t>language</a:t>
            </a:r>
            <a:r>
              <a:rPr lang="tr-TR" dirty="0" smtClean="0"/>
              <a:t> </a:t>
            </a:r>
            <a:r>
              <a:rPr lang="tr-TR" dirty="0" err="1" smtClean="0"/>
              <a:t>though</a:t>
            </a:r>
            <a:r>
              <a:rPr lang="tr-TR" dirty="0" smtClean="0"/>
              <a:t> </a:t>
            </a:r>
            <a:r>
              <a:rPr lang="tr-TR" dirty="0" err="1" smtClean="0"/>
              <a:t>some</a:t>
            </a:r>
            <a:r>
              <a:rPr lang="tr-TR" dirty="0" smtClean="0"/>
              <a:t> define it as</a:t>
            </a:r>
            <a:endParaRPr lang="tr-TR" dirty="0"/>
          </a:p>
          <a:p>
            <a:pPr marL="0" indent="0" algn="just">
              <a:buNone/>
            </a:pPr>
            <a:r>
              <a:rPr lang="en-US" dirty="0" smtClean="0"/>
              <a:t> “</a:t>
            </a:r>
            <a:r>
              <a:rPr lang="tr-TR" dirty="0"/>
              <a:t>m</a:t>
            </a:r>
            <a:r>
              <a:rPr lang="en-US" dirty="0" err="1" smtClean="0"/>
              <a:t>eaningful</a:t>
            </a:r>
            <a:r>
              <a:rPr lang="en-US" dirty="0" smtClean="0"/>
              <a:t> symbolic behavior” in any mode (</a:t>
            </a:r>
            <a:r>
              <a:rPr lang="en-US" dirty="0" err="1" smtClean="0"/>
              <a:t>Blommaert</a:t>
            </a:r>
            <a:r>
              <a:rPr lang="en-US" dirty="0" smtClean="0"/>
              <a:t>,</a:t>
            </a:r>
            <a:r>
              <a:rPr lang="tr-TR" dirty="0" smtClean="0"/>
              <a:t> </a:t>
            </a:r>
            <a:r>
              <a:rPr lang="en-US" dirty="0" smtClean="0"/>
              <a:t>2005: 2).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539060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US" dirty="0" smtClean="0"/>
              <a:t>Communication can involve other</a:t>
            </a:r>
            <a:r>
              <a:rPr lang="tr-TR" dirty="0" smtClean="0"/>
              <a:t> </a:t>
            </a:r>
            <a:r>
              <a:rPr lang="en-US" dirty="0" smtClean="0"/>
              <a:t>media besides language</a:t>
            </a:r>
            <a:r>
              <a:rPr lang="tr-TR" dirty="0"/>
              <a:t> (</a:t>
            </a:r>
            <a:r>
              <a:rPr lang="tr-TR" dirty="0" err="1"/>
              <a:t>Johnstone</a:t>
            </a:r>
            <a:r>
              <a:rPr lang="tr-TR" dirty="0"/>
              <a:t>, 2008). </a:t>
            </a:r>
          </a:p>
          <a:p>
            <a:pPr marL="0" indent="0">
              <a:buNone/>
            </a:pPr>
            <a:endParaRPr lang="tr-TR" dirty="0"/>
          </a:p>
          <a:p>
            <a:pPr>
              <a:buFont typeface="Wingdings" pitchFamily="2" charset="2"/>
              <a:buChar char="§"/>
            </a:pPr>
            <a:r>
              <a:rPr lang="en-US" dirty="0" smtClean="0"/>
              <a:t>Media such as</a:t>
            </a:r>
            <a:r>
              <a:rPr lang="tr-TR" dirty="0" smtClean="0"/>
              <a:t>:</a:t>
            </a:r>
          </a:p>
          <a:p>
            <a:pPr marL="0" indent="0">
              <a:buNone/>
            </a:pPr>
            <a:r>
              <a:rPr lang="tr-TR" dirty="0"/>
              <a:t> </a:t>
            </a:r>
            <a:r>
              <a:rPr lang="tr-TR" dirty="0" smtClean="0"/>
              <a:t>   </a:t>
            </a:r>
            <a:r>
              <a:rPr lang="en-US" dirty="0" smtClean="0"/>
              <a:t> </a:t>
            </a:r>
            <a:r>
              <a:rPr lang="tr-TR" dirty="0" smtClean="0"/>
              <a:t>                 </a:t>
            </a:r>
            <a:r>
              <a:rPr lang="en-US" dirty="0" smtClean="0"/>
              <a:t>photography,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        </a:t>
            </a:r>
            <a:r>
              <a:rPr lang="en-US" dirty="0" smtClean="0"/>
              <a:t> clothing,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         </a:t>
            </a:r>
            <a:r>
              <a:rPr lang="en-US" dirty="0" smtClean="0"/>
              <a:t>music,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                     </a:t>
            </a:r>
            <a:r>
              <a:rPr lang="en-US" dirty="0" smtClean="0"/>
              <a:t>architecture, </a:t>
            </a:r>
            <a:endParaRPr lang="tr-TR" dirty="0"/>
          </a:p>
          <a:p>
            <a:pPr marL="0" indent="0">
              <a:buNone/>
            </a:pPr>
            <a:r>
              <a:rPr lang="tr-TR" dirty="0" smtClean="0"/>
              <a:t>                      </a:t>
            </a:r>
            <a:r>
              <a:rPr lang="en-US" dirty="0" smtClean="0"/>
              <a:t>dance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793596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Discourse analysts often </a:t>
            </a:r>
            <a:r>
              <a:rPr lang="tr-TR" dirty="0" err="1" smtClean="0"/>
              <a:t>have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en-US" dirty="0" smtClean="0"/>
              <a:t>the connections between </a:t>
            </a:r>
            <a:r>
              <a:rPr lang="en-US" u="sng" dirty="0" smtClean="0"/>
              <a:t>language </a:t>
            </a:r>
            <a:r>
              <a:rPr lang="en-US" dirty="0" smtClean="0"/>
              <a:t>and other such </a:t>
            </a:r>
            <a:r>
              <a:rPr lang="en-US" u="sng" dirty="0" smtClean="0"/>
              <a:t>modes of </a:t>
            </a:r>
            <a:r>
              <a:rPr lang="en-US" u="sng" dirty="0" err="1" smtClean="0"/>
              <a:t>semiosis</a:t>
            </a:r>
            <a:r>
              <a:rPr lang="en-US" dirty="0" smtClean="0"/>
              <a:t>, or </a:t>
            </a:r>
            <a:r>
              <a:rPr lang="en-US" u="sng" dirty="0" smtClean="0"/>
              <a:t>meaning-making</a:t>
            </a:r>
            <a:r>
              <a:rPr lang="tr-TR" u="sng" dirty="0" smtClean="0"/>
              <a:t>.</a:t>
            </a:r>
            <a:endParaRPr lang="tr-TR" u="sng" dirty="0"/>
          </a:p>
        </p:txBody>
      </p:sp>
    </p:spTree>
    <p:extLst>
      <p:ext uri="{BB962C8B-B14F-4D97-AF65-F5344CB8AC3E}">
        <p14:creationId xmlns:p14="http://schemas.microsoft.com/office/powerpoint/2010/main" val="32194430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Scholars influenced by Foucault (1972, 1980) sometimes use “discourse”</a:t>
            </a:r>
            <a:r>
              <a:rPr lang="tr-TR" dirty="0" smtClean="0"/>
              <a:t> </a:t>
            </a:r>
            <a:r>
              <a:rPr lang="en-US" dirty="0" smtClean="0"/>
              <a:t>in a related but somewhat different sense, as a count</a:t>
            </a:r>
            <a:r>
              <a:rPr lang="tr-TR" dirty="0" err="1" smtClean="0"/>
              <a:t>able</a:t>
            </a:r>
            <a:r>
              <a:rPr lang="tr-TR" dirty="0" smtClean="0"/>
              <a:t> </a:t>
            </a:r>
            <a:r>
              <a:rPr lang="en-US" dirty="0" smtClean="0"/>
              <a:t>noun.</a:t>
            </a:r>
            <a:endParaRPr lang="tr-TR" dirty="0" smtClean="0"/>
          </a:p>
          <a:p>
            <a:endParaRPr lang="tr-TR" dirty="0" smtClean="0"/>
          </a:p>
          <a:p>
            <a:r>
              <a:rPr lang="en-US" dirty="0" smtClean="0"/>
              <a:t>“Discourses” can be referred to in the plural.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848194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600" dirty="0" err="1" smtClean="0"/>
              <a:t>Discourse</a:t>
            </a:r>
            <a:r>
              <a:rPr lang="tr-TR" b="1" dirty="0" err="1" smtClean="0"/>
              <a:t>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a</a:t>
            </a:r>
            <a:r>
              <a:rPr lang="tr-TR" dirty="0" err="1" smtClean="0"/>
              <a:t>re</a:t>
            </a:r>
            <a:r>
              <a:rPr lang="tr-TR" dirty="0" smtClean="0"/>
              <a:t> </a:t>
            </a:r>
            <a:r>
              <a:rPr lang="en-US" dirty="0" smtClean="0"/>
              <a:t>conventional </a:t>
            </a:r>
            <a:r>
              <a:rPr lang="en-US" dirty="0"/>
              <a:t>ways of talking that </a:t>
            </a:r>
            <a:r>
              <a:rPr lang="en-US" dirty="0" smtClean="0"/>
              <a:t>create </a:t>
            </a:r>
            <a:r>
              <a:rPr lang="en-US" dirty="0"/>
              <a:t>and are created by conventional </a:t>
            </a:r>
            <a:r>
              <a:rPr lang="en-US" dirty="0" smtClean="0"/>
              <a:t>ways </a:t>
            </a:r>
            <a:r>
              <a:rPr lang="en-US" dirty="0"/>
              <a:t>of thinking. These linked ways of </a:t>
            </a:r>
            <a:r>
              <a:rPr lang="en-US" i="1" dirty="0"/>
              <a:t>talking</a:t>
            </a:r>
            <a:r>
              <a:rPr lang="en-US" dirty="0"/>
              <a:t> and </a:t>
            </a:r>
            <a:r>
              <a:rPr lang="en-US" i="1" dirty="0"/>
              <a:t>thinking</a:t>
            </a:r>
            <a:r>
              <a:rPr lang="en-US" dirty="0"/>
              <a:t> constitute </a:t>
            </a:r>
            <a:r>
              <a:rPr lang="en-US" i="1" dirty="0" smtClean="0"/>
              <a:t>ideologies</a:t>
            </a:r>
            <a:r>
              <a:rPr lang="en-US" dirty="0" smtClean="0"/>
              <a:t> </a:t>
            </a:r>
            <a:r>
              <a:rPr lang="tr-TR" dirty="0" smtClean="0"/>
              <a:t>(</a:t>
            </a:r>
            <a:r>
              <a:rPr lang="tr-TR" dirty="0" err="1"/>
              <a:t>Johnstone</a:t>
            </a:r>
            <a:r>
              <a:rPr lang="tr-TR" dirty="0"/>
              <a:t>, 2008). 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4990743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</TotalTime>
  <Words>749</Words>
  <Application>Microsoft Office PowerPoint</Application>
  <PresentationFormat>Ekran Gösterisi (4:3)</PresentationFormat>
  <Paragraphs>101</Paragraphs>
  <Slides>19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19</vt:i4>
      </vt:variant>
    </vt:vector>
  </HeadingPairs>
  <TitlesOfParts>
    <vt:vector size="20" baseType="lpstr">
      <vt:lpstr>Ofis Teması</vt:lpstr>
      <vt:lpstr>What is Discourse Analysis?  </vt:lpstr>
      <vt:lpstr>PowerPoint Sunusu</vt:lpstr>
      <vt:lpstr>The term “language” is often used</vt:lpstr>
      <vt:lpstr>PowerPoint Sunusu</vt:lpstr>
      <vt:lpstr>Discourse </vt:lpstr>
      <vt:lpstr>PowerPoint Sunusu</vt:lpstr>
      <vt:lpstr>PowerPoint Sunusu</vt:lpstr>
      <vt:lpstr>PowerPoint Sunusu</vt:lpstr>
      <vt:lpstr>Discourses</vt:lpstr>
      <vt:lpstr>PowerPoint Sunusu</vt:lpstr>
      <vt:lpstr>Analysis</vt:lpstr>
      <vt:lpstr>Divisions can be made according to: </vt:lpstr>
      <vt:lpstr>PowerPoint Sunusu</vt:lpstr>
      <vt:lpstr>PowerPoint Sunusu</vt:lpstr>
      <vt:lpstr>PowerPoint Sunusu</vt:lpstr>
      <vt:lpstr>A heuristic for analysis</vt:lpstr>
      <vt:lpstr>PowerPoint Sunusu</vt:lpstr>
      <vt:lpstr>Discourse is shaped by </vt:lpstr>
      <vt:lpstr>We need to think about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Discourse Analysis?</dc:title>
  <dc:creator>DELL</dc:creator>
  <cp:lastModifiedBy>Betul ALTAS</cp:lastModifiedBy>
  <cp:revision>123</cp:revision>
  <dcterms:created xsi:type="dcterms:W3CDTF">2020-10-11T06:55:25Z</dcterms:created>
  <dcterms:modified xsi:type="dcterms:W3CDTF">2025-10-01T05:53:07Z</dcterms:modified>
</cp:coreProperties>
</file>