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98AD6-CEBD-4325-B6B8-6DCB57D764BE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93B8F-D76F-4CE2-B0E4-8B4B94232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EMPOWER-B1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S.Y.S</a:t>
            </a:r>
          </a:p>
          <a:p>
            <a:r>
              <a:rPr lang="tr-TR" dirty="0" smtClean="0">
                <a:solidFill>
                  <a:schemeClr val="accent1"/>
                </a:solidFill>
              </a:rPr>
              <a:t>syelizsari@gmail.com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WH- QUESTIONS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2016224"/>
                <a:gridCol w="1584176"/>
                <a:gridCol w="1584176"/>
                <a:gridCol w="1008112"/>
              </a:tblGrid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sz="2000" dirty="0" smtClean="0"/>
                        <a:t>QUESTION WORD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</a:t>
                      </a:r>
                      <a:r>
                        <a:rPr lang="tr-TR" sz="2000" dirty="0" smtClean="0"/>
                        <a:t>AUXILIARY</a:t>
                      </a:r>
                      <a:r>
                        <a:rPr lang="tr-TR" sz="2000" baseline="0" dirty="0" smtClean="0"/>
                        <a:t> 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</a:t>
                      </a:r>
                      <a:r>
                        <a:rPr lang="tr-TR" sz="2000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sz="2000" dirty="0" smtClean="0"/>
                        <a:t>INFINITIVE</a:t>
                      </a:r>
                      <a:r>
                        <a:rPr lang="tr-TR" sz="2000" baseline="0" dirty="0" smtClean="0"/>
                        <a:t>  </a:t>
                      </a:r>
                      <a:r>
                        <a:rPr lang="tr-TR" sz="2000" dirty="0" smtClean="0"/>
                        <a:t>?</a:t>
                      </a:r>
                    </a:p>
                    <a:p>
                      <a:r>
                        <a:rPr lang="tr-TR" sz="2000" baseline="0" dirty="0" smtClean="0"/>
                        <a:t>      (V1)</a:t>
                      </a:r>
                      <a:r>
                        <a:rPr lang="tr-TR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LIVE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smtClean="0"/>
                        <a:t>   DOES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LIVE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DID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 err="1" smtClean="0"/>
              <a:t>Where</a:t>
            </a:r>
            <a:r>
              <a:rPr lang="tr-TR" dirty="0" smtClean="0"/>
              <a:t> 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I </a:t>
            </a:r>
            <a:r>
              <a:rPr lang="tr-TR" dirty="0" err="1" smtClean="0"/>
              <a:t>live</a:t>
            </a:r>
            <a:r>
              <a:rPr lang="tr-TR" dirty="0" smtClean="0"/>
              <a:t> in Adana.</a:t>
            </a:r>
          </a:p>
          <a:p>
            <a:pPr>
              <a:buFont typeface="Wingdings" pitchFamily="2" charset="2"/>
              <a:buChar char="§"/>
            </a:pP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err="1" smtClean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in Adana.</a:t>
            </a:r>
          </a:p>
          <a:p>
            <a:pPr>
              <a:buFont typeface="Wingdings" pitchFamily="2" charset="2"/>
              <a:buChar char="§"/>
            </a:pP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night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I </a:t>
            </a:r>
            <a:r>
              <a:rPr lang="tr-TR" dirty="0" err="1" smtClean="0">
                <a:solidFill>
                  <a:srgbClr val="FF0000"/>
                </a:solidFill>
              </a:rPr>
              <a:t>went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movies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YES/NO QUESTIONS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2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8616"/>
                <a:gridCol w="2232248"/>
                <a:gridCol w="2160240"/>
                <a:gridCol w="1512168"/>
              </a:tblGrid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sz="2000" dirty="0" smtClean="0"/>
                        <a:t>AUXILIARY VERB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</a:t>
                      </a:r>
                      <a:r>
                        <a:rPr lang="tr-TR" sz="2000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</a:t>
                      </a:r>
                      <a:r>
                        <a:rPr lang="tr-TR" sz="2000" dirty="0" smtClean="0"/>
                        <a:t>INFINITIVE      ?</a:t>
                      </a:r>
                    </a:p>
                    <a:p>
                      <a:r>
                        <a:rPr lang="tr-TR" sz="2000" dirty="0" smtClean="0"/>
                        <a:t>      (V1)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 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LIVE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in</a:t>
                      </a:r>
                      <a:r>
                        <a:rPr lang="tr-TR" baseline="0" dirty="0" smtClean="0"/>
                        <a:t> Adana?</a:t>
                      </a:r>
                      <a:endParaRPr lang="en-US" dirty="0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DOES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LIVE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in Adana?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15262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DID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err="1" smtClean="0"/>
                        <a:t>to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movies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smtClean="0"/>
              <a:t> in Adana?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Yes</a:t>
            </a:r>
            <a:r>
              <a:rPr lang="tr-TR" dirty="0" smtClean="0"/>
              <a:t>, I DO. /No, I DON’T.</a:t>
            </a:r>
          </a:p>
          <a:p>
            <a:pPr>
              <a:buFont typeface="Wingdings" pitchFamily="2" charset="2"/>
              <a:buChar char="§"/>
            </a:pP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tr-TR" dirty="0" smtClean="0"/>
              <a:t> in Adana?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Yes</a:t>
            </a:r>
            <a:r>
              <a:rPr lang="tr-TR" dirty="0" smtClean="0"/>
              <a:t>, </a:t>
            </a:r>
            <a:r>
              <a:rPr lang="tr-TR" dirty="0" err="1" smtClean="0"/>
              <a:t>she</a:t>
            </a:r>
            <a:r>
              <a:rPr lang="tr-TR" dirty="0" smtClean="0"/>
              <a:t> DOES./No, </a:t>
            </a:r>
            <a:r>
              <a:rPr lang="tr-TR" dirty="0" err="1" smtClean="0"/>
              <a:t>she</a:t>
            </a:r>
            <a:r>
              <a:rPr lang="tr-TR" dirty="0" smtClean="0"/>
              <a:t> DOESN’T.</a:t>
            </a:r>
          </a:p>
          <a:p>
            <a:pPr>
              <a:buFont typeface="Wingdings" pitchFamily="2" charset="2"/>
              <a:buChar char="§"/>
            </a:pP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movies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night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Yes</a:t>
            </a:r>
            <a:r>
              <a:rPr lang="tr-TR" dirty="0" smtClean="0"/>
              <a:t>, I DID. /No, I DIDN’T.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QUESTION WORDS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WHO, WHAT, WHERE, WHEN, WHY, WHICH, WHOSE, HOW, HOW MUCH, HOW MANY, WHAT TIME, WHAT COLOR, WHAT KIND OF…? </a:t>
            </a:r>
            <a:r>
              <a:rPr lang="tr-TR" dirty="0" err="1" smtClean="0"/>
              <a:t>etc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WHAT+ BE LIKE?/ HOW+ BE…?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     </a:t>
            </a:r>
            <a:r>
              <a:rPr lang="tr-TR" dirty="0" err="1" smtClean="0"/>
              <a:t>descriptions</a:t>
            </a:r>
            <a:r>
              <a:rPr lang="tr-TR" dirty="0" smtClean="0"/>
              <a:t>, </a:t>
            </a:r>
            <a:r>
              <a:rPr lang="tr-TR" dirty="0" err="1" smtClean="0"/>
              <a:t>opinions</a:t>
            </a:r>
            <a:r>
              <a:rPr lang="tr-TR" dirty="0" smtClean="0"/>
              <a:t>, </a:t>
            </a:r>
            <a:r>
              <a:rPr lang="tr-TR" dirty="0" err="1" smtClean="0"/>
              <a:t>experiences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e.g. </a:t>
            </a:r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movie</a:t>
            </a:r>
            <a:r>
              <a:rPr lang="tr-TR" dirty="0" smtClean="0"/>
              <a:t>?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good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   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movie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?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good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   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friend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? 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friendly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polite</a:t>
            </a:r>
            <a:r>
              <a:rPr lang="tr-TR" dirty="0" smtClean="0"/>
              <a:t>. 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beautiful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UNIT 1</a:t>
            </a:r>
            <a:br>
              <a:rPr lang="tr-TR" dirty="0" smtClean="0">
                <a:solidFill>
                  <a:schemeClr val="accent4"/>
                </a:solidFill>
              </a:rPr>
            </a:br>
            <a:r>
              <a:rPr lang="tr-TR" dirty="0" smtClean="0">
                <a:solidFill>
                  <a:schemeClr val="accent4"/>
                </a:solidFill>
              </a:rPr>
              <a:t>1-B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smtClean="0">
                <a:solidFill>
                  <a:schemeClr val="accent4"/>
                </a:solidFill>
              </a:rPr>
              <a:t>PRESENT SIMPLE  </a:t>
            </a:r>
            <a:r>
              <a:rPr lang="tr-TR" dirty="0" err="1" smtClean="0">
                <a:solidFill>
                  <a:schemeClr val="accent4"/>
                </a:solidFill>
              </a:rPr>
              <a:t>and</a:t>
            </a:r>
            <a:r>
              <a:rPr lang="tr-TR" dirty="0" smtClean="0">
                <a:solidFill>
                  <a:schemeClr val="accent4"/>
                </a:solidFill>
              </a:rPr>
              <a:t> PRESENT CONTINUOUS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PRESENT SIMPLE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chemeClr val="accent4"/>
                </a:solidFill>
              </a:rPr>
              <a:t>                              </a:t>
            </a:r>
            <a:r>
              <a:rPr lang="tr-TR" sz="2600" dirty="0" smtClean="0">
                <a:solidFill>
                  <a:schemeClr val="accent4"/>
                </a:solidFill>
              </a:rPr>
              <a:t>THE VERB “BE”</a:t>
            </a:r>
          </a:p>
          <a:p>
            <a:pPr>
              <a:buFont typeface="Wingdings" pitchFamily="2" charset="2"/>
              <a:buChar char="Ø"/>
            </a:pPr>
            <a:r>
              <a:rPr lang="tr-TR" sz="2600" dirty="0" smtClean="0">
                <a:solidFill>
                  <a:schemeClr val="accent4"/>
                </a:solidFill>
              </a:rPr>
              <a:t>POSITIVE</a:t>
            </a:r>
          </a:p>
          <a:p>
            <a:pPr>
              <a:buNone/>
            </a:pPr>
            <a:r>
              <a:rPr lang="tr-TR" sz="2600" dirty="0" smtClean="0"/>
              <a:t>I AM…. (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I’m</a:t>
            </a:r>
            <a:r>
              <a:rPr lang="tr-TR" sz="2600" dirty="0" smtClean="0"/>
              <a:t>…)</a:t>
            </a:r>
          </a:p>
          <a:p>
            <a:pPr>
              <a:buNone/>
            </a:pPr>
            <a:r>
              <a:rPr lang="tr-TR" sz="2600" dirty="0" smtClean="0"/>
              <a:t>He/</a:t>
            </a:r>
            <a:r>
              <a:rPr lang="tr-TR" sz="2600" dirty="0" err="1" smtClean="0"/>
              <a:t>She</a:t>
            </a:r>
            <a:r>
              <a:rPr lang="tr-TR" sz="2600" dirty="0" smtClean="0"/>
              <a:t>/</a:t>
            </a:r>
            <a:r>
              <a:rPr lang="tr-TR" sz="2600" dirty="0" err="1" smtClean="0"/>
              <a:t>It</a:t>
            </a:r>
            <a:r>
              <a:rPr lang="tr-TR" sz="2600" dirty="0" smtClean="0"/>
              <a:t> IS…(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He’s</a:t>
            </a:r>
            <a:r>
              <a:rPr lang="tr-TR" sz="2600" dirty="0" smtClean="0"/>
              <a:t>…)</a:t>
            </a:r>
          </a:p>
          <a:p>
            <a:pPr>
              <a:buNone/>
            </a:pPr>
            <a:r>
              <a:rPr lang="tr-TR" sz="2600" dirty="0" err="1" smtClean="0"/>
              <a:t>We</a:t>
            </a:r>
            <a:r>
              <a:rPr lang="tr-TR" sz="2600" dirty="0" smtClean="0"/>
              <a:t>/</a:t>
            </a:r>
            <a:r>
              <a:rPr lang="tr-TR" sz="2600" dirty="0" err="1" smtClean="0"/>
              <a:t>You</a:t>
            </a:r>
            <a:r>
              <a:rPr lang="tr-TR" sz="2600" dirty="0" smtClean="0"/>
              <a:t>/</a:t>
            </a:r>
            <a:r>
              <a:rPr lang="tr-TR" sz="2600" dirty="0" err="1" smtClean="0"/>
              <a:t>they</a:t>
            </a:r>
            <a:r>
              <a:rPr lang="tr-TR" sz="2600" dirty="0" smtClean="0"/>
              <a:t> ARE (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We’re</a:t>
            </a:r>
            <a:r>
              <a:rPr lang="tr-TR" sz="2600" dirty="0" smtClean="0"/>
              <a:t>...)</a:t>
            </a:r>
          </a:p>
          <a:p>
            <a:pPr>
              <a:buFont typeface="Wingdings" pitchFamily="2" charset="2"/>
              <a:buChar char="Ø"/>
            </a:pPr>
            <a:r>
              <a:rPr lang="tr-TR" sz="2600" dirty="0" smtClean="0">
                <a:solidFill>
                  <a:schemeClr val="accent4"/>
                </a:solidFill>
              </a:rPr>
              <a:t>NEGATIVE</a:t>
            </a:r>
          </a:p>
          <a:p>
            <a:pPr>
              <a:buNone/>
            </a:pPr>
            <a:r>
              <a:rPr lang="tr-TR" sz="2600" dirty="0" smtClean="0"/>
              <a:t>I AM NOT…. (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I’m</a:t>
            </a:r>
            <a:r>
              <a:rPr lang="tr-TR" sz="2600" dirty="0" smtClean="0"/>
              <a:t> not..)</a:t>
            </a:r>
          </a:p>
          <a:p>
            <a:pPr>
              <a:buNone/>
            </a:pPr>
            <a:r>
              <a:rPr lang="tr-TR" sz="2600" dirty="0" smtClean="0"/>
              <a:t>He/</a:t>
            </a:r>
            <a:r>
              <a:rPr lang="tr-TR" sz="2600" dirty="0" err="1" smtClean="0"/>
              <a:t>She</a:t>
            </a:r>
            <a:r>
              <a:rPr lang="tr-TR" sz="2600" dirty="0" smtClean="0"/>
              <a:t>/</a:t>
            </a:r>
            <a:r>
              <a:rPr lang="tr-TR" sz="2600" dirty="0" err="1" smtClean="0"/>
              <a:t>It</a:t>
            </a:r>
            <a:r>
              <a:rPr lang="tr-TR" sz="2600" dirty="0" smtClean="0"/>
              <a:t> IS NOT (</a:t>
            </a:r>
            <a:r>
              <a:rPr lang="tr-TR" sz="2600" dirty="0" err="1" smtClean="0"/>
              <a:t>or</a:t>
            </a:r>
            <a:r>
              <a:rPr lang="tr-TR" sz="2600" dirty="0" smtClean="0"/>
              <a:t> He </a:t>
            </a:r>
            <a:r>
              <a:rPr lang="tr-TR" sz="2600" dirty="0" err="1" smtClean="0"/>
              <a:t>isn’t</a:t>
            </a:r>
            <a:r>
              <a:rPr lang="tr-TR" sz="2600" dirty="0" smtClean="0"/>
              <a:t>/</a:t>
            </a:r>
            <a:r>
              <a:rPr lang="tr-TR" sz="2600" dirty="0" err="1" smtClean="0"/>
              <a:t>He’s</a:t>
            </a:r>
            <a:r>
              <a:rPr lang="tr-TR" sz="2600" dirty="0" smtClean="0"/>
              <a:t> not)</a:t>
            </a:r>
          </a:p>
          <a:p>
            <a:pPr>
              <a:buNone/>
            </a:pPr>
            <a:r>
              <a:rPr lang="tr-TR" sz="2600" dirty="0" err="1" smtClean="0"/>
              <a:t>We</a:t>
            </a:r>
            <a:r>
              <a:rPr lang="tr-TR" sz="2600" dirty="0" smtClean="0"/>
              <a:t>/</a:t>
            </a:r>
            <a:r>
              <a:rPr lang="tr-TR" sz="2600" dirty="0" err="1" smtClean="0"/>
              <a:t>You</a:t>
            </a:r>
            <a:r>
              <a:rPr lang="tr-TR" sz="2600" dirty="0" smtClean="0"/>
              <a:t>/</a:t>
            </a:r>
            <a:r>
              <a:rPr lang="tr-TR" sz="2600" dirty="0" err="1" smtClean="0"/>
              <a:t>They</a:t>
            </a:r>
            <a:r>
              <a:rPr lang="tr-TR" sz="2600" dirty="0" smtClean="0"/>
              <a:t> ARE NOT (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We</a:t>
            </a:r>
            <a:r>
              <a:rPr lang="tr-TR" sz="2600" dirty="0" smtClean="0"/>
              <a:t> </a:t>
            </a:r>
            <a:r>
              <a:rPr lang="tr-TR" sz="2600" dirty="0" err="1" smtClean="0"/>
              <a:t>aren’t</a:t>
            </a:r>
            <a:r>
              <a:rPr lang="tr-TR" sz="2600" dirty="0" smtClean="0"/>
              <a:t>/</a:t>
            </a:r>
            <a:r>
              <a:rPr lang="tr-TR" sz="2600" dirty="0" err="1" smtClean="0"/>
              <a:t>We’re</a:t>
            </a:r>
            <a:r>
              <a:rPr lang="tr-TR" sz="2600" dirty="0" smtClean="0"/>
              <a:t> not..)</a:t>
            </a:r>
          </a:p>
          <a:p>
            <a:pPr>
              <a:buFont typeface="Wingdings" pitchFamily="2" charset="2"/>
              <a:buChar char="Ø"/>
            </a:pPr>
            <a:r>
              <a:rPr lang="tr-TR" sz="2600" dirty="0" smtClean="0">
                <a:solidFill>
                  <a:schemeClr val="accent4"/>
                </a:solidFill>
              </a:rPr>
              <a:t>QUESTIONS</a:t>
            </a:r>
          </a:p>
          <a:p>
            <a:pPr>
              <a:buNone/>
            </a:pPr>
            <a:r>
              <a:rPr lang="tr-TR" sz="2800" dirty="0" smtClean="0">
                <a:solidFill>
                  <a:schemeClr val="accent4"/>
                </a:solidFill>
              </a:rPr>
              <a:t>    </a:t>
            </a:r>
            <a:r>
              <a:rPr lang="tr-TR" sz="2600" dirty="0" err="1" smtClean="0"/>
              <a:t>Are</a:t>
            </a:r>
            <a:r>
              <a:rPr lang="tr-TR" sz="2600" dirty="0" smtClean="0"/>
              <a:t> </a:t>
            </a:r>
            <a:r>
              <a:rPr lang="tr-TR" sz="2600" dirty="0" err="1" smtClean="0"/>
              <a:t>you</a:t>
            </a:r>
            <a:r>
              <a:rPr lang="tr-TR" sz="2600" dirty="0" smtClean="0"/>
              <a:t>….?</a:t>
            </a:r>
          </a:p>
          <a:p>
            <a:pPr>
              <a:buNone/>
            </a:pPr>
            <a:r>
              <a:rPr lang="tr-TR" sz="2600" dirty="0" smtClean="0">
                <a:solidFill>
                  <a:schemeClr val="accent4"/>
                </a:solidFill>
              </a:rPr>
              <a:t>    </a:t>
            </a:r>
            <a:r>
              <a:rPr lang="tr-TR" sz="2600" dirty="0" smtClean="0"/>
              <a:t>Is </a:t>
            </a:r>
            <a:r>
              <a:rPr lang="tr-TR" sz="2600" dirty="0" err="1" smtClean="0"/>
              <a:t>she</a:t>
            </a:r>
            <a:r>
              <a:rPr lang="tr-TR" sz="2600" dirty="0" smtClean="0"/>
              <a:t>…?</a:t>
            </a:r>
            <a:endParaRPr lang="en-US" sz="2600" dirty="0" smtClean="0">
              <a:solidFill>
                <a:schemeClr val="accent4"/>
              </a:solidFill>
            </a:endParaRP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REMEMBER!!!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BE”  is a STATE </a:t>
            </a:r>
            <a:r>
              <a:rPr lang="tr-TR" dirty="0" err="1" smtClean="0"/>
              <a:t>verb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no </a:t>
            </a:r>
            <a:r>
              <a:rPr lang="tr-TR" dirty="0" err="1" smtClean="0"/>
              <a:t>action</a:t>
            </a:r>
            <a:r>
              <a:rPr lang="tr-TR" dirty="0" smtClean="0"/>
              <a:t>!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i.e. </a:t>
            </a:r>
            <a:r>
              <a:rPr lang="tr-TR" dirty="0" smtClean="0"/>
              <a:t>I </a:t>
            </a:r>
            <a:r>
              <a:rPr lang="tr-TR" dirty="0" err="1" smtClean="0"/>
              <a:t>am</a:t>
            </a:r>
            <a:r>
              <a:rPr lang="tr-TR" dirty="0" smtClean="0"/>
              <a:t> a </a:t>
            </a:r>
            <a:r>
              <a:rPr lang="tr-TR" dirty="0" err="1" smtClean="0"/>
              <a:t>teacher</a:t>
            </a:r>
            <a:r>
              <a:rPr lang="tr-TR" dirty="0" smtClean="0"/>
              <a:t>.</a:t>
            </a:r>
            <a:r>
              <a:rPr lang="tr-TR" dirty="0" smtClean="0">
                <a:sym typeface="Wingdings" pitchFamily="2" charset="2"/>
              </a:rPr>
              <a:t>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sym typeface="Wingdings" pitchFamily="2" charset="2"/>
              </a:rPr>
              <a:t>       </a:t>
            </a:r>
            <a:r>
              <a:rPr lang="tr-TR" dirty="0" smtClean="0">
                <a:sym typeface="Wingdings" pitchFamily="2" charset="2"/>
              </a:rPr>
              <a:t>I </a:t>
            </a:r>
            <a:r>
              <a:rPr lang="tr-TR" dirty="0" err="1" smtClean="0">
                <a:sym typeface="Wingdings" pitchFamily="2" charset="2"/>
              </a:rPr>
              <a:t>am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work</a:t>
            </a:r>
            <a:r>
              <a:rPr lang="tr-TR" dirty="0" smtClean="0">
                <a:sym typeface="Wingdings" pitchFamily="2" charset="2"/>
              </a:rPr>
              <a:t> at Çağ </a:t>
            </a:r>
            <a:r>
              <a:rPr lang="tr-TR" dirty="0" err="1" smtClean="0">
                <a:sym typeface="Wingdings" pitchFamily="2" charset="2"/>
              </a:rPr>
              <a:t>University</a:t>
            </a:r>
            <a:r>
              <a:rPr lang="tr-TR" dirty="0" smtClean="0">
                <a:sym typeface="Wingdings" pitchFamily="2" charset="2"/>
              </a:rPr>
              <a:t>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5" name="4 Düz Bağlayıcı"/>
          <p:cNvCxnSpPr/>
          <p:nvPr/>
        </p:nvCxnSpPr>
        <p:spPr>
          <a:xfrm flipH="1" flipV="1">
            <a:off x="1331640" y="4581128"/>
            <a:ext cx="648072" cy="576064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 flipH="1">
            <a:off x="1259632" y="4581128"/>
            <a:ext cx="648072" cy="6480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OTHER VERBS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07288" cy="472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132"/>
                <a:gridCol w="3226748"/>
                <a:gridCol w="3672408"/>
              </a:tblGrid>
              <a:tr h="1177280">
                <a:tc>
                  <a:txBody>
                    <a:bodyPr/>
                    <a:lstStyle/>
                    <a:p>
                      <a:r>
                        <a:rPr lang="tr-TR" dirty="0" smtClean="0"/>
                        <a:t>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</a:t>
                      </a:r>
                      <a:r>
                        <a:rPr lang="tr-TR" sz="2000" dirty="0" smtClean="0"/>
                        <a:t> I/YOU/WE/THEY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</a:t>
                      </a:r>
                      <a:r>
                        <a:rPr lang="tr-TR" sz="2000" dirty="0" smtClean="0"/>
                        <a:t>HE/SHE/IT</a:t>
                      </a:r>
                      <a:endParaRPr lang="en-US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POSITIVE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(V1)  </a:t>
                      </a:r>
                    </a:p>
                    <a:p>
                      <a:r>
                        <a:rPr lang="tr-TR" dirty="0" smtClean="0"/>
                        <a:t>I</a:t>
                      </a:r>
                      <a:r>
                        <a:rPr lang="tr-TR" baseline="0" dirty="0" smtClean="0"/>
                        <a:t>  </a:t>
                      </a:r>
                      <a:r>
                        <a:rPr lang="tr-TR" baseline="0" dirty="0" err="1" smtClean="0"/>
                        <a:t>live</a:t>
                      </a:r>
                      <a:r>
                        <a:rPr lang="tr-TR" baseline="0" dirty="0" smtClean="0"/>
                        <a:t> in Adana.</a:t>
                      </a:r>
                    </a:p>
                    <a:p>
                      <a:r>
                        <a:rPr lang="tr-TR" baseline="0" dirty="0" smtClean="0"/>
                        <a:t>I </a:t>
                      </a:r>
                      <a:r>
                        <a:rPr lang="tr-TR" baseline="0" dirty="0" err="1" smtClean="0"/>
                        <a:t>watch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news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every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evening</a:t>
                      </a:r>
                      <a:r>
                        <a:rPr lang="tr-TR" baseline="0" dirty="0" smtClean="0"/>
                        <a:t>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(V+S/ES/IES)</a:t>
                      </a:r>
                    </a:p>
                    <a:p>
                      <a:r>
                        <a:rPr lang="tr-TR" dirty="0" err="1" smtClean="0"/>
                        <a:t>She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lives</a:t>
                      </a:r>
                      <a:r>
                        <a:rPr lang="tr-TR" dirty="0" smtClean="0"/>
                        <a:t> in Adana.</a:t>
                      </a:r>
                    </a:p>
                    <a:p>
                      <a:r>
                        <a:rPr lang="tr-TR" dirty="0" err="1" smtClean="0"/>
                        <a:t>She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watches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news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every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evening</a:t>
                      </a:r>
                      <a:r>
                        <a:rPr lang="tr-TR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NEGATIVE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(DON’T + V1)</a:t>
                      </a:r>
                    </a:p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don’t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live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in Mersin.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(DOESN’T + V1)</a:t>
                      </a:r>
                    </a:p>
                    <a:p>
                      <a:r>
                        <a:rPr lang="tr-TR" dirty="0" err="1" smtClean="0"/>
                        <a:t>She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doesn’t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live</a:t>
                      </a:r>
                      <a:r>
                        <a:rPr lang="tr-TR" dirty="0" smtClean="0"/>
                        <a:t> in Mersin.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QUESTIONS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         (DO YOU+ V1?)</a:t>
                      </a:r>
                    </a:p>
                    <a:p>
                      <a:r>
                        <a:rPr lang="tr-TR" baseline="0" dirty="0" smtClean="0"/>
                        <a:t>Do </a:t>
                      </a:r>
                      <a:r>
                        <a:rPr lang="tr-TR" baseline="0" dirty="0" err="1" smtClean="0"/>
                        <a:t>you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live</a:t>
                      </a:r>
                      <a:r>
                        <a:rPr lang="tr-TR" baseline="0" dirty="0" smtClean="0"/>
                        <a:t> in Adana?</a:t>
                      </a:r>
                    </a:p>
                    <a:p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(</a:t>
                      </a:r>
                      <a:r>
                        <a:rPr lang="tr-TR" baseline="0" dirty="0" err="1" smtClean="0"/>
                        <a:t>Yes</a:t>
                      </a:r>
                      <a:r>
                        <a:rPr lang="tr-TR" baseline="0" dirty="0" smtClean="0"/>
                        <a:t>, I do/No, I </a:t>
                      </a:r>
                      <a:r>
                        <a:rPr lang="tr-TR" baseline="0" dirty="0" err="1" smtClean="0"/>
                        <a:t>don’t</a:t>
                      </a:r>
                      <a:r>
                        <a:rPr lang="tr-TR" baseline="0" dirty="0" smtClean="0"/>
                        <a:t>)</a:t>
                      </a:r>
                      <a:endParaRPr lang="tr-T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(DOES</a:t>
                      </a:r>
                      <a:r>
                        <a:rPr lang="tr-TR" baseline="0" dirty="0" smtClean="0"/>
                        <a:t> SHE + V1?)</a:t>
                      </a:r>
                    </a:p>
                    <a:p>
                      <a:r>
                        <a:rPr lang="tr-TR" baseline="0" dirty="0" err="1" smtClean="0"/>
                        <a:t>Does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she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live</a:t>
                      </a:r>
                      <a:r>
                        <a:rPr lang="tr-TR" baseline="0" dirty="0" smtClean="0"/>
                        <a:t> in Adana?</a:t>
                      </a:r>
                    </a:p>
                    <a:p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(</a:t>
                      </a:r>
                      <a:r>
                        <a:rPr lang="tr-TR" baseline="0" dirty="0" err="1" smtClean="0"/>
                        <a:t>Yes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she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does</a:t>
                      </a:r>
                      <a:r>
                        <a:rPr lang="tr-TR" baseline="0" dirty="0" smtClean="0"/>
                        <a:t>/No, </a:t>
                      </a:r>
                      <a:r>
                        <a:rPr lang="tr-TR" baseline="0" dirty="0" err="1" smtClean="0"/>
                        <a:t>she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doesn’t</a:t>
                      </a:r>
                      <a:r>
                        <a:rPr lang="tr-TR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REMEMBER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 HAVE a car…………       </a:t>
            </a:r>
            <a:r>
              <a:rPr lang="tr-TR" dirty="0" err="1" smtClean="0"/>
              <a:t>She</a:t>
            </a:r>
            <a:r>
              <a:rPr lang="tr-TR" dirty="0" smtClean="0"/>
              <a:t> HAS a car.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4"/>
                </a:solidFill>
              </a:rPr>
              <a:t>UNIT 1</a:t>
            </a:r>
            <a:br>
              <a:rPr lang="tr-TR" dirty="0" smtClean="0">
                <a:solidFill>
                  <a:schemeClr val="accent4"/>
                </a:solidFill>
              </a:rPr>
            </a:br>
            <a:r>
              <a:rPr lang="tr-TR" dirty="0" smtClean="0">
                <a:solidFill>
                  <a:schemeClr val="accent4"/>
                </a:solidFill>
              </a:rPr>
              <a:t>1-A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accent4"/>
                </a:solidFill>
              </a:rPr>
              <a:t>			      QUESTION FORMS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talk </a:t>
            </a:r>
            <a:r>
              <a:rPr lang="tr-TR" dirty="0" err="1" smtClean="0"/>
              <a:t>about</a:t>
            </a:r>
            <a:r>
              <a:rPr lang="tr-TR" dirty="0" smtClean="0"/>
              <a:t>:</a:t>
            </a:r>
          </a:p>
          <a:p>
            <a:pPr marL="514350" indent="-514350">
              <a:buAutoNum type="arabicParenR"/>
            </a:pPr>
            <a:r>
              <a:rPr lang="tr-TR" dirty="0" err="1" smtClean="0"/>
              <a:t>routines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habits</a:t>
            </a:r>
            <a:r>
              <a:rPr lang="tr-TR" dirty="0" smtClean="0"/>
              <a:t>:</a:t>
            </a:r>
          </a:p>
          <a:p>
            <a:pPr marL="514350" indent="-514350">
              <a:buNone/>
            </a:pPr>
            <a:r>
              <a:rPr lang="tr-TR" dirty="0" smtClean="0"/>
              <a:t>      I </a:t>
            </a:r>
            <a:r>
              <a:rPr lang="tr-TR" dirty="0" err="1" smtClean="0"/>
              <a:t>wake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at 6.30 </a:t>
            </a:r>
            <a:r>
              <a:rPr lang="tr-TR" dirty="0" err="1" smtClean="0"/>
              <a:t>am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day</a:t>
            </a:r>
            <a:r>
              <a:rPr lang="tr-TR" dirty="0" smtClean="0"/>
              <a:t>.</a:t>
            </a:r>
          </a:p>
          <a:p>
            <a:pPr marL="514350" indent="-514350">
              <a:buNone/>
            </a:pPr>
            <a:r>
              <a:rPr lang="tr-TR" dirty="0" smtClean="0"/>
              <a:t>      I </a:t>
            </a:r>
            <a:r>
              <a:rPr lang="tr-TR" dirty="0" err="1" smtClean="0"/>
              <a:t>smoke</a:t>
            </a:r>
            <a:r>
              <a:rPr lang="tr-TR" dirty="0" smtClean="0"/>
              <a:t> a lot.</a:t>
            </a:r>
          </a:p>
          <a:p>
            <a:pPr marL="514350" indent="-514350">
              <a:buNone/>
            </a:pPr>
            <a:r>
              <a:rPr lang="tr-TR" dirty="0" smtClean="0"/>
              <a:t>	I </a:t>
            </a:r>
            <a:r>
              <a:rPr lang="tr-TR" dirty="0" err="1" smtClean="0"/>
              <a:t>drink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coffee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no </a:t>
            </a:r>
            <a:r>
              <a:rPr lang="tr-TR" dirty="0" err="1" smtClean="0"/>
              <a:t>sugar</a:t>
            </a:r>
            <a:r>
              <a:rPr lang="tr-TR" dirty="0" smtClean="0"/>
              <a:t>.</a:t>
            </a:r>
          </a:p>
          <a:p>
            <a:pPr marL="514350" indent="-514350"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goes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Alaçatı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summer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2) </a:t>
            </a:r>
            <a:r>
              <a:rPr lang="tr-TR" dirty="0" err="1" smtClean="0"/>
              <a:t>things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stay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long</a:t>
            </a:r>
            <a:r>
              <a:rPr lang="tr-TR" dirty="0" smtClean="0"/>
              <a:t> time( </a:t>
            </a:r>
            <a:r>
              <a:rPr lang="tr-TR" dirty="0" err="1" smtClean="0"/>
              <a:t>facts</a:t>
            </a:r>
            <a:r>
              <a:rPr lang="tr-TR" dirty="0" smtClean="0"/>
              <a:t> &amp; </a:t>
            </a:r>
            <a:r>
              <a:rPr lang="tr-TR" dirty="0" err="1" smtClean="0"/>
              <a:t>permanent</a:t>
            </a:r>
            <a:r>
              <a:rPr lang="tr-TR" dirty="0" smtClean="0"/>
              <a:t> </a:t>
            </a:r>
            <a:r>
              <a:rPr lang="tr-TR" dirty="0" err="1" smtClean="0"/>
              <a:t>situations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She</a:t>
            </a:r>
            <a:r>
              <a:rPr lang="tr-TR" dirty="0" smtClean="0"/>
              <a:t> is a nice </a:t>
            </a:r>
            <a:r>
              <a:rPr lang="tr-TR" dirty="0" err="1" smtClean="0"/>
              <a:t>person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treats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nicely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doesn’t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angry</a:t>
            </a:r>
            <a:r>
              <a:rPr lang="tr-TR" dirty="0" smtClean="0"/>
              <a:t> </a:t>
            </a:r>
            <a:r>
              <a:rPr lang="tr-TR" dirty="0" err="1" smtClean="0"/>
              <a:t>easily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</a:t>
            </a:r>
          </a:p>
          <a:p>
            <a:pPr>
              <a:buNone/>
            </a:pPr>
            <a:r>
              <a:rPr lang="tr-TR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: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boils</a:t>
            </a:r>
            <a:r>
              <a:rPr lang="tr-TR" dirty="0" smtClean="0"/>
              <a:t> at 100°C </a:t>
            </a:r>
            <a:r>
              <a:rPr lang="tr-TR" dirty="0" err="1" smtClean="0"/>
              <a:t>and</a:t>
            </a:r>
            <a:r>
              <a:rPr lang="tr-TR" dirty="0" smtClean="0"/>
              <a:t> it </a:t>
            </a:r>
            <a:r>
              <a:rPr lang="tr-TR" dirty="0" err="1" smtClean="0"/>
              <a:t>freezes</a:t>
            </a:r>
            <a:r>
              <a:rPr lang="tr-TR" dirty="0" smtClean="0"/>
              <a:t> at 0°C.</a:t>
            </a:r>
          </a:p>
          <a:p>
            <a:pPr>
              <a:buNone/>
            </a:pPr>
            <a:r>
              <a:rPr lang="tr-TR" dirty="0" err="1" smtClean="0"/>
              <a:t>Dogs</a:t>
            </a:r>
            <a:r>
              <a:rPr lang="tr-TR" dirty="0" smtClean="0"/>
              <a:t> </a:t>
            </a:r>
            <a:r>
              <a:rPr lang="tr-TR" dirty="0" err="1" smtClean="0"/>
              <a:t>eat</a:t>
            </a:r>
            <a:r>
              <a:rPr lang="tr-TR" dirty="0" smtClean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I </a:t>
            </a:r>
            <a:r>
              <a:rPr lang="tr-TR" dirty="0" err="1" smtClean="0"/>
              <a:t>live</a:t>
            </a:r>
            <a:r>
              <a:rPr lang="tr-TR" dirty="0" smtClean="0"/>
              <a:t> in Adana.</a:t>
            </a:r>
          </a:p>
          <a:p>
            <a:pPr>
              <a:buNone/>
            </a:pPr>
            <a:r>
              <a:rPr lang="tr-TR" dirty="0" smtClean="0"/>
              <a:t>I </a:t>
            </a:r>
            <a:r>
              <a:rPr lang="tr-TR" dirty="0" err="1" smtClean="0"/>
              <a:t>work</a:t>
            </a:r>
            <a:r>
              <a:rPr lang="tr-TR" dirty="0" smtClean="0"/>
              <a:t> at Çağ </a:t>
            </a:r>
            <a:r>
              <a:rPr lang="tr-TR" dirty="0" err="1" smtClean="0"/>
              <a:t>University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/>
                </a:solidFill>
              </a:rPr>
              <a:t>Adverbs</a:t>
            </a:r>
            <a:r>
              <a:rPr lang="tr-TR" dirty="0" smtClean="0">
                <a:solidFill>
                  <a:schemeClr val="accent4"/>
                </a:solidFill>
              </a:rPr>
              <a:t> of </a:t>
            </a:r>
            <a:r>
              <a:rPr lang="tr-TR" dirty="0" err="1" smtClean="0">
                <a:solidFill>
                  <a:schemeClr val="accent4"/>
                </a:solidFill>
              </a:rPr>
              <a:t>Frequency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chemeClr val="accent4"/>
                </a:solidFill>
              </a:rPr>
              <a:t>We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use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the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simple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present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with</a:t>
            </a:r>
            <a:r>
              <a:rPr lang="tr-TR" dirty="0" smtClean="0">
                <a:solidFill>
                  <a:schemeClr val="accent4"/>
                </a:solidFill>
              </a:rPr>
              <a:t> </a:t>
            </a:r>
            <a:r>
              <a:rPr lang="tr-TR" dirty="0" err="1" smtClean="0">
                <a:solidFill>
                  <a:schemeClr val="accent4"/>
                </a:solidFill>
              </a:rPr>
              <a:t>adverbs</a:t>
            </a:r>
            <a:r>
              <a:rPr lang="tr-TR" dirty="0" smtClean="0">
                <a:solidFill>
                  <a:schemeClr val="accent4"/>
                </a:solidFill>
              </a:rPr>
              <a:t> of </a:t>
            </a:r>
            <a:r>
              <a:rPr lang="tr-TR" dirty="0" err="1" smtClean="0">
                <a:solidFill>
                  <a:schemeClr val="accent4"/>
                </a:solidFill>
              </a:rPr>
              <a:t>frequency</a:t>
            </a:r>
            <a:endParaRPr lang="tr-TR" dirty="0" smtClean="0">
              <a:solidFill>
                <a:schemeClr val="accent4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ALWAYS/SOMETIMES/NEVER </a:t>
            </a:r>
            <a:r>
              <a:rPr lang="tr-TR" dirty="0" err="1" smtClean="0"/>
              <a:t>etc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Once</a:t>
            </a:r>
            <a:r>
              <a:rPr lang="tr-TR" dirty="0" smtClean="0"/>
              <a:t> a </a:t>
            </a:r>
            <a:r>
              <a:rPr lang="tr-TR" dirty="0" err="1" smtClean="0"/>
              <a:t>day</a:t>
            </a:r>
            <a:r>
              <a:rPr lang="tr-TR" dirty="0" smtClean="0"/>
              <a:t>/ a </a:t>
            </a:r>
            <a:r>
              <a:rPr lang="tr-TR" dirty="0" err="1" smtClean="0"/>
              <a:t>week</a:t>
            </a:r>
            <a:r>
              <a:rPr lang="tr-TR" dirty="0" smtClean="0"/>
              <a:t>/a </a:t>
            </a:r>
            <a:r>
              <a:rPr lang="tr-TR" dirty="0" err="1" smtClean="0"/>
              <a:t>month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Twice</a:t>
            </a:r>
            <a:r>
              <a:rPr lang="tr-TR" dirty="0" smtClean="0"/>
              <a:t> a </a:t>
            </a:r>
            <a:r>
              <a:rPr lang="tr-TR" dirty="0" err="1" smtClean="0"/>
              <a:t>day</a:t>
            </a:r>
            <a:r>
              <a:rPr lang="tr-TR" dirty="0" smtClean="0"/>
              <a:t>/a </a:t>
            </a:r>
            <a:r>
              <a:rPr lang="tr-TR" dirty="0" err="1" smtClean="0"/>
              <a:t>week</a:t>
            </a:r>
            <a:r>
              <a:rPr lang="tr-TR" dirty="0" smtClean="0"/>
              <a:t> /a </a:t>
            </a:r>
            <a:r>
              <a:rPr lang="tr-TR" dirty="0" err="1" smtClean="0"/>
              <a:t>month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times</a:t>
            </a:r>
            <a:r>
              <a:rPr lang="tr-TR" dirty="0" smtClean="0"/>
              <a:t> a </a:t>
            </a:r>
            <a:r>
              <a:rPr lang="tr-TR" dirty="0" err="1" smtClean="0"/>
              <a:t>day</a:t>
            </a:r>
            <a:r>
              <a:rPr lang="tr-TR" dirty="0" smtClean="0"/>
              <a:t>/a </a:t>
            </a:r>
            <a:r>
              <a:rPr lang="tr-TR" dirty="0" err="1" smtClean="0"/>
              <a:t>week</a:t>
            </a:r>
            <a:r>
              <a:rPr lang="tr-TR" dirty="0" smtClean="0"/>
              <a:t>/ a </a:t>
            </a:r>
            <a:r>
              <a:rPr lang="tr-TR" dirty="0" err="1" smtClean="0"/>
              <a:t>month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e.g.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is </a:t>
            </a:r>
            <a:r>
              <a:rPr lang="tr-TR" dirty="0" err="1" smtClean="0">
                <a:solidFill>
                  <a:srgbClr val="FF0000"/>
                </a:solidFill>
              </a:rPr>
              <a:t>always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late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   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always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arrives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at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late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    I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parents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once</a:t>
            </a:r>
            <a:r>
              <a:rPr lang="tr-TR" dirty="0" smtClean="0">
                <a:solidFill>
                  <a:srgbClr val="FF0000"/>
                </a:solidFill>
              </a:rPr>
              <a:t> a </a:t>
            </a:r>
            <a:r>
              <a:rPr lang="tr-TR" dirty="0" err="1" smtClean="0">
                <a:solidFill>
                  <a:srgbClr val="FF0000"/>
                </a:solidFill>
              </a:rPr>
              <a:t>year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THE PRESENT CONTINUOUS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chemeClr val="accent4"/>
                </a:solidFill>
              </a:rPr>
              <a:t>Am</a:t>
            </a:r>
            <a:r>
              <a:rPr lang="tr-TR" dirty="0" smtClean="0">
                <a:solidFill>
                  <a:schemeClr val="accent4"/>
                </a:solidFill>
              </a:rPr>
              <a:t>/Is/</a:t>
            </a:r>
            <a:r>
              <a:rPr lang="tr-TR" dirty="0" err="1" smtClean="0">
                <a:solidFill>
                  <a:schemeClr val="accent4"/>
                </a:solidFill>
              </a:rPr>
              <a:t>Are</a:t>
            </a:r>
            <a:r>
              <a:rPr lang="tr-TR" dirty="0" smtClean="0">
                <a:solidFill>
                  <a:schemeClr val="accent4"/>
                </a:solidFill>
              </a:rPr>
              <a:t> + V-</a:t>
            </a:r>
            <a:r>
              <a:rPr lang="tr-TR" dirty="0" err="1" smtClean="0">
                <a:solidFill>
                  <a:schemeClr val="accent4"/>
                </a:solidFill>
              </a:rPr>
              <a:t>ing</a:t>
            </a:r>
            <a:endParaRPr lang="tr-TR" dirty="0" smtClean="0">
              <a:solidFill>
                <a:schemeClr val="accent4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SUBJECT + AM/IS/ARE + V-</a:t>
            </a:r>
            <a:r>
              <a:rPr lang="tr-TR" dirty="0" err="1" smtClean="0"/>
              <a:t>ing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(I </a:t>
            </a:r>
            <a:r>
              <a:rPr lang="tr-TR" dirty="0" err="1" smtClean="0"/>
              <a:t>am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SUBJECT + AM/IS/ARE NOT + V-</a:t>
            </a:r>
            <a:r>
              <a:rPr lang="tr-TR" dirty="0" err="1" smtClean="0"/>
              <a:t>ing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(</a:t>
            </a:r>
            <a:r>
              <a:rPr lang="tr-TR" dirty="0" err="1" smtClean="0"/>
              <a:t>I’m</a:t>
            </a:r>
            <a:r>
              <a:rPr lang="tr-TR" dirty="0" smtClean="0"/>
              <a:t> not </a:t>
            </a:r>
            <a:r>
              <a:rPr lang="tr-TR" dirty="0" err="1" smtClean="0"/>
              <a:t>going</a:t>
            </a:r>
            <a:r>
              <a:rPr lang="tr-TR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AM/IS/ARE + SUBJECT + V-</a:t>
            </a:r>
            <a:r>
              <a:rPr lang="tr-TR" dirty="0" err="1" smtClean="0"/>
              <a:t>ing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 smtClean="0"/>
              <a:t>    (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?)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continuous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talk </a:t>
            </a:r>
            <a:r>
              <a:rPr lang="tr-TR" dirty="0" err="1" smtClean="0"/>
              <a:t>about</a:t>
            </a:r>
            <a:r>
              <a:rPr lang="tr-TR" dirty="0" smtClean="0"/>
              <a:t>:</a:t>
            </a:r>
          </a:p>
          <a:p>
            <a:pPr marL="514350" indent="-514350">
              <a:buAutoNum type="arabicParenR"/>
            </a:pP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happening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time of </a:t>
            </a:r>
            <a:r>
              <a:rPr lang="tr-TR" dirty="0" err="1" smtClean="0"/>
              <a:t>speaking</a:t>
            </a:r>
            <a:r>
              <a:rPr lang="tr-TR" dirty="0" smtClean="0"/>
              <a:t>:</a:t>
            </a:r>
          </a:p>
          <a:p>
            <a:pPr marL="514350" indent="-514350">
              <a:buNone/>
            </a:pPr>
            <a:r>
              <a:rPr lang="tr-TR" dirty="0" smtClean="0"/>
              <a:t>      Be </a:t>
            </a:r>
            <a:r>
              <a:rPr lang="tr-TR" dirty="0" err="1" smtClean="0"/>
              <a:t>quiet</a:t>
            </a:r>
            <a:r>
              <a:rPr lang="tr-TR" dirty="0" smtClean="0"/>
              <a:t> </a:t>
            </a:r>
            <a:r>
              <a:rPr lang="tr-TR" dirty="0" err="1" smtClean="0"/>
              <a:t>please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baby</a:t>
            </a:r>
            <a:r>
              <a:rPr lang="tr-TR" dirty="0" smtClean="0"/>
              <a:t> is </a:t>
            </a:r>
            <a:r>
              <a:rPr lang="tr-TR" dirty="0" err="1" smtClean="0"/>
              <a:t>sleeping</a:t>
            </a:r>
            <a:r>
              <a:rPr lang="tr-TR" dirty="0" smtClean="0"/>
              <a:t>.</a:t>
            </a:r>
          </a:p>
          <a:p>
            <a:pPr marL="514350" indent="-514350"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Look</a:t>
            </a:r>
            <a:r>
              <a:rPr lang="tr-TR" dirty="0" smtClean="0"/>
              <a:t>! </a:t>
            </a:r>
            <a:r>
              <a:rPr lang="tr-TR" dirty="0" err="1" smtClean="0"/>
              <a:t>It’s</a:t>
            </a:r>
            <a:r>
              <a:rPr lang="tr-TR" dirty="0" smtClean="0"/>
              <a:t> </a:t>
            </a:r>
            <a:r>
              <a:rPr lang="tr-TR" dirty="0" err="1" smtClean="0"/>
              <a:t>snowing</a:t>
            </a:r>
            <a:r>
              <a:rPr lang="tr-TR" dirty="0" smtClean="0"/>
              <a:t>!</a:t>
            </a:r>
          </a:p>
          <a:p>
            <a:pPr marL="514350" indent="-514350">
              <a:buNone/>
            </a:pPr>
            <a:r>
              <a:rPr lang="tr-TR" dirty="0" smtClean="0"/>
              <a:t>2)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happening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 smtClean="0"/>
              <a:t> </a:t>
            </a:r>
            <a:r>
              <a:rPr lang="tr-TR" dirty="0" err="1" smtClean="0"/>
              <a:t>now</a:t>
            </a:r>
            <a:r>
              <a:rPr lang="tr-TR" dirty="0" smtClean="0"/>
              <a:t>:</a:t>
            </a:r>
          </a:p>
          <a:p>
            <a:pPr marL="514350" indent="-514350">
              <a:buNone/>
            </a:pPr>
            <a:r>
              <a:rPr lang="tr-TR" dirty="0" smtClean="0"/>
              <a:t>     He </a:t>
            </a:r>
            <a:r>
              <a:rPr lang="tr-TR" dirty="0" err="1" smtClean="0"/>
              <a:t>doesn’t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his </a:t>
            </a:r>
            <a:r>
              <a:rPr lang="tr-TR" dirty="0" err="1" smtClean="0"/>
              <a:t>job</a:t>
            </a:r>
            <a:r>
              <a:rPr lang="tr-TR" dirty="0" smtClean="0"/>
              <a:t>,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he’s</a:t>
            </a:r>
            <a:r>
              <a:rPr lang="tr-TR" dirty="0" smtClean="0"/>
              <a:t> </a:t>
            </a:r>
            <a:r>
              <a:rPr lang="tr-TR" dirty="0" err="1" smtClean="0"/>
              <a:t>looking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job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days</a:t>
            </a:r>
            <a:r>
              <a:rPr lang="tr-TR" dirty="0" smtClean="0"/>
              <a:t>.</a:t>
            </a:r>
          </a:p>
          <a:p>
            <a:pPr marL="514350" indent="-514350">
              <a:buNone/>
            </a:pPr>
            <a:r>
              <a:rPr lang="tr-TR" dirty="0" smtClean="0"/>
              <a:t>    </a:t>
            </a:r>
            <a:r>
              <a:rPr lang="tr-TR" dirty="0" err="1" smtClean="0"/>
              <a:t>Joe</a:t>
            </a:r>
            <a:r>
              <a:rPr lang="tr-TR" dirty="0" smtClean="0"/>
              <a:t> </a:t>
            </a:r>
            <a:r>
              <a:rPr lang="tr-TR" dirty="0" err="1" smtClean="0"/>
              <a:t>wants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Spain</a:t>
            </a:r>
            <a:r>
              <a:rPr lang="tr-TR" dirty="0" smtClean="0"/>
              <a:t>,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he’s</a:t>
            </a:r>
            <a:r>
              <a:rPr lang="tr-TR" dirty="0" smtClean="0"/>
              <a:t> </a:t>
            </a:r>
            <a:r>
              <a:rPr lang="tr-TR" dirty="0" err="1" smtClean="0"/>
              <a:t>learning</a:t>
            </a:r>
            <a:r>
              <a:rPr lang="tr-TR" dirty="0" smtClean="0"/>
              <a:t> </a:t>
            </a:r>
            <a:r>
              <a:rPr lang="tr-TR" dirty="0" err="1" smtClean="0"/>
              <a:t>Spanish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3) </a:t>
            </a:r>
            <a:r>
              <a:rPr lang="tr-TR" dirty="0" err="1" smtClean="0"/>
              <a:t>temporary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/break in </a:t>
            </a:r>
            <a:r>
              <a:rPr lang="tr-TR" dirty="0" err="1" smtClean="0"/>
              <a:t>routine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 -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normally</a:t>
            </a:r>
            <a:r>
              <a:rPr lang="tr-TR" dirty="0" smtClean="0"/>
              <a:t> an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teacher</a:t>
            </a:r>
            <a:r>
              <a:rPr lang="tr-TR" dirty="0" smtClean="0"/>
              <a:t>, but 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working</a:t>
            </a:r>
            <a:r>
              <a:rPr lang="tr-TR" dirty="0" smtClean="0"/>
              <a:t> as a </a:t>
            </a:r>
            <a:r>
              <a:rPr lang="tr-TR" dirty="0" err="1" smtClean="0"/>
              <a:t>tourist</a:t>
            </a:r>
            <a:r>
              <a:rPr lang="tr-TR" dirty="0" smtClean="0"/>
              <a:t> </a:t>
            </a:r>
            <a:r>
              <a:rPr lang="tr-TR" dirty="0" err="1" smtClean="0"/>
              <a:t>guide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summer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 -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wears</a:t>
            </a:r>
            <a:r>
              <a:rPr lang="tr-TR" dirty="0" smtClean="0"/>
              <a:t> </a:t>
            </a:r>
            <a:r>
              <a:rPr lang="tr-TR" dirty="0" err="1" smtClean="0"/>
              <a:t>black</a:t>
            </a:r>
            <a:r>
              <a:rPr lang="tr-TR" dirty="0" smtClean="0"/>
              <a:t>, but </a:t>
            </a:r>
            <a:r>
              <a:rPr lang="tr-TR" dirty="0" err="1" smtClean="0"/>
              <a:t>today</a:t>
            </a:r>
            <a:r>
              <a:rPr lang="tr-TR" dirty="0" smtClean="0"/>
              <a:t> 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wearing</a:t>
            </a:r>
            <a:r>
              <a:rPr lang="tr-TR" dirty="0" smtClean="0"/>
              <a:t> a </a:t>
            </a:r>
            <a:r>
              <a:rPr lang="tr-TR" dirty="0" err="1" smtClean="0"/>
              <a:t>blue</a:t>
            </a:r>
            <a:r>
              <a:rPr lang="tr-TR" dirty="0" smtClean="0"/>
              <a:t> </a:t>
            </a:r>
            <a:r>
              <a:rPr lang="tr-TR" dirty="0" err="1" smtClean="0"/>
              <a:t>dress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b="1" dirty="0" smtClean="0"/>
              <a:t>Time </a:t>
            </a:r>
            <a:r>
              <a:rPr lang="tr-TR" b="1" dirty="0" err="1" smtClean="0"/>
              <a:t>Expressions</a:t>
            </a:r>
            <a:r>
              <a:rPr lang="tr-TR" b="1" dirty="0" smtClean="0"/>
              <a:t>: </a:t>
            </a:r>
            <a:r>
              <a:rPr lang="tr-TR" b="1" dirty="0" err="1" smtClean="0"/>
              <a:t>now</a:t>
            </a:r>
            <a:r>
              <a:rPr lang="tr-TR" b="1" dirty="0" smtClean="0"/>
              <a:t>, at </a:t>
            </a:r>
            <a:r>
              <a:rPr lang="tr-TR" b="1" dirty="0" err="1" smtClean="0"/>
              <a:t>the</a:t>
            </a:r>
            <a:r>
              <a:rPr lang="tr-TR" b="1" dirty="0" smtClean="0"/>
              <a:t> moment, at </a:t>
            </a:r>
            <a:r>
              <a:rPr lang="tr-TR" b="1" dirty="0" err="1" smtClean="0"/>
              <a:t>present</a:t>
            </a:r>
            <a:r>
              <a:rPr lang="tr-TR" b="1" dirty="0" smtClean="0"/>
              <a:t>, </a:t>
            </a:r>
            <a:r>
              <a:rPr lang="tr-TR" b="1" dirty="0" err="1" smtClean="0"/>
              <a:t>right</a:t>
            </a:r>
            <a:r>
              <a:rPr lang="tr-TR" b="1" dirty="0" smtClean="0"/>
              <a:t> </a:t>
            </a:r>
            <a:r>
              <a:rPr lang="tr-TR" b="1" dirty="0" err="1" smtClean="0"/>
              <a:t>now</a:t>
            </a:r>
            <a:r>
              <a:rPr lang="tr-TR" b="1" dirty="0" smtClean="0"/>
              <a:t>, </a:t>
            </a:r>
            <a:r>
              <a:rPr lang="tr-TR" b="1" dirty="0" err="1" smtClean="0"/>
              <a:t>today</a:t>
            </a:r>
            <a:r>
              <a:rPr lang="tr-TR" b="1" dirty="0" smtClean="0"/>
              <a:t>, </a:t>
            </a:r>
            <a:r>
              <a:rPr lang="tr-TR" b="1" dirty="0" err="1" smtClean="0"/>
              <a:t>these</a:t>
            </a:r>
            <a:r>
              <a:rPr lang="tr-TR" b="1" dirty="0" smtClean="0"/>
              <a:t> </a:t>
            </a:r>
            <a:r>
              <a:rPr lang="tr-TR" b="1" dirty="0" err="1" smtClean="0"/>
              <a:t>days</a:t>
            </a:r>
            <a:r>
              <a:rPr lang="tr-TR" b="1" dirty="0" smtClean="0"/>
              <a:t>, </a:t>
            </a:r>
            <a:r>
              <a:rPr lang="tr-TR" b="1" dirty="0" err="1" smtClean="0"/>
              <a:t>this</a:t>
            </a:r>
            <a:r>
              <a:rPr lang="tr-TR" b="1" dirty="0" smtClean="0"/>
              <a:t> </a:t>
            </a:r>
            <a:r>
              <a:rPr lang="tr-TR" b="1" dirty="0" err="1" smtClean="0"/>
              <a:t>week</a:t>
            </a:r>
            <a:r>
              <a:rPr lang="tr-TR" b="1" dirty="0" smtClean="0"/>
              <a:t> </a:t>
            </a:r>
            <a:r>
              <a:rPr lang="tr-TR" b="1" dirty="0" err="1" smtClean="0"/>
              <a:t>etc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REMEMBER!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We do NOT use the present continuous with verbs of the senses, emotions, mental states and possession such as </a:t>
            </a:r>
            <a:r>
              <a:rPr lang="en-US" b="1" dirty="0" smtClean="0">
                <a:solidFill>
                  <a:srgbClr val="FF0000"/>
                </a:solidFill>
              </a:rPr>
              <a:t>see, hear, smell, </a:t>
            </a:r>
            <a:r>
              <a:rPr lang="tr-TR" b="1" dirty="0" smtClean="0">
                <a:solidFill>
                  <a:srgbClr val="FF0000"/>
                </a:solidFill>
              </a:rPr>
              <a:t>be, </a:t>
            </a:r>
            <a:r>
              <a:rPr lang="en-US" b="1" dirty="0" smtClean="0">
                <a:solidFill>
                  <a:srgbClr val="FF0000"/>
                </a:solidFill>
              </a:rPr>
              <a:t>like</a:t>
            </a:r>
            <a:r>
              <a:rPr lang="en-US" b="1" dirty="0" smtClean="0">
                <a:solidFill>
                  <a:srgbClr val="FF0000"/>
                </a:solidFill>
              </a:rPr>
              <a:t>, love, hate, want, </a:t>
            </a:r>
            <a:r>
              <a:rPr lang="tr-TR" b="1" dirty="0" err="1" smtClean="0">
                <a:solidFill>
                  <a:srgbClr val="FF0000"/>
                </a:solidFill>
              </a:rPr>
              <a:t>need</a:t>
            </a:r>
            <a:r>
              <a:rPr lang="tr-TR" b="1" dirty="0" smtClean="0">
                <a:solidFill>
                  <a:srgbClr val="FF0000"/>
                </a:solidFill>
              </a:rPr>
              <a:t>, </a:t>
            </a:r>
            <a:r>
              <a:rPr lang="en-US" b="1" dirty="0" smtClean="0">
                <a:solidFill>
                  <a:srgbClr val="FF0000"/>
                </a:solidFill>
              </a:rPr>
              <a:t>prefer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smtClean="0">
                <a:solidFill>
                  <a:srgbClr val="FF0000"/>
                </a:solidFill>
              </a:rPr>
              <a:t>understand</a:t>
            </a:r>
            <a:r>
              <a:rPr lang="en-US" b="1" dirty="0" smtClean="0">
                <a:solidFill>
                  <a:srgbClr val="FF0000"/>
                </a:solidFill>
              </a:rPr>
              <a:t>, remember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forget</a:t>
            </a:r>
            <a:r>
              <a:rPr lang="tr-TR" b="1" smtClean="0">
                <a:solidFill>
                  <a:srgbClr val="FF0000"/>
                </a:solidFill>
              </a:rPr>
              <a:t>,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know, have (possess), </a:t>
            </a:r>
            <a:r>
              <a:rPr lang="en-US" b="1" dirty="0" smtClean="0">
                <a:solidFill>
                  <a:srgbClr val="FF0000"/>
                </a:solidFill>
              </a:rPr>
              <a:t>belong</a:t>
            </a:r>
            <a:r>
              <a:rPr lang="tr-TR" b="1" dirty="0" smtClean="0">
                <a:solidFill>
                  <a:srgbClr val="FF0000"/>
                </a:solidFill>
              </a:rPr>
              <a:t>, </a:t>
            </a:r>
            <a:r>
              <a:rPr lang="tr-TR" b="1" dirty="0" err="1" smtClean="0">
                <a:solidFill>
                  <a:srgbClr val="FF0000"/>
                </a:solidFill>
              </a:rPr>
              <a:t>own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etc.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e.g.- A: Who’s that girl?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tr-TR" dirty="0" smtClean="0"/>
              <a:t>  </a:t>
            </a:r>
            <a:r>
              <a:rPr lang="en-US" dirty="0" smtClean="0"/>
              <a:t> B: Well… I </a:t>
            </a:r>
            <a:r>
              <a:rPr lang="en-US" i="1" dirty="0" smtClean="0"/>
              <a:t>know</a:t>
            </a:r>
            <a:r>
              <a:rPr lang="en-US" dirty="0" smtClean="0"/>
              <a:t> her, but I </a:t>
            </a:r>
            <a:r>
              <a:rPr lang="en-US" i="1" dirty="0" smtClean="0"/>
              <a:t>don’t remember</a:t>
            </a:r>
            <a:r>
              <a:rPr lang="en-US" dirty="0" smtClean="0"/>
              <a:t> her name.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tr-TR" dirty="0" smtClean="0"/>
              <a:t>   </a:t>
            </a:r>
            <a:r>
              <a:rPr lang="en-US" dirty="0" smtClean="0"/>
              <a:t> -</a:t>
            </a:r>
            <a:r>
              <a:rPr lang="en-US" dirty="0" err="1" smtClean="0"/>
              <a:t>Awww</a:t>
            </a:r>
            <a:r>
              <a:rPr lang="en-US" dirty="0" smtClean="0"/>
              <a:t>! This room </a:t>
            </a:r>
            <a:r>
              <a:rPr lang="en-US" i="1" dirty="0" smtClean="0"/>
              <a:t>smells</a:t>
            </a:r>
            <a:r>
              <a:rPr lang="en-US" dirty="0" smtClean="0"/>
              <a:t> horrible!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tr-TR" dirty="0" smtClean="0"/>
              <a:t>    </a:t>
            </a:r>
            <a:r>
              <a:rPr lang="en-US" dirty="0" smtClean="0"/>
              <a:t>-I’m very tired. I </a:t>
            </a:r>
            <a:r>
              <a:rPr lang="en-US" i="1" dirty="0" smtClean="0"/>
              <a:t>want</a:t>
            </a:r>
            <a:r>
              <a:rPr lang="en-US" dirty="0" smtClean="0"/>
              <a:t> to sleep.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tr-TR" dirty="0" smtClean="0"/>
              <a:t>    </a:t>
            </a:r>
            <a:r>
              <a:rPr lang="en-US" dirty="0" smtClean="0"/>
              <a:t> -You’re acting very strangely these days. I really </a:t>
            </a:r>
            <a:r>
              <a:rPr lang="en-US" i="1" dirty="0" smtClean="0"/>
              <a:t>don’t understand</a:t>
            </a:r>
            <a:r>
              <a:rPr lang="en-US" dirty="0" smtClean="0"/>
              <a:t> you.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4"/>
                </a:solidFill>
              </a:rPr>
              <a:t>PRESENT SIMPLE VS PRESENT CONTINUOUS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            PRESENT SIMPLE</a:t>
            </a:r>
            <a:endParaRPr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23528" y="2174875"/>
            <a:ext cx="4320480" cy="3951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Joe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a </a:t>
            </a:r>
            <a:r>
              <a:rPr lang="tr-TR" dirty="0" err="1" smtClean="0"/>
              <a:t>shower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evening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wears</a:t>
            </a:r>
            <a:r>
              <a:rPr lang="tr-TR" dirty="0" smtClean="0"/>
              <a:t> </a:t>
            </a:r>
            <a:r>
              <a:rPr lang="tr-TR" dirty="0" err="1" smtClean="0"/>
              <a:t>black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to</a:t>
            </a:r>
            <a:r>
              <a:rPr lang="tr-TR" b="1" dirty="0" smtClean="0"/>
              <a:t> talk </a:t>
            </a:r>
            <a:r>
              <a:rPr lang="tr-TR" b="1" dirty="0" err="1" smtClean="0"/>
              <a:t>about</a:t>
            </a:r>
            <a:r>
              <a:rPr lang="tr-TR" b="1" dirty="0" smtClean="0"/>
              <a:t> </a:t>
            </a:r>
            <a:r>
              <a:rPr lang="tr-TR" b="1" dirty="0" err="1" smtClean="0"/>
              <a:t>things</a:t>
            </a:r>
            <a:r>
              <a:rPr lang="tr-TR" b="1" dirty="0" smtClean="0"/>
              <a:t> </a:t>
            </a:r>
            <a:r>
              <a:rPr lang="tr-TR" b="1" dirty="0" err="1" smtClean="0"/>
              <a:t>that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smtClean="0"/>
              <a:t>generally</a:t>
            </a:r>
            <a:r>
              <a:rPr lang="tr-TR" b="1" dirty="0" smtClean="0"/>
              <a:t> </a:t>
            </a:r>
            <a:r>
              <a:rPr lang="tr-TR" b="1" dirty="0" err="1" smtClean="0"/>
              <a:t>true</a:t>
            </a:r>
            <a:r>
              <a:rPr lang="tr-TR" b="1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Time </a:t>
            </a:r>
            <a:r>
              <a:rPr lang="tr-TR" b="1" dirty="0" err="1" smtClean="0"/>
              <a:t>expressions</a:t>
            </a:r>
            <a:r>
              <a:rPr lang="tr-TR" b="1" dirty="0" smtClean="0"/>
              <a:t>: </a:t>
            </a:r>
            <a:r>
              <a:rPr lang="tr-TR" b="1" dirty="0" err="1" smtClean="0"/>
              <a:t>always</a:t>
            </a:r>
            <a:r>
              <a:rPr lang="tr-TR" b="1" dirty="0" smtClean="0"/>
              <a:t>, </a:t>
            </a:r>
            <a:r>
              <a:rPr lang="tr-TR" b="1" dirty="0" err="1" smtClean="0"/>
              <a:t>sometimes</a:t>
            </a:r>
            <a:r>
              <a:rPr lang="tr-TR" b="1" dirty="0" smtClean="0"/>
              <a:t>, </a:t>
            </a:r>
            <a:r>
              <a:rPr lang="tr-TR" b="1" dirty="0" err="1" smtClean="0"/>
              <a:t>once</a:t>
            </a:r>
            <a:r>
              <a:rPr lang="tr-TR" b="1" dirty="0" smtClean="0"/>
              <a:t> a </a:t>
            </a:r>
            <a:r>
              <a:rPr lang="tr-TR" b="1" dirty="0" err="1" smtClean="0"/>
              <a:t>week</a:t>
            </a:r>
            <a:r>
              <a:rPr lang="tr-TR" b="1" dirty="0" smtClean="0"/>
              <a:t>, </a:t>
            </a:r>
            <a:r>
              <a:rPr lang="tr-TR" b="1" dirty="0" err="1" smtClean="0"/>
              <a:t>every</a:t>
            </a:r>
            <a:r>
              <a:rPr lang="tr-TR" b="1" dirty="0" smtClean="0"/>
              <a:t> </a:t>
            </a:r>
            <a:r>
              <a:rPr lang="tr-TR" b="1" dirty="0" err="1" smtClean="0"/>
              <a:t>day</a:t>
            </a:r>
            <a:r>
              <a:rPr lang="tr-TR" b="1" dirty="0" smtClean="0"/>
              <a:t>, </a:t>
            </a:r>
            <a:r>
              <a:rPr lang="tr-TR" b="1" dirty="0" err="1" smtClean="0"/>
              <a:t>normally</a:t>
            </a:r>
            <a:r>
              <a:rPr lang="tr-TR" b="1" dirty="0" smtClean="0"/>
              <a:t> </a:t>
            </a:r>
            <a:r>
              <a:rPr lang="tr-TR" b="1" dirty="0" err="1" smtClean="0"/>
              <a:t>etc</a:t>
            </a:r>
            <a:endParaRPr lang="en-US" b="1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     PRESENT CONTINUOUS</a:t>
            </a:r>
            <a:endParaRPr lang="en-US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-A: </a:t>
            </a:r>
            <a:r>
              <a:rPr lang="tr-TR" dirty="0" err="1" smtClean="0"/>
              <a:t>Where’s</a:t>
            </a:r>
            <a:r>
              <a:rPr lang="tr-TR" dirty="0" smtClean="0"/>
              <a:t> </a:t>
            </a:r>
            <a:r>
              <a:rPr lang="tr-TR" dirty="0" err="1" smtClean="0"/>
              <a:t>Joe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 smtClean="0"/>
              <a:t>  B: </a:t>
            </a:r>
            <a:r>
              <a:rPr lang="tr-TR" dirty="0" err="1" smtClean="0"/>
              <a:t>He’s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bathroom</a:t>
            </a:r>
            <a:r>
              <a:rPr lang="tr-TR" dirty="0" smtClean="0"/>
              <a:t>. </a:t>
            </a:r>
            <a:r>
              <a:rPr lang="tr-TR" dirty="0" err="1" smtClean="0"/>
              <a:t>He’s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a </a:t>
            </a:r>
            <a:r>
              <a:rPr lang="tr-TR" dirty="0" err="1" smtClean="0"/>
              <a:t>shower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She’s</a:t>
            </a:r>
            <a:r>
              <a:rPr lang="tr-TR" dirty="0" smtClean="0"/>
              <a:t> </a:t>
            </a:r>
            <a:r>
              <a:rPr lang="tr-TR" dirty="0" err="1" smtClean="0"/>
              <a:t>wearing</a:t>
            </a:r>
            <a:r>
              <a:rPr lang="tr-TR" dirty="0" smtClean="0"/>
              <a:t> a </a:t>
            </a:r>
            <a:r>
              <a:rPr lang="tr-TR" dirty="0" err="1" smtClean="0"/>
              <a:t>blue</a:t>
            </a:r>
            <a:r>
              <a:rPr lang="tr-TR" dirty="0" smtClean="0"/>
              <a:t> </a:t>
            </a:r>
            <a:r>
              <a:rPr lang="tr-TR" dirty="0" err="1" smtClean="0"/>
              <a:t>dress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err="1" smtClean="0"/>
              <a:t>To</a:t>
            </a:r>
            <a:r>
              <a:rPr lang="tr-TR" b="1" dirty="0" smtClean="0"/>
              <a:t> talk </a:t>
            </a:r>
            <a:r>
              <a:rPr lang="tr-TR" b="1" dirty="0" err="1" smtClean="0"/>
              <a:t>about</a:t>
            </a:r>
            <a:r>
              <a:rPr lang="tr-TR" b="1" dirty="0" smtClean="0"/>
              <a:t> </a:t>
            </a:r>
            <a:r>
              <a:rPr lang="tr-TR" b="1" dirty="0" err="1" smtClean="0"/>
              <a:t>things</a:t>
            </a:r>
            <a:r>
              <a:rPr lang="tr-TR" b="1" dirty="0" smtClean="0"/>
              <a:t> </a:t>
            </a:r>
            <a:r>
              <a:rPr lang="tr-TR" b="1" dirty="0" err="1" smtClean="0"/>
              <a:t>that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happening</a:t>
            </a:r>
            <a:r>
              <a:rPr lang="tr-TR" b="1" dirty="0" smtClean="0"/>
              <a:t> </a:t>
            </a:r>
            <a:r>
              <a:rPr lang="tr-TR" b="1" dirty="0" err="1" smtClean="0"/>
              <a:t>now</a:t>
            </a:r>
            <a:r>
              <a:rPr lang="tr-TR" b="1" dirty="0" smtClean="0"/>
              <a:t>/</a:t>
            </a:r>
            <a:r>
              <a:rPr lang="tr-TR" b="1" dirty="0" err="1" smtClean="0"/>
              <a:t>around</a:t>
            </a:r>
            <a:r>
              <a:rPr lang="tr-TR" b="1" dirty="0" smtClean="0"/>
              <a:t> </a:t>
            </a:r>
            <a:r>
              <a:rPr lang="tr-TR" b="1" dirty="0" err="1" smtClean="0"/>
              <a:t>now</a:t>
            </a:r>
            <a:r>
              <a:rPr lang="tr-TR" b="1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Time </a:t>
            </a:r>
            <a:r>
              <a:rPr lang="tr-TR" b="1" dirty="0" err="1" smtClean="0"/>
              <a:t>expressions</a:t>
            </a:r>
            <a:r>
              <a:rPr lang="tr-TR" b="1" dirty="0" smtClean="0"/>
              <a:t>: </a:t>
            </a:r>
            <a:r>
              <a:rPr lang="tr-TR" b="1" dirty="0" err="1" smtClean="0"/>
              <a:t>now</a:t>
            </a:r>
            <a:r>
              <a:rPr lang="tr-TR" b="1" dirty="0" smtClean="0"/>
              <a:t>, at </a:t>
            </a:r>
            <a:r>
              <a:rPr lang="tr-TR" b="1" dirty="0" err="1" smtClean="0"/>
              <a:t>the</a:t>
            </a:r>
            <a:r>
              <a:rPr lang="tr-TR" b="1" dirty="0" smtClean="0"/>
              <a:t> moment, </a:t>
            </a:r>
            <a:r>
              <a:rPr lang="tr-TR" b="1" dirty="0" err="1" smtClean="0"/>
              <a:t>today</a:t>
            </a:r>
            <a:r>
              <a:rPr lang="tr-TR" b="1" dirty="0" smtClean="0"/>
              <a:t>, </a:t>
            </a:r>
            <a:r>
              <a:rPr lang="tr-TR" b="1" smtClean="0"/>
              <a:t>th</a:t>
            </a:r>
            <a:r>
              <a:rPr lang="tr-TR" b="1" dirty="0" smtClean="0"/>
              <a:t>i</a:t>
            </a:r>
            <a:r>
              <a:rPr lang="tr-TR" b="1" smtClean="0"/>
              <a:t>s</a:t>
            </a:r>
            <a:r>
              <a:rPr lang="tr-TR" b="1" dirty="0" smtClean="0"/>
              <a:t> </a:t>
            </a:r>
            <a:r>
              <a:rPr lang="tr-TR" b="1" dirty="0" err="1" smtClean="0"/>
              <a:t>week</a:t>
            </a:r>
            <a:r>
              <a:rPr lang="tr-TR" b="1" dirty="0" smtClean="0"/>
              <a:t> </a:t>
            </a:r>
            <a:r>
              <a:rPr lang="tr-TR" b="1" dirty="0" err="1" smtClean="0"/>
              <a:t>etc</a:t>
            </a:r>
            <a:r>
              <a:rPr lang="tr-TR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THE VERB “BE”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PRESENT SIMPLE: AM/IS/ARE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PAST SIMPLE: WAS/ WERE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WH- QUESTIONS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12875"/>
          <a:ext cx="8229600" cy="4320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/>
                <a:gridCol w="2304256"/>
                <a:gridCol w="2304256"/>
                <a:gridCol w="1306488"/>
              </a:tblGrid>
              <a:tr h="864076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QUESTION WORD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</a:t>
                      </a:r>
                      <a:r>
                        <a:rPr lang="tr-TR" sz="2000" dirty="0" smtClean="0"/>
                        <a:t>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</a:t>
                      </a:r>
                      <a:r>
                        <a:rPr lang="tr-TR" sz="2000" dirty="0" smtClean="0"/>
                        <a:t>SUBJECT?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4076">
                <a:tc>
                  <a:txBody>
                    <a:bodyPr/>
                    <a:lstStyle/>
                    <a:p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smtClean="0"/>
                        <a:t>WHERE</a:t>
                      </a:r>
                      <a:r>
                        <a:rPr lang="tr-TR" baseline="0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YOU?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4076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SHE?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4076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WERE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864076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WHERE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WAS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SHE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</a:t>
                      </a:r>
                      <a:r>
                        <a:rPr lang="tr-TR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 smtClean="0"/>
              <a:t>WHERE ARE YOU?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 err="1" smtClean="0"/>
              <a:t>I’m</a:t>
            </a:r>
            <a:r>
              <a:rPr lang="tr-TR" dirty="0" smtClean="0"/>
              <a:t> at </a:t>
            </a:r>
            <a:r>
              <a:rPr lang="tr-TR" dirty="0" err="1" smtClean="0"/>
              <a:t>school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WHERE WERE YOU LAST NIGHT?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I </a:t>
            </a:r>
            <a:r>
              <a:rPr lang="tr-TR" dirty="0" err="1" smtClean="0"/>
              <a:t>was</a:t>
            </a:r>
            <a:r>
              <a:rPr lang="tr-TR" dirty="0" smtClean="0"/>
              <a:t> at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YES/NO QUESTIONS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1" cy="427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0704"/>
                <a:gridCol w="3384376"/>
                <a:gridCol w="1728191"/>
              </a:tblGrid>
              <a:tr h="841013">
                <a:tc>
                  <a:txBody>
                    <a:bodyPr/>
                    <a:lstStyle/>
                    <a:p>
                      <a:endParaRPr lang="tr-TR" sz="2000" dirty="0" smtClean="0"/>
                    </a:p>
                    <a:p>
                      <a:r>
                        <a:rPr lang="tr-TR" sz="2000" dirty="0" smtClean="0"/>
                        <a:t>        BE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smtClean="0"/>
                        <a:t>      </a:t>
                      </a:r>
                      <a:r>
                        <a:rPr lang="tr-TR" sz="2000" dirty="0" smtClean="0"/>
                        <a:t>SUBJECT?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at </a:t>
                      </a:r>
                      <a:r>
                        <a:rPr lang="tr-TR" dirty="0" err="1" smtClean="0"/>
                        <a:t>home</a:t>
                      </a:r>
                      <a:r>
                        <a:rPr lang="tr-TR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IS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at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home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WERE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at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home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WAS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</a:p>
                    <a:p>
                      <a:r>
                        <a:rPr lang="tr-TR" dirty="0" smtClean="0"/>
                        <a:t>    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at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home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last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night</a:t>
                      </a:r>
                      <a:r>
                        <a:rPr lang="tr-TR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at </a:t>
            </a:r>
            <a:r>
              <a:rPr lang="tr-TR" dirty="0" err="1" smtClean="0"/>
              <a:t>home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YES, I AM.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NO, I’M NOT.</a:t>
            </a:r>
          </a:p>
          <a:p>
            <a:pPr>
              <a:buNone/>
            </a:pPr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at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night</a:t>
            </a:r>
            <a:r>
              <a:rPr lang="tr-TR" dirty="0" smtClean="0"/>
              <a:t>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YES, I WAS.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NO, I WASN’T.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REMEMBER!!!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“ BE”  is a STATE </a:t>
            </a:r>
            <a:r>
              <a:rPr lang="tr-TR" dirty="0" err="1" smtClean="0"/>
              <a:t>verb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dirty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dirty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no </a:t>
            </a:r>
            <a:r>
              <a:rPr lang="tr-TR" dirty="0" err="1" smtClean="0"/>
              <a:t>action</a:t>
            </a:r>
            <a:r>
              <a:rPr lang="tr-TR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OTHER VERBS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PRESENT SIMPLE: DO YOU…..?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DOES SHE….?</a:t>
            </a:r>
          </a:p>
          <a:p>
            <a:pPr>
              <a:buNone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PAST SIMPLE: DID YOU/SHE </a:t>
            </a:r>
            <a:r>
              <a:rPr lang="tr-TR" dirty="0" err="1" smtClean="0"/>
              <a:t>etc</a:t>
            </a:r>
            <a:r>
              <a:rPr lang="tr-TR" dirty="0" smtClean="0"/>
              <a:t>….?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1271</Words>
  <Application>Microsoft Office PowerPoint</Application>
  <PresentationFormat>Ekran Gösterisi (4:3)</PresentationFormat>
  <Paragraphs>309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EMPOWER-B1</vt:lpstr>
      <vt:lpstr>UNIT 1 1-A</vt:lpstr>
      <vt:lpstr>THE VERB “BE”</vt:lpstr>
      <vt:lpstr>WH- QUESTIONS</vt:lpstr>
      <vt:lpstr>PowerPoint Sunusu</vt:lpstr>
      <vt:lpstr>YES/NO QUESTIONS</vt:lpstr>
      <vt:lpstr>PowerPoint Sunusu</vt:lpstr>
      <vt:lpstr>REMEMBER!!!</vt:lpstr>
      <vt:lpstr>OTHER VERBS</vt:lpstr>
      <vt:lpstr>WH- QUESTIONS</vt:lpstr>
      <vt:lpstr>PowerPoint Sunusu</vt:lpstr>
      <vt:lpstr>YES/NO QUESTIONS</vt:lpstr>
      <vt:lpstr>PowerPoint Sunusu</vt:lpstr>
      <vt:lpstr>QUESTION WORDS</vt:lpstr>
      <vt:lpstr>UNIT 1 1-B</vt:lpstr>
      <vt:lpstr>PRESENT SIMPLE</vt:lpstr>
      <vt:lpstr>REMEMBER!!!</vt:lpstr>
      <vt:lpstr>OTHER VERBS</vt:lpstr>
      <vt:lpstr>REMEMBER</vt:lpstr>
      <vt:lpstr>PowerPoint Sunusu</vt:lpstr>
      <vt:lpstr>PowerPoint Sunusu</vt:lpstr>
      <vt:lpstr>PowerPoint Sunusu</vt:lpstr>
      <vt:lpstr>Adverbs of Frequency</vt:lpstr>
      <vt:lpstr>THE PRESENT CONTINUOUS</vt:lpstr>
      <vt:lpstr>PowerPoint Sunusu</vt:lpstr>
      <vt:lpstr>PowerPoint Sunusu</vt:lpstr>
      <vt:lpstr>REMEMBER!</vt:lpstr>
      <vt:lpstr>PRESENT SIMPLE VS PRESENT CONTINUOUS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EMPOWER-B1</dc:title>
  <dc:creator>user</dc:creator>
  <cp:lastModifiedBy>yeliz SARI</cp:lastModifiedBy>
  <cp:revision>32</cp:revision>
  <dcterms:created xsi:type="dcterms:W3CDTF">2015-09-20T07:58:16Z</dcterms:created>
  <dcterms:modified xsi:type="dcterms:W3CDTF">2015-09-30T12:54:23Z</dcterms:modified>
</cp:coreProperties>
</file>