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5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B56043D-7946-4FCC-8220-216A8536799C}" type="datetimeFigureOut">
              <a:rPr lang="tr-TR" smtClean="0"/>
              <a:t>18.03.2024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3279713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56043D-7946-4FCC-8220-216A8536799C}" type="datetimeFigureOut">
              <a:rPr lang="tr-TR" smtClean="0"/>
              <a:t>18.03.2024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2046902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56043D-7946-4FCC-8220-216A8536799C}" type="datetimeFigureOut">
              <a:rPr lang="tr-TR" smtClean="0"/>
              <a:t>18.03.2024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3265563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56043D-7946-4FCC-8220-216A8536799C}" type="datetimeFigureOut">
              <a:rPr lang="tr-TR" smtClean="0"/>
              <a:t>18.03.2024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1319398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B56043D-7946-4FCC-8220-216A8536799C}" type="datetimeFigureOut">
              <a:rPr lang="tr-TR" smtClean="0"/>
              <a:t>18.03.2024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1179192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B56043D-7946-4FCC-8220-216A8536799C}" type="datetimeFigureOut">
              <a:rPr lang="tr-TR" smtClean="0"/>
              <a:t>18.03.2024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58289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B56043D-7946-4FCC-8220-216A8536799C}" type="datetimeFigureOut">
              <a:rPr lang="tr-TR" smtClean="0"/>
              <a:t>18.03.2024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680999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B56043D-7946-4FCC-8220-216A8536799C}" type="datetimeFigureOut">
              <a:rPr lang="tr-TR" smtClean="0"/>
              <a:t>18.03.2024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751222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B56043D-7946-4FCC-8220-216A8536799C}" type="datetimeFigureOut">
              <a:rPr lang="tr-TR" smtClean="0"/>
              <a:t>18.03.2024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1209430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B56043D-7946-4FCC-8220-216A8536799C}" type="datetimeFigureOut">
              <a:rPr lang="tr-TR" smtClean="0"/>
              <a:t>18.03.2024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3865501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B56043D-7946-4FCC-8220-216A8536799C}" type="datetimeFigureOut">
              <a:rPr lang="tr-TR" smtClean="0"/>
              <a:t>18.03.2024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27DA7C-4EF2-468B-9394-2729A005E02D}" type="slidenum">
              <a:rPr lang="tr-TR" smtClean="0"/>
              <a:t>‹#›</a:t>
            </a:fld>
            <a:endParaRPr lang="tr-TR"/>
          </a:p>
        </p:txBody>
      </p:sp>
    </p:spTree>
    <p:extLst>
      <p:ext uri="{BB962C8B-B14F-4D97-AF65-F5344CB8AC3E}">
        <p14:creationId xmlns:p14="http://schemas.microsoft.com/office/powerpoint/2010/main" val="3985696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56043D-7946-4FCC-8220-216A8536799C}" type="datetimeFigureOut">
              <a:rPr lang="tr-TR" smtClean="0"/>
              <a:t>18.03.2024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27DA7C-4EF2-468B-9394-2729A005E02D}" type="slidenum">
              <a:rPr lang="tr-TR" smtClean="0"/>
              <a:t>‹#›</a:t>
            </a:fld>
            <a:endParaRPr lang="tr-TR"/>
          </a:p>
        </p:txBody>
      </p:sp>
    </p:spTree>
    <p:extLst>
      <p:ext uri="{BB962C8B-B14F-4D97-AF65-F5344CB8AC3E}">
        <p14:creationId xmlns:p14="http://schemas.microsoft.com/office/powerpoint/2010/main" val="154969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dilbilgisi.net/sifat-konu-anlatim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27584" y="2204864"/>
            <a:ext cx="7772400" cy="1512168"/>
          </a:xfrm>
        </p:spPr>
        <p:txBody>
          <a:bodyPr>
            <a:normAutofit fontScale="90000"/>
          </a:bodyPr>
          <a:lstStyle/>
          <a:p>
            <a:r>
              <a:rPr lang="tr-TR" sz="3200" b="1" i="0" dirty="0" smtClean="0">
                <a:solidFill>
                  <a:srgbClr val="FF0000"/>
                </a:solidFill>
                <a:effectLst/>
                <a:latin typeface="-apple-system"/>
              </a:rPr>
              <a:t>Tamlamalar</a:t>
            </a:r>
            <a:r>
              <a:rPr lang="tr-TR" sz="2200" b="1" i="0" dirty="0" smtClean="0">
                <a:solidFill>
                  <a:srgbClr val="FF0000"/>
                </a:solidFill>
                <a:effectLst/>
                <a:latin typeface="-apple-system"/>
              </a:rPr>
              <a:t/>
            </a:r>
            <a:br>
              <a:rPr lang="tr-TR" sz="2200" b="1" i="0" dirty="0" smtClean="0">
                <a:solidFill>
                  <a:srgbClr val="FF0000"/>
                </a:solidFill>
                <a:effectLst/>
                <a:latin typeface="-apple-system"/>
              </a:rPr>
            </a:br>
            <a:r>
              <a:rPr lang="tr-TR" sz="2200" b="1" i="0" dirty="0" smtClean="0">
                <a:solidFill>
                  <a:srgbClr val="FF0000"/>
                </a:solidFill>
                <a:effectLst/>
                <a:latin typeface="-apple-system"/>
              </a:rPr>
              <a:t>(İsim Tamlaması – Sıfat Tamlaması)</a:t>
            </a:r>
            <a:r>
              <a:rPr lang="tr-TR" b="1" i="0" dirty="0" smtClean="0">
                <a:solidFill>
                  <a:srgbClr val="FF0000"/>
                </a:solidFill>
                <a:effectLst/>
                <a:latin typeface="-apple-system"/>
              </a:rPr>
              <a:t/>
            </a:r>
            <a:br>
              <a:rPr lang="tr-TR" b="1" i="0" dirty="0" smtClean="0">
                <a:solidFill>
                  <a:srgbClr val="FF0000"/>
                </a:solidFill>
                <a:effectLst/>
                <a:latin typeface="-apple-system"/>
              </a:rPr>
            </a:br>
            <a:endParaRPr lang="tr-TR" dirty="0">
              <a:solidFill>
                <a:srgbClr val="FF0000"/>
              </a:solidFill>
            </a:endParaRPr>
          </a:p>
        </p:txBody>
      </p:sp>
      <p:sp>
        <p:nvSpPr>
          <p:cNvPr id="3" name="Alt Başlık 2"/>
          <p:cNvSpPr>
            <a:spLocks noGrp="1"/>
          </p:cNvSpPr>
          <p:nvPr>
            <p:ph type="subTitle" idx="1"/>
          </p:nvPr>
        </p:nvSpPr>
        <p:spPr/>
        <p:txBody>
          <a:bodyPr/>
          <a:lstStyle/>
          <a:p>
            <a:r>
              <a:rPr lang="tr-TR" dirty="0" smtClean="0"/>
              <a:t>Prof. Dr. Sevin Arslan </a:t>
            </a:r>
            <a:endParaRPr lang="tr-TR" dirty="0"/>
          </a:p>
        </p:txBody>
      </p:sp>
    </p:spTree>
    <p:extLst>
      <p:ext uri="{BB962C8B-B14F-4D97-AF65-F5344CB8AC3E}">
        <p14:creationId xmlns:p14="http://schemas.microsoft.com/office/powerpoint/2010/main" val="4224683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90066"/>
          </a:xfrm>
        </p:spPr>
        <p:txBody>
          <a:bodyPr>
            <a:normAutofit fontScale="90000"/>
          </a:bodyPr>
          <a:lstStyle/>
          <a:p>
            <a:pPr algn="l"/>
            <a:r>
              <a:rPr lang="tr-TR" b="1" i="0" dirty="0" smtClean="0">
                <a:solidFill>
                  <a:srgbClr val="DD0055"/>
                </a:solidFill>
                <a:effectLst/>
                <a:latin typeface="-apple-system"/>
              </a:rPr>
              <a:t>2.1. Belirtili İsim Tamlaması</a:t>
            </a:r>
            <a:r>
              <a:rPr lang="tr-TR" b="0" i="0" dirty="0" smtClean="0">
                <a:solidFill>
                  <a:srgbClr val="DD0055"/>
                </a:solidFill>
                <a:effectLst/>
                <a:latin typeface="-apple-system"/>
              </a:rPr>
              <a:t/>
            </a:r>
            <a:br>
              <a:rPr lang="tr-TR" b="0" i="0" dirty="0" smtClean="0">
                <a:solidFill>
                  <a:srgbClr val="DD0055"/>
                </a:solidFill>
                <a:effectLst/>
                <a:latin typeface="-apple-system"/>
              </a:rPr>
            </a:br>
            <a:endParaRPr lang="tr-TR" dirty="0"/>
          </a:p>
        </p:txBody>
      </p:sp>
      <p:sp>
        <p:nvSpPr>
          <p:cNvPr id="3" name="İçerik Yer Tutucusu 2"/>
          <p:cNvSpPr>
            <a:spLocks noGrp="1"/>
          </p:cNvSpPr>
          <p:nvPr>
            <p:ph idx="1"/>
          </p:nvPr>
        </p:nvSpPr>
        <p:spPr>
          <a:xfrm>
            <a:off x="-108520" y="404664"/>
            <a:ext cx="9145016" cy="5721499"/>
          </a:xfrm>
        </p:spPr>
        <p:txBody>
          <a:bodyPr/>
          <a:lstStyle/>
          <a:p>
            <a:pPr marL="0" indent="0" algn="just">
              <a:lnSpc>
                <a:spcPct val="150000"/>
              </a:lnSpc>
              <a:spcBef>
                <a:spcPts val="0"/>
              </a:spcBef>
              <a:buNone/>
            </a:pPr>
            <a:r>
              <a:rPr lang="tr-TR" sz="2000" b="0" i="0" dirty="0" smtClean="0">
                <a:solidFill>
                  <a:srgbClr val="222222"/>
                </a:solidFill>
                <a:effectLst/>
                <a:latin typeface="-apple-system"/>
              </a:rPr>
              <a:t>	Tamlayanın ilgi eki, tamlananın da iyelik eki aldığı tamlamalardır. Bu tamlamalarda belirgin bir aitlik anlamı vardır, tamlananın tamlayana ait olduğu belirtilir.</a:t>
            </a:r>
          </a:p>
          <a:p>
            <a:pPr marL="0" indent="0" algn="just">
              <a:buNone/>
            </a:pPr>
            <a:r>
              <a:rPr lang="tr-TR" sz="2000" b="1" i="0" dirty="0" smtClean="0">
                <a:solidFill>
                  <a:srgbClr val="DD0055"/>
                </a:solidFill>
                <a:effectLst/>
                <a:latin typeface="-apple-system"/>
              </a:rPr>
              <a:t>	Belirtili isim tamlaması</a:t>
            </a:r>
            <a:r>
              <a:rPr lang="tr-TR" sz="2000" b="0" i="0" dirty="0" smtClean="0">
                <a:solidFill>
                  <a:srgbClr val="222222"/>
                </a:solidFill>
                <a:effectLst/>
                <a:latin typeface="-apple-system"/>
              </a:rPr>
              <a:t> ⇒ </a:t>
            </a:r>
            <a:r>
              <a:rPr lang="tr-TR" sz="2000" b="1" i="0" dirty="0" smtClean="0">
                <a:solidFill>
                  <a:srgbClr val="222222"/>
                </a:solidFill>
                <a:effectLst/>
                <a:latin typeface="-apple-system"/>
              </a:rPr>
              <a:t>tamlayan + </a:t>
            </a:r>
            <a:r>
              <a:rPr lang="tr-TR" sz="2000" b="1" i="0" dirty="0" smtClean="0">
                <a:solidFill>
                  <a:srgbClr val="DD0055"/>
                </a:solidFill>
                <a:effectLst/>
                <a:latin typeface="-apple-system"/>
              </a:rPr>
              <a:t>ilgi eki</a:t>
            </a:r>
            <a:r>
              <a:rPr lang="tr-TR" sz="2000" b="0" i="0" dirty="0" smtClean="0">
                <a:solidFill>
                  <a:srgbClr val="222222"/>
                </a:solidFill>
                <a:effectLst/>
                <a:latin typeface="-apple-system"/>
              </a:rPr>
              <a:t> | </a:t>
            </a:r>
            <a:r>
              <a:rPr lang="tr-TR" sz="2000" b="1" i="0" dirty="0" smtClean="0">
                <a:solidFill>
                  <a:srgbClr val="222222"/>
                </a:solidFill>
                <a:effectLst/>
                <a:latin typeface="-apple-system"/>
              </a:rPr>
              <a:t>tamlanan + </a:t>
            </a:r>
            <a:r>
              <a:rPr lang="tr-TR" sz="2000" b="1" i="0" dirty="0" smtClean="0">
                <a:solidFill>
                  <a:srgbClr val="DD0055"/>
                </a:solidFill>
                <a:effectLst/>
                <a:latin typeface="-apple-system"/>
              </a:rPr>
              <a:t>iyelik eki</a:t>
            </a:r>
          </a:p>
          <a:p>
            <a:pPr marL="0" indent="0" algn="just">
              <a:buNone/>
            </a:pPr>
            <a:r>
              <a:rPr lang="tr-TR" sz="2000" b="1" dirty="0" smtClean="0">
                <a:solidFill>
                  <a:srgbClr val="DD0055"/>
                </a:solidFill>
                <a:latin typeface="-apple-system"/>
              </a:rPr>
              <a:t>Örnek:</a:t>
            </a:r>
          </a:p>
          <a:p>
            <a:pPr marL="0" indent="0">
              <a:lnSpc>
                <a:spcPct val="150000"/>
              </a:lnSpc>
              <a:spcBef>
                <a:spcPts val="0"/>
              </a:spcBef>
              <a:buNone/>
            </a:pPr>
            <a:r>
              <a:rPr lang="tr-TR" sz="2000" b="1" i="0" dirty="0" smtClean="0">
                <a:solidFill>
                  <a:srgbClr val="DD0055"/>
                </a:solidFill>
                <a:effectLst/>
                <a:latin typeface="-apple-system"/>
              </a:rPr>
              <a:t>»</a:t>
            </a:r>
            <a:r>
              <a:rPr lang="tr-TR" sz="2000" b="0" i="0" dirty="0" smtClean="0">
                <a:solidFill>
                  <a:srgbClr val="222222"/>
                </a:solidFill>
                <a:effectLst/>
                <a:latin typeface="-apple-system"/>
              </a:rPr>
              <a:t> uçağ</a:t>
            </a:r>
            <a:r>
              <a:rPr lang="tr-TR" sz="2000" b="1" i="0" u="sng" dirty="0" smtClean="0">
                <a:solidFill>
                  <a:srgbClr val="DD0055"/>
                </a:solidFill>
                <a:effectLst/>
                <a:latin typeface="-apple-system"/>
              </a:rPr>
              <a:t>ın</a:t>
            </a:r>
            <a:r>
              <a:rPr lang="tr-TR" sz="2000" b="0" i="0" dirty="0" smtClean="0">
                <a:solidFill>
                  <a:srgbClr val="222222"/>
                </a:solidFill>
                <a:effectLst/>
                <a:latin typeface="-apple-system"/>
              </a:rPr>
              <a:t> motor</a:t>
            </a:r>
            <a:r>
              <a:rPr lang="tr-TR" sz="2000" b="1" i="0" u="sng" dirty="0" smtClean="0">
                <a:solidFill>
                  <a:srgbClr val="DD0055"/>
                </a:solidFill>
                <a:effectLst/>
                <a:latin typeface="-apple-system"/>
              </a:rPr>
              <a:t>u</a:t>
            </a:r>
            <a:r>
              <a:rPr lang="tr-TR" sz="2000" b="0" i="0" u="sng" dirty="0" smtClean="0">
                <a:solidFill>
                  <a:srgbClr val="222222"/>
                </a:solidFill>
                <a:effectLst/>
                <a:latin typeface="-apple-system"/>
              </a:rPr>
              <a:t/>
            </a:r>
            <a:br>
              <a:rPr lang="tr-TR" sz="2000" b="0" i="0" u="sng" dirty="0" smtClean="0">
                <a:solidFill>
                  <a:srgbClr val="222222"/>
                </a:solidFill>
                <a:effectLst/>
                <a:latin typeface="-apple-system"/>
              </a:rPr>
            </a:br>
            <a:r>
              <a:rPr lang="tr-TR" sz="2000" b="0" i="0" dirty="0" smtClean="0">
                <a:solidFill>
                  <a:srgbClr val="222222"/>
                </a:solidFill>
                <a:effectLst/>
                <a:latin typeface="-apple-system"/>
              </a:rPr>
              <a:t>	Bu örnekte “uçak” sözcüğü tamlayan (ilgi) eki ve “motor” sözcüğü de tamlanan (iyelik) ekini alarak isim tamlaması oluşturmuştur. İsim tamlamasını oluşturan iki kelime de ek aldığı için bu tamlama, </a:t>
            </a:r>
            <a:r>
              <a:rPr lang="tr-TR" sz="2000" b="1" i="0" dirty="0" smtClean="0">
                <a:solidFill>
                  <a:srgbClr val="222222"/>
                </a:solidFill>
                <a:effectLst/>
                <a:latin typeface="-apple-system"/>
              </a:rPr>
              <a:t>belirtili isim tamlaması</a:t>
            </a:r>
            <a:r>
              <a:rPr lang="tr-TR" sz="2000" b="0" i="0" dirty="0" smtClean="0">
                <a:solidFill>
                  <a:srgbClr val="222222"/>
                </a:solidFill>
                <a:effectLst/>
                <a:latin typeface="-apple-system"/>
              </a:rPr>
              <a:t>dır.</a:t>
            </a:r>
            <a:r>
              <a:rPr lang="tr-TR" sz="2000" dirty="0" smtClean="0"/>
              <a:t/>
            </a:r>
            <a:br>
              <a:rPr lang="tr-TR" sz="2000" dirty="0" smtClean="0"/>
            </a:br>
            <a:endParaRPr lang="tr-TR" sz="2000" b="0" i="0" dirty="0">
              <a:solidFill>
                <a:srgbClr val="222222"/>
              </a:solidFill>
              <a:effectLst/>
              <a:latin typeface="-apple-system"/>
            </a:endParaRPr>
          </a:p>
        </p:txBody>
      </p:sp>
    </p:spTree>
    <p:extLst>
      <p:ext uri="{BB962C8B-B14F-4D97-AF65-F5344CB8AC3E}">
        <p14:creationId xmlns:p14="http://schemas.microsoft.com/office/powerpoint/2010/main" val="4019457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79231352"/>
              </p:ext>
            </p:extLst>
          </p:nvPr>
        </p:nvGraphicFramePr>
        <p:xfrm>
          <a:off x="0" y="188640"/>
          <a:ext cx="9144000" cy="2560320"/>
        </p:xfrm>
        <a:graphic>
          <a:graphicData uri="http://schemas.openxmlformats.org/drawingml/2006/table">
            <a:tbl>
              <a:tblPr/>
              <a:tblGrid>
                <a:gridCol w="4572000"/>
                <a:gridCol w="4572000"/>
              </a:tblGrid>
              <a:tr h="0">
                <a:tc>
                  <a:txBody>
                    <a:bodyPr/>
                    <a:lstStyle/>
                    <a:p>
                      <a:pPr algn="ctr"/>
                      <a:r>
                        <a:rPr lang="tr-TR" b="1" dirty="0">
                          <a:solidFill>
                            <a:srgbClr val="FFFFFF"/>
                          </a:solidFill>
                          <a:effectLst/>
                        </a:rPr>
                        <a:t>TAMLAYAN</a:t>
                      </a:r>
                      <a:endParaRPr lang="tr-TR" b="1" dirty="0">
                        <a:effectLst/>
                      </a:endParaRPr>
                    </a:p>
                  </a:txBody>
                  <a:tcPr marL="76200" marR="76200" marT="76200" marB="76200" anchor="ctr">
                    <a:lnL w="9525" cap="flat" cmpd="sng" algn="ctr">
                      <a:solidFill>
                        <a:srgbClr val="2004BD"/>
                      </a:solidFill>
                      <a:prstDash val="solid"/>
                      <a:round/>
                      <a:headEnd type="none" w="med" len="med"/>
                      <a:tailEnd type="none" w="med" len="med"/>
                    </a:lnL>
                    <a:lnR w="9525" cap="flat" cmpd="sng" algn="ctr">
                      <a:solidFill>
                        <a:srgbClr val="0003BD"/>
                      </a:solidFill>
                      <a:prstDash val="solid"/>
                      <a:round/>
                      <a:headEnd type="none" w="med" len="med"/>
                      <a:tailEnd type="none" w="med" len="med"/>
                    </a:lnR>
                    <a:lnT w="9525" cap="flat" cmpd="sng" algn="ctr">
                      <a:solidFill>
                        <a:srgbClr val="2004BD"/>
                      </a:solidFill>
                      <a:prstDash val="solid"/>
                      <a:round/>
                      <a:headEnd type="none" w="med" len="med"/>
                      <a:tailEnd type="none" w="med" len="med"/>
                    </a:lnT>
                    <a:lnB w="9525" cap="flat" cmpd="sng" algn="ctr">
                      <a:solidFill>
                        <a:srgbClr val="A0BBBC"/>
                      </a:solidFill>
                      <a:prstDash val="solid"/>
                      <a:round/>
                      <a:headEnd type="none" w="med" len="med"/>
                      <a:tailEnd type="none" w="med" len="med"/>
                    </a:lnB>
                    <a:solidFill>
                      <a:srgbClr val="4DBFD5"/>
                    </a:solidFill>
                  </a:tcPr>
                </a:tc>
                <a:tc>
                  <a:txBody>
                    <a:bodyPr/>
                    <a:lstStyle/>
                    <a:p>
                      <a:pPr algn="ctr"/>
                      <a:r>
                        <a:rPr lang="tr-TR" b="1" dirty="0">
                          <a:solidFill>
                            <a:srgbClr val="FFFFFF"/>
                          </a:solidFill>
                          <a:effectLst/>
                        </a:rPr>
                        <a:t>TAMLANAN</a:t>
                      </a:r>
                      <a:endParaRPr lang="tr-TR" b="1" dirty="0">
                        <a:effectLst/>
                      </a:endParaRPr>
                    </a:p>
                  </a:txBody>
                  <a:tcPr marL="76200" marR="76200" marT="76200" marB="76200" anchor="ctr">
                    <a:lnL w="9525" cap="flat" cmpd="sng" algn="ctr">
                      <a:solidFill>
                        <a:srgbClr val="0003BD"/>
                      </a:solidFill>
                      <a:prstDash val="solid"/>
                      <a:round/>
                      <a:headEnd type="none" w="med" len="med"/>
                      <a:tailEnd type="none" w="med" len="med"/>
                    </a:lnL>
                    <a:lnR w="9525" cap="flat" cmpd="sng" algn="ctr">
                      <a:solidFill>
                        <a:srgbClr val="0003BD"/>
                      </a:solidFill>
                      <a:prstDash val="solid"/>
                      <a:round/>
                      <a:headEnd type="none" w="med" len="med"/>
                      <a:tailEnd type="none" w="med" len="med"/>
                    </a:lnR>
                    <a:lnT w="9525" cap="flat" cmpd="sng" algn="ctr">
                      <a:solidFill>
                        <a:srgbClr val="0003BD"/>
                      </a:solidFill>
                      <a:prstDash val="solid"/>
                      <a:round/>
                      <a:headEnd type="none" w="med" len="med"/>
                      <a:tailEnd type="none" w="med" len="med"/>
                    </a:lnT>
                    <a:lnB w="9525" cap="flat" cmpd="sng" algn="ctr">
                      <a:solidFill>
                        <a:srgbClr val="E0B4BC"/>
                      </a:solidFill>
                      <a:prstDash val="solid"/>
                      <a:round/>
                      <a:headEnd type="none" w="med" len="med"/>
                      <a:tailEnd type="none" w="med" len="med"/>
                    </a:lnB>
                    <a:solidFill>
                      <a:srgbClr val="4DBFD5"/>
                    </a:solidFill>
                  </a:tcPr>
                </a:tc>
              </a:tr>
              <a:tr h="0">
                <a:tc>
                  <a:txBody>
                    <a:bodyPr/>
                    <a:lstStyle/>
                    <a:p>
                      <a:pPr algn="ctr"/>
                      <a:r>
                        <a:rPr lang="tr-TR">
                          <a:effectLst/>
                        </a:rPr>
                        <a:t>okul</a:t>
                      </a:r>
                      <a:r>
                        <a:rPr lang="tr-TR" b="1">
                          <a:solidFill>
                            <a:srgbClr val="DD0055"/>
                          </a:solidFill>
                          <a:effectLst/>
                        </a:rPr>
                        <a:t>un</a:t>
                      </a:r>
                      <a:endParaRPr lang="tr-TR">
                        <a:effectLst/>
                      </a:endParaRPr>
                    </a:p>
                  </a:txBody>
                  <a:tcPr marL="76200" marR="76200" marT="76200" marB="76200" anchor="ctr">
                    <a:lnL w="9525" cap="flat" cmpd="sng" algn="ctr">
                      <a:solidFill>
                        <a:srgbClr val="A0BBBC"/>
                      </a:solidFill>
                      <a:prstDash val="solid"/>
                      <a:round/>
                      <a:headEnd type="none" w="med" len="med"/>
                      <a:tailEnd type="none" w="med" len="med"/>
                    </a:lnL>
                    <a:lnR w="9525" cap="flat" cmpd="sng" algn="ctr">
                      <a:solidFill>
                        <a:srgbClr val="E0B4BC"/>
                      </a:solidFill>
                      <a:prstDash val="solid"/>
                      <a:round/>
                      <a:headEnd type="none" w="med" len="med"/>
                      <a:tailEnd type="none" w="med" len="med"/>
                    </a:lnR>
                    <a:lnT w="9525" cap="flat" cmpd="sng" algn="ctr">
                      <a:solidFill>
                        <a:srgbClr val="A0BBBC"/>
                      </a:solidFill>
                      <a:prstDash val="solid"/>
                      <a:round/>
                      <a:headEnd type="none" w="med" len="med"/>
                      <a:tailEnd type="none" w="med" len="med"/>
                    </a:lnT>
                    <a:lnB w="9525" cap="flat" cmpd="sng" algn="ctr">
                      <a:solidFill>
                        <a:srgbClr val="C000BD"/>
                      </a:solidFill>
                      <a:prstDash val="solid"/>
                      <a:round/>
                      <a:headEnd type="none" w="med" len="med"/>
                      <a:tailEnd type="none" w="med" len="med"/>
                    </a:lnB>
                  </a:tcPr>
                </a:tc>
                <a:tc>
                  <a:txBody>
                    <a:bodyPr/>
                    <a:lstStyle/>
                    <a:p>
                      <a:pPr algn="ctr"/>
                      <a:r>
                        <a:rPr lang="tr-TR">
                          <a:effectLst/>
                        </a:rPr>
                        <a:t>müdür</a:t>
                      </a:r>
                      <a:r>
                        <a:rPr lang="tr-TR" b="1">
                          <a:solidFill>
                            <a:srgbClr val="DD0055"/>
                          </a:solidFill>
                          <a:effectLst/>
                        </a:rPr>
                        <a:t>ü</a:t>
                      </a:r>
                      <a:endParaRPr lang="tr-TR">
                        <a:effectLst/>
                      </a:endParaRPr>
                    </a:p>
                  </a:txBody>
                  <a:tcPr marL="76200" marR="76200" marT="76200" marB="76200" anchor="ctr">
                    <a:lnL w="9525" cap="flat" cmpd="sng" algn="ctr">
                      <a:solidFill>
                        <a:srgbClr val="E0B4BC"/>
                      </a:solidFill>
                      <a:prstDash val="solid"/>
                      <a:round/>
                      <a:headEnd type="none" w="med" len="med"/>
                      <a:tailEnd type="none" w="med" len="med"/>
                    </a:lnL>
                    <a:lnR w="9525" cap="flat" cmpd="sng" algn="ctr">
                      <a:solidFill>
                        <a:srgbClr val="E0B4BC"/>
                      </a:solidFill>
                      <a:prstDash val="solid"/>
                      <a:round/>
                      <a:headEnd type="none" w="med" len="med"/>
                      <a:tailEnd type="none" w="med" len="med"/>
                    </a:lnR>
                    <a:lnT w="9525" cap="flat" cmpd="sng" algn="ctr">
                      <a:solidFill>
                        <a:srgbClr val="E0B4BC"/>
                      </a:solidFill>
                      <a:prstDash val="solid"/>
                      <a:round/>
                      <a:headEnd type="none" w="med" len="med"/>
                      <a:tailEnd type="none" w="med" len="med"/>
                    </a:lnT>
                    <a:lnB w="9525" cap="flat" cmpd="sng" algn="ctr">
                      <a:solidFill>
                        <a:srgbClr val="3003BD"/>
                      </a:solidFill>
                      <a:prstDash val="solid"/>
                      <a:round/>
                      <a:headEnd type="none" w="med" len="med"/>
                      <a:tailEnd type="none" w="med" len="med"/>
                    </a:lnB>
                  </a:tcPr>
                </a:tc>
              </a:tr>
              <a:tr h="0">
                <a:tc>
                  <a:txBody>
                    <a:bodyPr/>
                    <a:lstStyle/>
                    <a:p>
                      <a:pPr algn="ctr"/>
                      <a:r>
                        <a:rPr lang="tr-TR">
                          <a:effectLst/>
                        </a:rPr>
                        <a:t>Ali’</a:t>
                      </a:r>
                      <a:r>
                        <a:rPr lang="tr-TR" b="1">
                          <a:solidFill>
                            <a:srgbClr val="DD0055"/>
                          </a:solidFill>
                          <a:effectLst/>
                        </a:rPr>
                        <a:t>nin</a:t>
                      </a:r>
                      <a:endParaRPr lang="tr-TR">
                        <a:effectLst/>
                      </a:endParaRPr>
                    </a:p>
                  </a:txBody>
                  <a:tcPr marL="76200" marR="76200" marT="76200" marB="76200" anchor="ctr">
                    <a:lnL w="9525" cap="flat" cmpd="sng" algn="ctr">
                      <a:solidFill>
                        <a:srgbClr val="C000BD"/>
                      </a:solidFill>
                      <a:prstDash val="solid"/>
                      <a:round/>
                      <a:headEnd type="none" w="med" len="med"/>
                      <a:tailEnd type="none" w="med" len="med"/>
                    </a:lnL>
                    <a:lnR w="9525" cap="flat" cmpd="sng" algn="ctr">
                      <a:solidFill>
                        <a:srgbClr val="3003BD"/>
                      </a:solidFill>
                      <a:prstDash val="solid"/>
                      <a:round/>
                      <a:headEnd type="none" w="med" len="med"/>
                      <a:tailEnd type="none" w="med" len="med"/>
                    </a:lnR>
                    <a:lnT w="9525" cap="flat" cmpd="sng" algn="ctr">
                      <a:solidFill>
                        <a:srgbClr val="C000BD"/>
                      </a:solidFill>
                      <a:prstDash val="solid"/>
                      <a:round/>
                      <a:headEnd type="none" w="med" len="med"/>
                      <a:tailEnd type="none" w="med" len="med"/>
                    </a:lnT>
                    <a:lnB w="9525" cap="flat" cmpd="sng" algn="ctr">
                      <a:solidFill>
                        <a:srgbClr val="00B6BC"/>
                      </a:solidFill>
                      <a:prstDash val="solid"/>
                      <a:round/>
                      <a:headEnd type="none" w="med" len="med"/>
                      <a:tailEnd type="none" w="med" len="med"/>
                    </a:lnB>
                    <a:solidFill>
                      <a:srgbClr val="F5F5F5"/>
                    </a:solidFill>
                  </a:tcPr>
                </a:tc>
                <a:tc>
                  <a:txBody>
                    <a:bodyPr/>
                    <a:lstStyle/>
                    <a:p>
                      <a:pPr algn="ctr"/>
                      <a:r>
                        <a:rPr lang="tr-TR" dirty="0">
                          <a:effectLst/>
                        </a:rPr>
                        <a:t>defter</a:t>
                      </a:r>
                      <a:r>
                        <a:rPr lang="tr-TR" b="1" dirty="0">
                          <a:solidFill>
                            <a:srgbClr val="DD0055"/>
                          </a:solidFill>
                          <a:effectLst/>
                        </a:rPr>
                        <a:t>i</a:t>
                      </a:r>
                      <a:endParaRPr lang="tr-TR" dirty="0">
                        <a:effectLst/>
                      </a:endParaRPr>
                    </a:p>
                  </a:txBody>
                  <a:tcPr marL="76200" marR="76200" marT="76200" marB="76200" anchor="ctr">
                    <a:lnL w="9525" cap="flat" cmpd="sng" algn="ctr">
                      <a:solidFill>
                        <a:srgbClr val="3003BD"/>
                      </a:solidFill>
                      <a:prstDash val="solid"/>
                      <a:round/>
                      <a:headEnd type="none" w="med" len="med"/>
                      <a:tailEnd type="none" w="med" len="med"/>
                    </a:lnL>
                    <a:lnR w="9525" cap="flat" cmpd="sng" algn="ctr">
                      <a:solidFill>
                        <a:srgbClr val="3003BD"/>
                      </a:solidFill>
                      <a:prstDash val="solid"/>
                      <a:round/>
                      <a:headEnd type="none" w="med" len="med"/>
                      <a:tailEnd type="none" w="med" len="med"/>
                    </a:lnR>
                    <a:lnT w="9525" cap="flat" cmpd="sng" algn="ctr">
                      <a:solidFill>
                        <a:srgbClr val="3003BD"/>
                      </a:solidFill>
                      <a:prstDash val="solid"/>
                      <a:round/>
                      <a:headEnd type="none" w="med" len="med"/>
                      <a:tailEnd type="none" w="med" len="med"/>
                    </a:lnT>
                    <a:lnB w="9525" cap="flat" cmpd="sng" algn="ctr">
                      <a:solidFill>
                        <a:srgbClr val="2004BD"/>
                      </a:solidFill>
                      <a:prstDash val="solid"/>
                      <a:round/>
                      <a:headEnd type="none" w="med" len="med"/>
                      <a:tailEnd type="none" w="med" len="med"/>
                    </a:lnB>
                    <a:solidFill>
                      <a:srgbClr val="F5F5F5"/>
                    </a:solidFill>
                  </a:tcPr>
                </a:tc>
              </a:tr>
              <a:tr h="0">
                <a:tc>
                  <a:txBody>
                    <a:bodyPr/>
                    <a:lstStyle/>
                    <a:p>
                      <a:pPr algn="ctr"/>
                      <a:r>
                        <a:rPr lang="tr-TR">
                          <a:effectLst/>
                        </a:rPr>
                        <a:t>ben</a:t>
                      </a:r>
                      <a:r>
                        <a:rPr lang="tr-TR" b="1">
                          <a:solidFill>
                            <a:srgbClr val="DD0055"/>
                          </a:solidFill>
                          <a:effectLst/>
                        </a:rPr>
                        <a:t>im</a:t>
                      </a:r>
                      <a:endParaRPr lang="tr-TR">
                        <a:effectLst/>
                      </a:endParaRPr>
                    </a:p>
                  </a:txBody>
                  <a:tcPr marL="76200" marR="76200" marT="76200" marB="76200" anchor="ctr">
                    <a:lnL w="9525" cap="flat" cmpd="sng" algn="ctr">
                      <a:solidFill>
                        <a:srgbClr val="00B6BC"/>
                      </a:solidFill>
                      <a:prstDash val="solid"/>
                      <a:round/>
                      <a:headEnd type="none" w="med" len="med"/>
                      <a:tailEnd type="none" w="med" len="med"/>
                    </a:lnL>
                    <a:lnR w="9525" cap="flat" cmpd="sng" algn="ctr">
                      <a:solidFill>
                        <a:srgbClr val="2004BD"/>
                      </a:solidFill>
                      <a:prstDash val="solid"/>
                      <a:round/>
                      <a:headEnd type="none" w="med" len="med"/>
                      <a:tailEnd type="none" w="med" len="med"/>
                    </a:lnR>
                    <a:lnT w="9525" cap="flat" cmpd="sng" algn="ctr">
                      <a:solidFill>
                        <a:srgbClr val="00B6BC"/>
                      </a:solidFill>
                      <a:prstDash val="solid"/>
                      <a:round/>
                      <a:headEnd type="none" w="med" len="med"/>
                      <a:tailEnd type="none" w="med" len="med"/>
                    </a:lnT>
                    <a:lnB w="9525" cap="flat" cmpd="sng" algn="ctr">
                      <a:solidFill>
                        <a:srgbClr val="1008BD"/>
                      </a:solidFill>
                      <a:prstDash val="solid"/>
                      <a:round/>
                      <a:headEnd type="none" w="med" len="med"/>
                      <a:tailEnd type="none" w="med" len="med"/>
                    </a:lnB>
                  </a:tcPr>
                </a:tc>
                <a:tc>
                  <a:txBody>
                    <a:bodyPr/>
                    <a:lstStyle/>
                    <a:p>
                      <a:pPr algn="ctr"/>
                      <a:r>
                        <a:rPr lang="tr-TR">
                          <a:effectLst/>
                        </a:rPr>
                        <a:t>kalem</a:t>
                      </a:r>
                      <a:r>
                        <a:rPr lang="tr-TR" b="1">
                          <a:solidFill>
                            <a:srgbClr val="DD0055"/>
                          </a:solidFill>
                          <a:effectLst/>
                        </a:rPr>
                        <a:t>im</a:t>
                      </a:r>
                      <a:endParaRPr lang="tr-TR">
                        <a:effectLst/>
                      </a:endParaRPr>
                    </a:p>
                  </a:txBody>
                  <a:tcPr marL="76200" marR="76200" marT="76200" marB="76200" anchor="ctr">
                    <a:lnL w="9525" cap="flat" cmpd="sng" algn="ctr">
                      <a:solidFill>
                        <a:srgbClr val="2004BD"/>
                      </a:solidFill>
                      <a:prstDash val="solid"/>
                      <a:round/>
                      <a:headEnd type="none" w="med" len="med"/>
                      <a:tailEnd type="none" w="med" len="med"/>
                    </a:lnL>
                    <a:lnR w="9525" cap="flat" cmpd="sng" algn="ctr">
                      <a:solidFill>
                        <a:srgbClr val="2004BD"/>
                      </a:solidFill>
                      <a:prstDash val="solid"/>
                      <a:round/>
                      <a:headEnd type="none" w="med" len="med"/>
                      <a:tailEnd type="none" w="med" len="med"/>
                    </a:lnR>
                    <a:lnT w="9525" cap="flat" cmpd="sng" algn="ctr">
                      <a:solidFill>
                        <a:srgbClr val="2004BD"/>
                      </a:solidFill>
                      <a:prstDash val="solid"/>
                      <a:round/>
                      <a:headEnd type="none" w="med" len="med"/>
                      <a:tailEnd type="none" w="med" len="med"/>
                    </a:lnT>
                    <a:lnB w="9525" cap="flat" cmpd="sng" algn="ctr">
                      <a:solidFill>
                        <a:srgbClr val="B007BD"/>
                      </a:solidFill>
                      <a:prstDash val="solid"/>
                      <a:round/>
                      <a:headEnd type="none" w="med" len="med"/>
                      <a:tailEnd type="none" w="med" len="med"/>
                    </a:lnB>
                  </a:tcPr>
                </a:tc>
              </a:tr>
              <a:tr h="0">
                <a:tc>
                  <a:txBody>
                    <a:bodyPr/>
                    <a:lstStyle/>
                    <a:p>
                      <a:pPr algn="ctr"/>
                      <a:r>
                        <a:rPr lang="tr-TR">
                          <a:effectLst/>
                        </a:rPr>
                        <a:t>bilgisayar</a:t>
                      </a:r>
                      <a:r>
                        <a:rPr lang="tr-TR" b="1">
                          <a:solidFill>
                            <a:srgbClr val="DD0055"/>
                          </a:solidFill>
                          <a:effectLst/>
                        </a:rPr>
                        <a:t>ın</a:t>
                      </a:r>
                      <a:endParaRPr lang="tr-TR">
                        <a:effectLst/>
                      </a:endParaRPr>
                    </a:p>
                  </a:txBody>
                  <a:tcPr marL="76200" marR="76200" marT="76200" marB="76200" anchor="ctr">
                    <a:lnL w="9525" cap="flat" cmpd="sng" algn="ctr">
                      <a:solidFill>
                        <a:srgbClr val="1008BD"/>
                      </a:solidFill>
                      <a:prstDash val="solid"/>
                      <a:round/>
                      <a:headEnd type="none" w="med" len="med"/>
                      <a:tailEnd type="none" w="med" len="med"/>
                    </a:lnL>
                    <a:lnR w="9525" cap="flat" cmpd="sng" algn="ctr">
                      <a:solidFill>
                        <a:srgbClr val="B007BD"/>
                      </a:solidFill>
                      <a:prstDash val="solid"/>
                      <a:round/>
                      <a:headEnd type="none" w="med" len="med"/>
                      <a:tailEnd type="none" w="med" len="med"/>
                    </a:lnR>
                    <a:lnT w="9525" cap="flat" cmpd="sng" algn="ctr">
                      <a:solidFill>
                        <a:srgbClr val="1008BD"/>
                      </a:solidFill>
                      <a:prstDash val="solid"/>
                      <a:round/>
                      <a:headEnd type="none" w="med" len="med"/>
                      <a:tailEnd type="none" w="med" len="med"/>
                    </a:lnT>
                    <a:lnB w="9525" cap="flat" cmpd="sng" algn="ctr">
                      <a:solidFill>
                        <a:srgbClr val="7008BD"/>
                      </a:solidFill>
                      <a:prstDash val="solid"/>
                      <a:round/>
                      <a:headEnd type="none" w="med" len="med"/>
                      <a:tailEnd type="none" w="med" len="med"/>
                    </a:lnB>
                    <a:solidFill>
                      <a:srgbClr val="F5F5F5"/>
                    </a:solidFill>
                  </a:tcPr>
                </a:tc>
                <a:tc>
                  <a:txBody>
                    <a:bodyPr/>
                    <a:lstStyle/>
                    <a:p>
                      <a:pPr algn="ctr"/>
                      <a:r>
                        <a:rPr lang="tr-TR">
                          <a:effectLst/>
                        </a:rPr>
                        <a:t>kablo</a:t>
                      </a:r>
                      <a:r>
                        <a:rPr lang="tr-TR" b="1">
                          <a:solidFill>
                            <a:srgbClr val="DD0055"/>
                          </a:solidFill>
                          <a:effectLst/>
                        </a:rPr>
                        <a:t>su</a:t>
                      </a:r>
                      <a:endParaRPr lang="tr-TR">
                        <a:effectLst/>
                      </a:endParaRPr>
                    </a:p>
                  </a:txBody>
                  <a:tcPr marL="76200" marR="76200" marT="76200" marB="76200" anchor="ctr">
                    <a:lnL w="9525" cap="flat" cmpd="sng" algn="ctr">
                      <a:solidFill>
                        <a:srgbClr val="B007BD"/>
                      </a:solidFill>
                      <a:prstDash val="solid"/>
                      <a:round/>
                      <a:headEnd type="none" w="med" len="med"/>
                      <a:tailEnd type="none" w="med" len="med"/>
                    </a:lnL>
                    <a:lnR w="9525" cap="flat" cmpd="sng" algn="ctr">
                      <a:solidFill>
                        <a:srgbClr val="B007BD"/>
                      </a:solidFill>
                      <a:prstDash val="solid"/>
                      <a:round/>
                      <a:headEnd type="none" w="med" len="med"/>
                      <a:tailEnd type="none" w="med" len="med"/>
                    </a:lnR>
                    <a:lnT w="9525" cap="flat" cmpd="sng" algn="ctr">
                      <a:solidFill>
                        <a:srgbClr val="B007BD"/>
                      </a:solidFill>
                      <a:prstDash val="solid"/>
                      <a:round/>
                      <a:headEnd type="none" w="med" len="med"/>
                      <a:tailEnd type="none" w="med" len="med"/>
                    </a:lnT>
                    <a:lnB w="9525" cap="flat" cmpd="sng" algn="ctr">
                      <a:solidFill>
                        <a:srgbClr val="20BDBC"/>
                      </a:solidFill>
                      <a:prstDash val="solid"/>
                      <a:round/>
                      <a:headEnd type="none" w="med" len="med"/>
                      <a:tailEnd type="none" w="med" len="med"/>
                    </a:lnB>
                    <a:solidFill>
                      <a:srgbClr val="F5F5F5"/>
                    </a:solidFill>
                  </a:tcPr>
                </a:tc>
              </a:tr>
              <a:tr h="0">
                <a:tc>
                  <a:txBody>
                    <a:bodyPr/>
                    <a:lstStyle/>
                    <a:p>
                      <a:pPr algn="ctr"/>
                      <a:r>
                        <a:rPr lang="tr-TR">
                          <a:effectLst/>
                        </a:rPr>
                        <a:t>öğrenciler</a:t>
                      </a:r>
                      <a:r>
                        <a:rPr lang="tr-TR" b="1">
                          <a:solidFill>
                            <a:srgbClr val="DD0055"/>
                          </a:solidFill>
                          <a:effectLst/>
                        </a:rPr>
                        <a:t>in</a:t>
                      </a:r>
                      <a:endParaRPr lang="tr-TR">
                        <a:effectLst/>
                      </a:endParaRPr>
                    </a:p>
                  </a:txBody>
                  <a:tcPr marL="76200" marR="76200" marT="76200" marB="76200" anchor="ctr">
                    <a:lnL w="9525" cap="flat" cmpd="sng" algn="ctr">
                      <a:solidFill>
                        <a:srgbClr val="7008BD"/>
                      </a:solidFill>
                      <a:prstDash val="solid"/>
                      <a:round/>
                      <a:headEnd type="none" w="med" len="med"/>
                      <a:tailEnd type="none" w="med" len="med"/>
                    </a:lnL>
                    <a:lnR w="9525" cap="flat" cmpd="sng" algn="ctr">
                      <a:solidFill>
                        <a:srgbClr val="20BDBC"/>
                      </a:solidFill>
                      <a:prstDash val="solid"/>
                      <a:round/>
                      <a:headEnd type="none" w="med" len="med"/>
                      <a:tailEnd type="none" w="med" len="med"/>
                    </a:lnR>
                    <a:lnT w="9525" cap="flat" cmpd="sng" algn="ctr">
                      <a:solidFill>
                        <a:srgbClr val="7008BD"/>
                      </a:solidFill>
                      <a:prstDash val="solid"/>
                      <a:round/>
                      <a:headEnd type="none" w="med" len="med"/>
                      <a:tailEnd type="none" w="med" len="med"/>
                    </a:lnT>
                    <a:lnB w="9525" cap="flat" cmpd="sng" algn="ctr">
                      <a:solidFill>
                        <a:srgbClr val="7008BD"/>
                      </a:solidFill>
                      <a:prstDash val="solid"/>
                      <a:round/>
                      <a:headEnd type="none" w="med" len="med"/>
                      <a:tailEnd type="none" w="med" len="med"/>
                    </a:lnB>
                  </a:tcPr>
                </a:tc>
                <a:tc>
                  <a:txBody>
                    <a:bodyPr/>
                    <a:lstStyle/>
                    <a:p>
                      <a:pPr algn="ctr"/>
                      <a:r>
                        <a:rPr lang="tr-TR" dirty="0">
                          <a:effectLst/>
                        </a:rPr>
                        <a:t>birkaç</a:t>
                      </a:r>
                      <a:r>
                        <a:rPr lang="tr-TR" b="1" dirty="0">
                          <a:solidFill>
                            <a:srgbClr val="DD0055"/>
                          </a:solidFill>
                          <a:effectLst/>
                        </a:rPr>
                        <a:t>ı</a:t>
                      </a:r>
                      <a:endParaRPr lang="tr-TR" dirty="0">
                        <a:effectLst/>
                      </a:endParaRPr>
                    </a:p>
                  </a:txBody>
                  <a:tcPr marL="76200" marR="76200" marT="76200" marB="76200" anchor="ctr">
                    <a:lnL w="9525" cap="flat" cmpd="sng" algn="ctr">
                      <a:solidFill>
                        <a:srgbClr val="20BDBC"/>
                      </a:solidFill>
                      <a:prstDash val="solid"/>
                      <a:round/>
                      <a:headEnd type="none" w="med" len="med"/>
                      <a:tailEnd type="none" w="med" len="med"/>
                    </a:lnL>
                    <a:lnR w="9525" cap="flat" cmpd="sng" algn="ctr">
                      <a:solidFill>
                        <a:srgbClr val="20BDBC"/>
                      </a:solidFill>
                      <a:prstDash val="solid"/>
                      <a:round/>
                      <a:headEnd type="none" w="med" len="med"/>
                      <a:tailEnd type="none" w="med" len="med"/>
                    </a:lnR>
                    <a:lnT w="9525" cap="flat" cmpd="sng" algn="ctr">
                      <a:solidFill>
                        <a:srgbClr val="20BDBC"/>
                      </a:solidFill>
                      <a:prstDash val="solid"/>
                      <a:round/>
                      <a:headEnd type="none" w="med" len="med"/>
                      <a:tailEnd type="none" w="med" len="med"/>
                    </a:lnT>
                    <a:lnB w="9525" cap="flat" cmpd="sng" algn="ctr">
                      <a:solidFill>
                        <a:srgbClr val="20BDBC"/>
                      </a:solidFill>
                      <a:prstDash val="solid"/>
                      <a:round/>
                      <a:headEnd type="none" w="med" len="med"/>
                      <a:tailEnd type="none" w="med" len="med"/>
                    </a:lnB>
                  </a:tcPr>
                </a:tc>
              </a:tr>
            </a:tbl>
          </a:graphicData>
        </a:graphic>
      </p:graphicFrame>
      <p:sp>
        <p:nvSpPr>
          <p:cNvPr id="6" name="Dikdörtgen 5"/>
          <p:cNvSpPr/>
          <p:nvPr/>
        </p:nvSpPr>
        <p:spPr>
          <a:xfrm>
            <a:off x="0" y="2967335"/>
            <a:ext cx="9144000" cy="646331"/>
          </a:xfrm>
          <a:prstGeom prst="rect">
            <a:avLst/>
          </a:prstGeom>
        </p:spPr>
        <p:txBody>
          <a:bodyPr wrap="square">
            <a:spAutoFit/>
          </a:bodyPr>
          <a:lstStyle/>
          <a:p>
            <a:r>
              <a:rPr lang="tr-TR" b="1" i="0" dirty="0" smtClean="0">
                <a:solidFill>
                  <a:srgbClr val="FFFFFF"/>
                </a:solidFill>
                <a:effectLst/>
                <a:latin typeface="-apple-system"/>
              </a:rPr>
              <a:t> NOT </a:t>
            </a:r>
            <a:r>
              <a:rPr lang="tr-TR" b="1" i="0" dirty="0" smtClean="0">
                <a:solidFill>
                  <a:srgbClr val="222222"/>
                </a:solidFill>
                <a:effectLst/>
                <a:latin typeface="-apple-system"/>
              </a:rPr>
              <a:t> </a:t>
            </a:r>
            <a:r>
              <a:rPr lang="tr-TR" b="0" i="0" dirty="0" smtClean="0">
                <a:solidFill>
                  <a:srgbClr val="222222"/>
                </a:solidFill>
                <a:effectLst/>
                <a:latin typeface="-apple-system"/>
              </a:rPr>
              <a:t>Belirtili isim tamlamalarında, tamlanana sorduğumuz “kimin, neyin?” sorularıyla tamlayanı bulabiliriz.</a:t>
            </a:r>
            <a:endParaRPr lang="tr-TR" dirty="0"/>
          </a:p>
        </p:txBody>
      </p:sp>
      <p:sp>
        <p:nvSpPr>
          <p:cNvPr id="9" name="Dikdörtgen 8"/>
          <p:cNvSpPr/>
          <p:nvPr/>
        </p:nvSpPr>
        <p:spPr>
          <a:xfrm>
            <a:off x="-28576" y="3684032"/>
            <a:ext cx="9172575" cy="369332"/>
          </a:xfrm>
          <a:prstGeom prst="rect">
            <a:avLst/>
          </a:prstGeom>
        </p:spPr>
        <p:txBody>
          <a:bodyPr wrap="square">
            <a:spAutoFit/>
          </a:bodyPr>
          <a:lstStyle/>
          <a:p>
            <a:r>
              <a:rPr lang="tr-TR" b="1" i="0" dirty="0" smtClean="0">
                <a:solidFill>
                  <a:srgbClr val="FFFFFF"/>
                </a:solidFill>
                <a:effectLst/>
                <a:latin typeface="-apple-system"/>
              </a:rPr>
              <a:t>&gt; </a:t>
            </a:r>
            <a:r>
              <a:rPr lang="tr-TR" b="1" i="0" dirty="0" smtClean="0">
                <a:solidFill>
                  <a:srgbClr val="222222"/>
                </a:solidFill>
                <a:effectLst/>
                <a:latin typeface="-apple-system"/>
              </a:rPr>
              <a:t> </a:t>
            </a:r>
            <a:r>
              <a:rPr lang="tr-TR" b="0" i="0" dirty="0" smtClean="0">
                <a:solidFill>
                  <a:srgbClr val="222222"/>
                </a:solidFill>
                <a:effectLst/>
                <a:latin typeface="-apple-system"/>
              </a:rPr>
              <a:t>Belirtili isim tamlamalarında tamlayan ile tamlanan yer değiştirebilir.</a:t>
            </a:r>
            <a:endParaRPr lang="tr-TR" dirty="0"/>
          </a:p>
        </p:txBody>
      </p:sp>
      <p:sp>
        <p:nvSpPr>
          <p:cNvPr id="10" name="Dikdörtgen 9"/>
          <p:cNvSpPr/>
          <p:nvPr/>
        </p:nvSpPr>
        <p:spPr>
          <a:xfrm>
            <a:off x="-28577" y="4293096"/>
            <a:ext cx="9172575" cy="2118529"/>
          </a:xfrm>
          <a:prstGeom prst="rect">
            <a:avLst/>
          </a:prstGeom>
        </p:spPr>
        <p:txBody>
          <a:bodyPr wrap="square">
            <a:spAutoFit/>
          </a:bodyPr>
          <a:lstStyle/>
          <a:p>
            <a:pPr>
              <a:lnSpc>
                <a:spcPct val="150000"/>
              </a:lnSpc>
            </a:pPr>
            <a:r>
              <a:rPr lang="tr-TR" b="1" i="0" dirty="0" smtClean="0">
                <a:solidFill>
                  <a:srgbClr val="DD0055"/>
                </a:solidFill>
                <a:effectLst/>
                <a:latin typeface="-apple-system"/>
              </a:rPr>
              <a:t>Örnek(ler)</a:t>
            </a:r>
          </a:p>
          <a:p>
            <a:pPr>
              <a:lnSpc>
                <a:spcPct val="150000"/>
              </a:lnSpc>
            </a:pPr>
            <a:r>
              <a:rPr lang="tr-TR" b="1" i="0" dirty="0" smtClean="0">
                <a:solidFill>
                  <a:srgbClr val="DD0055"/>
                </a:solidFill>
                <a:effectLst/>
                <a:latin typeface="-apple-system"/>
              </a:rPr>
              <a:t>»</a:t>
            </a:r>
            <a:r>
              <a:rPr lang="tr-TR" b="0" i="0" dirty="0" smtClean="0">
                <a:solidFill>
                  <a:srgbClr val="222222"/>
                </a:solidFill>
                <a:effectLst/>
                <a:latin typeface="-apple-system"/>
              </a:rPr>
              <a:t> Hiç kesilmedi </a:t>
            </a:r>
            <a:r>
              <a:rPr lang="tr-TR" b="0" i="0" u="sng" dirty="0" smtClean="0">
                <a:solidFill>
                  <a:srgbClr val="222222"/>
                </a:solidFill>
                <a:effectLst/>
                <a:latin typeface="-apple-system"/>
              </a:rPr>
              <a:t>uğultu</a:t>
            </a:r>
            <a:r>
              <a:rPr lang="tr-TR" b="1" i="0" u="sng" dirty="0" smtClean="0">
                <a:solidFill>
                  <a:srgbClr val="DD0055"/>
                </a:solidFill>
                <a:effectLst/>
                <a:latin typeface="-apple-system"/>
              </a:rPr>
              <a:t>su</a:t>
            </a:r>
            <a:r>
              <a:rPr lang="tr-TR" b="0" i="0" dirty="0" smtClean="0">
                <a:solidFill>
                  <a:srgbClr val="222222"/>
                </a:solidFill>
                <a:effectLst/>
                <a:latin typeface="-apple-system"/>
              </a:rPr>
              <a:t> </a:t>
            </a:r>
            <a:r>
              <a:rPr lang="tr-TR" b="0" i="0" u="sng" dirty="0" smtClean="0">
                <a:solidFill>
                  <a:srgbClr val="222222"/>
                </a:solidFill>
                <a:effectLst/>
                <a:latin typeface="-apple-system"/>
              </a:rPr>
              <a:t>rüzgâr</a:t>
            </a:r>
            <a:r>
              <a:rPr lang="tr-TR" b="1" i="0" u="sng" dirty="0" smtClean="0">
                <a:solidFill>
                  <a:srgbClr val="DD0055"/>
                </a:solidFill>
                <a:effectLst/>
                <a:latin typeface="-apple-system"/>
              </a:rPr>
              <a:t>ın</a:t>
            </a:r>
            <a:r>
              <a:rPr lang="tr-TR" b="0" i="0" dirty="0" smtClean="0">
                <a:solidFill>
                  <a:srgbClr val="222222"/>
                </a:solidFill>
                <a:effectLst/>
                <a:latin typeface="-apple-system"/>
              </a:rPr>
              <a:t>.</a:t>
            </a:r>
            <a:r>
              <a:rPr lang="tr-TR" b="0" i="0" u="sng" dirty="0" smtClean="0">
                <a:solidFill>
                  <a:srgbClr val="222222"/>
                </a:solidFill>
                <a:effectLst/>
                <a:latin typeface="-apple-system"/>
              </a:rPr>
              <a:t/>
            </a:r>
            <a:br>
              <a:rPr lang="tr-TR" b="0" i="0" u="sng" dirty="0" smtClean="0">
                <a:solidFill>
                  <a:srgbClr val="222222"/>
                </a:solidFill>
                <a:effectLst/>
                <a:latin typeface="-apple-system"/>
              </a:rPr>
            </a:br>
            <a:r>
              <a:rPr lang="tr-TR" b="0" i="0" dirty="0" smtClean="0">
                <a:solidFill>
                  <a:srgbClr val="222222"/>
                </a:solidFill>
                <a:effectLst/>
                <a:latin typeface="-apple-system"/>
              </a:rPr>
              <a:t>cümlesinde “rüzgârın uğultusu” belirtili isim tamlamasıdır. Fakat bu cümlede tamlayan ile tamlanan yer değiştirmiş ve tamlanan tamlayanın önünde yer almıştır.</a:t>
            </a:r>
          </a:p>
          <a:p>
            <a:pPr>
              <a:lnSpc>
                <a:spcPct val="150000"/>
              </a:lnSpc>
            </a:pPr>
            <a:r>
              <a:rPr lang="tr-TR" b="1" i="0" dirty="0" smtClean="0">
                <a:solidFill>
                  <a:srgbClr val="DD0055"/>
                </a:solidFill>
                <a:effectLst/>
                <a:latin typeface="-apple-system"/>
              </a:rPr>
              <a:t>»</a:t>
            </a:r>
            <a:r>
              <a:rPr lang="tr-TR" b="0" i="0" dirty="0" smtClean="0">
                <a:solidFill>
                  <a:srgbClr val="222222"/>
                </a:solidFill>
                <a:effectLst/>
                <a:latin typeface="-apple-system"/>
              </a:rPr>
              <a:t> </a:t>
            </a:r>
            <a:r>
              <a:rPr lang="tr-TR" b="0" i="0" u="sng" dirty="0" smtClean="0">
                <a:solidFill>
                  <a:srgbClr val="222222"/>
                </a:solidFill>
                <a:effectLst/>
                <a:latin typeface="-apple-system"/>
              </a:rPr>
              <a:t>Gözler</a:t>
            </a:r>
            <a:r>
              <a:rPr lang="tr-TR" b="1" i="0" u="sng" dirty="0" smtClean="0">
                <a:solidFill>
                  <a:srgbClr val="DD0055"/>
                </a:solidFill>
                <a:effectLst/>
                <a:latin typeface="-apple-system"/>
              </a:rPr>
              <a:t>i</a:t>
            </a:r>
            <a:r>
              <a:rPr lang="tr-TR" b="0" i="0" dirty="0" smtClean="0">
                <a:solidFill>
                  <a:srgbClr val="222222"/>
                </a:solidFill>
                <a:effectLst/>
                <a:latin typeface="-apple-system"/>
              </a:rPr>
              <a:t> bir şiir gibiydi </a:t>
            </a:r>
            <a:r>
              <a:rPr lang="tr-TR" b="0" i="0" u="sng" dirty="0" smtClean="0">
                <a:solidFill>
                  <a:srgbClr val="222222"/>
                </a:solidFill>
                <a:effectLst/>
                <a:latin typeface="-apple-system"/>
              </a:rPr>
              <a:t>o</a:t>
            </a:r>
            <a:r>
              <a:rPr lang="tr-TR" b="1" i="0" u="sng" dirty="0" smtClean="0">
                <a:solidFill>
                  <a:srgbClr val="DD0055"/>
                </a:solidFill>
                <a:effectLst/>
                <a:latin typeface="-apple-system"/>
              </a:rPr>
              <a:t>nun</a:t>
            </a:r>
            <a:r>
              <a:rPr lang="tr-TR" b="0" i="0" dirty="0" smtClean="0">
                <a:solidFill>
                  <a:srgbClr val="222222"/>
                </a:solidFill>
                <a:effectLst/>
                <a:latin typeface="-apple-system"/>
              </a:rPr>
              <a:t>. → o</a:t>
            </a:r>
            <a:r>
              <a:rPr lang="tr-TR" b="1" i="0" dirty="0" smtClean="0">
                <a:solidFill>
                  <a:srgbClr val="222222"/>
                </a:solidFill>
                <a:effectLst/>
                <a:latin typeface="-apple-system"/>
              </a:rPr>
              <a:t>nun</a:t>
            </a:r>
            <a:r>
              <a:rPr lang="tr-TR" b="0" i="0" dirty="0" smtClean="0">
                <a:solidFill>
                  <a:srgbClr val="222222"/>
                </a:solidFill>
                <a:effectLst/>
                <a:latin typeface="-apple-system"/>
              </a:rPr>
              <a:t> gözler</a:t>
            </a:r>
            <a:r>
              <a:rPr lang="tr-TR" b="1" i="0" dirty="0" smtClean="0">
                <a:solidFill>
                  <a:srgbClr val="222222"/>
                </a:solidFill>
                <a:effectLst/>
                <a:latin typeface="-apple-system"/>
              </a:rPr>
              <a:t>i</a:t>
            </a:r>
            <a:endParaRPr lang="tr-TR" b="0" i="0" dirty="0">
              <a:solidFill>
                <a:srgbClr val="222222"/>
              </a:solidFill>
              <a:effectLst/>
              <a:latin typeface="-apple-system"/>
            </a:endParaRPr>
          </a:p>
        </p:txBody>
      </p:sp>
    </p:spTree>
    <p:extLst>
      <p:ext uri="{BB962C8B-B14F-4D97-AF65-F5344CB8AC3E}">
        <p14:creationId xmlns:p14="http://schemas.microsoft.com/office/powerpoint/2010/main" val="3262905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algn="just">
              <a:lnSpc>
                <a:spcPct val="150000"/>
              </a:lnSpc>
              <a:spcBef>
                <a:spcPts val="0"/>
              </a:spcBef>
            </a:pPr>
            <a:r>
              <a:rPr lang="tr-TR" b="1" i="0" dirty="0" smtClean="0">
                <a:solidFill>
                  <a:srgbClr val="FFFFFF"/>
                </a:solidFill>
                <a:effectLst/>
                <a:latin typeface="-apple-system"/>
              </a:rPr>
              <a:t> &gt; </a:t>
            </a:r>
            <a:r>
              <a:rPr lang="tr-TR" b="1" i="0" dirty="0" smtClean="0">
                <a:solidFill>
                  <a:srgbClr val="222222"/>
                </a:solidFill>
                <a:effectLst/>
                <a:latin typeface="-apple-system"/>
              </a:rPr>
              <a:t> </a:t>
            </a:r>
            <a:r>
              <a:rPr lang="tr-TR" b="0" i="0" dirty="0" smtClean="0">
                <a:solidFill>
                  <a:srgbClr val="222222"/>
                </a:solidFill>
                <a:effectLst/>
                <a:latin typeface="-apple-system"/>
              </a:rPr>
              <a:t>Belirtili isim tamlamalarında tamlayan ile tamlanan arasına başka türden sözcükler girebilir.</a:t>
            </a:r>
          </a:p>
          <a:p>
            <a:pPr algn="just">
              <a:lnSpc>
                <a:spcPct val="150000"/>
              </a:lnSpc>
              <a:spcBef>
                <a:spcPts val="0"/>
              </a:spcBef>
            </a:pPr>
            <a:r>
              <a:rPr lang="tr-TR" b="1" i="0" dirty="0" smtClean="0">
                <a:solidFill>
                  <a:srgbClr val="DD0055"/>
                </a:solidFill>
                <a:effectLst/>
                <a:latin typeface="-apple-system"/>
              </a:rPr>
              <a:t>Örnek(ler)</a:t>
            </a:r>
          </a:p>
          <a:p>
            <a:pPr marL="0" indent="0" algn="just">
              <a:lnSpc>
                <a:spcPct val="150000"/>
              </a:lnSpc>
              <a:spcBef>
                <a:spcPts val="0"/>
              </a:spcBef>
              <a:buNone/>
            </a:pPr>
            <a:r>
              <a:rPr lang="tr-TR" b="1" i="0" dirty="0" smtClean="0">
                <a:solidFill>
                  <a:srgbClr val="DD0055"/>
                </a:solidFill>
                <a:effectLst/>
                <a:latin typeface="-apple-system"/>
              </a:rPr>
              <a:t>	»</a:t>
            </a:r>
            <a:r>
              <a:rPr lang="tr-TR" b="0" i="0" dirty="0" smtClean="0">
                <a:solidFill>
                  <a:srgbClr val="222222"/>
                </a:solidFill>
                <a:effectLst/>
                <a:latin typeface="-apple-system"/>
              </a:rPr>
              <a:t> </a:t>
            </a:r>
            <a:r>
              <a:rPr lang="tr-TR" b="1" i="0" u="sng" dirty="0" smtClean="0">
                <a:solidFill>
                  <a:srgbClr val="222222"/>
                </a:solidFill>
                <a:effectLst/>
                <a:latin typeface="-apple-system"/>
              </a:rPr>
              <a:t>Ahmet’</a:t>
            </a:r>
            <a:r>
              <a:rPr lang="tr-TR" b="1" i="0" u="sng" dirty="0" smtClean="0">
                <a:solidFill>
                  <a:srgbClr val="DD0055"/>
                </a:solidFill>
                <a:effectLst/>
                <a:latin typeface="-apple-system"/>
              </a:rPr>
              <a:t>in</a:t>
            </a:r>
            <a:r>
              <a:rPr lang="tr-TR" b="0" i="0" dirty="0" smtClean="0">
                <a:solidFill>
                  <a:srgbClr val="222222"/>
                </a:solidFill>
                <a:effectLst/>
                <a:latin typeface="-apple-system"/>
              </a:rPr>
              <a:t> mavi </a:t>
            </a:r>
            <a:r>
              <a:rPr lang="tr-TR" b="1" i="0" u="sng" dirty="0" smtClean="0">
                <a:solidFill>
                  <a:srgbClr val="222222"/>
                </a:solidFill>
                <a:effectLst/>
                <a:latin typeface="-apple-system"/>
              </a:rPr>
              <a:t>gömleğ</a:t>
            </a:r>
            <a:r>
              <a:rPr lang="tr-TR" b="1" i="0" u="sng" dirty="0" smtClean="0">
                <a:solidFill>
                  <a:srgbClr val="DD0055"/>
                </a:solidFill>
                <a:effectLst/>
                <a:latin typeface="-apple-system"/>
              </a:rPr>
              <a:t>i</a:t>
            </a:r>
            <a:r>
              <a:rPr lang="tr-TR" b="0" i="0" dirty="0" smtClean="0">
                <a:solidFill>
                  <a:srgbClr val="222222"/>
                </a:solidFill>
                <a:effectLst/>
                <a:latin typeface="-apple-system"/>
              </a:rPr>
              <a:t> yeniymiş.</a:t>
            </a:r>
            <a:r>
              <a:rPr lang="tr-TR" b="0" i="0" u="sng" dirty="0" smtClean="0">
                <a:solidFill>
                  <a:srgbClr val="222222"/>
                </a:solidFill>
                <a:effectLst/>
                <a:latin typeface="-apple-system"/>
              </a:rPr>
              <a:t/>
            </a:r>
            <a:br>
              <a:rPr lang="tr-TR" b="0" i="0" u="sng" dirty="0" smtClean="0">
                <a:solidFill>
                  <a:srgbClr val="222222"/>
                </a:solidFill>
                <a:effectLst/>
                <a:latin typeface="-apple-system"/>
              </a:rPr>
            </a:br>
            <a:r>
              <a:rPr lang="tr-TR" b="0" i="0" dirty="0" smtClean="0">
                <a:solidFill>
                  <a:srgbClr val="222222"/>
                </a:solidFill>
                <a:effectLst/>
                <a:latin typeface="-apple-system"/>
              </a:rPr>
              <a:t>cümlesinde “Ahmet’in gömleği” belirtili isim tamlamasıdır. Bu tamlamanın arasına sıfat olan “mavi” sözcüğü girmiştir.</a:t>
            </a:r>
          </a:p>
          <a:p>
            <a:pPr marL="0" indent="0" algn="just">
              <a:lnSpc>
                <a:spcPct val="150000"/>
              </a:lnSpc>
              <a:spcBef>
                <a:spcPts val="0"/>
              </a:spcBef>
              <a:buNone/>
            </a:pPr>
            <a:r>
              <a:rPr lang="tr-TR" b="1" i="0" dirty="0" smtClean="0">
                <a:solidFill>
                  <a:srgbClr val="DD0055"/>
                </a:solidFill>
                <a:effectLst/>
                <a:latin typeface="-apple-system"/>
              </a:rPr>
              <a:t>	»</a:t>
            </a:r>
            <a:r>
              <a:rPr lang="tr-TR" b="0" i="0" dirty="0" smtClean="0">
                <a:solidFill>
                  <a:srgbClr val="222222"/>
                </a:solidFill>
                <a:effectLst/>
                <a:latin typeface="-apple-system"/>
              </a:rPr>
              <a:t> </a:t>
            </a:r>
            <a:r>
              <a:rPr lang="tr-TR" b="1" i="0" u="sng" dirty="0" smtClean="0">
                <a:solidFill>
                  <a:srgbClr val="222222"/>
                </a:solidFill>
                <a:effectLst/>
                <a:latin typeface="-apple-system"/>
              </a:rPr>
              <a:t>Gazete</a:t>
            </a:r>
            <a:r>
              <a:rPr lang="tr-TR" b="1" i="0" u="sng" dirty="0" smtClean="0">
                <a:solidFill>
                  <a:srgbClr val="DD0055"/>
                </a:solidFill>
                <a:effectLst/>
                <a:latin typeface="-apple-system"/>
              </a:rPr>
              <a:t>nin</a:t>
            </a:r>
            <a:r>
              <a:rPr lang="tr-TR" b="0" i="0" dirty="0" smtClean="0">
                <a:solidFill>
                  <a:srgbClr val="222222"/>
                </a:solidFill>
                <a:effectLst/>
                <a:latin typeface="-apple-system"/>
              </a:rPr>
              <a:t> ilk </a:t>
            </a:r>
            <a:r>
              <a:rPr lang="tr-TR" b="1" i="0" u="sng" dirty="0" smtClean="0">
                <a:solidFill>
                  <a:srgbClr val="222222"/>
                </a:solidFill>
                <a:effectLst/>
                <a:latin typeface="-apple-system"/>
              </a:rPr>
              <a:t>sayfas</a:t>
            </a:r>
            <a:r>
              <a:rPr lang="tr-TR" b="1" i="0" u="sng" dirty="0" smtClean="0">
                <a:solidFill>
                  <a:srgbClr val="DD0055"/>
                </a:solidFill>
                <a:effectLst/>
                <a:latin typeface="-apple-system"/>
              </a:rPr>
              <a:t>ı</a:t>
            </a:r>
            <a:r>
              <a:rPr lang="tr-TR" b="0" i="0" dirty="0" smtClean="0">
                <a:solidFill>
                  <a:srgbClr val="222222"/>
                </a:solidFill>
                <a:effectLst/>
                <a:latin typeface="-apple-system"/>
              </a:rPr>
              <a:t> koparılmış.</a:t>
            </a:r>
            <a:br>
              <a:rPr lang="tr-TR" b="0" i="0" dirty="0" smtClean="0">
                <a:solidFill>
                  <a:srgbClr val="222222"/>
                </a:solidFill>
                <a:effectLst/>
                <a:latin typeface="-apple-system"/>
              </a:rPr>
            </a:br>
            <a:r>
              <a:rPr lang="tr-TR" b="0" i="0" dirty="0" smtClean="0">
                <a:solidFill>
                  <a:srgbClr val="222222"/>
                </a:solidFill>
                <a:effectLst/>
                <a:latin typeface="-apple-system"/>
              </a:rPr>
              <a:t>	</a:t>
            </a:r>
            <a:r>
              <a:rPr lang="tr-TR" b="1" i="0" dirty="0" smtClean="0">
                <a:solidFill>
                  <a:srgbClr val="DD0055"/>
                </a:solidFill>
                <a:effectLst/>
                <a:latin typeface="-apple-system"/>
              </a:rPr>
              <a:t>»</a:t>
            </a:r>
            <a:r>
              <a:rPr lang="tr-TR" b="0" i="0" dirty="0" smtClean="0">
                <a:solidFill>
                  <a:srgbClr val="222222"/>
                </a:solidFill>
                <a:effectLst/>
                <a:latin typeface="-apple-system"/>
              </a:rPr>
              <a:t> </a:t>
            </a:r>
            <a:r>
              <a:rPr lang="tr-TR" b="1" i="0" u="sng" dirty="0" smtClean="0">
                <a:solidFill>
                  <a:srgbClr val="222222"/>
                </a:solidFill>
                <a:effectLst/>
                <a:latin typeface="-apple-system"/>
              </a:rPr>
              <a:t>Takım</a:t>
            </a:r>
            <a:r>
              <a:rPr lang="tr-TR" b="1" i="0" u="sng" dirty="0" smtClean="0">
                <a:solidFill>
                  <a:srgbClr val="DD0055"/>
                </a:solidFill>
                <a:effectLst/>
                <a:latin typeface="-apple-system"/>
              </a:rPr>
              <a:t>ın</a:t>
            </a:r>
            <a:r>
              <a:rPr lang="tr-TR" b="0" i="0" dirty="0" smtClean="0">
                <a:solidFill>
                  <a:srgbClr val="222222"/>
                </a:solidFill>
                <a:effectLst/>
                <a:latin typeface="-apple-system"/>
              </a:rPr>
              <a:t> en yaşlı </a:t>
            </a:r>
            <a:r>
              <a:rPr lang="tr-TR" b="1" i="0" u="sng" dirty="0" smtClean="0">
                <a:solidFill>
                  <a:srgbClr val="222222"/>
                </a:solidFill>
                <a:effectLst/>
                <a:latin typeface="-apple-system"/>
              </a:rPr>
              <a:t>oyuncu</a:t>
            </a:r>
            <a:r>
              <a:rPr lang="tr-TR" b="1" i="0" u="sng" dirty="0" smtClean="0">
                <a:solidFill>
                  <a:srgbClr val="DD0055"/>
                </a:solidFill>
                <a:effectLst/>
                <a:latin typeface="-apple-system"/>
              </a:rPr>
              <a:t>su</a:t>
            </a:r>
            <a:r>
              <a:rPr lang="tr-TR" b="0" i="0" dirty="0" smtClean="0">
                <a:solidFill>
                  <a:srgbClr val="222222"/>
                </a:solidFill>
                <a:effectLst/>
                <a:latin typeface="-apple-system"/>
              </a:rPr>
              <a:t> sakatlandı.</a:t>
            </a:r>
          </a:p>
          <a:p>
            <a:endParaRPr lang="tr-TR" dirty="0"/>
          </a:p>
        </p:txBody>
      </p:sp>
    </p:spTree>
    <p:extLst>
      <p:ext uri="{BB962C8B-B14F-4D97-AF65-F5344CB8AC3E}">
        <p14:creationId xmlns:p14="http://schemas.microsoft.com/office/powerpoint/2010/main" val="4169113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lstStyle/>
          <a:p>
            <a:pPr marL="0" indent="0">
              <a:lnSpc>
                <a:spcPct val="150000"/>
              </a:lnSpc>
              <a:spcBef>
                <a:spcPts val="0"/>
              </a:spcBef>
              <a:buNone/>
            </a:pPr>
            <a:r>
              <a:rPr lang="tr-TR" sz="2000" b="1" i="0" dirty="0" smtClean="0">
                <a:solidFill>
                  <a:srgbClr val="FF0000"/>
                </a:solidFill>
                <a:effectLst/>
                <a:latin typeface="-apple-system"/>
              </a:rPr>
              <a:t> NOT:</a:t>
            </a:r>
            <a:r>
              <a:rPr lang="tr-TR" sz="2000" b="0" i="0" dirty="0" smtClean="0">
                <a:effectLst/>
                <a:latin typeface="-apple-system"/>
              </a:rPr>
              <a:t>Belirtili</a:t>
            </a:r>
            <a:r>
              <a:rPr lang="tr-TR" sz="2000" b="0" i="0" dirty="0" smtClean="0">
                <a:solidFill>
                  <a:srgbClr val="FF0000"/>
                </a:solidFill>
                <a:effectLst/>
                <a:latin typeface="-apple-system"/>
              </a:rPr>
              <a:t> </a:t>
            </a:r>
            <a:r>
              <a:rPr lang="tr-TR" sz="2000" b="0" i="0" dirty="0" smtClean="0">
                <a:solidFill>
                  <a:srgbClr val="222222"/>
                </a:solidFill>
                <a:effectLst/>
                <a:latin typeface="-apple-system"/>
              </a:rPr>
              <a:t>isim tamlamalarında, tamlayan da tamlanan da birden çok sözcükten oluşabilir.</a:t>
            </a:r>
          </a:p>
          <a:p>
            <a:pPr marL="0" indent="0">
              <a:lnSpc>
                <a:spcPct val="150000"/>
              </a:lnSpc>
              <a:spcBef>
                <a:spcPts val="0"/>
              </a:spcBef>
              <a:buNone/>
            </a:pPr>
            <a:r>
              <a:rPr lang="tr-TR" sz="2000" dirty="0" smtClean="0">
                <a:solidFill>
                  <a:srgbClr val="222222"/>
                </a:solidFill>
                <a:latin typeface="-apple-system"/>
              </a:rPr>
              <a:t>Örnekler</a:t>
            </a:r>
            <a:r>
              <a:rPr lang="tr-TR" dirty="0" smtClean="0">
                <a:solidFill>
                  <a:srgbClr val="222222"/>
                </a:solidFill>
                <a:latin typeface="-apple-system"/>
              </a:rPr>
              <a:t>:</a:t>
            </a:r>
            <a:endParaRPr lang="tr-TR" b="0" i="0" dirty="0" smtClean="0">
              <a:solidFill>
                <a:srgbClr val="222222"/>
              </a:solidFill>
              <a:effectLst/>
              <a:latin typeface="-apple-system"/>
            </a:endParaRPr>
          </a:p>
          <a:p>
            <a:pPr marL="0" indent="0">
              <a:buNone/>
            </a:pPr>
            <a:endParaRPr lang="tr-TR" dirty="0"/>
          </a:p>
        </p:txBody>
      </p:sp>
      <p:graphicFrame>
        <p:nvGraphicFramePr>
          <p:cNvPr id="7" name="Tablo 6"/>
          <p:cNvGraphicFramePr>
            <a:graphicFrameLocks noGrp="1"/>
          </p:cNvGraphicFramePr>
          <p:nvPr>
            <p:extLst>
              <p:ext uri="{D42A27DB-BD31-4B8C-83A1-F6EECF244321}">
                <p14:modId xmlns:p14="http://schemas.microsoft.com/office/powerpoint/2010/main" val="2947584925"/>
              </p:ext>
            </p:extLst>
          </p:nvPr>
        </p:nvGraphicFramePr>
        <p:xfrm>
          <a:off x="0" y="3573016"/>
          <a:ext cx="9144000" cy="1280160"/>
        </p:xfrm>
        <a:graphic>
          <a:graphicData uri="http://schemas.openxmlformats.org/drawingml/2006/table">
            <a:tbl>
              <a:tblPr/>
              <a:tblGrid>
                <a:gridCol w="3048000"/>
                <a:gridCol w="3048000"/>
                <a:gridCol w="3048000"/>
              </a:tblGrid>
              <a:tr h="0">
                <a:tc gridSpan="2">
                  <a:txBody>
                    <a:bodyPr/>
                    <a:lstStyle/>
                    <a:p>
                      <a:pPr algn="ctr"/>
                      <a:r>
                        <a:rPr lang="tr-TR" b="1" dirty="0">
                          <a:solidFill>
                            <a:srgbClr val="FFFFFF"/>
                          </a:solidFill>
                          <a:effectLst/>
                        </a:rPr>
                        <a:t>TAMLAYAN</a:t>
                      </a:r>
                      <a:endParaRPr lang="tr-TR" dirty="0">
                        <a:effectLst/>
                      </a:endParaRPr>
                    </a:p>
                  </a:txBody>
                  <a:tcPr marL="76200" marR="76200" marT="76200" marB="76200" anchor="ctr">
                    <a:lnL w="9525" cap="flat" cmpd="sng" algn="ctr">
                      <a:solidFill>
                        <a:srgbClr val="6099D0"/>
                      </a:solidFill>
                      <a:prstDash val="solid"/>
                      <a:round/>
                      <a:headEnd type="none" w="med" len="med"/>
                      <a:tailEnd type="none" w="med" len="med"/>
                    </a:lnL>
                    <a:lnR w="9525" cap="flat" cmpd="sng" algn="ctr">
                      <a:solidFill>
                        <a:srgbClr val="A098D0"/>
                      </a:solidFill>
                      <a:prstDash val="solid"/>
                      <a:round/>
                      <a:headEnd type="none" w="med" len="med"/>
                      <a:tailEnd type="none" w="med" len="med"/>
                    </a:lnR>
                    <a:lnT w="9525" cap="flat" cmpd="sng" algn="ctr">
                      <a:solidFill>
                        <a:srgbClr val="6099D0"/>
                      </a:solidFill>
                      <a:prstDash val="solid"/>
                      <a:round/>
                      <a:headEnd type="none" w="med" len="med"/>
                      <a:tailEnd type="none" w="med" len="med"/>
                    </a:lnT>
                    <a:lnB w="9525" cap="flat" cmpd="sng" algn="ctr">
                      <a:solidFill>
                        <a:srgbClr val="C099D0"/>
                      </a:solidFill>
                      <a:prstDash val="solid"/>
                      <a:round/>
                      <a:headEnd type="none" w="med" len="med"/>
                      <a:tailEnd type="none" w="med" len="med"/>
                    </a:lnB>
                    <a:solidFill>
                      <a:srgbClr val="4DBFD5"/>
                    </a:solidFill>
                  </a:tcPr>
                </a:tc>
                <a:tc hMerge="1">
                  <a:txBody>
                    <a:bodyPr/>
                    <a:lstStyle/>
                    <a:p>
                      <a:endParaRPr lang="tr-TR"/>
                    </a:p>
                  </a:txBody>
                  <a:tcPr/>
                </a:tc>
                <a:tc>
                  <a:txBody>
                    <a:bodyPr/>
                    <a:lstStyle/>
                    <a:p>
                      <a:pPr algn="ctr"/>
                      <a:r>
                        <a:rPr lang="tr-TR" b="1">
                          <a:solidFill>
                            <a:srgbClr val="FFFFFF"/>
                          </a:solidFill>
                          <a:effectLst/>
                        </a:rPr>
                        <a:t>TAMLANAN</a:t>
                      </a:r>
                      <a:endParaRPr lang="tr-TR">
                        <a:effectLst/>
                      </a:endParaRPr>
                    </a:p>
                  </a:txBody>
                  <a:tcPr marL="76200" marR="76200" marT="76200" marB="76200" anchor="ctr">
                    <a:lnL w="9525" cap="flat" cmpd="sng" algn="ctr">
                      <a:solidFill>
                        <a:srgbClr val="A098D0"/>
                      </a:solidFill>
                      <a:prstDash val="solid"/>
                      <a:round/>
                      <a:headEnd type="none" w="med" len="med"/>
                      <a:tailEnd type="none" w="med" len="med"/>
                    </a:lnL>
                    <a:lnR w="9525" cap="flat" cmpd="sng" algn="ctr">
                      <a:solidFill>
                        <a:srgbClr val="A098D0"/>
                      </a:solidFill>
                      <a:prstDash val="solid"/>
                      <a:round/>
                      <a:headEnd type="none" w="med" len="med"/>
                      <a:tailEnd type="none" w="med" len="med"/>
                    </a:lnR>
                    <a:lnT w="9525" cap="flat" cmpd="sng" algn="ctr">
                      <a:solidFill>
                        <a:srgbClr val="A098D0"/>
                      </a:solidFill>
                      <a:prstDash val="solid"/>
                      <a:round/>
                      <a:headEnd type="none" w="med" len="med"/>
                      <a:tailEnd type="none" w="med" len="med"/>
                    </a:lnT>
                    <a:lnB w="9525" cap="flat" cmpd="sng" algn="ctr">
                      <a:solidFill>
                        <a:srgbClr val="D098D0"/>
                      </a:solidFill>
                      <a:prstDash val="solid"/>
                      <a:round/>
                      <a:headEnd type="none" w="med" len="med"/>
                      <a:tailEnd type="none" w="med" len="med"/>
                    </a:lnB>
                    <a:solidFill>
                      <a:srgbClr val="4DBFD5"/>
                    </a:solidFill>
                  </a:tcPr>
                </a:tc>
              </a:tr>
              <a:tr h="0">
                <a:tc>
                  <a:txBody>
                    <a:bodyPr/>
                    <a:lstStyle/>
                    <a:p>
                      <a:pPr algn="ctr"/>
                      <a:r>
                        <a:rPr lang="tr-TR" b="1">
                          <a:solidFill>
                            <a:srgbClr val="DD0055"/>
                          </a:solidFill>
                          <a:effectLst/>
                        </a:rPr>
                        <a:t>»</a:t>
                      </a:r>
                      <a:r>
                        <a:rPr lang="tr-TR">
                          <a:effectLst/>
                        </a:rPr>
                        <a:t> </a:t>
                      </a:r>
                      <a:r>
                        <a:rPr lang="tr-TR" u="sng">
                          <a:effectLst/>
                        </a:rPr>
                        <a:t>anne</a:t>
                      </a:r>
                      <a:r>
                        <a:rPr lang="tr-TR" u="sng">
                          <a:solidFill>
                            <a:srgbClr val="DD0055"/>
                          </a:solidFill>
                          <a:effectLst/>
                        </a:rPr>
                        <a:t>nin</a:t>
                      </a:r>
                      <a:endParaRPr lang="tr-TR">
                        <a:effectLst/>
                      </a:endParaRPr>
                    </a:p>
                  </a:txBody>
                  <a:tcPr marL="76200" marR="76200" marT="76200" marB="76200" anchor="ctr">
                    <a:lnL w="9525" cap="flat" cmpd="sng" algn="ctr">
                      <a:solidFill>
                        <a:srgbClr val="C099D0"/>
                      </a:solidFill>
                      <a:prstDash val="solid"/>
                      <a:round/>
                      <a:headEnd type="none" w="med" len="med"/>
                      <a:tailEnd type="none" w="med" len="med"/>
                    </a:lnL>
                    <a:lnR w="9525" cap="flat" cmpd="sng" algn="ctr">
                      <a:solidFill>
                        <a:srgbClr val="9099D0"/>
                      </a:solidFill>
                      <a:prstDash val="solid"/>
                      <a:round/>
                      <a:headEnd type="none" w="med" len="med"/>
                      <a:tailEnd type="none" w="med" len="med"/>
                    </a:lnR>
                    <a:lnT w="9525" cap="flat" cmpd="sng" algn="ctr">
                      <a:solidFill>
                        <a:srgbClr val="C099D0"/>
                      </a:solidFill>
                      <a:prstDash val="solid"/>
                      <a:round/>
                      <a:headEnd type="none" w="med" len="med"/>
                      <a:tailEnd type="none" w="med" len="med"/>
                    </a:lnT>
                    <a:lnB w="9525" cap="flat" cmpd="sng" algn="ctr">
                      <a:solidFill>
                        <a:srgbClr val="6049B0"/>
                      </a:solidFill>
                      <a:prstDash val="solid"/>
                      <a:round/>
                      <a:headEnd type="none" w="med" len="med"/>
                      <a:tailEnd type="none" w="med" len="med"/>
                    </a:lnB>
                  </a:tcPr>
                </a:tc>
                <a:tc>
                  <a:txBody>
                    <a:bodyPr/>
                    <a:lstStyle/>
                    <a:p>
                      <a:pPr algn="ctr"/>
                      <a:r>
                        <a:rPr lang="tr-TR" u="sng">
                          <a:effectLst/>
                        </a:rPr>
                        <a:t>baba</a:t>
                      </a:r>
                      <a:r>
                        <a:rPr lang="tr-TR" u="sng">
                          <a:solidFill>
                            <a:srgbClr val="DD0055"/>
                          </a:solidFill>
                          <a:effectLst/>
                        </a:rPr>
                        <a:t>nın</a:t>
                      </a:r>
                      <a:endParaRPr lang="tr-TR">
                        <a:effectLst/>
                      </a:endParaRPr>
                    </a:p>
                  </a:txBody>
                  <a:tcPr marL="76200" marR="76200" marT="76200" marB="76200" anchor="ctr">
                    <a:lnL w="9525" cap="flat" cmpd="sng" algn="ctr">
                      <a:solidFill>
                        <a:srgbClr val="9099D0"/>
                      </a:solidFill>
                      <a:prstDash val="solid"/>
                      <a:round/>
                      <a:headEnd type="none" w="med" len="med"/>
                      <a:tailEnd type="none" w="med" len="med"/>
                    </a:lnL>
                    <a:lnR w="9525" cap="flat" cmpd="sng" algn="ctr">
                      <a:solidFill>
                        <a:srgbClr val="D098D0"/>
                      </a:solidFill>
                      <a:prstDash val="solid"/>
                      <a:round/>
                      <a:headEnd type="none" w="med" len="med"/>
                      <a:tailEnd type="none" w="med" len="med"/>
                    </a:lnR>
                    <a:lnT w="9525" cap="flat" cmpd="sng" algn="ctr">
                      <a:solidFill>
                        <a:srgbClr val="9099D0"/>
                      </a:solidFill>
                      <a:prstDash val="solid"/>
                      <a:round/>
                      <a:headEnd type="none" w="med" len="med"/>
                      <a:tailEnd type="none" w="med" len="med"/>
                    </a:lnT>
                    <a:lnB w="9525" cap="flat" cmpd="sng" algn="ctr">
                      <a:solidFill>
                        <a:srgbClr val="80A1AF"/>
                      </a:solidFill>
                      <a:prstDash val="solid"/>
                      <a:round/>
                      <a:headEnd type="none" w="med" len="med"/>
                      <a:tailEnd type="none" w="med" len="med"/>
                    </a:lnB>
                  </a:tcPr>
                </a:tc>
                <a:tc>
                  <a:txBody>
                    <a:bodyPr/>
                    <a:lstStyle/>
                    <a:p>
                      <a:pPr algn="ctr"/>
                      <a:r>
                        <a:rPr lang="tr-TR" u="sng" dirty="0">
                          <a:effectLst/>
                        </a:rPr>
                        <a:t>sevgis</a:t>
                      </a:r>
                      <a:r>
                        <a:rPr lang="tr-TR" u="sng" dirty="0">
                          <a:solidFill>
                            <a:srgbClr val="DD0055"/>
                          </a:solidFill>
                          <a:effectLst/>
                        </a:rPr>
                        <a:t>i</a:t>
                      </a:r>
                      <a:endParaRPr lang="tr-TR" dirty="0">
                        <a:effectLst/>
                      </a:endParaRPr>
                    </a:p>
                  </a:txBody>
                  <a:tcPr marL="76200" marR="76200" marT="76200" marB="76200" anchor="ctr">
                    <a:lnL w="9525" cap="flat" cmpd="sng" algn="ctr">
                      <a:solidFill>
                        <a:srgbClr val="D098D0"/>
                      </a:solidFill>
                      <a:prstDash val="solid"/>
                      <a:round/>
                      <a:headEnd type="none" w="med" len="med"/>
                      <a:tailEnd type="none" w="med" len="med"/>
                    </a:lnL>
                    <a:lnR w="9525" cap="flat" cmpd="sng" algn="ctr">
                      <a:solidFill>
                        <a:srgbClr val="D098D0"/>
                      </a:solidFill>
                      <a:prstDash val="solid"/>
                      <a:round/>
                      <a:headEnd type="none" w="med" len="med"/>
                      <a:tailEnd type="none" w="med" len="med"/>
                    </a:lnR>
                    <a:lnT w="9525" cap="flat" cmpd="sng" algn="ctr">
                      <a:solidFill>
                        <a:srgbClr val="D098D0"/>
                      </a:solidFill>
                      <a:prstDash val="solid"/>
                      <a:round/>
                      <a:headEnd type="none" w="med" len="med"/>
                      <a:tailEnd type="none" w="med" len="med"/>
                    </a:lnT>
                    <a:lnB w="9525" cap="flat" cmpd="sng" algn="ctr">
                      <a:solidFill>
                        <a:srgbClr val="F0A3AF"/>
                      </a:solidFill>
                      <a:prstDash val="solid"/>
                      <a:round/>
                      <a:headEnd type="none" w="med" len="med"/>
                      <a:tailEnd type="none" w="med" len="med"/>
                    </a:lnB>
                    <a:solidFill>
                      <a:srgbClr val="F5F5F5"/>
                    </a:solidFill>
                  </a:tcPr>
                </a:tc>
              </a:tr>
              <a:tr h="0">
                <a:tc>
                  <a:txBody>
                    <a:bodyPr/>
                    <a:lstStyle/>
                    <a:p>
                      <a:pPr algn="ctr"/>
                      <a:r>
                        <a:rPr lang="tr-TR">
                          <a:effectLst/>
                        </a:rPr>
                        <a:t>isim</a:t>
                      </a:r>
                    </a:p>
                  </a:txBody>
                  <a:tcPr marL="76200" marR="76200" marT="76200" marB="76200" anchor="ctr">
                    <a:lnL w="9525" cap="flat" cmpd="sng" algn="ctr">
                      <a:solidFill>
                        <a:srgbClr val="6049B0"/>
                      </a:solidFill>
                      <a:prstDash val="solid"/>
                      <a:round/>
                      <a:headEnd type="none" w="med" len="med"/>
                      <a:tailEnd type="none" w="med" len="med"/>
                    </a:lnL>
                    <a:lnR w="9525" cap="flat" cmpd="sng" algn="ctr">
                      <a:solidFill>
                        <a:srgbClr val="80A1AF"/>
                      </a:solidFill>
                      <a:prstDash val="solid"/>
                      <a:round/>
                      <a:headEnd type="none" w="med" len="med"/>
                      <a:tailEnd type="none" w="med" len="med"/>
                    </a:lnR>
                    <a:lnT w="9525" cap="flat" cmpd="sng" algn="ctr">
                      <a:solidFill>
                        <a:srgbClr val="6049B0"/>
                      </a:solidFill>
                      <a:prstDash val="solid"/>
                      <a:round/>
                      <a:headEnd type="none" w="med" len="med"/>
                      <a:tailEnd type="none" w="med" len="med"/>
                    </a:lnT>
                    <a:lnB w="9525" cap="flat" cmpd="sng" algn="ctr">
                      <a:solidFill>
                        <a:srgbClr val="6049B0"/>
                      </a:solidFill>
                      <a:prstDash val="solid"/>
                      <a:round/>
                      <a:headEnd type="none" w="med" len="med"/>
                      <a:tailEnd type="none" w="med" len="med"/>
                    </a:lnB>
                  </a:tcPr>
                </a:tc>
                <a:tc>
                  <a:txBody>
                    <a:bodyPr/>
                    <a:lstStyle/>
                    <a:p>
                      <a:pPr algn="ctr"/>
                      <a:r>
                        <a:rPr lang="tr-TR">
                          <a:effectLst/>
                        </a:rPr>
                        <a:t>isim</a:t>
                      </a:r>
                    </a:p>
                  </a:txBody>
                  <a:tcPr marL="76200" marR="76200" marT="76200" marB="76200" anchor="ctr">
                    <a:lnL w="9525" cap="flat" cmpd="sng" algn="ctr">
                      <a:solidFill>
                        <a:srgbClr val="80A1AF"/>
                      </a:solidFill>
                      <a:prstDash val="solid"/>
                      <a:round/>
                      <a:headEnd type="none" w="med" len="med"/>
                      <a:tailEnd type="none" w="med" len="med"/>
                    </a:lnL>
                    <a:lnR w="9525" cap="flat" cmpd="sng" algn="ctr">
                      <a:solidFill>
                        <a:srgbClr val="F0A3AF"/>
                      </a:solidFill>
                      <a:prstDash val="solid"/>
                      <a:round/>
                      <a:headEnd type="none" w="med" len="med"/>
                      <a:tailEnd type="none" w="med" len="med"/>
                    </a:lnR>
                    <a:lnT w="9525" cap="flat" cmpd="sng" algn="ctr">
                      <a:solidFill>
                        <a:srgbClr val="80A1AF"/>
                      </a:solidFill>
                      <a:prstDash val="solid"/>
                      <a:round/>
                      <a:headEnd type="none" w="med" len="med"/>
                      <a:tailEnd type="none" w="med" len="med"/>
                    </a:lnT>
                    <a:lnB w="9525" cap="flat" cmpd="sng" algn="ctr">
                      <a:solidFill>
                        <a:srgbClr val="80A1AF"/>
                      </a:solidFill>
                      <a:prstDash val="solid"/>
                      <a:round/>
                      <a:headEnd type="none" w="med" len="med"/>
                      <a:tailEnd type="none" w="med" len="med"/>
                    </a:lnB>
                  </a:tcPr>
                </a:tc>
                <a:tc>
                  <a:txBody>
                    <a:bodyPr/>
                    <a:lstStyle/>
                    <a:p>
                      <a:pPr algn="ctr"/>
                      <a:r>
                        <a:rPr lang="tr-TR" dirty="0">
                          <a:effectLst/>
                        </a:rPr>
                        <a:t>isim</a:t>
                      </a:r>
                    </a:p>
                  </a:txBody>
                  <a:tcPr marL="76200" marR="76200" marT="76200" marB="76200" anchor="ctr">
                    <a:lnL w="9525" cap="flat" cmpd="sng" algn="ctr">
                      <a:solidFill>
                        <a:srgbClr val="F0A3AF"/>
                      </a:solidFill>
                      <a:prstDash val="solid"/>
                      <a:round/>
                      <a:headEnd type="none" w="med" len="med"/>
                      <a:tailEnd type="none" w="med" len="med"/>
                    </a:lnL>
                    <a:lnR w="9525" cap="flat" cmpd="sng" algn="ctr">
                      <a:solidFill>
                        <a:srgbClr val="F0A3AF"/>
                      </a:solidFill>
                      <a:prstDash val="solid"/>
                      <a:round/>
                      <a:headEnd type="none" w="med" len="med"/>
                      <a:tailEnd type="none" w="med" len="med"/>
                    </a:lnR>
                    <a:lnT w="9525" cap="flat" cmpd="sng" algn="ctr">
                      <a:solidFill>
                        <a:srgbClr val="F0A3AF"/>
                      </a:solidFill>
                      <a:prstDash val="solid"/>
                      <a:round/>
                      <a:headEnd type="none" w="med" len="med"/>
                      <a:tailEnd type="none" w="med" len="med"/>
                    </a:lnT>
                    <a:lnB w="9525" cap="flat" cmpd="sng" algn="ctr">
                      <a:solidFill>
                        <a:srgbClr val="F0A3AF"/>
                      </a:solidFill>
                      <a:prstDash val="solid"/>
                      <a:round/>
                      <a:headEnd type="none" w="med" len="med"/>
                      <a:tailEnd type="none" w="med" len="med"/>
                    </a:lnB>
                    <a:solidFill>
                      <a:srgbClr val="F5F5F5"/>
                    </a:solidFill>
                  </a:tcPr>
                </a:tc>
              </a:tr>
            </a:tbl>
          </a:graphicData>
        </a:graphic>
      </p:graphicFrame>
      <p:graphicFrame>
        <p:nvGraphicFramePr>
          <p:cNvPr id="8" name="Tablo 7"/>
          <p:cNvGraphicFramePr>
            <a:graphicFrameLocks noGrp="1"/>
          </p:cNvGraphicFramePr>
          <p:nvPr>
            <p:extLst>
              <p:ext uri="{D42A27DB-BD31-4B8C-83A1-F6EECF244321}">
                <p14:modId xmlns:p14="http://schemas.microsoft.com/office/powerpoint/2010/main" val="3826948420"/>
              </p:ext>
            </p:extLst>
          </p:nvPr>
        </p:nvGraphicFramePr>
        <p:xfrm>
          <a:off x="0" y="1772816"/>
          <a:ext cx="9144000" cy="1280160"/>
        </p:xfrm>
        <a:graphic>
          <a:graphicData uri="http://schemas.openxmlformats.org/drawingml/2006/table">
            <a:tbl>
              <a:tblPr/>
              <a:tblGrid>
                <a:gridCol w="3048000"/>
                <a:gridCol w="3048000"/>
                <a:gridCol w="3048000"/>
              </a:tblGrid>
              <a:tr h="0">
                <a:tc>
                  <a:txBody>
                    <a:bodyPr/>
                    <a:lstStyle/>
                    <a:p>
                      <a:pPr algn="ctr"/>
                      <a:r>
                        <a:rPr lang="tr-TR" b="1">
                          <a:solidFill>
                            <a:srgbClr val="FFFFFF"/>
                          </a:solidFill>
                          <a:effectLst/>
                        </a:rPr>
                        <a:t>TAMLAYAN</a:t>
                      </a:r>
                      <a:endParaRPr lang="tr-TR">
                        <a:effectLst/>
                      </a:endParaRPr>
                    </a:p>
                  </a:txBody>
                  <a:tcPr marL="76200" marR="76200" marT="76200" marB="76200" anchor="ctr">
                    <a:lnL w="9525" cap="flat" cmpd="sng" algn="ctr">
                      <a:solidFill>
                        <a:srgbClr val="2047B0"/>
                      </a:solidFill>
                      <a:prstDash val="solid"/>
                      <a:round/>
                      <a:headEnd type="none" w="med" len="med"/>
                      <a:tailEnd type="none" w="med" len="med"/>
                    </a:lnL>
                    <a:lnR w="9525" cap="flat" cmpd="sng" algn="ctr">
                      <a:solidFill>
                        <a:srgbClr val="B047B0"/>
                      </a:solidFill>
                      <a:prstDash val="solid"/>
                      <a:round/>
                      <a:headEnd type="none" w="med" len="med"/>
                      <a:tailEnd type="none" w="med" len="med"/>
                    </a:lnR>
                    <a:lnT w="9525" cap="flat" cmpd="sng" algn="ctr">
                      <a:solidFill>
                        <a:srgbClr val="2047B0"/>
                      </a:solidFill>
                      <a:prstDash val="solid"/>
                      <a:round/>
                      <a:headEnd type="none" w="med" len="med"/>
                      <a:tailEnd type="none" w="med" len="med"/>
                    </a:lnT>
                    <a:lnB w="9525" cap="flat" cmpd="sng" algn="ctr">
                      <a:solidFill>
                        <a:srgbClr val="3046B0"/>
                      </a:solidFill>
                      <a:prstDash val="solid"/>
                      <a:round/>
                      <a:headEnd type="none" w="med" len="med"/>
                      <a:tailEnd type="none" w="med" len="med"/>
                    </a:lnB>
                    <a:solidFill>
                      <a:srgbClr val="4DBFD5"/>
                    </a:solidFill>
                  </a:tcPr>
                </a:tc>
                <a:tc gridSpan="2">
                  <a:txBody>
                    <a:bodyPr/>
                    <a:lstStyle/>
                    <a:p>
                      <a:pPr algn="ctr"/>
                      <a:r>
                        <a:rPr lang="tr-TR" b="1">
                          <a:solidFill>
                            <a:srgbClr val="FFFFFF"/>
                          </a:solidFill>
                          <a:effectLst/>
                        </a:rPr>
                        <a:t>TAMLANAN</a:t>
                      </a:r>
                      <a:endParaRPr lang="tr-TR">
                        <a:effectLst/>
                      </a:endParaRPr>
                    </a:p>
                  </a:txBody>
                  <a:tcPr marL="76200" marR="76200" marT="76200" marB="76200" anchor="ctr">
                    <a:lnL w="9525" cap="flat" cmpd="sng" algn="ctr">
                      <a:solidFill>
                        <a:srgbClr val="B047B0"/>
                      </a:solidFill>
                      <a:prstDash val="solid"/>
                      <a:round/>
                      <a:headEnd type="none" w="med" len="med"/>
                      <a:tailEnd type="none" w="med" len="med"/>
                    </a:lnL>
                    <a:lnR w="9525" cap="flat" cmpd="sng" algn="ctr">
                      <a:solidFill>
                        <a:srgbClr val="B047B0"/>
                      </a:solidFill>
                      <a:prstDash val="solid"/>
                      <a:round/>
                      <a:headEnd type="none" w="med" len="med"/>
                      <a:tailEnd type="none" w="med" len="med"/>
                    </a:lnR>
                    <a:lnT w="9525" cap="flat" cmpd="sng" algn="ctr">
                      <a:solidFill>
                        <a:srgbClr val="B047B0"/>
                      </a:solidFill>
                      <a:prstDash val="solid"/>
                      <a:round/>
                      <a:headEnd type="none" w="med" len="med"/>
                      <a:tailEnd type="none" w="med" len="med"/>
                    </a:lnT>
                    <a:lnB w="9525" cap="flat" cmpd="sng" algn="ctr">
                      <a:solidFill>
                        <a:srgbClr val="4045B0"/>
                      </a:solidFill>
                      <a:prstDash val="solid"/>
                      <a:round/>
                      <a:headEnd type="none" w="med" len="med"/>
                      <a:tailEnd type="none" w="med" len="med"/>
                    </a:lnB>
                    <a:solidFill>
                      <a:srgbClr val="4DBFD5"/>
                    </a:solidFill>
                  </a:tcPr>
                </a:tc>
                <a:tc hMerge="1">
                  <a:txBody>
                    <a:bodyPr/>
                    <a:lstStyle/>
                    <a:p>
                      <a:endParaRPr lang="tr-TR"/>
                    </a:p>
                  </a:txBody>
                  <a:tcPr/>
                </a:tc>
              </a:tr>
              <a:tr h="0">
                <a:tc>
                  <a:txBody>
                    <a:bodyPr/>
                    <a:lstStyle/>
                    <a:p>
                      <a:pPr algn="ctr"/>
                      <a:r>
                        <a:rPr lang="tr-TR" b="1">
                          <a:solidFill>
                            <a:srgbClr val="DD0055"/>
                          </a:solidFill>
                          <a:effectLst/>
                        </a:rPr>
                        <a:t>»</a:t>
                      </a:r>
                      <a:r>
                        <a:rPr lang="tr-TR">
                          <a:effectLst/>
                        </a:rPr>
                        <a:t> </a:t>
                      </a:r>
                      <a:r>
                        <a:rPr lang="tr-TR" u="sng">
                          <a:effectLst/>
                        </a:rPr>
                        <a:t>hasta</a:t>
                      </a:r>
                      <a:r>
                        <a:rPr lang="tr-TR" u="sng">
                          <a:solidFill>
                            <a:srgbClr val="DD0055"/>
                          </a:solidFill>
                          <a:effectLst/>
                        </a:rPr>
                        <a:t>nın</a:t>
                      </a:r>
                      <a:endParaRPr lang="tr-TR">
                        <a:effectLst/>
                      </a:endParaRPr>
                    </a:p>
                  </a:txBody>
                  <a:tcPr marL="76200" marR="76200" marT="76200" marB="76200" anchor="ctr">
                    <a:lnL w="9525" cap="flat" cmpd="sng" algn="ctr">
                      <a:solidFill>
                        <a:srgbClr val="3046B0"/>
                      </a:solidFill>
                      <a:prstDash val="solid"/>
                      <a:round/>
                      <a:headEnd type="none" w="med" len="med"/>
                      <a:tailEnd type="none" w="med" len="med"/>
                    </a:lnL>
                    <a:lnR w="9525" cap="flat" cmpd="sng" algn="ctr">
                      <a:solidFill>
                        <a:srgbClr val="4045B0"/>
                      </a:solidFill>
                      <a:prstDash val="solid"/>
                      <a:round/>
                      <a:headEnd type="none" w="med" len="med"/>
                      <a:tailEnd type="none" w="med" len="med"/>
                    </a:lnR>
                    <a:lnT w="9525" cap="flat" cmpd="sng" algn="ctr">
                      <a:solidFill>
                        <a:srgbClr val="3046B0"/>
                      </a:solidFill>
                      <a:prstDash val="solid"/>
                      <a:round/>
                      <a:headEnd type="none" w="med" len="med"/>
                      <a:tailEnd type="none" w="med" len="med"/>
                    </a:lnT>
                    <a:lnB w="9525" cap="flat" cmpd="sng" algn="ctr">
                      <a:solidFill>
                        <a:srgbClr val="5047B0"/>
                      </a:solidFill>
                      <a:prstDash val="solid"/>
                      <a:round/>
                      <a:headEnd type="none" w="med" len="med"/>
                      <a:tailEnd type="none" w="med" len="med"/>
                    </a:lnB>
                  </a:tcPr>
                </a:tc>
                <a:tc>
                  <a:txBody>
                    <a:bodyPr/>
                    <a:lstStyle/>
                    <a:p>
                      <a:pPr algn="ctr"/>
                      <a:r>
                        <a:rPr lang="tr-TR" u="sng">
                          <a:effectLst/>
                        </a:rPr>
                        <a:t>ad</a:t>
                      </a:r>
                      <a:r>
                        <a:rPr lang="tr-TR" u="sng">
                          <a:solidFill>
                            <a:srgbClr val="DD0055"/>
                          </a:solidFill>
                          <a:effectLst/>
                        </a:rPr>
                        <a:t>ı</a:t>
                      </a:r>
                      <a:r>
                        <a:rPr lang="tr-TR">
                          <a:effectLst/>
                        </a:rPr>
                        <a:t>,</a:t>
                      </a:r>
                    </a:p>
                  </a:txBody>
                  <a:tcPr marL="76200" marR="76200" marT="76200" marB="76200" anchor="ctr">
                    <a:lnL w="9525" cap="flat" cmpd="sng" algn="ctr">
                      <a:solidFill>
                        <a:srgbClr val="4045B0"/>
                      </a:solidFill>
                      <a:prstDash val="solid"/>
                      <a:round/>
                      <a:headEnd type="none" w="med" len="med"/>
                      <a:tailEnd type="none" w="med" len="med"/>
                    </a:lnL>
                    <a:lnR w="9525" cap="flat" cmpd="sng" algn="ctr">
                      <a:solidFill>
                        <a:srgbClr val="60B0AF"/>
                      </a:solidFill>
                      <a:prstDash val="solid"/>
                      <a:round/>
                      <a:headEnd type="none" w="med" len="med"/>
                      <a:tailEnd type="none" w="med" len="med"/>
                    </a:lnR>
                    <a:lnT w="9525" cap="flat" cmpd="sng" algn="ctr">
                      <a:solidFill>
                        <a:srgbClr val="4045B0"/>
                      </a:solidFill>
                      <a:prstDash val="solid"/>
                      <a:round/>
                      <a:headEnd type="none" w="med" len="med"/>
                      <a:tailEnd type="none" w="med" len="med"/>
                    </a:lnT>
                    <a:lnB w="9525" cap="flat" cmpd="sng" algn="ctr">
                      <a:solidFill>
                        <a:srgbClr val="A09BD0"/>
                      </a:solidFill>
                      <a:prstDash val="solid"/>
                      <a:round/>
                      <a:headEnd type="none" w="med" len="med"/>
                      <a:tailEnd type="none" w="med" len="med"/>
                    </a:lnB>
                    <a:solidFill>
                      <a:srgbClr val="F5F5F5"/>
                    </a:solidFill>
                  </a:tcPr>
                </a:tc>
                <a:tc>
                  <a:txBody>
                    <a:bodyPr/>
                    <a:lstStyle/>
                    <a:p>
                      <a:pPr algn="ctr"/>
                      <a:r>
                        <a:rPr lang="tr-TR" u="sng">
                          <a:effectLst/>
                        </a:rPr>
                        <a:t>soyad</a:t>
                      </a:r>
                      <a:r>
                        <a:rPr lang="tr-TR" u="sng">
                          <a:solidFill>
                            <a:srgbClr val="DD0055"/>
                          </a:solidFill>
                          <a:effectLst/>
                        </a:rPr>
                        <a:t>ı</a:t>
                      </a:r>
                      <a:endParaRPr lang="tr-TR">
                        <a:effectLst/>
                      </a:endParaRPr>
                    </a:p>
                  </a:txBody>
                  <a:tcPr marL="76200" marR="76200" marT="76200" marB="76200" anchor="ctr">
                    <a:lnL w="9525" cap="flat" cmpd="sng" algn="ctr">
                      <a:solidFill>
                        <a:srgbClr val="60B0AF"/>
                      </a:solidFill>
                      <a:prstDash val="solid"/>
                      <a:round/>
                      <a:headEnd type="none" w="med" len="med"/>
                      <a:tailEnd type="none" w="med" len="med"/>
                    </a:lnL>
                    <a:lnR w="9525" cap="flat" cmpd="sng" algn="ctr">
                      <a:solidFill>
                        <a:srgbClr val="60B0AF"/>
                      </a:solidFill>
                      <a:prstDash val="solid"/>
                      <a:round/>
                      <a:headEnd type="none" w="med" len="med"/>
                      <a:tailEnd type="none" w="med" len="med"/>
                    </a:lnR>
                    <a:lnT w="9525" cap="flat" cmpd="sng" algn="ctr">
                      <a:solidFill>
                        <a:srgbClr val="60B0AF"/>
                      </a:solidFill>
                      <a:prstDash val="solid"/>
                      <a:round/>
                      <a:headEnd type="none" w="med" len="med"/>
                      <a:tailEnd type="none" w="med" len="med"/>
                    </a:lnT>
                    <a:lnB w="9525" cap="flat" cmpd="sng" algn="ctr">
                      <a:solidFill>
                        <a:srgbClr val="709BD0"/>
                      </a:solidFill>
                      <a:prstDash val="solid"/>
                      <a:round/>
                      <a:headEnd type="none" w="med" len="med"/>
                      <a:tailEnd type="none" w="med" len="med"/>
                    </a:lnB>
                    <a:solidFill>
                      <a:srgbClr val="F5F5F5"/>
                    </a:solidFill>
                  </a:tcPr>
                </a:tc>
              </a:tr>
              <a:tr h="0">
                <a:tc>
                  <a:txBody>
                    <a:bodyPr/>
                    <a:lstStyle/>
                    <a:p>
                      <a:pPr algn="ctr"/>
                      <a:r>
                        <a:rPr lang="tr-TR">
                          <a:effectLst/>
                        </a:rPr>
                        <a:t>isim</a:t>
                      </a:r>
                    </a:p>
                  </a:txBody>
                  <a:tcPr marL="76200" marR="76200" marT="76200" marB="76200" anchor="ctr">
                    <a:lnL w="9525" cap="flat" cmpd="sng" algn="ctr">
                      <a:solidFill>
                        <a:srgbClr val="5047B0"/>
                      </a:solidFill>
                      <a:prstDash val="solid"/>
                      <a:round/>
                      <a:headEnd type="none" w="med" len="med"/>
                      <a:tailEnd type="none" w="med" len="med"/>
                    </a:lnL>
                    <a:lnR w="9525" cap="flat" cmpd="sng" algn="ctr">
                      <a:solidFill>
                        <a:srgbClr val="A09BD0"/>
                      </a:solidFill>
                      <a:prstDash val="solid"/>
                      <a:round/>
                      <a:headEnd type="none" w="med" len="med"/>
                      <a:tailEnd type="none" w="med" len="med"/>
                    </a:lnR>
                    <a:lnT w="9525" cap="flat" cmpd="sng" algn="ctr">
                      <a:solidFill>
                        <a:srgbClr val="5047B0"/>
                      </a:solidFill>
                      <a:prstDash val="solid"/>
                      <a:round/>
                      <a:headEnd type="none" w="med" len="med"/>
                      <a:tailEnd type="none" w="med" len="med"/>
                    </a:lnT>
                    <a:lnB w="9525" cap="flat" cmpd="sng" algn="ctr">
                      <a:solidFill>
                        <a:srgbClr val="5047B0"/>
                      </a:solidFill>
                      <a:prstDash val="solid"/>
                      <a:round/>
                      <a:headEnd type="none" w="med" len="med"/>
                      <a:tailEnd type="none" w="med" len="med"/>
                    </a:lnB>
                  </a:tcPr>
                </a:tc>
                <a:tc>
                  <a:txBody>
                    <a:bodyPr/>
                    <a:lstStyle/>
                    <a:p>
                      <a:pPr algn="ctr"/>
                      <a:r>
                        <a:rPr lang="tr-TR">
                          <a:effectLst/>
                        </a:rPr>
                        <a:t>isim</a:t>
                      </a:r>
                    </a:p>
                  </a:txBody>
                  <a:tcPr marL="76200" marR="76200" marT="76200" marB="76200" anchor="ctr">
                    <a:lnL w="9525" cap="flat" cmpd="sng" algn="ctr">
                      <a:solidFill>
                        <a:srgbClr val="A09BD0"/>
                      </a:solidFill>
                      <a:prstDash val="solid"/>
                      <a:round/>
                      <a:headEnd type="none" w="med" len="med"/>
                      <a:tailEnd type="none" w="med" len="med"/>
                    </a:lnL>
                    <a:lnR w="9525" cap="flat" cmpd="sng" algn="ctr">
                      <a:solidFill>
                        <a:srgbClr val="709BD0"/>
                      </a:solidFill>
                      <a:prstDash val="solid"/>
                      <a:round/>
                      <a:headEnd type="none" w="med" len="med"/>
                      <a:tailEnd type="none" w="med" len="med"/>
                    </a:lnR>
                    <a:lnT w="9525" cap="flat" cmpd="sng" algn="ctr">
                      <a:solidFill>
                        <a:srgbClr val="A09BD0"/>
                      </a:solidFill>
                      <a:prstDash val="solid"/>
                      <a:round/>
                      <a:headEnd type="none" w="med" len="med"/>
                      <a:tailEnd type="none" w="med" len="med"/>
                    </a:lnT>
                    <a:lnB w="9525" cap="flat" cmpd="sng" algn="ctr">
                      <a:solidFill>
                        <a:srgbClr val="A09BD0"/>
                      </a:solidFill>
                      <a:prstDash val="solid"/>
                      <a:round/>
                      <a:headEnd type="none" w="med" len="med"/>
                      <a:tailEnd type="none" w="med" len="med"/>
                    </a:lnB>
                    <a:solidFill>
                      <a:srgbClr val="F5F5F5"/>
                    </a:solidFill>
                  </a:tcPr>
                </a:tc>
                <a:tc>
                  <a:txBody>
                    <a:bodyPr/>
                    <a:lstStyle/>
                    <a:p>
                      <a:pPr algn="ctr"/>
                      <a:r>
                        <a:rPr lang="tr-TR" dirty="0">
                          <a:effectLst/>
                        </a:rPr>
                        <a:t>isim</a:t>
                      </a:r>
                    </a:p>
                  </a:txBody>
                  <a:tcPr marL="76200" marR="76200" marT="76200" marB="76200" anchor="ctr">
                    <a:lnL w="9525" cap="flat" cmpd="sng" algn="ctr">
                      <a:solidFill>
                        <a:srgbClr val="709BD0"/>
                      </a:solidFill>
                      <a:prstDash val="solid"/>
                      <a:round/>
                      <a:headEnd type="none" w="med" len="med"/>
                      <a:tailEnd type="none" w="med" len="med"/>
                    </a:lnL>
                    <a:lnR w="9525" cap="flat" cmpd="sng" algn="ctr">
                      <a:solidFill>
                        <a:srgbClr val="709BD0"/>
                      </a:solidFill>
                      <a:prstDash val="solid"/>
                      <a:round/>
                      <a:headEnd type="none" w="med" len="med"/>
                      <a:tailEnd type="none" w="med" len="med"/>
                    </a:lnR>
                    <a:lnT w="9525" cap="flat" cmpd="sng" algn="ctr">
                      <a:solidFill>
                        <a:srgbClr val="709BD0"/>
                      </a:solidFill>
                      <a:prstDash val="solid"/>
                      <a:round/>
                      <a:headEnd type="none" w="med" len="med"/>
                      <a:tailEnd type="none" w="med" len="med"/>
                    </a:lnT>
                    <a:lnB w="9525" cap="flat" cmpd="sng" algn="ctr">
                      <a:solidFill>
                        <a:srgbClr val="709BD0"/>
                      </a:solidFill>
                      <a:prstDash val="solid"/>
                      <a:round/>
                      <a:headEnd type="none" w="med" len="med"/>
                      <a:tailEnd type="none" w="med" len="med"/>
                    </a:lnB>
                    <a:solidFill>
                      <a:srgbClr val="F5F5F5"/>
                    </a:solidFill>
                  </a:tcPr>
                </a:tc>
              </a:tr>
            </a:tbl>
          </a:graphicData>
        </a:graphic>
      </p:graphicFrame>
      <p:sp>
        <p:nvSpPr>
          <p:cNvPr id="9" name="Dikdörtgen 8"/>
          <p:cNvSpPr/>
          <p:nvPr/>
        </p:nvSpPr>
        <p:spPr>
          <a:xfrm>
            <a:off x="-108520" y="4869160"/>
            <a:ext cx="9361040" cy="1709571"/>
          </a:xfrm>
          <a:prstGeom prst="rect">
            <a:avLst/>
          </a:prstGeom>
        </p:spPr>
        <p:txBody>
          <a:bodyPr wrap="square">
            <a:spAutoFit/>
          </a:bodyPr>
          <a:lstStyle/>
          <a:p>
            <a:pPr>
              <a:lnSpc>
                <a:spcPct val="150000"/>
              </a:lnSpc>
            </a:pPr>
            <a:r>
              <a:rPr lang="tr-TR" b="1" i="0" dirty="0" smtClean="0">
                <a:solidFill>
                  <a:srgbClr val="DD0055"/>
                </a:solidFill>
                <a:effectLst/>
                <a:latin typeface="-apple-system"/>
              </a:rPr>
              <a:t>»</a:t>
            </a:r>
            <a:r>
              <a:rPr lang="tr-TR" b="0" i="0" dirty="0" smtClean="0">
                <a:solidFill>
                  <a:srgbClr val="222222"/>
                </a:solidFill>
                <a:effectLst/>
                <a:latin typeface="-apple-system"/>
              </a:rPr>
              <a:t> </a:t>
            </a:r>
            <a:r>
              <a:rPr lang="tr-TR" b="1" i="0" dirty="0" smtClean="0">
                <a:solidFill>
                  <a:srgbClr val="FF0000"/>
                </a:solidFill>
                <a:effectLst/>
                <a:latin typeface="-apple-system"/>
              </a:rPr>
              <a:t>Yazarın</a:t>
            </a:r>
            <a:r>
              <a:rPr lang="tr-TR" b="1" i="0" dirty="0" smtClean="0">
                <a:solidFill>
                  <a:srgbClr val="222222"/>
                </a:solidFill>
                <a:effectLst/>
                <a:latin typeface="-apple-system"/>
              </a:rPr>
              <a:t> </a:t>
            </a:r>
            <a:r>
              <a:rPr lang="tr-TR" b="1" i="0" dirty="0" smtClean="0">
                <a:solidFill>
                  <a:srgbClr val="008000"/>
                </a:solidFill>
                <a:effectLst/>
                <a:latin typeface="-apple-system"/>
              </a:rPr>
              <a:t>öyküleri ve şiirleri</a:t>
            </a:r>
            <a:r>
              <a:rPr lang="tr-TR" b="0" i="0" dirty="0" smtClean="0">
                <a:solidFill>
                  <a:srgbClr val="222222"/>
                </a:solidFill>
                <a:effectLst/>
                <a:latin typeface="-apple-system"/>
              </a:rPr>
              <a:t> çok başarılı.</a:t>
            </a:r>
            <a:r>
              <a:rPr lang="tr-TR" dirty="0" smtClean="0"/>
              <a:t/>
            </a:r>
            <a:br>
              <a:rPr lang="tr-TR" dirty="0" smtClean="0"/>
            </a:br>
            <a:r>
              <a:rPr lang="tr-TR" b="1" i="0" dirty="0" smtClean="0">
                <a:solidFill>
                  <a:srgbClr val="DD0055"/>
                </a:solidFill>
                <a:effectLst/>
                <a:latin typeface="-apple-system"/>
              </a:rPr>
              <a:t>»</a:t>
            </a:r>
            <a:r>
              <a:rPr lang="tr-TR" b="0" i="0" dirty="0" smtClean="0">
                <a:solidFill>
                  <a:srgbClr val="222222"/>
                </a:solidFill>
                <a:effectLst/>
                <a:latin typeface="-apple-system"/>
              </a:rPr>
              <a:t> </a:t>
            </a:r>
            <a:r>
              <a:rPr lang="tr-TR" b="1" i="0" dirty="0" smtClean="0">
                <a:solidFill>
                  <a:srgbClr val="FF0000"/>
                </a:solidFill>
                <a:effectLst/>
                <a:latin typeface="-apple-system"/>
              </a:rPr>
              <a:t>Evin ve arabanın</a:t>
            </a:r>
            <a:r>
              <a:rPr lang="tr-TR" b="1" i="0" dirty="0" smtClean="0">
                <a:solidFill>
                  <a:srgbClr val="222222"/>
                </a:solidFill>
                <a:effectLst/>
                <a:latin typeface="-apple-system"/>
              </a:rPr>
              <a:t> </a:t>
            </a:r>
            <a:r>
              <a:rPr lang="tr-TR" b="1" i="0" dirty="0" smtClean="0">
                <a:solidFill>
                  <a:srgbClr val="008000"/>
                </a:solidFill>
                <a:effectLst/>
                <a:latin typeface="-apple-system"/>
              </a:rPr>
              <a:t>vergisi</a:t>
            </a:r>
            <a:r>
              <a:rPr lang="tr-TR" b="0" i="0" dirty="0" smtClean="0">
                <a:solidFill>
                  <a:srgbClr val="222222"/>
                </a:solidFill>
                <a:effectLst/>
                <a:latin typeface="-apple-system"/>
              </a:rPr>
              <a:t> henüz ödenmedi.</a:t>
            </a:r>
            <a:r>
              <a:rPr lang="tr-TR" dirty="0" smtClean="0"/>
              <a:t/>
            </a:r>
            <a:br>
              <a:rPr lang="tr-TR" dirty="0" smtClean="0"/>
            </a:br>
            <a:r>
              <a:rPr lang="tr-TR" b="0" i="0" dirty="0" smtClean="0">
                <a:solidFill>
                  <a:srgbClr val="222222"/>
                </a:solidFill>
                <a:effectLst/>
                <a:latin typeface="-apple-system"/>
              </a:rPr>
              <a:t>Yukarıdaki cümlelerde </a:t>
            </a:r>
            <a:r>
              <a:rPr lang="tr-TR" b="1" i="0" dirty="0" smtClean="0">
                <a:solidFill>
                  <a:srgbClr val="FF0000"/>
                </a:solidFill>
                <a:effectLst/>
                <a:latin typeface="-apple-system"/>
              </a:rPr>
              <a:t>kırmızı renkli kalın harfler</a:t>
            </a:r>
            <a:r>
              <a:rPr lang="tr-TR" b="0" i="0" dirty="0" smtClean="0">
                <a:solidFill>
                  <a:srgbClr val="222222"/>
                </a:solidFill>
                <a:effectLst/>
                <a:latin typeface="-apple-system"/>
              </a:rPr>
              <a:t>le yazılmış kelimeler tamlayan, </a:t>
            </a:r>
            <a:r>
              <a:rPr lang="tr-TR" b="1" i="0" dirty="0" smtClean="0">
                <a:solidFill>
                  <a:srgbClr val="008000"/>
                </a:solidFill>
                <a:effectLst/>
                <a:latin typeface="-apple-system"/>
              </a:rPr>
              <a:t>yeşil renkli kalın harfler</a:t>
            </a:r>
            <a:r>
              <a:rPr lang="tr-TR" b="0" i="0" dirty="0" smtClean="0">
                <a:solidFill>
                  <a:srgbClr val="222222"/>
                </a:solidFill>
                <a:effectLst/>
                <a:latin typeface="-apple-system"/>
              </a:rPr>
              <a:t>le yazılmış kelimeler ise tamlanan görevindedir.</a:t>
            </a:r>
            <a:endParaRPr lang="tr-TR" dirty="0"/>
          </a:p>
        </p:txBody>
      </p:sp>
    </p:spTree>
    <p:extLst>
      <p:ext uri="{BB962C8B-B14F-4D97-AF65-F5344CB8AC3E}">
        <p14:creationId xmlns:p14="http://schemas.microsoft.com/office/powerpoint/2010/main" val="3418262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90066"/>
          </a:xfrm>
        </p:spPr>
        <p:txBody>
          <a:bodyPr>
            <a:normAutofit fontScale="90000"/>
          </a:bodyPr>
          <a:lstStyle/>
          <a:p>
            <a:pPr algn="l"/>
            <a:r>
              <a:rPr lang="tr-TR" b="1" i="0" dirty="0" smtClean="0">
                <a:solidFill>
                  <a:srgbClr val="DD0055"/>
                </a:solidFill>
                <a:effectLst/>
                <a:latin typeface="-apple-system"/>
              </a:rPr>
              <a:t>2.2. Belirtisiz İsim Tamlaması</a:t>
            </a:r>
            <a:r>
              <a:rPr lang="tr-TR" b="0" i="0" dirty="0" smtClean="0">
                <a:solidFill>
                  <a:srgbClr val="DD0055"/>
                </a:solidFill>
                <a:effectLst/>
                <a:latin typeface="-apple-system"/>
              </a:rPr>
              <a:t/>
            </a:r>
            <a:br>
              <a:rPr lang="tr-TR" b="0" i="0" dirty="0" smtClean="0">
                <a:solidFill>
                  <a:srgbClr val="DD0055"/>
                </a:solidFill>
                <a:effectLst/>
                <a:latin typeface="-apple-system"/>
              </a:rPr>
            </a:br>
            <a:endParaRPr lang="tr-TR" dirty="0"/>
          </a:p>
        </p:txBody>
      </p:sp>
      <p:sp>
        <p:nvSpPr>
          <p:cNvPr id="3" name="İçerik Yer Tutucusu 2"/>
          <p:cNvSpPr>
            <a:spLocks noGrp="1"/>
          </p:cNvSpPr>
          <p:nvPr>
            <p:ph idx="1"/>
          </p:nvPr>
        </p:nvSpPr>
        <p:spPr>
          <a:xfrm>
            <a:off x="0" y="476672"/>
            <a:ext cx="9144000" cy="6381328"/>
          </a:xfrm>
        </p:spPr>
        <p:txBody>
          <a:bodyPr>
            <a:normAutofit/>
          </a:bodyPr>
          <a:lstStyle/>
          <a:p>
            <a:pPr>
              <a:lnSpc>
                <a:spcPct val="150000"/>
              </a:lnSpc>
              <a:spcBef>
                <a:spcPts val="0"/>
              </a:spcBef>
            </a:pPr>
            <a:r>
              <a:rPr lang="tr-TR" sz="2400" b="0" i="0" dirty="0" smtClean="0">
                <a:solidFill>
                  <a:srgbClr val="222222"/>
                </a:solidFill>
                <a:effectLst/>
              </a:rPr>
              <a:t>Tamlayanın ek almadığı, sadece tamlananın ek aldığı tamlamalardır.</a:t>
            </a:r>
          </a:p>
          <a:p>
            <a:pPr>
              <a:lnSpc>
                <a:spcPct val="150000"/>
              </a:lnSpc>
              <a:spcBef>
                <a:spcPts val="0"/>
              </a:spcBef>
            </a:pPr>
            <a:r>
              <a:rPr lang="tr-TR" sz="2400" b="1" i="0" dirty="0" smtClean="0">
                <a:solidFill>
                  <a:srgbClr val="DD0055"/>
                </a:solidFill>
                <a:effectLst/>
              </a:rPr>
              <a:t>Belirtisiz isim tamlaması</a:t>
            </a:r>
            <a:r>
              <a:rPr lang="tr-TR" sz="2400" b="0" i="0" dirty="0" smtClean="0">
                <a:solidFill>
                  <a:srgbClr val="222222"/>
                </a:solidFill>
                <a:effectLst/>
              </a:rPr>
              <a:t> ⇒ </a:t>
            </a:r>
            <a:r>
              <a:rPr lang="tr-TR" sz="2400" b="1" i="0" dirty="0" smtClean="0">
                <a:solidFill>
                  <a:srgbClr val="222222"/>
                </a:solidFill>
                <a:effectLst/>
              </a:rPr>
              <a:t>tamlayan</a:t>
            </a:r>
            <a:r>
              <a:rPr lang="tr-TR" sz="2400" b="0" i="0" dirty="0" smtClean="0">
                <a:solidFill>
                  <a:srgbClr val="222222"/>
                </a:solidFill>
                <a:effectLst/>
              </a:rPr>
              <a:t> | </a:t>
            </a:r>
            <a:r>
              <a:rPr lang="tr-TR" sz="2400" b="1" i="0" dirty="0" smtClean="0">
                <a:solidFill>
                  <a:srgbClr val="222222"/>
                </a:solidFill>
                <a:effectLst/>
              </a:rPr>
              <a:t>tamlanan + </a:t>
            </a:r>
            <a:r>
              <a:rPr lang="tr-TR" sz="2400" b="1" i="0" dirty="0" smtClean="0">
                <a:solidFill>
                  <a:srgbClr val="DD0055"/>
                </a:solidFill>
                <a:effectLst/>
              </a:rPr>
              <a:t>iyelik eki</a:t>
            </a:r>
            <a:endParaRPr lang="tr-TR" sz="2400" b="0" i="0" dirty="0" smtClean="0">
              <a:solidFill>
                <a:srgbClr val="222222"/>
              </a:solidFill>
              <a:effectLst/>
            </a:endParaRPr>
          </a:p>
          <a:p>
            <a:pPr>
              <a:lnSpc>
                <a:spcPct val="150000"/>
              </a:lnSpc>
              <a:spcBef>
                <a:spcPts val="0"/>
              </a:spcBef>
            </a:pPr>
            <a:r>
              <a:rPr lang="tr-TR" sz="2400" dirty="0" smtClean="0">
                <a:solidFill>
                  <a:srgbClr val="FF0000"/>
                </a:solidFill>
              </a:rPr>
              <a:t>Örnek(ler)</a:t>
            </a:r>
          </a:p>
          <a:p>
            <a:pPr marL="0" indent="0">
              <a:lnSpc>
                <a:spcPct val="150000"/>
              </a:lnSpc>
              <a:spcBef>
                <a:spcPts val="0"/>
              </a:spcBef>
              <a:buNone/>
            </a:pPr>
            <a:endParaRPr lang="tr-TR" sz="2400" b="1" i="0" dirty="0" smtClean="0">
              <a:solidFill>
                <a:srgbClr val="DD0055"/>
              </a:solidFill>
              <a:effectLst/>
            </a:endParaRPr>
          </a:p>
          <a:p>
            <a:pPr marL="0" indent="0" algn="just">
              <a:lnSpc>
                <a:spcPct val="150000"/>
              </a:lnSpc>
              <a:spcBef>
                <a:spcPts val="0"/>
              </a:spcBef>
              <a:buNone/>
            </a:pPr>
            <a:r>
              <a:rPr lang="tr-TR" sz="2400" b="1" dirty="0">
                <a:solidFill>
                  <a:srgbClr val="DD0055"/>
                </a:solidFill>
              </a:rPr>
              <a:t>	</a:t>
            </a:r>
            <a:r>
              <a:rPr lang="tr-TR" sz="2400" b="1" i="0" dirty="0" smtClean="0">
                <a:solidFill>
                  <a:srgbClr val="DD0055"/>
                </a:solidFill>
                <a:effectLst/>
              </a:rPr>
              <a:t>»</a:t>
            </a:r>
            <a:r>
              <a:rPr lang="tr-TR" sz="2400" b="0" i="0" dirty="0" smtClean="0">
                <a:solidFill>
                  <a:srgbClr val="222222"/>
                </a:solidFill>
                <a:effectLst/>
              </a:rPr>
              <a:t> erik ağac</a:t>
            </a:r>
            <a:r>
              <a:rPr lang="tr-TR" sz="2400" b="1" i="0" u="sng" dirty="0" smtClean="0">
                <a:solidFill>
                  <a:srgbClr val="DD0055"/>
                </a:solidFill>
                <a:effectLst/>
              </a:rPr>
              <a:t>ı</a:t>
            </a:r>
          </a:p>
          <a:p>
            <a:pPr marL="0" indent="0" algn="just">
              <a:lnSpc>
                <a:spcPct val="150000"/>
              </a:lnSpc>
              <a:spcBef>
                <a:spcPts val="0"/>
              </a:spcBef>
              <a:buNone/>
            </a:pPr>
            <a:r>
              <a:rPr lang="tr-TR" sz="2400" dirty="0">
                <a:solidFill>
                  <a:srgbClr val="222222"/>
                </a:solidFill>
              </a:rPr>
              <a:t>	</a:t>
            </a:r>
            <a:r>
              <a:rPr lang="tr-TR" sz="2400" b="0" i="0" dirty="0" smtClean="0">
                <a:solidFill>
                  <a:srgbClr val="222222"/>
                </a:solidFill>
                <a:effectLst/>
              </a:rPr>
              <a:t>Bu örnekte “erik” sözcüğü tamlayan, “ağaç” sözcüğü ise tamlanandır. Bu isim tamlamasında tamlayan olan “erik” sözcüğü herhangi bir tamlayan ekini almamıştır, tamlanan olan “ağaç” sözcüğü ise “-ı” tamlanan ekini almıştır. İsim tamlamasını oluşturan iki kelimeden sadece biri ek aldığı için bu tamlama, </a:t>
            </a:r>
            <a:r>
              <a:rPr lang="tr-TR" sz="2400" b="1" i="0" dirty="0" smtClean="0">
                <a:solidFill>
                  <a:srgbClr val="222222"/>
                </a:solidFill>
                <a:effectLst/>
              </a:rPr>
              <a:t>belirtisiz isim tamlaması</a:t>
            </a:r>
            <a:r>
              <a:rPr lang="tr-TR" sz="2400" b="0" i="0" dirty="0" smtClean="0">
                <a:solidFill>
                  <a:srgbClr val="222222"/>
                </a:solidFill>
                <a:effectLst/>
              </a:rPr>
              <a:t>dır.</a:t>
            </a:r>
            <a:endParaRPr lang="tr-TR" sz="2400" dirty="0">
              <a:solidFill>
                <a:srgbClr val="FF0000"/>
              </a:solidFill>
            </a:endParaRPr>
          </a:p>
        </p:txBody>
      </p:sp>
    </p:spTree>
    <p:extLst>
      <p:ext uri="{BB962C8B-B14F-4D97-AF65-F5344CB8AC3E}">
        <p14:creationId xmlns:p14="http://schemas.microsoft.com/office/powerpoint/2010/main" val="662705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58499914"/>
              </p:ext>
            </p:extLst>
          </p:nvPr>
        </p:nvGraphicFramePr>
        <p:xfrm>
          <a:off x="-31428" y="34330"/>
          <a:ext cx="9153724" cy="5626921"/>
        </p:xfrm>
        <a:graphic>
          <a:graphicData uri="http://schemas.openxmlformats.org/drawingml/2006/table">
            <a:tbl>
              <a:tblPr/>
              <a:tblGrid>
                <a:gridCol w="4576862"/>
                <a:gridCol w="4576862"/>
              </a:tblGrid>
              <a:tr h="759775">
                <a:tc>
                  <a:txBody>
                    <a:bodyPr/>
                    <a:lstStyle/>
                    <a:p>
                      <a:pPr algn="ctr"/>
                      <a:r>
                        <a:rPr lang="tr-TR" b="1" dirty="0">
                          <a:solidFill>
                            <a:srgbClr val="FFFFFF"/>
                          </a:solidFill>
                          <a:effectLst/>
                        </a:rPr>
                        <a:t>TAMLAYAN</a:t>
                      </a:r>
                      <a:endParaRPr lang="tr-TR" b="1" dirty="0">
                        <a:effectLst/>
                      </a:endParaRPr>
                    </a:p>
                  </a:txBody>
                  <a:tcPr marL="76200" marR="76200" marT="76200" marB="76200" anchor="ctr">
                    <a:lnL w="9525" cap="flat" cmpd="sng" algn="ctr">
                      <a:solidFill>
                        <a:srgbClr val="E0714E"/>
                      </a:solidFill>
                      <a:prstDash val="solid"/>
                      <a:round/>
                      <a:headEnd type="none" w="med" len="med"/>
                      <a:tailEnd type="none" w="med" len="med"/>
                    </a:lnL>
                    <a:lnR w="9525" cap="flat" cmpd="sng" algn="ctr">
                      <a:solidFill>
                        <a:srgbClr val="90F94A"/>
                      </a:solidFill>
                      <a:prstDash val="solid"/>
                      <a:round/>
                      <a:headEnd type="none" w="med" len="med"/>
                      <a:tailEnd type="none" w="med" len="med"/>
                    </a:lnR>
                    <a:lnT w="9525" cap="flat" cmpd="sng" algn="ctr">
                      <a:solidFill>
                        <a:srgbClr val="E0714E"/>
                      </a:solidFill>
                      <a:prstDash val="solid"/>
                      <a:round/>
                      <a:headEnd type="none" w="med" len="med"/>
                      <a:tailEnd type="none" w="med" len="med"/>
                    </a:lnT>
                    <a:lnB w="9525" cap="flat" cmpd="sng" algn="ctr">
                      <a:solidFill>
                        <a:srgbClr val="50E449"/>
                      </a:solidFill>
                      <a:prstDash val="solid"/>
                      <a:round/>
                      <a:headEnd type="none" w="med" len="med"/>
                      <a:tailEnd type="none" w="med" len="med"/>
                    </a:lnB>
                    <a:solidFill>
                      <a:srgbClr val="4DBFD5"/>
                    </a:solidFill>
                  </a:tcPr>
                </a:tc>
                <a:tc>
                  <a:txBody>
                    <a:bodyPr/>
                    <a:lstStyle/>
                    <a:p>
                      <a:pPr algn="ctr"/>
                      <a:r>
                        <a:rPr lang="tr-TR" b="1">
                          <a:solidFill>
                            <a:srgbClr val="FFFFFF"/>
                          </a:solidFill>
                          <a:effectLst/>
                        </a:rPr>
                        <a:t>TAMLANAN</a:t>
                      </a:r>
                      <a:endParaRPr lang="tr-TR" b="1">
                        <a:effectLst/>
                      </a:endParaRPr>
                    </a:p>
                  </a:txBody>
                  <a:tcPr marL="76200" marR="76200" marT="76200" marB="76200" anchor="ctr">
                    <a:lnL w="9525" cap="flat" cmpd="sng" algn="ctr">
                      <a:solidFill>
                        <a:srgbClr val="90F94A"/>
                      </a:solidFill>
                      <a:prstDash val="solid"/>
                      <a:round/>
                      <a:headEnd type="none" w="med" len="med"/>
                      <a:tailEnd type="none" w="med" len="med"/>
                    </a:lnL>
                    <a:lnR w="9525" cap="flat" cmpd="sng" algn="ctr">
                      <a:solidFill>
                        <a:srgbClr val="90F94A"/>
                      </a:solidFill>
                      <a:prstDash val="solid"/>
                      <a:round/>
                      <a:headEnd type="none" w="med" len="med"/>
                      <a:tailEnd type="none" w="med" len="med"/>
                    </a:lnR>
                    <a:lnT w="9525" cap="flat" cmpd="sng" algn="ctr">
                      <a:solidFill>
                        <a:srgbClr val="90F94A"/>
                      </a:solidFill>
                      <a:prstDash val="solid"/>
                      <a:round/>
                      <a:headEnd type="none" w="med" len="med"/>
                      <a:tailEnd type="none" w="med" len="med"/>
                    </a:lnT>
                    <a:lnB w="9525" cap="flat" cmpd="sng" algn="ctr">
                      <a:solidFill>
                        <a:srgbClr val="30F94A"/>
                      </a:solidFill>
                      <a:prstDash val="solid"/>
                      <a:round/>
                      <a:headEnd type="none" w="med" len="med"/>
                      <a:tailEnd type="none" w="med" len="med"/>
                    </a:lnB>
                    <a:solidFill>
                      <a:srgbClr val="4DBFD5"/>
                    </a:solidFill>
                  </a:tcPr>
                </a:tc>
              </a:tr>
              <a:tr h="540794">
                <a:tc>
                  <a:txBody>
                    <a:bodyPr/>
                    <a:lstStyle/>
                    <a:p>
                      <a:pPr algn="ctr"/>
                      <a:r>
                        <a:rPr lang="tr-TR">
                          <a:effectLst/>
                        </a:rPr>
                        <a:t>okul</a:t>
                      </a:r>
                    </a:p>
                  </a:txBody>
                  <a:tcPr marL="76200" marR="76200" marT="76200" marB="76200" anchor="ctr">
                    <a:lnL w="9525" cap="flat" cmpd="sng" algn="ctr">
                      <a:solidFill>
                        <a:srgbClr val="50E449"/>
                      </a:solidFill>
                      <a:prstDash val="solid"/>
                      <a:round/>
                      <a:headEnd type="none" w="med" len="med"/>
                      <a:tailEnd type="none" w="med" len="med"/>
                    </a:lnL>
                    <a:lnR w="9525" cap="flat" cmpd="sng" algn="ctr">
                      <a:solidFill>
                        <a:srgbClr val="30F94A"/>
                      </a:solidFill>
                      <a:prstDash val="solid"/>
                      <a:round/>
                      <a:headEnd type="none" w="med" len="med"/>
                      <a:tailEnd type="none" w="med" len="med"/>
                    </a:lnR>
                    <a:lnT w="9525" cap="flat" cmpd="sng" algn="ctr">
                      <a:solidFill>
                        <a:srgbClr val="50E449"/>
                      </a:solidFill>
                      <a:prstDash val="solid"/>
                      <a:round/>
                      <a:headEnd type="none" w="med" len="med"/>
                      <a:tailEnd type="none" w="med" len="med"/>
                    </a:lnT>
                    <a:lnB w="9525" cap="flat" cmpd="sng" algn="ctr">
                      <a:solidFill>
                        <a:srgbClr val="C0F94A"/>
                      </a:solidFill>
                      <a:prstDash val="solid"/>
                      <a:round/>
                      <a:headEnd type="none" w="med" len="med"/>
                      <a:tailEnd type="none" w="med" len="med"/>
                    </a:lnB>
                  </a:tcPr>
                </a:tc>
                <a:tc>
                  <a:txBody>
                    <a:bodyPr/>
                    <a:lstStyle/>
                    <a:p>
                      <a:pPr algn="ctr"/>
                      <a:r>
                        <a:rPr lang="tr-TR">
                          <a:effectLst/>
                        </a:rPr>
                        <a:t>müdür</a:t>
                      </a:r>
                      <a:r>
                        <a:rPr lang="tr-TR" b="1">
                          <a:solidFill>
                            <a:srgbClr val="DD0055"/>
                          </a:solidFill>
                          <a:effectLst/>
                        </a:rPr>
                        <a:t>ü</a:t>
                      </a:r>
                      <a:endParaRPr lang="tr-TR">
                        <a:effectLst/>
                      </a:endParaRPr>
                    </a:p>
                  </a:txBody>
                  <a:tcPr marL="76200" marR="76200" marT="76200" marB="76200" anchor="ctr">
                    <a:lnL w="9525" cap="flat" cmpd="sng" algn="ctr">
                      <a:solidFill>
                        <a:srgbClr val="30F94A"/>
                      </a:solidFill>
                      <a:prstDash val="solid"/>
                      <a:round/>
                      <a:headEnd type="none" w="med" len="med"/>
                      <a:tailEnd type="none" w="med" len="med"/>
                    </a:lnL>
                    <a:lnR w="9525" cap="flat" cmpd="sng" algn="ctr">
                      <a:solidFill>
                        <a:srgbClr val="30F94A"/>
                      </a:solidFill>
                      <a:prstDash val="solid"/>
                      <a:round/>
                      <a:headEnd type="none" w="med" len="med"/>
                      <a:tailEnd type="none" w="med" len="med"/>
                    </a:lnR>
                    <a:lnT w="9525" cap="flat" cmpd="sng" algn="ctr">
                      <a:solidFill>
                        <a:srgbClr val="30F94A"/>
                      </a:solidFill>
                      <a:prstDash val="solid"/>
                      <a:round/>
                      <a:headEnd type="none" w="med" len="med"/>
                      <a:tailEnd type="none" w="med" len="med"/>
                    </a:lnT>
                    <a:lnB w="9525" cap="flat" cmpd="sng" algn="ctr">
                      <a:solidFill>
                        <a:srgbClr val="90FC4A"/>
                      </a:solidFill>
                      <a:prstDash val="solid"/>
                      <a:round/>
                      <a:headEnd type="none" w="med" len="med"/>
                      <a:tailEnd type="none" w="med" len="med"/>
                    </a:lnB>
                  </a:tcPr>
                </a:tc>
              </a:tr>
              <a:tr h="540794">
                <a:tc>
                  <a:txBody>
                    <a:bodyPr/>
                    <a:lstStyle/>
                    <a:p>
                      <a:pPr algn="ctr"/>
                      <a:r>
                        <a:rPr lang="tr-TR">
                          <a:effectLst/>
                        </a:rPr>
                        <a:t>Türkçe</a:t>
                      </a:r>
                    </a:p>
                  </a:txBody>
                  <a:tcPr marL="76200" marR="76200" marT="76200" marB="76200" anchor="ctr">
                    <a:lnL w="9525" cap="flat" cmpd="sng" algn="ctr">
                      <a:solidFill>
                        <a:srgbClr val="C0F94A"/>
                      </a:solidFill>
                      <a:prstDash val="solid"/>
                      <a:round/>
                      <a:headEnd type="none" w="med" len="med"/>
                      <a:tailEnd type="none" w="med" len="med"/>
                    </a:lnL>
                    <a:lnR w="9525" cap="flat" cmpd="sng" algn="ctr">
                      <a:solidFill>
                        <a:srgbClr val="90FC4A"/>
                      </a:solidFill>
                      <a:prstDash val="solid"/>
                      <a:round/>
                      <a:headEnd type="none" w="med" len="med"/>
                      <a:tailEnd type="none" w="med" len="med"/>
                    </a:lnR>
                    <a:lnT w="9525" cap="flat" cmpd="sng" algn="ctr">
                      <a:solidFill>
                        <a:srgbClr val="C0F94A"/>
                      </a:solidFill>
                      <a:prstDash val="solid"/>
                      <a:round/>
                      <a:headEnd type="none" w="med" len="med"/>
                      <a:tailEnd type="none" w="med" len="med"/>
                    </a:lnT>
                    <a:lnB w="9525" cap="flat" cmpd="sng" algn="ctr">
                      <a:solidFill>
                        <a:srgbClr val="30FC4A"/>
                      </a:solidFill>
                      <a:prstDash val="solid"/>
                      <a:round/>
                      <a:headEnd type="none" w="med" len="med"/>
                      <a:tailEnd type="none" w="med" len="med"/>
                    </a:lnB>
                    <a:solidFill>
                      <a:srgbClr val="F5F5F5"/>
                    </a:solidFill>
                  </a:tcPr>
                </a:tc>
                <a:tc>
                  <a:txBody>
                    <a:bodyPr/>
                    <a:lstStyle/>
                    <a:p>
                      <a:pPr algn="ctr"/>
                      <a:r>
                        <a:rPr lang="tr-TR">
                          <a:effectLst/>
                        </a:rPr>
                        <a:t>defter</a:t>
                      </a:r>
                      <a:r>
                        <a:rPr lang="tr-TR" b="1">
                          <a:solidFill>
                            <a:srgbClr val="DD0055"/>
                          </a:solidFill>
                          <a:effectLst/>
                        </a:rPr>
                        <a:t>i</a:t>
                      </a:r>
                      <a:endParaRPr lang="tr-TR">
                        <a:effectLst/>
                      </a:endParaRPr>
                    </a:p>
                  </a:txBody>
                  <a:tcPr marL="76200" marR="76200" marT="76200" marB="76200" anchor="ctr">
                    <a:lnL w="9525" cap="flat" cmpd="sng" algn="ctr">
                      <a:solidFill>
                        <a:srgbClr val="90FC4A"/>
                      </a:solidFill>
                      <a:prstDash val="solid"/>
                      <a:round/>
                      <a:headEnd type="none" w="med" len="med"/>
                      <a:tailEnd type="none" w="med" len="med"/>
                    </a:lnL>
                    <a:lnR w="9525" cap="flat" cmpd="sng" algn="ctr">
                      <a:solidFill>
                        <a:srgbClr val="90FC4A"/>
                      </a:solidFill>
                      <a:prstDash val="solid"/>
                      <a:round/>
                      <a:headEnd type="none" w="med" len="med"/>
                      <a:tailEnd type="none" w="med" len="med"/>
                    </a:lnR>
                    <a:lnT w="9525" cap="flat" cmpd="sng" algn="ctr">
                      <a:solidFill>
                        <a:srgbClr val="90FC4A"/>
                      </a:solidFill>
                      <a:prstDash val="solid"/>
                      <a:round/>
                      <a:headEnd type="none" w="med" len="med"/>
                      <a:tailEnd type="none" w="med" len="med"/>
                    </a:lnT>
                    <a:lnB w="9525" cap="flat" cmpd="sng" algn="ctr">
                      <a:solidFill>
                        <a:srgbClr val="30FF4A"/>
                      </a:solidFill>
                      <a:prstDash val="solid"/>
                      <a:round/>
                      <a:headEnd type="none" w="med" len="med"/>
                      <a:tailEnd type="none" w="med" len="med"/>
                    </a:lnB>
                    <a:solidFill>
                      <a:srgbClr val="F5F5F5"/>
                    </a:solidFill>
                  </a:tcPr>
                </a:tc>
              </a:tr>
              <a:tr h="540794">
                <a:tc>
                  <a:txBody>
                    <a:bodyPr/>
                    <a:lstStyle/>
                    <a:p>
                      <a:pPr algn="ctr"/>
                      <a:r>
                        <a:rPr lang="tr-TR">
                          <a:effectLst/>
                        </a:rPr>
                        <a:t>öğrenci</a:t>
                      </a:r>
                    </a:p>
                  </a:txBody>
                  <a:tcPr marL="76200" marR="76200" marT="76200" marB="76200" anchor="ctr">
                    <a:lnL w="9525" cap="flat" cmpd="sng" algn="ctr">
                      <a:solidFill>
                        <a:srgbClr val="30FC4A"/>
                      </a:solidFill>
                      <a:prstDash val="solid"/>
                      <a:round/>
                      <a:headEnd type="none" w="med" len="med"/>
                      <a:tailEnd type="none" w="med" len="med"/>
                    </a:lnL>
                    <a:lnR w="9525" cap="flat" cmpd="sng" algn="ctr">
                      <a:solidFill>
                        <a:srgbClr val="30FF4A"/>
                      </a:solidFill>
                      <a:prstDash val="solid"/>
                      <a:round/>
                      <a:headEnd type="none" w="med" len="med"/>
                      <a:tailEnd type="none" w="med" len="med"/>
                    </a:lnR>
                    <a:lnT w="9525" cap="flat" cmpd="sng" algn="ctr">
                      <a:solidFill>
                        <a:srgbClr val="30FC4A"/>
                      </a:solidFill>
                      <a:prstDash val="solid"/>
                      <a:round/>
                      <a:headEnd type="none" w="med" len="med"/>
                      <a:tailEnd type="none" w="med" len="med"/>
                    </a:lnT>
                    <a:lnB w="9525" cap="flat" cmpd="sng" algn="ctr">
                      <a:solidFill>
                        <a:srgbClr val="90C34B"/>
                      </a:solidFill>
                      <a:prstDash val="solid"/>
                      <a:round/>
                      <a:headEnd type="none" w="med" len="med"/>
                      <a:tailEnd type="none" w="med" len="med"/>
                    </a:lnB>
                  </a:tcPr>
                </a:tc>
                <a:tc>
                  <a:txBody>
                    <a:bodyPr/>
                    <a:lstStyle/>
                    <a:p>
                      <a:pPr algn="ctr"/>
                      <a:r>
                        <a:rPr lang="tr-TR">
                          <a:effectLst/>
                        </a:rPr>
                        <a:t>sayı</a:t>
                      </a:r>
                      <a:r>
                        <a:rPr lang="tr-TR" b="1">
                          <a:solidFill>
                            <a:srgbClr val="DD0055"/>
                          </a:solidFill>
                          <a:effectLst/>
                        </a:rPr>
                        <a:t>sı</a:t>
                      </a:r>
                      <a:endParaRPr lang="tr-TR">
                        <a:effectLst/>
                      </a:endParaRPr>
                    </a:p>
                  </a:txBody>
                  <a:tcPr marL="76200" marR="76200" marT="76200" marB="76200" anchor="ctr">
                    <a:lnL w="9525" cap="flat" cmpd="sng" algn="ctr">
                      <a:solidFill>
                        <a:srgbClr val="30FF4A"/>
                      </a:solidFill>
                      <a:prstDash val="solid"/>
                      <a:round/>
                      <a:headEnd type="none" w="med" len="med"/>
                      <a:tailEnd type="none" w="med" len="med"/>
                    </a:lnL>
                    <a:lnR w="9525" cap="flat" cmpd="sng" algn="ctr">
                      <a:solidFill>
                        <a:srgbClr val="30FF4A"/>
                      </a:solidFill>
                      <a:prstDash val="solid"/>
                      <a:round/>
                      <a:headEnd type="none" w="med" len="med"/>
                      <a:tailEnd type="none" w="med" len="med"/>
                    </a:lnR>
                    <a:lnT w="9525" cap="flat" cmpd="sng" algn="ctr">
                      <a:solidFill>
                        <a:srgbClr val="30FF4A"/>
                      </a:solidFill>
                      <a:prstDash val="solid"/>
                      <a:round/>
                      <a:headEnd type="none" w="med" len="med"/>
                      <a:tailEnd type="none" w="med" len="med"/>
                    </a:lnT>
                    <a:lnB w="9525" cap="flat" cmpd="sng" algn="ctr">
                      <a:solidFill>
                        <a:srgbClr val="50C44B"/>
                      </a:solidFill>
                      <a:prstDash val="solid"/>
                      <a:round/>
                      <a:headEnd type="none" w="med" len="med"/>
                      <a:tailEnd type="none" w="med" len="med"/>
                    </a:lnB>
                  </a:tcPr>
                </a:tc>
              </a:tr>
              <a:tr h="540794">
                <a:tc>
                  <a:txBody>
                    <a:bodyPr/>
                    <a:lstStyle/>
                    <a:p>
                      <a:pPr algn="ctr"/>
                      <a:r>
                        <a:rPr lang="tr-TR">
                          <a:effectLst/>
                        </a:rPr>
                        <a:t>elektrik</a:t>
                      </a:r>
                    </a:p>
                  </a:txBody>
                  <a:tcPr marL="76200" marR="76200" marT="76200" marB="76200" anchor="ctr">
                    <a:lnL w="9525" cap="flat" cmpd="sng" algn="ctr">
                      <a:solidFill>
                        <a:srgbClr val="90C34B"/>
                      </a:solidFill>
                      <a:prstDash val="solid"/>
                      <a:round/>
                      <a:headEnd type="none" w="med" len="med"/>
                      <a:tailEnd type="none" w="med" len="med"/>
                    </a:lnL>
                    <a:lnR w="9525" cap="flat" cmpd="sng" algn="ctr">
                      <a:solidFill>
                        <a:srgbClr val="50C44B"/>
                      </a:solidFill>
                      <a:prstDash val="solid"/>
                      <a:round/>
                      <a:headEnd type="none" w="med" len="med"/>
                      <a:tailEnd type="none" w="med" len="med"/>
                    </a:lnR>
                    <a:lnT w="9525" cap="flat" cmpd="sng" algn="ctr">
                      <a:solidFill>
                        <a:srgbClr val="90C34B"/>
                      </a:solidFill>
                      <a:prstDash val="solid"/>
                      <a:round/>
                      <a:headEnd type="none" w="med" len="med"/>
                      <a:tailEnd type="none" w="med" len="med"/>
                    </a:lnT>
                    <a:lnB w="9525" cap="flat" cmpd="sng" algn="ctr">
                      <a:solidFill>
                        <a:srgbClr val="10C54B"/>
                      </a:solidFill>
                      <a:prstDash val="solid"/>
                      <a:round/>
                      <a:headEnd type="none" w="med" len="med"/>
                      <a:tailEnd type="none" w="med" len="med"/>
                    </a:lnB>
                    <a:solidFill>
                      <a:srgbClr val="F5F5F5"/>
                    </a:solidFill>
                  </a:tcPr>
                </a:tc>
                <a:tc>
                  <a:txBody>
                    <a:bodyPr/>
                    <a:lstStyle/>
                    <a:p>
                      <a:pPr algn="ctr"/>
                      <a:r>
                        <a:rPr lang="tr-TR">
                          <a:effectLst/>
                        </a:rPr>
                        <a:t>kablo</a:t>
                      </a:r>
                      <a:r>
                        <a:rPr lang="tr-TR" b="1">
                          <a:solidFill>
                            <a:srgbClr val="DD0055"/>
                          </a:solidFill>
                          <a:effectLst/>
                        </a:rPr>
                        <a:t>su</a:t>
                      </a:r>
                      <a:endParaRPr lang="tr-TR">
                        <a:effectLst/>
                      </a:endParaRPr>
                    </a:p>
                  </a:txBody>
                  <a:tcPr marL="76200" marR="76200" marT="76200" marB="76200" anchor="ctr">
                    <a:lnL w="9525" cap="flat" cmpd="sng" algn="ctr">
                      <a:solidFill>
                        <a:srgbClr val="50C44B"/>
                      </a:solidFill>
                      <a:prstDash val="solid"/>
                      <a:round/>
                      <a:headEnd type="none" w="med" len="med"/>
                      <a:tailEnd type="none" w="med" len="med"/>
                    </a:lnL>
                    <a:lnR w="9525" cap="flat" cmpd="sng" algn="ctr">
                      <a:solidFill>
                        <a:srgbClr val="50C44B"/>
                      </a:solidFill>
                      <a:prstDash val="solid"/>
                      <a:round/>
                      <a:headEnd type="none" w="med" len="med"/>
                      <a:tailEnd type="none" w="med" len="med"/>
                    </a:lnR>
                    <a:lnT w="9525" cap="flat" cmpd="sng" algn="ctr">
                      <a:solidFill>
                        <a:srgbClr val="50C44B"/>
                      </a:solidFill>
                      <a:prstDash val="solid"/>
                      <a:round/>
                      <a:headEnd type="none" w="med" len="med"/>
                      <a:tailEnd type="none" w="med" len="med"/>
                    </a:lnT>
                    <a:lnB w="9525" cap="flat" cmpd="sng" algn="ctr">
                      <a:solidFill>
                        <a:srgbClr val="00C64B"/>
                      </a:solidFill>
                      <a:prstDash val="solid"/>
                      <a:round/>
                      <a:headEnd type="none" w="med" len="med"/>
                      <a:tailEnd type="none" w="med" len="med"/>
                    </a:lnB>
                    <a:solidFill>
                      <a:srgbClr val="F5F5F5"/>
                    </a:solidFill>
                  </a:tcPr>
                </a:tc>
              </a:tr>
              <a:tr h="540794">
                <a:tc>
                  <a:txBody>
                    <a:bodyPr/>
                    <a:lstStyle/>
                    <a:p>
                      <a:pPr algn="ctr"/>
                      <a:r>
                        <a:rPr lang="tr-TR" dirty="0">
                          <a:effectLst/>
                        </a:rPr>
                        <a:t>sokak</a:t>
                      </a:r>
                    </a:p>
                  </a:txBody>
                  <a:tcPr marL="76200" marR="76200" marT="76200" marB="76200" anchor="ctr">
                    <a:lnL w="9525" cap="flat" cmpd="sng" algn="ctr">
                      <a:solidFill>
                        <a:srgbClr val="10C54B"/>
                      </a:solidFill>
                      <a:prstDash val="solid"/>
                      <a:round/>
                      <a:headEnd type="none" w="med" len="med"/>
                      <a:tailEnd type="none" w="med" len="med"/>
                    </a:lnL>
                    <a:lnR w="9525" cap="flat" cmpd="sng" algn="ctr">
                      <a:solidFill>
                        <a:srgbClr val="00C64B"/>
                      </a:solidFill>
                      <a:prstDash val="solid"/>
                      <a:round/>
                      <a:headEnd type="none" w="med" len="med"/>
                      <a:tailEnd type="none" w="med" len="med"/>
                    </a:lnR>
                    <a:lnT w="9525" cap="flat" cmpd="sng" algn="ctr">
                      <a:solidFill>
                        <a:srgbClr val="10C54B"/>
                      </a:solidFill>
                      <a:prstDash val="solid"/>
                      <a:round/>
                      <a:headEnd type="none" w="med" len="med"/>
                      <a:tailEnd type="none" w="med" len="med"/>
                    </a:lnT>
                    <a:lnB w="9525" cap="flat" cmpd="sng" algn="ctr">
                      <a:solidFill>
                        <a:srgbClr val="A0C54B"/>
                      </a:solidFill>
                      <a:prstDash val="solid"/>
                      <a:round/>
                      <a:headEnd type="none" w="med" len="med"/>
                      <a:tailEnd type="none" w="med" len="med"/>
                    </a:lnB>
                  </a:tcPr>
                </a:tc>
                <a:tc>
                  <a:txBody>
                    <a:bodyPr/>
                    <a:lstStyle/>
                    <a:p>
                      <a:pPr algn="ctr"/>
                      <a:r>
                        <a:rPr lang="tr-TR">
                          <a:effectLst/>
                        </a:rPr>
                        <a:t>lamba</a:t>
                      </a:r>
                      <a:r>
                        <a:rPr lang="tr-TR" b="1">
                          <a:solidFill>
                            <a:srgbClr val="DD0055"/>
                          </a:solidFill>
                          <a:effectLst/>
                        </a:rPr>
                        <a:t>sı</a:t>
                      </a:r>
                      <a:endParaRPr lang="tr-TR">
                        <a:effectLst/>
                      </a:endParaRPr>
                    </a:p>
                  </a:txBody>
                  <a:tcPr marL="76200" marR="76200" marT="76200" marB="76200" anchor="ctr">
                    <a:lnL w="9525" cap="flat" cmpd="sng" algn="ctr">
                      <a:solidFill>
                        <a:srgbClr val="00C64B"/>
                      </a:solidFill>
                      <a:prstDash val="solid"/>
                      <a:round/>
                      <a:headEnd type="none" w="med" len="med"/>
                      <a:tailEnd type="none" w="med" len="med"/>
                    </a:lnL>
                    <a:lnR w="9525" cap="flat" cmpd="sng" algn="ctr">
                      <a:solidFill>
                        <a:srgbClr val="00C64B"/>
                      </a:solidFill>
                      <a:prstDash val="solid"/>
                      <a:round/>
                      <a:headEnd type="none" w="med" len="med"/>
                      <a:tailEnd type="none" w="med" len="med"/>
                    </a:lnR>
                    <a:lnT w="9525" cap="flat" cmpd="sng" algn="ctr">
                      <a:solidFill>
                        <a:srgbClr val="00C64B"/>
                      </a:solidFill>
                      <a:prstDash val="solid"/>
                      <a:round/>
                      <a:headEnd type="none" w="med" len="med"/>
                      <a:tailEnd type="none" w="med" len="med"/>
                    </a:lnT>
                    <a:lnB w="9525" cap="flat" cmpd="sng" algn="ctr">
                      <a:solidFill>
                        <a:srgbClr val="00C94B"/>
                      </a:solidFill>
                      <a:prstDash val="solid"/>
                      <a:round/>
                      <a:headEnd type="none" w="med" len="med"/>
                      <a:tailEnd type="none" w="med" len="med"/>
                    </a:lnB>
                  </a:tcPr>
                </a:tc>
              </a:tr>
              <a:tr h="540794">
                <a:tc>
                  <a:txBody>
                    <a:bodyPr/>
                    <a:lstStyle/>
                    <a:p>
                      <a:pPr algn="ctr"/>
                      <a:r>
                        <a:rPr lang="tr-TR">
                          <a:effectLst/>
                        </a:rPr>
                        <a:t>tarih</a:t>
                      </a:r>
                    </a:p>
                  </a:txBody>
                  <a:tcPr marL="76200" marR="76200" marT="76200" marB="76200" anchor="ctr">
                    <a:lnL w="9525" cap="flat" cmpd="sng" algn="ctr">
                      <a:solidFill>
                        <a:srgbClr val="A0C54B"/>
                      </a:solidFill>
                      <a:prstDash val="solid"/>
                      <a:round/>
                      <a:headEnd type="none" w="med" len="med"/>
                      <a:tailEnd type="none" w="med" len="med"/>
                    </a:lnL>
                    <a:lnR w="9525" cap="flat" cmpd="sng" algn="ctr">
                      <a:solidFill>
                        <a:srgbClr val="00C94B"/>
                      </a:solidFill>
                      <a:prstDash val="solid"/>
                      <a:round/>
                      <a:headEnd type="none" w="med" len="med"/>
                      <a:tailEnd type="none" w="med" len="med"/>
                    </a:lnR>
                    <a:lnT w="9525" cap="flat" cmpd="sng" algn="ctr">
                      <a:solidFill>
                        <a:srgbClr val="A0C54B"/>
                      </a:solidFill>
                      <a:prstDash val="solid"/>
                      <a:round/>
                      <a:headEnd type="none" w="med" len="med"/>
                      <a:tailEnd type="none" w="med" len="med"/>
                    </a:lnT>
                    <a:lnB w="9525" cap="flat" cmpd="sng" algn="ctr">
                      <a:solidFill>
                        <a:srgbClr val="A0C84B"/>
                      </a:solidFill>
                      <a:prstDash val="solid"/>
                      <a:round/>
                      <a:headEnd type="none" w="med" len="med"/>
                      <a:tailEnd type="none" w="med" len="med"/>
                    </a:lnB>
                    <a:solidFill>
                      <a:srgbClr val="F5F5F5"/>
                    </a:solidFill>
                  </a:tcPr>
                </a:tc>
                <a:tc>
                  <a:txBody>
                    <a:bodyPr/>
                    <a:lstStyle/>
                    <a:p>
                      <a:pPr algn="ctr"/>
                      <a:r>
                        <a:rPr lang="tr-TR">
                          <a:effectLst/>
                        </a:rPr>
                        <a:t>öğretmen</a:t>
                      </a:r>
                      <a:r>
                        <a:rPr lang="tr-TR" b="1">
                          <a:solidFill>
                            <a:srgbClr val="DD0055"/>
                          </a:solidFill>
                          <a:effectLst/>
                        </a:rPr>
                        <a:t>i</a:t>
                      </a:r>
                      <a:endParaRPr lang="tr-TR">
                        <a:effectLst/>
                      </a:endParaRPr>
                    </a:p>
                  </a:txBody>
                  <a:tcPr marL="76200" marR="76200" marT="76200" marB="76200" anchor="ctr">
                    <a:lnL w="9525" cap="flat" cmpd="sng" algn="ctr">
                      <a:solidFill>
                        <a:srgbClr val="00C94B"/>
                      </a:solidFill>
                      <a:prstDash val="solid"/>
                      <a:round/>
                      <a:headEnd type="none" w="med" len="med"/>
                      <a:tailEnd type="none" w="med" len="med"/>
                    </a:lnL>
                    <a:lnR w="9525" cap="flat" cmpd="sng" algn="ctr">
                      <a:solidFill>
                        <a:srgbClr val="00C94B"/>
                      </a:solidFill>
                      <a:prstDash val="solid"/>
                      <a:round/>
                      <a:headEnd type="none" w="med" len="med"/>
                      <a:tailEnd type="none" w="med" len="med"/>
                    </a:lnR>
                    <a:lnT w="9525" cap="flat" cmpd="sng" algn="ctr">
                      <a:solidFill>
                        <a:srgbClr val="00C94B"/>
                      </a:solidFill>
                      <a:prstDash val="solid"/>
                      <a:round/>
                      <a:headEnd type="none" w="med" len="med"/>
                      <a:tailEnd type="none" w="med" len="med"/>
                    </a:lnT>
                    <a:lnB w="9525" cap="flat" cmpd="sng" algn="ctr">
                      <a:solidFill>
                        <a:srgbClr val="C0CC4B"/>
                      </a:solidFill>
                      <a:prstDash val="solid"/>
                      <a:round/>
                      <a:headEnd type="none" w="med" len="med"/>
                      <a:tailEnd type="none" w="med" len="med"/>
                    </a:lnB>
                    <a:solidFill>
                      <a:srgbClr val="F5F5F5"/>
                    </a:solidFill>
                  </a:tcPr>
                </a:tc>
              </a:tr>
              <a:tr h="540794">
                <a:tc>
                  <a:txBody>
                    <a:bodyPr/>
                    <a:lstStyle/>
                    <a:p>
                      <a:pPr algn="ctr"/>
                      <a:r>
                        <a:rPr lang="tr-TR">
                          <a:effectLst/>
                        </a:rPr>
                        <a:t>İstanbul</a:t>
                      </a:r>
                    </a:p>
                  </a:txBody>
                  <a:tcPr marL="76200" marR="76200" marT="76200" marB="76200" anchor="ctr">
                    <a:lnL w="9525" cap="flat" cmpd="sng" algn="ctr">
                      <a:solidFill>
                        <a:srgbClr val="A0C84B"/>
                      </a:solidFill>
                      <a:prstDash val="solid"/>
                      <a:round/>
                      <a:headEnd type="none" w="med" len="med"/>
                      <a:tailEnd type="none" w="med" len="med"/>
                    </a:lnL>
                    <a:lnR w="9525" cap="flat" cmpd="sng" algn="ctr">
                      <a:solidFill>
                        <a:srgbClr val="C0CC4B"/>
                      </a:solidFill>
                      <a:prstDash val="solid"/>
                      <a:round/>
                      <a:headEnd type="none" w="med" len="med"/>
                      <a:tailEnd type="none" w="med" len="med"/>
                    </a:lnR>
                    <a:lnT w="9525" cap="flat" cmpd="sng" algn="ctr">
                      <a:solidFill>
                        <a:srgbClr val="A0C84B"/>
                      </a:solidFill>
                      <a:prstDash val="solid"/>
                      <a:round/>
                      <a:headEnd type="none" w="med" len="med"/>
                      <a:tailEnd type="none" w="med" len="med"/>
                    </a:lnT>
                    <a:lnB w="9525" cap="flat" cmpd="sng" algn="ctr">
                      <a:solidFill>
                        <a:srgbClr val="D0724E"/>
                      </a:solidFill>
                      <a:prstDash val="solid"/>
                      <a:round/>
                      <a:headEnd type="none" w="med" len="med"/>
                      <a:tailEnd type="none" w="med" len="med"/>
                    </a:lnB>
                  </a:tcPr>
                </a:tc>
                <a:tc>
                  <a:txBody>
                    <a:bodyPr/>
                    <a:lstStyle/>
                    <a:p>
                      <a:pPr algn="ctr"/>
                      <a:r>
                        <a:rPr lang="tr-TR">
                          <a:effectLst/>
                        </a:rPr>
                        <a:t>Boğaz</a:t>
                      </a:r>
                      <a:r>
                        <a:rPr lang="tr-TR" b="1">
                          <a:solidFill>
                            <a:srgbClr val="DD0055"/>
                          </a:solidFill>
                          <a:effectLst/>
                        </a:rPr>
                        <a:t>ı</a:t>
                      </a:r>
                      <a:endParaRPr lang="tr-TR">
                        <a:effectLst/>
                      </a:endParaRPr>
                    </a:p>
                  </a:txBody>
                  <a:tcPr marL="76200" marR="76200" marT="76200" marB="76200" anchor="ctr">
                    <a:lnL w="9525" cap="flat" cmpd="sng" algn="ctr">
                      <a:solidFill>
                        <a:srgbClr val="C0CC4B"/>
                      </a:solidFill>
                      <a:prstDash val="solid"/>
                      <a:round/>
                      <a:headEnd type="none" w="med" len="med"/>
                      <a:tailEnd type="none" w="med" len="med"/>
                    </a:lnL>
                    <a:lnR w="9525" cap="flat" cmpd="sng" algn="ctr">
                      <a:solidFill>
                        <a:srgbClr val="C0CC4B"/>
                      </a:solidFill>
                      <a:prstDash val="solid"/>
                      <a:round/>
                      <a:headEnd type="none" w="med" len="med"/>
                      <a:tailEnd type="none" w="med" len="med"/>
                    </a:lnR>
                    <a:lnT w="9525" cap="flat" cmpd="sng" algn="ctr">
                      <a:solidFill>
                        <a:srgbClr val="C0CC4B"/>
                      </a:solidFill>
                      <a:prstDash val="solid"/>
                      <a:round/>
                      <a:headEnd type="none" w="med" len="med"/>
                      <a:tailEnd type="none" w="med" len="med"/>
                    </a:lnT>
                    <a:lnB w="9525" cap="flat" cmpd="sng" algn="ctr">
                      <a:solidFill>
                        <a:srgbClr val="90734E"/>
                      </a:solidFill>
                      <a:prstDash val="solid"/>
                      <a:round/>
                      <a:headEnd type="none" w="med" len="med"/>
                      <a:tailEnd type="none" w="med" len="med"/>
                    </a:lnB>
                  </a:tcPr>
                </a:tc>
              </a:tr>
              <a:tr h="540794">
                <a:tc>
                  <a:txBody>
                    <a:bodyPr/>
                    <a:lstStyle/>
                    <a:p>
                      <a:pPr algn="ctr"/>
                      <a:r>
                        <a:rPr lang="tr-TR">
                          <a:effectLst/>
                        </a:rPr>
                        <a:t>Türkiye</a:t>
                      </a:r>
                    </a:p>
                  </a:txBody>
                  <a:tcPr marL="76200" marR="76200" marT="76200" marB="76200" anchor="ctr">
                    <a:lnL w="9525" cap="flat" cmpd="sng" algn="ctr">
                      <a:solidFill>
                        <a:srgbClr val="D0724E"/>
                      </a:solidFill>
                      <a:prstDash val="solid"/>
                      <a:round/>
                      <a:headEnd type="none" w="med" len="med"/>
                      <a:tailEnd type="none" w="med" len="med"/>
                    </a:lnL>
                    <a:lnR w="9525" cap="flat" cmpd="sng" algn="ctr">
                      <a:solidFill>
                        <a:srgbClr val="90734E"/>
                      </a:solidFill>
                      <a:prstDash val="solid"/>
                      <a:round/>
                      <a:headEnd type="none" w="med" len="med"/>
                      <a:tailEnd type="none" w="med" len="med"/>
                    </a:lnR>
                    <a:lnT w="9525" cap="flat" cmpd="sng" algn="ctr">
                      <a:solidFill>
                        <a:srgbClr val="D0724E"/>
                      </a:solidFill>
                      <a:prstDash val="solid"/>
                      <a:round/>
                      <a:headEnd type="none" w="med" len="med"/>
                      <a:tailEnd type="none" w="med" len="med"/>
                    </a:lnT>
                    <a:lnB w="9525" cap="flat" cmpd="sng" algn="ctr">
                      <a:solidFill>
                        <a:srgbClr val="50744E"/>
                      </a:solidFill>
                      <a:prstDash val="solid"/>
                      <a:round/>
                      <a:headEnd type="none" w="med" len="med"/>
                      <a:tailEnd type="none" w="med" len="med"/>
                    </a:lnB>
                    <a:solidFill>
                      <a:srgbClr val="F5F5F5"/>
                    </a:solidFill>
                  </a:tcPr>
                </a:tc>
                <a:tc>
                  <a:txBody>
                    <a:bodyPr/>
                    <a:lstStyle/>
                    <a:p>
                      <a:pPr algn="ctr"/>
                      <a:r>
                        <a:rPr lang="tr-TR">
                          <a:effectLst/>
                        </a:rPr>
                        <a:t>Cumhuriyet</a:t>
                      </a:r>
                      <a:r>
                        <a:rPr lang="tr-TR" b="1">
                          <a:solidFill>
                            <a:srgbClr val="DD0055"/>
                          </a:solidFill>
                          <a:effectLst/>
                        </a:rPr>
                        <a:t>i</a:t>
                      </a:r>
                      <a:endParaRPr lang="tr-TR">
                        <a:effectLst/>
                      </a:endParaRPr>
                    </a:p>
                  </a:txBody>
                  <a:tcPr marL="76200" marR="76200" marT="76200" marB="76200" anchor="ctr">
                    <a:lnL w="9525" cap="flat" cmpd="sng" algn="ctr">
                      <a:solidFill>
                        <a:srgbClr val="90734E"/>
                      </a:solidFill>
                      <a:prstDash val="solid"/>
                      <a:round/>
                      <a:headEnd type="none" w="med" len="med"/>
                      <a:tailEnd type="none" w="med" len="med"/>
                    </a:lnL>
                    <a:lnR w="9525" cap="flat" cmpd="sng" algn="ctr">
                      <a:solidFill>
                        <a:srgbClr val="90734E"/>
                      </a:solidFill>
                      <a:prstDash val="solid"/>
                      <a:round/>
                      <a:headEnd type="none" w="med" len="med"/>
                      <a:tailEnd type="none" w="med" len="med"/>
                    </a:lnR>
                    <a:lnT w="9525" cap="flat" cmpd="sng" algn="ctr">
                      <a:solidFill>
                        <a:srgbClr val="90734E"/>
                      </a:solidFill>
                      <a:prstDash val="solid"/>
                      <a:round/>
                      <a:headEnd type="none" w="med" len="med"/>
                      <a:tailEnd type="none" w="med" len="med"/>
                    </a:lnT>
                    <a:lnB w="9525" cap="flat" cmpd="sng" algn="ctr">
                      <a:solidFill>
                        <a:srgbClr val="40754E"/>
                      </a:solidFill>
                      <a:prstDash val="solid"/>
                      <a:round/>
                      <a:headEnd type="none" w="med" len="med"/>
                      <a:tailEnd type="none" w="med" len="med"/>
                    </a:lnB>
                    <a:solidFill>
                      <a:srgbClr val="F5F5F5"/>
                    </a:solidFill>
                  </a:tcPr>
                </a:tc>
              </a:tr>
              <a:tr h="540794">
                <a:tc>
                  <a:txBody>
                    <a:bodyPr/>
                    <a:lstStyle/>
                    <a:p>
                      <a:pPr algn="ctr"/>
                      <a:r>
                        <a:rPr lang="tr-TR">
                          <a:effectLst/>
                        </a:rPr>
                        <a:t>aşk</a:t>
                      </a:r>
                    </a:p>
                  </a:txBody>
                  <a:tcPr marL="76200" marR="76200" marT="76200" marB="76200" anchor="ctr">
                    <a:lnL w="9525" cap="flat" cmpd="sng" algn="ctr">
                      <a:solidFill>
                        <a:srgbClr val="50744E"/>
                      </a:solidFill>
                      <a:prstDash val="solid"/>
                      <a:round/>
                      <a:headEnd type="none" w="med" len="med"/>
                      <a:tailEnd type="none" w="med" len="med"/>
                    </a:lnL>
                    <a:lnR w="9525" cap="flat" cmpd="sng" algn="ctr">
                      <a:solidFill>
                        <a:srgbClr val="40754E"/>
                      </a:solidFill>
                      <a:prstDash val="solid"/>
                      <a:round/>
                      <a:headEnd type="none" w="med" len="med"/>
                      <a:tailEnd type="none" w="med" len="med"/>
                    </a:lnR>
                    <a:lnT w="9525" cap="flat" cmpd="sng" algn="ctr">
                      <a:solidFill>
                        <a:srgbClr val="50744E"/>
                      </a:solidFill>
                      <a:prstDash val="solid"/>
                      <a:round/>
                      <a:headEnd type="none" w="med" len="med"/>
                      <a:tailEnd type="none" w="med" len="med"/>
                    </a:lnT>
                    <a:lnB w="9525" cap="flat" cmpd="sng" algn="ctr">
                      <a:solidFill>
                        <a:srgbClr val="50744E"/>
                      </a:solidFill>
                      <a:prstDash val="solid"/>
                      <a:round/>
                      <a:headEnd type="none" w="med" len="med"/>
                      <a:tailEnd type="none" w="med" len="med"/>
                    </a:lnB>
                  </a:tcPr>
                </a:tc>
                <a:tc>
                  <a:txBody>
                    <a:bodyPr/>
                    <a:lstStyle/>
                    <a:p>
                      <a:pPr algn="ctr"/>
                      <a:r>
                        <a:rPr lang="tr-TR" dirty="0">
                          <a:effectLst/>
                        </a:rPr>
                        <a:t>acı</a:t>
                      </a:r>
                      <a:r>
                        <a:rPr lang="tr-TR" b="1" dirty="0">
                          <a:solidFill>
                            <a:srgbClr val="DD0055"/>
                          </a:solidFill>
                          <a:effectLst/>
                        </a:rPr>
                        <a:t>sı</a:t>
                      </a:r>
                      <a:endParaRPr lang="tr-TR" dirty="0">
                        <a:effectLst/>
                      </a:endParaRPr>
                    </a:p>
                  </a:txBody>
                  <a:tcPr marL="76200" marR="76200" marT="76200" marB="76200" anchor="ctr">
                    <a:lnL w="9525" cap="flat" cmpd="sng" algn="ctr">
                      <a:solidFill>
                        <a:srgbClr val="40754E"/>
                      </a:solidFill>
                      <a:prstDash val="solid"/>
                      <a:round/>
                      <a:headEnd type="none" w="med" len="med"/>
                      <a:tailEnd type="none" w="med" len="med"/>
                    </a:lnL>
                    <a:lnR w="9525" cap="flat" cmpd="sng" algn="ctr">
                      <a:solidFill>
                        <a:srgbClr val="40754E"/>
                      </a:solidFill>
                      <a:prstDash val="solid"/>
                      <a:round/>
                      <a:headEnd type="none" w="med" len="med"/>
                      <a:tailEnd type="none" w="med" len="med"/>
                    </a:lnR>
                    <a:lnT w="9525" cap="flat" cmpd="sng" algn="ctr">
                      <a:solidFill>
                        <a:srgbClr val="40754E"/>
                      </a:solidFill>
                      <a:prstDash val="solid"/>
                      <a:round/>
                      <a:headEnd type="none" w="med" len="med"/>
                      <a:tailEnd type="none" w="med" len="med"/>
                    </a:lnT>
                    <a:lnB w="9525" cap="flat" cmpd="sng" algn="ctr">
                      <a:solidFill>
                        <a:srgbClr val="40754E"/>
                      </a:solidFill>
                      <a:prstDash val="solid"/>
                      <a:round/>
                      <a:headEnd type="none" w="med" len="med"/>
                      <a:tailEnd type="none" w="med" len="med"/>
                    </a:lnB>
                  </a:tcPr>
                </a:tc>
              </a:tr>
            </a:tbl>
          </a:graphicData>
        </a:graphic>
      </p:graphicFrame>
      <p:sp>
        <p:nvSpPr>
          <p:cNvPr id="5" name="Dikdörtgen 4"/>
          <p:cNvSpPr/>
          <p:nvPr/>
        </p:nvSpPr>
        <p:spPr>
          <a:xfrm>
            <a:off x="-31428" y="5877272"/>
            <a:ext cx="9175428" cy="878574"/>
          </a:xfrm>
          <a:prstGeom prst="rect">
            <a:avLst/>
          </a:prstGeom>
        </p:spPr>
        <p:txBody>
          <a:bodyPr wrap="square">
            <a:spAutoFit/>
          </a:bodyPr>
          <a:lstStyle/>
          <a:p>
            <a:pPr>
              <a:lnSpc>
                <a:spcPct val="150000"/>
              </a:lnSpc>
            </a:pPr>
            <a:r>
              <a:rPr lang="tr-TR" b="1" i="0" dirty="0" smtClean="0">
                <a:solidFill>
                  <a:srgbClr val="FFFFFF"/>
                </a:solidFill>
                <a:effectLst/>
                <a:latin typeface="-apple-system"/>
              </a:rPr>
              <a:t> UYARI </a:t>
            </a:r>
            <a:r>
              <a:rPr lang="tr-TR" b="1" i="0" dirty="0" smtClean="0">
                <a:solidFill>
                  <a:srgbClr val="222222"/>
                </a:solidFill>
                <a:effectLst/>
                <a:latin typeface="-apple-system"/>
              </a:rPr>
              <a:t> </a:t>
            </a:r>
            <a:r>
              <a:rPr lang="tr-TR" b="0" i="0" dirty="0" smtClean="0">
                <a:solidFill>
                  <a:srgbClr val="222222"/>
                </a:solidFill>
                <a:effectLst/>
                <a:latin typeface="-apple-system"/>
              </a:rPr>
              <a:t>Belirtisiz isim tamlamalarında, tamlayan ile tamlanan yer </a:t>
            </a:r>
            <a:r>
              <a:rPr lang="tr-TR" b="0" i="0" u="sng" dirty="0" smtClean="0">
                <a:solidFill>
                  <a:srgbClr val="222222"/>
                </a:solidFill>
                <a:effectLst/>
                <a:latin typeface="-apple-system"/>
              </a:rPr>
              <a:t>değiştiremez</a:t>
            </a:r>
            <a:r>
              <a:rPr lang="tr-TR" b="0" i="0" dirty="0" smtClean="0">
                <a:solidFill>
                  <a:srgbClr val="222222"/>
                </a:solidFill>
                <a:effectLst/>
                <a:latin typeface="-apple-system"/>
              </a:rPr>
              <a:t> ve tamlayan ile tamlanan arasına başka sözcük </a:t>
            </a:r>
            <a:r>
              <a:rPr lang="tr-TR" b="0" i="0" u="sng" dirty="0" smtClean="0">
                <a:solidFill>
                  <a:srgbClr val="222222"/>
                </a:solidFill>
                <a:effectLst/>
                <a:latin typeface="-apple-system"/>
              </a:rPr>
              <a:t>giremez</a:t>
            </a:r>
            <a:r>
              <a:rPr lang="tr-TR" b="0" i="0" dirty="0" smtClean="0">
                <a:solidFill>
                  <a:srgbClr val="222222"/>
                </a:solidFill>
                <a:effectLst/>
                <a:latin typeface="-apple-system"/>
              </a:rPr>
              <a:t>.</a:t>
            </a:r>
            <a:endParaRPr lang="tr-TR" dirty="0"/>
          </a:p>
        </p:txBody>
      </p:sp>
    </p:spTree>
    <p:extLst>
      <p:ext uri="{BB962C8B-B14F-4D97-AF65-F5344CB8AC3E}">
        <p14:creationId xmlns:p14="http://schemas.microsoft.com/office/powerpoint/2010/main" val="2943932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pPr algn="l"/>
            <a:r>
              <a:rPr lang="tr-TR" b="1" i="0" dirty="0" smtClean="0">
                <a:solidFill>
                  <a:srgbClr val="DD0055"/>
                </a:solidFill>
                <a:effectLst/>
                <a:latin typeface="-apple-system"/>
              </a:rPr>
              <a:t>2.3. Zincirleme İsim Tamlaması</a:t>
            </a:r>
            <a:r>
              <a:rPr lang="tr-TR" b="0" i="0" dirty="0" smtClean="0">
                <a:solidFill>
                  <a:srgbClr val="DD0055"/>
                </a:solidFill>
                <a:effectLst/>
                <a:latin typeface="-apple-system"/>
              </a:rPr>
              <a:t/>
            </a:r>
            <a:br>
              <a:rPr lang="tr-TR" b="0" i="0" dirty="0" smtClean="0">
                <a:solidFill>
                  <a:srgbClr val="DD0055"/>
                </a:solidFill>
                <a:effectLst/>
                <a:latin typeface="-apple-system"/>
              </a:rPr>
            </a:br>
            <a:endParaRPr lang="tr-TR" dirty="0"/>
          </a:p>
        </p:txBody>
      </p:sp>
      <p:sp>
        <p:nvSpPr>
          <p:cNvPr id="3" name="İçerik Yer Tutucusu 2"/>
          <p:cNvSpPr>
            <a:spLocks noGrp="1"/>
          </p:cNvSpPr>
          <p:nvPr>
            <p:ph idx="1"/>
          </p:nvPr>
        </p:nvSpPr>
        <p:spPr>
          <a:xfrm>
            <a:off x="0" y="620688"/>
            <a:ext cx="9144000" cy="6237312"/>
          </a:xfrm>
        </p:spPr>
        <p:txBody>
          <a:bodyPr/>
          <a:lstStyle/>
          <a:p>
            <a:pPr marL="0" indent="0" algn="just">
              <a:lnSpc>
                <a:spcPct val="150000"/>
              </a:lnSpc>
              <a:spcBef>
                <a:spcPts val="0"/>
              </a:spcBef>
              <a:buNone/>
            </a:pPr>
            <a:r>
              <a:rPr lang="tr-TR" sz="2000" dirty="0" smtClean="0"/>
              <a:t>	İkiden </a:t>
            </a:r>
            <a:r>
              <a:rPr lang="tr-TR" sz="2000" dirty="0"/>
              <a:t>fazla ismin birbirine bağlandığı isim tamlamalarıdır. Zincirleme isim tamlaması ayrı bir tamlama çeşidi değildir. Bu tamlamada tamlayan ya da tamlanan veya her ikisi de kendi içinde başka bir isim </a:t>
            </a:r>
            <a:r>
              <a:rPr lang="tr-TR" sz="2000" dirty="0" smtClean="0"/>
              <a:t>tamlaması </a:t>
            </a:r>
            <a:r>
              <a:rPr lang="tr-TR" sz="2000" dirty="0"/>
              <a:t>oluşturur</a:t>
            </a:r>
            <a:r>
              <a:rPr lang="tr-TR" sz="2000" dirty="0" smtClean="0"/>
              <a:t>.</a:t>
            </a:r>
          </a:p>
          <a:p>
            <a:pPr marL="0" indent="0" algn="just">
              <a:lnSpc>
                <a:spcPct val="150000"/>
              </a:lnSpc>
              <a:spcBef>
                <a:spcPts val="0"/>
              </a:spcBef>
              <a:buNone/>
            </a:pPr>
            <a:r>
              <a:rPr lang="tr-TR" sz="2000" dirty="0" smtClean="0"/>
              <a:t>Örnek:</a:t>
            </a:r>
          </a:p>
          <a:p>
            <a:pPr marL="0" indent="0" algn="just">
              <a:lnSpc>
                <a:spcPct val="150000"/>
              </a:lnSpc>
              <a:spcBef>
                <a:spcPts val="0"/>
              </a:spcBef>
              <a:buNone/>
            </a:pPr>
            <a:endParaRPr lang="tr-TR" dirty="0"/>
          </a:p>
        </p:txBody>
      </p:sp>
      <p:graphicFrame>
        <p:nvGraphicFramePr>
          <p:cNvPr id="6" name="Tablo 5"/>
          <p:cNvGraphicFramePr>
            <a:graphicFrameLocks noGrp="1"/>
          </p:cNvGraphicFramePr>
          <p:nvPr>
            <p:extLst>
              <p:ext uri="{D42A27DB-BD31-4B8C-83A1-F6EECF244321}">
                <p14:modId xmlns:p14="http://schemas.microsoft.com/office/powerpoint/2010/main" val="944722956"/>
              </p:ext>
            </p:extLst>
          </p:nvPr>
        </p:nvGraphicFramePr>
        <p:xfrm>
          <a:off x="48617" y="3047504"/>
          <a:ext cx="9113118" cy="1645920"/>
        </p:xfrm>
        <a:graphic>
          <a:graphicData uri="http://schemas.openxmlformats.org/drawingml/2006/table">
            <a:tbl>
              <a:tblPr/>
              <a:tblGrid>
                <a:gridCol w="3037706"/>
                <a:gridCol w="3037706"/>
                <a:gridCol w="3037706"/>
              </a:tblGrid>
              <a:tr h="0">
                <a:tc gridSpan="2">
                  <a:txBody>
                    <a:bodyPr/>
                    <a:lstStyle/>
                    <a:p>
                      <a:endParaRPr lang="tr-TR" dirty="0"/>
                    </a:p>
                  </a:txBody>
                  <a:tcPr>
                    <a:lnB w="9525" cap="flat" cmpd="sng" algn="ctr">
                      <a:solidFill>
                        <a:srgbClr val="000652"/>
                      </a:solidFill>
                      <a:prstDash val="solid"/>
                      <a:round/>
                      <a:headEnd type="none" w="med" len="med"/>
                      <a:tailEnd type="none" w="med" len="med"/>
                    </a:lnB>
                  </a:tcPr>
                </a:tc>
                <a:tc hMerge="1">
                  <a:txBody>
                    <a:bodyPr/>
                    <a:lstStyle/>
                    <a:p>
                      <a:endParaRPr lang="tr-TR"/>
                    </a:p>
                  </a:txBody>
                  <a:tcPr/>
                </a:tc>
                <a:tc>
                  <a:txBody>
                    <a:bodyPr/>
                    <a:lstStyle/>
                    <a:p>
                      <a:endParaRPr lang="tr-TR"/>
                    </a:p>
                  </a:txBody>
                  <a:tcPr/>
                </a:tc>
              </a:tr>
              <a:tr h="0">
                <a:tc>
                  <a:txBody>
                    <a:bodyPr/>
                    <a:lstStyle/>
                    <a:p>
                      <a:pPr algn="ctr"/>
                      <a:r>
                        <a:rPr lang="tr-TR" b="1">
                          <a:solidFill>
                            <a:srgbClr val="FFFFFF"/>
                          </a:solidFill>
                          <a:effectLst/>
                        </a:rPr>
                        <a:t>TAMLAYAN</a:t>
                      </a:r>
                      <a:endParaRPr lang="tr-TR" b="1">
                        <a:effectLst/>
                      </a:endParaRPr>
                    </a:p>
                  </a:txBody>
                  <a:tcPr marL="76200" marR="76200" marT="76200" marB="76200" anchor="ctr">
                    <a:lnL w="9525" cap="flat" cmpd="sng" algn="ctr">
                      <a:solidFill>
                        <a:srgbClr val="000652"/>
                      </a:solidFill>
                      <a:prstDash val="solid"/>
                      <a:round/>
                      <a:headEnd type="none" w="med" len="med"/>
                      <a:tailEnd type="none" w="med" len="med"/>
                    </a:lnL>
                    <a:lnR w="9525" cap="flat" cmpd="sng" algn="ctr">
                      <a:solidFill>
                        <a:srgbClr val="30E9C8"/>
                      </a:solidFill>
                      <a:prstDash val="solid"/>
                      <a:round/>
                      <a:headEnd type="none" w="med" len="med"/>
                      <a:tailEnd type="none" w="med" len="med"/>
                    </a:lnR>
                    <a:lnT w="9525" cap="flat" cmpd="sng" algn="ctr">
                      <a:solidFill>
                        <a:srgbClr val="000652"/>
                      </a:solidFill>
                      <a:prstDash val="solid"/>
                      <a:round/>
                      <a:headEnd type="none" w="med" len="med"/>
                      <a:tailEnd type="none" w="med" len="med"/>
                    </a:lnT>
                    <a:lnB w="9525" cap="flat" cmpd="sng" algn="ctr">
                      <a:solidFill>
                        <a:srgbClr val="905F6F"/>
                      </a:solidFill>
                      <a:prstDash val="solid"/>
                      <a:round/>
                      <a:headEnd type="none" w="med" len="med"/>
                      <a:tailEnd type="none" w="med" len="med"/>
                    </a:lnB>
                    <a:solidFill>
                      <a:srgbClr val="4DBFD5"/>
                    </a:solidFill>
                  </a:tcPr>
                </a:tc>
                <a:tc>
                  <a:txBody>
                    <a:bodyPr/>
                    <a:lstStyle/>
                    <a:p>
                      <a:pPr algn="ctr"/>
                      <a:r>
                        <a:rPr lang="tr-TR" b="1" dirty="0">
                          <a:solidFill>
                            <a:srgbClr val="FFFFFF"/>
                          </a:solidFill>
                          <a:effectLst/>
                        </a:rPr>
                        <a:t>TAMLANAN</a:t>
                      </a:r>
                      <a:endParaRPr lang="tr-TR" b="1" dirty="0">
                        <a:effectLst/>
                      </a:endParaRPr>
                    </a:p>
                  </a:txBody>
                  <a:tcPr marL="76200" marR="76200" marT="76200" marB="76200" anchor="ctr">
                    <a:lnL w="9525" cap="flat" cmpd="sng" algn="ctr">
                      <a:solidFill>
                        <a:srgbClr val="30E9C8"/>
                      </a:solidFill>
                      <a:prstDash val="solid"/>
                      <a:round/>
                      <a:headEnd type="none" w="med" len="med"/>
                      <a:tailEnd type="none" w="med" len="med"/>
                    </a:lnL>
                    <a:lnR w="9525" cap="flat" cmpd="sng" algn="ctr">
                      <a:solidFill>
                        <a:srgbClr val="30E9C8"/>
                      </a:solidFill>
                      <a:prstDash val="solid"/>
                      <a:round/>
                      <a:headEnd type="none" w="med" len="med"/>
                      <a:tailEnd type="none" w="med" len="med"/>
                    </a:lnR>
                    <a:lnT w="9525" cap="flat" cmpd="sng" algn="ctr">
                      <a:solidFill>
                        <a:srgbClr val="30E9C8"/>
                      </a:solidFill>
                      <a:prstDash val="solid"/>
                      <a:round/>
                      <a:headEnd type="none" w="med" len="med"/>
                      <a:tailEnd type="none" w="med" len="med"/>
                    </a:lnT>
                    <a:lnB w="9525" cap="flat" cmpd="sng" algn="ctr">
                      <a:solidFill>
                        <a:srgbClr val="905F6F"/>
                      </a:solidFill>
                      <a:prstDash val="solid"/>
                      <a:round/>
                      <a:headEnd type="none" w="med" len="med"/>
                      <a:tailEnd type="none" w="med" len="med"/>
                    </a:lnB>
                    <a:solidFill>
                      <a:srgbClr val="4DBFD5"/>
                    </a:solidFill>
                  </a:tcPr>
                </a:tc>
                <a:tc>
                  <a:txBody>
                    <a:bodyPr/>
                    <a:lstStyle/>
                    <a:p>
                      <a:endParaRPr lang="tr-TR"/>
                    </a:p>
                  </a:txBody>
                  <a:tcPr>
                    <a:lnL w="9525" cap="flat" cmpd="sng" algn="ctr">
                      <a:solidFill>
                        <a:srgbClr val="30E9C8"/>
                      </a:solidFill>
                      <a:prstDash val="solid"/>
                      <a:round/>
                      <a:headEnd type="none" w="med" len="med"/>
                      <a:tailEnd type="none" w="med" len="med"/>
                    </a:lnL>
                    <a:lnB w="9525" cap="flat" cmpd="sng" algn="ctr">
                      <a:solidFill>
                        <a:srgbClr val="00506F"/>
                      </a:solidFill>
                      <a:prstDash val="solid"/>
                      <a:round/>
                      <a:headEnd type="none" w="med" len="med"/>
                      <a:tailEnd type="none" w="med" len="med"/>
                    </a:lnB>
                  </a:tcPr>
                </a:tc>
              </a:tr>
              <a:tr h="0">
                <a:tc gridSpan="2">
                  <a:txBody>
                    <a:bodyPr/>
                    <a:lstStyle/>
                    <a:p>
                      <a:pPr algn="ctr"/>
                      <a:r>
                        <a:rPr lang="tr-TR" b="1">
                          <a:solidFill>
                            <a:srgbClr val="DD0055"/>
                          </a:solidFill>
                          <a:effectLst/>
                        </a:rPr>
                        <a:t>»</a:t>
                      </a:r>
                      <a:r>
                        <a:rPr lang="tr-TR">
                          <a:effectLst/>
                        </a:rPr>
                        <a:t> </a:t>
                      </a:r>
                      <a:r>
                        <a:rPr lang="tr-TR" u="sng">
                          <a:solidFill>
                            <a:srgbClr val="FF0000"/>
                          </a:solidFill>
                          <a:effectLst/>
                        </a:rPr>
                        <a:t>Ahmet’in</a:t>
                      </a:r>
                      <a:endParaRPr lang="tr-TR">
                        <a:effectLst/>
                      </a:endParaRPr>
                    </a:p>
                  </a:txBody>
                  <a:tcPr marL="76200" marR="76200" marT="76200" marB="76200" anchor="ctr">
                    <a:lnL w="9525" cap="flat" cmpd="sng" algn="ctr">
                      <a:solidFill>
                        <a:srgbClr val="905F6F"/>
                      </a:solidFill>
                      <a:prstDash val="solid"/>
                      <a:round/>
                      <a:headEnd type="none" w="med" len="med"/>
                      <a:tailEnd type="none" w="med" len="med"/>
                    </a:lnL>
                    <a:lnR w="9525" cap="flat" cmpd="sng" algn="ctr">
                      <a:solidFill>
                        <a:srgbClr val="00506F"/>
                      </a:solidFill>
                      <a:prstDash val="solid"/>
                      <a:round/>
                      <a:headEnd type="none" w="med" len="med"/>
                      <a:tailEnd type="none" w="med" len="med"/>
                    </a:lnR>
                    <a:lnT w="9525" cap="flat" cmpd="sng" algn="ctr">
                      <a:solidFill>
                        <a:srgbClr val="905F6F"/>
                      </a:solidFill>
                      <a:prstDash val="solid"/>
                      <a:round/>
                      <a:headEnd type="none" w="med" len="med"/>
                      <a:tailEnd type="none" w="med" len="med"/>
                    </a:lnT>
                    <a:lnB w="9525" cap="flat" cmpd="sng" algn="ctr">
                      <a:solidFill>
                        <a:srgbClr val="500177"/>
                      </a:solidFill>
                      <a:prstDash val="solid"/>
                      <a:round/>
                      <a:headEnd type="none" w="med" len="med"/>
                      <a:tailEnd type="none" w="med" len="med"/>
                    </a:lnB>
                  </a:tcPr>
                </a:tc>
                <a:tc hMerge="1">
                  <a:txBody>
                    <a:bodyPr/>
                    <a:lstStyle/>
                    <a:p>
                      <a:endParaRPr lang="tr-TR"/>
                    </a:p>
                  </a:txBody>
                  <a:tcPr/>
                </a:tc>
                <a:tc>
                  <a:txBody>
                    <a:bodyPr/>
                    <a:lstStyle/>
                    <a:p>
                      <a:pPr algn="ctr"/>
                      <a:r>
                        <a:rPr lang="tr-TR" u="sng">
                          <a:solidFill>
                            <a:srgbClr val="FF0000"/>
                          </a:solidFill>
                          <a:effectLst/>
                        </a:rPr>
                        <a:t>kalemi</a:t>
                      </a:r>
                      <a:r>
                        <a:rPr lang="tr-TR" b="1" u="sng">
                          <a:effectLst/>
                        </a:rPr>
                        <a:t>nin</a:t>
                      </a:r>
                      <a:endParaRPr lang="tr-TR">
                        <a:effectLst/>
                      </a:endParaRPr>
                    </a:p>
                  </a:txBody>
                  <a:tcPr marL="76200" marR="76200" marT="76200" marB="76200" anchor="ctr">
                    <a:lnL w="9525" cap="flat" cmpd="sng" algn="ctr">
                      <a:solidFill>
                        <a:srgbClr val="00506F"/>
                      </a:solidFill>
                      <a:prstDash val="solid"/>
                      <a:round/>
                      <a:headEnd type="none" w="med" len="med"/>
                      <a:tailEnd type="none" w="med" len="med"/>
                    </a:lnL>
                    <a:lnR w="9525" cap="flat" cmpd="sng" algn="ctr">
                      <a:solidFill>
                        <a:srgbClr val="00506F"/>
                      </a:solidFill>
                      <a:prstDash val="solid"/>
                      <a:round/>
                      <a:headEnd type="none" w="med" len="med"/>
                      <a:tailEnd type="none" w="med" len="med"/>
                    </a:lnR>
                    <a:lnT w="9525" cap="flat" cmpd="sng" algn="ctr">
                      <a:solidFill>
                        <a:srgbClr val="00506F"/>
                      </a:solidFill>
                      <a:prstDash val="solid"/>
                      <a:round/>
                      <a:headEnd type="none" w="med" len="med"/>
                      <a:tailEnd type="none" w="med" len="med"/>
                    </a:lnT>
                    <a:lnB w="9525" cap="flat" cmpd="sng" algn="ctr">
                      <a:solidFill>
                        <a:srgbClr val="00506F"/>
                      </a:solidFill>
                      <a:prstDash val="solid"/>
                      <a:round/>
                      <a:headEnd type="none" w="med" len="med"/>
                      <a:tailEnd type="none" w="med" len="med"/>
                    </a:lnB>
                  </a:tcPr>
                </a:tc>
              </a:tr>
              <a:tr h="0">
                <a:tc>
                  <a:txBody>
                    <a:bodyPr/>
                    <a:lstStyle/>
                    <a:p>
                      <a:pPr algn="ctr"/>
                      <a:r>
                        <a:rPr lang="tr-TR">
                          <a:solidFill>
                            <a:srgbClr val="FF0000"/>
                          </a:solidFill>
                          <a:effectLst/>
                        </a:rPr>
                        <a:t>belirtili isim tamlaması</a:t>
                      </a:r>
                      <a:endParaRPr lang="tr-TR">
                        <a:effectLst/>
                      </a:endParaRPr>
                    </a:p>
                  </a:txBody>
                  <a:tcPr marL="76200" marR="76200" marT="76200" marB="76200" anchor="ctr">
                    <a:lnL w="9525" cap="flat" cmpd="sng" algn="ctr">
                      <a:solidFill>
                        <a:srgbClr val="500177"/>
                      </a:solidFill>
                      <a:prstDash val="solid"/>
                      <a:round/>
                      <a:headEnd type="none" w="med" len="med"/>
                      <a:tailEnd type="none" w="med" len="med"/>
                    </a:lnL>
                    <a:lnR w="9525" cap="flat" cmpd="sng" algn="ctr">
                      <a:solidFill>
                        <a:srgbClr val="500177"/>
                      </a:solidFill>
                      <a:prstDash val="solid"/>
                      <a:round/>
                      <a:headEnd type="none" w="med" len="med"/>
                      <a:tailEnd type="none" w="med" len="med"/>
                    </a:lnR>
                    <a:lnT w="9525" cap="flat" cmpd="sng" algn="ctr">
                      <a:solidFill>
                        <a:srgbClr val="500177"/>
                      </a:solidFill>
                      <a:prstDash val="solid"/>
                      <a:round/>
                      <a:headEnd type="none" w="med" len="med"/>
                      <a:tailEnd type="none" w="med" len="med"/>
                    </a:lnT>
                    <a:lnB w="9525" cap="flat" cmpd="sng" algn="ctr">
                      <a:solidFill>
                        <a:srgbClr val="500177"/>
                      </a:solidFill>
                      <a:prstDash val="solid"/>
                      <a:round/>
                      <a:headEnd type="none" w="med" len="med"/>
                      <a:tailEnd type="none" w="med" len="med"/>
                    </a:lnB>
                  </a:tcPr>
                </a:tc>
                <a:tc>
                  <a:txBody>
                    <a:bodyPr/>
                    <a:lstStyle/>
                    <a:p>
                      <a:endParaRPr lang="tr-TR"/>
                    </a:p>
                  </a:txBody>
                  <a:tcPr>
                    <a:lnL w="9525" cap="flat" cmpd="sng" algn="ctr">
                      <a:solidFill>
                        <a:srgbClr val="500177"/>
                      </a:solidFill>
                      <a:prstDash val="solid"/>
                      <a:round/>
                      <a:headEnd type="none" w="med" len="med"/>
                      <a:tailEnd type="none" w="med" len="med"/>
                    </a:lnL>
                    <a:lnT w="9525" cap="flat" cmpd="sng" algn="ctr">
                      <a:solidFill>
                        <a:srgbClr val="905F6F"/>
                      </a:solidFill>
                      <a:prstDash val="solid"/>
                      <a:round/>
                      <a:headEnd type="none" w="med" len="med"/>
                      <a:tailEnd type="none" w="med" len="med"/>
                    </a:lnT>
                  </a:tcPr>
                </a:tc>
                <a:tc>
                  <a:txBody>
                    <a:bodyPr/>
                    <a:lstStyle/>
                    <a:p>
                      <a:endParaRPr lang="tr-TR" dirty="0"/>
                    </a:p>
                  </a:txBody>
                  <a:tcPr>
                    <a:lnT w="9525" cap="flat" cmpd="sng" algn="ctr">
                      <a:solidFill>
                        <a:srgbClr val="00506F"/>
                      </a:solidFill>
                      <a:prstDash val="solid"/>
                      <a:round/>
                      <a:headEnd type="none" w="med" len="med"/>
                      <a:tailEnd type="none" w="med" len="med"/>
                    </a:lnT>
                  </a:tcPr>
                </a:tc>
              </a:tr>
            </a:tbl>
          </a:graphicData>
        </a:graphic>
      </p:graphicFrame>
      <p:sp>
        <p:nvSpPr>
          <p:cNvPr id="7" name="Rectangle 2"/>
          <p:cNvSpPr>
            <a:spLocks noChangeArrowheads="1"/>
          </p:cNvSpPr>
          <p:nvPr/>
        </p:nvSpPr>
        <p:spPr bwMode="auto">
          <a:xfrm>
            <a:off x="952500" y="3040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Arial" pitchFamily="34" charset="0"/>
              </a:rPr>
              <a:t/>
            </a:r>
            <a:br>
              <a:rPr kumimoji="0" lang="tr-TR" sz="1800" b="0" i="0" u="none" strike="noStrike" cap="none" normalizeH="0" baseline="0" smtClean="0">
                <a:ln>
                  <a:noFill/>
                </a:ln>
                <a:solidFill>
                  <a:schemeClr val="tx1"/>
                </a:solidFill>
                <a:effectLst/>
                <a:latin typeface="Arial" pitchFamily="34" charset="0"/>
                <a:cs typeface="Arial" pitchFamily="34" charset="0"/>
              </a:rPr>
            </a:b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Dikdörtgen 7"/>
          <p:cNvSpPr/>
          <p:nvPr/>
        </p:nvSpPr>
        <p:spPr>
          <a:xfrm>
            <a:off x="0" y="4869160"/>
            <a:ext cx="9144000" cy="1615827"/>
          </a:xfrm>
          <a:prstGeom prst="rect">
            <a:avLst/>
          </a:prstGeom>
        </p:spPr>
        <p:txBody>
          <a:bodyPr wrap="square">
            <a:spAutoFit/>
          </a:bodyPr>
          <a:lstStyle/>
          <a:p>
            <a:pPr>
              <a:lnSpc>
                <a:spcPct val="150000"/>
              </a:lnSpc>
            </a:pPr>
            <a:r>
              <a:rPr lang="tr-TR" b="0" i="0" dirty="0" smtClean="0">
                <a:solidFill>
                  <a:srgbClr val="222222"/>
                </a:solidFill>
                <a:effectLst/>
                <a:latin typeface="-apple-system"/>
              </a:rPr>
              <a:t>Yukarıdaki </a:t>
            </a:r>
            <a:r>
              <a:rPr lang="tr-TR" b="1" i="0" dirty="0" smtClean="0">
                <a:solidFill>
                  <a:srgbClr val="222222"/>
                </a:solidFill>
                <a:effectLst/>
                <a:latin typeface="-apple-system"/>
              </a:rPr>
              <a:t>örnekte</a:t>
            </a:r>
            <a:r>
              <a:rPr lang="tr-TR" b="0" i="0" dirty="0" smtClean="0">
                <a:solidFill>
                  <a:srgbClr val="222222"/>
                </a:solidFill>
                <a:effectLst/>
                <a:latin typeface="-apple-system"/>
              </a:rPr>
              <a:t> tamlayan (Ahmet’</a:t>
            </a:r>
            <a:r>
              <a:rPr lang="tr-TR" b="1" i="0" dirty="0" smtClean="0">
                <a:solidFill>
                  <a:srgbClr val="222222"/>
                </a:solidFill>
                <a:effectLst/>
                <a:latin typeface="-apple-system"/>
              </a:rPr>
              <a:t>in</a:t>
            </a:r>
            <a:r>
              <a:rPr lang="tr-TR" b="0" i="0" dirty="0" smtClean="0">
                <a:solidFill>
                  <a:srgbClr val="222222"/>
                </a:solidFill>
                <a:effectLst/>
                <a:latin typeface="-apple-system"/>
              </a:rPr>
              <a:t> kalem</a:t>
            </a:r>
            <a:r>
              <a:rPr lang="tr-TR" b="1" i="0" dirty="0" smtClean="0">
                <a:solidFill>
                  <a:srgbClr val="222222"/>
                </a:solidFill>
                <a:effectLst/>
                <a:latin typeface="-apple-system"/>
              </a:rPr>
              <a:t>i</a:t>
            </a:r>
            <a:r>
              <a:rPr lang="tr-TR" b="0" i="0" dirty="0" smtClean="0">
                <a:solidFill>
                  <a:srgbClr val="222222"/>
                </a:solidFill>
                <a:effectLst/>
                <a:latin typeface="-apple-system"/>
              </a:rPr>
              <a:t>) kendi içinde </a:t>
            </a:r>
            <a:r>
              <a:rPr lang="tr-TR" b="1" i="0" dirty="0" smtClean="0">
                <a:solidFill>
                  <a:srgbClr val="222222"/>
                </a:solidFill>
                <a:effectLst/>
                <a:latin typeface="-apple-system"/>
              </a:rPr>
              <a:t>belirtili isim tamlaması</a:t>
            </a:r>
            <a:r>
              <a:rPr lang="tr-TR" b="0" i="0" dirty="0" smtClean="0">
                <a:solidFill>
                  <a:srgbClr val="222222"/>
                </a:solidFill>
                <a:effectLst/>
                <a:latin typeface="-apple-system"/>
              </a:rPr>
              <a:t>dır. Bu tamlamaya “-nın” ilgi eki eklenmiş ve tamlama “ucu” tamlananına bağlanmıştır. Böylece iki tamlama iç içe girerek ve </a:t>
            </a:r>
            <a:r>
              <a:rPr lang="tr-TR" b="1" i="0" dirty="0" smtClean="0">
                <a:solidFill>
                  <a:srgbClr val="222222"/>
                </a:solidFill>
                <a:effectLst/>
                <a:latin typeface="-apple-system"/>
              </a:rPr>
              <a:t>zincirleme isim tamlaması</a:t>
            </a:r>
            <a:r>
              <a:rPr lang="tr-TR" b="0" i="0" dirty="0" smtClean="0">
                <a:solidFill>
                  <a:srgbClr val="222222"/>
                </a:solidFill>
                <a:effectLst/>
                <a:latin typeface="-apple-system"/>
              </a:rPr>
              <a:t> olmuştur.</a:t>
            </a:r>
          </a:p>
          <a:p>
            <a:r>
              <a:rPr lang="tr-TR" b="0" i="0" dirty="0" smtClean="0">
                <a:solidFill>
                  <a:srgbClr val="222222"/>
                </a:solidFill>
                <a:effectLst/>
                <a:latin typeface="-apple-system"/>
              </a:rPr>
              <a:t> </a:t>
            </a:r>
            <a:endParaRPr lang="tr-TR" b="0" i="0" dirty="0">
              <a:solidFill>
                <a:srgbClr val="222222"/>
              </a:solidFill>
              <a:effectLst/>
              <a:latin typeface="-apple-system"/>
            </a:endParaRPr>
          </a:p>
        </p:txBody>
      </p:sp>
    </p:spTree>
    <p:extLst>
      <p:ext uri="{BB962C8B-B14F-4D97-AF65-F5344CB8AC3E}">
        <p14:creationId xmlns:p14="http://schemas.microsoft.com/office/powerpoint/2010/main" val="84790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107769391"/>
              </p:ext>
            </p:extLst>
          </p:nvPr>
        </p:nvGraphicFramePr>
        <p:xfrm>
          <a:off x="-34280" y="0"/>
          <a:ext cx="9178281" cy="1280160"/>
        </p:xfrm>
        <a:graphic>
          <a:graphicData uri="http://schemas.openxmlformats.org/drawingml/2006/table">
            <a:tbl>
              <a:tblPr/>
              <a:tblGrid>
                <a:gridCol w="3059427"/>
                <a:gridCol w="3059427"/>
                <a:gridCol w="3059427"/>
              </a:tblGrid>
              <a:tr h="0">
                <a:tc gridSpan="2">
                  <a:txBody>
                    <a:bodyPr/>
                    <a:lstStyle/>
                    <a:p>
                      <a:pPr algn="ctr"/>
                      <a:r>
                        <a:rPr lang="tr-TR" b="1" dirty="0">
                          <a:solidFill>
                            <a:srgbClr val="FFFFFF"/>
                          </a:solidFill>
                          <a:effectLst/>
                        </a:rPr>
                        <a:t>TAMLAYAN</a:t>
                      </a:r>
                      <a:endParaRPr lang="tr-TR" b="1" dirty="0">
                        <a:effectLst/>
                      </a:endParaRPr>
                    </a:p>
                  </a:txBody>
                  <a:tcPr marL="76200" marR="76200" marT="76200" marB="76200" anchor="ctr">
                    <a:lnL w="9525" cap="flat" cmpd="sng" algn="ctr">
                      <a:solidFill>
                        <a:srgbClr val="408EC8"/>
                      </a:solidFill>
                      <a:prstDash val="solid"/>
                      <a:round/>
                      <a:headEnd type="none" w="med" len="med"/>
                      <a:tailEnd type="none" w="med" len="med"/>
                    </a:lnL>
                    <a:lnR w="9525" cap="flat" cmpd="sng" algn="ctr">
                      <a:solidFill>
                        <a:srgbClr val="00E0C8"/>
                      </a:solidFill>
                      <a:prstDash val="solid"/>
                      <a:round/>
                      <a:headEnd type="none" w="med" len="med"/>
                      <a:tailEnd type="none" w="med" len="med"/>
                    </a:lnR>
                    <a:lnT w="9525" cap="flat" cmpd="sng" algn="ctr">
                      <a:solidFill>
                        <a:srgbClr val="408EC8"/>
                      </a:solidFill>
                      <a:prstDash val="solid"/>
                      <a:round/>
                      <a:headEnd type="none" w="med" len="med"/>
                      <a:tailEnd type="none" w="med" len="med"/>
                    </a:lnT>
                    <a:lnB w="9525" cap="flat" cmpd="sng" algn="ctr">
                      <a:solidFill>
                        <a:srgbClr val="308FC8"/>
                      </a:solidFill>
                      <a:prstDash val="solid"/>
                      <a:round/>
                      <a:headEnd type="none" w="med" len="med"/>
                      <a:tailEnd type="none" w="med" len="med"/>
                    </a:lnB>
                    <a:solidFill>
                      <a:srgbClr val="4DBFD5"/>
                    </a:solidFill>
                  </a:tcPr>
                </a:tc>
                <a:tc hMerge="1">
                  <a:txBody>
                    <a:bodyPr/>
                    <a:lstStyle/>
                    <a:p>
                      <a:endParaRPr lang="tr-TR"/>
                    </a:p>
                  </a:txBody>
                  <a:tcPr/>
                </a:tc>
                <a:tc>
                  <a:txBody>
                    <a:bodyPr/>
                    <a:lstStyle/>
                    <a:p>
                      <a:pPr algn="ctr"/>
                      <a:r>
                        <a:rPr lang="tr-TR" b="1">
                          <a:solidFill>
                            <a:srgbClr val="FFFFFF"/>
                          </a:solidFill>
                          <a:effectLst/>
                        </a:rPr>
                        <a:t>TAMLANAN</a:t>
                      </a:r>
                      <a:endParaRPr lang="tr-TR" b="1">
                        <a:effectLst/>
                      </a:endParaRPr>
                    </a:p>
                  </a:txBody>
                  <a:tcPr marL="76200" marR="76200" marT="76200" marB="76200" anchor="ctr">
                    <a:lnL w="9525" cap="flat" cmpd="sng" algn="ctr">
                      <a:solidFill>
                        <a:srgbClr val="00E0C8"/>
                      </a:solidFill>
                      <a:prstDash val="solid"/>
                      <a:round/>
                      <a:headEnd type="none" w="med" len="med"/>
                      <a:tailEnd type="none" w="med" len="med"/>
                    </a:lnL>
                    <a:lnR w="9525" cap="flat" cmpd="sng" algn="ctr">
                      <a:solidFill>
                        <a:srgbClr val="00E0C8"/>
                      </a:solidFill>
                      <a:prstDash val="solid"/>
                      <a:round/>
                      <a:headEnd type="none" w="med" len="med"/>
                      <a:tailEnd type="none" w="med" len="med"/>
                    </a:lnR>
                    <a:lnT w="9525" cap="flat" cmpd="sng" algn="ctr">
                      <a:solidFill>
                        <a:srgbClr val="00E0C8"/>
                      </a:solidFill>
                      <a:prstDash val="solid"/>
                      <a:round/>
                      <a:headEnd type="none" w="med" len="med"/>
                      <a:tailEnd type="none" w="med" len="med"/>
                    </a:lnT>
                    <a:lnB w="9525" cap="flat" cmpd="sng" algn="ctr">
                      <a:solidFill>
                        <a:srgbClr val="00E6C8"/>
                      </a:solidFill>
                      <a:prstDash val="solid"/>
                      <a:round/>
                      <a:headEnd type="none" w="med" len="med"/>
                      <a:tailEnd type="none" w="med" len="med"/>
                    </a:lnB>
                    <a:solidFill>
                      <a:srgbClr val="4DBFD5"/>
                    </a:solidFill>
                  </a:tcPr>
                </a:tc>
              </a:tr>
              <a:tr h="0">
                <a:tc>
                  <a:txBody>
                    <a:bodyPr/>
                    <a:lstStyle/>
                    <a:p>
                      <a:pPr algn="ctr"/>
                      <a:r>
                        <a:rPr lang="tr-TR" b="1">
                          <a:solidFill>
                            <a:srgbClr val="DD0055"/>
                          </a:solidFill>
                          <a:effectLst/>
                        </a:rPr>
                        <a:t>»</a:t>
                      </a:r>
                      <a:r>
                        <a:rPr lang="tr-TR">
                          <a:effectLst/>
                        </a:rPr>
                        <a:t> </a:t>
                      </a:r>
                      <a:r>
                        <a:rPr lang="tr-TR" u="sng">
                          <a:solidFill>
                            <a:srgbClr val="FF0000"/>
                          </a:solidFill>
                          <a:effectLst/>
                        </a:rPr>
                        <a:t>sokak</a:t>
                      </a:r>
                      <a:endParaRPr lang="tr-TR">
                        <a:effectLst/>
                      </a:endParaRPr>
                    </a:p>
                  </a:txBody>
                  <a:tcPr marL="76200" marR="76200" marT="76200" marB="76200" anchor="ctr">
                    <a:lnL w="9525" cap="flat" cmpd="sng" algn="ctr">
                      <a:solidFill>
                        <a:srgbClr val="308FC8"/>
                      </a:solidFill>
                      <a:prstDash val="solid"/>
                      <a:round/>
                      <a:headEnd type="none" w="med" len="med"/>
                      <a:tailEnd type="none" w="med" len="med"/>
                    </a:lnL>
                    <a:lnR w="9525" cap="flat" cmpd="sng" algn="ctr">
                      <a:solidFill>
                        <a:srgbClr val="108BC8"/>
                      </a:solidFill>
                      <a:prstDash val="solid"/>
                      <a:round/>
                      <a:headEnd type="none" w="med" len="med"/>
                      <a:tailEnd type="none" w="med" len="med"/>
                    </a:lnR>
                    <a:lnT w="9525" cap="flat" cmpd="sng" algn="ctr">
                      <a:solidFill>
                        <a:srgbClr val="308FC8"/>
                      </a:solidFill>
                      <a:prstDash val="solid"/>
                      <a:round/>
                      <a:headEnd type="none" w="med" len="med"/>
                      <a:tailEnd type="none" w="med" len="med"/>
                    </a:lnT>
                    <a:lnB w="9525" cap="flat" cmpd="sng" algn="ctr">
                      <a:solidFill>
                        <a:srgbClr val="C08FC8"/>
                      </a:solidFill>
                      <a:prstDash val="solid"/>
                      <a:round/>
                      <a:headEnd type="none" w="med" len="med"/>
                      <a:tailEnd type="none" w="med" len="med"/>
                    </a:lnB>
                  </a:tcPr>
                </a:tc>
                <a:tc>
                  <a:txBody>
                    <a:bodyPr/>
                    <a:lstStyle/>
                    <a:p>
                      <a:pPr algn="ctr"/>
                      <a:r>
                        <a:rPr lang="tr-TR" u="sng">
                          <a:solidFill>
                            <a:srgbClr val="FF0000"/>
                          </a:solidFill>
                          <a:effectLst/>
                        </a:rPr>
                        <a:t>lambası</a:t>
                      </a:r>
                      <a:r>
                        <a:rPr lang="tr-TR" b="1" u="sng">
                          <a:effectLst/>
                        </a:rPr>
                        <a:t>nın</a:t>
                      </a:r>
                      <a:endParaRPr lang="tr-TR">
                        <a:effectLst/>
                      </a:endParaRPr>
                    </a:p>
                  </a:txBody>
                  <a:tcPr marL="76200" marR="76200" marT="76200" marB="76200" anchor="ctr">
                    <a:lnL w="9525" cap="flat" cmpd="sng" algn="ctr">
                      <a:solidFill>
                        <a:srgbClr val="108BC8"/>
                      </a:solidFill>
                      <a:prstDash val="solid"/>
                      <a:round/>
                      <a:headEnd type="none" w="med" len="med"/>
                      <a:tailEnd type="none" w="med" len="med"/>
                    </a:lnL>
                    <a:lnR w="9525" cap="flat" cmpd="sng" algn="ctr">
                      <a:solidFill>
                        <a:srgbClr val="00E6C8"/>
                      </a:solidFill>
                      <a:prstDash val="solid"/>
                      <a:round/>
                      <a:headEnd type="none" w="med" len="med"/>
                      <a:tailEnd type="none" w="med" len="med"/>
                    </a:lnR>
                    <a:lnT w="9525" cap="flat" cmpd="sng" algn="ctr">
                      <a:solidFill>
                        <a:srgbClr val="108BC8"/>
                      </a:solidFill>
                      <a:prstDash val="solid"/>
                      <a:round/>
                      <a:headEnd type="none" w="med" len="med"/>
                      <a:tailEnd type="none" w="med" len="med"/>
                    </a:lnT>
                    <a:lnB w="9525" cap="flat" cmpd="sng" algn="ctr">
                      <a:solidFill>
                        <a:srgbClr val="C08FC8"/>
                      </a:solidFill>
                      <a:prstDash val="solid"/>
                      <a:round/>
                      <a:headEnd type="none" w="med" len="med"/>
                      <a:tailEnd type="none" w="med" len="med"/>
                    </a:lnB>
                  </a:tcPr>
                </a:tc>
                <a:tc>
                  <a:txBody>
                    <a:bodyPr/>
                    <a:lstStyle/>
                    <a:p>
                      <a:pPr algn="ctr"/>
                      <a:r>
                        <a:rPr lang="tr-TR" u="sng">
                          <a:effectLst/>
                        </a:rPr>
                        <a:t>ışığ</a:t>
                      </a:r>
                      <a:r>
                        <a:rPr lang="tr-TR" b="1" u="sng">
                          <a:effectLst/>
                        </a:rPr>
                        <a:t>ı</a:t>
                      </a:r>
                      <a:endParaRPr lang="tr-TR">
                        <a:effectLst/>
                      </a:endParaRPr>
                    </a:p>
                  </a:txBody>
                  <a:tcPr marL="76200" marR="76200" marT="76200" marB="76200" anchor="ctr">
                    <a:lnL w="9525" cap="flat" cmpd="sng" algn="ctr">
                      <a:solidFill>
                        <a:srgbClr val="00E6C8"/>
                      </a:solidFill>
                      <a:prstDash val="solid"/>
                      <a:round/>
                      <a:headEnd type="none" w="med" len="med"/>
                      <a:tailEnd type="none" w="med" len="med"/>
                    </a:lnL>
                    <a:lnR w="9525" cap="flat" cmpd="sng" algn="ctr">
                      <a:solidFill>
                        <a:srgbClr val="00E6C8"/>
                      </a:solidFill>
                      <a:prstDash val="solid"/>
                      <a:round/>
                      <a:headEnd type="none" w="med" len="med"/>
                      <a:tailEnd type="none" w="med" len="med"/>
                    </a:lnR>
                    <a:lnT w="9525" cap="flat" cmpd="sng" algn="ctr">
                      <a:solidFill>
                        <a:srgbClr val="00E6C8"/>
                      </a:solidFill>
                      <a:prstDash val="solid"/>
                      <a:round/>
                      <a:headEnd type="none" w="med" len="med"/>
                      <a:tailEnd type="none" w="med" len="med"/>
                    </a:lnT>
                    <a:lnB w="9525" cap="flat" cmpd="sng" algn="ctr">
                      <a:solidFill>
                        <a:srgbClr val="00E6C8"/>
                      </a:solidFill>
                      <a:prstDash val="solid"/>
                      <a:round/>
                      <a:headEnd type="none" w="med" len="med"/>
                      <a:tailEnd type="none" w="med" len="med"/>
                    </a:lnB>
                  </a:tcPr>
                </a:tc>
              </a:tr>
              <a:tr h="0">
                <a:tc gridSpan="2">
                  <a:txBody>
                    <a:bodyPr/>
                    <a:lstStyle/>
                    <a:p>
                      <a:pPr algn="ctr"/>
                      <a:r>
                        <a:rPr lang="tr-TR">
                          <a:solidFill>
                            <a:srgbClr val="FF0000"/>
                          </a:solidFill>
                          <a:effectLst/>
                        </a:rPr>
                        <a:t>belirtisiz isim tamlaması</a:t>
                      </a:r>
                      <a:endParaRPr lang="tr-TR">
                        <a:effectLst/>
                      </a:endParaRPr>
                    </a:p>
                  </a:txBody>
                  <a:tcPr marL="76200" marR="76200" marT="76200" marB="76200" anchor="ctr">
                    <a:lnL w="9525" cap="flat" cmpd="sng" algn="ctr">
                      <a:solidFill>
                        <a:srgbClr val="C08FC8"/>
                      </a:solidFill>
                      <a:prstDash val="solid"/>
                      <a:round/>
                      <a:headEnd type="none" w="med" len="med"/>
                      <a:tailEnd type="none" w="med" len="med"/>
                    </a:lnL>
                    <a:lnR w="9525" cap="flat" cmpd="sng" algn="ctr">
                      <a:solidFill>
                        <a:srgbClr val="C08FC8"/>
                      </a:solidFill>
                      <a:prstDash val="solid"/>
                      <a:round/>
                      <a:headEnd type="none" w="med" len="med"/>
                      <a:tailEnd type="none" w="med" len="med"/>
                    </a:lnR>
                    <a:lnT w="9525" cap="flat" cmpd="sng" algn="ctr">
                      <a:solidFill>
                        <a:srgbClr val="C08FC8"/>
                      </a:solidFill>
                      <a:prstDash val="solid"/>
                      <a:round/>
                      <a:headEnd type="none" w="med" len="med"/>
                      <a:tailEnd type="none" w="med" len="med"/>
                    </a:lnT>
                    <a:lnB w="9525" cap="flat" cmpd="sng" algn="ctr">
                      <a:solidFill>
                        <a:srgbClr val="C08FC8"/>
                      </a:solidFill>
                      <a:prstDash val="solid"/>
                      <a:round/>
                      <a:headEnd type="none" w="med" len="med"/>
                      <a:tailEnd type="none" w="med" len="med"/>
                    </a:lnB>
                  </a:tcPr>
                </a:tc>
                <a:tc hMerge="1">
                  <a:txBody>
                    <a:bodyPr/>
                    <a:lstStyle/>
                    <a:p>
                      <a:endParaRPr lang="tr-TR"/>
                    </a:p>
                  </a:txBody>
                  <a:tcPr/>
                </a:tc>
                <a:tc>
                  <a:txBody>
                    <a:bodyPr/>
                    <a:lstStyle/>
                    <a:p>
                      <a:endParaRPr lang="tr-TR" dirty="0"/>
                    </a:p>
                  </a:txBody>
                  <a:tcPr>
                    <a:lnL w="9525" cap="flat" cmpd="sng" algn="ctr">
                      <a:solidFill>
                        <a:srgbClr val="C08FC8"/>
                      </a:solidFill>
                      <a:prstDash val="solid"/>
                      <a:round/>
                      <a:headEnd type="none" w="med" len="med"/>
                      <a:tailEnd type="none" w="med" len="med"/>
                    </a:lnL>
                    <a:lnT w="9525" cap="flat" cmpd="sng" algn="ctr">
                      <a:solidFill>
                        <a:srgbClr val="00E6C8"/>
                      </a:solidFill>
                      <a:prstDash val="solid"/>
                      <a:round/>
                      <a:headEnd type="none" w="med" len="med"/>
                      <a:tailEnd type="none" w="med" len="med"/>
                    </a:lnT>
                  </a:tcPr>
                </a:tc>
              </a:tr>
            </a:tbl>
          </a:graphicData>
        </a:graphic>
      </p:graphicFrame>
      <p:sp>
        <p:nvSpPr>
          <p:cNvPr id="6" name="Dikdörtgen 5"/>
          <p:cNvSpPr/>
          <p:nvPr/>
        </p:nvSpPr>
        <p:spPr>
          <a:xfrm>
            <a:off x="0" y="1628418"/>
            <a:ext cx="9144000" cy="1200329"/>
          </a:xfrm>
          <a:prstGeom prst="rect">
            <a:avLst/>
          </a:prstGeom>
        </p:spPr>
        <p:txBody>
          <a:bodyPr wrap="square">
            <a:spAutoFit/>
          </a:bodyPr>
          <a:lstStyle/>
          <a:p>
            <a:pPr>
              <a:lnSpc>
                <a:spcPct val="150000"/>
              </a:lnSpc>
            </a:pPr>
            <a:r>
              <a:rPr lang="tr-TR" b="0" i="0" dirty="0" smtClean="0">
                <a:solidFill>
                  <a:srgbClr val="222222"/>
                </a:solidFill>
                <a:effectLst/>
                <a:latin typeface="-apple-system"/>
              </a:rPr>
              <a:t>Yukarıdaki </a:t>
            </a:r>
            <a:r>
              <a:rPr lang="tr-TR" b="1" i="0" dirty="0" smtClean="0">
                <a:solidFill>
                  <a:srgbClr val="222222"/>
                </a:solidFill>
                <a:effectLst/>
                <a:latin typeface="-apple-system"/>
              </a:rPr>
              <a:t>zincirleme isim tamlaması</a:t>
            </a:r>
            <a:r>
              <a:rPr lang="tr-TR" b="0" i="0" dirty="0" smtClean="0">
                <a:solidFill>
                  <a:srgbClr val="222222"/>
                </a:solidFill>
                <a:effectLst/>
                <a:latin typeface="-apple-system"/>
              </a:rPr>
              <a:t>nda, tamlayan (sokak lambas</a:t>
            </a:r>
            <a:r>
              <a:rPr lang="tr-TR" b="1" i="0" dirty="0" smtClean="0">
                <a:solidFill>
                  <a:srgbClr val="222222"/>
                </a:solidFill>
                <a:effectLst/>
                <a:latin typeface="-apple-system"/>
              </a:rPr>
              <a:t>ı</a:t>
            </a:r>
            <a:r>
              <a:rPr lang="tr-TR" b="0" i="0" dirty="0" smtClean="0">
                <a:solidFill>
                  <a:srgbClr val="222222"/>
                </a:solidFill>
                <a:effectLst/>
                <a:latin typeface="-apple-system"/>
              </a:rPr>
              <a:t>) kendi içinde </a:t>
            </a:r>
            <a:r>
              <a:rPr lang="tr-TR" b="1" i="0" dirty="0" smtClean="0">
                <a:solidFill>
                  <a:srgbClr val="222222"/>
                </a:solidFill>
                <a:effectLst/>
                <a:latin typeface="-apple-system"/>
              </a:rPr>
              <a:t>belirtisiz isim tamlaması</a:t>
            </a:r>
            <a:r>
              <a:rPr lang="tr-TR" b="0" i="0" dirty="0" smtClean="0">
                <a:solidFill>
                  <a:srgbClr val="222222"/>
                </a:solidFill>
                <a:effectLst/>
                <a:latin typeface="-apple-system"/>
              </a:rPr>
              <a:t>dır.</a:t>
            </a:r>
          </a:p>
          <a:p>
            <a:r>
              <a:rPr lang="tr-TR" b="0" i="0" dirty="0" smtClean="0">
                <a:solidFill>
                  <a:srgbClr val="222222"/>
                </a:solidFill>
                <a:effectLst/>
                <a:latin typeface="-apple-system"/>
              </a:rPr>
              <a:t> </a:t>
            </a:r>
            <a:endParaRPr lang="tr-TR" b="0" i="0" dirty="0">
              <a:solidFill>
                <a:srgbClr val="222222"/>
              </a:solidFill>
              <a:effectLst/>
              <a:latin typeface="-apple-system"/>
            </a:endParaRPr>
          </a:p>
        </p:txBody>
      </p:sp>
      <p:graphicFrame>
        <p:nvGraphicFramePr>
          <p:cNvPr id="9" name="Tablo 8"/>
          <p:cNvGraphicFramePr>
            <a:graphicFrameLocks noGrp="1"/>
          </p:cNvGraphicFramePr>
          <p:nvPr>
            <p:extLst>
              <p:ext uri="{D42A27DB-BD31-4B8C-83A1-F6EECF244321}">
                <p14:modId xmlns:p14="http://schemas.microsoft.com/office/powerpoint/2010/main" val="1090154816"/>
              </p:ext>
            </p:extLst>
          </p:nvPr>
        </p:nvGraphicFramePr>
        <p:xfrm>
          <a:off x="-84088" y="3228960"/>
          <a:ext cx="9144000" cy="1280160"/>
        </p:xfrm>
        <a:graphic>
          <a:graphicData uri="http://schemas.openxmlformats.org/drawingml/2006/table">
            <a:tbl>
              <a:tblPr/>
              <a:tblGrid>
                <a:gridCol w="3048000"/>
                <a:gridCol w="3048000"/>
                <a:gridCol w="3048000"/>
              </a:tblGrid>
              <a:tr h="0">
                <a:tc>
                  <a:txBody>
                    <a:bodyPr/>
                    <a:lstStyle/>
                    <a:p>
                      <a:pPr algn="ctr"/>
                      <a:r>
                        <a:rPr lang="tr-TR" b="1" dirty="0">
                          <a:solidFill>
                            <a:srgbClr val="FFFFFF"/>
                          </a:solidFill>
                          <a:effectLst/>
                        </a:rPr>
                        <a:t>TAMLAYAN</a:t>
                      </a:r>
                      <a:endParaRPr lang="tr-TR" b="1" dirty="0">
                        <a:effectLst/>
                      </a:endParaRPr>
                    </a:p>
                  </a:txBody>
                  <a:tcPr marL="76200" marR="76200" marT="76200" marB="76200" anchor="ctr">
                    <a:lnL w="9525" cap="flat" cmpd="sng" algn="ctr">
                      <a:solidFill>
                        <a:srgbClr val="506454"/>
                      </a:solidFill>
                      <a:prstDash val="solid"/>
                      <a:round/>
                      <a:headEnd type="none" w="med" len="med"/>
                      <a:tailEnd type="none" w="med" len="med"/>
                    </a:lnL>
                    <a:lnR w="9525" cap="flat" cmpd="sng" algn="ctr">
                      <a:solidFill>
                        <a:srgbClr val="A06254"/>
                      </a:solidFill>
                      <a:prstDash val="solid"/>
                      <a:round/>
                      <a:headEnd type="none" w="med" len="med"/>
                      <a:tailEnd type="none" w="med" len="med"/>
                    </a:lnR>
                    <a:lnT w="9525" cap="flat" cmpd="sng" algn="ctr">
                      <a:solidFill>
                        <a:srgbClr val="506454"/>
                      </a:solidFill>
                      <a:prstDash val="solid"/>
                      <a:round/>
                      <a:headEnd type="none" w="med" len="med"/>
                      <a:tailEnd type="none" w="med" len="med"/>
                    </a:lnT>
                    <a:lnB w="9525" cap="flat" cmpd="sng" algn="ctr">
                      <a:solidFill>
                        <a:srgbClr val="006354"/>
                      </a:solidFill>
                      <a:prstDash val="solid"/>
                      <a:round/>
                      <a:headEnd type="none" w="med" len="med"/>
                      <a:tailEnd type="none" w="med" len="med"/>
                    </a:lnB>
                    <a:solidFill>
                      <a:srgbClr val="4DBFD5"/>
                    </a:solidFill>
                  </a:tcPr>
                </a:tc>
                <a:tc gridSpan="2">
                  <a:txBody>
                    <a:bodyPr/>
                    <a:lstStyle/>
                    <a:p>
                      <a:pPr algn="ctr"/>
                      <a:r>
                        <a:rPr lang="tr-TR" b="1">
                          <a:solidFill>
                            <a:srgbClr val="FFFFFF"/>
                          </a:solidFill>
                          <a:effectLst/>
                        </a:rPr>
                        <a:t>TAMLANAN</a:t>
                      </a:r>
                      <a:endParaRPr lang="tr-TR" b="1">
                        <a:effectLst/>
                      </a:endParaRPr>
                    </a:p>
                  </a:txBody>
                  <a:tcPr marL="76200" marR="76200" marT="76200" marB="76200" anchor="ctr">
                    <a:lnL w="9525" cap="flat" cmpd="sng" algn="ctr">
                      <a:solidFill>
                        <a:srgbClr val="A06254"/>
                      </a:solidFill>
                      <a:prstDash val="solid"/>
                      <a:round/>
                      <a:headEnd type="none" w="med" len="med"/>
                      <a:tailEnd type="none" w="med" len="med"/>
                    </a:lnL>
                    <a:lnR w="9525" cap="flat" cmpd="sng" algn="ctr">
                      <a:solidFill>
                        <a:srgbClr val="A06254"/>
                      </a:solidFill>
                      <a:prstDash val="solid"/>
                      <a:round/>
                      <a:headEnd type="none" w="med" len="med"/>
                      <a:tailEnd type="none" w="med" len="med"/>
                    </a:lnR>
                    <a:lnT w="9525" cap="flat" cmpd="sng" algn="ctr">
                      <a:solidFill>
                        <a:srgbClr val="A06254"/>
                      </a:solidFill>
                      <a:prstDash val="solid"/>
                      <a:round/>
                      <a:headEnd type="none" w="med" len="med"/>
                      <a:tailEnd type="none" w="med" len="med"/>
                    </a:lnT>
                    <a:lnB w="9525" cap="flat" cmpd="sng" algn="ctr">
                      <a:solidFill>
                        <a:srgbClr val="901C54"/>
                      </a:solidFill>
                      <a:prstDash val="solid"/>
                      <a:round/>
                      <a:headEnd type="none" w="med" len="med"/>
                      <a:tailEnd type="none" w="med" len="med"/>
                    </a:lnB>
                    <a:solidFill>
                      <a:srgbClr val="4DBFD5"/>
                    </a:solidFill>
                  </a:tcPr>
                </a:tc>
                <a:tc hMerge="1">
                  <a:txBody>
                    <a:bodyPr/>
                    <a:lstStyle/>
                    <a:p>
                      <a:endParaRPr lang="tr-TR"/>
                    </a:p>
                  </a:txBody>
                  <a:tcPr/>
                </a:tc>
              </a:tr>
              <a:tr h="0">
                <a:tc>
                  <a:txBody>
                    <a:bodyPr/>
                    <a:lstStyle/>
                    <a:p>
                      <a:pPr algn="ctr"/>
                      <a:r>
                        <a:rPr lang="tr-TR" b="1">
                          <a:solidFill>
                            <a:srgbClr val="DD0055"/>
                          </a:solidFill>
                          <a:effectLst/>
                        </a:rPr>
                        <a:t>»</a:t>
                      </a:r>
                      <a:r>
                        <a:rPr lang="tr-TR">
                          <a:effectLst/>
                        </a:rPr>
                        <a:t> </a:t>
                      </a:r>
                      <a:r>
                        <a:rPr lang="tr-TR" u="sng">
                          <a:effectLst/>
                        </a:rPr>
                        <a:t>Ayşe’</a:t>
                      </a:r>
                      <a:r>
                        <a:rPr lang="tr-TR" b="1" u="sng">
                          <a:effectLst/>
                        </a:rPr>
                        <a:t>nin</a:t>
                      </a:r>
                      <a:endParaRPr lang="tr-TR">
                        <a:effectLst/>
                      </a:endParaRPr>
                    </a:p>
                  </a:txBody>
                  <a:tcPr marL="76200" marR="76200" marT="76200" marB="76200" anchor="ctr">
                    <a:lnL w="9525" cap="flat" cmpd="sng" algn="ctr">
                      <a:solidFill>
                        <a:srgbClr val="006354"/>
                      </a:solidFill>
                      <a:prstDash val="solid"/>
                      <a:round/>
                      <a:headEnd type="none" w="med" len="med"/>
                      <a:tailEnd type="none" w="med" len="med"/>
                    </a:lnL>
                    <a:lnR w="9525" cap="flat" cmpd="sng" algn="ctr">
                      <a:solidFill>
                        <a:srgbClr val="901C54"/>
                      </a:solidFill>
                      <a:prstDash val="solid"/>
                      <a:round/>
                      <a:headEnd type="none" w="med" len="med"/>
                      <a:tailEnd type="none" w="med" len="med"/>
                    </a:lnR>
                    <a:lnT w="9525" cap="flat" cmpd="sng" algn="ctr">
                      <a:solidFill>
                        <a:srgbClr val="006354"/>
                      </a:solidFill>
                      <a:prstDash val="solid"/>
                      <a:round/>
                      <a:headEnd type="none" w="med" len="med"/>
                      <a:tailEnd type="none" w="med" len="med"/>
                    </a:lnT>
                    <a:lnB w="9525" cap="flat" cmpd="sng" algn="ctr">
                      <a:solidFill>
                        <a:srgbClr val="606054"/>
                      </a:solidFill>
                      <a:prstDash val="solid"/>
                      <a:round/>
                      <a:headEnd type="none" w="med" len="med"/>
                      <a:tailEnd type="none" w="med" len="med"/>
                    </a:lnB>
                  </a:tcPr>
                </a:tc>
                <a:tc>
                  <a:txBody>
                    <a:bodyPr/>
                    <a:lstStyle/>
                    <a:p>
                      <a:pPr algn="ctr"/>
                      <a:r>
                        <a:rPr lang="tr-TR" u="sng">
                          <a:solidFill>
                            <a:srgbClr val="FF0000"/>
                          </a:solidFill>
                          <a:effectLst/>
                        </a:rPr>
                        <a:t>Türkçe</a:t>
                      </a:r>
                      <a:endParaRPr lang="tr-TR">
                        <a:effectLst/>
                      </a:endParaRPr>
                    </a:p>
                  </a:txBody>
                  <a:tcPr marL="76200" marR="76200" marT="76200" marB="76200" anchor="ctr">
                    <a:lnL w="9525" cap="flat" cmpd="sng" algn="ctr">
                      <a:solidFill>
                        <a:srgbClr val="901C54"/>
                      </a:solidFill>
                      <a:prstDash val="solid"/>
                      <a:round/>
                      <a:headEnd type="none" w="med" len="med"/>
                      <a:tailEnd type="none" w="med" len="med"/>
                    </a:lnL>
                    <a:lnR w="9525" cap="flat" cmpd="sng" algn="ctr">
                      <a:solidFill>
                        <a:srgbClr val="706254"/>
                      </a:solidFill>
                      <a:prstDash val="solid"/>
                      <a:round/>
                      <a:headEnd type="none" w="med" len="med"/>
                      <a:tailEnd type="none" w="med" len="med"/>
                    </a:lnR>
                    <a:lnT w="9525" cap="flat" cmpd="sng" algn="ctr">
                      <a:solidFill>
                        <a:srgbClr val="901C54"/>
                      </a:solidFill>
                      <a:prstDash val="solid"/>
                      <a:round/>
                      <a:headEnd type="none" w="med" len="med"/>
                      <a:tailEnd type="none" w="med" len="med"/>
                    </a:lnT>
                    <a:lnB w="9525" cap="flat" cmpd="sng" algn="ctr">
                      <a:solidFill>
                        <a:srgbClr val="401B54"/>
                      </a:solidFill>
                      <a:prstDash val="solid"/>
                      <a:round/>
                      <a:headEnd type="none" w="med" len="med"/>
                      <a:tailEnd type="none" w="med" len="med"/>
                    </a:lnB>
                  </a:tcPr>
                </a:tc>
                <a:tc>
                  <a:txBody>
                    <a:bodyPr/>
                    <a:lstStyle/>
                    <a:p>
                      <a:pPr algn="ctr"/>
                      <a:r>
                        <a:rPr lang="tr-TR" u="sng">
                          <a:solidFill>
                            <a:srgbClr val="FF0000"/>
                          </a:solidFill>
                          <a:effectLst/>
                        </a:rPr>
                        <a:t>defter</a:t>
                      </a:r>
                      <a:r>
                        <a:rPr lang="tr-TR" b="1" u="sng">
                          <a:solidFill>
                            <a:srgbClr val="FF0000"/>
                          </a:solidFill>
                          <a:effectLst/>
                        </a:rPr>
                        <a:t>i</a:t>
                      </a:r>
                      <a:endParaRPr lang="tr-TR">
                        <a:effectLst/>
                      </a:endParaRPr>
                    </a:p>
                  </a:txBody>
                  <a:tcPr marL="76200" marR="76200" marT="76200" marB="76200" anchor="ctr">
                    <a:lnL w="9525" cap="flat" cmpd="sng" algn="ctr">
                      <a:solidFill>
                        <a:srgbClr val="706254"/>
                      </a:solidFill>
                      <a:prstDash val="solid"/>
                      <a:round/>
                      <a:headEnd type="none" w="med" len="med"/>
                      <a:tailEnd type="none" w="med" len="med"/>
                    </a:lnL>
                    <a:lnR w="9525" cap="flat" cmpd="sng" algn="ctr">
                      <a:solidFill>
                        <a:srgbClr val="706254"/>
                      </a:solidFill>
                      <a:prstDash val="solid"/>
                      <a:round/>
                      <a:headEnd type="none" w="med" len="med"/>
                      <a:tailEnd type="none" w="med" len="med"/>
                    </a:lnR>
                    <a:lnT w="9525" cap="flat" cmpd="sng" algn="ctr">
                      <a:solidFill>
                        <a:srgbClr val="706254"/>
                      </a:solidFill>
                      <a:prstDash val="solid"/>
                      <a:round/>
                      <a:headEnd type="none" w="med" len="med"/>
                      <a:tailEnd type="none" w="med" len="med"/>
                    </a:lnT>
                    <a:lnB w="9525" cap="flat" cmpd="sng" algn="ctr">
                      <a:solidFill>
                        <a:srgbClr val="401B54"/>
                      </a:solidFill>
                      <a:prstDash val="solid"/>
                      <a:round/>
                      <a:headEnd type="none" w="med" len="med"/>
                      <a:tailEnd type="none" w="med" len="med"/>
                    </a:lnB>
                  </a:tcPr>
                </a:tc>
              </a:tr>
              <a:tr h="0">
                <a:tc>
                  <a:txBody>
                    <a:bodyPr/>
                    <a:lstStyle/>
                    <a:p>
                      <a:pPr algn="ctr"/>
                      <a:endParaRPr lang="tr-TR">
                        <a:effectLst/>
                      </a:endParaRPr>
                    </a:p>
                  </a:txBody>
                  <a:tcPr marL="76200" marR="76200" marT="76200" marB="76200" anchor="ctr">
                    <a:lnL w="9525" cap="flat" cmpd="sng" algn="ctr">
                      <a:solidFill>
                        <a:srgbClr val="606054"/>
                      </a:solidFill>
                      <a:prstDash val="solid"/>
                      <a:round/>
                      <a:headEnd type="none" w="med" len="med"/>
                      <a:tailEnd type="none" w="med" len="med"/>
                    </a:lnL>
                    <a:lnR w="9525" cap="flat" cmpd="sng" algn="ctr">
                      <a:solidFill>
                        <a:srgbClr val="401B54"/>
                      </a:solidFill>
                      <a:prstDash val="solid"/>
                      <a:round/>
                      <a:headEnd type="none" w="med" len="med"/>
                      <a:tailEnd type="none" w="med" len="med"/>
                    </a:lnR>
                    <a:lnT w="9525" cap="flat" cmpd="sng" algn="ctr">
                      <a:solidFill>
                        <a:srgbClr val="606054"/>
                      </a:solidFill>
                      <a:prstDash val="solid"/>
                      <a:round/>
                      <a:headEnd type="none" w="med" len="med"/>
                      <a:tailEnd type="none" w="med" len="med"/>
                    </a:lnT>
                    <a:lnB w="9525" cap="flat" cmpd="sng" algn="ctr">
                      <a:solidFill>
                        <a:srgbClr val="606054"/>
                      </a:solidFill>
                      <a:prstDash val="solid"/>
                      <a:round/>
                      <a:headEnd type="none" w="med" len="med"/>
                      <a:tailEnd type="none" w="med" len="med"/>
                    </a:lnB>
                  </a:tcPr>
                </a:tc>
                <a:tc gridSpan="2">
                  <a:txBody>
                    <a:bodyPr/>
                    <a:lstStyle/>
                    <a:p>
                      <a:pPr algn="ctr"/>
                      <a:r>
                        <a:rPr lang="tr-TR" dirty="0">
                          <a:solidFill>
                            <a:srgbClr val="FF0000"/>
                          </a:solidFill>
                          <a:effectLst/>
                        </a:rPr>
                        <a:t>belirtisiz isim tamlaması</a:t>
                      </a:r>
                      <a:endParaRPr lang="tr-TR" dirty="0">
                        <a:effectLst/>
                      </a:endParaRPr>
                    </a:p>
                  </a:txBody>
                  <a:tcPr marL="76200" marR="76200" marT="76200" marB="76200" anchor="ctr">
                    <a:lnL w="9525" cap="flat" cmpd="sng" algn="ctr">
                      <a:solidFill>
                        <a:srgbClr val="401B54"/>
                      </a:solidFill>
                      <a:prstDash val="solid"/>
                      <a:round/>
                      <a:headEnd type="none" w="med" len="med"/>
                      <a:tailEnd type="none" w="med" len="med"/>
                    </a:lnL>
                    <a:lnR w="9525" cap="flat" cmpd="sng" algn="ctr">
                      <a:solidFill>
                        <a:srgbClr val="401B54"/>
                      </a:solidFill>
                      <a:prstDash val="solid"/>
                      <a:round/>
                      <a:headEnd type="none" w="med" len="med"/>
                      <a:tailEnd type="none" w="med" len="med"/>
                    </a:lnR>
                    <a:lnT w="9525" cap="flat" cmpd="sng" algn="ctr">
                      <a:solidFill>
                        <a:srgbClr val="401B54"/>
                      </a:solidFill>
                      <a:prstDash val="solid"/>
                      <a:round/>
                      <a:headEnd type="none" w="med" len="med"/>
                      <a:tailEnd type="none" w="med" len="med"/>
                    </a:lnT>
                    <a:lnB w="9525" cap="flat" cmpd="sng" algn="ctr">
                      <a:solidFill>
                        <a:srgbClr val="401B54"/>
                      </a:solidFill>
                      <a:prstDash val="solid"/>
                      <a:round/>
                      <a:headEnd type="none" w="med" len="med"/>
                      <a:tailEnd type="none" w="med" len="med"/>
                    </a:lnB>
                  </a:tcPr>
                </a:tc>
                <a:tc hMerge="1">
                  <a:txBody>
                    <a:bodyPr/>
                    <a:lstStyle/>
                    <a:p>
                      <a:endParaRPr lang="tr-TR"/>
                    </a:p>
                  </a:txBody>
                  <a:tcPr/>
                </a:tc>
              </a:tr>
            </a:tbl>
          </a:graphicData>
        </a:graphic>
      </p:graphicFrame>
      <p:sp>
        <p:nvSpPr>
          <p:cNvPr id="10" name="Dikdörtgen 9"/>
          <p:cNvSpPr/>
          <p:nvPr/>
        </p:nvSpPr>
        <p:spPr>
          <a:xfrm>
            <a:off x="0" y="4509120"/>
            <a:ext cx="9059912" cy="1703030"/>
          </a:xfrm>
          <a:prstGeom prst="rect">
            <a:avLst/>
          </a:prstGeom>
        </p:spPr>
        <p:txBody>
          <a:bodyPr wrap="square">
            <a:spAutoFit/>
          </a:bodyPr>
          <a:lstStyle/>
          <a:p>
            <a:pPr>
              <a:lnSpc>
                <a:spcPct val="150000"/>
              </a:lnSpc>
            </a:pPr>
            <a:r>
              <a:rPr lang="tr-TR" b="0" i="0" dirty="0" smtClean="0">
                <a:solidFill>
                  <a:srgbClr val="222222"/>
                </a:solidFill>
                <a:effectLst/>
                <a:latin typeface="-apple-system"/>
              </a:rPr>
              <a:t>Yukarıdaki </a:t>
            </a:r>
            <a:r>
              <a:rPr lang="tr-TR" b="1" i="0" dirty="0" smtClean="0">
                <a:solidFill>
                  <a:srgbClr val="222222"/>
                </a:solidFill>
                <a:effectLst/>
                <a:latin typeface="-apple-system"/>
              </a:rPr>
              <a:t>zincirleme isim tamlaması</a:t>
            </a:r>
            <a:r>
              <a:rPr lang="tr-TR" b="0" i="0" dirty="0" smtClean="0">
                <a:solidFill>
                  <a:srgbClr val="222222"/>
                </a:solidFill>
                <a:effectLst/>
                <a:latin typeface="-apple-system"/>
              </a:rPr>
              <a:t>nda, tamlanan (Türkçe defter</a:t>
            </a:r>
            <a:r>
              <a:rPr lang="tr-TR" b="1" i="0" dirty="0" smtClean="0">
                <a:solidFill>
                  <a:srgbClr val="222222"/>
                </a:solidFill>
                <a:effectLst/>
                <a:latin typeface="-apple-system"/>
              </a:rPr>
              <a:t>i</a:t>
            </a:r>
            <a:r>
              <a:rPr lang="tr-TR" b="0" i="0" dirty="0" smtClean="0">
                <a:solidFill>
                  <a:srgbClr val="222222"/>
                </a:solidFill>
                <a:effectLst/>
                <a:latin typeface="-apple-system"/>
              </a:rPr>
              <a:t>) kendi içinde </a:t>
            </a:r>
            <a:r>
              <a:rPr lang="tr-TR" b="1" i="0" dirty="0" smtClean="0">
                <a:solidFill>
                  <a:srgbClr val="222222"/>
                </a:solidFill>
                <a:effectLst/>
                <a:latin typeface="-apple-system"/>
              </a:rPr>
              <a:t>belirtisiz isim tamlaması</a:t>
            </a:r>
            <a:r>
              <a:rPr lang="tr-TR" b="0" i="0" dirty="0" smtClean="0">
                <a:solidFill>
                  <a:srgbClr val="222222"/>
                </a:solidFill>
                <a:effectLst/>
                <a:latin typeface="-apple-system"/>
              </a:rPr>
              <a:t>dır.</a:t>
            </a:r>
          </a:p>
          <a:p>
            <a:pPr>
              <a:lnSpc>
                <a:spcPct val="150000"/>
              </a:lnSpc>
            </a:pPr>
            <a:r>
              <a:rPr lang="tr-TR" b="1" i="0" dirty="0" smtClean="0">
                <a:solidFill>
                  <a:srgbClr val="DD0055"/>
                </a:solidFill>
                <a:effectLst/>
                <a:latin typeface="-apple-system"/>
              </a:rPr>
              <a:t>»</a:t>
            </a:r>
            <a:r>
              <a:rPr lang="tr-TR" b="0" i="0" dirty="0" smtClean="0">
                <a:solidFill>
                  <a:srgbClr val="222222"/>
                </a:solidFill>
                <a:effectLst/>
                <a:latin typeface="-apple-system"/>
              </a:rPr>
              <a:t> </a:t>
            </a:r>
            <a:r>
              <a:rPr lang="tr-TR" b="1" i="0" dirty="0" smtClean="0">
                <a:solidFill>
                  <a:srgbClr val="222222"/>
                </a:solidFill>
                <a:effectLst/>
                <a:latin typeface="-apple-system"/>
              </a:rPr>
              <a:t>Tiyatro salonunun kapısı</a:t>
            </a:r>
            <a:r>
              <a:rPr lang="tr-TR" b="0" i="0" dirty="0" smtClean="0">
                <a:solidFill>
                  <a:srgbClr val="222222"/>
                </a:solidFill>
                <a:effectLst/>
                <a:latin typeface="-apple-system"/>
              </a:rPr>
              <a:t> kapalıydı.</a:t>
            </a:r>
            <a:br>
              <a:rPr lang="tr-TR" b="0" i="0" dirty="0" smtClean="0">
                <a:solidFill>
                  <a:srgbClr val="222222"/>
                </a:solidFill>
                <a:effectLst/>
                <a:latin typeface="-apple-system"/>
              </a:rPr>
            </a:br>
            <a:r>
              <a:rPr lang="tr-TR" b="1" i="0" dirty="0" smtClean="0">
                <a:solidFill>
                  <a:srgbClr val="DD0055"/>
                </a:solidFill>
                <a:effectLst/>
                <a:latin typeface="-apple-system"/>
              </a:rPr>
              <a:t>»</a:t>
            </a:r>
            <a:r>
              <a:rPr lang="tr-TR" b="0" i="0" dirty="0" smtClean="0">
                <a:solidFill>
                  <a:srgbClr val="222222"/>
                </a:solidFill>
                <a:effectLst/>
                <a:latin typeface="-apple-system"/>
              </a:rPr>
              <a:t> </a:t>
            </a:r>
            <a:r>
              <a:rPr lang="tr-TR" b="1" i="0" dirty="0" smtClean="0">
                <a:solidFill>
                  <a:srgbClr val="222222"/>
                </a:solidFill>
                <a:effectLst/>
                <a:latin typeface="-apple-system"/>
              </a:rPr>
              <a:t>Deniz suyunun sıcaklığı</a:t>
            </a:r>
            <a:r>
              <a:rPr lang="tr-TR" b="0" i="0" dirty="0" smtClean="0">
                <a:solidFill>
                  <a:srgbClr val="222222"/>
                </a:solidFill>
                <a:effectLst/>
                <a:latin typeface="-apple-system"/>
              </a:rPr>
              <a:t> artmış.</a:t>
            </a:r>
            <a:endParaRPr lang="tr-TR" b="0" i="0" dirty="0">
              <a:solidFill>
                <a:srgbClr val="222222"/>
              </a:solidFill>
              <a:effectLst/>
              <a:latin typeface="-apple-system"/>
            </a:endParaRPr>
          </a:p>
        </p:txBody>
      </p:sp>
    </p:spTree>
    <p:extLst>
      <p:ext uri="{BB962C8B-B14F-4D97-AF65-F5344CB8AC3E}">
        <p14:creationId xmlns:p14="http://schemas.microsoft.com/office/powerpoint/2010/main" val="600489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l"/>
            <a:r>
              <a:rPr lang="tr-TR" b="1" i="0" dirty="0" smtClean="0">
                <a:solidFill>
                  <a:srgbClr val="DD0055"/>
                </a:solidFill>
                <a:effectLst/>
                <a:latin typeface="-apple-system"/>
              </a:rPr>
              <a:t>Takısız İsim Tamlaması</a:t>
            </a:r>
            <a:r>
              <a:rPr lang="tr-TR" b="0" i="0" dirty="0" smtClean="0">
                <a:solidFill>
                  <a:srgbClr val="DD0055"/>
                </a:solidFill>
                <a:effectLst/>
                <a:latin typeface="-apple-system"/>
              </a:rPr>
              <a:t/>
            </a:r>
            <a:br>
              <a:rPr lang="tr-TR" b="0" i="0" dirty="0" smtClean="0">
                <a:solidFill>
                  <a:srgbClr val="DD0055"/>
                </a:solidFill>
                <a:effectLst/>
                <a:latin typeface="-apple-system"/>
              </a:rPr>
            </a:br>
            <a:endParaRPr lang="tr-TR" dirty="0"/>
          </a:p>
        </p:txBody>
      </p:sp>
      <p:sp>
        <p:nvSpPr>
          <p:cNvPr id="3" name="İçerik Yer Tutucusu 2"/>
          <p:cNvSpPr>
            <a:spLocks noGrp="1"/>
          </p:cNvSpPr>
          <p:nvPr>
            <p:ph idx="1"/>
          </p:nvPr>
        </p:nvSpPr>
        <p:spPr>
          <a:xfrm>
            <a:off x="0" y="1052736"/>
            <a:ext cx="9144000" cy="5805264"/>
          </a:xfrm>
        </p:spPr>
        <p:txBody>
          <a:bodyPr>
            <a:normAutofit fontScale="92500"/>
          </a:bodyPr>
          <a:lstStyle/>
          <a:p>
            <a:pPr marL="0" indent="0" algn="just">
              <a:lnSpc>
                <a:spcPct val="160000"/>
              </a:lnSpc>
              <a:spcBef>
                <a:spcPts val="0"/>
              </a:spcBef>
              <a:buNone/>
            </a:pPr>
            <a:r>
              <a:rPr lang="tr-TR" b="1" dirty="0" smtClean="0"/>
              <a:t>UYARI</a:t>
            </a:r>
          </a:p>
          <a:p>
            <a:pPr marL="0" indent="0" algn="just">
              <a:lnSpc>
                <a:spcPct val="160000"/>
              </a:lnSpc>
              <a:spcBef>
                <a:spcPts val="0"/>
              </a:spcBef>
              <a:buNone/>
            </a:pPr>
            <a:r>
              <a:rPr lang="tr-TR" dirty="0" smtClean="0"/>
              <a:t>	Takısız isim tamlamaları halen üzerinde görüş birliğine varılamamış, tartışmalı bir konudur. Bazı dil bilimciler bu tür tamlamaları sıfat tamlaması olarak kabul etmektir. Bazıları ise isim tamlaması olarak kabul edilmesi gerektiğini savunmaktadır. Ayrıntılı bilgiyi “Takısız Ad Tamlaması Sorunu” adlı makalede bulabilirsiniz.</a:t>
            </a:r>
            <a:endParaRPr lang="tr-TR" dirty="0"/>
          </a:p>
        </p:txBody>
      </p:sp>
    </p:spTree>
    <p:extLst>
      <p:ext uri="{BB962C8B-B14F-4D97-AF65-F5344CB8AC3E}">
        <p14:creationId xmlns:p14="http://schemas.microsoft.com/office/powerpoint/2010/main" val="556784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252520" cy="6957392"/>
          </a:xfrm>
        </p:spPr>
        <p:txBody>
          <a:bodyPr/>
          <a:lstStyle/>
          <a:p>
            <a:pPr marL="0" indent="0" algn="just">
              <a:lnSpc>
                <a:spcPct val="150000"/>
              </a:lnSpc>
              <a:spcBef>
                <a:spcPts val="0"/>
              </a:spcBef>
              <a:buNone/>
            </a:pPr>
            <a:r>
              <a:rPr lang="tr-TR" sz="2000" b="0" i="0" dirty="0" smtClean="0">
                <a:solidFill>
                  <a:srgbClr val="222222"/>
                </a:solidFill>
                <a:effectLst/>
                <a:latin typeface="-apple-system"/>
              </a:rPr>
              <a:t>	</a:t>
            </a:r>
            <a:r>
              <a:rPr lang="tr-TR" sz="1800" b="0" i="0" dirty="0" smtClean="0">
                <a:solidFill>
                  <a:srgbClr val="222222"/>
                </a:solidFill>
                <a:effectLst/>
                <a:latin typeface="-apple-system"/>
              </a:rPr>
              <a:t>Tamlayanın ve tamlananın </a:t>
            </a:r>
            <a:r>
              <a:rPr lang="tr-TR" sz="1800" b="1" i="0" dirty="0" smtClean="0">
                <a:solidFill>
                  <a:srgbClr val="222222"/>
                </a:solidFill>
                <a:effectLst/>
                <a:latin typeface="-apple-system"/>
              </a:rPr>
              <a:t>hiçbir tamlama eki </a:t>
            </a:r>
            <a:r>
              <a:rPr lang="tr-TR" sz="1800" b="1" i="0" u="sng" dirty="0" smtClean="0">
                <a:solidFill>
                  <a:srgbClr val="222222"/>
                </a:solidFill>
                <a:effectLst/>
                <a:latin typeface="-apple-system"/>
              </a:rPr>
              <a:t>almadığı</a:t>
            </a:r>
            <a:r>
              <a:rPr lang="tr-TR" sz="1800" b="0" i="0" dirty="0" smtClean="0">
                <a:solidFill>
                  <a:srgbClr val="222222"/>
                </a:solidFill>
                <a:effectLst/>
                <a:latin typeface="-apple-system"/>
              </a:rPr>
              <a:t> isim tamlamalarıdır.</a:t>
            </a:r>
          </a:p>
          <a:p>
            <a:pPr marL="0" indent="0" algn="just">
              <a:lnSpc>
                <a:spcPct val="150000"/>
              </a:lnSpc>
              <a:spcBef>
                <a:spcPts val="0"/>
              </a:spcBef>
              <a:buNone/>
            </a:pPr>
            <a:r>
              <a:rPr lang="tr-TR" sz="1800" b="0" i="0" dirty="0" smtClean="0">
                <a:solidFill>
                  <a:srgbClr val="222222"/>
                </a:solidFill>
                <a:effectLst/>
                <a:latin typeface="-apple-system"/>
              </a:rPr>
              <a:t>	Takısız isim tamlamaları, ya tamlananın </a:t>
            </a:r>
            <a:r>
              <a:rPr lang="tr-TR" sz="1800" b="1" i="0" dirty="0" smtClean="0">
                <a:solidFill>
                  <a:srgbClr val="222222"/>
                </a:solidFill>
                <a:effectLst/>
                <a:latin typeface="-apple-system"/>
              </a:rPr>
              <a:t>“ne(y)den yapıldığını”</a:t>
            </a:r>
          </a:p>
          <a:p>
            <a:pPr marL="0" indent="0" algn="just">
              <a:lnSpc>
                <a:spcPct val="150000"/>
              </a:lnSpc>
              <a:spcBef>
                <a:spcPts val="0"/>
              </a:spcBef>
              <a:buNone/>
            </a:pPr>
            <a:r>
              <a:rPr lang="tr-TR" sz="1800" b="0" i="0" dirty="0" smtClean="0">
                <a:solidFill>
                  <a:srgbClr val="222222"/>
                </a:solidFill>
                <a:effectLst/>
                <a:latin typeface="-apple-system"/>
              </a:rPr>
              <a:t> (hammaddesini) ya da benzerlik ilgisi kurarak tamlananın </a:t>
            </a:r>
            <a:r>
              <a:rPr lang="tr-TR" sz="1800" b="1" i="0" dirty="0" smtClean="0">
                <a:solidFill>
                  <a:srgbClr val="222222"/>
                </a:solidFill>
                <a:effectLst/>
                <a:latin typeface="-apple-system"/>
              </a:rPr>
              <a:t>“neye benzediğini”</a:t>
            </a:r>
            <a:r>
              <a:rPr lang="tr-TR" sz="1800" b="0" i="0" dirty="0" smtClean="0">
                <a:solidFill>
                  <a:srgbClr val="222222"/>
                </a:solidFill>
                <a:effectLst/>
                <a:latin typeface="-apple-system"/>
              </a:rPr>
              <a:t> </a:t>
            </a:r>
          </a:p>
          <a:p>
            <a:pPr marL="0" indent="0" algn="just">
              <a:lnSpc>
                <a:spcPct val="150000"/>
              </a:lnSpc>
              <a:spcBef>
                <a:spcPts val="0"/>
              </a:spcBef>
              <a:buNone/>
            </a:pPr>
            <a:r>
              <a:rPr lang="tr-TR" sz="1800" b="0" i="0" dirty="0" smtClean="0">
                <a:solidFill>
                  <a:srgbClr val="222222"/>
                </a:solidFill>
                <a:effectLst/>
                <a:latin typeface="-apple-system"/>
              </a:rPr>
              <a:t> belirtir.</a:t>
            </a:r>
          </a:p>
          <a:p>
            <a:pPr marL="0" indent="0" algn="just">
              <a:lnSpc>
                <a:spcPct val="150000"/>
              </a:lnSpc>
              <a:spcBef>
                <a:spcPts val="0"/>
              </a:spcBef>
              <a:buNone/>
            </a:pPr>
            <a:r>
              <a:rPr lang="tr-TR" sz="1800" dirty="0" smtClean="0">
                <a:solidFill>
                  <a:srgbClr val="222222"/>
                </a:solidFill>
                <a:latin typeface="-apple-system"/>
              </a:rPr>
              <a:t>Örnekler:</a:t>
            </a:r>
          </a:p>
          <a:p>
            <a:pPr marL="0" indent="0" algn="just">
              <a:lnSpc>
                <a:spcPct val="150000"/>
              </a:lnSpc>
              <a:spcBef>
                <a:spcPts val="0"/>
              </a:spcBef>
              <a:buNone/>
            </a:pPr>
            <a:r>
              <a:rPr lang="tr-TR" sz="1800" b="1" i="0" dirty="0" smtClean="0">
                <a:solidFill>
                  <a:srgbClr val="DD0055"/>
                </a:solidFill>
                <a:effectLst/>
                <a:latin typeface="-apple-system"/>
              </a:rPr>
              <a:t>»</a:t>
            </a:r>
            <a:r>
              <a:rPr lang="tr-TR" sz="1800" b="0" i="0" dirty="0" smtClean="0">
                <a:solidFill>
                  <a:srgbClr val="222222"/>
                </a:solidFill>
                <a:effectLst/>
                <a:latin typeface="-apple-system"/>
              </a:rPr>
              <a:t> </a:t>
            </a:r>
            <a:r>
              <a:rPr lang="tr-TR" sz="1800" b="0" i="0" u="sng" dirty="0" smtClean="0">
                <a:solidFill>
                  <a:srgbClr val="222222"/>
                </a:solidFill>
                <a:effectLst/>
                <a:latin typeface="-apple-system"/>
              </a:rPr>
              <a:t>gümüş</a:t>
            </a:r>
            <a:r>
              <a:rPr lang="tr-TR" sz="1800" b="0" i="0" dirty="0" smtClean="0">
                <a:solidFill>
                  <a:srgbClr val="222222"/>
                </a:solidFill>
                <a:effectLst/>
                <a:latin typeface="-apple-system"/>
              </a:rPr>
              <a:t> </a:t>
            </a:r>
            <a:r>
              <a:rPr lang="tr-TR" sz="1800" b="0" i="0" u="sng" dirty="0" smtClean="0">
                <a:solidFill>
                  <a:srgbClr val="222222"/>
                </a:solidFill>
                <a:effectLst/>
                <a:latin typeface="-apple-system"/>
              </a:rPr>
              <a:t>yüzük</a:t>
            </a:r>
          </a:p>
          <a:p>
            <a:pPr marL="0" indent="0" algn="just">
              <a:lnSpc>
                <a:spcPct val="150000"/>
              </a:lnSpc>
              <a:spcBef>
                <a:spcPts val="0"/>
              </a:spcBef>
              <a:buNone/>
            </a:pPr>
            <a:r>
              <a:rPr lang="tr-TR" sz="1800" b="0" i="0" dirty="0" smtClean="0">
                <a:solidFill>
                  <a:srgbClr val="222222"/>
                </a:solidFill>
                <a:effectLst/>
                <a:latin typeface="-apple-system"/>
              </a:rPr>
              <a:t>tamlamasında iki sözcük de tamlama eki almamıştır ve bu tamlamadaki “gümüş” sözcüğü yüzüğün </a:t>
            </a:r>
            <a:r>
              <a:rPr lang="tr-TR" sz="1800" b="1" i="0" dirty="0" smtClean="0">
                <a:solidFill>
                  <a:srgbClr val="222222"/>
                </a:solidFill>
                <a:effectLst/>
                <a:latin typeface="-apple-system"/>
              </a:rPr>
              <a:t>neyden yapıldığını</a:t>
            </a:r>
            <a:r>
              <a:rPr lang="tr-TR" sz="1800" b="0" i="0" dirty="0" smtClean="0">
                <a:solidFill>
                  <a:srgbClr val="222222"/>
                </a:solidFill>
                <a:effectLst/>
                <a:latin typeface="-apple-system"/>
              </a:rPr>
              <a:t> (hammaddesini) belirtmektedir. Bu yüzden bu tamlama takısız isim tamlamasıdır.</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139989762"/>
              </p:ext>
            </p:extLst>
          </p:nvPr>
        </p:nvGraphicFramePr>
        <p:xfrm>
          <a:off x="10864" y="4297680"/>
          <a:ext cx="9133136" cy="2560320"/>
        </p:xfrm>
        <a:graphic>
          <a:graphicData uri="http://schemas.openxmlformats.org/drawingml/2006/table">
            <a:tbl>
              <a:tblPr/>
              <a:tblGrid>
                <a:gridCol w="4566568"/>
                <a:gridCol w="4566568"/>
              </a:tblGrid>
              <a:tr h="0">
                <a:tc>
                  <a:txBody>
                    <a:bodyPr/>
                    <a:lstStyle/>
                    <a:p>
                      <a:pPr algn="ctr"/>
                      <a:r>
                        <a:rPr lang="tr-TR" b="1" dirty="0">
                          <a:solidFill>
                            <a:srgbClr val="FFFFFF"/>
                          </a:solidFill>
                          <a:effectLst/>
                        </a:rPr>
                        <a:t>TAMLAYAN</a:t>
                      </a:r>
                      <a:endParaRPr lang="tr-TR" b="1" dirty="0">
                        <a:effectLst/>
                      </a:endParaRPr>
                    </a:p>
                  </a:txBody>
                  <a:tcPr marL="76200" marR="76200" marT="76200" marB="76200" anchor="ctr">
                    <a:lnL w="9525" cap="flat" cmpd="sng" algn="ctr">
                      <a:solidFill>
                        <a:srgbClr val="30A3AF"/>
                      </a:solidFill>
                      <a:prstDash val="solid"/>
                      <a:round/>
                      <a:headEnd type="none" w="med" len="med"/>
                      <a:tailEnd type="none" w="med" len="med"/>
                    </a:lnL>
                    <a:lnR w="9525" cap="flat" cmpd="sng" algn="ctr">
                      <a:solidFill>
                        <a:srgbClr val="80EDDA"/>
                      </a:solidFill>
                      <a:prstDash val="solid"/>
                      <a:round/>
                      <a:headEnd type="none" w="med" len="med"/>
                      <a:tailEnd type="none" w="med" len="med"/>
                    </a:lnR>
                    <a:lnT w="9525" cap="flat" cmpd="sng" algn="ctr">
                      <a:solidFill>
                        <a:srgbClr val="30A3AF"/>
                      </a:solidFill>
                      <a:prstDash val="solid"/>
                      <a:round/>
                      <a:headEnd type="none" w="med" len="med"/>
                      <a:tailEnd type="none" w="med" len="med"/>
                    </a:lnT>
                    <a:lnB w="9525" cap="flat" cmpd="sng" algn="ctr">
                      <a:solidFill>
                        <a:srgbClr val="2084C8"/>
                      </a:solidFill>
                      <a:prstDash val="solid"/>
                      <a:round/>
                      <a:headEnd type="none" w="med" len="med"/>
                      <a:tailEnd type="none" w="med" len="med"/>
                    </a:lnB>
                    <a:solidFill>
                      <a:srgbClr val="4DBFD5"/>
                    </a:solidFill>
                  </a:tcPr>
                </a:tc>
                <a:tc>
                  <a:txBody>
                    <a:bodyPr/>
                    <a:lstStyle/>
                    <a:p>
                      <a:pPr algn="ctr"/>
                      <a:r>
                        <a:rPr lang="tr-TR" b="1">
                          <a:solidFill>
                            <a:srgbClr val="FFFFFF"/>
                          </a:solidFill>
                          <a:effectLst/>
                        </a:rPr>
                        <a:t>TAMLANAN</a:t>
                      </a:r>
                      <a:endParaRPr lang="tr-TR" b="1">
                        <a:effectLst/>
                      </a:endParaRPr>
                    </a:p>
                  </a:txBody>
                  <a:tcPr marL="76200" marR="76200" marT="76200" marB="76200" anchor="ctr">
                    <a:lnL w="9525" cap="flat" cmpd="sng" algn="ctr">
                      <a:solidFill>
                        <a:srgbClr val="80EDDA"/>
                      </a:solidFill>
                      <a:prstDash val="solid"/>
                      <a:round/>
                      <a:headEnd type="none" w="med" len="med"/>
                      <a:tailEnd type="none" w="med" len="med"/>
                    </a:lnL>
                    <a:lnR w="9525" cap="flat" cmpd="sng" algn="ctr">
                      <a:solidFill>
                        <a:srgbClr val="80EDDA"/>
                      </a:solidFill>
                      <a:prstDash val="solid"/>
                      <a:round/>
                      <a:headEnd type="none" w="med" len="med"/>
                      <a:tailEnd type="none" w="med" len="med"/>
                    </a:lnR>
                    <a:lnT w="9525" cap="flat" cmpd="sng" algn="ctr">
                      <a:solidFill>
                        <a:srgbClr val="80EDDA"/>
                      </a:solidFill>
                      <a:prstDash val="solid"/>
                      <a:round/>
                      <a:headEnd type="none" w="med" len="med"/>
                      <a:tailEnd type="none" w="med" len="med"/>
                    </a:lnT>
                    <a:lnB w="9525" cap="flat" cmpd="sng" algn="ctr">
                      <a:solidFill>
                        <a:srgbClr val="C0B67E"/>
                      </a:solidFill>
                      <a:prstDash val="solid"/>
                      <a:round/>
                      <a:headEnd type="none" w="med" len="med"/>
                      <a:tailEnd type="none" w="med" len="med"/>
                    </a:lnB>
                    <a:solidFill>
                      <a:srgbClr val="4DBFD5"/>
                    </a:solidFill>
                  </a:tcPr>
                </a:tc>
              </a:tr>
              <a:tr h="0">
                <a:tc>
                  <a:txBody>
                    <a:bodyPr/>
                    <a:lstStyle/>
                    <a:p>
                      <a:pPr algn="ctr"/>
                      <a:r>
                        <a:rPr lang="tr-TR">
                          <a:effectLst/>
                        </a:rPr>
                        <a:t>altın</a:t>
                      </a:r>
                    </a:p>
                  </a:txBody>
                  <a:tcPr marL="76200" marR="76200" marT="76200" marB="76200" anchor="ctr">
                    <a:lnL w="9525" cap="flat" cmpd="sng" algn="ctr">
                      <a:solidFill>
                        <a:srgbClr val="2084C8"/>
                      </a:solidFill>
                      <a:prstDash val="solid"/>
                      <a:round/>
                      <a:headEnd type="none" w="med" len="med"/>
                      <a:tailEnd type="none" w="med" len="med"/>
                    </a:lnL>
                    <a:lnR w="9525" cap="flat" cmpd="sng" algn="ctr">
                      <a:solidFill>
                        <a:srgbClr val="C0B67E"/>
                      </a:solidFill>
                      <a:prstDash val="solid"/>
                      <a:round/>
                      <a:headEnd type="none" w="med" len="med"/>
                      <a:tailEnd type="none" w="med" len="med"/>
                    </a:lnR>
                    <a:lnT w="9525" cap="flat" cmpd="sng" algn="ctr">
                      <a:solidFill>
                        <a:srgbClr val="2084C8"/>
                      </a:solidFill>
                      <a:prstDash val="solid"/>
                      <a:round/>
                      <a:headEnd type="none" w="med" len="med"/>
                      <a:tailEnd type="none" w="med" len="med"/>
                    </a:lnT>
                    <a:lnB w="9525" cap="flat" cmpd="sng" algn="ctr">
                      <a:solidFill>
                        <a:srgbClr val="F0ECDA"/>
                      </a:solidFill>
                      <a:prstDash val="solid"/>
                      <a:round/>
                      <a:headEnd type="none" w="med" len="med"/>
                      <a:tailEnd type="none" w="med" len="med"/>
                    </a:lnB>
                  </a:tcPr>
                </a:tc>
                <a:tc>
                  <a:txBody>
                    <a:bodyPr/>
                    <a:lstStyle/>
                    <a:p>
                      <a:pPr algn="ctr"/>
                      <a:r>
                        <a:rPr lang="tr-TR">
                          <a:effectLst/>
                        </a:rPr>
                        <a:t>kafes</a:t>
                      </a:r>
                    </a:p>
                  </a:txBody>
                  <a:tcPr marL="76200" marR="76200" marT="76200" marB="76200" anchor="ctr">
                    <a:lnL w="9525" cap="flat" cmpd="sng" algn="ctr">
                      <a:solidFill>
                        <a:srgbClr val="C0B67E"/>
                      </a:solidFill>
                      <a:prstDash val="solid"/>
                      <a:round/>
                      <a:headEnd type="none" w="med" len="med"/>
                      <a:tailEnd type="none" w="med" len="med"/>
                    </a:lnL>
                    <a:lnR w="9525" cap="flat" cmpd="sng" algn="ctr">
                      <a:solidFill>
                        <a:srgbClr val="C0B67E"/>
                      </a:solidFill>
                      <a:prstDash val="solid"/>
                      <a:round/>
                      <a:headEnd type="none" w="med" len="med"/>
                      <a:tailEnd type="none" w="med" len="med"/>
                    </a:lnR>
                    <a:lnT w="9525" cap="flat" cmpd="sng" algn="ctr">
                      <a:solidFill>
                        <a:srgbClr val="C0B67E"/>
                      </a:solidFill>
                      <a:prstDash val="solid"/>
                      <a:round/>
                      <a:headEnd type="none" w="med" len="med"/>
                      <a:tailEnd type="none" w="med" len="med"/>
                    </a:lnT>
                    <a:lnB w="9525" cap="flat" cmpd="sng" algn="ctr">
                      <a:solidFill>
                        <a:srgbClr val="60B97E"/>
                      </a:solidFill>
                      <a:prstDash val="solid"/>
                      <a:round/>
                      <a:headEnd type="none" w="med" len="med"/>
                      <a:tailEnd type="none" w="med" len="med"/>
                    </a:lnB>
                  </a:tcPr>
                </a:tc>
              </a:tr>
              <a:tr h="0">
                <a:tc>
                  <a:txBody>
                    <a:bodyPr/>
                    <a:lstStyle/>
                    <a:p>
                      <a:pPr algn="ctr"/>
                      <a:r>
                        <a:rPr lang="tr-TR">
                          <a:effectLst/>
                        </a:rPr>
                        <a:t>cam</a:t>
                      </a:r>
                    </a:p>
                  </a:txBody>
                  <a:tcPr marL="76200" marR="76200" marT="76200" marB="76200" anchor="ctr">
                    <a:lnL w="9525" cap="flat" cmpd="sng" algn="ctr">
                      <a:solidFill>
                        <a:srgbClr val="F0ECDA"/>
                      </a:solidFill>
                      <a:prstDash val="solid"/>
                      <a:round/>
                      <a:headEnd type="none" w="med" len="med"/>
                      <a:tailEnd type="none" w="med" len="med"/>
                    </a:lnL>
                    <a:lnR w="9525" cap="flat" cmpd="sng" algn="ctr">
                      <a:solidFill>
                        <a:srgbClr val="60B97E"/>
                      </a:solidFill>
                      <a:prstDash val="solid"/>
                      <a:round/>
                      <a:headEnd type="none" w="med" len="med"/>
                      <a:tailEnd type="none" w="med" len="med"/>
                    </a:lnR>
                    <a:lnT w="9525" cap="flat" cmpd="sng" algn="ctr">
                      <a:solidFill>
                        <a:srgbClr val="F0ECDA"/>
                      </a:solidFill>
                      <a:prstDash val="solid"/>
                      <a:round/>
                      <a:headEnd type="none" w="med" len="med"/>
                      <a:tailEnd type="none" w="med" len="med"/>
                    </a:lnT>
                    <a:lnB w="9525" cap="flat" cmpd="sng" algn="ctr">
                      <a:solidFill>
                        <a:srgbClr val="50BA7E"/>
                      </a:solidFill>
                      <a:prstDash val="solid"/>
                      <a:round/>
                      <a:headEnd type="none" w="med" len="med"/>
                      <a:tailEnd type="none" w="med" len="med"/>
                    </a:lnB>
                    <a:solidFill>
                      <a:srgbClr val="F5F5F5"/>
                    </a:solidFill>
                  </a:tcPr>
                </a:tc>
                <a:tc>
                  <a:txBody>
                    <a:bodyPr/>
                    <a:lstStyle/>
                    <a:p>
                      <a:pPr algn="ctr"/>
                      <a:r>
                        <a:rPr lang="tr-TR">
                          <a:effectLst/>
                        </a:rPr>
                        <a:t>kavanoz</a:t>
                      </a:r>
                    </a:p>
                  </a:txBody>
                  <a:tcPr marL="76200" marR="76200" marT="76200" marB="76200" anchor="ctr">
                    <a:lnL w="9525" cap="flat" cmpd="sng" algn="ctr">
                      <a:solidFill>
                        <a:srgbClr val="60B97E"/>
                      </a:solidFill>
                      <a:prstDash val="solid"/>
                      <a:round/>
                      <a:headEnd type="none" w="med" len="med"/>
                      <a:tailEnd type="none" w="med" len="med"/>
                    </a:lnL>
                    <a:lnR w="9525" cap="flat" cmpd="sng" algn="ctr">
                      <a:solidFill>
                        <a:srgbClr val="60B97E"/>
                      </a:solidFill>
                      <a:prstDash val="solid"/>
                      <a:round/>
                      <a:headEnd type="none" w="med" len="med"/>
                      <a:tailEnd type="none" w="med" len="med"/>
                    </a:lnR>
                    <a:lnT w="9525" cap="flat" cmpd="sng" algn="ctr">
                      <a:solidFill>
                        <a:srgbClr val="60B97E"/>
                      </a:solidFill>
                      <a:prstDash val="solid"/>
                      <a:round/>
                      <a:headEnd type="none" w="med" len="med"/>
                      <a:tailEnd type="none" w="med" len="med"/>
                    </a:lnT>
                    <a:lnB w="9525" cap="flat" cmpd="sng" algn="ctr">
                      <a:solidFill>
                        <a:srgbClr val="A0BB7E"/>
                      </a:solidFill>
                      <a:prstDash val="solid"/>
                      <a:round/>
                      <a:headEnd type="none" w="med" len="med"/>
                      <a:tailEnd type="none" w="med" len="med"/>
                    </a:lnB>
                    <a:solidFill>
                      <a:srgbClr val="F5F5F5"/>
                    </a:solidFill>
                  </a:tcPr>
                </a:tc>
              </a:tr>
              <a:tr h="0">
                <a:tc>
                  <a:txBody>
                    <a:bodyPr/>
                    <a:lstStyle/>
                    <a:p>
                      <a:pPr algn="ctr"/>
                      <a:r>
                        <a:rPr lang="tr-TR">
                          <a:effectLst/>
                        </a:rPr>
                        <a:t>çelik</a:t>
                      </a:r>
                    </a:p>
                  </a:txBody>
                  <a:tcPr marL="76200" marR="76200" marT="76200" marB="76200" anchor="ctr">
                    <a:lnL w="9525" cap="flat" cmpd="sng" algn="ctr">
                      <a:solidFill>
                        <a:srgbClr val="50BA7E"/>
                      </a:solidFill>
                      <a:prstDash val="solid"/>
                      <a:round/>
                      <a:headEnd type="none" w="med" len="med"/>
                      <a:tailEnd type="none" w="med" len="med"/>
                    </a:lnL>
                    <a:lnR w="9525" cap="flat" cmpd="sng" algn="ctr">
                      <a:solidFill>
                        <a:srgbClr val="A0BB7E"/>
                      </a:solidFill>
                      <a:prstDash val="solid"/>
                      <a:round/>
                      <a:headEnd type="none" w="med" len="med"/>
                      <a:tailEnd type="none" w="med" len="med"/>
                    </a:lnR>
                    <a:lnT w="9525" cap="flat" cmpd="sng" algn="ctr">
                      <a:solidFill>
                        <a:srgbClr val="50BA7E"/>
                      </a:solidFill>
                      <a:prstDash val="solid"/>
                      <a:round/>
                      <a:headEnd type="none" w="med" len="med"/>
                      <a:tailEnd type="none" w="med" len="med"/>
                    </a:lnT>
                    <a:lnB w="9525" cap="flat" cmpd="sng" algn="ctr">
                      <a:solidFill>
                        <a:srgbClr val="90BC7E"/>
                      </a:solidFill>
                      <a:prstDash val="solid"/>
                      <a:round/>
                      <a:headEnd type="none" w="med" len="med"/>
                      <a:tailEnd type="none" w="med" len="med"/>
                    </a:lnB>
                  </a:tcPr>
                </a:tc>
                <a:tc>
                  <a:txBody>
                    <a:bodyPr/>
                    <a:lstStyle/>
                    <a:p>
                      <a:pPr algn="ctr"/>
                      <a:r>
                        <a:rPr lang="tr-TR">
                          <a:effectLst/>
                        </a:rPr>
                        <a:t>tencere</a:t>
                      </a:r>
                    </a:p>
                  </a:txBody>
                  <a:tcPr marL="76200" marR="76200" marT="76200" marB="76200" anchor="ctr">
                    <a:lnL w="9525" cap="flat" cmpd="sng" algn="ctr">
                      <a:solidFill>
                        <a:srgbClr val="A0BB7E"/>
                      </a:solidFill>
                      <a:prstDash val="solid"/>
                      <a:round/>
                      <a:headEnd type="none" w="med" len="med"/>
                      <a:tailEnd type="none" w="med" len="med"/>
                    </a:lnL>
                    <a:lnR w="9525" cap="flat" cmpd="sng" algn="ctr">
                      <a:solidFill>
                        <a:srgbClr val="A0BB7E"/>
                      </a:solidFill>
                      <a:prstDash val="solid"/>
                      <a:round/>
                      <a:headEnd type="none" w="med" len="med"/>
                      <a:tailEnd type="none" w="med" len="med"/>
                    </a:lnR>
                    <a:lnT w="9525" cap="flat" cmpd="sng" algn="ctr">
                      <a:solidFill>
                        <a:srgbClr val="A0BB7E"/>
                      </a:solidFill>
                      <a:prstDash val="solid"/>
                      <a:round/>
                      <a:headEnd type="none" w="med" len="med"/>
                      <a:tailEnd type="none" w="med" len="med"/>
                    </a:lnT>
                    <a:lnB w="9525" cap="flat" cmpd="sng" algn="ctr">
                      <a:solidFill>
                        <a:srgbClr val="80BD7E"/>
                      </a:solidFill>
                      <a:prstDash val="solid"/>
                      <a:round/>
                      <a:headEnd type="none" w="med" len="med"/>
                      <a:tailEnd type="none" w="med" len="med"/>
                    </a:lnB>
                  </a:tcPr>
                </a:tc>
              </a:tr>
              <a:tr h="0">
                <a:tc>
                  <a:txBody>
                    <a:bodyPr/>
                    <a:lstStyle/>
                    <a:p>
                      <a:pPr algn="ctr"/>
                      <a:r>
                        <a:rPr lang="tr-TR">
                          <a:effectLst/>
                        </a:rPr>
                        <a:t>deri</a:t>
                      </a:r>
                    </a:p>
                  </a:txBody>
                  <a:tcPr marL="76200" marR="76200" marT="76200" marB="76200" anchor="ctr">
                    <a:lnL w="9525" cap="flat" cmpd="sng" algn="ctr">
                      <a:solidFill>
                        <a:srgbClr val="90BC7E"/>
                      </a:solidFill>
                      <a:prstDash val="solid"/>
                      <a:round/>
                      <a:headEnd type="none" w="med" len="med"/>
                      <a:tailEnd type="none" w="med" len="med"/>
                    </a:lnL>
                    <a:lnR w="9525" cap="flat" cmpd="sng" algn="ctr">
                      <a:solidFill>
                        <a:srgbClr val="80BD7E"/>
                      </a:solidFill>
                      <a:prstDash val="solid"/>
                      <a:round/>
                      <a:headEnd type="none" w="med" len="med"/>
                      <a:tailEnd type="none" w="med" len="med"/>
                    </a:lnR>
                    <a:lnT w="9525" cap="flat" cmpd="sng" algn="ctr">
                      <a:solidFill>
                        <a:srgbClr val="90BC7E"/>
                      </a:solidFill>
                      <a:prstDash val="solid"/>
                      <a:round/>
                      <a:headEnd type="none" w="med" len="med"/>
                      <a:tailEnd type="none" w="med" len="med"/>
                    </a:lnT>
                    <a:lnB w="9525" cap="flat" cmpd="sng" algn="ctr">
                      <a:solidFill>
                        <a:srgbClr val="A0BE7E"/>
                      </a:solidFill>
                      <a:prstDash val="solid"/>
                      <a:round/>
                      <a:headEnd type="none" w="med" len="med"/>
                      <a:tailEnd type="none" w="med" len="med"/>
                    </a:lnB>
                    <a:solidFill>
                      <a:srgbClr val="F5F5F5"/>
                    </a:solidFill>
                  </a:tcPr>
                </a:tc>
                <a:tc>
                  <a:txBody>
                    <a:bodyPr/>
                    <a:lstStyle/>
                    <a:p>
                      <a:pPr algn="ctr"/>
                      <a:r>
                        <a:rPr lang="tr-TR">
                          <a:effectLst/>
                        </a:rPr>
                        <a:t>mont</a:t>
                      </a:r>
                    </a:p>
                  </a:txBody>
                  <a:tcPr marL="76200" marR="76200" marT="76200" marB="76200" anchor="ctr">
                    <a:lnL w="9525" cap="flat" cmpd="sng" algn="ctr">
                      <a:solidFill>
                        <a:srgbClr val="80BD7E"/>
                      </a:solidFill>
                      <a:prstDash val="solid"/>
                      <a:round/>
                      <a:headEnd type="none" w="med" len="med"/>
                      <a:tailEnd type="none" w="med" len="med"/>
                    </a:lnL>
                    <a:lnR w="9525" cap="flat" cmpd="sng" algn="ctr">
                      <a:solidFill>
                        <a:srgbClr val="80BD7E"/>
                      </a:solidFill>
                      <a:prstDash val="solid"/>
                      <a:round/>
                      <a:headEnd type="none" w="med" len="med"/>
                      <a:tailEnd type="none" w="med" len="med"/>
                    </a:lnR>
                    <a:lnT w="9525" cap="flat" cmpd="sng" algn="ctr">
                      <a:solidFill>
                        <a:srgbClr val="80BD7E"/>
                      </a:solidFill>
                      <a:prstDash val="solid"/>
                      <a:round/>
                      <a:headEnd type="none" w="med" len="med"/>
                      <a:tailEnd type="none" w="med" len="med"/>
                    </a:lnT>
                    <a:lnB w="9525" cap="flat" cmpd="sng" algn="ctr">
                      <a:solidFill>
                        <a:srgbClr val="C0A08F"/>
                      </a:solidFill>
                      <a:prstDash val="solid"/>
                      <a:round/>
                      <a:headEnd type="none" w="med" len="med"/>
                      <a:tailEnd type="none" w="med" len="med"/>
                    </a:lnB>
                    <a:solidFill>
                      <a:srgbClr val="F5F5F5"/>
                    </a:solidFill>
                  </a:tcPr>
                </a:tc>
              </a:tr>
              <a:tr h="0">
                <a:tc>
                  <a:txBody>
                    <a:bodyPr/>
                    <a:lstStyle/>
                    <a:p>
                      <a:pPr algn="ctr"/>
                      <a:r>
                        <a:rPr lang="tr-TR">
                          <a:effectLst/>
                        </a:rPr>
                        <a:t>keten</a:t>
                      </a:r>
                    </a:p>
                  </a:txBody>
                  <a:tcPr marL="76200" marR="76200" marT="76200" marB="76200" anchor="ctr">
                    <a:lnL w="9525" cap="flat" cmpd="sng" algn="ctr">
                      <a:solidFill>
                        <a:srgbClr val="A0BE7E"/>
                      </a:solidFill>
                      <a:prstDash val="solid"/>
                      <a:round/>
                      <a:headEnd type="none" w="med" len="med"/>
                      <a:tailEnd type="none" w="med" len="med"/>
                    </a:lnL>
                    <a:lnR w="9525" cap="flat" cmpd="sng" algn="ctr">
                      <a:solidFill>
                        <a:srgbClr val="C0A08F"/>
                      </a:solidFill>
                      <a:prstDash val="solid"/>
                      <a:round/>
                      <a:headEnd type="none" w="med" len="med"/>
                      <a:tailEnd type="none" w="med" len="med"/>
                    </a:lnR>
                    <a:lnT w="9525" cap="flat" cmpd="sng" algn="ctr">
                      <a:solidFill>
                        <a:srgbClr val="A0BE7E"/>
                      </a:solidFill>
                      <a:prstDash val="solid"/>
                      <a:round/>
                      <a:headEnd type="none" w="med" len="med"/>
                      <a:tailEnd type="none" w="med" len="med"/>
                    </a:lnT>
                    <a:lnB w="9525" cap="flat" cmpd="sng" algn="ctr">
                      <a:solidFill>
                        <a:srgbClr val="A0BE7E"/>
                      </a:solidFill>
                      <a:prstDash val="solid"/>
                      <a:round/>
                      <a:headEnd type="none" w="med" len="med"/>
                      <a:tailEnd type="none" w="med" len="med"/>
                    </a:lnB>
                  </a:tcPr>
                </a:tc>
                <a:tc>
                  <a:txBody>
                    <a:bodyPr/>
                    <a:lstStyle/>
                    <a:p>
                      <a:pPr algn="ctr"/>
                      <a:r>
                        <a:rPr lang="tr-TR" dirty="0">
                          <a:effectLst/>
                        </a:rPr>
                        <a:t>pantolon</a:t>
                      </a:r>
                    </a:p>
                  </a:txBody>
                  <a:tcPr marL="76200" marR="76200" marT="76200" marB="76200" anchor="ctr">
                    <a:lnL w="9525" cap="flat" cmpd="sng" algn="ctr">
                      <a:solidFill>
                        <a:srgbClr val="C0A08F"/>
                      </a:solidFill>
                      <a:prstDash val="solid"/>
                      <a:round/>
                      <a:headEnd type="none" w="med" len="med"/>
                      <a:tailEnd type="none" w="med" len="med"/>
                    </a:lnL>
                    <a:lnR w="9525" cap="flat" cmpd="sng" algn="ctr">
                      <a:solidFill>
                        <a:srgbClr val="C0A08F"/>
                      </a:solidFill>
                      <a:prstDash val="solid"/>
                      <a:round/>
                      <a:headEnd type="none" w="med" len="med"/>
                      <a:tailEnd type="none" w="med" len="med"/>
                    </a:lnR>
                    <a:lnT w="9525" cap="flat" cmpd="sng" algn="ctr">
                      <a:solidFill>
                        <a:srgbClr val="C0A08F"/>
                      </a:solidFill>
                      <a:prstDash val="solid"/>
                      <a:round/>
                      <a:headEnd type="none" w="med" len="med"/>
                      <a:tailEnd type="none" w="med" len="med"/>
                    </a:lnT>
                    <a:lnB w="9525" cap="flat" cmpd="sng" algn="ctr">
                      <a:solidFill>
                        <a:srgbClr val="C0A08F"/>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952500" y="25828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222222"/>
                </a:solidFill>
                <a:effectLst/>
                <a:latin typeface="-apple-system"/>
                <a:cs typeface="Arial" pitchFamily="34" charset="0"/>
              </a:rPr>
              <a:t> </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6013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fontScale="90000"/>
          </a:bodyPr>
          <a:lstStyle/>
          <a:p>
            <a:r>
              <a:rPr lang="tr-TR" dirty="0" smtClean="0"/>
              <a:t>Tamlama</a:t>
            </a:r>
            <a:endParaRPr lang="tr-TR" dirty="0"/>
          </a:p>
        </p:txBody>
      </p:sp>
      <p:sp>
        <p:nvSpPr>
          <p:cNvPr id="3" name="İçerik Yer Tutucusu 2"/>
          <p:cNvSpPr>
            <a:spLocks noGrp="1"/>
          </p:cNvSpPr>
          <p:nvPr>
            <p:ph idx="1"/>
          </p:nvPr>
        </p:nvSpPr>
        <p:spPr>
          <a:xfrm>
            <a:off x="0" y="548680"/>
            <a:ext cx="9144000" cy="6309320"/>
          </a:xfrm>
        </p:spPr>
        <p:txBody>
          <a:bodyPr>
            <a:normAutofit fontScale="70000" lnSpcReduction="20000"/>
          </a:bodyPr>
          <a:lstStyle/>
          <a:p>
            <a:pPr marL="0" indent="0" algn="just">
              <a:lnSpc>
                <a:spcPct val="170000"/>
              </a:lnSpc>
              <a:spcBef>
                <a:spcPts val="0"/>
              </a:spcBef>
              <a:buNone/>
            </a:pPr>
            <a:r>
              <a:rPr lang="tr-TR" b="0" i="0" dirty="0" smtClean="0">
                <a:solidFill>
                  <a:srgbClr val="222222"/>
                </a:solidFill>
                <a:effectLst/>
                <a:latin typeface="-apple-system"/>
              </a:rPr>
              <a:t>	Bir ismin benzerlerinden ayırt edilebilmesi için başka bir isim, zamir veya sıfatla anlam ilişkisi kurarak oluşturduğu söz öbeğine </a:t>
            </a:r>
            <a:r>
              <a:rPr lang="tr-TR" b="1" i="0" dirty="0" smtClean="0">
                <a:solidFill>
                  <a:srgbClr val="222222"/>
                </a:solidFill>
                <a:effectLst/>
                <a:latin typeface="-apple-system"/>
              </a:rPr>
              <a:t>tamlama</a:t>
            </a:r>
            <a:r>
              <a:rPr lang="tr-TR" b="0" i="0" dirty="0" smtClean="0">
                <a:solidFill>
                  <a:srgbClr val="222222"/>
                </a:solidFill>
                <a:effectLst/>
                <a:latin typeface="-apple-system"/>
              </a:rPr>
              <a:t> denir.</a:t>
            </a:r>
          </a:p>
          <a:p>
            <a:pPr marL="0" indent="0" algn="just">
              <a:lnSpc>
                <a:spcPct val="170000"/>
              </a:lnSpc>
              <a:spcBef>
                <a:spcPts val="0"/>
              </a:spcBef>
              <a:buNone/>
            </a:pPr>
            <a:r>
              <a:rPr lang="tr-TR" dirty="0">
                <a:solidFill>
                  <a:srgbClr val="222222"/>
                </a:solidFill>
                <a:latin typeface="-apple-system"/>
              </a:rPr>
              <a:t>	</a:t>
            </a:r>
            <a:r>
              <a:rPr lang="tr-TR" b="0" i="0" dirty="0" smtClean="0">
                <a:solidFill>
                  <a:srgbClr val="222222"/>
                </a:solidFill>
                <a:effectLst/>
                <a:latin typeface="-apple-system"/>
              </a:rPr>
              <a:t>Tamlamalar bir söz öbeğidir ve en az iki kelimeden oluşur, tek sözcüklü tamlama olmaz.</a:t>
            </a:r>
          </a:p>
          <a:p>
            <a:pPr algn="just">
              <a:lnSpc>
                <a:spcPct val="170000"/>
              </a:lnSpc>
              <a:spcBef>
                <a:spcPts val="0"/>
              </a:spcBef>
            </a:pPr>
            <a:r>
              <a:rPr lang="tr-TR" b="1" i="0" dirty="0" smtClean="0">
                <a:solidFill>
                  <a:srgbClr val="FFFFFF"/>
                </a:solidFill>
                <a:effectLst/>
                <a:latin typeface="-apple-system"/>
              </a:rPr>
              <a:t> &gt; </a:t>
            </a:r>
            <a:r>
              <a:rPr lang="tr-TR" b="1" i="0" dirty="0" smtClean="0">
                <a:solidFill>
                  <a:srgbClr val="222222"/>
                </a:solidFill>
                <a:effectLst/>
                <a:latin typeface="-apple-system"/>
              </a:rPr>
              <a:t> </a:t>
            </a:r>
            <a:r>
              <a:rPr lang="tr-TR" b="0" i="0" dirty="0" smtClean="0">
                <a:solidFill>
                  <a:srgbClr val="222222"/>
                </a:solidFill>
                <a:effectLst/>
                <a:latin typeface="-apple-system"/>
              </a:rPr>
              <a:t>Tamlamalarda iki öge vardır: tamlayan ve tamlanan. Tamlamada belirtilen, açıklanan isme </a:t>
            </a:r>
            <a:r>
              <a:rPr lang="tr-TR" b="1" i="0" dirty="0" smtClean="0">
                <a:solidFill>
                  <a:srgbClr val="222222"/>
                </a:solidFill>
                <a:effectLst/>
                <a:latin typeface="-apple-system"/>
              </a:rPr>
              <a:t>tamlanan</a:t>
            </a:r>
            <a:r>
              <a:rPr lang="tr-TR" b="0" i="0" dirty="0" smtClean="0">
                <a:solidFill>
                  <a:srgbClr val="222222"/>
                </a:solidFill>
                <a:effectLst/>
                <a:latin typeface="-apple-system"/>
              </a:rPr>
              <a:t> denir. Tamlananı belirten, açıklayan sözcüklere de </a:t>
            </a:r>
            <a:r>
              <a:rPr lang="tr-TR" b="1" i="0" dirty="0" smtClean="0">
                <a:solidFill>
                  <a:srgbClr val="222222"/>
                </a:solidFill>
                <a:effectLst/>
                <a:latin typeface="-apple-system"/>
              </a:rPr>
              <a:t>tamlayan</a:t>
            </a:r>
            <a:r>
              <a:rPr lang="tr-TR" b="0" i="0" dirty="0" smtClean="0">
                <a:solidFill>
                  <a:srgbClr val="222222"/>
                </a:solidFill>
                <a:effectLst/>
                <a:latin typeface="-apple-system"/>
              </a:rPr>
              <a:t> denir.</a:t>
            </a:r>
          </a:p>
          <a:p>
            <a:pPr marL="0" indent="0">
              <a:lnSpc>
                <a:spcPct val="170000"/>
              </a:lnSpc>
              <a:spcBef>
                <a:spcPts val="0"/>
              </a:spcBef>
              <a:buNone/>
            </a:pPr>
            <a:r>
              <a:rPr lang="tr-TR" b="1" i="0" dirty="0" smtClean="0">
                <a:solidFill>
                  <a:srgbClr val="DD0055"/>
                </a:solidFill>
                <a:effectLst/>
                <a:latin typeface="-apple-system"/>
              </a:rPr>
              <a:t>	Örnek(ler)</a:t>
            </a:r>
          </a:p>
          <a:p>
            <a:pPr marL="0" indent="0">
              <a:lnSpc>
                <a:spcPct val="170000"/>
              </a:lnSpc>
              <a:spcBef>
                <a:spcPts val="0"/>
              </a:spcBef>
              <a:buNone/>
            </a:pPr>
            <a:r>
              <a:rPr lang="tr-TR" b="1" dirty="0">
                <a:solidFill>
                  <a:srgbClr val="DD0055"/>
                </a:solidFill>
                <a:latin typeface="-apple-system"/>
              </a:rPr>
              <a:t>	</a:t>
            </a:r>
            <a:r>
              <a:rPr lang="tr-TR" b="0" i="0" u="sng" dirty="0" smtClean="0">
                <a:solidFill>
                  <a:srgbClr val="222222"/>
                </a:solidFill>
                <a:effectLst/>
                <a:latin typeface="-apple-system"/>
              </a:rPr>
              <a:t>televizyonun kumandası</a:t>
            </a:r>
            <a:br>
              <a:rPr lang="tr-TR" b="0" i="0" u="sng" dirty="0" smtClean="0">
                <a:solidFill>
                  <a:srgbClr val="222222"/>
                </a:solidFill>
                <a:effectLst/>
                <a:latin typeface="-apple-system"/>
              </a:rPr>
            </a:br>
            <a:r>
              <a:rPr lang="tr-TR" b="0" i="0" dirty="0" smtClean="0">
                <a:solidFill>
                  <a:srgbClr val="222222"/>
                </a:solidFill>
                <a:effectLst/>
                <a:latin typeface="-apple-system"/>
              </a:rPr>
              <a:t>            tamlayan      tamlanan</a:t>
            </a:r>
          </a:p>
          <a:p>
            <a:endParaRPr lang="tr-TR" dirty="0"/>
          </a:p>
        </p:txBody>
      </p:sp>
    </p:spTree>
    <p:extLst>
      <p:ext uri="{BB962C8B-B14F-4D97-AF65-F5344CB8AC3E}">
        <p14:creationId xmlns:p14="http://schemas.microsoft.com/office/powerpoint/2010/main" val="27559605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0"/>
            <a:ext cx="9036496" cy="6126163"/>
          </a:xfrm>
        </p:spPr>
        <p:txBody>
          <a:bodyPr>
            <a:normAutofit/>
          </a:bodyPr>
          <a:lstStyle/>
          <a:p>
            <a:pPr>
              <a:lnSpc>
                <a:spcPct val="150000"/>
              </a:lnSpc>
              <a:spcBef>
                <a:spcPts val="0"/>
              </a:spcBef>
            </a:pPr>
            <a:r>
              <a:rPr lang="tr-TR" sz="2000" b="1" i="0" dirty="0" smtClean="0">
                <a:solidFill>
                  <a:srgbClr val="DD0055"/>
                </a:solidFill>
                <a:effectLst/>
                <a:latin typeface="-apple-system"/>
              </a:rPr>
              <a:t>»</a:t>
            </a:r>
            <a:r>
              <a:rPr lang="tr-TR" sz="2000" b="0" i="0" dirty="0" smtClean="0">
                <a:solidFill>
                  <a:srgbClr val="222222"/>
                </a:solidFill>
                <a:effectLst/>
                <a:latin typeface="-apple-system"/>
              </a:rPr>
              <a:t> </a:t>
            </a:r>
            <a:r>
              <a:rPr lang="tr-TR" sz="2000" b="0" i="0" u="sng" dirty="0" smtClean="0">
                <a:solidFill>
                  <a:srgbClr val="222222"/>
                </a:solidFill>
                <a:effectLst/>
                <a:latin typeface="-apple-system"/>
              </a:rPr>
              <a:t>taş</a:t>
            </a:r>
            <a:r>
              <a:rPr lang="tr-TR" sz="2000" b="0" i="0" dirty="0" smtClean="0">
                <a:solidFill>
                  <a:srgbClr val="222222"/>
                </a:solidFill>
                <a:effectLst/>
                <a:latin typeface="-apple-system"/>
              </a:rPr>
              <a:t> </a:t>
            </a:r>
            <a:r>
              <a:rPr lang="tr-TR" sz="2000" b="0" i="0" u="sng" dirty="0" smtClean="0">
                <a:solidFill>
                  <a:srgbClr val="222222"/>
                </a:solidFill>
                <a:effectLst/>
                <a:latin typeface="-apple-system"/>
              </a:rPr>
              <a:t>kalp</a:t>
            </a:r>
          </a:p>
          <a:p>
            <a:pPr marL="0" indent="0" algn="just">
              <a:lnSpc>
                <a:spcPct val="150000"/>
              </a:lnSpc>
              <a:spcBef>
                <a:spcPts val="0"/>
              </a:spcBef>
              <a:buNone/>
            </a:pPr>
            <a:r>
              <a:rPr lang="tr-TR" sz="2000" b="0" i="0" dirty="0" smtClean="0">
                <a:solidFill>
                  <a:srgbClr val="222222"/>
                </a:solidFill>
                <a:effectLst/>
                <a:latin typeface="-apple-system"/>
              </a:rPr>
              <a:t>tamlamasında iki sözcük de tamlama eki almamıştır ve bu tamlamadaki “taş” sözcüğü kalbin neye benzediğini belirtmektedir, yani kalp, taşa benzetilmektedir. Bu yüzden bu tamlama takısız isim tamlamasıdır.</a:t>
            </a:r>
            <a:endParaRPr lang="tr-TR" sz="2000" dirty="0"/>
          </a:p>
        </p:txBody>
      </p:sp>
      <p:graphicFrame>
        <p:nvGraphicFramePr>
          <p:cNvPr id="4" name="Tablo 3"/>
          <p:cNvGraphicFramePr>
            <a:graphicFrameLocks noGrp="1"/>
          </p:cNvGraphicFramePr>
          <p:nvPr>
            <p:extLst>
              <p:ext uri="{D42A27DB-BD31-4B8C-83A1-F6EECF244321}">
                <p14:modId xmlns:p14="http://schemas.microsoft.com/office/powerpoint/2010/main" val="2648213783"/>
              </p:ext>
            </p:extLst>
          </p:nvPr>
        </p:nvGraphicFramePr>
        <p:xfrm>
          <a:off x="0" y="1988841"/>
          <a:ext cx="9144000" cy="3154500"/>
        </p:xfrm>
        <a:graphic>
          <a:graphicData uri="http://schemas.openxmlformats.org/drawingml/2006/table">
            <a:tbl>
              <a:tblPr/>
              <a:tblGrid>
                <a:gridCol w="4572000"/>
                <a:gridCol w="4572000"/>
              </a:tblGrid>
              <a:tr h="525750">
                <a:tc>
                  <a:txBody>
                    <a:bodyPr/>
                    <a:lstStyle/>
                    <a:p>
                      <a:pPr algn="ctr"/>
                      <a:r>
                        <a:rPr lang="tr-TR" b="1">
                          <a:solidFill>
                            <a:srgbClr val="FFFFFF"/>
                          </a:solidFill>
                          <a:effectLst/>
                        </a:rPr>
                        <a:t>TAMLAYAN</a:t>
                      </a:r>
                      <a:endParaRPr lang="tr-TR" b="1">
                        <a:effectLst/>
                      </a:endParaRPr>
                    </a:p>
                  </a:txBody>
                  <a:tcPr marL="76200" marR="76200" marT="76200" marB="76200" anchor="ctr">
                    <a:lnL w="12700" cap="flat" cmpd="sng" algn="ctr">
                      <a:solidFill>
                        <a:srgbClr val="7022C8"/>
                      </a:solidFill>
                      <a:prstDash val="solid"/>
                      <a:round/>
                      <a:headEnd type="none" w="med" len="med"/>
                      <a:tailEnd type="none" w="med" len="med"/>
                    </a:lnL>
                    <a:lnR w="12700" cap="flat" cmpd="sng" algn="ctr">
                      <a:solidFill>
                        <a:srgbClr val="4022C8"/>
                      </a:solidFill>
                      <a:prstDash val="solid"/>
                      <a:round/>
                      <a:headEnd type="none" w="med" len="med"/>
                      <a:tailEnd type="none" w="med" len="med"/>
                    </a:lnR>
                    <a:lnT w="12700" cap="flat" cmpd="sng" algn="ctr">
                      <a:solidFill>
                        <a:srgbClr val="7022C8"/>
                      </a:solidFill>
                      <a:prstDash val="solid"/>
                      <a:round/>
                      <a:headEnd type="none" w="med" len="med"/>
                      <a:tailEnd type="none" w="med" len="med"/>
                    </a:lnT>
                    <a:lnB w="12700" cap="flat" cmpd="sng" algn="ctr">
                      <a:solidFill>
                        <a:srgbClr val="D00EC7"/>
                      </a:solidFill>
                      <a:prstDash val="solid"/>
                      <a:round/>
                      <a:headEnd type="none" w="med" len="med"/>
                      <a:tailEnd type="none" w="med" len="med"/>
                    </a:lnB>
                    <a:solidFill>
                      <a:srgbClr val="4DBFD5"/>
                    </a:solidFill>
                  </a:tcPr>
                </a:tc>
                <a:tc>
                  <a:txBody>
                    <a:bodyPr/>
                    <a:lstStyle/>
                    <a:p>
                      <a:pPr algn="ctr"/>
                      <a:r>
                        <a:rPr lang="tr-TR" b="1">
                          <a:solidFill>
                            <a:srgbClr val="FFFFFF"/>
                          </a:solidFill>
                          <a:effectLst/>
                        </a:rPr>
                        <a:t>TAMLANAN</a:t>
                      </a:r>
                      <a:endParaRPr lang="tr-TR" b="1">
                        <a:effectLst/>
                      </a:endParaRPr>
                    </a:p>
                  </a:txBody>
                  <a:tcPr marL="76200" marR="76200" marT="76200" marB="76200" anchor="ctr">
                    <a:lnL w="12700" cap="flat" cmpd="sng" algn="ctr">
                      <a:solidFill>
                        <a:srgbClr val="4022C8"/>
                      </a:solidFill>
                      <a:prstDash val="solid"/>
                      <a:round/>
                      <a:headEnd type="none" w="med" len="med"/>
                      <a:tailEnd type="none" w="med" len="med"/>
                    </a:lnL>
                    <a:lnR w="9525" cap="flat" cmpd="sng" algn="ctr">
                      <a:solidFill>
                        <a:srgbClr val="4022C8"/>
                      </a:solidFill>
                      <a:prstDash val="solid"/>
                      <a:round/>
                      <a:headEnd type="none" w="med" len="med"/>
                      <a:tailEnd type="none" w="med" len="med"/>
                    </a:lnR>
                    <a:lnT w="12700" cap="flat" cmpd="sng" algn="ctr">
                      <a:solidFill>
                        <a:srgbClr val="4022C8"/>
                      </a:solidFill>
                      <a:prstDash val="solid"/>
                      <a:round/>
                      <a:headEnd type="none" w="med" len="med"/>
                      <a:tailEnd type="none" w="med" len="med"/>
                    </a:lnT>
                    <a:lnB w="12700" cap="flat" cmpd="sng" algn="ctr">
                      <a:solidFill>
                        <a:srgbClr val="1022C8"/>
                      </a:solidFill>
                      <a:prstDash val="solid"/>
                      <a:round/>
                      <a:headEnd type="none" w="med" len="med"/>
                      <a:tailEnd type="none" w="med" len="med"/>
                    </a:lnB>
                    <a:solidFill>
                      <a:srgbClr val="4DBFD5"/>
                    </a:solidFill>
                  </a:tcPr>
                </a:tc>
              </a:tr>
              <a:tr h="525750">
                <a:tc>
                  <a:txBody>
                    <a:bodyPr/>
                    <a:lstStyle/>
                    <a:p>
                      <a:pPr algn="ctr"/>
                      <a:r>
                        <a:rPr lang="tr-TR">
                          <a:effectLst/>
                        </a:rPr>
                        <a:t>altın</a:t>
                      </a:r>
                    </a:p>
                  </a:txBody>
                  <a:tcPr marL="76200" marR="76200" marT="76200" marB="76200" anchor="ctr">
                    <a:lnL w="12700" cap="flat" cmpd="sng" algn="ctr">
                      <a:solidFill>
                        <a:srgbClr val="D00EC7"/>
                      </a:solidFill>
                      <a:prstDash val="solid"/>
                      <a:round/>
                      <a:headEnd type="none" w="med" len="med"/>
                      <a:tailEnd type="none" w="med" len="med"/>
                    </a:lnL>
                    <a:lnR w="12700" cap="flat" cmpd="sng" algn="ctr">
                      <a:solidFill>
                        <a:srgbClr val="1022C8"/>
                      </a:solidFill>
                      <a:prstDash val="solid"/>
                      <a:round/>
                      <a:headEnd type="none" w="med" len="med"/>
                      <a:tailEnd type="none" w="med" len="med"/>
                    </a:lnR>
                    <a:lnT w="12700" cap="flat" cmpd="sng" algn="ctr">
                      <a:solidFill>
                        <a:srgbClr val="D00EC7"/>
                      </a:solidFill>
                      <a:prstDash val="solid"/>
                      <a:round/>
                      <a:headEnd type="none" w="med" len="med"/>
                      <a:tailEnd type="none" w="med" len="med"/>
                    </a:lnT>
                    <a:lnB w="12700" cap="flat" cmpd="sng" algn="ctr">
                      <a:solidFill>
                        <a:srgbClr val="6026C8"/>
                      </a:solidFill>
                      <a:prstDash val="solid"/>
                      <a:round/>
                      <a:headEnd type="none" w="med" len="med"/>
                      <a:tailEnd type="none" w="med" len="med"/>
                    </a:lnB>
                    <a:solidFill>
                      <a:srgbClr val="EEEEEE"/>
                    </a:solidFill>
                  </a:tcPr>
                </a:tc>
                <a:tc>
                  <a:txBody>
                    <a:bodyPr/>
                    <a:lstStyle/>
                    <a:p>
                      <a:pPr algn="ctr"/>
                      <a:r>
                        <a:rPr lang="tr-TR">
                          <a:effectLst/>
                        </a:rPr>
                        <a:t>saç</a:t>
                      </a:r>
                    </a:p>
                  </a:txBody>
                  <a:tcPr marL="76200" marR="76200" marT="76200" marB="76200" anchor="ctr">
                    <a:lnL w="12700" cap="flat" cmpd="sng" algn="ctr">
                      <a:solidFill>
                        <a:srgbClr val="1022C8"/>
                      </a:solidFill>
                      <a:prstDash val="solid"/>
                      <a:round/>
                      <a:headEnd type="none" w="med" len="med"/>
                      <a:tailEnd type="none" w="med" len="med"/>
                    </a:lnL>
                    <a:lnR w="9525" cap="flat" cmpd="sng" algn="ctr">
                      <a:solidFill>
                        <a:srgbClr val="1022C8"/>
                      </a:solidFill>
                      <a:prstDash val="solid"/>
                      <a:round/>
                      <a:headEnd type="none" w="med" len="med"/>
                      <a:tailEnd type="none" w="med" len="med"/>
                    </a:lnR>
                    <a:lnT w="12700" cap="flat" cmpd="sng" algn="ctr">
                      <a:solidFill>
                        <a:srgbClr val="1022C8"/>
                      </a:solidFill>
                      <a:prstDash val="solid"/>
                      <a:round/>
                      <a:headEnd type="none" w="med" len="med"/>
                      <a:tailEnd type="none" w="med" len="med"/>
                    </a:lnT>
                    <a:lnB w="12700" cap="flat" cmpd="sng" algn="ctr">
                      <a:solidFill>
                        <a:srgbClr val="D00BC7"/>
                      </a:solidFill>
                      <a:prstDash val="solid"/>
                      <a:round/>
                      <a:headEnd type="none" w="med" len="med"/>
                      <a:tailEnd type="none" w="med" len="med"/>
                    </a:lnB>
                    <a:solidFill>
                      <a:srgbClr val="EEEEEE"/>
                    </a:solidFill>
                  </a:tcPr>
                </a:tc>
              </a:tr>
              <a:tr h="525750">
                <a:tc>
                  <a:txBody>
                    <a:bodyPr/>
                    <a:lstStyle/>
                    <a:p>
                      <a:pPr algn="ctr"/>
                      <a:r>
                        <a:rPr lang="tr-TR">
                          <a:effectLst/>
                        </a:rPr>
                        <a:t>demir</a:t>
                      </a:r>
                    </a:p>
                  </a:txBody>
                  <a:tcPr marL="76200" marR="76200" marT="76200" marB="76200" anchor="ctr">
                    <a:lnL w="12700" cap="flat" cmpd="sng" algn="ctr">
                      <a:solidFill>
                        <a:srgbClr val="6026C8"/>
                      </a:solidFill>
                      <a:prstDash val="solid"/>
                      <a:round/>
                      <a:headEnd type="none" w="med" len="med"/>
                      <a:tailEnd type="none" w="med" len="med"/>
                    </a:lnL>
                    <a:lnR w="12700" cap="flat" cmpd="sng" algn="ctr">
                      <a:solidFill>
                        <a:srgbClr val="D00BC7"/>
                      </a:solidFill>
                      <a:prstDash val="solid"/>
                      <a:round/>
                      <a:headEnd type="none" w="med" len="med"/>
                      <a:tailEnd type="none" w="med" len="med"/>
                    </a:lnR>
                    <a:lnT w="12700" cap="flat" cmpd="sng" algn="ctr">
                      <a:solidFill>
                        <a:srgbClr val="6026C8"/>
                      </a:solidFill>
                      <a:prstDash val="solid"/>
                      <a:round/>
                      <a:headEnd type="none" w="med" len="med"/>
                      <a:tailEnd type="none" w="med" len="med"/>
                    </a:lnT>
                    <a:lnB w="12700" cap="flat" cmpd="sng" algn="ctr">
                      <a:solidFill>
                        <a:srgbClr val="702B4E"/>
                      </a:solidFill>
                      <a:prstDash val="solid"/>
                      <a:round/>
                      <a:headEnd type="none" w="med" len="med"/>
                      <a:tailEnd type="none" w="med" len="med"/>
                    </a:lnB>
                    <a:solidFill>
                      <a:srgbClr val="F5F5F5"/>
                    </a:solidFill>
                  </a:tcPr>
                </a:tc>
                <a:tc>
                  <a:txBody>
                    <a:bodyPr/>
                    <a:lstStyle/>
                    <a:p>
                      <a:pPr algn="ctr"/>
                      <a:r>
                        <a:rPr lang="tr-TR">
                          <a:effectLst/>
                        </a:rPr>
                        <a:t>yumruk</a:t>
                      </a:r>
                    </a:p>
                  </a:txBody>
                  <a:tcPr marL="76200" marR="76200" marT="76200" marB="76200" anchor="ctr">
                    <a:lnL w="12700" cap="flat" cmpd="sng" algn="ctr">
                      <a:solidFill>
                        <a:srgbClr val="D00BC7"/>
                      </a:solidFill>
                      <a:prstDash val="solid"/>
                      <a:round/>
                      <a:headEnd type="none" w="med" len="med"/>
                      <a:tailEnd type="none" w="med" len="med"/>
                    </a:lnL>
                    <a:lnR w="9525" cap="flat" cmpd="sng" algn="ctr">
                      <a:solidFill>
                        <a:srgbClr val="D00BC7"/>
                      </a:solidFill>
                      <a:prstDash val="solid"/>
                      <a:round/>
                      <a:headEnd type="none" w="med" len="med"/>
                      <a:tailEnd type="none" w="med" len="med"/>
                    </a:lnR>
                    <a:lnT w="12700" cap="flat" cmpd="sng" algn="ctr">
                      <a:solidFill>
                        <a:srgbClr val="D00BC7"/>
                      </a:solidFill>
                      <a:prstDash val="solid"/>
                      <a:round/>
                      <a:headEnd type="none" w="med" len="med"/>
                      <a:tailEnd type="none" w="med" len="med"/>
                    </a:lnT>
                    <a:lnB w="12700" cap="flat" cmpd="sng" algn="ctr">
                      <a:solidFill>
                        <a:srgbClr val="1008C7"/>
                      </a:solidFill>
                      <a:prstDash val="solid"/>
                      <a:round/>
                      <a:headEnd type="none" w="med" len="med"/>
                      <a:tailEnd type="none" w="med" len="med"/>
                    </a:lnB>
                    <a:solidFill>
                      <a:srgbClr val="F5F5F5"/>
                    </a:solidFill>
                  </a:tcPr>
                </a:tc>
              </a:tr>
              <a:tr h="525750">
                <a:tc>
                  <a:txBody>
                    <a:bodyPr/>
                    <a:lstStyle/>
                    <a:p>
                      <a:pPr algn="ctr"/>
                      <a:r>
                        <a:rPr lang="tr-TR">
                          <a:effectLst/>
                        </a:rPr>
                        <a:t>çelik</a:t>
                      </a:r>
                    </a:p>
                  </a:txBody>
                  <a:tcPr marL="76200" marR="76200" marT="76200" marB="76200" anchor="ctr">
                    <a:lnL w="12700" cap="flat" cmpd="sng" algn="ctr">
                      <a:solidFill>
                        <a:srgbClr val="702B4E"/>
                      </a:solidFill>
                      <a:prstDash val="solid"/>
                      <a:round/>
                      <a:headEnd type="none" w="med" len="med"/>
                      <a:tailEnd type="none" w="med" len="med"/>
                    </a:lnL>
                    <a:lnR w="12700" cap="flat" cmpd="sng" algn="ctr">
                      <a:solidFill>
                        <a:srgbClr val="1008C7"/>
                      </a:solidFill>
                      <a:prstDash val="solid"/>
                      <a:round/>
                      <a:headEnd type="none" w="med" len="med"/>
                      <a:tailEnd type="none" w="med" len="med"/>
                    </a:lnR>
                    <a:lnT w="12700" cap="flat" cmpd="sng" algn="ctr">
                      <a:solidFill>
                        <a:srgbClr val="702B4E"/>
                      </a:solidFill>
                      <a:prstDash val="solid"/>
                      <a:round/>
                      <a:headEnd type="none" w="med" len="med"/>
                      <a:tailEnd type="none" w="med" len="med"/>
                    </a:lnT>
                    <a:lnB w="12700" cap="flat" cmpd="sng" algn="ctr">
                      <a:solidFill>
                        <a:srgbClr val="E0E149"/>
                      </a:solidFill>
                      <a:prstDash val="solid"/>
                      <a:round/>
                      <a:headEnd type="none" w="med" len="med"/>
                      <a:tailEnd type="none" w="med" len="med"/>
                    </a:lnB>
                    <a:solidFill>
                      <a:srgbClr val="EEEEEE"/>
                    </a:solidFill>
                  </a:tcPr>
                </a:tc>
                <a:tc>
                  <a:txBody>
                    <a:bodyPr/>
                    <a:lstStyle/>
                    <a:p>
                      <a:pPr algn="ctr"/>
                      <a:r>
                        <a:rPr lang="tr-TR">
                          <a:effectLst/>
                        </a:rPr>
                        <a:t>irade</a:t>
                      </a:r>
                    </a:p>
                  </a:txBody>
                  <a:tcPr marL="76200" marR="76200" marT="76200" marB="76200" anchor="ctr">
                    <a:lnL w="12700" cap="flat" cmpd="sng" algn="ctr">
                      <a:solidFill>
                        <a:srgbClr val="1008C7"/>
                      </a:solidFill>
                      <a:prstDash val="solid"/>
                      <a:round/>
                      <a:headEnd type="none" w="med" len="med"/>
                      <a:tailEnd type="none" w="med" len="med"/>
                    </a:lnL>
                    <a:lnR w="9525" cap="flat" cmpd="sng" algn="ctr">
                      <a:solidFill>
                        <a:srgbClr val="1008C7"/>
                      </a:solidFill>
                      <a:prstDash val="solid"/>
                      <a:round/>
                      <a:headEnd type="none" w="med" len="med"/>
                      <a:tailEnd type="none" w="med" len="med"/>
                    </a:lnR>
                    <a:lnT w="12700" cap="flat" cmpd="sng" algn="ctr">
                      <a:solidFill>
                        <a:srgbClr val="1008C7"/>
                      </a:solidFill>
                      <a:prstDash val="solid"/>
                      <a:round/>
                      <a:headEnd type="none" w="med" len="med"/>
                      <a:tailEnd type="none" w="med" len="med"/>
                    </a:lnT>
                    <a:lnB w="12700" cap="flat" cmpd="sng" algn="ctr">
                      <a:solidFill>
                        <a:srgbClr val="F0E049"/>
                      </a:solidFill>
                      <a:prstDash val="solid"/>
                      <a:round/>
                      <a:headEnd type="none" w="med" len="med"/>
                      <a:tailEnd type="none" w="med" len="med"/>
                    </a:lnB>
                    <a:solidFill>
                      <a:srgbClr val="EEEEEE"/>
                    </a:solidFill>
                  </a:tcPr>
                </a:tc>
              </a:tr>
              <a:tr h="525750">
                <a:tc>
                  <a:txBody>
                    <a:bodyPr/>
                    <a:lstStyle/>
                    <a:p>
                      <a:pPr algn="ctr"/>
                      <a:r>
                        <a:rPr lang="tr-TR">
                          <a:effectLst/>
                        </a:rPr>
                        <a:t>deniz</a:t>
                      </a:r>
                    </a:p>
                  </a:txBody>
                  <a:tcPr marL="76200" marR="76200" marT="76200" marB="76200" anchor="ctr">
                    <a:lnL w="12700" cap="flat" cmpd="sng" algn="ctr">
                      <a:solidFill>
                        <a:srgbClr val="E0E149"/>
                      </a:solidFill>
                      <a:prstDash val="solid"/>
                      <a:round/>
                      <a:headEnd type="none" w="med" len="med"/>
                      <a:tailEnd type="none" w="med" len="med"/>
                    </a:lnL>
                    <a:lnR w="12700" cap="flat" cmpd="sng" algn="ctr">
                      <a:solidFill>
                        <a:srgbClr val="F0E049"/>
                      </a:solidFill>
                      <a:prstDash val="solid"/>
                      <a:round/>
                      <a:headEnd type="none" w="med" len="med"/>
                      <a:tailEnd type="none" w="med" len="med"/>
                    </a:lnR>
                    <a:lnT w="12700" cap="flat" cmpd="sng" algn="ctr">
                      <a:solidFill>
                        <a:srgbClr val="E0E149"/>
                      </a:solidFill>
                      <a:prstDash val="solid"/>
                      <a:round/>
                      <a:headEnd type="none" w="med" len="med"/>
                      <a:tailEnd type="none" w="med" len="med"/>
                    </a:lnT>
                    <a:lnB w="12700" cap="flat" cmpd="sng" algn="ctr">
                      <a:solidFill>
                        <a:srgbClr val="A0E249"/>
                      </a:solidFill>
                      <a:prstDash val="solid"/>
                      <a:round/>
                      <a:headEnd type="none" w="med" len="med"/>
                      <a:tailEnd type="none" w="med" len="med"/>
                    </a:lnB>
                    <a:solidFill>
                      <a:srgbClr val="F5F5F5"/>
                    </a:solidFill>
                  </a:tcPr>
                </a:tc>
                <a:tc>
                  <a:txBody>
                    <a:bodyPr/>
                    <a:lstStyle/>
                    <a:p>
                      <a:pPr algn="ctr"/>
                      <a:r>
                        <a:rPr lang="tr-TR">
                          <a:effectLst/>
                        </a:rPr>
                        <a:t>göz</a:t>
                      </a:r>
                    </a:p>
                  </a:txBody>
                  <a:tcPr marL="76200" marR="76200" marT="76200" marB="76200" anchor="ctr">
                    <a:lnL w="12700" cap="flat" cmpd="sng" algn="ctr">
                      <a:solidFill>
                        <a:srgbClr val="F0E049"/>
                      </a:solidFill>
                      <a:prstDash val="solid"/>
                      <a:round/>
                      <a:headEnd type="none" w="med" len="med"/>
                      <a:tailEnd type="none" w="med" len="med"/>
                    </a:lnL>
                    <a:lnR w="9525" cap="flat" cmpd="sng" algn="ctr">
                      <a:solidFill>
                        <a:srgbClr val="F0E049"/>
                      </a:solidFill>
                      <a:prstDash val="solid"/>
                      <a:round/>
                      <a:headEnd type="none" w="med" len="med"/>
                      <a:tailEnd type="none" w="med" len="med"/>
                    </a:lnR>
                    <a:lnT w="12700" cap="flat" cmpd="sng" algn="ctr">
                      <a:solidFill>
                        <a:srgbClr val="F0E049"/>
                      </a:solidFill>
                      <a:prstDash val="solid"/>
                      <a:round/>
                      <a:headEnd type="none" w="med" len="med"/>
                      <a:tailEnd type="none" w="med" len="med"/>
                    </a:lnT>
                    <a:lnB w="12700" cap="flat" cmpd="sng" algn="ctr">
                      <a:solidFill>
                        <a:srgbClr val="502D4B"/>
                      </a:solidFill>
                      <a:prstDash val="solid"/>
                      <a:round/>
                      <a:headEnd type="none" w="med" len="med"/>
                      <a:tailEnd type="none" w="med" len="med"/>
                    </a:lnB>
                    <a:solidFill>
                      <a:srgbClr val="F5F5F5"/>
                    </a:solidFill>
                  </a:tcPr>
                </a:tc>
              </a:tr>
              <a:tr h="525750">
                <a:tc>
                  <a:txBody>
                    <a:bodyPr/>
                    <a:lstStyle/>
                    <a:p>
                      <a:pPr algn="ctr"/>
                      <a:r>
                        <a:rPr lang="tr-TR">
                          <a:effectLst/>
                        </a:rPr>
                        <a:t>inci</a:t>
                      </a:r>
                    </a:p>
                  </a:txBody>
                  <a:tcPr marL="76200" marR="76200" marT="76200" marB="76200" anchor="ctr">
                    <a:lnL w="12700" cap="flat" cmpd="sng" algn="ctr">
                      <a:solidFill>
                        <a:srgbClr val="A0E249"/>
                      </a:solidFill>
                      <a:prstDash val="solid"/>
                      <a:round/>
                      <a:headEnd type="none" w="med" len="med"/>
                      <a:tailEnd type="none" w="med" len="med"/>
                    </a:lnL>
                    <a:lnR w="12700" cap="flat" cmpd="sng" algn="ctr">
                      <a:solidFill>
                        <a:srgbClr val="502D4B"/>
                      </a:solidFill>
                      <a:prstDash val="solid"/>
                      <a:round/>
                      <a:headEnd type="none" w="med" len="med"/>
                      <a:tailEnd type="none" w="med" len="med"/>
                    </a:lnR>
                    <a:lnT w="12700" cap="flat" cmpd="sng" algn="ctr">
                      <a:solidFill>
                        <a:srgbClr val="A0E249"/>
                      </a:solidFill>
                      <a:prstDash val="solid"/>
                      <a:round/>
                      <a:headEnd type="none" w="med" len="med"/>
                      <a:tailEnd type="none" w="med" len="med"/>
                    </a:lnT>
                    <a:lnB w="9525" cap="flat" cmpd="sng" algn="ctr">
                      <a:solidFill>
                        <a:srgbClr val="A0E249"/>
                      </a:solidFill>
                      <a:prstDash val="solid"/>
                      <a:round/>
                      <a:headEnd type="none" w="med" len="med"/>
                      <a:tailEnd type="none" w="med" len="med"/>
                    </a:lnB>
                    <a:solidFill>
                      <a:srgbClr val="EEEEEE"/>
                    </a:solidFill>
                  </a:tcPr>
                </a:tc>
                <a:tc>
                  <a:txBody>
                    <a:bodyPr/>
                    <a:lstStyle/>
                    <a:p>
                      <a:pPr algn="ctr"/>
                      <a:r>
                        <a:rPr lang="tr-TR" dirty="0">
                          <a:effectLst/>
                        </a:rPr>
                        <a:t>diş</a:t>
                      </a:r>
                    </a:p>
                  </a:txBody>
                  <a:tcPr marL="76200" marR="76200" marT="76200" marB="76200" anchor="ctr">
                    <a:lnL w="12700" cap="flat" cmpd="sng" algn="ctr">
                      <a:solidFill>
                        <a:srgbClr val="502D4B"/>
                      </a:solidFill>
                      <a:prstDash val="solid"/>
                      <a:round/>
                      <a:headEnd type="none" w="med" len="med"/>
                      <a:tailEnd type="none" w="med" len="med"/>
                    </a:lnL>
                    <a:lnR w="9525" cap="flat" cmpd="sng" algn="ctr">
                      <a:solidFill>
                        <a:srgbClr val="502D4B"/>
                      </a:solidFill>
                      <a:prstDash val="solid"/>
                      <a:round/>
                      <a:headEnd type="none" w="med" len="med"/>
                      <a:tailEnd type="none" w="med" len="med"/>
                    </a:lnR>
                    <a:lnT w="12700" cap="flat" cmpd="sng" algn="ctr">
                      <a:solidFill>
                        <a:srgbClr val="502D4B"/>
                      </a:solidFill>
                      <a:prstDash val="solid"/>
                      <a:round/>
                      <a:headEnd type="none" w="med" len="med"/>
                      <a:tailEnd type="none" w="med" len="med"/>
                    </a:lnT>
                    <a:lnB w="9525" cap="flat" cmpd="sng" algn="ctr">
                      <a:solidFill>
                        <a:srgbClr val="502D4B"/>
                      </a:solidFill>
                      <a:prstDash val="solid"/>
                      <a:round/>
                      <a:headEnd type="none" w="med" len="med"/>
                      <a:tailEnd type="none" w="med" len="med"/>
                    </a:lnB>
                    <a:solidFill>
                      <a:srgbClr val="EEEEEE"/>
                    </a:solidFill>
                  </a:tcPr>
                </a:tc>
              </a:tr>
            </a:tbl>
          </a:graphicData>
        </a:graphic>
      </p:graphicFrame>
    </p:spTree>
    <p:extLst>
      <p:ext uri="{BB962C8B-B14F-4D97-AF65-F5344CB8AC3E}">
        <p14:creationId xmlns:p14="http://schemas.microsoft.com/office/powerpoint/2010/main" val="3118612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133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1415" y="3479100"/>
            <a:ext cx="4621169" cy="76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8143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normAutofit/>
          </a:bodyPr>
          <a:lstStyle/>
          <a:p>
            <a:pPr algn="l"/>
            <a:r>
              <a:rPr lang="tr-TR" sz="2000" b="0" i="0" dirty="0" smtClean="0">
                <a:solidFill>
                  <a:srgbClr val="222222"/>
                </a:solidFill>
                <a:effectLst/>
                <a:latin typeface="-apple-system"/>
              </a:rPr>
              <a:t>Tamlamalar,</a:t>
            </a:r>
            <a:r>
              <a:rPr lang="tr-TR" sz="2000" b="0" i="0" dirty="0" smtClean="0">
                <a:solidFill>
                  <a:srgbClr val="FF0000"/>
                </a:solidFill>
                <a:effectLst/>
                <a:latin typeface="-apple-system"/>
              </a:rPr>
              <a:t> </a:t>
            </a:r>
            <a:r>
              <a:rPr lang="tr-TR" sz="2000" b="1" i="0" dirty="0" smtClean="0">
                <a:solidFill>
                  <a:srgbClr val="FF0000"/>
                </a:solidFill>
                <a:effectLst/>
                <a:latin typeface="-apple-system"/>
              </a:rPr>
              <a:t>sıfat tamlaması</a:t>
            </a:r>
            <a:r>
              <a:rPr lang="tr-TR" sz="2000" b="0" i="0" dirty="0" smtClean="0">
                <a:solidFill>
                  <a:srgbClr val="222222"/>
                </a:solidFill>
                <a:effectLst/>
                <a:latin typeface="-apple-system"/>
              </a:rPr>
              <a:t> ve </a:t>
            </a:r>
            <a:r>
              <a:rPr lang="tr-TR" sz="2000" b="1" i="0" dirty="0" smtClean="0">
                <a:solidFill>
                  <a:srgbClr val="FF0000"/>
                </a:solidFill>
                <a:effectLst/>
                <a:latin typeface="-apple-system"/>
              </a:rPr>
              <a:t>isim tamlaması</a:t>
            </a:r>
            <a:r>
              <a:rPr lang="tr-TR" sz="2000" b="0" i="0" dirty="0" smtClean="0">
                <a:solidFill>
                  <a:srgbClr val="222222"/>
                </a:solidFill>
                <a:effectLst/>
                <a:latin typeface="-apple-system"/>
              </a:rPr>
              <a:t> olmak üzere iki ana başlıkta incelenir:</a:t>
            </a:r>
            <a:endParaRPr lang="tr-TR" sz="20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980728"/>
            <a:ext cx="9144000"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788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0" dirty="0" smtClean="0">
                <a:solidFill>
                  <a:srgbClr val="DD0055"/>
                </a:solidFill>
                <a:effectLst/>
                <a:latin typeface="-apple-system"/>
              </a:rPr>
              <a:t>1. Sıfat Tamlamaları</a:t>
            </a:r>
            <a:r>
              <a:rPr lang="tr-TR" b="0" i="0" dirty="0" smtClean="0">
                <a:solidFill>
                  <a:srgbClr val="DD0055"/>
                </a:solidFill>
                <a:effectLst/>
                <a:latin typeface="-apple-system"/>
              </a:rPr>
              <a:t/>
            </a:r>
            <a:br>
              <a:rPr lang="tr-TR" b="0" i="0" dirty="0" smtClean="0">
                <a:solidFill>
                  <a:srgbClr val="DD0055"/>
                </a:solidFill>
                <a:effectLst/>
                <a:latin typeface="-apple-system"/>
              </a:rPr>
            </a:br>
            <a:endParaRPr lang="tr-TR" dirty="0"/>
          </a:p>
        </p:txBody>
      </p:sp>
      <p:sp>
        <p:nvSpPr>
          <p:cNvPr id="3" name="İçerik Yer Tutucusu 2"/>
          <p:cNvSpPr>
            <a:spLocks noGrp="1"/>
          </p:cNvSpPr>
          <p:nvPr>
            <p:ph idx="1"/>
          </p:nvPr>
        </p:nvSpPr>
        <p:spPr>
          <a:xfrm>
            <a:off x="107504" y="980728"/>
            <a:ext cx="9036496" cy="5976664"/>
          </a:xfrm>
        </p:spPr>
        <p:txBody>
          <a:bodyPr/>
          <a:lstStyle/>
          <a:p>
            <a:pPr marL="0" lvl="0" indent="0" fontAlgn="base">
              <a:lnSpc>
                <a:spcPct val="150000"/>
              </a:lnSpc>
              <a:spcBef>
                <a:spcPct val="0"/>
              </a:spcBef>
              <a:spcAft>
                <a:spcPct val="0"/>
              </a:spcAft>
              <a:buNone/>
            </a:pPr>
            <a:r>
              <a:rPr lang="tr-TR" sz="2000" b="0" i="0" dirty="0" smtClean="0">
                <a:solidFill>
                  <a:srgbClr val="222222"/>
                </a:solidFill>
                <a:effectLst/>
              </a:rPr>
              <a:t>Bir ismin rengi, şekli, durumu, sayısı gibi özelliklerini belirten sözcüklere </a:t>
            </a:r>
            <a:r>
              <a:rPr lang="tr-TR" sz="2000" b="0" i="0" u="none" strike="noStrike" dirty="0" smtClean="0">
                <a:solidFill>
                  <a:srgbClr val="4DB2EC"/>
                </a:solidFill>
                <a:effectLst/>
                <a:hlinkClick r:id="rId2"/>
              </a:rPr>
              <a:t>sıfat</a:t>
            </a:r>
            <a:r>
              <a:rPr lang="tr-TR" sz="2000" b="0" i="0" dirty="0" smtClean="0">
                <a:solidFill>
                  <a:srgbClr val="222222"/>
                </a:solidFill>
                <a:effectLst/>
              </a:rPr>
              <a:t> denir. Sıfatların, isimlerin önüne gelerek onlarla oluşturdukları söz öbeklerine </a:t>
            </a:r>
            <a:r>
              <a:rPr lang="tr-TR" sz="2000" b="1" i="0" dirty="0" smtClean="0">
                <a:solidFill>
                  <a:srgbClr val="222222"/>
                </a:solidFill>
                <a:effectLst/>
              </a:rPr>
              <a:t>sıfat tamlaması</a:t>
            </a:r>
            <a:r>
              <a:rPr lang="tr-TR" sz="2000" b="0" i="0" dirty="0" smtClean="0">
                <a:solidFill>
                  <a:srgbClr val="222222"/>
                </a:solidFill>
                <a:effectLst/>
              </a:rPr>
              <a:t> denir.</a:t>
            </a:r>
            <a:r>
              <a:rPr kumimoji="0" lang="tr-TR" sz="2000" b="0" i="0" u="none" strike="noStrike" cap="none" normalizeH="0" baseline="0" dirty="0" smtClean="0">
                <a:ln>
                  <a:noFill/>
                </a:ln>
                <a:effectLst/>
                <a:cs typeface="Arial" pitchFamily="34" charset="0"/>
              </a:rPr>
              <a:t> </a:t>
            </a:r>
          </a:p>
          <a:p>
            <a:pPr marL="0" lvl="0" indent="0" fontAlgn="base">
              <a:lnSpc>
                <a:spcPct val="150000"/>
              </a:lnSpc>
              <a:spcBef>
                <a:spcPct val="0"/>
              </a:spcBef>
              <a:spcAft>
                <a:spcPct val="0"/>
              </a:spcAft>
              <a:buNone/>
            </a:pPr>
            <a:r>
              <a:rPr kumimoji="0" lang="tr-TR" sz="2000" b="0" i="0" u="none" strike="noStrike" cap="none" normalizeH="0" baseline="0" dirty="0" smtClean="0">
                <a:ln>
                  <a:noFill/>
                </a:ln>
                <a:effectLst/>
                <a:cs typeface="Arial" pitchFamily="34" charset="0"/>
              </a:rPr>
              <a:t>Sıfatlar her zaman isimlerden önce gelir. Dolayısıyla sıfat tamlamalarında tamlanan isim, tamlayan ise sıfattır.</a:t>
            </a:r>
          </a:p>
          <a:p>
            <a:pPr marL="0" lvl="0" indent="0" eaLnBrk="0" fontAlgn="base" hangingPunct="0">
              <a:lnSpc>
                <a:spcPct val="150000"/>
              </a:lnSpc>
              <a:spcBef>
                <a:spcPct val="0"/>
              </a:spcBef>
              <a:spcAft>
                <a:spcPct val="0"/>
              </a:spcAft>
              <a:buNone/>
            </a:pPr>
            <a:r>
              <a:rPr kumimoji="0" lang="tr-TR" sz="2000" b="1" i="0" u="none" strike="noStrike" cap="none" normalizeH="0" baseline="0" dirty="0" smtClean="0">
                <a:ln>
                  <a:noFill/>
                </a:ln>
                <a:effectLst/>
                <a:cs typeface="Arial" pitchFamily="34" charset="0"/>
              </a:rPr>
              <a:t>Örnek(ler)</a:t>
            </a:r>
          </a:p>
          <a:p>
            <a:pPr marL="0" lvl="0" indent="0" eaLnBrk="0" fontAlgn="base" hangingPunct="0">
              <a:lnSpc>
                <a:spcPct val="150000"/>
              </a:lnSpc>
              <a:spcBef>
                <a:spcPct val="0"/>
              </a:spcBef>
              <a:spcAft>
                <a:spcPct val="0"/>
              </a:spcAft>
              <a:buNone/>
            </a:pPr>
            <a:endParaRPr kumimoji="0" lang="tr-TR" sz="1600" b="0" i="0" u="none" strike="noStrike" cap="none" normalizeH="0" baseline="0" dirty="0" smtClean="0">
              <a:ln>
                <a:noFill/>
              </a:ln>
              <a:solidFill>
                <a:srgbClr val="222222"/>
              </a:solidFill>
              <a:effectLst/>
              <a:cs typeface="Arial" pitchFamily="34" charset="0"/>
            </a:endParaRPr>
          </a:p>
          <a:p>
            <a:pPr algn="just"/>
            <a:endParaRPr lang="tr-TR" sz="2000" b="0" i="0" dirty="0" smtClean="0">
              <a:solidFill>
                <a:srgbClr val="222222"/>
              </a:solidFill>
              <a:effectLst/>
              <a:latin typeface="-apple-system"/>
            </a:endParaRPr>
          </a:p>
          <a:p>
            <a:pPr algn="just"/>
            <a:endParaRPr lang="tr-TR" b="0" i="0" dirty="0" smtClean="0">
              <a:solidFill>
                <a:srgbClr val="222222"/>
              </a:solidFill>
              <a:effectLst/>
              <a:latin typeface="-apple-system"/>
            </a:endParaRPr>
          </a:p>
          <a:p>
            <a:pPr marL="0" indent="0">
              <a:buNone/>
            </a:pP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575674701"/>
              </p:ext>
            </p:extLst>
          </p:nvPr>
        </p:nvGraphicFramePr>
        <p:xfrm>
          <a:off x="952500" y="3717032"/>
          <a:ext cx="7239000" cy="1280160"/>
        </p:xfrm>
        <a:graphic>
          <a:graphicData uri="http://schemas.openxmlformats.org/drawingml/2006/table">
            <a:tbl>
              <a:tblPr/>
              <a:tblGrid>
                <a:gridCol w="3619500"/>
                <a:gridCol w="3619500"/>
              </a:tblGrid>
              <a:tr h="181709">
                <a:tc>
                  <a:txBody>
                    <a:bodyPr/>
                    <a:lstStyle/>
                    <a:p>
                      <a:pPr algn="ctr"/>
                      <a:r>
                        <a:rPr lang="tr-TR" b="1">
                          <a:solidFill>
                            <a:srgbClr val="DD0055"/>
                          </a:solidFill>
                          <a:effectLst/>
                        </a:rPr>
                        <a:t>»</a:t>
                      </a:r>
                      <a:r>
                        <a:rPr lang="tr-TR">
                          <a:effectLst/>
                        </a:rPr>
                        <a:t> </a:t>
                      </a:r>
                      <a:r>
                        <a:rPr lang="tr-TR" u="sng">
                          <a:effectLst/>
                        </a:rPr>
                        <a:t>kırmızı</a:t>
                      </a:r>
                      <a:endParaRPr lang="tr-TR">
                        <a:effectLst/>
                      </a:endParaRPr>
                    </a:p>
                  </a:txBody>
                  <a:tcPr marL="76200" marR="76200" marT="76200" marB="76200" anchor="ctr">
                    <a:lnL w="9525" cap="flat" cmpd="sng" algn="ctr">
                      <a:solidFill>
                        <a:srgbClr val="40AE6E"/>
                      </a:solidFill>
                      <a:prstDash val="solid"/>
                      <a:round/>
                      <a:headEnd type="none" w="med" len="med"/>
                      <a:tailEnd type="none" w="med" len="med"/>
                    </a:lnL>
                    <a:lnR w="9525" cap="flat" cmpd="sng" algn="ctr">
                      <a:solidFill>
                        <a:srgbClr val="20FD6E"/>
                      </a:solidFill>
                      <a:prstDash val="solid"/>
                      <a:round/>
                      <a:headEnd type="none" w="med" len="med"/>
                      <a:tailEnd type="none" w="med" len="med"/>
                    </a:lnR>
                    <a:lnT w="9525" cap="flat" cmpd="sng" algn="ctr">
                      <a:solidFill>
                        <a:srgbClr val="40AE6E"/>
                      </a:solidFill>
                      <a:prstDash val="solid"/>
                      <a:round/>
                      <a:headEnd type="none" w="med" len="med"/>
                      <a:tailEnd type="none" w="med" len="med"/>
                    </a:lnT>
                    <a:lnB w="9525" cap="flat" cmpd="sng" algn="ctr">
                      <a:solidFill>
                        <a:srgbClr val="C0FF7C"/>
                      </a:solidFill>
                      <a:prstDash val="solid"/>
                      <a:round/>
                      <a:headEnd type="none" w="med" len="med"/>
                      <a:tailEnd type="none" w="med" len="med"/>
                    </a:lnB>
                  </a:tcPr>
                </a:tc>
                <a:tc>
                  <a:txBody>
                    <a:bodyPr/>
                    <a:lstStyle/>
                    <a:p>
                      <a:pPr algn="ctr"/>
                      <a:r>
                        <a:rPr lang="tr-TR" u="sng">
                          <a:effectLst/>
                        </a:rPr>
                        <a:t>elbise</a:t>
                      </a:r>
                      <a:endParaRPr lang="tr-TR">
                        <a:effectLst/>
                      </a:endParaRPr>
                    </a:p>
                  </a:txBody>
                  <a:tcPr marL="76200" marR="76200" marT="76200" marB="76200" anchor="ctr">
                    <a:lnL w="9525" cap="flat" cmpd="sng" algn="ctr">
                      <a:solidFill>
                        <a:srgbClr val="20FD6E"/>
                      </a:solidFill>
                      <a:prstDash val="solid"/>
                      <a:round/>
                      <a:headEnd type="none" w="med" len="med"/>
                      <a:tailEnd type="none" w="med" len="med"/>
                    </a:lnL>
                    <a:lnR w="9525" cap="flat" cmpd="sng" algn="ctr">
                      <a:solidFill>
                        <a:srgbClr val="20FD6E"/>
                      </a:solidFill>
                      <a:prstDash val="solid"/>
                      <a:round/>
                      <a:headEnd type="none" w="med" len="med"/>
                      <a:tailEnd type="none" w="med" len="med"/>
                    </a:lnR>
                    <a:lnT w="9525" cap="flat" cmpd="sng" algn="ctr">
                      <a:solidFill>
                        <a:srgbClr val="20FD6E"/>
                      </a:solidFill>
                      <a:prstDash val="solid"/>
                      <a:round/>
                      <a:headEnd type="none" w="med" len="med"/>
                      <a:tailEnd type="none" w="med" len="med"/>
                    </a:lnT>
                    <a:lnB w="9525" cap="flat" cmpd="sng" algn="ctr">
                      <a:solidFill>
                        <a:srgbClr val="C0FF6E"/>
                      </a:solidFill>
                      <a:prstDash val="solid"/>
                      <a:round/>
                      <a:headEnd type="none" w="med" len="med"/>
                      <a:tailEnd type="none" w="med" len="med"/>
                    </a:lnB>
                  </a:tcPr>
                </a:tc>
              </a:tr>
              <a:tr h="0">
                <a:tc>
                  <a:txBody>
                    <a:bodyPr/>
                    <a:lstStyle/>
                    <a:p>
                      <a:pPr algn="ctr"/>
                      <a:r>
                        <a:rPr lang="tr-TR">
                          <a:effectLst/>
                        </a:rPr>
                        <a:t>sıfat</a:t>
                      </a:r>
                    </a:p>
                  </a:txBody>
                  <a:tcPr marL="76200" marR="76200" marT="76200" marB="76200" anchor="ctr">
                    <a:lnL w="9525" cap="flat" cmpd="sng" algn="ctr">
                      <a:solidFill>
                        <a:srgbClr val="C0FF7C"/>
                      </a:solidFill>
                      <a:prstDash val="solid"/>
                      <a:round/>
                      <a:headEnd type="none" w="med" len="med"/>
                      <a:tailEnd type="none" w="med" len="med"/>
                    </a:lnL>
                    <a:lnR w="9525" cap="flat" cmpd="sng" algn="ctr">
                      <a:solidFill>
                        <a:srgbClr val="C0FF6E"/>
                      </a:solidFill>
                      <a:prstDash val="solid"/>
                      <a:round/>
                      <a:headEnd type="none" w="med" len="med"/>
                      <a:tailEnd type="none" w="med" len="med"/>
                    </a:lnR>
                    <a:lnT w="9525" cap="flat" cmpd="sng" algn="ctr">
                      <a:solidFill>
                        <a:srgbClr val="C0FF7C"/>
                      </a:solidFill>
                      <a:prstDash val="solid"/>
                      <a:round/>
                      <a:headEnd type="none" w="med" len="med"/>
                      <a:tailEnd type="none" w="med" len="med"/>
                    </a:lnT>
                    <a:lnB w="9525" cap="flat" cmpd="sng" algn="ctr">
                      <a:solidFill>
                        <a:srgbClr val="A068C1"/>
                      </a:solidFill>
                      <a:prstDash val="solid"/>
                      <a:round/>
                      <a:headEnd type="none" w="med" len="med"/>
                      <a:tailEnd type="none" w="med" len="med"/>
                    </a:lnB>
                  </a:tcPr>
                </a:tc>
                <a:tc>
                  <a:txBody>
                    <a:bodyPr/>
                    <a:lstStyle/>
                    <a:p>
                      <a:pPr algn="ctr"/>
                      <a:r>
                        <a:rPr lang="tr-TR">
                          <a:effectLst/>
                        </a:rPr>
                        <a:t>isim</a:t>
                      </a:r>
                    </a:p>
                  </a:txBody>
                  <a:tcPr marL="76200" marR="76200" marT="76200" marB="76200" anchor="ctr">
                    <a:lnL w="9525" cap="flat" cmpd="sng" algn="ctr">
                      <a:solidFill>
                        <a:srgbClr val="C0FF6E"/>
                      </a:solidFill>
                      <a:prstDash val="solid"/>
                      <a:round/>
                      <a:headEnd type="none" w="med" len="med"/>
                      <a:tailEnd type="none" w="med" len="med"/>
                    </a:lnL>
                    <a:lnR w="9525" cap="flat" cmpd="sng" algn="ctr">
                      <a:solidFill>
                        <a:srgbClr val="C0FF6E"/>
                      </a:solidFill>
                      <a:prstDash val="solid"/>
                      <a:round/>
                      <a:headEnd type="none" w="med" len="med"/>
                      <a:tailEnd type="none" w="med" len="med"/>
                    </a:lnR>
                    <a:lnT w="9525" cap="flat" cmpd="sng" algn="ctr">
                      <a:solidFill>
                        <a:srgbClr val="C0FF6E"/>
                      </a:solidFill>
                      <a:prstDash val="solid"/>
                      <a:round/>
                      <a:headEnd type="none" w="med" len="med"/>
                      <a:tailEnd type="none" w="med" len="med"/>
                    </a:lnT>
                    <a:lnB w="9525" cap="flat" cmpd="sng" algn="ctr">
                      <a:solidFill>
                        <a:srgbClr val="B0AD6E"/>
                      </a:solidFill>
                      <a:prstDash val="solid"/>
                      <a:round/>
                      <a:headEnd type="none" w="med" len="med"/>
                      <a:tailEnd type="none" w="med" len="med"/>
                    </a:lnB>
                  </a:tcPr>
                </a:tc>
              </a:tr>
              <a:tr h="0">
                <a:tc>
                  <a:txBody>
                    <a:bodyPr/>
                    <a:lstStyle/>
                    <a:p>
                      <a:pPr algn="ctr"/>
                      <a:r>
                        <a:rPr lang="tr-TR">
                          <a:effectLst/>
                        </a:rPr>
                        <a:t>(tamlayan)</a:t>
                      </a:r>
                    </a:p>
                  </a:txBody>
                  <a:tcPr marL="76200" marR="76200" marT="76200" marB="76200" anchor="ctr">
                    <a:lnL w="9525" cap="flat" cmpd="sng" algn="ctr">
                      <a:solidFill>
                        <a:srgbClr val="A068C1"/>
                      </a:solidFill>
                      <a:prstDash val="solid"/>
                      <a:round/>
                      <a:headEnd type="none" w="med" len="med"/>
                      <a:tailEnd type="none" w="med" len="med"/>
                    </a:lnL>
                    <a:lnR w="9525" cap="flat" cmpd="sng" algn="ctr">
                      <a:solidFill>
                        <a:srgbClr val="B0AD6E"/>
                      </a:solidFill>
                      <a:prstDash val="solid"/>
                      <a:round/>
                      <a:headEnd type="none" w="med" len="med"/>
                      <a:tailEnd type="none" w="med" len="med"/>
                    </a:lnR>
                    <a:lnT w="9525" cap="flat" cmpd="sng" algn="ctr">
                      <a:solidFill>
                        <a:srgbClr val="A068C1"/>
                      </a:solidFill>
                      <a:prstDash val="solid"/>
                      <a:round/>
                      <a:headEnd type="none" w="med" len="med"/>
                      <a:tailEnd type="none" w="med" len="med"/>
                    </a:lnT>
                    <a:lnB w="9525" cap="flat" cmpd="sng" algn="ctr">
                      <a:solidFill>
                        <a:srgbClr val="A068C1"/>
                      </a:solidFill>
                      <a:prstDash val="solid"/>
                      <a:round/>
                      <a:headEnd type="none" w="med" len="med"/>
                      <a:tailEnd type="none" w="med" len="med"/>
                    </a:lnB>
                  </a:tcPr>
                </a:tc>
                <a:tc>
                  <a:txBody>
                    <a:bodyPr/>
                    <a:lstStyle/>
                    <a:p>
                      <a:pPr algn="ctr"/>
                      <a:r>
                        <a:rPr lang="tr-TR" dirty="0">
                          <a:effectLst/>
                        </a:rPr>
                        <a:t>(tamlanan)</a:t>
                      </a:r>
                    </a:p>
                  </a:txBody>
                  <a:tcPr marL="76200" marR="76200" marT="76200" marB="76200" anchor="ctr">
                    <a:lnL w="9525" cap="flat" cmpd="sng" algn="ctr">
                      <a:solidFill>
                        <a:srgbClr val="B0AD6E"/>
                      </a:solidFill>
                      <a:prstDash val="solid"/>
                      <a:round/>
                      <a:headEnd type="none" w="med" len="med"/>
                      <a:tailEnd type="none" w="med" len="med"/>
                    </a:lnL>
                    <a:lnR w="9525" cap="flat" cmpd="sng" algn="ctr">
                      <a:solidFill>
                        <a:srgbClr val="B0AD6E"/>
                      </a:solidFill>
                      <a:prstDash val="solid"/>
                      <a:round/>
                      <a:headEnd type="none" w="med" len="med"/>
                      <a:tailEnd type="none" w="med" len="med"/>
                    </a:lnR>
                    <a:lnT w="9525" cap="flat" cmpd="sng" algn="ctr">
                      <a:solidFill>
                        <a:srgbClr val="B0AD6E"/>
                      </a:solidFill>
                      <a:prstDash val="solid"/>
                      <a:round/>
                      <a:headEnd type="none" w="med" len="med"/>
                      <a:tailEnd type="none" w="med" len="med"/>
                    </a:lnT>
                    <a:lnB w="9525" cap="flat" cmpd="sng" algn="ctr">
                      <a:solidFill>
                        <a:srgbClr val="B0AD6E"/>
                      </a:solidFill>
                      <a:prstDash val="solid"/>
                      <a:round/>
                      <a:headEnd type="none" w="med" len="med"/>
                      <a:tailEnd type="none" w="med" len="med"/>
                    </a:lnB>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3750581010"/>
              </p:ext>
            </p:extLst>
          </p:nvPr>
        </p:nvGraphicFramePr>
        <p:xfrm>
          <a:off x="899592" y="5013176"/>
          <a:ext cx="7239000" cy="1805528"/>
        </p:xfrm>
        <a:graphic>
          <a:graphicData uri="http://schemas.openxmlformats.org/drawingml/2006/table">
            <a:tbl>
              <a:tblPr/>
              <a:tblGrid>
                <a:gridCol w="3619500"/>
                <a:gridCol w="3619500"/>
              </a:tblGrid>
              <a:tr h="576064">
                <a:tc>
                  <a:txBody>
                    <a:bodyPr/>
                    <a:lstStyle/>
                    <a:p>
                      <a:pPr algn="ctr"/>
                      <a:r>
                        <a:rPr lang="tr-TR" b="1" dirty="0">
                          <a:solidFill>
                            <a:srgbClr val="DD0055"/>
                          </a:solidFill>
                          <a:effectLst/>
                        </a:rPr>
                        <a:t>»</a:t>
                      </a:r>
                      <a:r>
                        <a:rPr lang="tr-TR" dirty="0">
                          <a:effectLst/>
                        </a:rPr>
                        <a:t> </a:t>
                      </a:r>
                      <a:r>
                        <a:rPr lang="tr-TR" u="sng" dirty="0">
                          <a:effectLst/>
                        </a:rPr>
                        <a:t>çalışkan</a:t>
                      </a:r>
                      <a:endParaRPr lang="tr-TR" dirty="0">
                        <a:effectLst/>
                      </a:endParaRPr>
                    </a:p>
                  </a:txBody>
                  <a:tcPr marL="76200" marR="76200" marT="76200" marB="76200" anchor="ctr">
                    <a:lnL w="9525" cap="flat" cmpd="sng" algn="ctr">
                      <a:solidFill>
                        <a:srgbClr val="205DCD"/>
                      </a:solidFill>
                      <a:prstDash val="solid"/>
                      <a:round/>
                      <a:headEnd type="none" w="med" len="med"/>
                      <a:tailEnd type="none" w="med" len="med"/>
                    </a:lnL>
                    <a:lnR w="9525" cap="flat" cmpd="sng" algn="ctr">
                      <a:solidFill>
                        <a:srgbClr val="E0C7C5"/>
                      </a:solidFill>
                      <a:prstDash val="solid"/>
                      <a:round/>
                      <a:headEnd type="none" w="med" len="med"/>
                      <a:tailEnd type="none" w="med" len="med"/>
                    </a:lnR>
                    <a:lnT w="9525" cap="flat" cmpd="sng" algn="ctr">
                      <a:solidFill>
                        <a:srgbClr val="205DCD"/>
                      </a:solidFill>
                      <a:prstDash val="solid"/>
                      <a:round/>
                      <a:headEnd type="none" w="med" len="med"/>
                      <a:tailEnd type="none" w="med" len="med"/>
                    </a:lnT>
                    <a:lnB w="9525" cap="flat" cmpd="sng" algn="ctr">
                      <a:solidFill>
                        <a:srgbClr val="E05DCD"/>
                      </a:solidFill>
                      <a:prstDash val="solid"/>
                      <a:round/>
                      <a:headEnd type="none" w="med" len="med"/>
                      <a:tailEnd type="none" w="med" len="med"/>
                    </a:lnB>
                  </a:tcPr>
                </a:tc>
                <a:tc>
                  <a:txBody>
                    <a:bodyPr/>
                    <a:lstStyle/>
                    <a:p>
                      <a:pPr algn="ctr"/>
                      <a:r>
                        <a:rPr lang="tr-TR" u="sng" dirty="0">
                          <a:effectLst/>
                        </a:rPr>
                        <a:t>öğrenci</a:t>
                      </a:r>
                      <a:endParaRPr lang="tr-TR" dirty="0">
                        <a:effectLst/>
                      </a:endParaRPr>
                    </a:p>
                  </a:txBody>
                  <a:tcPr marL="76200" marR="76200" marT="76200" marB="76200" anchor="ctr">
                    <a:lnL w="9525" cap="flat" cmpd="sng" algn="ctr">
                      <a:solidFill>
                        <a:srgbClr val="E0C7C5"/>
                      </a:solidFill>
                      <a:prstDash val="solid"/>
                      <a:round/>
                      <a:headEnd type="none" w="med" len="med"/>
                      <a:tailEnd type="none" w="med" len="med"/>
                    </a:lnL>
                    <a:lnR w="9525" cap="flat" cmpd="sng" algn="ctr">
                      <a:solidFill>
                        <a:srgbClr val="E0C7C5"/>
                      </a:solidFill>
                      <a:prstDash val="solid"/>
                      <a:round/>
                      <a:headEnd type="none" w="med" len="med"/>
                      <a:tailEnd type="none" w="med" len="med"/>
                    </a:lnR>
                    <a:lnT w="9525" cap="flat" cmpd="sng" algn="ctr">
                      <a:solidFill>
                        <a:srgbClr val="E0C7C5"/>
                      </a:solidFill>
                      <a:prstDash val="solid"/>
                      <a:round/>
                      <a:headEnd type="none" w="med" len="med"/>
                      <a:tailEnd type="none" w="med" len="med"/>
                    </a:lnT>
                    <a:lnB w="9525" cap="flat" cmpd="sng" algn="ctr">
                      <a:solidFill>
                        <a:srgbClr val="605FCD"/>
                      </a:solidFill>
                      <a:prstDash val="solid"/>
                      <a:round/>
                      <a:headEnd type="none" w="med" len="med"/>
                      <a:tailEnd type="none" w="med" len="med"/>
                    </a:lnB>
                  </a:tcPr>
                </a:tc>
              </a:tr>
              <a:tr h="0">
                <a:tc>
                  <a:txBody>
                    <a:bodyPr/>
                    <a:lstStyle/>
                    <a:p>
                      <a:pPr algn="ctr"/>
                      <a:r>
                        <a:rPr lang="tr-TR">
                          <a:effectLst/>
                        </a:rPr>
                        <a:t>sıfat</a:t>
                      </a:r>
                    </a:p>
                  </a:txBody>
                  <a:tcPr marL="76200" marR="76200" marT="76200" marB="76200" anchor="ctr">
                    <a:lnL w="9525" cap="flat" cmpd="sng" algn="ctr">
                      <a:solidFill>
                        <a:srgbClr val="E05DCD"/>
                      </a:solidFill>
                      <a:prstDash val="solid"/>
                      <a:round/>
                      <a:headEnd type="none" w="med" len="med"/>
                      <a:tailEnd type="none" w="med" len="med"/>
                    </a:lnL>
                    <a:lnR w="9525" cap="flat" cmpd="sng" algn="ctr">
                      <a:solidFill>
                        <a:srgbClr val="605FCD"/>
                      </a:solidFill>
                      <a:prstDash val="solid"/>
                      <a:round/>
                      <a:headEnd type="none" w="med" len="med"/>
                      <a:tailEnd type="none" w="med" len="med"/>
                    </a:lnR>
                    <a:lnT w="9525" cap="flat" cmpd="sng" algn="ctr">
                      <a:solidFill>
                        <a:srgbClr val="E05DCD"/>
                      </a:solidFill>
                      <a:prstDash val="solid"/>
                      <a:round/>
                      <a:headEnd type="none" w="med" len="med"/>
                      <a:tailEnd type="none" w="med" len="med"/>
                    </a:lnT>
                    <a:lnB w="9525" cap="flat" cmpd="sng" algn="ctr">
                      <a:solidFill>
                        <a:srgbClr val="F05CCD"/>
                      </a:solidFill>
                      <a:prstDash val="solid"/>
                      <a:round/>
                      <a:headEnd type="none" w="med" len="med"/>
                      <a:tailEnd type="none" w="med" len="med"/>
                    </a:lnB>
                  </a:tcPr>
                </a:tc>
                <a:tc>
                  <a:txBody>
                    <a:bodyPr/>
                    <a:lstStyle/>
                    <a:p>
                      <a:pPr algn="ctr"/>
                      <a:r>
                        <a:rPr lang="tr-TR" dirty="0">
                          <a:effectLst/>
                        </a:rPr>
                        <a:t>isim</a:t>
                      </a:r>
                    </a:p>
                  </a:txBody>
                  <a:tcPr marL="76200" marR="76200" marT="76200" marB="76200" anchor="ctr">
                    <a:lnL w="9525" cap="flat" cmpd="sng" algn="ctr">
                      <a:solidFill>
                        <a:srgbClr val="605FCD"/>
                      </a:solidFill>
                      <a:prstDash val="solid"/>
                      <a:round/>
                      <a:headEnd type="none" w="med" len="med"/>
                      <a:tailEnd type="none" w="med" len="med"/>
                    </a:lnL>
                    <a:lnR w="9525" cap="flat" cmpd="sng" algn="ctr">
                      <a:solidFill>
                        <a:srgbClr val="605FCD"/>
                      </a:solidFill>
                      <a:prstDash val="solid"/>
                      <a:round/>
                      <a:headEnd type="none" w="med" len="med"/>
                      <a:tailEnd type="none" w="med" len="med"/>
                    </a:lnR>
                    <a:lnT w="9525" cap="flat" cmpd="sng" algn="ctr">
                      <a:solidFill>
                        <a:srgbClr val="605FCD"/>
                      </a:solidFill>
                      <a:prstDash val="solid"/>
                      <a:round/>
                      <a:headEnd type="none" w="med" len="med"/>
                      <a:tailEnd type="none" w="med" len="med"/>
                    </a:lnT>
                    <a:lnB w="9525" cap="flat" cmpd="sng" algn="ctr">
                      <a:solidFill>
                        <a:srgbClr val="70956D"/>
                      </a:solidFill>
                      <a:prstDash val="solid"/>
                      <a:round/>
                      <a:headEnd type="none" w="med" len="med"/>
                      <a:tailEnd type="none" w="med" len="med"/>
                    </a:lnB>
                  </a:tcPr>
                </a:tc>
              </a:tr>
              <a:tr h="802744">
                <a:tc>
                  <a:txBody>
                    <a:bodyPr/>
                    <a:lstStyle/>
                    <a:p>
                      <a:pPr algn="ctr"/>
                      <a:r>
                        <a:rPr lang="tr-TR" dirty="0">
                          <a:effectLst/>
                        </a:rPr>
                        <a:t>(tamlayan)</a:t>
                      </a:r>
                    </a:p>
                  </a:txBody>
                  <a:tcPr marL="76200" marR="76200" marT="76200" marB="76200" anchor="ctr">
                    <a:lnL w="9525" cap="flat" cmpd="sng" algn="ctr">
                      <a:solidFill>
                        <a:srgbClr val="F05CCD"/>
                      </a:solidFill>
                      <a:prstDash val="solid"/>
                      <a:round/>
                      <a:headEnd type="none" w="med" len="med"/>
                      <a:tailEnd type="none" w="med" len="med"/>
                    </a:lnL>
                    <a:lnR w="9525" cap="flat" cmpd="sng" algn="ctr">
                      <a:solidFill>
                        <a:srgbClr val="70956D"/>
                      </a:solidFill>
                      <a:prstDash val="solid"/>
                      <a:round/>
                      <a:headEnd type="none" w="med" len="med"/>
                      <a:tailEnd type="none" w="med" len="med"/>
                    </a:lnR>
                    <a:lnT w="9525" cap="flat" cmpd="sng" algn="ctr">
                      <a:solidFill>
                        <a:srgbClr val="F05CCD"/>
                      </a:solidFill>
                      <a:prstDash val="solid"/>
                      <a:round/>
                      <a:headEnd type="none" w="med" len="med"/>
                      <a:tailEnd type="none" w="med" len="med"/>
                    </a:lnT>
                    <a:lnB w="9525" cap="flat" cmpd="sng" algn="ctr">
                      <a:solidFill>
                        <a:srgbClr val="F05CCD"/>
                      </a:solidFill>
                      <a:prstDash val="solid"/>
                      <a:round/>
                      <a:headEnd type="none" w="med" len="med"/>
                      <a:tailEnd type="none" w="med" len="med"/>
                    </a:lnB>
                  </a:tcPr>
                </a:tc>
                <a:tc>
                  <a:txBody>
                    <a:bodyPr/>
                    <a:lstStyle/>
                    <a:p>
                      <a:pPr algn="ctr"/>
                      <a:r>
                        <a:rPr lang="tr-TR" dirty="0">
                          <a:effectLst/>
                        </a:rPr>
                        <a:t>(tamlanan)</a:t>
                      </a:r>
                    </a:p>
                  </a:txBody>
                  <a:tcPr marL="76200" marR="76200" marT="76200" marB="76200" anchor="ctr">
                    <a:lnL w="9525" cap="flat" cmpd="sng" algn="ctr">
                      <a:solidFill>
                        <a:srgbClr val="70956D"/>
                      </a:solidFill>
                      <a:prstDash val="solid"/>
                      <a:round/>
                      <a:headEnd type="none" w="med" len="med"/>
                      <a:tailEnd type="none" w="med" len="med"/>
                    </a:lnL>
                    <a:lnR w="9525" cap="flat" cmpd="sng" algn="ctr">
                      <a:solidFill>
                        <a:srgbClr val="70956D"/>
                      </a:solidFill>
                      <a:prstDash val="solid"/>
                      <a:round/>
                      <a:headEnd type="none" w="med" len="med"/>
                      <a:tailEnd type="none" w="med" len="med"/>
                    </a:lnR>
                    <a:lnT w="9525" cap="flat" cmpd="sng" algn="ctr">
                      <a:solidFill>
                        <a:srgbClr val="70956D"/>
                      </a:solidFill>
                      <a:prstDash val="solid"/>
                      <a:round/>
                      <a:headEnd type="none" w="med" len="med"/>
                      <a:tailEnd type="none" w="med" len="med"/>
                    </a:lnT>
                    <a:lnB w="9525" cap="flat" cmpd="sng" algn="ctr">
                      <a:solidFill>
                        <a:srgbClr val="70956D"/>
                      </a:solidFill>
                      <a:prstDash val="solid"/>
                      <a:round/>
                      <a:headEnd type="none" w="med" len="med"/>
                      <a:tailEnd type="none" w="med" len="med"/>
                    </a:lnB>
                  </a:tcPr>
                </a:tc>
              </a:tr>
            </a:tbl>
          </a:graphicData>
        </a:graphic>
      </p:graphicFrame>
      <p:sp>
        <p:nvSpPr>
          <p:cNvPr id="6" name="Rectangle 1"/>
          <p:cNvSpPr>
            <a:spLocks noChangeArrowheads="1"/>
          </p:cNvSpPr>
          <p:nvPr/>
        </p:nvSpPr>
        <p:spPr bwMode="auto">
          <a:xfrm>
            <a:off x="0" y="2320807"/>
            <a:ext cx="184731" cy="369332"/>
          </a:xfrm>
          <a:prstGeom prst="rect">
            <a:avLst/>
          </a:prstGeom>
          <a:solidFill>
            <a:srgbClr val="EEEEE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28278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marL="0" indent="0" algn="just">
              <a:lnSpc>
                <a:spcPct val="150000"/>
              </a:lnSpc>
              <a:spcBef>
                <a:spcPts val="0"/>
              </a:spcBef>
              <a:buNone/>
            </a:pPr>
            <a:r>
              <a:rPr lang="tr-TR" b="0" i="0" dirty="0" smtClean="0">
                <a:solidFill>
                  <a:srgbClr val="222222"/>
                </a:solidFill>
                <a:effectLst/>
                <a:latin typeface="-apple-system"/>
              </a:rPr>
              <a:t>	Yukarıdaki örneklerde “kırmızı” sözcüğü, “elbise” adını; “çalışkan” sözcüğü de “öğrenci” adını nitelik yönüyle anlamca bütünleyerek bir söz grubu kurmuş ve sıfat tamlaması oluşturmuştur.</a:t>
            </a:r>
          </a:p>
          <a:p>
            <a:pPr marL="0" indent="0" algn="just">
              <a:lnSpc>
                <a:spcPct val="150000"/>
              </a:lnSpc>
              <a:spcBef>
                <a:spcPts val="0"/>
              </a:spcBef>
              <a:buNone/>
            </a:pPr>
            <a:r>
              <a:rPr lang="tr-TR" b="1" i="0" dirty="0" smtClean="0">
                <a:solidFill>
                  <a:srgbClr val="DD0055"/>
                </a:solidFill>
                <a:effectLst/>
                <a:latin typeface="-apple-system"/>
              </a:rPr>
              <a:t>	»</a:t>
            </a:r>
            <a:r>
              <a:rPr lang="tr-TR" b="0" i="0" dirty="0" smtClean="0">
                <a:solidFill>
                  <a:srgbClr val="222222"/>
                </a:solidFill>
                <a:effectLst/>
                <a:latin typeface="-apple-system"/>
              </a:rPr>
              <a:t> Caddeler </a:t>
            </a:r>
            <a:r>
              <a:rPr lang="tr-TR" b="1" i="0" dirty="0" smtClean="0">
                <a:solidFill>
                  <a:srgbClr val="222222"/>
                </a:solidFill>
                <a:effectLst/>
                <a:latin typeface="-apple-system"/>
              </a:rPr>
              <a:t>rengarenk ışıklarla</a:t>
            </a:r>
            <a:r>
              <a:rPr lang="tr-TR" b="0" i="0" dirty="0" smtClean="0">
                <a:solidFill>
                  <a:srgbClr val="222222"/>
                </a:solidFill>
                <a:effectLst/>
                <a:latin typeface="-apple-system"/>
              </a:rPr>
              <a:t> süslenmişti.</a:t>
            </a:r>
            <a:br>
              <a:rPr lang="tr-TR" b="0" i="0" dirty="0" smtClean="0">
                <a:solidFill>
                  <a:srgbClr val="222222"/>
                </a:solidFill>
                <a:effectLst/>
                <a:latin typeface="-apple-system"/>
              </a:rPr>
            </a:br>
            <a:r>
              <a:rPr lang="tr-TR" b="0" i="0" dirty="0" smtClean="0">
                <a:solidFill>
                  <a:srgbClr val="222222"/>
                </a:solidFill>
                <a:effectLst/>
                <a:latin typeface="-apple-system"/>
              </a:rPr>
              <a:t>	</a:t>
            </a:r>
            <a:r>
              <a:rPr lang="tr-TR" b="1" i="0" dirty="0" smtClean="0">
                <a:solidFill>
                  <a:srgbClr val="DD0055"/>
                </a:solidFill>
                <a:effectLst/>
                <a:latin typeface="-apple-system"/>
              </a:rPr>
              <a:t>»</a:t>
            </a:r>
            <a:r>
              <a:rPr lang="tr-TR" b="0" i="0" dirty="0" smtClean="0">
                <a:solidFill>
                  <a:srgbClr val="222222"/>
                </a:solidFill>
                <a:effectLst/>
                <a:latin typeface="-apple-system"/>
              </a:rPr>
              <a:t> Sınavdan sadece </a:t>
            </a:r>
            <a:r>
              <a:rPr lang="tr-TR" b="1" i="0" dirty="0" smtClean="0">
                <a:solidFill>
                  <a:srgbClr val="222222"/>
                </a:solidFill>
                <a:effectLst/>
                <a:latin typeface="-apple-system"/>
              </a:rPr>
              <a:t>birkaç öğrenci</a:t>
            </a:r>
            <a:r>
              <a:rPr lang="tr-TR" b="0" i="0" dirty="0" smtClean="0">
                <a:solidFill>
                  <a:srgbClr val="222222"/>
                </a:solidFill>
                <a:effectLst/>
                <a:latin typeface="-apple-system"/>
              </a:rPr>
              <a:t> geçebildi.</a:t>
            </a:r>
            <a:br>
              <a:rPr lang="tr-TR" b="0" i="0" dirty="0" smtClean="0">
                <a:solidFill>
                  <a:srgbClr val="222222"/>
                </a:solidFill>
                <a:effectLst/>
                <a:latin typeface="-apple-system"/>
              </a:rPr>
            </a:br>
            <a:r>
              <a:rPr lang="tr-TR" b="0" i="0" dirty="0" smtClean="0">
                <a:solidFill>
                  <a:srgbClr val="222222"/>
                </a:solidFill>
                <a:effectLst/>
                <a:latin typeface="-apple-system"/>
              </a:rPr>
              <a:t>	</a:t>
            </a:r>
            <a:r>
              <a:rPr lang="tr-TR" b="1" i="0" dirty="0" smtClean="0">
                <a:solidFill>
                  <a:srgbClr val="DD0055"/>
                </a:solidFill>
                <a:effectLst/>
                <a:latin typeface="-apple-system"/>
              </a:rPr>
              <a:t>»</a:t>
            </a:r>
            <a:r>
              <a:rPr lang="tr-TR" b="0" i="0" dirty="0" smtClean="0">
                <a:solidFill>
                  <a:srgbClr val="222222"/>
                </a:solidFill>
                <a:effectLst/>
                <a:latin typeface="-apple-system"/>
              </a:rPr>
              <a:t> </a:t>
            </a:r>
            <a:r>
              <a:rPr lang="tr-TR" b="1" i="0" dirty="0" smtClean="0">
                <a:solidFill>
                  <a:srgbClr val="222222"/>
                </a:solidFill>
                <a:effectLst/>
                <a:latin typeface="-apple-system"/>
              </a:rPr>
              <a:t>Bu ev</a:t>
            </a:r>
            <a:r>
              <a:rPr lang="tr-TR" b="0" i="0" dirty="0" smtClean="0">
                <a:solidFill>
                  <a:srgbClr val="222222"/>
                </a:solidFill>
                <a:effectLst/>
                <a:latin typeface="-apple-system"/>
              </a:rPr>
              <a:t>de </a:t>
            </a:r>
            <a:r>
              <a:rPr lang="tr-TR" b="1" i="0" dirty="0" smtClean="0">
                <a:solidFill>
                  <a:srgbClr val="222222"/>
                </a:solidFill>
                <a:effectLst/>
                <a:latin typeface="-apple-system"/>
              </a:rPr>
              <a:t>güzel günler</a:t>
            </a:r>
            <a:r>
              <a:rPr lang="tr-TR" b="0" i="0" dirty="0" smtClean="0">
                <a:solidFill>
                  <a:srgbClr val="222222"/>
                </a:solidFill>
                <a:effectLst/>
                <a:latin typeface="-apple-system"/>
              </a:rPr>
              <a:t> geçirdim.</a:t>
            </a:r>
            <a:br>
              <a:rPr lang="tr-TR" b="0" i="0" dirty="0" smtClean="0">
                <a:solidFill>
                  <a:srgbClr val="222222"/>
                </a:solidFill>
                <a:effectLst/>
                <a:latin typeface="-apple-system"/>
              </a:rPr>
            </a:br>
            <a:r>
              <a:rPr lang="tr-TR" b="0" i="0" dirty="0" smtClean="0">
                <a:solidFill>
                  <a:srgbClr val="222222"/>
                </a:solidFill>
                <a:effectLst/>
                <a:latin typeface="-apple-system"/>
              </a:rPr>
              <a:t>Yukarıdaki cümlelerde </a:t>
            </a:r>
            <a:r>
              <a:rPr lang="tr-TR" b="1" i="0" dirty="0" smtClean="0">
                <a:solidFill>
                  <a:srgbClr val="222222"/>
                </a:solidFill>
                <a:effectLst/>
                <a:latin typeface="-apple-system"/>
              </a:rPr>
              <a:t>koyu renkli kalın harfler</a:t>
            </a:r>
            <a:r>
              <a:rPr lang="tr-TR" b="0" i="0" dirty="0" smtClean="0">
                <a:solidFill>
                  <a:srgbClr val="222222"/>
                </a:solidFill>
                <a:effectLst/>
                <a:latin typeface="-apple-system"/>
              </a:rPr>
              <a:t>le yazılmış söz öbekleri </a:t>
            </a:r>
            <a:r>
              <a:rPr lang="tr-TR" b="1" i="0" dirty="0" smtClean="0">
                <a:solidFill>
                  <a:srgbClr val="222222"/>
                </a:solidFill>
                <a:effectLst/>
                <a:latin typeface="-apple-system"/>
              </a:rPr>
              <a:t>sıfat tamlaması</a:t>
            </a:r>
            <a:r>
              <a:rPr lang="tr-TR" b="0" i="0" dirty="0" smtClean="0">
                <a:solidFill>
                  <a:srgbClr val="222222"/>
                </a:solidFill>
                <a:effectLst/>
                <a:latin typeface="-apple-system"/>
              </a:rPr>
              <a:t>dır.</a:t>
            </a:r>
            <a:endParaRPr lang="tr-TR" b="0" i="0" dirty="0">
              <a:solidFill>
                <a:srgbClr val="222222"/>
              </a:solidFill>
              <a:effectLst/>
              <a:latin typeface="-apple-system"/>
            </a:endParaRPr>
          </a:p>
        </p:txBody>
      </p:sp>
    </p:spTree>
    <p:extLst>
      <p:ext uri="{BB962C8B-B14F-4D97-AF65-F5344CB8AC3E}">
        <p14:creationId xmlns:p14="http://schemas.microsoft.com/office/powerpoint/2010/main" val="1380748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a:lnSpc>
                <a:spcPct val="150000"/>
              </a:lnSpc>
              <a:spcBef>
                <a:spcPts val="0"/>
              </a:spcBef>
            </a:pPr>
            <a:r>
              <a:rPr lang="tr-TR" b="1" i="0" dirty="0" smtClean="0">
                <a:solidFill>
                  <a:srgbClr val="FFFFFF"/>
                </a:solidFill>
                <a:effectLst/>
                <a:latin typeface="-apple-system"/>
              </a:rPr>
              <a:t> NOT </a:t>
            </a:r>
            <a:r>
              <a:rPr lang="tr-TR" b="1" i="0" dirty="0" smtClean="0">
                <a:solidFill>
                  <a:srgbClr val="222222"/>
                </a:solidFill>
                <a:effectLst/>
                <a:latin typeface="-apple-system"/>
              </a:rPr>
              <a:t> </a:t>
            </a:r>
            <a:r>
              <a:rPr lang="tr-TR" b="0" i="0" dirty="0" smtClean="0">
                <a:solidFill>
                  <a:srgbClr val="222222"/>
                </a:solidFill>
                <a:effectLst/>
                <a:latin typeface="-apple-system"/>
              </a:rPr>
              <a:t>Sıfat tamlamalarında, tamlanana (isme) sorduğumuz “nasıl, hangi, kaç, kaçıncı?” sorularıyl</a:t>
            </a:r>
          </a:p>
          <a:p>
            <a:pPr>
              <a:lnSpc>
                <a:spcPct val="150000"/>
              </a:lnSpc>
              <a:spcBef>
                <a:spcPts val="0"/>
              </a:spcBef>
            </a:pPr>
            <a:r>
              <a:rPr lang="tr-TR" b="0" i="0" dirty="0" smtClean="0">
                <a:solidFill>
                  <a:srgbClr val="222222"/>
                </a:solidFill>
                <a:effectLst/>
                <a:latin typeface="-apple-system"/>
              </a:rPr>
              <a:t>a tamlayanı (sıfatı) bulabiliriz.</a:t>
            </a:r>
          </a:p>
        </p:txBody>
      </p:sp>
      <p:graphicFrame>
        <p:nvGraphicFramePr>
          <p:cNvPr id="4" name="Tablo 3"/>
          <p:cNvGraphicFramePr>
            <a:graphicFrameLocks noGrp="1"/>
          </p:cNvGraphicFramePr>
          <p:nvPr/>
        </p:nvGraphicFramePr>
        <p:xfrm>
          <a:off x="762000" y="2445861"/>
          <a:ext cx="7620000" cy="2834640"/>
        </p:xfrm>
        <a:graphic>
          <a:graphicData uri="http://schemas.openxmlformats.org/drawingml/2006/table">
            <a:tbl>
              <a:tblPr/>
              <a:tblGrid>
                <a:gridCol w="2540000"/>
                <a:gridCol w="2540000"/>
                <a:gridCol w="2540000"/>
              </a:tblGrid>
              <a:tr h="0">
                <a:tc>
                  <a:txBody>
                    <a:bodyPr/>
                    <a:lstStyle/>
                    <a:p>
                      <a:pPr algn="ctr"/>
                      <a:r>
                        <a:rPr lang="tr-TR" b="1">
                          <a:solidFill>
                            <a:srgbClr val="FFFFFF"/>
                          </a:solidFill>
                          <a:effectLst/>
                        </a:rPr>
                        <a:t>TAMLAYAN</a:t>
                      </a:r>
                      <a:br>
                        <a:rPr lang="tr-TR" b="1">
                          <a:solidFill>
                            <a:srgbClr val="FFFFFF"/>
                          </a:solidFill>
                          <a:effectLst/>
                        </a:rPr>
                      </a:br>
                      <a:r>
                        <a:rPr lang="tr-TR" b="1">
                          <a:solidFill>
                            <a:srgbClr val="FFFFFF"/>
                          </a:solidFill>
                          <a:effectLst/>
                        </a:rPr>
                        <a:t>(SIFAT)</a:t>
                      </a:r>
                      <a:endParaRPr lang="tr-TR" b="1">
                        <a:effectLst/>
                      </a:endParaRPr>
                    </a:p>
                  </a:txBody>
                  <a:tcPr marL="76200" marR="76200" marT="76200" marB="76200" anchor="ctr">
                    <a:lnL w="9525" cap="flat" cmpd="sng" algn="ctr">
                      <a:solidFill>
                        <a:srgbClr val="4055D4"/>
                      </a:solidFill>
                      <a:prstDash val="solid"/>
                      <a:round/>
                      <a:headEnd type="none" w="med" len="med"/>
                      <a:tailEnd type="none" w="med" len="med"/>
                    </a:lnL>
                    <a:lnR w="9525" cap="flat" cmpd="sng" algn="ctr">
                      <a:solidFill>
                        <a:srgbClr val="B054D4"/>
                      </a:solidFill>
                      <a:prstDash val="solid"/>
                      <a:round/>
                      <a:headEnd type="none" w="med" len="med"/>
                      <a:tailEnd type="none" w="med" len="med"/>
                    </a:lnR>
                    <a:lnT w="9525" cap="flat" cmpd="sng" algn="ctr">
                      <a:solidFill>
                        <a:srgbClr val="4055D4"/>
                      </a:solidFill>
                      <a:prstDash val="solid"/>
                      <a:round/>
                      <a:headEnd type="none" w="med" len="med"/>
                      <a:tailEnd type="none" w="med" len="med"/>
                    </a:lnT>
                    <a:lnB w="9525" cap="flat" cmpd="sng" algn="ctr">
                      <a:solidFill>
                        <a:srgbClr val="4055D4"/>
                      </a:solidFill>
                      <a:prstDash val="solid"/>
                      <a:round/>
                      <a:headEnd type="none" w="med" len="med"/>
                      <a:tailEnd type="none" w="med" len="med"/>
                    </a:lnB>
                    <a:solidFill>
                      <a:srgbClr val="4DBFD5"/>
                    </a:solidFill>
                  </a:tcPr>
                </a:tc>
                <a:tc>
                  <a:txBody>
                    <a:bodyPr/>
                    <a:lstStyle/>
                    <a:p>
                      <a:pPr algn="ctr"/>
                      <a:r>
                        <a:rPr lang="tr-TR" b="1">
                          <a:solidFill>
                            <a:srgbClr val="FFFFFF"/>
                          </a:solidFill>
                          <a:effectLst/>
                        </a:rPr>
                        <a:t>TAMLANAN</a:t>
                      </a:r>
                      <a:br>
                        <a:rPr lang="tr-TR" b="1">
                          <a:solidFill>
                            <a:srgbClr val="FFFFFF"/>
                          </a:solidFill>
                          <a:effectLst/>
                        </a:rPr>
                      </a:br>
                      <a:r>
                        <a:rPr lang="tr-TR" b="1">
                          <a:solidFill>
                            <a:srgbClr val="FFFFFF"/>
                          </a:solidFill>
                          <a:effectLst/>
                        </a:rPr>
                        <a:t>(İSİM)</a:t>
                      </a:r>
                      <a:endParaRPr lang="tr-TR" b="1">
                        <a:effectLst/>
                      </a:endParaRPr>
                    </a:p>
                  </a:txBody>
                  <a:tcPr marL="76200" marR="76200" marT="76200" marB="76200" anchor="ctr">
                    <a:lnL w="9525" cap="flat" cmpd="sng" algn="ctr">
                      <a:solidFill>
                        <a:srgbClr val="B054D4"/>
                      </a:solidFill>
                      <a:prstDash val="solid"/>
                      <a:round/>
                      <a:headEnd type="none" w="med" len="med"/>
                      <a:tailEnd type="none" w="med" len="med"/>
                    </a:lnL>
                    <a:lnR w="9525" cap="flat" cmpd="sng" algn="ctr">
                      <a:solidFill>
                        <a:srgbClr val="2054D4"/>
                      </a:solidFill>
                      <a:prstDash val="solid"/>
                      <a:round/>
                      <a:headEnd type="none" w="med" len="med"/>
                      <a:tailEnd type="none" w="med" len="med"/>
                    </a:lnR>
                    <a:lnT w="9525" cap="flat" cmpd="sng" algn="ctr">
                      <a:solidFill>
                        <a:srgbClr val="B054D4"/>
                      </a:solidFill>
                      <a:prstDash val="solid"/>
                      <a:round/>
                      <a:headEnd type="none" w="med" len="med"/>
                      <a:tailEnd type="none" w="med" len="med"/>
                    </a:lnT>
                    <a:lnB w="9525" cap="flat" cmpd="sng" algn="ctr">
                      <a:solidFill>
                        <a:srgbClr val="306CC1"/>
                      </a:solidFill>
                      <a:prstDash val="solid"/>
                      <a:round/>
                      <a:headEnd type="none" w="med" len="med"/>
                      <a:tailEnd type="none" w="med" len="med"/>
                    </a:lnB>
                    <a:solidFill>
                      <a:srgbClr val="4DBFD5"/>
                    </a:solidFill>
                  </a:tcPr>
                </a:tc>
                <a:tc>
                  <a:txBody>
                    <a:bodyPr/>
                    <a:lstStyle/>
                    <a:p>
                      <a:endParaRPr lang="tr-TR" b="1">
                        <a:effectLst/>
                      </a:endParaRPr>
                    </a:p>
                  </a:txBody>
                  <a:tcPr marL="76200" marR="76200" marT="76200" marB="76200" anchor="ctr">
                    <a:lnL w="9525" cap="flat" cmpd="sng" algn="ctr">
                      <a:solidFill>
                        <a:srgbClr val="2054D4"/>
                      </a:solidFill>
                      <a:prstDash val="solid"/>
                      <a:round/>
                      <a:headEnd type="none" w="med" len="med"/>
                      <a:tailEnd type="none" w="med" len="med"/>
                    </a:lnL>
                    <a:lnR w="9525" cap="flat" cmpd="sng" algn="ctr">
                      <a:solidFill>
                        <a:srgbClr val="2054D4"/>
                      </a:solidFill>
                      <a:prstDash val="solid"/>
                      <a:round/>
                      <a:headEnd type="none" w="med" len="med"/>
                      <a:tailEnd type="none" w="med" len="med"/>
                    </a:lnR>
                    <a:lnT w="9525" cap="flat" cmpd="sng" algn="ctr">
                      <a:solidFill>
                        <a:srgbClr val="2054D4"/>
                      </a:solidFill>
                      <a:prstDash val="solid"/>
                      <a:round/>
                      <a:headEnd type="none" w="med" len="med"/>
                      <a:tailEnd type="none" w="med" len="med"/>
                    </a:lnT>
                    <a:lnB w="9525" cap="flat" cmpd="sng" algn="ctr">
                      <a:solidFill>
                        <a:srgbClr val="606CC1"/>
                      </a:solidFill>
                      <a:prstDash val="solid"/>
                      <a:round/>
                      <a:headEnd type="none" w="med" len="med"/>
                      <a:tailEnd type="none" w="med" len="med"/>
                    </a:lnB>
                    <a:solidFill>
                      <a:srgbClr val="4DBFD5"/>
                    </a:solidFill>
                  </a:tcPr>
                </a:tc>
              </a:tr>
              <a:tr h="0">
                <a:tc>
                  <a:txBody>
                    <a:bodyPr/>
                    <a:lstStyle/>
                    <a:p>
                      <a:r>
                        <a:rPr lang="tr-TR" b="1">
                          <a:solidFill>
                            <a:srgbClr val="DD0055"/>
                          </a:solidFill>
                          <a:effectLst/>
                        </a:rPr>
                        <a:t>»</a:t>
                      </a:r>
                      <a:r>
                        <a:rPr lang="tr-TR">
                          <a:effectLst/>
                        </a:rPr>
                        <a:t> iyi</a:t>
                      </a:r>
                    </a:p>
                  </a:txBody>
                  <a:tcPr marL="76200" marR="76200" marT="76200" marB="76200" anchor="ctr">
                    <a:lnL w="9525" cap="flat" cmpd="sng" algn="ctr">
                      <a:solidFill>
                        <a:srgbClr val="4055D4"/>
                      </a:solidFill>
                      <a:prstDash val="solid"/>
                      <a:round/>
                      <a:headEnd type="none" w="med" len="med"/>
                      <a:tailEnd type="none" w="med" len="med"/>
                    </a:lnL>
                    <a:lnR w="9525" cap="flat" cmpd="sng" algn="ctr">
                      <a:solidFill>
                        <a:srgbClr val="306CC1"/>
                      </a:solidFill>
                      <a:prstDash val="solid"/>
                      <a:round/>
                      <a:headEnd type="none" w="med" len="med"/>
                      <a:tailEnd type="none" w="med" len="med"/>
                    </a:lnR>
                    <a:lnT w="9525" cap="flat" cmpd="sng" algn="ctr">
                      <a:solidFill>
                        <a:srgbClr val="4055D4"/>
                      </a:solidFill>
                      <a:prstDash val="solid"/>
                      <a:round/>
                      <a:headEnd type="none" w="med" len="med"/>
                      <a:tailEnd type="none" w="med" len="med"/>
                    </a:lnT>
                    <a:lnB w="9525" cap="flat" cmpd="sng" algn="ctr">
                      <a:solidFill>
                        <a:srgbClr val="906CC1"/>
                      </a:solidFill>
                      <a:prstDash val="solid"/>
                      <a:round/>
                      <a:headEnd type="none" w="med" len="med"/>
                      <a:tailEnd type="none" w="med" len="med"/>
                    </a:lnB>
                    <a:solidFill>
                      <a:srgbClr val="FFFFFF"/>
                    </a:solidFill>
                  </a:tcPr>
                </a:tc>
                <a:tc>
                  <a:txBody>
                    <a:bodyPr/>
                    <a:lstStyle/>
                    <a:p>
                      <a:r>
                        <a:rPr lang="tr-TR">
                          <a:effectLst/>
                        </a:rPr>
                        <a:t>insan</a:t>
                      </a:r>
                    </a:p>
                  </a:txBody>
                  <a:tcPr marL="76200" marR="76200" marT="76200" marB="76200" anchor="ctr">
                    <a:lnL w="9525" cap="flat" cmpd="sng" algn="ctr">
                      <a:solidFill>
                        <a:srgbClr val="306CC1"/>
                      </a:solidFill>
                      <a:prstDash val="solid"/>
                      <a:round/>
                      <a:headEnd type="none" w="med" len="med"/>
                      <a:tailEnd type="none" w="med" len="med"/>
                    </a:lnL>
                    <a:lnR w="9525" cap="flat" cmpd="sng" algn="ctr">
                      <a:solidFill>
                        <a:srgbClr val="606CC1"/>
                      </a:solidFill>
                      <a:prstDash val="solid"/>
                      <a:round/>
                      <a:headEnd type="none" w="med" len="med"/>
                      <a:tailEnd type="none" w="med" len="med"/>
                    </a:lnR>
                    <a:lnT w="9525" cap="flat" cmpd="sng" algn="ctr">
                      <a:solidFill>
                        <a:srgbClr val="306CC1"/>
                      </a:solidFill>
                      <a:prstDash val="solid"/>
                      <a:round/>
                      <a:headEnd type="none" w="med" len="med"/>
                      <a:tailEnd type="none" w="med" len="med"/>
                    </a:lnT>
                    <a:lnB w="9525" cap="flat" cmpd="sng" algn="ctr">
                      <a:solidFill>
                        <a:srgbClr val="901CD4"/>
                      </a:solidFill>
                      <a:prstDash val="solid"/>
                      <a:round/>
                      <a:headEnd type="none" w="med" len="med"/>
                      <a:tailEnd type="none" w="med" len="med"/>
                    </a:lnB>
                    <a:solidFill>
                      <a:srgbClr val="FFFFFF"/>
                    </a:solidFill>
                  </a:tcPr>
                </a:tc>
                <a:tc>
                  <a:txBody>
                    <a:bodyPr/>
                    <a:lstStyle/>
                    <a:p>
                      <a:r>
                        <a:rPr lang="tr-TR" b="1">
                          <a:effectLst/>
                        </a:rPr>
                        <a:t>nasıl</a:t>
                      </a:r>
                      <a:r>
                        <a:rPr lang="tr-TR">
                          <a:effectLst/>
                        </a:rPr>
                        <a:t> insan? → </a:t>
                      </a:r>
                      <a:r>
                        <a:rPr lang="tr-TR" b="1">
                          <a:effectLst/>
                        </a:rPr>
                        <a:t>iyi</a:t>
                      </a:r>
                      <a:endParaRPr lang="tr-TR">
                        <a:effectLst/>
                      </a:endParaRPr>
                    </a:p>
                  </a:txBody>
                  <a:tcPr marL="76200" marR="76200" marT="76200" marB="76200" anchor="ctr">
                    <a:lnL w="9525" cap="flat" cmpd="sng" algn="ctr">
                      <a:solidFill>
                        <a:srgbClr val="606CC1"/>
                      </a:solidFill>
                      <a:prstDash val="solid"/>
                      <a:round/>
                      <a:headEnd type="none" w="med" len="med"/>
                      <a:tailEnd type="none" w="med" len="med"/>
                    </a:lnL>
                    <a:lnR w="9525" cap="flat" cmpd="sng" algn="ctr">
                      <a:solidFill>
                        <a:srgbClr val="606CC1"/>
                      </a:solidFill>
                      <a:prstDash val="solid"/>
                      <a:round/>
                      <a:headEnd type="none" w="med" len="med"/>
                      <a:tailEnd type="none" w="med" len="med"/>
                    </a:lnR>
                    <a:lnT w="9525" cap="flat" cmpd="sng" algn="ctr">
                      <a:solidFill>
                        <a:srgbClr val="606CC1"/>
                      </a:solidFill>
                      <a:prstDash val="solid"/>
                      <a:round/>
                      <a:headEnd type="none" w="med" len="med"/>
                      <a:tailEnd type="none" w="med" len="med"/>
                    </a:lnT>
                    <a:lnB w="9525" cap="flat" cmpd="sng" algn="ctr">
                      <a:solidFill>
                        <a:srgbClr val="B01DD4"/>
                      </a:solidFill>
                      <a:prstDash val="solid"/>
                      <a:round/>
                      <a:headEnd type="none" w="med" len="med"/>
                      <a:tailEnd type="none" w="med" len="med"/>
                    </a:lnB>
                    <a:solidFill>
                      <a:srgbClr val="FFFFFF"/>
                    </a:solidFill>
                  </a:tcPr>
                </a:tc>
              </a:tr>
              <a:tr h="0">
                <a:tc>
                  <a:txBody>
                    <a:bodyPr/>
                    <a:lstStyle/>
                    <a:p>
                      <a:r>
                        <a:rPr lang="tr-TR" b="1">
                          <a:solidFill>
                            <a:srgbClr val="DD0055"/>
                          </a:solidFill>
                          <a:effectLst/>
                        </a:rPr>
                        <a:t>»</a:t>
                      </a:r>
                      <a:r>
                        <a:rPr lang="tr-TR">
                          <a:effectLst/>
                        </a:rPr>
                        <a:t> acılı</a:t>
                      </a:r>
                    </a:p>
                  </a:txBody>
                  <a:tcPr marL="76200" marR="76200" marT="76200" marB="76200" anchor="ctr">
                    <a:lnL w="9525" cap="flat" cmpd="sng" algn="ctr">
                      <a:solidFill>
                        <a:srgbClr val="906CC1"/>
                      </a:solidFill>
                      <a:prstDash val="solid"/>
                      <a:round/>
                      <a:headEnd type="none" w="med" len="med"/>
                      <a:tailEnd type="none" w="med" len="med"/>
                    </a:lnL>
                    <a:lnR w="9525" cap="flat" cmpd="sng" algn="ctr">
                      <a:solidFill>
                        <a:srgbClr val="901CD4"/>
                      </a:solidFill>
                      <a:prstDash val="solid"/>
                      <a:round/>
                      <a:headEnd type="none" w="med" len="med"/>
                      <a:tailEnd type="none" w="med" len="med"/>
                    </a:lnR>
                    <a:lnT w="9525" cap="flat" cmpd="sng" algn="ctr">
                      <a:solidFill>
                        <a:srgbClr val="906CC1"/>
                      </a:solidFill>
                      <a:prstDash val="solid"/>
                      <a:round/>
                      <a:headEnd type="none" w="med" len="med"/>
                      <a:tailEnd type="none" w="med" len="med"/>
                    </a:lnT>
                    <a:lnB w="9525" cap="flat" cmpd="sng" algn="ctr">
                      <a:solidFill>
                        <a:srgbClr val="401ED4"/>
                      </a:solidFill>
                      <a:prstDash val="solid"/>
                      <a:round/>
                      <a:headEnd type="none" w="med" len="med"/>
                      <a:tailEnd type="none" w="med" len="med"/>
                    </a:lnB>
                    <a:solidFill>
                      <a:srgbClr val="F5F5F5"/>
                    </a:solidFill>
                  </a:tcPr>
                </a:tc>
                <a:tc>
                  <a:txBody>
                    <a:bodyPr/>
                    <a:lstStyle/>
                    <a:p>
                      <a:r>
                        <a:rPr lang="tr-TR">
                          <a:effectLst/>
                        </a:rPr>
                        <a:t>yürek</a:t>
                      </a:r>
                    </a:p>
                  </a:txBody>
                  <a:tcPr marL="76200" marR="76200" marT="76200" marB="76200" anchor="ctr">
                    <a:lnL w="9525" cap="flat" cmpd="sng" algn="ctr">
                      <a:solidFill>
                        <a:srgbClr val="901CD4"/>
                      </a:solidFill>
                      <a:prstDash val="solid"/>
                      <a:round/>
                      <a:headEnd type="none" w="med" len="med"/>
                      <a:tailEnd type="none" w="med" len="med"/>
                    </a:lnL>
                    <a:lnR w="9525" cap="flat" cmpd="sng" algn="ctr">
                      <a:solidFill>
                        <a:srgbClr val="B01DD4"/>
                      </a:solidFill>
                      <a:prstDash val="solid"/>
                      <a:round/>
                      <a:headEnd type="none" w="med" len="med"/>
                      <a:tailEnd type="none" w="med" len="med"/>
                    </a:lnR>
                    <a:lnT w="9525" cap="flat" cmpd="sng" algn="ctr">
                      <a:solidFill>
                        <a:srgbClr val="901CD4"/>
                      </a:solidFill>
                      <a:prstDash val="solid"/>
                      <a:round/>
                      <a:headEnd type="none" w="med" len="med"/>
                      <a:tailEnd type="none" w="med" len="med"/>
                    </a:lnT>
                    <a:lnB w="9525" cap="flat" cmpd="sng" algn="ctr">
                      <a:solidFill>
                        <a:srgbClr val="C050D4"/>
                      </a:solidFill>
                      <a:prstDash val="solid"/>
                      <a:round/>
                      <a:headEnd type="none" w="med" len="med"/>
                      <a:tailEnd type="none" w="med" len="med"/>
                    </a:lnB>
                    <a:solidFill>
                      <a:srgbClr val="F5F5F5"/>
                    </a:solidFill>
                  </a:tcPr>
                </a:tc>
                <a:tc>
                  <a:txBody>
                    <a:bodyPr/>
                    <a:lstStyle/>
                    <a:p>
                      <a:r>
                        <a:rPr lang="tr-TR" b="1">
                          <a:effectLst/>
                        </a:rPr>
                        <a:t>nasıl</a:t>
                      </a:r>
                      <a:r>
                        <a:rPr lang="tr-TR">
                          <a:effectLst/>
                        </a:rPr>
                        <a:t> yürek? → </a:t>
                      </a:r>
                      <a:r>
                        <a:rPr lang="tr-TR" b="1">
                          <a:effectLst/>
                        </a:rPr>
                        <a:t>acılı</a:t>
                      </a:r>
                      <a:endParaRPr lang="tr-TR">
                        <a:effectLst/>
                      </a:endParaRPr>
                    </a:p>
                  </a:txBody>
                  <a:tcPr marL="76200" marR="76200" marT="76200" marB="76200" anchor="ctr">
                    <a:lnL w="9525" cap="flat" cmpd="sng" algn="ctr">
                      <a:solidFill>
                        <a:srgbClr val="B01DD4"/>
                      </a:solidFill>
                      <a:prstDash val="solid"/>
                      <a:round/>
                      <a:headEnd type="none" w="med" len="med"/>
                      <a:tailEnd type="none" w="med" len="med"/>
                    </a:lnL>
                    <a:lnR w="9525" cap="flat" cmpd="sng" algn="ctr">
                      <a:solidFill>
                        <a:srgbClr val="B01DD4"/>
                      </a:solidFill>
                      <a:prstDash val="solid"/>
                      <a:round/>
                      <a:headEnd type="none" w="med" len="med"/>
                      <a:tailEnd type="none" w="med" len="med"/>
                    </a:lnR>
                    <a:lnT w="9525" cap="flat" cmpd="sng" algn="ctr">
                      <a:solidFill>
                        <a:srgbClr val="B01DD4"/>
                      </a:solidFill>
                      <a:prstDash val="solid"/>
                      <a:round/>
                      <a:headEnd type="none" w="med" len="med"/>
                      <a:tailEnd type="none" w="med" len="med"/>
                    </a:lnT>
                    <a:lnB w="9525" cap="flat" cmpd="sng" algn="ctr">
                      <a:solidFill>
                        <a:srgbClr val="E06AC1"/>
                      </a:solidFill>
                      <a:prstDash val="solid"/>
                      <a:round/>
                      <a:headEnd type="none" w="med" len="med"/>
                      <a:tailEnd type="none" w="med" len="med"/>
                    </a:lnB>
                    <a:solidFill>
                      <a:srgbClr val="F5F5F5"/>
                    </a:solidFill>
                  </a:tcPr>
                </a:tc>
              </a:tr>
              <a:tr h="0">
                <a:tc>
                  <a:txBody>
                    <a:bodyPr/>
                    <a:lstStyle/>
                    <a:p>
                      <a:r>
                        <a:rPr lang="tr-TR" b="1">
                          <a:solidFill>
                            <a:srgbClr val="DD0055"/>
                          </a:solidFill>
                          <a:effectLst/>
                        </a:rPr>
                        <a:t>»</a:t>
                      </a:r>
                      <a:r>
                        <a:rPr lang="tr-TR">
                          <a:effectLst/>
                        </a:rPr>
                        <a:t> o</a:t>
                      </a:r>
                    </a:p>
                  </a:txBody>
                  <a:tcPr marL="76200" marR="76200" marT="76200" marB="76200" anchor="ctr">
                    <a:lnL w="9525" cap="flat" cmpd="sng" algn="ctr">
                      <a:solidFill>
                        <a:srgbClr val="401ED4"/>
                      </a:solidFill>
                      <a:prstDash val="solid"/>
                      <a:round/>
                      <a:headEnd type="none" w="med" len="med"/>
                      <a:tailEnd type="none" w="med" len="med"/>
                    </a:lnL>
                    <a:lnR w="9525" cap="flat" cmpd="sng" algn="ctr">
                      <a:solidFill>
                        <a:srgbClr val="C050D4"/>
                      </a:solidFill>
                      <a:prstDash val="solid"/>
                      <a:round/>
                      <a:headEnd type="none" w="med" len="med"/>
                      <a:tailEnd type="none" w="med" len="med"/>
                    </a:lnR>
                    <a:lnT w="9525" cap="flat" cmpd="sng" algn="ctr">
                      <a:solidFill>
                        <a:srgbClr val="401ED4"/>
                      </a:solidFill>
                      <a:prstDash val="solid"/>
                      <a:round/>
                      <a:headEnd type="none" w="med" len="med"/>
                      <a:tailEnd type="none" w="med" len="med"/>
                    </a:lnT>
                    <a:lnB w="9525" cap="flat" cmpd="sng" algn="ctr">
                      <a:solidFill>
                        <a:srgbClr val="7058D4"/>
                      </a:solidFill>
                      <a:prstDash val="solid"/>
                      <a:round/>
                      <a:headEnd type="none" w="med" len="med"/>
                      <a:tailEnd type="none" w="med" len="med"/>
                    </a:lnB>
                    <a:solidFill>
                      <a:srgbClr val="FFFFFF"/>
                    </a:solidFill>
                  </a:tcPr>
                </a:tc>
                <a:tc>
                  <a:txBody>
                    <a:bodyPr/>
                    <a:lstStyle/>
                    <a:p>
                      <a:r>
                        <a:rPr lang="tr-TR">
                          <a:effectLst/>
                        </a:rPr>
                        <a:t>araba</a:t>
                      </a:r>
                    </a:p>
                  </a:txBody>
                  <a:tcPr marL="76200" marR="76200" marT="76200" marB="76200" anchor="ctr">
                    <a:lnL w="9525" cap="flat" cmpd="sng" algn="ctr">
                      <a:solidFill>
                        <a:srgbClr val="C050D4"/>
                      </a:solidFill>
                      <a:prstDash val="solid"/>
                      <a:round/>
                      <a:headEnd type="none" w="med" len="med"/>
                      <a:tailEnd type="none" w="med" len="med"/>
                    </a:lnL>
                    <a:lnR w="9525" cap="flat" cmpd="sng" algn="ctr">
                      <a:solidFill>
                        <a:srgbClr val="E06AC1"/>
                      </a:solidFill>
                      <a:prstDash val="solid"/>
                      <a:round/>
                      <a:headEnd type="none" w="med" len="med"/>
                      <a:tailEnd type="none" w="med" len="med"/>
                    </a:lnR>
                    <a:lnT w="9525" cap="flat" cmpd="sng" algn="ctr">
                      <a:solidFill>
                        <a:srgbClr val="C050D4"/>
                      </a:solidFill>
                      <a:prstDash val="solid"/>
                      <a:round/>
                      <a:headEnd type="none" w="med" len="med"/>
                      <a:tailEnd type="none" w="med" len="med"/>
                    </a:lnT>
                    <a:lnB w="9525" cap="flat" cmpd="sng" algn="ctr">
                      <a:solidFill>
                        <a:srgbClr val="3059D4"/>
                      </a:solidFill>
                      <a:prstDash val="solid"/>
                      <a:round/>
                      <a:headEnd type="none" w="med" len="med"/>
                      <a:tailEnd type="none" w="med" len="med"/>
                    </a:lnB>
                    <a:solidFill>
                      <a:srgbClr val="FFFFFF"/>
                    </a:solidFill>
                  </a:tcPr>
                </a:tc>
                <a:tc>
                  <a:txBody>
                    <a:bodyPr/>
                    <a:lstStyle/>
                    <a:p>
                      <a:r>
                        <a:rPr lang="tr-TR" b="1">
                          <a:effectLst/>
                        </a:rPr>
                        <a:t>hangi</a:t>
                      </a:r>
                      <a:r>
                        <a:rPr lang="tr-TR">
                          <a:effectLst/>
                        </a:rPr>
                        <a:t> araba? → </a:t>
                      </a:r>
                      <a:r>
                        <a:rPr lang="tr-TR" b="1">
                          <a:effectLst/>
                        </a:rPr>
                        <a:t>o</a:t>
                      </a:r>
                      <a:endParaRPr lang="tr-TR">
                        <a:effectLst/>
                      </a:endParaRPr>
                    </a:p>
                  </a:txBody>
                  <a:tcPr marL="76200" marR="76200" marT="76200" marB="76200" anchor="ctr">
                    <a:lnL w="9525" cap="flat" cmpd="sng" algn="ctr">
                      <a:solidFill>
                        <a:srgbClr val="E06AC1"/>
                      </a:solidFill>
                      <a:prstDash val="solid"/>
                      <a:round/>
                      <a:headEnd type="none" w="med" len="med"/>
                      <a:tailEnd type="none" w="med" len="med"/>
                    </a:lnL>
                    <a:lnR w="9525" cap="flat" cmpd="sng" algn="ctr">
                      <a:solidFill>
                        <a:srgbClr val="E06AC1"/>
                      </a:solidFill>
                      <a:prstDash val="solid"/>
                      <a:round/>
                      <a:headEnd type="none" w="med" len="med"/>
                      <a:tailEnd type="none" w="med" len="med"/>
                    </a:lnR>
                    <a:lnT w="9525" cap="flat" cmpd="sng" algn="ctr">
                      <a:solidFill>
                        <a:srgbClr val="E06AC1"/>
                      </a:solidFill>
                      <a:prstDash val="solid"/>
                      <a:round/>
                      <a:headEnd type="none" w="med" len="med"/>
                      <a:tailEnd type="none" w="med" len="med"/>
                    </a:lnT>
                    <a:lnB w="9525" cap="flat" cmpd="sng" algn="ctr">
                      <a:solidFill>
                        <a:srgbClr val="E05AD4"/>
                      </a:solidFill>
                      <a:prstDash val="solid"/>
                      <a:round/>
                      <a:headEnd type="none" w="med" len="med"/>
                      <a:tailEnd type="none" w="med" len="med"/>
                    </a:lnB>
                    <a:solidFill>
                      <a:srgbClr val="FFFFFF"/>
                    </a:solidFill>
                  </a:tcPr>
                </a:tc>
              </a:tr>
              <a:tr h="0">
                <a:tc>
                  <a:txBody>
                    <a:bodyPr/>
                    <a:lstStyle/>
                    <a:p>
                      <a:r>
                        <a:rPr lang="tr-TR" b="1">
                          <a:solidFill>
                            <a:srgbClr val="DD0055"/>
                          </a:solidFill>
                          <a:effectLst/>
                        </a:rPr>
                        <a:t>»</a:t>
                      </a:r>
                      <a:r>
                        <a:rPr lang="tr-TR">
                          <a:effectLst/>
                        </a:rPr>
                        <a:t> on beş</a:t>
                      </a:r>
                    </a:p>
                  </a:txBody>
                  <a:tcPr marL="76200" marR="76200" marT="76200" marB="76200" anchor="ctr">
                    <a:lnL w="9525" cap="flat" cmpd="sng" algn="ctr">
                      <a:solidFill>
                        <a:srgbClr val="7058D4"/>
                      </a:solidFill>
                      <a:prstDash val="solid"/>
                      <a:round/>
                      <a:headEnd type="none" w="med" len="med"/>
                      <a:tailEnd type="none" w="med" len="med"/>
                    </a:lnL>
                    <a:lnR w="9525" cap="flat" cmpd="sng" algn="ctr">
                      <a:solidFill>
                        <a:srgbClr val="3059D4"/>
                      </a:solidFill>
                      <a:prstDash val="solid"/>
                      <a:round/>
                      <a:headEnd type="none" w="med" len="med"/>
                      <a:tailEnd type="none" w="med" len="med"/>
                    </a:lnR>
                    <a:lnT w="9525" cap="flat" cmpd="sng" algn="ctr">
                      <a:solidFill>
                        <a:srgbClr val="7058D4"/>
                      </a:solidFill>
                      <a:prstDash val="solid"/>
                      <a:round/>
                      <a:headEnd type="none" w="med" len="med"/>
                      <a:tailEnd type="none" w="med" len="med"/>
                    </a:lnT>
                    <a:lnB w="9525" cap="flat" cmpd="sng" algn="ctr">
                      <a:solidFill>
                        <a:srgbClr val="105BD4"/>
                      </a:solidFill>
                      <a:prstDash val="solid"/>
                      <a:round/>
                      <a:headEnd type="none" w="med" len="med"/>
                      <a:tailEnd type="none" w="med" len="med"/>
                    </a:lnB>
                    <a:solidFill>
                      <a:srgbClr val="F5F5F5"/>
                    </a:solidFill>
                  </a:tcPr>
                </a:tc>
                <a:tc>
                  <a:txBody>
                    <a:bodyPr/>
                    <a:lstStyle/>
                    <a:p>
                      <a:r>
                        <a:rPr lang="tr-TR">
                          <a:effectLst/>
                        </a:rPr>
                        <a:t>elma</a:t>
                      </a:r>
                    </a:p>
                  </a:txBody>
                  <a:tcPr marL="76200" marR="76200" marT="76200" marB="76200" anchor="ctr">
                    <a:lnL w="9525" cap="flat" cmpd="sng" algn="ctr">
                      <a:solidFill>
                        <a:srgbClr val="3059D4"/>
                      </a:solidFill>
                      <a:prstDash val="solid"/>
                      <a:round/>
                      <a:headEnd type="none" w="med" len="med"/>
                      <a:tailEnd type="none" w="med" len="med"/>
                    </a:lnL>
                    <a:lnR w="9525" cap="flat" cmpd="sng" algn="ctr">
                      <a:solidFill>
                        <a:srgbClr val="E05AD4"/>
                      </a:solidFill>
                      <a:prstDash val="solid"/>
                      <a:round/>
                      <a:headEnd type="none" w="med" len="med"/>
                      <a:tailEnd type="none" w="med" len="med"/>
                    </a:lnR>
                    <a:lnT w="9525" cap="flat" cmpd="sng" algn="ctr">
                      <a:solidFill>
                        <a:srgbClr val="3059D4"/>
                      </a:solidFill>
                      <a:prstDash val="solid"/>
                      <a:round/>
                      <a:headEnd type="none" w="med" len="med"/>
                      <a:tailEnd type="none" w="med" len="med"/>
                    </a:lnT>
                    <a:lnB w="9525" cap="flat" cmpd="sng" algn="ctr">
                      <a:solidFill>
                        <a:srgbClr val="F05CD4"/>
                      </a:solidFill>
                      <a:prstDash val="solid"/>
                      <a:round/>
                      <a:headEnd type="none" w="med" len="med"/>
                      <a:tailEnd type="none" w="med" len="med"/>
                    </a:lnB>
                    <a:solidFill>
                      <a:srgbClr val="F5F5F5"/>
                    </a:solidFill>
                  </a:tcPr>
                </a:tc>
                <a:tc>
                  <a:txBody>
                    <a:bodyPr/>
                    <a:lstStyle/>
                    <a:p>
                      <a:r>
                        <a:rPr lang="tr-TR" b="1">
                          <a:effectLst/>
                        </a:rPr>
                        <a:t>kaç</a:t>
                      </a:r>
                      <a:r>
                        <a:rPr lang="tr-TR">
                          <a:effectLst/>
                        </a:rPr>
                        <a:t> elma? → </a:t>
                      </a:r>
                      <a:r>
                        <a:rPr lang="tr-TR" b="1">
                          <a:effectLst/>
                        </a:rPr>
                        <a:t>on beş</a:t>
                      </a:r>
                      <a:endParaRPr lang="tr-TR">
                        <a:effectLst/>
                      </a:endParaRPr>
                    </a:p>
                  </a:txBody>
                  <a:tcPr marL="76200" marR="76200" marT="76200" marB="76200" anchor="ctr">
                    <a:lnL w="9525" cap="flat" cmpd="sng" algn="ctr">
                      <a:solidFill>
                        <a:srgbClr val="E05AD4"/>
                      </a:solidFill>
                      <a:prstDash val="solid"/>
                      <a:round/>
                      <a:headEnd type="none" w="med" len="med"/>
                      <a:tailEnd type="none" w="med" len="med"/>
                    </a:lnL>
                    <a:lnR w="9525" cap="flat" cmpd="sng" algn="ctr">
                      <a:solidFill>
                        <a:srgbClr val="E05AD4"/>
                      </a:solidFill>
                      <a:prstDash val="solid"/>
                      <a:round/>
                      <a:headEnd type="none" w="med" len="med"/>
                      <a:tailEnd type="none" w="med" len="med"/>
                    </a:lnR>
                    <a:lnT w="9525" cap="flat" cmpd="sng" algn="ctr">
                      <a:solidFill>
                        <a:srgbClr val="E05AD4"/>
                      </a:solidFill>
                      <a:prstDash val="solid"/>
                      <a:round/>
                      <a:headEnd type="none" w="med" len="med"/>
                      <a:tailEnd type="none" w="med" len="med"/>
                    </a:lnT>
                    <a:lnB w="9525" cap="flat" cmpd="sng" algn="ctr">
                      <a:solidFill>
                        <a:srgbClr val="A05ED4"/>
                      </a:solidFill>
                      <a:prstDash val="solid"/>
                      <a:round/>
                      <a:headEnd type="none" w="med" len="med"/>
                      <a:tailEnd type="none" w="med" len="med"/>
                    </a:lnB>
                    <a:solidFill>
                      <a:srgbClr val="F5F5F5"/>
                    </a:solidFill>
                  </a:tcPr>
                </a:tc>
              </a:tr>
              <a:tr h="0">
                <a:tc>
                  <a:txBody>
                    <a:bodyPr/>
                    <a:lstStyle/>
                    <a:p>
                      <a:r>
                        <a:rPr lang="tr-TR" b="1">
                          <a:solidFill>
                            <a:srgbClr val="DD0055"/>
                          </a:solidFill>
                          <a:effectLst/>
                        </a:rPr>
                        <a:t>»</a:t>
                      </a:r>
                      <a:r>
                        <a:rPr lang="tr-TR">
                          <a:effectLst/>
                        </a:rPr>
                        <a:t> onuncu</a:t>
                      </a:r>
                    </a:p>
                  </a:txBody>
                  <a:tcPr marL="76200" marR="76200" marT="76200" marB="76200" anchor="ctr">
                    <a:lnL w="9525" cap="flat" cmpd="sng" algn="ctr">
                      <a:solidFill>
                        <a:srgbClr val="105BD4"/>
                      </a:solidFill>
                      <a:prstDash val="solid"/>
                      <a:round/>
                      <a:headEnd type="none" w="med" len="med"/>
                      <a:tailEnd type="none" w="med" len="med"/>
                    </a:lnL>
                    <a:lnR w="9525" cap="flat" cmpd="sng" algn="ctr">
                      <a:solidFill>
                        <a:srgbClr val="F05CD4"/>
                      </a:solidFill>
                      <a:prstDash val="solid"/>
                      <a:round/>
                      <a:headEnd type="none" w="med" len="med"/>
                      <a:tailEnd type="none" w="med" len="med"/>
                    </a:lnR>
                    <a:lnT w="9525" cap="flat" cmpd="sng" algn="ctr">
                      <a:solidFill>
                        <a:srgbClr val="105BD4"/>
                      </a:solidFill>
                      <a:prstDash val="solid"/>
                      <a:round/>
                      <a:headEnd type="none" w="med" len="med"/>
                      <a:tailEnd type="none" w="med" len="med"/>
                    </a:lnT>
                    <a:lnB w="9525" cap="flat" cmpd="sng" algn="ctr">
                      <a:solidFill>
                        <a:srgbClr val="105BD4"/>
                      </a:solidFill>
                      <a:prstDash val="solid"/>
                      <a:round/>
                      <a:headEnd type="none" w="med" len="med"/>
                      <a:tailEnd type="none" w="med" len="med"/>
                    </a:lnB>
                    <a:solidFill>
                      <a:srgbClr val="FFFFFF"/>
                    </a:solidFill>
                  </a:tcPr>
                </a:tc>
                <a:tc>
                  <a:txBody>
                    <a:bodyPr/>
                    <a:lstStyle/>
                    <a:p>
                      <a:r>
                        <a:rPr lang="tr-TR">
                          <a:effectLst/>
                        </a:rPr>
                        <a:t>yüzyıl</a:t>
                      </a:r>
                    </a:p>
                  </a:txBody>
                  <a:tcPr marL="76200" marR="76200" marT="76200" marB="76200" anchor="ctr">
                    <a:lnL w="9525" cap="flat" cmpd="sng" algn="ctr">
                      <a:solidFill>
                        <a:srgbClr val="F05CD4"/>
                      </a:solidFill>
                      <a:prstDash val="solid"/>
                      <a:round/>
                      <a:headEnd type="none" w="med" len="med"/>
                      <a:tailEnd type="none" w="med" len="med"/>
                    </a:lnL>
                    <a:lnR w="9525" cap="flat" cmpd="sng" algn="ctr">
                      <a:solidFill>
                        <a:srgbClr val="A05ED4"/>
                      </a:solidFill>
                      <a:prstDash val="solid"/>
                      <a:round/>
                      <a:headEnd type="none" w="med" len="med"/>
                      <a:tailEnd type="none" w="med" len="med"/>
                    </a:lnR>
                    <a:lnT w="9525" cap="flat" cmpd="sng" algn="ctr">
                      <a:solidFill>
                        <a:srgbClr val="F05CD4"/>
                      </a:solidFill>
                      <a:prstDash val="solid"/>
                      <a:round/>
                      <a:headEnd type="none" w="med" len="med"/>
                      <a:tailEnd type="none" w="med" len="med"/>
                    </a:lnT>
                    <a:lnB w="9525" cap="flat" cmpd="sng" algn="ctr">
                      <a:solidFill>
                        <a:srgbClr val="F05CD4"/>
                      </a:solidFill>
                      <a:prstDash val="solid"/>
                      <a:round/>
                      <a:headEnd type="none" w="med" len="med"/>
                      <a:tailEnd type="none" w="med" len="med"/>
                    </a:lnB>
                    <a:solidFill>
                      <a:srgbClr val="FFFFFF"/>
                    </a:solidFill>
                  </a:tcPr>
                </a:tc>
                <a:tc>
                  <a:txBody>
                    <a:bodyPr/>
                    <a:lstStyle/>
                    <a:p>
                      <a:r>
                        <a:rPr lang="tr-TR" b="1" dirty="0">
                          <a:effectLst/>
                        </a:rPr>
                        <a:t>kaçıncı</a:t>
                      </a:r>
                      <a:r>
                        <a:rPr lang="tr-TR" dirty="0">
                          <a:effectLst/>
                        </a:rPr>
                        <a:t> yüzyıl? → </a:t>
                      </a:r>
                      <a:r>
                        <a:rPr lang="tr-TR" b="1" dirty="0">
                          <a:effectLst/>
                        </a:rPr>
                        <a:t>onuncu</a:t>
                      </a:r>
                      <a:endParaRPr lang="tr-TR" dirty="0">
                        <a:effectLst/>
                      </a:endParaRPr>
                    </a:p>
                  </a:txBody>
                  <a:tcPr marL="76200" marR="76200" marT="76200" marB="76200" anchor="ctr">
                    <a:lnL w="9525" cap="flat" cmpd="sng" algn="ctr">
                      <a:solidFill>
                        <a:srgbClr val="A05ED4"/>
                      </a:solidFill>
                      <a:prstDash val="solid"/>
                      <a:round/>
                      <a:headEnd type="none" w="med" len="med"/>
                      <a:tailEnd type="none" w="med" len="med"/>
                    </a:lnL>
                    <a:lnR w="9525" cap="flat" cmpd="sng" algn="ctr">
                      <a:solidFill>
                        <a:srgbClr val="A05ED4"/>
                      </a:solidFill>
                      <a:prstDash val="solid"/>
                      <a:round/>
                      <a:headEnd type="none" w="med" len="med"/>
                      <a:tailEnd type="none" w="med" len="med"/>
                    </a:lnR>
                    <a:lnT w="9525" cap="flat" cmpd="sng" algn="ctr">
                      <a:solidFill>
                        <a:srgbClr val="A05ED4"/>
                      </a:solidFill>
                      <a:prstDash val="solid"/>
                      <a:round/>
                      <a:headEnd type="none" w="med" len="med"/>
                      <a:tailEnd type="none" w="med" len="med"/>
                    </a:lnT>
                    <a:lnB w="9525" cap="flat" cmpd="sng" algn="ctr">
                      <a:solidFill>
                        <a:srgbClr val="A05ED4"/>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140535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706932212"/>
              </p:ext>
            </p:extLst>
          </p:nvPr>
        </p:nvGraphicFramePr>
        <p:xfrm>
          <a:off x="1" y="976160"/>
          <a:ext cx="9036495" cy="1804768"/>
        </p:xfrm>
        <a:graphic>
          <a:graphicData uri="http://schemas.openxmlformats.org/drawingml/2006/table">
            <a:tbl>
              <a:tblPr/>
              <a:tblGrid>
                <a:gridCol w="4391419"/>
                <a:gridCol w="612628"/>
                <a:gridCol w="4032448"/>
              </a:tblGrid>
              <a:tr h="827299">
                <a:tc gridSpan="2">
                  <a:txBody>
                    <a:bodyPr/>
                    <a:lstStyle/>
                    <a:p>
                      <a:pPr algn="ctr"/>
                      <a:r>
                        <a:rPr lang="tr-TR" sz="1600" b="1" dirty="0">
                          <a:solidFill>
                            <a:srgbClr val="FFFFFF"/>
                          </a:solidFill>
                          <a:effectLst/>
                        </a:rPr>
                        <a:t>TAMLAYAN</a:t>
                      </a:r>
                      <a:endParaRPr lang="tr-TR" sz="1600" dirty="0">
                        <a:effectLst/>
                      </a:endParaRPr>
                    </a:p>
                  </a:txBody>
                  <a:tcPr marL="67351" marR="67351" marT="67351" marB="67351" anchor="ctr">
                    <a:lnL w="9525" cap="flat" cmpd="sng" algn="ctr">
                      <a:solidFill>
                        <a:srgbClr val="F0F9B2"/>
                      </a:solidFill>
                      <a:prstDash val="solid"/>
                      <a:round/>
                      <a:headEnd type="none" w="med" len="med"/>
                      <a:tailEnd type="none" w="med" len="med"/>
                    </a:lnL>
                    <a:lnR w="9525" cap="flat" cmpd="sng" algn="ctr">
                      <a:solidFill>
                        <a:srgbClr val="F0F6B2"/>
                      </a:solidFill>
                      <a:prstDash val="solid"/>
                      <a:round/>
                      <a:headEnd type="none" w="med" len="med"/>
                      <a:tailEnd type="none" w="med" len="med"/>
                    </a:lnR>
                    <a:lnT w="9525" cap="flat" cmpd="sng" algn="ctr">
                      <a:solidFill>
                        <a:srgbClr val="F0F9B2"/>
                      </a:solidFill>
                      <a:prstDash val="solid"/>
                      <a:round/>
                      <a:headEnd type="none" w="med" len="med"/>
                      <a:tailEnd type="none" w="med" len="med"/>
                    </a:lnT>
                    <a:lnB w="9525" cap="flat" cmpd="sng" algn="ctr">
                      <a:solidFill>
                        <a:srgbClr val="10FBB2"/>
                      </a:solidFill>
                      <a:prstDash val="solid"/>
                      <a:round/>
                      <a:headEnd type="none" w="med" len="med"/>
                      <a:tailEnd type="none" w="med" len="med"/>
                    </a:lnB>
                    <a:solidFill>
                      <a:srgbClr val="4DBFD5"/>
                    </a:solidFill>
                  </a:tcPr>
                </a:tc>
                <a:tc hMerge="1">
                  <a:txBody>
                    <a:bodyPr/>
                    <a:lstStyle/>
                    <a:p>
                      <a:endParaRPr lang="tr-TR"/>
                    </a:p>
                  </a:txBody>
                  <a:tcPr/>
                </a:tc>
                <a:tc>
                  <a:txBody>
                    <a:bodyPr/>
                    <a:lstStyle/>
                    <a:p>
                      <a:pPr algn="ctr"/>
                      <a:r>
                        <a:rPr lang="tr-TR" sz="1600" b="1">
                          <a:solidFill>
                            <a:srgbClr val="FFFFFF"/>
                          </a:solidFill>
                          <a:effectLst/>
                        </a:rPr>
                        <a:t>TAMLANAN</a:t>
                      </a:r>
                      <a:endParaRPr lang="tr-TR" sz="1600">
                        <a:effectLst/>
                      </a:endParaRPr>
                    </a:p>
                  </a:txBody>
                  <a:tcPr marL="67351" marR="67351" marT="67351" marB="67351" anchor="ctr">
                    <a:lnL w="9525" cap="flat" cmpd="sng" algn="ctr">
                      <a:solidFill>
                        <a:srgbClr val="F0F6B2"/>
                      </a:solidFill>
                      <a:prstDash val="solid"/>
                      <a:round/>
                      <a:headEnd type="none" w="med" len="med"/>
                      <a:tailEnd type="none" w="med" len="med"/>
                    </a:lnL>
                    <a:lnR w="9525" cap="flat" cmpd="sng" algn="ctr">
                      <a:solidFill>
                        <a:srgbClr val="F0F6B2"/>
                      </a:solidFill>
                      <a:prstDash val="solid"/>
                      <a:round/>
                      <a:headEnd type="none" w="med" len="med"/>
                      <a:tailEnd type="none" w="med" len="med"/>
                    </a:lnR>
                    <a:lnT w="9525" cap="flat" cmpd="sng" algn="ctr">
                      <a:solidFill>
                        <a:srgbClr val="F0F6B2"/>
                      </a:solidFill>
                      <a:prstDash val="solid"/>
                      <a:round/>
                      <a:headEnd type="none" w="med" len="med"/>
                      <a:tailEnd type="none" w="med" len="med"/>
                    </a:lnT>
                    <a:lnB w="9525" cap="flat" cmpd="sng" algn="ctr">
                      <a:solidFill>
                        <a:srgbClr val="B0FAB2"/>
                      </a:solidFill>
                      <a:prstDash val="solid"/>
                      <a:round/>
                      <a:headEnd type="none" w="med" len="med"/>
                      <a:tailEnd type="none" w="med" len="med"/>
                    </a:lnB>
                    <a:solidFill>
                      <a:srgbClr val="4DBFD5"/>
                    </a:solidFill>
                  </a:tcPr>
                </a:tc>
              </a:tr>
              <a:tr h="537101">
                <a:tc>
                  <a:txBody>
                    <a:bodyPr/>
                    <a:lstStyle/>
                    <a:p>
                      <a:pPr algn="ctr"/>
                      <a:r>
                        <a:rPr lang="tr-TR" sz="1600" b="1">
                          <a:solidFill>
                            <a:srgbClr val="DD0055"/>
                          </a:solidFill>
                          <a:effectLst/>
                        </a:rPr>
                        <a:t>»</a:t>
                      </a:r>
                      <a:r>
                        <a:rPr lang="tr-TR" sz="1600">
                          <a:effectLst/>
                        </a:rPr>
                        <a:t> </a:t>
                      </a:r>
                      <a:r>
                        <a:rPr lang="tr-TR" sz="1600" u="sng">
                          <a:effectLst/>
                        </a:rPr>
                        <a:t>kalın</a:t>
                      </a:r>
                      <a:endParaRPr lang="tr-TR" sz="1600">
                        <a:effectLst/>
                      </a:endParaRPr>
                    </a:p>
                  </a:txBody>
                  <a:tcPr marL="67351" marR="67351" marT="67351" marB="67351" anchor="ctr">
                    <a:lnL w="9525" cap="flat" cmpd="sng" algn="ctr">
                      <a:solidFill>
                        <a:srgbClr val="10FBB2"/>
                      </a:solidFill>
                      <a:prstDash val="solid"/>
                      <a:round/>
                      <a:headEnd type="none" w="med" len="med"/>
                      <a:tailEnd type="none" w="med" len="med"/>
                    </a:lnL>
                    <a:lnR w="9525" cap="flat" cmpd="sng" algn="ctr">
                      <a:solidFill>
                        <a:srgbClr val="20FAB2"/>
                      </a:solidFill>
                      <a:prstDash val="solid"/>
                      <a:round/>
                      <a:headEnd type="none" w="med" len="med"/>
                      <a:tailEnd type="none" w="med" len="med"/>
                    </a:lnR>
                    <a:lnT w="9525" cap="flat" cmpd="sng" algn="ctr">
                      <a:solidFill>
                        <a:srgbClr val="10FBB2"/>
                      </a:solidFill>
                      <a:prstDash val="solid"/>
                      <a:round/>
                      <a:headEnd type="none" w="med" len="med"/>
                      <a:tailEnd type="none" w="med" len="med"/>
                    </a:lnT>
                    <a:lnB w="9525" cap="flat" cmpd="sng" algn="ctr">
                      <a:solidFill>
                        <a:srgbClr val="60F3B2"/>
                      </a:solidFill>
                      <a:prstDash val="solid"/>
                      <a:round/>
                      <a:headEnd type="none" w="med" len="med"/>
                      <a:tailEnd type="none" w="med" len="med"/>
                    </a:lnB>
                  </a:tcPr>
                </a:tc>
                <a:tc>
                  <a:txBody>
                    <a:bodyPr/>
                    <a:lstStyle/>
                    <a:p>
                      <a:pPr algn="ctr"/>
                      <a:r>
                        <a:rPr lang="tr-TR" sz="1600" u="sng">
                          <a:effectLst/>
                        </a:rPr>
                        <a:t>bir</a:t>
                      </a:r>
                      <a:endParaRPr lang="tr-TR" sz="1600">
                        <a:effectLst/>
                      </a:endParaRPr>
                    </a:p>
                  </a:txBody>
                  <a:tcPr marL="67351" marR="67351" marT="67351" marB="67351" anchor="ctr">
                    <a:lnL w="9525" cap="flat" cmpd="sng" algn="ctr">
                      <a:solidFill>
                        <a:srgbClr val="20FAB2"/>
                      </a:solidFill>
                      <a:prstDash val="solid"/>
                      <a:round/>
                      <a:headEnd type="none" w="med" len="med"/>
                      <a:tailEnd type="none" w="med" len="med"/>
                    </a:lnL>
                    <a:lnR w="9525" cap="flat" cmpd="sng" algn="ctr">
                      <a:solidFill>
                        <a:srgbClr val="B0FAB2"/>
                      </a:solidFill>
                      <a:prstDash val="solid"/>
                      <a:round/>
                      <a:headEnd type="none" w="med" len="med"/>
                      <a:tailEnd type="none" w="med" len="med"/>
                    </a:lnR>
                    <a:lnT w="9525" cap="flat" cmpd="sng" algn="ctr">
                      <a:solidFill>
                        <a:srgbClr val="20FAB2"/>
                      </a:solidFill>
                      <a:prstDash val="solid"/>
                      <a:round/>
                      <a:headEnd type="none" w="med" len="med"/>
                      <a:tailEnd type="none" w="med" len="med"/>
                    </a:lnT>
                    <a:lnB w="9525" cap="flat" cmpd="sng" algn="ctr">
                      <a:solidFill>
                        <a:srgbClr val="80FDB2"/>
                      </a:solidFill>
                      <a:prstDash val="solid"/>
                      <a:round/>
                      <a:headEnd type="none" w="med" len="med"/>
                      <a:tailEnd type="none" w="med" len="med"/>
                    </a:lnB>
                  </a:tcPr>
                </a:tc>
                <a:tc>
                  <a:txBody>
                    <a:bodyPr/>
                    <a:lstStyle/>
                    <a:p>
                      <a:pPr algn="ctr"/>
                      <a:r>
                        <a:rPr lang="tr-TR" sz="1600" u="sng">
                          <a:effectLst/>
                        </a:rPr>
                        <a:t>kitap</a:t>
                      </a:r>
                      <a:endParaRPr lang="tr-TR" sz="1600">
                        <a:effectLst/>
                      </a:endParaRPr>
                    </a:p>
                  </a:txBody>
                  <a:tcPr marL="67351" marR="67351" marT="67351" marB="67351" anchor="ctr">
                    <a:lnL w="9525" cap="flat" cmpd="sng" algn="ctr">
                      <a:solidFill>
                        <a:srgbClr val="B0FAB2"/>
                      </a:solidFill>
                      <a:prstDash val="solid"/>
                      <a:round/>
                      <a:headEnd type="none" w="med" len="med"/>
                      <a:tailEnd type="none" w="med" len="med"/>
                    </a:lnL>
                    <a:lnR w="9525" cap="flat" cmpd="sng" algn="ctr">
                      <a:solidFill>
                        <a:srgbClr val="B0FAB2"/>
                      </a:solidFill>
                      <a:prstDash val="solid"/>
                      <a:round/>
                      <a:headEnd type="none" w="med" len="med"/>
                      <a:tailEnd type="none" w="med" len="med"/>
                    </a:lnR>
                    <a:lnT w="9525" cap="flat" cmpd="sng" algn="ctr">
                      <a:solidFill>
                        <a:srgbClr val="B0FAB2"/>
                      </a:solidFill>
                      <a:prstDash val="solid"/>
                      <a:round/>
                      <a:headEnd type="none" w="med" len="med"/>
                      <a:tailEnd type="none" w="med" len="med"/>
                    </a:lnT>
                    <a:lnB w="9525" cap="flat" cmpd="sng" algn="ctr">
                      <a:solidFill>
                        <a:srgbClr val="F0F9B2"/>
                      </a:solidFill>
                      <a:prstDash val="solid"/>
                      <a:round/>
                      <a:headEnd type="none" w="med" len="med"/>
                      <a:tailEnd type="none" w="med" len="med"/>
                    </a:lnB>
                    <a:solidFill>
                      <a:srgbClr val="F5F5F5"/>
                    </a:solidFill>
                  </a:tcPr>
                </a:tc>
              </a:tr>
              <a:tr h="440368">
                <a:tc>
                  <a:txBody>
                    <a:bodyPr/>
                    <a:lstStyle/>
                    <a:p>
                      <a:pPr algn="ctr"/>
                      <a:r>
                        <a:rPr lang="tr-TR" sz="1600">
                          <a:effectLst/>
                        </a:rPr>
                        <a:t>sıfat</a:t>
                      </a:r>
                    </a:p>
                  </a:txBody>
                  <a:tcPr marL="67351" marR="67351" marT="67351" marB="67351" anchor="ctr">
                    <a:lnL w="9525" cap="flat" cmpd="sng" algn="ctr">
                      <a:solidFill>
                        <a:srgbClr val="60F3B2"/>
                      </a:solidFill>
                      <a:prstDash val="solid"/>
                      <a:round/>
                      <a:headEnd type="none" w="med" len="med"/>
                      <a:tailEnd type="none" w="med" len="med"/>
                    </a:lnL>
                    <a:lnR w="9525" cap="flat" cmpd="sng" algn="ctr">
                      <a:solidFill>
                        <a:srgbClr val="80FDB2"/>
                      </a:solidFill>
                      <a:prstDash val="solid"/>
                      <a:round/>
                      <a:headEnd type="none" w="med" len="med"/>
                      <a:tailEnd type="none" w="med" len="med"/>
                    </a:lnR>
                    <a:lnT w="9525" cap="flat" cmpd="sng" algn="ctr">
                      <a:solidFill>
                        <a:srgbClr val="60F3B2"/>
                      </a:solidFill>
                      <a:prstDash val="solid"/>
                      <a:round/>
                      <a:headEnd type="none" w="med" len="med"/>
                      <a:tailEnd type="none" w="med" len="med"/>
                    </a:lnT>
                    <a:lnB w="9525" cap="flat" cmpd="sng" algn="ctr">
                      <a:solidFill>
                        <a:srgbClr val="60F3B2"/>
                      </a:solidFill>
                      <a:prstDash val="solid"/>
                      <a:round/>
                      <a:headEnd type="none" w="med" len="med"/>
                      <a:tailEnd type="none" w="med" len="med"/>
                    </a:lnB>
                  </a:tcPr>
                </a:tc>
                <a:tc>
                  <a:txBody>
                    <a:bodyPr/>
                    <a:lstStyle/>
                    <a:p>
                      <a:pPr algn="ctr"/>
                      <a:r>
                        <a:rPr lang="tr-TR" sz="1600">
                          <a:effectLst/>
                        </a:rPr>
                        <a:t>sıfat</a:t>
                      </a:r>
                    </a:p>
                  </a:txBody>
                  <a:tcPr marL="67351" marR="67351" marT="67351" marB="67351" anchor="ctr">
                    <a:lnL w="9525" cap="flat" cmpd="sng" algn="ctr">
                      <a:solidFill>
                        <a:srgbClr val="80FDB2"/>
                      </a:solidFill>
                      <a:prstDash val="solid"/>
                      <a:round/>
                      <a:headEnd type="none" w="med" len="med"/>
                      <a:tailEnd type="none" w="med" len="med"/>
                    </a:lnL>
                    <a:lnR w="9525" cap="flat" cmpd="sng" algn="ctr">
                      <a:solidFill>
                        <a:srgbClr val="F0F9B2"/>
                      </a:solidFill>
                      <a:prstDash val="solid"/>
                      <a:round/>
                      <a:headEnd type="none" w="med" len="med"/>
                      <a:tailEnd type="none" w="med" len="med"/>
                    </a:lnR>
                    <a:lnT w="9525" cap="flat" cmpd="sng" algn="ctr">
                      <a:solidFill>
                        <a:srgbClr val="80FDB2"/>
                      </a:solidFill>
                      <a:prstDash val="solid"/>
                      <a:round/>
                      <a:headEnd type="none" w="med" len="med"/>
                      <a:tailEnd type="none" w="med" len="med"/>
                    </a:lnT>
                    <a:lnB w="9525" cap="flat" cmpd="sng" algn="ctr">
                      <a:solidFill>
                        <a:srgbClr val="80FDB2"/>
                      </a:solidFill>
                      <a:prstDash val="solid"/>
                      <a:round/>
                      <a:headEnd type="none" w="med" len="med"/>
                      <a:tailEnd type="none" w="med" len="med"/>
                    </a:lnB>
                  </a:tcPr>
                </a:tc>
                <a:tc>
                  <a:txBody>
                    <a:bodyPr/>
                    <a:lstStyle/>
                    <a:p>
                      <a:pPr algn="ctr"/>
                      <a:r>
                        <a:rPr lang="tr-TR" sz="1600" dirty="0">
                          <a:effectLst/>
                        </a:rPr>
                        <a:t>isim</a:t>
                      </a:r>
                    </a:p>
                  </a:txBody>
                  <a:tcPr marL="67351" marR="67351" marT="67351" marB="67351" anchor="ctr">
                    <a:lnL w="9525" cap="flat" cmpd="sng" algn="ctr">
                      <a:solidFill>
                        <a:srgbClr val="F0F9B2"/>
                      </a:solidFill>
                      <a:prstDash val="solid"/>
                      <a:round/>
                      <a:headEnd type="none" w="med" len="med"/>
                      <a:tailEnd type="none" w="med" len="med"/>
                    </a:lnL>
                    <a:lnR w="9525" cap="flat" cmpd="sng" algn="ctr">
                      <a:solidFill>
                        <a:srgbClr val="F0F9B2"/>
                      </a:solidFill>
                      <a:prstDash val="solid"/>
                      <a:round/>
                      <a:headEnd type="none" w="med" len="med"/>
                      <a:tailEnd type="none" w="med" len="med"/>
                    </a:lnR>
                    <a:lnT w="9525" cap="flat" cmpd="sng" algn="ctr">
                      <a:solidFill>
                        <a:srgbClr val="F0F9B2"/>
                      </a:solidFill>
                      <a:prstDash val="solid"/>
                      <a:round/>
                      <a:headEnd type="none" w="med" len="med"/>
                      <a:tailEnd type="none" w="med" len="med"/>
                    </a:lnT>
                    <a:lnB w="9525" cap="flat" cmpd="sng" algn="ctr">
                      <a:solidFill>
                        <a:srgbClr val="F0F9B2"/>
                      </a:solidFill>
                      <a:prstDash val="solid"/>
                      <a:round/>
                      <a:headEnd type="none" w="med" len="med"/>
                      <a:tailEnd type="none" w="med" len="med"/>
                    </a:lnB>
                    <a:solidFill>
                      <a:srgbClr val="F5F5F5"/>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382118434"/>
              </p:ext>
            </p:extLst>
          </p:nvPr>
        </p:nvGraphicFramePr>
        <p:xfrm>
          <a:off x="0" y="3223101"/>
          <a:ext cx="9036495" cy="1280160"/>
        </p:xfrm>
        <a:graphic>
          <a:graphicData uri="http://schemas.openxmlformats.org/drawingml/2006/table">
            <a:tbl>
              <a:tblPr/>
              <a:tblGrid>
                <a:gridCol w="3012165"/>
                <a:gridCol w="3012165"/>
                <a:gridCol w="3012165"/>
              </a:tblGrid>
              <a:tr h="0">
                <a:tc>
                  <a:txBody>
                    <a:bodyPr/>
                    <a:lstStyle/>
                    <a:p>
                      <a:pPr algn="ctr"/>
                      <a:r>
                        <a:rPr lang="tr-TR" b="1" dirty="0">
                          <a:solidFill>
                            <a:srgbClr val="FFFFFF"/>
                          </a:solidFill>
                          <a:effectLst/>
                        </a:rPr>
                        <a:t>TAMLAYAN</a:t>
                      </a:r>
                      <a:endParaRPr lang="tr-TR" dirty="0">
                        <a:effectLst/>
                      </a:endParaRPr>
                    </a:p>
                  </a:txBody>
                  <a:tcPr marL="76200" marR="76200" marT="76200" marB="76200" anchor="ctr">
                    <a:lnL w="9525" cap="flat" cmpd="sng" algn="ctr">
                      <a:solidFill>
                        <a:srgbClr val="10FEB2"/>
                      </a:solidFill>
                      <a:prstDash val="solid"/>
                      <a:round/>
                      <a:headEnd type="none" w="med" len="med"/>
                      <a:tailEnd type="none" w="med" len="med"/>
                    </a:lnL>
                    <a:lnR w="9525" cap="flat" cmpd="sng" algn="ctr">
                      <a:solidFill>
                        <a:srgbClr val="00FFB2"/>
                      </a:solidFill>
                      <a:prstDash val="solid"/>
                      <a:round/>
                      <a:headEnd type="none" w="med" len="med"/>
                      <a:tailEnd type="none" w="med" len="med"/>
                    </a:lnR>
                    <a:lnT w="9525" cap="flat" cmpd="sng" algn="ctr">
                      <a:solidFill>
                        <a:srgbClr val="10FEB2"/>
                      </a:solidFill>
                      <a:prstDash val="solid"/>
                      <a:round/>
                      <a:headEnd type="none" w="med" len="med"/>
                      <a:tailEnd type="none" w="med" len="med"/>
                    </a:lnT>
                    <a:lnB w="9525" cap="flat" cmpd="sng" algn="ctr">
                      <a:solidFill>
                        <a:srgbClr val="00C091"/>
                      </a:solidFill>
                      <a:prstDash val="solid"/>
                      <a:round/>
                      <a:headEnd type="none" w="med" len="med"/>
                      <a:tailEnd type="none" w="med" len="med"/>
                    </a:lnB>
                    <a:solidFill>
                      <a:srgbClr val="4DBFD5"/>
                    </a:solidFill>
                  </a:tcPr>
                </a:tc>
                <a:tc gridSpan="2">
                  <a:txBody>
                    <a:bodyPr/>
                    <a:lstStyle/>
                    <a:p>
                      <a:pPr algn="ctr"/>
                      <a:r>
                        <a:rPr lang="tr-TR" b="1" dirty="0">
                          <a:solidFill>
                            <a:srgbClr val="FFFFFF"/>
                          </a:solidFill>
                          <a:effectLst/>
                        </a:rPr>
                        <a:t>TAMLANAN</a:t>
                      </a:r>
                      <a:endParaRPr lang="tr-TR" dirty="0">
                        <a:effectLst/>
                      </a:endParaRPr>
                    </a:p>
                  </a:txBody>
                  <a:tcPr marL="76200" marR="76200" marT="76200" marB="76200" anchor="ctr">
                    <a:lnL w="9525" cap="flat" cmpd="sng" algn="ctr">
                      <a:solidFill>
                        <a:srgbClr val="00FFB2"/>
                      </a:solidFill>
                      <a:prstDash val="solid"/>
                      <a:round/>
                      <a:headEnd type="none" w="med" len="med"/>
                      <a:tailEnd type="none" w="med" len="med"/>
                    </a:lnL>
                    <a:lnR w="9525" cap="flat" cmpd="sng" algn="ctr">
                      <a:solidFill>
                        <a:srgbClr val="00FFB2"/>
                      </a:solidFill>
                      <a:prstDash val="solid"/>
                      <a:round/>
                      <a:headEnd type="none" w="med" len="med"/>
                      <a:tailEnd type="none" w="med" len="med"/>
                    </a:lnR>
                    <a:lnT w="9525" cap="flat" cmpd="sng" algn="ctr">
                      <a:solidFill>
                        <a:srgbClr val="00FFB2"/>
                      </a:solidFill>
                      <a:prstDash val="solid"/>
                      <a:round/>
                      <a:headEnd type="none" w="med" len="med"/>
                      <a:tailEnd type="none" w="med" len="med"/>
                    </a:lnT>
                    <a:lnB w="9525" cap="flat" cmpd="sng" algn="ctr">
                      <a:solidFill>
                        <a:srgbClr val="C0FFB2"/>
                      </a:solidFill>
                      <a:prstDash val="solid"/>
                      <a:round/>
                      <a:headEnd type="none" w="med" len="med"/>
                      <a:tailEnd type="none" w="med" len="med"/>
                    </a:lnB>
                    <a:solidFill>
                      <a:srgbClr val="4DBFD5"/>
                    </a:solidFill>
                  </a:tcPr>
                </a:tc>
                <a:tc hMerge="1">
                  <a:txBody>
                    <a:bodyPr/>
                    <a:lstStyle/>
                    <a:p>
                      <a:endParaRPr lang="tr-TR"/>
                    </a:p>
                  </a:txBody>
                  <a:tcPr/>
                </a:tc>
              </a:tr>
              <a:tr h="0">
                <a:tc>
                  <a:txBody>
                    <a:bodyPr/>
                    <a:lstStyle/>
                    <a:p>
                      <a:pPr algn="ctr"/>
                      <a:r>
                        <a:rPr lang="tr-TR" b="1">
                          <a:solidFill>
                            <a:srgbClr val="DD0055"/>
                          </a:solidFill>
                          <a:effectLst/>
                        </a:rPr>
                        <a:t>»</a:t>
                      </a:r>
                      <a:r>
                        <a:rPr lang="tr-TR">
                          <a:effectLst/>
                        </a:rPr>
                        <a:t> </a:t>
                      </a:r>
                      <a:r>
                        <a:rPr lang="tr-TR" u="sng">
                          <a:effectLst/>
                        </a:rPr>
                        <a:t>eski</a:t>
                      </a:r>
                      <a:endParaRPr lang="tr-TR">
                        <a:effectLst/>
                      </a:endParaRPr>
                    </a:p>
                  </a:txBody>
                  <a:tcPr marL="76200" marR="76200" marT="76200" marB="76200" anchor="ctr">
                    <a:lnL w="9525" cap="flat" cmpd="sng" algn="ctr">
                      <a:solidFill>
                        <a:srgbClr val="00C091"/>
                      </a:solidFill>
                      <a:prstDash val="solid"/>
                      <a:round/>
                      <a:headEnd type="none" w="med" len="med"/>
                      <a:tailEnd type="none" w="med" len="med"/>
                    </a:lnL>
                    <a:lnR w="9525" cap="flat" cmpd="sng" algn="ctr">
                      <a:solidFill>
                        <a:srgbClr val="C0FFB2"/>
                      </a:solidFill>
                      <a:prstDash val="solid"/>
                      <a:round/>
                      <a:headEnd type="none" w="med" len="med"/>
                      <a:tailEnd type="none" w="med" len="med"/>
                    </a:lnR>
                    <a:lnT w="9525" cap="flat" cmpd="sng" algn="ctr">
                      <a:solidFill>
                        <a:srgbClr val="00C091"/>
                      </a:solidFill>
                      <a:prstDash val="solid"/>
                      <a:round/>
                      <a:headEnd type="none" w="med" len="med"/>
                      <a:tailEnd type="none" w="med" len="med"/>
                    </a:lnT>
                    <a:lnB w="9525" cap="flat" cmpd="sng" algn="ctr">
                      <a:solidFill>
                        <a:srgbClr val="50C491"/>
                      </a:solidFill>
                      <a:prstDash val="solid"/>
                      <a:round/>
                      <a:headEnd type="none" w="med" len="med"/>
                      <a:tailEnd type="none" w="med" len="med"/>
                    </a:lnB>
                  </a:tcPr>
                </a:tc>
                <a:tc>
                  <a:txBody>
                    <a:bodyPr/>
                    <a:lstStyle/>
                    <a:p>
                      <a:pPr algn="ctr"/>
                      <a:r>
                        <a:rPr lang="tr-TR" u="sng">
                          <a:effectLst/>
                        </a:rPr>
                        <a:t>evler</a:t>
                      </a:r>
                      <a:r>
                        <a:rPr lang="tr-TR">
                          <a:effectLst/>
                        </a:rPr>
                        <a:t>,</a:t>
                      </a:r>
                    </a:p>
                  </a:txBody>
                  <a:tcPr marL="76200" marR="76200" marT="76200" marB="76200" anchor="ctr">
                    <a:lnL w="9525" cap="flat" cmpd="sng" algn="ctr">
                      <a:solidFill>
                        <a:srgbClr val="C0FFB2"/>
                      </a:solidFill>
                      <a:prstDash val="solid"/>
                      <a:round/>
                      <a:headEnd type="none" w="med" len="med"/>
                      <a:tailEnd type="none" w="med" len="med"/>
                    </a:lnL>
                    <a:lnR w="9525" cap="flat" cmpd="sng" algn="ctr">
                      <a:solidFill>
                        <a:srgbClr val="E0FDB2"/>
                      </a:solidFill>
                      <a:prstDash val="solid"/>
                      <a:round/>
                      <a:headEnd type="none" w="med" len="med"/>
                      <a:tailEnd type="none" w="med" len="med"/>
                    </a:lnR>
                    <a:lnT w="9525" cap="flat" cmpd="sng" algn="ctr">
                      <a:solidFill>
                        <a:srgbClr val="C0FFB2"/>
                      </a:solidFill>
                      <a:prstDash val="solid"/>
                      <a:round/>
                      <a:headEnd type="none" w="med" len="med"/>
                      <a:tailEnd type="none" w="med" len="med"/>
                    </a:lnT>
                    <a:lnB w="9525" cap="flat" cmpd="sng" algn="ctr">
                      <a:solidFill>
                        <a:srgbClr val="20CA91"/>
                      </a:solidFill>
                      <a:prstDash val="solid"/>
                      <a:round/>
                      <a:headEnd type="none" w="med" len="med"/>
                      <a:tailEnd type="none" w="med" len="med"/>
                    </a:lnB>
                    <a:solidFill>
                      <a:srgbClr val="F5F5F5"/>
                    </a:solidFill>
                  </a:tcPr>
                </a:tc>
                <a:tc>
                  <a:txBody>
                    <a:bodyPr/>
                    <a:lstStyle/>
                    <a:p>
                      <a:pPr algn="ctr"/>
                      <a:r>
                        <a:rPr lang="tr-TR" u="sng">
                          <a:effectLst/>
                        </a:rPr>
                        <a:t>dükkânlar</a:t>
                      </a:r>
                      <a:endParaRPr lang="tr-TR">
                        <a:effectLst/>
                      </a:endParaRPr>
                    </a:p>
                  </a:txBody>
                  <a:tcPr marL="76200" marR="76200" marT="76200" marB="76200" anchor="ctr">
                    <a:lnL w="9525" cap="flat" cmpd="sng" algn="ctr">
                      <a:solidFill>
                        <a:srgbClr val="E0FDB2"/>
                      </a:solidFill>
                      <a:prstDash val="solid"/>
                      <a:round/>
                      <a:headEnd type="none" w="med" len="med"/>
                      <a:tailEnd type="none" w="med" len="med"/>
                    </a:lnL>
                    <a:lnR w="9525" cap="flat" cmpd="sng" algn="ctr">
                      <a:solidFill>
                        <a:srgbClr val="E0FDB2"/>
                      </a:solidFill>
                      <a:prstDash val="solid"/>
                      <a:round/>
                      <a:headEnd type="none" w="med" len="med"/>
                      <a:tailEnd type="none" w="med" len="med"/>
                    </a:lnR>
                    <a:lnT w="9525" cap="flat" cmpd="sng" algn="ctr">
                      <a:solidFill>
                        <a:srgbClr val="E0FDB2"/>
                      </a:solidFill>
                      <a:prstDash val="solid"/>
                      <a:round/>
                      <a:headEnd type="none" w="med" len="med"/>
                      <a:tailEnd type="none" w="med" len="med"/>
                    </a:lnT>
                    <a:lnB w="9525" cap="flat" cmpd="sng" algn="ctr">
                      <a:solidFill>
                        <a:srgbClr val="C0CF91"/>
                      </a:solidFill>
                      <a:prstDash val="solid"/>
                      <a:round/>
                      <a:headEnd type="none" w="med" len="med"/>
                      <a:tailEnd type="none" w="med" len="med"/>
                    </a:lnB>
                    <a:solidFill>
                      <a:srgbClr val="F5F5F5"/>
                    </a:solidFill>
                  </a:tcPr>
                </a:tc>
              </a:tr>
              <a:tr h="0">
                <a:tc>
                  <a:txBody>
                    <a:bodyPr/>
                    <a:lstStyle/>
                    <a:p>
                      <a:pPr algn="ctr"/>
                      <a:r>
                        <a:rPr lang="tr-TR">
                          <a:effectLst/>
                        </a:rPr>
                        <a:t>sıfat</a:t>
                      </a:r>
                    </a:p>
                  </a:txBody>
                  <a:tcPr marL="76200" marR="76200" marT="76200" marB="76200" anchor="ctr">
                    <a:lnL w="9525" cap="flat" cmpd="sng" algn="ctr">
                      <a:solidFill>
                        <a:srgbClr val="50C491"/>
                      </a:solidFill>
                      <a:prstDash val="solid"/>
                      <a:round/>
                      <a:headEnd type="none" w="med" len="med"/>
                      <a:tailEnd type="none" w="med" len="med"/>
                    </a:lnL>
                    <a:lnR w="9525" cap="flat" cmpd="sng" algn="ctr">
                      <a:solidFill>
                        <a:srgbClr val="20CA91"/>
                      </a:solidFill>
                      <a:prstDash val="solid"/>
                      <a:round/>
                      <a:headEnd type="none" w="med" len="med"/>
                      <a:tailEnd type="none" w="med" len="med"/>
                    </a:lnR>
                    <a:lnT w="9525" cap="flat" cmpd="sng" algn="ctr">
                      <a:solidFill>
                        <a:srgbClr val="50C491"/>
                      </a:solidFill>
                      <a:prstDash val="solid"/>
                      <a:round/>
                      <a:headEnd type="none" w="med" len="med"/>
                      <a:tailEnd type="none" w="med" len="med"/>
                    </a:lnT>
                    <a:lnB w="9525" cap="flat" cmpd="sng" algn="ctr">
                      <a:solidFill>
                        <a:srgbClr val="50C491"/>
                      </a:solidFill>
                      <a:prstDash val="solid"/>
                      <a:round/>
                      <a:headEnd type="none" w="med" len="med"/>
                      <a:tailEnd type="none" w="med" len="med"/>
                    </a:lnB>
                  </a:tcPr>
                </a:tc>
                <a:tc>
                  <a:txBody>
                    <a:bodyPr/>
                    <a:lstStyle/>
                    <a:p>
                      <a:pPr algn="ctr"/>
                      <a:r>
                        <a:rPr lang="tr-TR">
                          <a:effectLst/>
                        </a:rPr>
                        <a:t>isim</a:t>
                      </a:r>
                    </a:p>
                  </a:txBody>
                  <a:tcPr marL="76200" marR="76200" marT="76200" marB="76200" anchor="ctr">
                    <a:lnL w="9525" cap="flat" cmpd="sng" algn="ctr">
                      <a:solidFill>
                        <a:srgbClr val="20CA91"/>
                      </a:solidFill>
                      <a:prstDash val="solid"/>
                      <a:round/>
                      <a:headEnd type="none" w="med" len="med"/>
                      <a:tailEnd type="none" w="med" len="med"/>
                    </a:lnL>
                    <a:lnR w="9525" cap="flat" cmpd="sng" algn="ctr">
                      <a:solidFill>
                        <a:srgbClr val="C0CF91"/>
                      </a:solidFill>
                      <a:prstDash val="solid"/>
                      <a:round/>
                      <a:headEnd type="none" w="med" len="med"/>
                      <a:tailEnd type="none" w="med" len="med"/>
                    </a:lnR>
                    <a:lnT w="9525" cap="flat" cmpd="sng" algn="ctr">
                      <a:solidFill>
                        <a:srgbClr val="20CA91"/>
                      </a:solidFill>
                      <a:prstDash val="solid"/>
                      <a:round/>
                      <a:headEnd type="none" w="med" len="med"/>
                      <a:tailEnd type="none" w="med" len="med"/>
                    </a:lnT>
                    <a:lnB w="9525" cap="flat" cmpd="sng" algn="ctr">
                      <a:solidFill>
                        <a:srgbClr val="20CA91"/>
                      </a:solidFill>
                      <a:prstDash val="solid"/>
                      <a:round/>
                      <a:headEnd type="none" w="med" len="med"/>
                      <a:tailEnd type="none" w="med" len="med"/>
                    </a:lnB>
                    <a:solidFill>
                      <a:srgbClr val="F5F5F5"/>
                    </a:solidFill>
                  </a:tcPr>
                </a:tc>
                <a:tc>
                  <a:txBody>
                    <a:bodyPr/>
                    <a:lstStyle/>
                    <a:p>
                      <a:pPr algn="ctr"/>
                      <a:r>
                        <a:rPr lang="tr-TR" dirty="0">
                          <a:effectLst/>
                        </a:rPr>
                        <a:t>isim</a:t>
                      </a:r>
                    </a:p>
                  </a:txBody>
                  <a:tcPr marL="76200" marR="76200" marT="76200" marB="76200" anchor="ctr">
                    <a:lnL w="9525" cap="flat" cmpd="sng" algn="ctr">
                      <a:solidFill>
                        <a:srgbClr val="C0CF91"/>
                      </a:solidFill>
                      <a:prstDash val="solid"/>
                      <a:round/>
                      <a:headEnd type="none" w="med" len="med"/>
                      <a:tailEnd type="none" w="med" len="med"/>
                    </a:lnL>
                    <a:lnR w="9525" cap="flat" cmpd="sng" algn="ctr">
                      <a:solidFill>
                        <a:srgbClr val="C0CF91"/>
                      </a:solidFill>
                      <a:prstDash val="solid"/>
                      <a:round/>
                      <a:headEnd type="none" w="med" len="med"/>
                      <a:tailEnd type="none" w="med" len="med"/>
                    </a:lnR>
                    <a:lnT w="9525" cap="flat" cmpd="sng" algn="ctr">
                      <a:solidFill>
                        <a:srgbClr val="C0CF91"/>
                      </a:solidFill>
                      <a:prstDash val="solid"/>
                      <a:round/>
                      <a:headEnd type="none" w="med" len="med"/>
                      <a:tailEnd type="none" w="med" len="med"/>
                    </a:lnT>
                    <a:lnB w="9525" cap="flat" cmpd="sng" algn="ctr">
                      <a:solidFill>
                        <a:srgbClr val="C0CF91"/>
                      </a:solidFill>
                      <a:prstDash val="solid"/>
                      <a:round/>
                      <a:headEnd type="none" w="med" len="med"/>
                      <a:tailEnd type="none" w="med" len="med"/>
                    </a:lnB>
                    <a:solidFill>
                      <a:srgbClr val="F5F5F5"/>
                    </a:solidFill>
                  </a:tcPr>
                </a:tc>
              </a:tr>
            </a:tbl>
          </a:graphicData>
        </a:graphic>
      </p:graphicFrame>
      <p:sp>
        <p:nvSpPr>
          <p:cNvPr id="6" name="Rectangle 1"/>
          <p:cNvSpPr>
            <a:spLocks noChangeArrowheads="1"/>
          </p:cNvSpPr>
          <p:nvPr/>
        </p:nvSpPr>
        <p:spPr bwMode="auto">
          <a:xfrm>
            <a:off x="0" y="-301098"/>
            <a:ext cx="9036496" cy="1292662"/>
          </a:xfrm>
          <a:prstGeom prst="rect">
            <a:avLst/>
          </a:prstGeom>
          <a:solidFill>
            <a:srgbClr val="EEEEE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rgbClr val="FFFFFF"/>
                </a:solidFill>
                <a:effectLst/>
                <a:latin typeface="-apple-system"/>
                <a:cs typeface="Arial" pitchFamily="34" charset="0"/>
              </a:rPr>
              <a:t> NOT </a:t>
            </a:r>
            <a:r>
              <a:rPr kumimoji="0" lang="tr-TR" sz="2000" b="1" i="0" u="none" strike="noStrike" cap="none" normalizeH="0" baseline="0" dirty="0" smtClean="0">
                <a:ln>
                  <a:noFill/>
                </a:ln>
                <a:solidFill>
                  <a:srgbClr val="222222"/>
                </a:solidFill>
                <a:effectLst/>
                <a:latin typeface="-apple-system"/>
                <a:cs typeface="Arial" pitchFamily="34" charset="0"/>
              </a:rPr>
              <a:t> </a:t>
            </a:r>
            <a:r>
              <a:rPr kumimoji="0" lang="tr-TR" sz="2000" b="0" i="0" u="none" strike="noStrike" cap="none" normalizeH="0" baseline="0" dirty="0" smtClean="0">
                <a:ln>
                  <a:noFill/>
                </a:ln>
                <a:solidFill>
                  <a:srgbClr val="222222"/>
                </a:solidFill>
                <a:effectLst/>
                <a:latin typeface="-apple-system"/>
                <a:cs typeface="Arial" pitchFamily="34" charset="0"/>
              </a:rPr>
              <a:t>Sıfat tamlamalarında, tamlayan da tamlanan da birden çok sözcükten oluşabilir.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rgbClr val="DD0055"/>
                </a:solidFill>
                <a:effectLst/>
                <a:cs typeface="Arial" pitchFamily="34" charset="0"/>
              </a:rPr>
              <a:t>Örnek(ler)</a:t>
            </a:r>
            <a:endParaRPr kumimoji="0" lang="tr-TR" sz="2000" b="0" i="0" u="none" strike="noStrike" cap="none" normalizeH="0" baseline="0" dirty="0" smtClean="0">
              <a:ln>
                <a:noFill/>
              </a:ln>
              <a:solidFill>
                <a:srgbClr val="222222"/>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Dikdörtgen 6"/>
          <p:cNvSpPr/>
          <p:nvPr/>
        </p:nvSpPr>
        <p:spPr>
          <a:xfrm>
            <a:off x="-77738" y="4797152"/>
            <a:ext cx="9221738" cy="1709571"/>
          </a:xfrm>
          <a:prstGeom prst="rect">
            <a:avLst/>
          </a:prstGeom>
        </p:spPr>
        <p:txBody>
          <a:bodyPr wrap="square">
            <a:spAutoFit/>
          </a:bodyPr>
          <a:lstStyle/>
          <a:p>
            <a:pPr>
              <a:lnSpc>
                <a:spcPct val="150000"/>
              </a:lnSpc>
            </a:pPr>
            <a:r>
              <a:rPr lang="tr-TR" b="1" i="0" dirty="0" smtClean="0">
                <a:solidFill>
                  <a:srgbClr val="DD0055"/>
                </a:solidFill>
                <a:effectLst/>
                <a:latin typeface="-apple-system"/>
              </a:rPr>
              <a:t>»</a:t>
            </a:r>
            <a:r>
              <a:rPr lang="tr-TR" b="0" i="0" dirty="0" smtClean="0">
                <a:solidFill>
                  <a:srgbClr val="222222"/>
                </a:solidFill>
                <a:effectLst/>
                <a:latin typeface="-apple-system"/>
              </a:rPr>
              <a:t> Kitapta </a:t>
            </a:r>
            <a:r>
              <a:rPr lang="tr-TR" b="1" i="0" dirty="0" smtClean="0">
                <a:solidFill>
                  <a:srgbClr val="FF0000"/>
                </a:solidFill>
                <a:effectLst/>
                <a:latin typeface="-apple-system"/>
              </a:rPr>
              <a:t>güzel</a:t>
            </a:r>
            <a:r>
              <a:rPr lang="tr-TR" b="1" i="0" dirty="0" smtClean="0">
                <a:solidFill>
                  <a:srgbClr val="222222"/>
                </a:solidFill>
                <a:effectLst/>
                <a:latin typeface="-apple-system"/>
              </a:rPr>
              <a:t> </a:t>
            </a:r>
            <a:r>
              <a:rPr lang="tr-TR" b="1" i="0" dirty="0" smtClean="0">
                <a:solidFill>
                  <a:srgbClr val="008000"/>
                </a:solidFill>
                <a:effectLst/>
                <a:latin typeface="-apple-system"/>
              </a:rPr>
              <a:t>öyküler ve şiirler</a:t>
            </a:r>
            <a:r>
              <a:rPr lang="tr-TR" b="0" i="0" dirty="0" smtClean="0">
                <a:solidFill>
                  <a:srgbClr val="222222"/>
                </a:solidFill>
                <a:effectLst/>
                <a:latin typeface="-apple-system"/>
              </a:rPr>
              <a:t> var.</a:t>
            </a:r>
            <a:r>
              <a:rPr lang="tr-TR" dirty="0" smtClean="0"/>
              <a:t/>
            </a:r>
            <a:br>
              <a:rPr lang="tr-TR" dirty="0" smtClean="0"/>
            </a:br>
            <a:r>
              <a:rPr lang="tr-TR" b="1" i="0" dirty="0" smtClean="0">
                <a:solidFill>
                  <a:srgbClr val="DD0055"/>
                </a:solidFill>
                <a:effectLst/>
                <a:latin typeface="-apple-system"/>
              </a:rPr>
              <a:t>»</a:t>
            </a:r>
            <a:r>
              <a:rPr lang="tr-TR" b="0" i="0" dirty="0" smtClean="0">
                <a:solidFill>
                  <a:srgbClr val="222222"/>
                </a:solidFill>
                <a:effectLst/>
                <a:latin typeface="-apple-system"/>
              </a:rPr>
              <a:t> </a:t>
            </a:r>
            <a:r>
              <a:rPr lang="tr-TR" b="1" i="0" dirty="0" smtClean="0">
                <a:solidFill>
                  <a:srgbClr val="FF0000"/>
                </a:solidFill>
                <a:effectLst/>
                <a:latin typeface="-apple-system"/>
              </a:rPr>
              <a:t>Bu beyaz</a:t>
            </a:r>
            <a:r>
              <a:rPr lang="tr-TR" b="1" i="0" dirty="0" smtClean="0">
                <a:solidFill>
                  <a:srgbClr val="222222"/>
                </a:solidFill>
                <a:effectLst/>
                <a:latin typeface="-apple-system"/>
              </a:rPr>
              <a:t> </a:t>
            </a:r>
            <a:r>
              <a:rPr lang="tr-TR" b="1" i="0" dirty="0" smtClean="0">
                <a:solidFill>
                  <a:srgbClr val="008000"/>
                </a:solidFill>
                <a:effectLst/>
                <a:latin typeface="-apple-system"/>
              </a:rPr>
              <a:t>gömlek</a:t>
            </a:r>
            <a:r>
              <a:rPr lang="tr-TR" b="0" i="0" dirty="0" smtClean="0">
                <a:solidFill>
                  <a:srgbClr val="222222"/>
                </a:solidFill>
                <a:effectLst/>
                <a:latin typeface="-apple-system"/>
              </a:rPr>
              <a:t> sana çok yakışıyor.</a:t>
            </a:r>
            <a:r>
              <a:rPr lang="tr-TR" dirty="0" smtClean="0"/>
              <a:t/>
            </a:r>
            <a:br>
              <a:rPr lang="tr-TR" dirty="0" smtClean="0"/>
            </a:br>
            <a:r>
              <a:rPr lang="tr-TR" b="0" i="0" dirty="0" smtClean="0">
                <a:solidFill>
                  <a:srgbClr val="222222"/>
                </a:solidFill>
                <a:effectLst/>
                <a:latin typeface="-apple-system"/>
              </a:rPr>
              <a:t>Yukarıdaki cümlelerde </a:t>
            </a:r>
            <a:r>
              <a:rPr lang="tr-TR" b="1" i="0" dirty="0" smtClean="0">
                <a:solidFill>
                  <a:srgbClr val="FF0000"/>
                </a:solidFill>
                <a:effectLst/>
                <a:latin typeface="-apple-system"/>
              </a:rPr>
              <a:t>kırmızı renkli kalın harfler</a:t>
            </a:r>
            <a:r>
              <a:rPr lang="tr-TR" b="0" i="0" dirty="0" smtClean="0">
                <a:solidFill>
                  <a:srgbClr val="222222"/>
                </a:solidFill>
                <a:effectLst/>
                <a:latin typeface="-apple-system"/>
              </a:rPr>
              <a:t>le yazılmış kelimeler tamlayan (sıfat), </a:t>
            </a:r>
            <a:r>
              <a:rPr lang="tr-TR" b="1" i="0" dirty="0" smtClean="0">
                <a:solidFill>
                  <a:srgbClr val="008000"/>
                </a:solidFill>
                <a:effectLst/>
                <a:latin typeface="-apple-system"/>
              </a:rPr>
              <a:t>yeşil renkli kalın harfler</a:t>
            </a:r>
            <a:r>
              <a:rPr lang="tr-TR" b="0" i="0" dirty="0" smtClean="0">
                <a:solidFill>
                  <a:srgbClr val="222222"/>
                </a:solidFill>
                <a:effectLst/>
                <a:latin typeface="-apple-system"/>
              </a:rPr>
              <a:t>le yazılmış kelimeler ise tamlanan (isim) görevindedir.</a:t>
            </a:r>
            <a:endParaRPr lang="tr-TR" dirty="0"/>
          </a:p>
        </p:txBody>
      </p:sp>
    </p:spTree>
    <p:extLst>
      <p:ext uri="{BB962C8B-B14F-4D97-AF65-F5344CB8AC3E}">
        <p14:creationId xmlns:p14="http://schemas.microsoft.com/office/powerpoint/2010/main" val="1303234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720080"/>
          </a:xfrm>
        </p:spPr>
        <p:txBody>
          <a:bodyPr>
            <a:normAutofit fontScale="90000"/>
          </a:bodyPr>
          <a:lstStyle/>
          <a:p>
            <a:r>
              <a:rPr lang="tr-TR" b="1" i="0" dirty="0" smtClean="0">
                <a:solidFill>
                  <a:srgbClr val="DD0055"/>
                </a:solidFill>
                <a:effectLst/>
                <a:latin typeface="-apple-system"/>
              </a:rPr>
              <a:t>2. İsim Tamlamaları</a:t>
            </a:r>
            <a:r>
              <a:rPr lang="tr-TR" b="0" i="0" dirty="0" smtClean="0">
                <a:solidFill>
                  <a:srgbClr val="DD0055"/>
                </a:solidFill>
                <a:effectLst/>
                <a:latin typeface="-apple-system"/>
              </a:rPr>
              <a:t/>
            </a:r>
            <a:br>
              <a:rPr lang="tr-TR" b="0" i="0" dirty="0" smtClean="0">
                <a:solidFill>
                  <a:srgbClr val="DD0055"/>
                </a:solidFill>
                <a:effectLst/>
                <a:latin typeface="-apple-system"/>
              </a:rPr>
            </a:br>
            <a:endParaRPr lang="tr-TR" dirty="0"/>
          </a:p>
        </p:txBody>
      </p:sp>
      <p:sp>
        <p:nvSpPr>
          <p:cNvPr id="3" name="İçerik Yer Tutucusu 2"/>
          <p:cNvSpPr>
            <a:spLocks noGrp="1"/>
          </p:cNvSpPr>
          <p:nvPr>
            <p:ph idx="1"/>
          </p:nvPr>
        </p:nvSpPr>
        <p:spPr>
          <a:xfrm>
            <a:off x="-13147" y="476673"/>
            <a:ext cx="9144000" cy="5933800"/>
          </a:xfrm>
        </p:spPr>
        <p:txBody>
          <a:bodyPr>
            <a:normAutofit/>
          </a:bodyPr>
          <a:lstStyle/>
          <a:p>
            <a:pPr marL="0" indent="0" algn="just">
              <a:lnSpc>
                <a:spcPct val="150000"/>
              </a:lnSpc>
              <a:spcBef>
                <a:spcPts val="0"/>
              </a:spcBef>
              <a:buNone/>
            </a:pPr>
            <a:r>
              <a:rPr lang="tr-TR" sz="2000" b="0" i="0" dirty="0" smtClean="0">
                <a:solidFill>
                  <a:srgbClr val="222222"/>
                </a:solidFill>
                <a:effectLst/>
                <a:latin typeface="-apple-system"/>
              </a:rPr>
              <a:t>	Bir ismin aitlik ilgisi yönünden daha belirgin hâle gelmesi için başka bir isim tarafından tamamlanmasıyla oluşan isim grubuna </a:t>
            </a:r>
            <a:r>
              <a:rPr lang="tr-TR" sz="2000" b="1" i="0" dirty="0" smtClean="0">
                <a:solidFill>
                  <a:srgbClr val="222222"/>
                </a:solidFill>
                <a:effectLst/>
                <a:latin typeface="-apple-system"/>
              </a:rPr>
              <a:t>isim tamlaması</a:t>
            </a:r>
            <a:r>
              <a:rPr lang="tr-TR" sz="2000" b="0" i="0" dirty="0" smtClean="0">
                <a:solidFill>
                  <a:srgbClr val="222222"/>
                </a:solidFill>
                <a:effectLst/>
                <a:latin typeface="-apple-system"/>
              </a:rPr>
              <a:t> denir. İsim tamlamaları da tıpkı sıfat tamlamaları gibi tamlayan ve tamlanandan oluşur.</a:t>
            </a:r>
          </a:p>
          <a:p>
            <a:pPr marL="0" indent="0" algn="just">
              <a:lnSpc>
                <a:spcPct val="150000"/>
              </a:lnSpc>
              <a:spcBef>
                <a:spcPts val="0"/>
              </a:spcBef>
              <a:buNone/>
            </a:pPr>
            <a:r>
              <a:rPr lang="tr-TR" sz="2000" dirty="0" smtClean="0">
                <a:solidFill>
                  <a:srgbClr val="FF0000"/>
                </a:solidFill>
                <a:latin typeface="-apple-system"/>
              </a:rPr>
              <a:t>Örnekler:</a:t>
            </a:r>
            <a:endParaRPr lang="tr-TR" sz="2000" dirty="0">
              <a:solidFill>
                <a:srgbClr val="FF0000"/>
              </a:solidFill>
              <a:latin typeface="-apple-system"/>
            </a:endParaRPr>
          </a:p>
          <a:p>
            <a:pPr marL="0" indent="0" algn="just">
              <a:lnSpc>
                <a:spcPct val="150000"/>
              </a:lnSpc>
              <a:spcBef>
                <a:spcPts val="0"/>
              </a:spcBef>
              <a:buNone/>
            </a:pPr>
            <a:endParaRPr lang="tr-TR" sz="2000" dirty="0"/>
          </a:p>
        </p:txBody>
      </p:sp>
      <p:graphicFrame>
        <p:nvGraphicFramePr>
          <p:cNvPr id="4" name="Tablo 3"/>
          <p:cNvGraphicFramePr>
            <a:graphicFrameLocks noGrp="1"/>
          </p:cNvGraphicFramePr>
          <p:nvPr>
            <p:extLst>
              <p:ext uri="{D42A27DB-BD31-4B8C-83A1-F6EECF244321}">
                <p14:modId xmlns:p14="http://schemas.microsoft.com/office/powerpoint/2010/main" val="3247093863"/>
              </p:ext>
            </p:extLst>
          </p:nvPr>
        </p:nvGraphicFramePr>
        <p:xfrm>
          <a:off x="0" y="2852937"/>
          <a:ext cx="8784976" cy="1872208"/>
        </p:xfrm>
        <a:graphic>
          <a:graphicData uri="http://schemas.openxmlformats.org/drawingml/2006/table">
            <a:tbl>
              <a:tblPr/>
              <a:tblGrid>
                <a:gridCol w="2196244"/>
                <a:gridCol w="2196244"/>
                <a:gridCol w="2196244"/>
                <a:gridCol w="2196244"/>
              </a:tblGrid>
              <a:tr h="476138">
                <a:tc>
                  <a:txBody>
                    <a:bodyPr/>
                    <a:lstStyle/>
                    <a:p>
                      <a:r>
                        <a:rPr lang="tr-TR" b="1" dirty="0">
                          <a:solidFill>
                            <a:srgbClr val="DD0055"/>
                          </a:solidFill>
                          <a:effectLst/>
                        </a:rPr>
                        <a:t>»</a:t>
                      </a:r>
                      <a:r>
                        <a:rPr lang="tr-TR" dirty="0">
                          <a:effectLst/>
                        </a:rPr>
                        <a:t> </a:t>
                      </a:r>
                      <a:r>
                        <a:rPr lang="tr-TR" u="sng" dirty="0">
                          <a:effectLst/>
                        </a:rPr>
                        <a:t>düğme</a:t>
                      </a:r>
                      <a:endParaRPr lang="tr-TR" dirty="0">
                        <a:effectLst/>
                      </a:endParaRPr>
                    </a:p>
                  </a:txBody>
                  <a:tcPr marL="76200" marR="76200" marT="76200" marB="76200" anchor="ctr">
                    <a:lnL w="9525" cap="flat" cmpd="sng" algn="ctr">
                      <a:solidFill>
                        <a:srgbClr val="800AB2"/>
                      </a:solidFill>
                      <a:prstDash val="solid"/>
                      <a:round/>
                      <a:headEnd type="none" w="med" len="med"/>
                      <a:tailEnd type="none" w="med" len="med"/>
                    </a:lnL>
                    <a:lnR w="9525" cap="flat" cmpd="sng" algn="ctr">
                      <a:solidFill>
                        <a:srgbClr val="100BB2"/>
                      </a:solidFill>
                      <a:prstDash val="solid"/>
                      <a:round/>
                      <a:headEnd type="none" w="med" len="med"/>
                      <a:tailEnd type="none" w="med" len="med"/>
                    </a:lnR>
                    <a:lnT w="9525" cap="flat" cmpd="sng" algn="ctr">
                      <a:solidFill>
                        <a:srgbClr val="800AB2"/>
                      </a:solidFill>
                      <a:prstDash val="solid"/>
                      <a:round/>
                      <a:headEnd type="none" w="med" len="med"/>
                      <a:tailEnd type="none" w="med" len="med"/>
                    </a:lnT>
                    <a:lnB w="9525" cap="flat" cmpd="sng" algn="ctr">
                      <a:solidFill>
                        <a:srgbClr val="C07F1A"/>
                      </a:solidFill>
                      <a:prstDash val="solid"/>
                      <a:round/>
                      <a:headEnd type="none" w="med" len="med"/>
                      <a:tailEnd type="none" w="med" len="med"/>
                    </a:lnB>
                  </a:tcPr>
                </a:tc>
                <a:tc rowSpan="3">
                  <a:txBody>
                    <a:bodyPr/>
                    <a:lstStyle/>
                    <a:p>
                      <a:pPr algn="ctr" fontAlgn="ctr"/>
                      <a:r>
                        <a:rPr lang="tr-TR" dirty="0">
                          <a:effectLst/>
                        </a:rPr>
                        <a:t>⇒</a:t>
                      </a:r>
                    </a:p>
                  </a:txBody>
                  <a:tcPr marL="76200" marR="76200" marT="76200" marB="76200" anchor="ctr">
                    <a:lnL w="9525" cap="flat" cmpd="sng" algn="ctr">
                      <a:solidFill>
                        <a:srgbClr val="100BB2"/>
                      </a:solidFill>
                      <a:prstDash val="solid"/>
                      <a:round/>
                      <a:headEnd type="none" w="med" len="med"/>
                      <a:tailEnd type="none" w="med" len="med"/>
                    </a:lnL>
                    <a:lnR w="9525" cap="flat" cmpd="sng" algn="ctr">
                      <a:solidFill>
                        <a:srgbClr val="201DAF"/>
                      </a:solidFill>
                      <a:prstDash val="solid"/>
                      <a:round/>
                      <a:headEnd type="none" w="med" len="med"/>
                      <a:tailEnd type="none" w="med" len="med"/>
                    </a:lnR>
                    <a:lnT w="9525" cap="flat" cmpd="sng" algn="ctr">
                      <a:solidFill>
                        <a:srgbClr val="100BB2"/>
                      </a:solidFill>
                      <a:prstDash val="solid"/>
                      <a:round/>
                      <a:headEnd type="none" w="med" len="med"/>
                      <a:tailEnd type="none" w="med" len="med"/>
                    </a:lnT>
                    <a:lnB w="9525" cap="flat" cmpd="sng" algn="ctr">
                      <a:solidFill>
                        <a:srgbClr val="100BB2"/>
                      </a:solidFill>
                      <a:prstDash val="solid"/>
                      <a:round/>
                      <a:headEnd type="none" w="med" len="med"/>
                      <a:tailEnd type="none" w="med" len="med"/>
                    </a:lnB>
                  </a:tcPr>
                </a:tc>
                <a:tc>
                  <a:txBody>
                    <a:bodyPr/>
                    <a:lstStyle/>
                    <a:p>
                      <a:pPr algn="ctr"/>
                      <a:r>
                        <a:rPr lang="tr-TR" u="sng">
                          <a:effectLst/>
                        </a:rPr>
                        <a:t>gömleğin</a:t>
                      </a:r>
                      <a:endParaRPr lang="tr-TR">
                        <a:effectLst/>
                      </a:endParaRPr>
                    </a:p>
                  </a:txBody>
                  <a:tcPr marL="76200" marR="76200" marT="76200" marB="76200" anchor="ctr">
                    <a:lnL w="9525" cap="flat" cmpd="sng" algn="ctr">
                      <a:solidFill>
                        <a:srgbClr val="201DAF"/>
                      </a:solidFill>
                      <a:prstDash val="solid"/>
                      <a:round/>
                      <a:headEnd type="none" w="med" len="med"/>
                      <a:tailEnd type="none" w="med" len="med"/>
                    </a:lnL>
                    <a:lnR w="9525" cap="flat" cmpd="sng" algn="ctr">
                      <a:solidFill>
                        <a:srgbClr val="40DBD6"/>
                      </a:solidFill>
                      <a:prstDash val="solid"/>
                      <a:round/>
                      <a:headEnd type="none" w="med" len="med"/>
                      <a:tailEnd type="none" w="med" len="med"/>
                    </a:lnR>
                    <a:lnT w="9525" cap="flat" cmpd="sng" algn="ctr">
                      <a:solidFill>
                        <a:srgbClr val="201DAF"/>
                      </a:solidFill>
                      <a:prstDash val="solid"/>
                      <a:round/>
                      <a:headEnd type="none" w="med" len="med"/>
                      <a:tailEnd type="none" w="med" len="med"/>
                    </a:lnT>
                    <a:lnB w="9525" cap="flat" cmpd="sng" algn="ctr">
                      <a:solidFill>
                        <a:srgbClr val="701EAF"/>
                      </a:solidFill>
                      <a:prstDash val="solid"/>
                      <a:round/>
                      <a:headEnd type="none" w="med" len="med"/>
                      <a:tailEnd type="none" w="med" len="med"/>
                    </a:lnB>
                  </a:tcPr>
                </a:tc>
                <a:tc>
                  <a:txBody>
                    <a:bodyPr/>
                    <a:lstStyle/>
                    <a:p>
                      <a:pPr algn="ctr"/>
                      <a:r>
                        <a:rPr lang="tr-TR" u="sng">
                          <a:effectLst/>
                        </a:rPr>
                        <a:t>düğmesi</a:t>
                      </a:r>
                      <a:endParaRPr lang="tr-TR">
                        <a:effectLst/>
                      </a:endParaRPr>
                    </a:p>
                  </a:txBody>
                  <a:tcPr marL="76200" marR="76200" marT="76200" marB="76200" anchor="ctr">
                    <a:lnL w="9525" cap="flat" cmpd="sng" algn="ctr">
                      <a:solidFill>
                        <a:srgbClr val="40DBD6"/>
                      </a:solidFill>
                      <a:prstDash val="solid"/>
                      <a:round/>
                      <a:headEnd type="none" w="med" len="med"/>
                      <a:tailEnd type="none" w="med" len="med"/>
                    </a:lnL>
                    <a:lnR w="9525" cap="flat" cmpd="sng" algn="ctr">
                      <a:solidFill>
                        <a:srgbClr val="40DBD6"/>
                      </a:solidFill>
                      <a:prstDash val="solid"/>
                      <a:round/>
                      <a:headEnd type="none" w="med" len="med"/>
                      <a:tailEnd type="none" w="med" len="med"/>
                    </a:lnR>
                    <a:lnT w="9525" cap="flat" cmpd="sng" algn="ctr">
                      <a:solidFill>
                        <a:srgbClr val="40DBD6"/>
                      </a:solidFill>
                      <a:prstDash val="solid"/>
                      <a:round/>
                      <a:headEnd type="none" w="med" len="med"/>
                      <a:tailEnd type="none" w="med" len="med"/>
                    </a:lnT>
                    <a:lnB w="9525" cap="flat" cmpd="sng" algn="ctr">
                      <a:solidFill>
                        <a:srgbClr val="30BCDF"/>
                      </a:solidFill>
                      <a:prstDash val="solid"/>
                      <a:round/>
                      <a:headEnd type="none" w="med" len="med"/>
                      <a:tailEnd type="none" w="med" len="med"/>
                    </a:lnB>
                  </a:tcPr>
                </a:tc>
              </a:tr>
              <a:tr h="698035">
                <a:tc>
                  <a:txBody>
                    <a:bodyPr/>
                    <a:lstStyle/>
                    <a:p>
                      <a:r>
                        <a:rPr lang="tr-TR">
                          <a:effectLst/>
                        </a:rPr>
                        <a:t>    isim</a:t>
                      </a:r>
                    </a:p>
                  </a:txBody>
                  <a:tcPr marL="76200" marR="76200" marT="76200" marB="76200" anchor="ctr">
                    <a:lnL w="9525" cap="flat" cmpd="sng" algn="ctr">
                      <a:solidFill>
                        <a:srgbClr val="C07F1A"/>
                      </a:solidFill>
                      <a:prstDash val="solid"/>
                      <a:round/>
                      <a:headEnd type="none" w="med" len="med"/>
                      <a:tailEnd type="none" w="med" len="med"/>
                    </a:lnL>
                    <a:lnR w="9525" cap="flat" cmpd="sng" algn="ctr">
                      <a:solidFill>
                        <a:srgbClr val="C07F1A"/>
                      </a:solidFill>
                      <a:prstDash val="solid"/>
                      <a:round/>
                      <a:headEnd type="none" w="med" len="med"/>
                      <a:tailEnd type="none" w="med" len="med"/>
                    </a:lnR>
                    <a:lnT w="9525" cap="flat" cmpd="sng" algn="ctr">
                      <a:solidFill>
                        <a:srgbClr val="C07F1A"/>
                      </a:solidFill>
                      <a:prstDash val="solid"/>
                      <a:round/>
                      <a:headEnd type="none" w="med" len="med"/>
                      <a:tailEnd type="none" w="med" len="med"/>
                    </a:lnT>
                    <a:lnB w="9525" cap="flat" cmpd="sng" algn="ctr">
                      <a:solidFill>
                        <a:srgbClr val="70B2DF"/>
                      </a:solidFill>
                      <a:prstDash val="solid"/>
                      <a:round/>
                      <a:headEnd type="none" w="med" len="med"/>
                      <a:tailEnd type="none" w="med" len="med"/>
                    </a:lnB>
                  </a:tcPr>
                </a:tc>
                <a:tc vMerge="1">
                  <a:txBody>
                    <a:bodyPr/>
                    <a:lstStyle/>
                    <a:p>
                      <a:endParaRPr lang="tr-TR"/>
                    </a:p>
                  </a:txBody>
                  <a:tcPr/>
                </a:tc>
                <a:tc>
                  <a:txBody>
                    <a:bodyPr/>
                    <a:lstStyle/>
                    <a:p>
                      <a:pPr algn="ctr"/>
                      <a:r>
                        <a:rPr lang="tr-TR" dirty="0">
                          <a:effectLst/>
                        </a:rPr>
                        <a:t>isim</a:t>
                      </a:r>
                    </a:p>
                  </a:txBody>
                  <a:tcPr marL="76200" marR="76200" marT="76200" marB="76200" anchor="ctr">
                    <a:lnL w="9525" cap="flat" cmpd="sng" algn="ctr">
                      <a:solidFill>
                        <a:srgbClr val="701EAF"/>
                      </a:solidFill>
                      <a:prstDash val="solid"/>
                      <a:round/>
                      <a:headEnd type="none" w="med" len="med"/>
                      <a:tailEnd type="none" w="med" len="med"/>
                    </a:lnL>
                    <a:lnR w="9525" cap="flat" cmpd="sng" algn="ctr">
                      <a:solidFill>
                        <a:srgbClr val="30BCDF"/>
                      </a:solidFill>
                      <a:prstDash val="solid"/>
                      <a:round/>
                      <a:headEnd type="none" w="med" len="med"/>
                      <a:tailEnd type="none" w="med" len="med"/>
                    </a:lnR>
                    <a:lnT w="9525" cap="flat" cmpd="sng" algn="ctr">
                      <a:solidFill>
                        <a:srgbClr val="701EAF"/>
                      </a:solidFill>
                      <a:prstDash val="solid"/>
                      <a:round/>
                      <a:headEnd type="none" w="med" len="med"/>
                      <a:tailEnd type="none" w="med" len="med"/>
                    </a:lnT>
                    <a:lnB w="9525" cap="flat" cmpd="sng" algn="ctr">
                      <a:solidFill>
                        <a:srgbClr val="201DAF"/>
                      </a:solidFill>
                      <a:prstDash val="solid"/>
                      <a:round/>
                      <a:headEnd type="none" w="med" len="med"/>
                      <a:tailEnd type="none" w="med" len="med"/>
                    </a:lnB>
                  </a:tcPr>
                </a:tc>
                <a:tc>
                  <a:txBody>
                    <a:bodyPr/>
                    <a:lstStyle/>
                    <a:p>
                      <a:pPr algn="ctr"/>
                      <a:r>
                        <a:rPr lang="tr-TR">
                          <a:effectLst/>
                        </a:rPr>
                        <a:t>isim</a:t>
                      </a:r>
                    </a:p>
                  </a:txBody>
                  <a:tcPr marL="76200" marR="76200" marT="76200" marB="76200" anchor="ctr">
                    <a:lnL w="9525" cap="flat" cmpd="sng" algn="ctr">
                      <a:solidFill>
                        <a:srgbClr val="30BCDF"/>
                      </a:solidFill>
                      <a:prstDash val="solid"/>
                      <a:round/>
                      <a:headEnd type="none" w="med" len="med"/>
                      <a:tailEnd type="none" w="med" len="med"/>
                    </a:lnL>
                    <a:lnR w="9525" cap="flat" cmpd="sng" algn="ctr">
                      <a:solidFill>
                        <a:srgbClr val="30BCDF"/>
                      </a:solidFill>
                      <a:prstDash val="solid"/>
                      <a:round/>
                      <a:headEnd type="none" w="med" len="med"/>
                      <a:tailEnd type="none" w="med" len="med"/>
                    </a:lnR>
                    <a:lnT w="9525" cap="flat" cmpd="sng" algn="ctr">
                      <a:solidFill>
                        <a:srgbClr val="30BCDF"/>
                      </a:solidFill>
                      <a:prstDash val="solid"/>
                      <a:round/>
                      <a:headEnd type="none" w="med" len="med"/>
                      <a:tailEnd type="none" w="med" len="med"/>
                    </a:lnT>
                    <a:lnB w="9525" cap="flat" cmpd="sng" algn="ctr">
                      <a:solidFill>
                        <a:srgbClr val="80B7DF"/>
                      </a:solidFill>
                      <a:prstDash val="solid"/>
                      <a:round/>
                      <a:headEnd type="none" w="med" len="med"/>
                      <a:tailEnd type="none" w="med" len="med"/>
                    </a:lnB>
                  </a:tcPr>
                </a:tc>
              </a:tr>
              <a:tr h="698035">
                <a:tc>
                  <a:txBody>
                    <a:bodyPr/>
                    <a:lstStyle/>
                    <a:p>
                      <a:endParaRPr lang="tr-TR">
                        <a:effectLst/>
                      </a:endParaRPr>
                    </a:p>
                  </a:txBody>
                  <a:tcPr marL="76200" marR="76200" marT="76200" marB="76200" anchor="ctr">
                    <a:lnL w="9525" cap="flat" cmpd="sng" algn="ctr">
                      <a:solidFill>
                        <a:srgbClr val="70B2DF"/>
                      </a:solidFill>
                      <a:prstDash val="solid"/>
                      <a:round/>
                      <a:headEnd type="none" w="med" len="med"/>
                      <a:tailEnd type="none" w="med" len="med"/>
                    </a:lnL>
                    <a:lnR w="9525" cap="flat" cmpd="sng" algn="ctr">
                      <a:solidFill>
                        <a:srgbClr val="70B2DF"/>
                      </a:solidFill>
                      <a:prstDash val="solid"/>
                      <a:round/>
                      <a:headEnd type="none" w="med" len="med"/>
                      <a:tailEnd type="none" w="med" len="med"/>
                    </a:lnR>
                    <a:lnT w="9525" cap="flat" cmpd="sng" algn="ctr">
                      <a:solidFill>
                        <a:srgbClr val="70B2DF"/>
                      </a:solidFill>
                      <a:prstDash val="solid"/>
                      <a:round/>
                      <a:headEnd type="none" w="med" len="med"/>
                      <a:tailEnd type="none" w="med" len="med"/>
                    </a:lnT>
                    <a:lnB w="9525" cap="flat" cmpd="sng" algn="ctr">
                      <a:solidFill>
                        <a:srgbClr val="70B2DF"/>
                      </a:solidFill>
                      <a:prstDash val="solid"/>
                      <a:round/>
                      <a:headEnd type="none" w="med" len="med"/>
                      <a:tailEnd type="none" w="med" len="med"/>
                    </a:lnB>
                  </a:tcPr>
                </a:tc>
                <a:tc vMerge="1">
                  <a:txBody>
                    <a:bodyPr/>
                    <a:lstStyle/>
                    <a:p>
                      <a:endParaRPr lang="tr-TR"/>
                    </a:p>
                  </a:txBody>
                  <a:tcPr/>
                </a:tc>
                <a:tc>
                  <a:txBody>
                    <a:bodyPr/>
                    <a:lstStyle/>
                    <a:p>
                      <a:pPr algn="ctr"/>
                      <a:r>
                        <a:rPr lang="tr-TR">
                          <a:effectLst/>
                        </a:rPr>
                        <a:t>(tamlayan)</a:t>
                      </a:r>
                    </a:p>
                  </a:txBody>
                  <a:tcPr marL="76200" marR="76200" marT="76200" marB="76200" anchor="ctr">
                    <a:lnL w="9525" cap="flat" cmpd="sng" algn="ctr">
                      <a:solidFill>
                        <a:srgbClr val="201DAF"/>
                      </a:solidFill>
                      <a:prstDash val="solid"/>
                      <a:round/>
                      <a:headEnd type="none" w="med" len="med"/>
                      <a:tailEnd type="none" w="med" len="med"/>
                    </a:lnL>
                    <a:lnR w="9525" cap="flat" cmpd="sng" algn="ctr">
                      <a:solidFill>
                        <a:srgbClr val="80B7DF"/>
                      </a:solidFill>
                      <a:prstDash val="solid"/>
                      <a:round/>
                      <a:headEnd type="none" w="med" len="med"/>
                      <a:tailEnd type="none" w="med" len="med"/>
                    </a:lnR>
                    <a:lnT w="9525" cap="flat" cmpd="sng" algn="ctr">
                      <a:solidFill>
                        <a:srgbClr val="201DAF"/>
                      </a:solidFill>
                      <a:prstDash val="solid"/>
                      <a:round/>
                      <a:headEnd type="none" w="med" len="med"/>
                      <a:tailEnd type="none" w="med" len="med"/>
                    </a:lnT>
                    <a:lnB w="9525" cap="flat" cmpd="sng" algn="ctr">
                      <a:solidFill>
                        <a:srgbClr val="201DAF"/>
                      </a:solidFill>
                      <a:prstDash val="solid"/>
                      <a:round/>
                      <a:headEnd type="none" w="med" len="med"/>
                      <a:tailEnd type="none" w="med" len="med"/>
                    </a:lnB>
                  </a:tcPr>
                </a:tc>
                <a:tc>
                  <a:txBody>
                    <a:bodyPr/>
                    <a:lstStyle/>
                    <a:p>
                      <a:pPr algn="ctr"/>
                      <a:r>
                        <a:rPr lang="tr-TR" dirty="0">
                          <a:effectLst/>
                        </a:rPr>
                        <a:t>(tamlanan)</a:t>
                      </a:r>
                    </a:p>
                  </a:txBody>
                  <a:tcPr marL="76200" marR="76200" marT="76200" marB="76200" anchor="ctr">
                    <a:lnL w="9525" cap="flat" cmpd="sng" algn="ctr">
                      <a:solidFill>
                        <a:srgbClr val="80B7DF"/>
                      </a:solidFill>
                      <a:prstDash val="solid"/>
                      <a:round/>
                      <a:headEnd type="none" w="med" len="med"/>
                      <a:tailEnd type="none" w="med" len="med"/>
                    </a:lnL>
                    <a:lnR w="9525" cap="flat" cmpd="sng" algn="ctr">
                      <a:solidFill>
                        <a:srgbClr val="80B7DF"/>
                      </a:solidFill>
                      <a:prstDash val="solid"/>
                      <a:round/>
                      <a:headEnd type="none" w="med" len="med"/>
                      <a:tailEnd type="none" w="med" len="med"/>
                    </a:lnR>
                    <a:lnT w="9525" cap="flat" cmpd="sng" algn="ctr">
                      <a:solidFill>
                        <a:srgbClr val="80B7DF"/>
                      </a:solidFill>
                      <a:prstDash val="solid"/>
                      <a:round/>
                      <a:headEnd type="none" w="med" len="med"/>
                      <a:tailEnd type="none" w="med" len="med"/>
                    </a:lnT>
                    <a:lnB w="9525" cap="flat" cmpd="sng" algn="ctr">
                      <a:solidFill>
                        <a:srgbClr val="80B7DF"/>
                      </a:solidFill>
                      <a:prstDash val="solid"/>
                      <a:round/>
                      <a:headEnd type="none" w="med" len="med"/>
                      <a:tailEnd type="none" w="med" len="med"/>
                    </a:lnB>
                  </a:tcPr>
                </a:tc>
              </a:tr>
            </a:tbl>
          </a:graphicData>
        </a:graphic>
      </p:graphicFrame>
      <p:sp>
        <p:nvSpPr>
          <p:cNvPr id="5" name="Dikdörtgen 4"/>
          <p:cNvSpPr/>
          <p:nvPr/>
        </p:nvSpPr>
        <p:spPr>
          <a:xfrm>
            <a:off x="0" y="5013176"/>
            <a:ext cx="9144000" cy="1709571"/>
          </a:xfrm>
          <a:prstGeom prst="rect">
            <a:avLst/>
          </a:prstGeom>
        </p:spPr>
        <p:txBody>
          <a:bodyPr wrap="square">
            <a:spAutoFit/>
          </a:bodyPr>
          <a:lstStyle/>
          <a:p>
            <a:pPr algn="just">
              <a:lnSpc>
                <a:spcPct val="150000"/>
              </a:lnSpc>
            </a:pPr>
            <a:r>
              <a:rPr lang="tr-TR" b="0" i="0" dirty="0" smtClean="0">
                <a:solidFill>
                  <a:srgbClr val="222222"/>
                </a:solidFill>
                <a:effectLst/>
                <a:latin typeface="-apple-system"/>
              </a:rPr>
              <a:t>Yukarıdaki örnekte “düğme” isminin önüne gelen “gömlek” ismi o düğmenin kime veya neye ait olduğunu göstererek daha belirgin hale gelmesini sağlamış ve </a:t>
            </a:r>
            <a:r>
              <a:rPr lang="tr-TR" b="1" i="0" dirty="0" smtClean="0">
                <a:solidFill>
                  <a:srgbClr val="222222"/>
                </a:solidFill>
                <a:effectLst/>
                <a:latin typeface="-apple-system"/>
              </a:rPr>
              <a:t>isim tamlaması</a:t>
            </a:r>
            <a:r>
              <a:rPr lang="tr-TR" b="0" i="0" dirty="0" smtClean="0">
                <a:solidFill>
                  <a:srgbClr val="222222"/>
                </a:solidFill>
                <a:effectLst/>
                <a:latin typeface="-apple-system"/>
              </a:rPr>
              <a:t> oluşturmuştur. Bu tamlamada “gömleğin”sözcüğü </a:t>
            </a:r>
            <a:r>
              <a:rPr lang="tr-TR" b="1" i="0" dirty="0" smtClean="0">
                <a:solidFill>
                  <a:srgbClr val="222222"/>
                </a:solidFill>
                <a:effectLst/>
                <a:latin typeface="-apple-system"/>
              </a:rPr>
              <a:t>tamlayan</a:t>
            </a:r>
            <a:r>
              <a:rPr lang="tr-TR" b="0" i="0" dirty="0" smtClean="0">
                <a:solidFill>
                  <a:srgbClr val="222222"/>
                </a:solidFill>
                <a:effectLst/>
                <a:latin typeface="-apple-system"/>
              </a:rPr>
              <a:t>, “düğmesi” sözcüğü ise </a:t>
            </a:r>
            <a:r>
              <a:rPr lang="tr-TR" b="1" i="0" dirty="0" smtClean="0">
                <a:solidFill>
                  <a:srgbClr val="222222"/>
                </a:solidFill>
                <a:effectLst/>
                <a:latin typeface="-apple-system"/>
              </a:rPr>
              <a:t>tamlanan</a:t>
            </a:r>
            <a:r>
              <a:rPr lang="tr-TR" b="0" i="0" dirty="0" smtClean="0">
                <a:solidFill>
                  <a:srgbClr val="222222"/>
                </a:solidFill>
                <a:effectLst/>
                <a:latin typeface="-apple-system"/>
              </a:rPr>
              <a:t> görevindedir.</a:t>
            </a:r>
            <a:endParaRPr lang="tr-TR" dirty="0"/>
          </a:p>
        </p:txBody>
      </p:sp>
    </p:spTree>
    <p:extLst>
      <p:ext uri="{BB962C8B-B14F-4D97-AF65-F5344CB8AC3E}">
        <p14:creationId xmlns:p14="http://schemas.microsoft.com/office/powerpoint/2010/main" val="2354082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1679"/>
            <a:ext cx="9144000" cy="6836321"/>
          </a:xfrm>
        </p:spPr>
        <p:txBody>
          <a:bodyPr>
            <a:normAutofit fontScale="85000" lnSpcReduction="20000"/>
          </a:bodyPr>
          <a:lstStyle/>
          <a:p>
            <a:pPr>
              <a:lnSpc>
                <a:spcPct val="150000"/>
              </a:lnSpc>
              <a:spcBef>
                <a:spcPts val="0"/>
              </a:spcBef>
            </a:pPr>
            <a:r>
              <a:rPr lang="tr-TR" sz="3100" b="1" i="0" dirty="0" smtClean="0">
                <a:solidFill>
                  <a:srgbClr val="FFFFFF"/>
                </a:solidFill>
                <a:effectLst/>
                <a:latin typeface="-apple-system"/>
              </a:rPr>
              <a:t> &gt; </a:t>
            </a:r>
            <a:r>
              <a:rPr lang="tr-TR" sz="3100" b="1" i="0" dirty="0" smtClean="0">
                <a:solidFill>
                  <a:srgbClr val="222222"/>
                </a:solidFill>
                <a:effectLst/>
                <a:latin typeface="-apple-system"/>
              </a:rPr>
              <a:t> </a:t>
            </a:r>
            <a:r>
              <a:rPr lang="tr-TR" sz="3100" b="0" i="0" dirty="0" smtClean="0">
                <a:solidFill>
                  <a:srgbClr val="222222"/>
                </a:solidFill>
                <a:effectLst/>
                <a:latin typeface="-apple-system"/>
              </a:rPr>
              <a:t>İsim tamlamalarında tamlayan, ilgi eklerini; tamlanan ise iyelik (aitlik) eklerini alır.</a:t>
            </a:r>
          </a:p>
          <a:p>
            <a:pPr>
              <a:lnSpc>
                <a:spcPct val="150000"/>
              </a:lnSpc>
              <a:spcBef>
                <a:spcPts val="0"/>
              </a:spcBef>
            </a:pPr>
            <a:r>
              <a:rPr lang="tr-TR" sz="3100" b="1" i="0" dirty="0" smtClean="0">
                <a:solidFill>
                  <a:srgbClr val="DD0055"/>
                </a:solidFill>
                <a:effectLst/>
                <a:latin typeface="-apple-system"/>
              </a:rPr>
              <a:t>Tamlayan ekleri (ilgi ekleri):</a:t>
            </a:r>
            <a:r>
              <a:rPr lang="tr-TR" sz="3100" b="0" i="0" dirty="0" smtClean="0">
                <a:solidFill>
                  <a:srgbClr val="222222"/>
                </a:solidFill>
                <a:effectLst/>
                <a:latin typeface="-apple-system"/>
              </a:rPr>
              <a:t> </a:t>
            </a:r>
            <a:r>
              <a:rPr lang="tr-TR" sz="3100" b="1" i="0" dirty="0" smtClean="0">
                <a:solidFill>
                  <a:srgbClr val="222222"/>
                </a:solidFill>
                <a:effectLst/>
                <a:latin typeface="-apple-system"/>
              </a:rPr>
              <a:t>-ın /-in /-un /-ün</a:t>
            </a:r>
            <a:r>
              <a:rPr lang="tr-TR" sz="3100" b="0" i="0" dirty="0" smtClean="0">
                <a:solidFill>
                  <a:srgbClr val="222222"/>
                </a:solidFill>
                <a:effectLst/>
                <a:latin typeface="-apple-system"/>
              </a:rPr>
              <a:t>, -(n)ın /-(n)in /-(n)un /-(n)ün, -im</a:t>
            </a:r>
            <a:br>
              <a:rPr lang="tr-TR" sz="3100" b="0" i="0" dirty="0" smtClean="0">
                <a:solidFill>
                  <a:srgbClr val="222222"/>
                </a:solidFill>
                <a:effectLst/>
                <a:latin typeface="-apple-system"/>
              </a:rPr>
            </a:br>
            <a:r>
              <a:rPr lang="tr-TR" sz="3100" b="1" i="0" dirty="0" smtClean="0">
                <a:solidFill>
                  <a:srgbClr val="DD0055"/>
                </a:solidFill>
                <a:effectLst/>
                <a:latin typeface="-apple-system"/>
              </a:rPr>
              <a:t>Tamlanan ekleri (iyelik ekleri):</a:t>
            </a:r>
            <a:r>
              <a:rPr lang="tr-TR" sz="3100" b="0" i="0" dirty="0" smtClean="0">
                <a:solidFill>
                  <a:srgbClr val="222222"/>
                </a:solidFill>
                <a:effectLst/>
                <a:latin typeface="-apple-system"/>
              </a:rPr>
              <a:t> </a:t>
            </a:r>
            <a:r>
              <a:rPr lang="tr-TR" sz="3100" b="1" i="0" dirty="0" smtClean="0">
                <a:solidFill>
                  <a:srgbClr val="222222"/>
                </a:solidFill>
                <a:effectLst/>
                <a:latin typeface="-apple-system"/>
              </a:rPr>
              <a:t>-ı /-i /-u /-ü</a:t>
            </a:r>
            <a:r>
              <a:rPr lang="tr-TR" sz="3100" b="0" i="0" dirty="0" smtClean="0">
                <a:solidFill>
                  <a:srgbClr val="222222"/>
                </a:solidFill>
                <a:effectLst/>
                <a:latin typeface="-apple-system"/>
              </a:rPr>
              <a:t>, -(s)ı /-(s)i /-(s)u /-(s)ü, -im, -in</a:t>
            </a:r>
          </a:p>
          <a:p>
            <a:pPr>
              <a:lnSpc>
                <a:spcPct val="150000"/>
              </a:lnSpc>
              <a:spcBef>
                <a:spcPts val="0"/>
              </a:spcBef>
            </a:pPr>
            <a:r>
              <a:rPr lang="tr-TR" sz="3100" b="1" i="0" dirty="0" smtClean="0">
                <a:solidFill>
                  <a:srgbClr val="DD0055"/>
                </a:solidFill>
                <a:effectLst/>
                <a:latin typeface="-apple-system"/>
              </a:rPr>
              <a:t>Örnek(ler)</a:t>
            </a:r>
          </a:p>
          <a:p>
            <a:pPr>
              <a:lnSpc>
                <a:spcPct val="150000"/>
              </a:lnSpc>
              <a:spcBef>
                <a:spcPts val="0"/>
              </a:spcBef>
            </a:pPr>
            <a:r>
              <a:rPr lang="tr-TR" sz="3100" b="1" i="0" dirty="0" smtClean="0">
                <a:solidFill>
                  <a:srgbClr val="DD0055"/>
                </a:solidFill>
                <a:effectLst/>
                <a:latin typeface="-apple-system"/>
              </a:rPr>
              <a:t>»</a:t>
            </a:r>
            <a:r>
              <a:rPr lang="tr-TR" sz="3100" b="0" i="0" dirty="0" smtClean="0">
                <a:solidFill>
                  <a:srgbClr val="222222"/>
                </a:solidFill>
                <a:effectLst/>
                <a:latin typeface="-apple-system"/>
              </a:rPr>
              <a:t> telefon</a:t>
            </a:r>
            <a:r>
              <a:rPr lang="tr-TR" sz="3100" b="1" i="0" u="sng" dirty="0" smtClean="0">
                <a:solidFill>
                  <a:srgbClr val="DD0055"/>
                </a:solidFill>
                <a:effectLst/>
                <a:latin typeface="-apple-system"/>
              </a:rPr>
              <a:t>un</a:t>
            </a:r>
            <a:r>
              <a:rPr lang="tr-TR" sz="3100" b="0" i="0" dirty="0" smtClean="0">
                <a:solidFill>
                  <a:srgbClr val="222222"/>
                </a:solidFill>
                <a:effectLst/>
                <a:latin typeface="-apple-system"/>
              </a:rPr>
              <a:t> ekran</a:t>
            </a:r>
            <a:r>
              <a:rPr lang="tr-TR" sz="3100" b="1" i="0" u="sng" dirty="0" smtClean="0">
                <a:solidFill>
                  <a:srgbClr val="DD0055"/>
                </a:solidFill>
                <a:effectLst/>
                <a:latin typeface="-apple-system"/>
              </a:rPr>
              <a:t>ı</a:t>
            </a:r>
            <a:r>
              <a:rPr lang="tr-TR" sz="3100" b="0" i="0" u="sng" dirty="0" smtClean="0">
                <a:solidFill>
                  <a:srgbClr val="222222"/>
                </a:solidFill>
                <a:effectLst/>
                <a:latin typeface="-apple-system"/>
              </a:rPr>
              <a:t/>
            </a:r>
            <a:br>
              <a:rPr lang="tr-TR" sz="3100" b="0" i="0" u="sng" dirty="0" smtClean="0">
                <a:solidFill>
                  <a:srgbClr val="222222"/>
                </a:solidFill>
                <a:effectLst/>
                <a:latin typeface="-apple-system"/>
              </a:rPr>
            </a:br>
            <a:r>
              <a:rPr lang="tr-TR" sz="3100" b="0" i="0" dirty="0" smtClean="0">
                <a:solidFill>
                  <a:srgbClr val="222222"/>
                </a:solidFill>
                <a:effectLst/>
                <a:latin typeface="-apple-system"/>
              </a:rPr>
              <a:t>Bu örnekte “telefon” ve “ekran” sözcükleri birer isimdir. “Telefon” ismi, </a:t>
            </a:r>
            <a:r>
              <a:rPr lang="tr-TR" sz="3100" b="1" i="0" dirty="0" smtClean="0">
                <a:solidFill>
                  <a:srgbClr val="222222"/>
                </a:solidFill>
                <a:effectLst/>
                <a:latin typeface="-apple-system"/>
              </a:rPr>
              <a:t>“-un” tamlayan eki</a:t>
            </a:r>
            <a:r>
              <a:rPr lang="tr-TR" sz="3100" b="0" i="0" dirty="0" smtClean="0">
                <a:solidFill>
                  <a:srgbClr val="222222"/>
                </a:solidFill>
                <a:effectLst/>
                <a:latin typeface="-apple-system"/>
              </a:rPr>
              <a:t>ni; “ekran” ismi ise </a:t>
            </a:r>
            <a:r>
              <a:rPr lang="tr-TR" sz="3100" b="1" i="0" dirty="0" smtClean="0">
                <a:solidFill>
                  <a:srgbClr val="222222"/>
                </a:solidFill>
                <a:effectLst/>
                <a:latin typeface="-apple-system"/>
              </a:rPr>
              <a:t>“-ı” tamlanan eki</a:t>
            </a:r>
            <a:r>
              <a:rPr lang="tr-TR" sz="3100" b="0" i="0" dirty="0" smtClean="0">
                <a:solidFill>
                  <a:srgbClr val="222222"/>
                </a:solidFill>
                <a:effectLst/>
                <a:latin typeface="-apple-system"/>
              </a:rPr>
              <a:t>ni alarak </a:t>
            </a:r>
            <a:r>
              <a:rPr lang="tr-TR" sz="3100" b="1" i="0" dirty="0" smtClean="0">
                <a:solidFill>
                  <a:srgbClr val="222222"/>
                </a:solidFill>
                <a:effectLst/>
                <a:latin typeface="-apple-system"/>
              </a:rPr>
              <a:t>isim tamlaması</a:t>
            </a:r>
            <a:r>
              <a:rPr lang="tr-TR" sz="3100" b="0" i="0" dirty="0" smtClean="0">
                <a:solidFill>
                  <a:srgbClr val="222222"/>
                </a:solidFill>
                <a:effectLst/>
                <a:latin typeface="-apple-system"/>
              </a:rPr>
              <a:t> oluşturmuşlardır. </a:t>
            </a:r>
          </a:p>
          <a:p>
            <a:pPr algn="just">
              <a:lnSpc>
                <a:spcPct val="150000"/>
              </a:lnSpc>
              <a:spcBef>
                <a:spcPts val="0"/>
              </a:spcBef>
            </a:pPr>
            <a:r>
              <a:rPr lang="tr-TR" b="0" i="0" dirty="0" smtClean="0">
                <a:solidFill>
                  <a:srgbClr val="222222"/>
                </a:solidFill>
                <a:effectLst/>
                <a:latin typeface="-apple-system"/>
              </a:rPr>
              <a:t>&gt;  </a:t>
            </a:r>
            <a:r>
              <a:rPr lang="tr-TR" b="0" i="0" dirty="0" smtClean="0">
                <a:solidFill>
                  <a:srgbClr val="FF0000"/>
                </a:solidFill>
                <a:effectLst/>
                <a:latin typeface="-apple-system"/>
              </a:rPr>
              <a:t>İsim tamlamaları belirtili, belirtisiz ve zincirleme isim tamlamaları olmak üzere üçe ayrılır:</a:t>
            </a:r>
          </a:p>
          <a:p>
            <a:endParaRPr lang="tr-TR" dirty="0"/>
          </a:p>
        </p:txBody>
      </p:sp>
    </p:spTree>
    <p:extLst>
      <p:ext uri="{BB962C8B-B14F-4D97-AF65-F5344CB8AC3E}">
        <p14:creationId xmlns:p14="http://schemas.microsoft.com/office/powerpoint/2010/main" val="419063648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230</Words>
  <Application>Microsoft Office PowerPoint</Application>
  <PresentationFormat>Ekran Gösterisi (4:3)</PresentationFormat>
  <Paragraphs>222</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Ofis Teması</vt:lpstr>
      <vt:lpstr>Tamlamalar (İsim Tamlaması – Sıfat Tamlaması) </vt:lpstr>
      <vt:lpstr>Tamlama</vt:lpstr>
      <vt:lpstr>Tamlamalar, sıfat tamlaması ve isim tamlaması olmak üzere iki ana başlıkta incelenir:</vt:lpstr>
      <vt:lpstr>1. Sıfat Tamlamaları </vt:lpstr>
      <vt:lpstr>PowerPoint Sunusu</vt:lpstr>
      <vt:lpstr>PowerPoint Sunusu</vt:lpstr>
      <vt:lpstr>PowerPoint Sunusu</vt:lpstr>
      <vt:lpstr>2. İsim Tamlamaları </vt:lpstr>
      <vt:lpstr>PowerPoint Sunusu</vt:lpstr>
      <vt:lpstr>2.1. Belirtili İsim Tamlaması </vt:lpstr>
      <vt:lpstr>PowerPoint Sunusu</vt:lpstr>
      <vt:lpstr>PowerPoint Sunusu</vt:lpstr>
      <vt:lpstr>PowerPoint Sunusu</vt:lpstr>
      <vt:lpstr>2.2. Belirtisiz İsim Tamlaması </vt:lpstr>
      <vt:lpstr>PowerPoint Sunusu</vt:lpstr>
      <vt:lpstr>2.3. Zincirleme İsim Tamlaması </vt:lpstr>
      <vt:lpstr>PowerPoint Sunusu</vt:lpstr>
      <vt:lpstr>Takısız İsim Tamlaması </vt:lpstr>
      <vt:lpstr>PowerPoint Sunusu</vt:lpstr>
      <vt:lpstr>PowerPoint Sunusu</vt:lpstr>
      <vt:lpstr>PowerPoint Sunusu</vt:lpstr>
    </vt:vector>
  </TitlesOfParts>
  <Company>Silentall Unattended Installer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Tamlamalar (İsim Tamlaması – Sıfat Tamlaması)</dc:title>
  <dc:creator>ronaldinho424</dc:creator>
  <cp:lastModifiedBy>ronaldinho424</cp:lastModifiedBy>
  <cp:revision>6</cp:revision>
  <dcterms:created xsi:type="dcterms:W3CDTF">2024-03-18T09:08:05Z</dcterms:created>
  <dcterms:modified xsi:type="dcterms:W3CDTF">2024-03-18T10:06:27Z</dcterms:modified>
</cp:coreProperties>
</file>