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13" d="100"/>
          <a:sy n="113" d="100"/>
        </p:scale>
        <p:origin x="58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1"/>
  <c:style val="2"/>
  <c:chart>
    <c:autoTitleDeleted val="1"/>
    <c:plotArea>
      <c:layout/>
      <c:barChart>
        <c:barDir val="col"/>
        <c:grouping val="clustered"/>
        <c:varyColors val="0"/>
        <c:ser>
          <c:idx val="0"/>
          <c:order val="0"/>
          <c:tx>
            <c:strRef>
              <c:f>Sheet1!$B$1</c:f>
              <c:strCache>
                <c:ptCount val="1"/>
                <c:pt idx="0">
                  <c:v>Control</c:v>
                </c:pt>
              </c:strCache>
            </c:strRef>
          </c:tx>
          <c:spPr>
            <a:solidFill>
              <a:srgbClr val="1A1A2E"/>
            </a:solidFill>
            <a:effectLst/>
          </c:spPr>
          <c:invertIfNegative val="0"/>
          <c:cat>
            <c:strRef>
              <c:f>Sheet1!$A$2:$A$3</c:f>
              <c:strCache>
                <c:ptCount val="2"/>
                <c:pt idx="0">
                  <c:v>Individual outgroup
member (Turkish person)</c:v>
                </c:pt>
                <c:pt idx="1">
                  <c:v>Outgroup as a whole
(Turkish people)</c:v>
                </c:pt>
              </c:strCache>
            </c:strRef>
          </c:cat>
          <c:val>
            <c:numRef>
              <c:f>Sheet1!$B$2:$B$3</c:f>
              <c:numCache>
                <c:formatCode>General</c:formatCode>
                <c:ptCount val="2"/>
                <c:pt idx="0">
                  <c:v>4.9000000000000004</c:v>
                </c:pt>
                <c:pt idx="1">
                  <c:v>4.3</c:v>
                </c:pt>
              </c:numCache>
            </c:numRef>
          </c:val>
          <c:extLst>
            <c:ext xmlns:c16="http://schemas.microsoft.com/office/drawing/2014/chart" uri="{C3380CC4-5D6E-409C-BE32-E72D297353CC}">
              <c16:uniqueId val="{00000000-3FEB-4884-9412-DA13E251A8CE}"/>
            </c:ext>
          </c:extLst>
        </c:ser>
        <c:ser>
          <c:idx val="1"/>
          <c:order val="1"/>
          <c:tx>
            <c:strRef>
              <c:f>Sheet1!$C$1</c:f>
              <c:strCache>
                <c:ptCount val="1"/>
                <c:pt idx="0">
                  <c:v>Group salience</c:v>
                </c:pt>
              </c:strCache>
            </c:strRef>
          </c:tx>
          <c:spPr>
            <a:solidFill>
              <a:srgbClr val="C2185B"/>
            </a:solidFill>
            <a:effectLst/>
          </c:spPr>
          <c:invertIfNegative val="0"/>
          <c:cat>
            <c:strRef>
              <c:f>Sheet1!$A$2:$A$3</c:f>
              <c:strCache>
                <c:ptCount val="2"/>
                <c:pt idx="0">
                  <c:v>Individual outgroup
member (Turkish person)</c:v>
                </c:pt>
                <c:pt idx="1">
                  <c:v>Outgroup as a whole
(Turkish people)</c:v>
                </c:pt>
              </c:strCache>
            </c:strRef>
          </c:cat>
          <c:val>
            <c:numRef>
              <c:f>Sheet1!$C$2:$C$3</c:f>
              <c:numCache>
                <c:formatCode>General</c:formatCode>
                <c:ptCount val="2"/>
                <c:pt idx="0">
                  <c:v>4.95</c:v>
                </c:pt>
                <c:pt idx="1">
                  <c:v>5</c:v>
                </c:pt>
              </c:numCache>
            </c:numRef>
          </c:val>
          <c:extLst>
            <c:ext xmlns:c16="http://schemas.microsoft.com/office/drawing/2014/chart" uri="{C3380CC4-5D6E-409C-BE32-E72D297353CC}">
              <c16:uniqueId val="{00000001-3FEB-4884-9412-DA13E251A8CE}"/>
            </c:ext>
          </c:extLst>
        </c:ser>
        <c:dLbls>
          <c:showLegendKey val="0"/>
          <c:showVal val="0"/>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0" i="0" u="none" strike="noStrike">
                <a:solidFill>
                  <a:srgbClr val="000000"/>
                </a:solidFill>
                <a:latin typeface="Arial"/>
              </a:defRPr>
            </a:pPr>
            <a:endParaRPr lang="en-US"/>
          </a:p>
        </c:txPr>
        <c:crossAx val="2094734552"/>
        <c:crosses val="autoZero"/>
        <c:auto val="1"/>
        <c:lblAlgn val="ctr"/>
        <c:lblOffset val="100"/>
        <c:noMultiLvlLbl val="1"/>
      </c:catAx>
      <c:valAx>
        <c:axId val="2094734552"/>
        <c:scaling>
          <c:orientation val="minMax"/>
          <c:max val="5.5"/>
          <c:min val="3.5"/>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100" b="0" i="0" u="none" strike="noStrike">
                <a:solidFill>
                  <a:srgbClr val="000000"/>
                </a:solidFill>
                <a:latin typeface="Arial"/>
              </a:defRPr>
            </a:pPr>
            <a:endParaRPr lang="en-US"/>
          </a:p>
        </c:txPr>
        <c:crossAx val="2094734554"/>
        <c:crosses val="autoZero"/>
        <c:crossBetween val="between"/>
      </c:valAx>
      <c:spPr>
        <a:noFill/>
        <a:ln>
          <a:noFill/>
        </a:ln>
        <a:effectLst/>
      </c:spPr>
    </c:plotArea>
    <c:legend>
      <c:legendPos val="r"/>
      <c:overlay val="0"/>
      <c:txPr>
        <a:bodyPr/>
        <a:lstStyle/>
        <a:p>
          <a:pPr>
            <a:defRPr sz="1100"/>
          </a:pPr>
          <a:endParaRPr lang="en-US"/>
        </a:p>
      </c:txPr>
    </c:legend>
    <c:plotVisOnly val="1"/>
    <c:dispBlanksAs val="span"/>
    <c:showDLblsOverMax val="1"/>
  </c:chart>
  <c:spPr>
    <a:solidFill>
      <a:srgbClr val="F8F8F8"/>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2066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2185B"/>
          </a:solidFill>
          <a:ln w="12700">
            <a:solidFill>
              <a:srgbClr val="C2185B"/>
            </a:solidFill>
            <a:prstDash val="solid"/>
          </a:ln>
        </p:spPr>
      </p:sp>
      <p:sp>
        <p:nvSpPr>
          <p:cNvPr id="3" name="Text 1"/>
          <p:cNvSpPr/>
          <p:nvPr/>
        </p:nvSpPr>
        <p:spPr>
          <a:xfrm>
            <a:off x="457200" y="1645920"/>
            <a:ext cx="8412480" cy="1097280"/>
          </a:xfrm>
          <a:prstGeom prst="rect">
            <a:avLst/>
          </a:prstGeom>
          <a:noFill/>
          <a:ln/>
        </p:spPr>
        <p:txBody>
          <a:bodyPr wrap="square" rtlCol="0" anchor="ctr"/>
          <a:lstStyle/>
          <a:p>
            <a:pPr marL="0" indent="0" algn="l">
              <a:buNone/>
            </a:pPr>
            <a:r>
              <a:rPr lang="tr-TR" sz="4000" b="1" dirty="0">
                <a:solidFill>
                  <a:srgbClr val="FFFFFF"/>
                </a:solidFill>
                <a:latin typeface="Calibri" pitchFamily="34" charset="0"/>
                <a:ea typeface="Calibri" pitchFamily="34" charset="-122"/>
                <a:cs typeface="Calibri" pitchFamily="34" charset="-120"/>
              </a:rPr>
              <a:t>PSY240- </a:t>
            </a:r>
            <a:r>
              <a:rPr lang="en-US" sz="4000" b="1" dirty="0">
                <a:solidFill>
                  <a:srgbClr val="FFFFFF"/>
                </a:solidFill>
                <a:latin typeface="Calibri" pitchFamily="34" charset="0"/>
                <a:ea typeface="Calibri" pitchFamily="34" charset="-122"/>
                <a:cs typeface="Calibri" pitchFamily="34" charset="-120"/>
              </a:rPr>
              <a:t>Bringing Groups Together</a:t>
            </a:r>
            <a:endParaRPr lang="en-US" sz="4000" dirty="0"/>
          </a:p>
        </p:txBody>
      </p:sp>
      <p:sp>
        <p:nvSpPr>
          <p:cNvPr id="4" name="Text 2"/>
          <p:cNvSpPr/>
          <p:nvPr/>
        </p:nvSpPr>
        <p:spPr>
          <a:xfrm>
            <a:off x="457200" y="2834640"/>
            <a:ext cx="8412480" cy="731520"/>
          </a:xfrm>
          <a:prstGeom prst="rect">
            <a:avLst/>
          </a:prstGeom>
          <a:noFill/>
          <a:ln/>
        </p:spPr>
        <p:txBody>
          <a:bodyPr wrap="square" rtlCol="0" anchor="ctr"/>
          <a:lstStyle/>
          <a:p>
            <a:pPr marL="0" indent="0" algn="l">
              <a:buNone/>
            </a:pPr>
            <a:endParaRPr lang="en-US"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Contact Theory – Changing Cognitions</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Generalization of negative contact</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Generalization in intergroup contact can sometimes be negative.</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If contact is negative, generalizing this to all members of the group increases prejudice.</a:t>
            </a:r>
            <a:endParaRPr lang="en-US" sz="1700" dirty="0"/>
          </a:p>
          <a:p>
            <a:pPr marL="342900" indent="-342900">
              <a:spcAft>
                <a:spcPts val="600"/>
              </a:spcAft>
              <a:buSzPct val="100000"/>
              <a:buChar char="•"/>
            </a:pPr>
            <a:r>
              <a:rPr lang="en-US" sz="1700" b="1" dirty="0">
                <a:solidFill>
                  <a:srgbClr val="C2185B"/>
                </a:solidFill>
                <a:latin typeface="Calibri" pitchFamily="34" charset="0"/>
                <a:ea typeface="Calibri" pitchFamily="34" charset="-122"/>
                <a:cs typeface="Calibri" pitchFamily="34" charset="-120"/>
              </a:rPr>
              <a:t>Your examples</a:t>
            </a:r>
            <a:r>
              <a:rPr lang="tr-TR" sz="1700" b="1" dirty="0">
                <a:solidFill>
                  <a:srgbClr val="C2185B"/>
                </a:solidFill>
                <a:latin typeface="Calibri" pitchFamily="34" charset="0"/>
                <a:ea typeface="Calibri" pitchFamily="34" charset="-122"/>
                <a:cs typeface="Calibri" pitchFamily="34" charset="-120"/>
              </a:rPr>
              <a:t> </a:t>
            </a:r>
            <a:r>
              <a:rPr lang="tr-TR" sz="1700" b="1" dirty="0">
                <a:solidFill>
                  <a:srgbClr val="C2185B"/>
                </a:solidFill>
                <a:latin typeface="Calibri" pitchFamily="34" charset="0"/>
                <a:ea typeface="Calibri" pitchFamily="34" charset="-122"/>
                <a:cs typeface="Calibri" pitchFamily="34" charset="-120"/>
                <a:sym typeface="Wingdings" panose="05000000000000000000" pitchFamily="2" charset="2"/>
              </a:rPr>
              <a:t></a:t>
            </a:r>
            <a:endParaRPr lang="en-US" sz="1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Contact Theory – Changing Emotions</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Intergroup anxiety:</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Feelings of uncertainty, discomfort or concern in interactions with members of other groups.</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An emotion arising from the possibility of experiencing unpleasant events such as rejection, embarrassment, or discomfort in an interaction with the other group.</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Expectations that interactions with outgroup members will result in an uncomfortable experience increase intergroup anxiety.</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Social contact aims to reduce intergroup anxiety.</a:t>
            </a:r>
            <a:endParaRPr lang="en-US" sz="1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Contact Theory – Changing Emotions</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Intergroup empathy:</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Contact with outgroups also helps us see and feel things from their perspective.</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Perspective-taking and empathy are associated with a more positive and less prejudiced view toward the outgroup:</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More positive intergroup attitudes</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Seeing the outgroup as less homogeneous</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Less negative behavioral intentions toward the outgroup</a:t>
            </a:r>
            <a:endParaRPr lang="en-US" sz="1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Contact Theory – Changing Emotions</a:t>
            </a:r>
            <a:endParaRPr lang="en-US" sz="2800" dirty="0"/>
          </a:p>
        </p:txBody>
      </p:sp>
      <p:sp>
        <p:nvSpPr>
          <p:cNvPr id="4" name="Text 2"/>
          <p:cNvSpPr/>
          <p:nvPr/>
        </p:nvSpPr>
        <p:spPr>
          <a:xfrm>
            <a:off x="457200" y="960120"/>
            <a:ext cx="8412480" cy="3931920"/>
          </a:xfrm>
          <a:prstGeom prst="rect">
            <a:avLst/>
          </a:prstGeom>
          <a:noFill/>
          <a:ln/>
        </p:spPr>
        <p:txBody>
          <a:bodyPr wrap="square" rtlCol="0" anchor="t"/>
          <a:lstStyle/>
          <a:p>
            <a:pPr marL="342900" indent="-342900">
              <a:spcAft>
                <a:spcPts val="600"/>
              </a:spcAft>
              <a:buSzPct val="100000"/>
              <a:buChar char="•"/>
            </a:pPr>
            <a:r>
              <a:rPr lang="en-US" sz="1500" dirty="0">
                <a:solidFill>
                  <a:srgbClr val="555555"/>
                </a:solidFill>
                <a:latin typeface="Calibri" pitchFamily="34" charset="0"/>
                <a:ea typeface="Calibri" pitchFamily="34" charset="-122"/>
                <a:cs typeface="Calibri" pitchFamily="34" charset="-120"/>
              </a:rPr>
              <a:t>Empathy and perspective-taking were found to work in many other intergroup contexts and helped us understand why increased contact leads to reduced prejudice.</a:t>
            </a:r>
            <a:endParaRPr lang="en-US" sz="1500" dirty="0"/>
          </a:p>
          <a:p>
            <a:pPr marL="685800" lvl="1" indent="-342900">
              <a:spcAft>
                <a:spcPts val="300"/>
              </a:spcAft>
              <a:buSzPct val="100000"/>
              <a:buChar char="•"/>
            </a:pPr>
            <a:r>
              <a:rPr lang="en-US" sz="1300" dirty="0">
                <a:solidFill>
                  <a:srgbClr val="555555"/>
                </a:solidFill>
                <a:latin typeface="Calibri" pitchFamily="34" charset="0"/>
                <a:ea typeface="Calibri" pitchFamily="34" charset="-122"/>
                <a:cs typeface="Calibri" pitchFamily="34" charset="-120"/>
              </a:rPr>
              <a:t>E.g., in Bosnian Muslims' attitudes toward Bosnian Serbs after the war in Bosnia in the 1990s, in young people's attitudes toward the elderly, and in Italians' attitudes toward immigrants…</a:t>
            </a:r>
            <a:endParaRPr lang="en-US" sz="1500" dirty="0"/>
          </a:p>
          <a:p>
            <a:pPr marL="342900" indent="-342900">
              <a:spcAft>
                <a:spcPts val="600"/>
              </a:spcAft>
              <a:buSzPct val="100000"/>
              <a:buChar char="•"/>
            </a:pPr>
            <a:r>
              <a:rPr lang="en-US" sz="1500" dirty="0">
                <a:solidFill>
                  <a:srgbClr val="555555"/>
                </a:solidFill>
                <a:latin typeface="Calibri" pitchFamily="34" charset="0"/>
                <a:ea typeface="Calibri" pitchFamily="34" charset="-122"/>
                <a:cs typeface="Calibri" pitchFamily="34" charset="-120"/>
              </a:rPr>
              <a:t>However, under some conditions, better understanding the outgroup's perspective can make us aware that the outgroup views us negatively. In this case, intergroup interaction may break down because we become anxious about what the outgroup thinks of us.</a:t>
            </a:r>
            <a:endParaRPr lang="en-US" sz="1500" dirty="0"/>
          </a:p>
          <a:p>
            <a:pPr marL="342900" indent="-342900">
              <a:spcAft>
                <a:spcPts val="600"/>
              </a:spcAft>
              <a:buSzPct val="100000"/>
              <a:buChar char="•"/>
            </a:pPr>
            <a:r>
              <a:rPr lang="en-US" sz="1500" b="1" dirty="0">
                <a:solidFill>
                  <a:srgbClr val="C2185B"/>
                </a:solidFill>
                <a:latin typeface="Calibri" pitchFamily="34" charset="0"/>
                <a:ea typeface="Calibri" pitchFamily="34" charset="-122"/>
                <a:cs typeface="Calibri" pitchFamily="34" charset="-120"/>
              </a:rPr>
              <a:t>Ironically, these unintended consequences of perspective-taking are more likely among less prejudiced people — why do you think that is?</a:t>
            </a:r>
            <a:endParaRPr lang="en-US" sz="1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Types of Indirect Contact</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We discussed how bringing together members of different groups can help reduce prejudice.</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Various forms of indirect contact can also be useful, especially when direct contact opportunities are rare, difficult, or not recommended. (Let's remember it is not always positive.)</a:t>
            </a:r>
            <a:endParaRPr lang="en-US" sz="1700" dirty="0"/>
          </a:p>
          <a:p>
            <a:pPr marL="342900" indent="-342900">
              <a:spcAft>
                <a:spcPts val="600"/>
              </a:spcAft>
              <a:buSzPct val="100000"/>
              <a:buChar char="•"/>
            </a:pPr>
            <a:r>
              <a:rPr lang="en-US" sz="1700" b="1" dirty="0">
                <a:solidFill>
                  <a:srgbClr val="C2185B"/>
                </a:solidFill>
                <a:latin typeface="Calibri" pitchFamily="34" charset="0"/>
                <a:ea typeface="Calibri" pitchFamily="34" charset="-122"/>
                <a:cs typeface="Calibri" pitchFamily="34" charset="-120"/>
              </a:rPr>
              <a:t>Less effective but still beneficial.</a:t>
            </a:r>
            <a:endParaRPr lang="en-US" sz="1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Types of Indirect Contact</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Extended contact:</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Knowing someone who has a friend from the outgroup (friend of a friend, knowing someone who knows…)</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Observing an ingroup friend interacting in a friendly way with an outgroup member reduces the amount of ingroup prejudice toward that outgroup.</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Effective for segregated groups (groups that do not live together or have no real contact).</a:t>
            </a:r>
            <a:endParaRPr lang="en-US" sz="1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Types of Indirect Contact</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Fictional contact:</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Arranging stories depicting close friendships between groups.</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Various content emphasizing friendship, dual identities, common identities.</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After reading the stories, real contact activities that reinforce the positive message.</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These types of interventions are more effective in young children (age eight and under) compared to older children — young children may be more influenced by stories. Or because they have less direct contact than older children.</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Radio, television, and other media elements can be used.</a:t>
            </a:r>
            <a:endParaRPr lang="en-US" sz="1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Types of Indirect Contact</a:t>
            </a:r>
            <a:endParaRPr lang="en-US" sz="2800" dirty="0"/>
          </a:p>
        </p:txBody>
      </p:sp>
      <p:sp>
        <p:nvSpPr>
          <p:cNvPr id="4" name="Text 2"/>
          <p:cNvSpPr/>
          <p:nvPr/>
        </p:nvSpPr>
        <p:spPr>
          <a:xfrm>
            <a:off x="457200" y="960120"/>
            <a:ext cx="8412480" cy="3931920"/>
          </a:xfrm>
          <a:prstGeom prst="rect">
            <a:avLst/>
          </a:prstGeom>
          <a:noFill/>
          <a:ln/>
        </p:spPr>
        <p:txBody>
          <a:bodyPr wrap="square" rtlCol="0" anchor="t"/>
          <a:lstStyle/>
          <a:p>
            <a:pPr marL="0" indent="0">
              <a:spcAft>
                <a:spcPts val="600"/>
              </a:spcAft>
              <a:buNone/>
            </a:pPr>
            <a:r>
              <a:rPr lang="en-US" sz="1600" b="1" dirty="0">
                <a:solidFill>
                  <a:srgbClr val="1A1A2E"/>
                </a:solidFill>
                <a:latin typeface="Calibri" pitchFamily="34" charset="0"/>
                <a:ea typeface="Calibri" pitchFamily="34" charset="-122"/>
                <a:cs typeface="Calibri" pitchFamily="34" charset="-120"/>
              </a:rPr>
              <a:t>Imagined contact:</a:t>
            </a:r>
            <a:endParaRPr lang="en-US" sz="1600" dirty="0"/>
          </a:p>
          <a:p>
            <a:pPr marL="685800" lvl="1" indent="-342900">
              <a:spcAft>
                <a:spcPts val="300"/>
              </a:spcAft>
              <a:buSzPct val="100000"/>
              <a:buChar char="•"/>
            </a:pPr>
            <a:r>
              <a:rPr lang="en-US" sz="1300" i="1" dirty="0">
                <a:solidFill>
                  <a:srgbClr val="555555"/>
                </a:solidFill>
                <a:latin typeface="Calibri" pitchFamily="34" charset="0"/>
                <a:ea typeface="Calibri" pitchFamily="34" charset="-122"/>
                <a:cs typeface="Calibri" pitchFamily="34" charset="-120"/>
              </a:rPr>
              <a:t>"the mental simulation of a social interaction with a member of an outgroup category"</a:t>
            </a:r>
            <a:endParaRPr lang="en-US" sz="1600" dirty="0"/>
          </a:p>
          <a:p>
            <a:pPr marL="685800" lvl="1" indent="-342900">
              <a:spcAft>
                <a:spcPts val="300"/>
              </a:spcAft>
              <a:buSzPct val="100000"/>
              <a:buChar char="•"/>
            </a:pPr>
            <a:r>
              <a:rPr lang="en-US" sz="1300" dirty="0">
                <a:solidFill>
                  <a:srgbClr val="555555"/>
                </a:solidFill>
                <a:latin typeface="Calibri" pitchFamily="34" charset="0"/>
                <a:ea typeface="Calibri" pitchFamily="34" charset="-122"/>
                <a:cs typeface="Calibri" pitchFamily="34" charset="-120"/>
              </a:rPr>
              <a:t>Aims to reduce prejudice against outgroups and replace them with more positive attitudes and behaviors by using a mental image of a positive interaction occurring between the two groups.</a:t>
            </a:r>
            <a:endParaRPr lang="en-US" sz="1600" dirty="0"/>
          </a:p>
          <a:p>
            <a:pPr marL="685800" lvl="1" indent="-342900">
              <a:spcAft>
                <a:spcPts val="300"/>
              </a:spcAft>
              <a:buSzPct val="100000"/>
              <a:buChar char="•"/>
            </a:pPr>
            <a:r>
              <a:rPr lang="en-US" sz="1300" dirty="0">
                <a:solidFill>
                  <a:srgbClr val="555555"/>
                </a:solidFill>
                <a:latin typeface="Calibri" pitchFamily="34" charset="0"/>
                <a:ea typeface="Calibri" pitchFamily="34" charset="-122"/>
                <a:cs typeface="Calibri" pitchFamily="34" charset="-120"/>
              </a:rPr>
              <a:t>Mental simulation is known to affect many neurological mechanisms: attitude change, increasing behavioral intention, success in motor learning, self-perception, memory, emotions, and cognitive and behavioral responses.</a:t>
            </a:r>
            <a:endParaRPr lang="en-US" sz="1600" dirty="0"/>
          </a:p>
          <a:p>
            <a:pPr marL="685800" lvl="1" indent="-342900">
              <a:spcAft>
                <a:spcPts val="300"/>
              </a:spcAft>
              <a:buSzPct val="100000"/>
              <a:buChar char="•"/>
            </a:pPr>
            <a:r>
              <a:rPr lang="en-US" sz="1300" dirty="0">
                <a:solidFill>
                  <a:srgbClr val="555555"/>
                </a:solidFill>
                <a:latin typeface="Calibri" pitchFamily="34" charset="0"/>
                <a:ea typeface="Calibri" pitchFamily="34" charset="-122"/>
                <a:cs typeface="Calibri" pitchFamily="34" charset="-120"/>
              </a:rPr>
              <a:t>Has been studied across a wide range of group prejudices (Muslims, Mexicans, gay people, overweight people, people with mental health issues and disabilities, the elderly, and others…)</a:t>
            </a:r>
            <a:endParaRPr lang="en-US" sz="1600" dirty="0"/>
          </a:p>
          <a:p>
            <a:pPr marL="685800" lvl="1" indent="-342900">
              <a:spcAft>
                <a:spcPts val="300"/>
              </a:spcAft>
              <a:buSzPct val="100000"/>
              <a:buChar char="•"/>
            </a:pPr>
            <a:r>
              <a:rPr lang="en-US" sz="1300" dirty="0">
                <a:solidFill>
                  <a:srgbClr val="555555"/>
                </a:solidFill>
                <a:latin typeface="Calibri" pitchFamily="34" charset="0"/>
                <a:ea typeface="Calibri" pitchFamily="34" charset="-122"/>
                <a:cs typeface="Calibri" pitchFamily="34" charset="-120"/>
              </a:rPr>
              <a:t>Can play a role in reducing prejudice — by helping to reduce people's concerns about the possibility of future real contact (intergroup anxiety).</a:t>
            </a:r>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Types of Indirect Contact</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Imagined contact:</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The conditions required for real contact to be successful should also be considered when creating imagined contact simulations:</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Continuous and enjoyable/positive</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Equal status</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Shared group goals</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Social and institutional support (authority's backing)</a:t>
            </a:r>
            <a:endParaRPr lang="en-US" sz="1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A Two-Sided Perspective</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Wars, civil wars, genocides, massacres, slavery, colonialism…</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Perpetrator and victim</a:t>
            </a:r>
            <a:endParaRPr lang="en-US" sz="1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Bringing Groups Together</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Intergroup relations and conflict</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Prejudice, discrimination and inequalities</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Is there hope?</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What can social psychology offer for these negative intergroup relations?</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What kinds of solutions can we as 'psychologists' generate for social problems rooted in group relations?</a:t>
            </a:r>
            <a:endParaRPr lang="en-US" sz="1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Group-Based Emotions: Perpetrator Group</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Guilt and Shame</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Guilt focuses on the wrong itself and its consequences for others; shame focuses more on the self.</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We may feel guilty for doing these terrible things to that suffering group, or we may feel ashamed because what we did makes us an immoral (bad) group.</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Guilt — apologizing, trying to make amends, paying reparations.</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Shame — avoidance of the victim group, and even displaying hostility.</a:t>
            </a:r>
            <a:endParaRPr lang="en-US" sz="17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Group-Based Emotions: Victim Group</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Victimhood</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Forgiveness</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"Victim identity"</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A strong sense of victimhood is an obstacle to intergroup forgiveness.</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Therefore, if ways can be found to promote empathy, trust and a more inclusive social identity, it may be possible to combat and perhaps overcome the effects of victim identity.</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Common identity</a:t>
            </a:r>
            <a:endParaRPr lang="en-US" sz="1700" dirty="0"/>
          </a:p>
          <a:p>
            <a:pPr marL="342900" indent="-342900">
              <a:spcAft>
                <a:spcPts val="600"/>
              </a:spcAft>
              <a:buSzPct val="100000"/>
              <a:buChar char="•"/>
            </a:pPr>
            <a:r>
              <a:rPr lang="en-US" sz="1700" b="1" dirty="0">
                <a:solidFill>
                  <a:srgbClr val="C2185B"/>
                </a:solidFill>
                <a:latin typeface="Calibri" pitchFamily="34" charset="0"/>
                <a:ea typeface="Calibri" pitchFamily="34" charset="-122"/>
                <a:cs typeface="Calibri" pitchFamily="34" charset="-120"/>
              </a:rPr>
              <a:t>The Cyprus example</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Reducing Prejudice</a:t>
            </a:r>
            <a:endParaRPr lang="en-US" sz="2800" dirty="0"/>
          </a:p>
        </p:txBody>
      </p:sp>
      <p:sp>
        <p:nvSpPr>
          <p:cNvPr id="4" name="Shape 2"/>
          <p:cNvSpPr/>
          <p:nvPr/>
        </p:nvSpPr>
        <p:spPr>
          <a:xfrm>
            <a:off x="365760" y="960120"/>
            <a:ext cx="5303520" cy="1234440"/>
          </a:xfrm>
          <a:prstGeom prst="rect">
            <a:avLst/>
          </a:prstGeom>
          <a:solidFill>
            <a:srgbClr val="F8F0F5"/>
          </a:solidFill>
          <a:ln w="12700">
            <a:solidFill>
              <a:srgbClr val="C2185B"/>
            </a:solidFill>
            <a:prstDash val="solid"/>
          </a:ln>
        </p:spPr>
      </p:sp>
      <p:sp>
        <p:nvSpPr>
          <p:cNvPr id="5" name="Text 3"/>
          <p:cNvSpPr/>
          <p:nvPr/>
        </p:nvSpPr>
        <p:spPr>
          <a:xfrm>
            <a:off x="502920" y="1005840"/>
            <a:ext cx="5074920" cy="1143000"/>
          </a:xfrm>
          <a:prstGeom prst="rect">
            <a:avLst/>
          </a:prstGeom>
          <a:noFill/>
          <a:ln/>
        </p:spPr>
        <p:txBody>
          <a:bodyPr wrap="square" rtlCol="0" anchor="ctr"/>
          <a:lstStyle/>
          <a:p>
            <a:pPr marL="0" indent="0">
              <a:buNone/>
            </a:pPr>
            <a:r>
              <a:rPr lang="en-US" sz="1300" i="1" dirty="0">
                <a:solidFill>
                  <a:srgbClr val="1A1A2E"/>
                </a:solidFill>
                <a:latin typeface="Calibri" pitchFamily="34" charset="0"/>
                <a:ea typeface="Calibri" pitchFamily="34" charset="-122"/>
                <a:cs typeface="Calibri" pitchFamily="34" charset="-120"/>
              </a:rPr>
              <a:t>"If we can get members of mutually distrustful or antagonistic groups to interact with each other under conditions that promote equal-status cooperation, then we can reduce distrust and hostility."</a:t>
            </a:r>
            <a:endParaRPr lang="en-US" sz="1300" dirty="0"/>
          </a:p>
        </p:txBody>
      </p:sp>
      <p:sp>
        <p:nvSpPr>
          <p:cNvPr id="6" name="Text 4"/>
          <p:cNvSpPr/>
          <p:nvPr/>
        </p:nvSpPr>
        <p:spPr>
          <a:xfrm>
            <a:off x="365760" y="2286000"/>
            <a:ext cx="5394960" cy="2651760"/>
          </a:xfrm>
          <a:prstGeom prst="rect">
            <a:avLst/>
          </a:prstGeom>
          <a:noFill/>
          <a:ln/>
        </p:spPr>
        <p:txBody>
          <a:bodyPr wrap="square" rtlCol="0" anchor="t"/>
          <a:lstStyle/>
          <a:p>
            <a:pPr marL="342900" indent="-342900">
              <a:spcAft>
                <a:spcPts val="600"/>
              </a:spcAft>
              <a:buSzPct val="100000"/>
              <a:buChar char="•"/>
            </a:pPr>
            <a:r>
              <a:rPr lang="en-US" sz="1600" dirty="0">
                <a:solidFill>
                  <a:srgbClr val="555555"/>
                </a:solidFill>
                <a:latin typeface="Calibri" pitchFamily="34" charset="0"/>
                <a:ea typeface="Calibri" pitchFamily="34" charset="-122"/>
                <a:cs typeface="Calibri" pitchFamily="34" charset="-120"/>
              </a:rPr>
              <a:t>Prejudice can be reduced if people get to know each other better under the right conditions.</a:t>
            </a:r>
            <a:endParaRPr lang="en-US" sz="1600" dirty="0"/>
          </a:p>
          <a:p>
            <a:pPr marL="685800" lvl="1" indent="-342900">
              <a:spcAft>
                <a:spcPts val="300"/>
              </a:spcAft>
              <a:buSzPct val="100000"/>
              <a:buChar char="•"/>
            </a:pPr>
            <a:r>
              <a:rPr lang="en-US" sz="1400" dirty="0">
                <a:solidFill>
                  <a:srgbClr val="555555"/>
                </a:solidFill>
                <a:latin typeface="Calibri" pitchFamily="34" charset="0"/>
                <a:ea typeface="Calibri" pitchFamily="34" charset="-122"/>
                <a:cs typeface="Calibri" pitchFamily="34" charset="-120"/>
              </a:rPr>
              <a:t>Schools</a:t>
            </a:r>
            <a:endParaRPr lang="en-US" sz="1600" dirty="0"/>
          </a:p>
          <a:p>
            <a:pPr marL="685800" lvl="1" indent="-342900">
              <a:spcAft>
                <a:spcPts val="300"/>
              </a:spcAft>
              <a:buSzPct val="100000"/>
              <a:buChar char="•"/>
            </a:pPr>
            <a:r>
              <a:rPr lang="en-US" sz="1400" dirty="0">
                <a:solidFill>
                  <a:srgbClr val="555555"/>
                </a:solidFill>
                <a:latin typeface="Calibri" pitchFamily="34" charset="0"/>
                <a:ea typeface="Calibri" pitchFamily="34" charset="-122"/>
                <a:cs typeface="Calibri" pitchFamily="34" charset="-120"/>
              </a:rPr>
              <a:t>Workplaces</a:t>
            </a:r>
            <a:endParaRPr lang="en-US" sz="1600" dirty="0"/>
          </a:p>
          <a:p>
            <a:pPr marL="685800" lvl="1" indent="-342900">
              <a:spcAft>
                <a:spcPts val="300"/>
              </a:spcAft>
              <a:buSzPct val="100000"/>
              <a:buChar char="•"/>
            </a:pPr>
            <a:r>
              <a:rPr lang="en-US" sz="1400" dirty="0">
                <a:solidFill>
                  <a:srgbClr val="555555"/>
                </a:solidFill>
                <a:latin typeface="Calibri" pitchFamily="34" charset="0"/>
                <a:ea typeface="Calibri" pitchFamily="34" charset="-122"/>
                <a:cs typeface="Calibri" pitchFamily="34" charset="-120"/>
              </a:rPr>
              <a:t>Communities</a:t>
            </a:r>
            <a:endParaRPr lang="en-US" sz="1600" dirty="0"/>
          </a:p>
          <a:p>
            <a:pPr marL="342900" indent="-342900">
              <a:spcAft>
                <a:spcPts val="600"/>
              </a:spcAft>
              <a:buSzPct val="100000"/>
              <a:buChar char="•"/>
            </a:pPr>
            <a:r>
              <a:rPr lang="en-US" sz="1600" b="1" dirty="0">
                <a:solidFill>
                  <a:srgbClr val="C2185B"/>
                </a:solidFill>
                <a:latin typeface="Calibri" pitchFamily="34" charset="0"/>
                <a:ea typeface="Calibri" pitchFamily="34" charset="-122"/>
                <a:cs typeface="Calibri" pitchFamily="34" charset="-120"/>
              </a:rPr>
              <a:t>Positive intergroup contact</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Contact Theory</a:t>
            </a:r>
            <a:endParaRPr lang="en-US" sz="2800" dirty="0"/>
          </a:p>
        </p:txBody>
      </p:sp>
      <p:sp>
        <p:nvSpPr>
          <p:cNvPr id="4" name="Shape 2"/>
          <p:cNvSpPr/>
          <p:nvPr/>
        </p:nvSpPr>
        <p:spPr>
          <a:xfrm>
            <a:off x="365760" y="914400"/>
            <a:ext cx="8412480" cy="640080"/>
          </a:xfrm>
          <a:prstGeom prst="rect">
            <a:avLst/>
          </a:prstGeom>
          <a:solidFill>
            <a:srgbClr val="F8F0F5"/>
          </a:solidFill>
          <a:ln w="12700">
            <a:solidFill>
              <a:srgbClr val="C2185B"/>
            </a:solidFill>
            <a:prstDash val="solid"/>
          </a:ln>
        </p:spPr>
      </p:sp>
      <p:sp>
        <p:nvSpPr>
          <p:cNvPr id="5" name="Text 3"/>
          <p:cNvSpPr/>
          <p:nvPr/>
        </p:nvSpPr>
        <p:spPr>
          <a:xfrm>
            <a:off x="502920" y="932688"/>
            <a:ext cx="8229600" cy="594360"/>
          </a:xfrm>
          <a:prstGeom prst="rect">
            <a:avLst/>
          </a:prstGeom>
          <a:noFill/>
          <a:ln/>
        </p:spPr>
        <p:txBody>
          <a:bodyPr wrap="square" rtlCol="0" anchor="ctr"/>
          <a:lstStyle/>
          <a:p>
            <a:pPr marL="0" indent="0">
              <a:buNone/>
            </a:pPr>
            <a:r>
              <a:rPr lang="en-US" sz="1350" i="1" dirty="0">
                <a:solidFill>
                  <a:srgbClr val="1A1A2E"/>
                </a:solidFill>
                <a:latin typeface="Calibri" pitchFamily="34" charset="0"/>
                <a:ea typeface="Calibri" pitchFamily="34" charset="-122"/>
                <a:cs typeface="Calibri" pitchFamily="34" charset="-120"/>
              </a:rPr>
              <a:t>"If we can get members of conflicting groups to interact under the right conditions, then we can reduce hostility"</a:t>
            </a:r>
            <a:endParaRPr lang="en-US" sz="1350" dirty="0"/>
          </a:p>
        </p:txBody>
      </p:sp>
      <p:sp>
        <p:nvSpPr>
          <p:cNvPr id="6" name="Text 4"/>
          <p:cNvSpPr/>
          <p:nvPr/>
        </p:nvSpPr>
        <p:spPr>
          <a:xfrm>
            <a:off x="457200" y="1691640"/>
            <a:ext cx="8229600" cy="365760"/>
          </a:xfrm>
          <a:prstGeom prst="rect">
            <a:avLst/>
          </a:prstGeom>
          <a:noFill/>
          <a:ln/>
        </p:spPr>
        <p:txBody>
          <a:bodyPr wrap="square" rtlCol="0" anchor="ctr"/>
          <a:lstStyle/>
          <a:p>
            <a:pPr marL="0" indent="0">
              <a:buNone/>
            </a:pPr>
            <a:r>
              <a:rPr lang="en-US" sz="1700" b="1" dirty="0">
                <a:solidFill>
                  <a:srgbClr val="1A1A2E"/>
                </a:solidFill>
                <a:latin typeface="Calibri" pitchFamily="34" charset="0"/>
                <a:ea typeface="Calibri" pitchFamily="34" charset="-122"/>
                <a:cs typeface="Calibri" pitchFamily="34" charset="-120"/>
              </a:rPr>
              <a:t>Conditions for successful intergroup contact:</a:t>
            </a:r>
            <a:endParaRPr lang="en-US" sz="1700" dirty="0"/>
          </a:p>
        </p:txBody>
      </p:sp>
      <p:sp>
        <p:nvSpPr>
          <p:cNvPr id="7" name="Text 5"/>
          <p:cNvSpPr/>
          <p:nvPr/>
        </p:nvSpPr>
        <p:spPr>
          <a:xfrm>
            <a:off x="457200" y="2103120"/>
            <a:ext cx="8229600" cy="2286000"/>
          </a:xfrm>
          <a:prstGeom prst="rect">
            <a:avLst/>
          </a:prstGeom>
          <a:noFill/>
          <a:ln/>
        </p:spPr>
        <p:txBody>
          <a:bodyPr wrap="square" rtlCol="0" anchor="t"/>
          <a:lstStyle/>
          <a:p>
            <a:pPr marL="0" indent="0">
              <a:spcAft>
                <a:spcPts val="800"/>
              </a:spcAft>
              <a:buNone/>
            </a:pPr>
            <a:r>
              <a:rPr lang="en-US" sz="1700" dirty="0">
                <a:solidFill>
                  <a:srgbClr val="555555"/>
                </a:solidFill>
                <a:latin typeface="Calibri" pitchFamily="34" charset="0"/>
                <a:ea typeface="Calibri" pitchFamily="34" charset="-122"/>
                <a:cs typeface="Calibri" pitchFamily="34" charset="-120"/>
              </a:rPr>
              <a:t>1.  Continuous and enjoyable/positive (not brief or random)</a:t>
            </a:r>
            <a:endParaRPr lang="en-US" sz="1700" dirty="0"/>
          </a:p>
          <a:p>
            <a:pPr marL="0" indent="0">
              <a:spcAft>
                <a:spcPts val="800"/>
              </a:spcAft>
              <a:buNone/>
            </a:pPr>
            <a:r>
              <a:rPr lang="en-US" sz="1700" dirty="0">
                <a:solidFill>
                  <a:srgbClr val="555555"/>
                </a:solidFill>
                <a:latin typeface="Calibri" pitchFamily="34" charset="0"/>
                <a:ea typeface="Calibri" pitchFamily="34" charset="-122"/>
                <a:cs typeface="Calibri" pitchFamily="34" charset="-120"/>
              </a:rPr>
              <a:t>2.  Equal status</a:t>
            </a:r>
            <a:endParaRPr lang="en-US" sz="1700" dirty="0"/>
          </a:p>
          <a:p>
            <a:pPr marL="0" indent="0">
              <a:spcAft>
                <a:spcPts val="800"/>
              </a:spcAft>
              <a:buNone/>
            </a:pPr>
            <a:r>
              <a:rPr lang="en-US" sz="1700" dirty="0">
                <a:solidFill>
                  <a:srgbClr val="555555"/>
                </a:solidFill>
                <a:latin typeface="Calibri" pitchFamily="34" charset="0"/>
                <a:ea typeface="Calibri" pitchFamily="34" charset="-122"/>
                <a:cs typeface="Calibri" pitchFamily="34" charset="-120"/>
              </a:rPr>
              <a:t>3.  Presence of cooperation (shared group goals)</a:t>
            </a:r>
            <a:endParaRPr lang="en-US" sz="1700" dirty="0"/>
          </a:p>
          <a:p>
            <a:pPr marL="0" indent="0">
              <a:spcAft>
                <a:spcPts val="800"/>
              </a:spcAft>
              <a:buNone/>
            </a:pPr>
            <a:r>
              <a:rPr lang="en-US" sz="1700" dirty="0">
                <a:solidFill>
                  <a:srgbClr val="555555"/>
                </a:solidFill>
                <a:latin typeface="Calibri" pitchFamily="34" charset="0"/>
                <a:ea typeface="Calibri" pitchFamily="34" charset="-122"/>
                <a:cs typeface="Calibri" pitchFamily="34" charset="-120"/>
              </a:rPr>
              <a:t>4.  Social and institutional support (authority's backing)</a:t>
            </a:r>
            <a:endParaRPr lang="en-US" sz="1700" dirty="0"/>
          </a:p>
        </p:txBody>
      </p:sp>
      <p:sp>
        <p:nvSpPr>
          <p:cNvPr id="8" name="Text 6"/>
          <p:cNvSpPr/>
          <p:nvPr/>
        </p:nvSpPr>
        <p:spPr>
          <a:xfrm>
            <a:off x="457200" y="4480560"/>
            <a:ext cx="8229600" cy="365760"/>
          </a:xfrm>
          <a:prstGeom prst="rect">
            <a:avLst/>
          </a:prstGeom>
          <a:noFill/>
          <a:ln/>
        </p:spPr>
        <p:txBody>
          <a:bodyPr wrap="square" rtlCol="0" anchor="ctr"/>
          <a:lstStyle/>
          <a:p>
            <a:pPr marL="0" indent="0" algn="ctr">
              <a:buNone/>
            </a:pPr>
            <a:r>
              <a:rPr lang="en-US" sz="1600" b="1" i="1" dirty="0">
                <a:solidFill>
                  <a:srgbClr val="C2185B"/>
                </a:solidFill>
                <a:latin typeface="Calibri" pitchFamily="34" charset="0"/>
                <a:ea typeface="Calibri" pitchFamily="34" charset="-122"/>
                <a:cs typeface="Calibri" pitchFamily="34" charset="-120"/>
              </a:rPr>
              <a:t>* Friendship *</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Contact Theory – Changing Cognitions</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The effect of intergroup contact on prejudice is primarily cognitive in nature.</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Contact provides new information about outgroups — this can weaken pre-existing negative stereotypes.</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Additionally, this extra information about outgroups can help reveal similarities between groups.</a:t>
            </a:r>
            <a:endParaRPr lang="en-US" sz="1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Contact Theory – Changing Cognitions</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Categorization and stereotypes</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De-categorization</a:t>
            </a:r>
            <a:endParaRPr lang="en-US" sz="1700" dirty="0"/>
          </a:p>
          <a:p>
            <a:pPr marL="762000" lvl="1" indent="-381000">
              <a:spcAft>
                <a:spcPts val="300"/>
              </a:spcAft>
              <a:buSzPct val="100000"/>
              <a:buChar char="•"/>
            </a:pPr>
            <a:r>
              <a:rPr lang="en-US" sz="1500" dirty="0">
                <a:solidFill>
                  <a:srgbClr val="555555"/>
                </a:solidFill>
                <a:latin typeface="Calibri" pitchFamily="34" charset="0"/>
                <a:ea typeface="Calibri" pitchFamily="34" charset="-122"/>
                <a:cs typeface="Calibri" pitchFamily="34" charset="-120"/>
              </a:rPr>
              <a:t>Detachment from group identities</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Rather than encouraging people to lose their identities, we should look for ways to broaden them. — Common group identity</a:t>
            </a:r>
            <a:endParaRPr lang="en-US" sz="1700" dirty="0"/>
          </a:p>
          <a:p>
            <a:pPr marL="342900" indent="-342900">
              <a:spcAft>
                <a:spcPts val="600"/>
              </a:spcAft>
              <a:buSzPct val="100000"/>
              <a:buChar char="•"/>
            </a:pPr>
            <a:r>
              <a:rPr lang="en-US" sz="1700" b="1" dirty="0">
                <a:solidFill>
                  <a:srgbClr val="C2185B"/>
                </a:solidFill>
                <a:latin typeface="Calibri" pitchFamily="34" charset="0"/>
                <a:ea typeface="Calibri" pitchFamily="34" charset="-122"/>
                <a:cs typeface="Calibri" pitchFamily="34" charset="-120"/>
              </a:rPr>
              <a:t>But what about generalization?</a:t>
            </a:r>
            <a:endParaRPr lang="en-US"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Contact Theory</a:t>
            </a:r>
            <a:endParaRPr lang="en-US" sz="2800" dirty="0"/>
          </a:p>
        </p:txBody>
      </p:sp>
      <p:sp>
        <p:nvSpPr>
          <p:cNvPr id="4" name="Text 2"/>
          <p:cNvSpPr/>
          <p:nvPr/>
        </p:nvSpPr>
        <p:spPr>
          <a:xfrm>
            <a:off x="457200" y="960120"/>
            <a:ext cx="8412480" cy="3840480"/>
          </a:xfrm>
          <a:prstGeom prst="rect">
            <a:avLst/>
          </a:prstGeom>
          <a:noFill/>
          <a:ln/>
        </p:spPr>
        <p:txBody>
          <a:bodyPr wrap="square" rtlCol="0" anchor="t"/>
          <a:lstStyle/>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Generalization</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Negative contact</a:t>
            </a:r>
            <a:endParaRPr lang="en-US" sz="1700" dirty="0"/>
          </a:p>
          <a:p>
            <a:pPr marL="342900" indent="-342900">
              <a:spcAft>
                <a:spcPts val="600"/>
              </a:spcAft>
              <a:buSzPct val="100000"/>
              <a:buChar char="•"/>
            </a:pPr>
            <a:r>
              <a:rPr lang="en-US" sz="1700" dirty="0">
                <a:solidFill>
                  <a:srgbClr val="555555"/>
                </a:solidFill>
                <a:latin typeface="Calibri" pitchFamily="34" charset="0"/>
                <a:ea typeface="Calibri" pitchFamily="34" charset="-122"/>
                <a:cs typeface="Calibri" pitchFamily="34" charset="-120"/>
              </a:rPr>
              <a:t>?</a:t>
            </a:r>
            <a:endParaRPr lang="en-US" sz="1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Contact Theory – Changing Cognitions</a:t>
            </a:r>
            <a:endParaRPr lang="en-US" sz="2800" dirty="0"/>
          </a:p>
        </p:txBody>
      </p:sp>
      <p:sp>
        <p:nvSpPr>
          <p:cNvPr id="4" name="Text 2"/>
          <p:cNvSpPr/>
          <p:nvPr/>
        </p:nvSpPr>
        <p:spPr>
          <a:xfrm>
            <a:off x="457200" y="960120"/>
            <a:ext cx="4389120" cy="1371600"/>
          </a:xfrm>
          <a:prstGeom prst="rect">
            <a:avLst/>
          </a:prstGeom>
          <a:noFill/>
          <a:ln/>
        </p:spPr>
        <p:txBody>
          <a:bodyPr wrap="square" rtlCol="0" anchor="t"/>
          <a:lstStyle/>
          <a:p>
            <a:pPr marL="342900" indent="-342900">
              <a:spcAft>
                <a:spcPts val="500"/>
              </a:spcAft>
              <a:buSzPct val="100000"/>
              <a:buChar char="•"/>
            </a:pPr>
            <a:r>
              <a:rPr lang="en-US" sz="1500" dirty="0">
                <a:solidFill>
                  <a:srgbClr val="555555"/>
                </a:solidFill>
                <a:latin typeface="Calibri" pitchFamily="34" charset="0"/>
                <a:ea typeface="Calibri" pitchFamily="34" charset="-122"/>
                <a:cs typeface="Calibri" pitchFamily="34" charset="-120"/>
              </a:rPr>
              <a:t>Maintaining categories may actually be more beneficial</a:t>
            </a:r>
            <a:endParaRPr lang="en-US" sz="1500" dirty="0"/>
          </a:p>
          <a:p>
            <a:pPr marL="342900" indent="-342900">
              <a:spcAft>
                <a:spcPts val="500"/>
              </a:spcAft>
              <a:buSzPct val="100000"/>
              <a:buChar char="•"/>
            </a:pPr>
            <a:r>
              <a:rPr lang="en-US" sz="1500" dirty="0">
                <a:solidFill>
                  <a:srgbClr val="555555"/>
                </a:solidFill>
                <a:latin typeface="Calibri" pitchFamily="34" charset="0"/>
                <a:ea typeface="Calibri" pitchFamily="34" charset="-122"/>
                <a:cs typeface="Calibri" pitchFamily="34" charset="-120"/>
              </a:rPr>
              <a:t>Generalization to other members of the group</a:t>
            </a:r>
            <a:endParaRPr lang="en-US" sz="1500" dirty="0"/>
          </a:p>
          <a:p>
            <a:pPr marL="342900" indent="-342900">
              <a:spcAft>
                <a:spcPts val="500"/>
              </a:spcAft>
              <a:buSzPct val="100000"/>
              <a:buChar char="•"/>
            </a:pPr>
            <a:r>
              <a:rPr lang="en-US" sz="1500" dirty="0">
                <a:solidFill>
                  <a:srgbClr val="555555"/>
                </a:solidFill>
                <a:latin typeface="Calibri" pitchFamily="34" charset="0"/>
                <a:ea typeface="Calibri" pitchFamily="34" charset="-122"/>
                <a:cs typeface="Calibri" pitchFamily="34" charset="-120"/>
              </a:rPr>
              <a:t>The Netherlands example:</a:t>
            </a:r>
            <a:endParaRPr lang="en-US" sz="1500" dirty="0"/>
          </a:p>
        </p:txBody>
      </p:sp>
      <p:graphicFrame>
        <p:nvGraphicFramePr>
          <p:cNvPr id="5" name="Chart 0"/>
          <p:cNvGraphicFramePr/>
          <p:nvPr/>
        </p:nvGraphicFramePr>
        <p:xfrm>
          <a:off x="365760" y="2468880"/>
          <a:ext cx="8412480" cy="246888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2185B"/>
          </a:solidFill>
          <a:ln w="12700">
            <a:solidFill>
              <a:srgbClr val="C2185B"/>
            </a:solidFill>
            <a:prstDash val="solid"/>
          </a:ln>
        </p:spPr>
      </p:sp>
      <p:sp>
        <p:nvSpPr>
          <p:cNvPr id="3" name="Text 1"/>
          <p:cNvSpPr/>
          <p:nvPr/>
        </p:nvSpPr>
        <p:spPr>
          <a:xfrm>
            <a:off x="457200" y="164592"/>
            <a:ext cx="8229600" cy="685800"/>
          </a:xfrm>
          <a:prstGeom prst="rect">
            <a:avLst/>
          </a:prstGeom>
          <a:noFill/>
          <a:ln/>
        </p:spPr>
        <p:txBody>
          <a:bodyPr wrap="square" rtlCol="0" anchor="ctr"/>
          <a:lstStyle/>
          <a:p>
            <a:pPr marL="0" indent="0">
              <a:buNone/>
            </a:pPr>
            <a:r>
              <a:rPr lang="en-US" sz="2800" b="1" dirty="0">
                <a:solidFill>
                  <a:srgbClr val="C2185B"/>
                </a:solidFill>
                <a:latin typeface="Calibri" pitchFamily="34" charset="0"/>
                <a:ea typeface="Calibri" pitchFamily="34" charset="-122"/>
                <a:cs typeface="Calibri" pitchFamily="34" charset="-120"/>
              </a:rPr>
              <a:t>Contact Theory – Changing Cognitions</a:t>
            </a:r>
            <a:endParaRPr lang="en-US" sz="2800" dirty="0"/>
          </a:p>
        </p:txBody>
      </p:sp>
      <p:sp>
        <p:nvSpPr>
          <p:cNvPr id="4" name="Text 2"/>
          <p:cNvSpPr/>
          <p:nvPr/>
        </p:nvSpPr>
        <p:spPr>
          <a:xfrm>
            <a:off x="457200" y="896112"/>
            <a:ext cx="8229600" cy="365760"/>
          </a:xfrm>
          <a:prstGeom prst="rect">
            <a:avLst/>
          </a:prstGeom>
          <a:noFill/>
          <a:ln/>
        </p:spPr>
        <p:txBody>
          <a:bodyPr wrap="square" rtlCol="0" anchor="ctr"/>
          <a:lstStyle/>
          <a:p>
            <a:pPr marL="0" indent="0">
              <a:buNone/>
            </a:pPr>
            <a:r>
              <a:rPr lang="en-US" sz="1900" b="1" dirty="0">
                <a:solidFill>
                  <a:srgbClr val="1A1A2E"/>
                </a:solidFill>
                <a:latin typeface="Calibri" pitchFamily="34" charset="0"/>
                <a:ea typeface="Calibri" pitchFamily="34" charset="-122"/>
                <a:cs typeface="Calibri" pitchFamily="34" charset="-120"/>
              </a:rPr>
              <a:t>Generalization</a:t>
            </a:r>
            <a:endParaRPr lang="en-US" sz="1900" dirty="0"/>
          </a:p>
        </p:txBody>
      </p:sp>
      <p:sp>
        <p:nvSpPr>
          <p:cNvPr id="5" name="Text 3"/>
          <p:cNvSpPr/>
          <p:nvPr/>
        </p:nvSpPr>
        <p:spPr>
          <a:xfrm>
            <a:off x="457200" y="1325880"/>
            <a:ext cx="8412480" cy="3657600"/>
          </a:xfrm>
          <a:prstGeom prst="rect">
            <a:avLst/>
          </a:prstGeom>
          <a:noFill/>
          <a:ln/>
        </p:spPr>
        <p:txBody>
          <a:bodyPr wrap="square" rtlCol="0" anchor="t"/>
          <a:lstStyle/>
          <a:p>
            <a:pPr marL="342900" indent="-342900">
              <a:spcAft>
                <a:spcPts val="500"/>
              </a:spcAft>
              <a:buSzPct val="100000"/>
              <a:buChar char="•"/>
            </a:pPr>
            <a:r>
              <a:rPr lang="en-US" sz="1400" dirty="0">
                <a:solidFill>
                  <a:srgbClr val="555555"/>
                </a:solidFill>
                <a:latin typeface="Calibri" pitchFamily="34" charset="0"/>
                <a:ea typeface="Calibri" pitchFamily="34" charset="-122"/>
                <a:cs typeface="Calibri" pitchFamily="34" charset="-120"/>
              </a:rPr>
              <a:t>In a longitudinal study on minority-majority relations among school students across three European countries:</a:t>
            </a:r>
            <a:endParaRPr lang="en-US" sz="1400" dirty="0"/>
          </a:p>
          <a:p>
            <a:pPr marL="685800" lvl="1" indent="-342900">
              <a:spcAft>
                <a:spcPts val="300"/>
              </a:spcAft>
              <a:buSzPct val="100000"/>
              <a:buChar char="•"/>
            </a:pPr>
            <a:r>
              <a:rPr lang="en-US" sz="1300" dirty="0">
                <a:solidFill>
                  <a:srgbClr val="555555"/>
                </a:solidFill>
                <a:latin typeface="Calibri" pitchFamily="34" charset="0"/>
                <a:ea typeface="Calibri" pitchFamily="34" charset="-122"/>
                <a:cs typeface="Calibri" pitchFamily="34" charset="-120"/>
              </a:rPr>
              <a:t>Students were asked to record the quality of their friendships with outgroup peers and their prejudice levels were assessed six months later.</a:t>
            </a:r>
            <a:endParaRPr lang="en-US" sz="1400" dirty="0"/>
          </a:p>
          <a:p>
            <a:pPr marL="685800" lvl="1" indent="-342900">
              <a:spcAft>
                <a:spcPts val="300"/>
              </a:spcAft>
              <a:buSzPct val="100000"/>
              <a:buChar char="•"/>
            </a:pPr>
            <a:r>
              <a:rPr lang="en-US" sz="1300" dirty="0">
                <a:solidFill>
                  <a:srgbClr val="555555"/>
                </a:solidFill>
                <a:latin typeface="Calibri" pitchFamily="34" charset="0"/>
                <a:ea typeface="Calibri" pitchFamily="34" charset="-122"/>
                <a:cs typeface="Calibri" pitchFamily="34" charset="-120"/>
              </a:rPr>
              <a:t>As predicted by the Contact Hypothesis: more contact → less prejudice.</a:t>
            </a:r>
            <a:endParaRPr lang="en-US" sz="1400" dirty="0"/>
          </a:p>
          <a:p>
            <a:pPr marL="685800" lvl="1" indent="-342900">
              <a:spcAft>
                <a:spcPts val="300"/>
              </a:spcAft>
              <a:buSzPct val="100000"/>
              <a:buChar char="•"/>
            </a:pPr>
            <a:r>
              <a:rPr lang="en-US" sz="1300" dirty="0">
                <a:solidFill>
                  <a:srgbClr val="555555"/>
                </a:solidFill>
                <a:latin typeface="Calibri" pitchFamily="34" charset="0"/>
                <a:ea typeface="Calibri" pitchFamily="34" charset="-122"/>
                <a:cs typeface="Calibri" pitchFamily="34" charset="-120"/>
              </a:rPr>
              <a:t>This correlation was significantly stronger for those who saw their individual outgroup friends as 'typical examples of the outgroup'.</a:t>
            </a:r>
            <a:endParaRPr lang="en-US" sz="1400" dirty="0"/>
          </a:p>
          <a:p>
            <a:pPr marL="685800" lvl="1" indent="-342900">
              <a:spcAft>
                <a:spcPts val="300"/>
              </a:spcAft>
              <a:buSzPct val="100000"/>
              <a:buChar char="•"/>
            </a:pPr>
            <a:r>
              <a:rPr lang="en-US" sz="1300" dirty="0">
                <a:solidFill>
                  <a:srgbClr val="555555"/>
                </a:solidFill>
                <a:latin typeface="Calibri" pitchFamily="34" charset="0"/>
                <a:ea typeface="Calibri" pitchFamily="34" charset="-122"/>
                <a:cs typeface="Calibri" pitchFamily="34" charset="-120"/>
              </a:rPr>
              <a:t>For those who did not, there was no relationship between contact and prejudice.</a:t>
            </a:r>
            <a:endParaRPr lang="en-US" sz="1400" dirty="0"/>
          </a:p>
          <a:p>
            <a:pPr marL="342900" indent="-342900">
              <a:spcAft>
                <a:spcPts val="500"/>
              </a:spcAft>
              <a:buSzPct val="100000"/>
              <a:buChar char="•"/>
            </a:pPr>
            <a:r>
              <a:rPr lang="en-US" sz="1400" dirty="0">
                <a:solidFill>
                  <a:srgbClr val="555555"/>
                </a:solidFill>
                <a:latin typeface="Calibri" pitchFamily="34" charset="0"/>
                <a:ea typeface="Calibri" pitchFamily="34" charset="-122"/>
                <a:cs typeface="Calibri" pitchFamily="34" charset="-120"/>
              </a:rPr>
              <a:t>Generalization to outgroups — e.g., it was found that German citizens' contact with foreigners was associated with less prejudice toward foreigners and also toward homeless people, gay people, and Jewish people.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1312</Words>
  <Application>Microsoft Office PowerPoint</Application>
  <PresentationFormat>Ekran Gösterisi (16:9)</PresentationFormat>
  <Paragraphs>139</Paragraphs>
  <Slides>21</Slides>
  <Notes>21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21</vt:i4>
      </vt:variant>
    </vt:vector>
  </HeadingPairs>
  <TitlesOfParts>
    <vt:vector size="24" baseType="lpstr">
      <vt:lpstr>Arial</vt:lpstr>
      <vt:lpstr>Calibri</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Bringing Groups Together - Week 10</dc:title>
  <dc:subject>PptxGenJS Presentation</dc:subject>
  <dc:creator>PptxGenJS</dc:creator>
  <cp:lastModifiedBy>Sena D</cp:lastModifiedBy>
  <cp:revision>3</cp:revision>
  <dcterms:created xsi:type="dcterms:W3CDTF">2026-05-17T12:49:18Z</dcterms:created>
  <dcterms:modified xsi:type="dcterms:W3CDTF">2026-05-17T13:30:53Z</dcterms:modified>
</cp:coreProperties>
</file>