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8"/>
  </p:notesMasterIdLst>
  <p:handoutMasterIdLst>
    <p:handoutMasterId r:id="rId39"/>
  </p:handoutMasterIdLst>
  <p:sldIdLst>
    <p:sldId id="332" r:id="rId5"/>
    <p:sldId id="290" r:id="rId6"/>
    <p:sldId id="313" r:id="rId7"/>
    <p:sldId id="339" r:id="rId8"/>
    <p:sldId id="340" r:id="rId9"/>
    <p:sldId id="341" r:id="rId10"/>
    <p:sldId id="291" r:id="rId11"/>
    <p:sldId id="292" r:id="rId12"/>
    <p:sldId id="343" r:id="rId13"/>
    <p:sldId id="293" r:id="rId14"/>
    <p:sldId id="344" r:id="rId15"/>
    <p:sldId id="345" r:id="rId16"/>
    <p:sldId id="294" r:id="rId17"/>
    <p:sldId id="346" r:id="rId18"/>
    <p:sldId id="318" r:id="rId19"/>
    <p:sldId id="348" r:id="rId20"/>
    <p:sldId id="347" r:id="rId21"/>
    <p:sldId id="298" r:id="rId22"/>
    <p:sldId id="349" r:id="rId23"/>
    <p:sldId id="300" r:id="rId24"/>
    <p:sldId id="324" r:id="rId25"/>
    <p:sldId id="303" r:id="rId26"/>
    <p:sldId id="323" r:id="rId27"/>
    <p:sldId id="350" r:id="rId28"/>
    <p:sldId id="304" r:id="rId29"/>
    <p:sldId id="351" r:id="rId30"/>
    <p:sldId id="306" r:id="rId31"/>
    <p:sldId id="307" r:id="rId32"/>
    <p:sldId id="319" r:id="rId33"/>
    <p:sldId id="352" r:id="rId34"/>
    <p:sldId id="353" r:id="rId35"/>
    <p:sldId id="354" r:id="rId36"/>
    <p:sldId id="355"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2D050"/>
    <a:srgbClr val="FFFF00"/>
    <a:srgbClr val="CC0000"/>
    <a:srgbClr val="FFCC00"/>
    <a:srgbClr val="663300"/>
    <a:srgbClr val="1C1C1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84945" autoAdjust="0"/>
  </p:normalViewPr>
  <p:slideViewPr>
    <p:cSldViewPr snapToObjects="1">
      <p:cViewPr varScale="1">
        <p:scale>
          <a:sx n="64" d="100"/>
          <a:sy n="64" d="100"/>
        </p:scale>
        <p:origin x="17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2" d="100"/>
          <a:sy n="42" d="100"/>
        </p:scale>
        <p:origin x="2060" y="40"/>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965138C-06B1-489C-AB01-8DF466B0679F}" type="slidenum">
              <a:rPr lang="en-US"/>
              <a:pPr>
                <a:defRPr/>
              </a:pPr>
              <a:t>‹#›</a:t>
            </a:fld>
            <a:endParaRPr lang="en-US" dirty="0"/>
          </a:p>
        </p:txBody>
      </p:sp>
    </p:spTree>
    <p:extLst>
      <p:ext uri="{BB962C8B-B14F-4D97-AF65-F5344CB8AC3E}">
        <p14:creationId xmlns:p14="http://schemas.microsoft.com/office/powerpoint/2010/main" val="3958883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AC75080-AA07-4B45-A3C7-F4086AAE4C37}" type="slidenum">
              <a:rPr lang="en-US"/>
              <a:pPr>
                <a:defRPr/>
              </a:pPr>
              <a:t>‹#›</a:t>
            </a:fld>
            <a:endParaRPr lang="en-US" dirty="0"/>
          </a:p>
        </p:txBody>
      </p:sp>
    </p:spTree>
    <p:extLst>
      <p:ext uri="{BB962C8B-B14F-4D97-AF65-F5344CB8AC3E}">
        <p14:creationId xmlns:p14="http://schemas.microsoft.com/office/powerpoint/2010/main" val="2305918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F21960-910F-4F73-8958-6690D6B84090}" type="slidenum">
              <a:rPr lang="en-US" altLang="en-US" sz="1200" smtClean="0"/>
              <a:pPr/>
              <a:t>2</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Table 5–4 shows the results of the Treasury auction of 13- and 26-week Treasury bills on November 14,2022. At this auction, 41.13 percent and 37.90 percent of the total submitted bids were accepted for the 13- and 26-week T-bills, respectively. </a:t>
            </a:r>
          </a:p>
          <a:p>
            <a:endParaRPr lang="en-US" alt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The highest accepted bid price on the 26-week T-bills was 97.876667 percent of the face value of the T-bills. Bids were filled at prices below the high. The lowest accepted bid price was 97.755333 percent. The median accepted bid price was 97.780611 percent. </a:t>
            </a:r>
            <a:endParaRPr lang="en-US" altLang="en-US" dirty="0"/>
          </a:p>
        </p:txBody>
      </p:sp>
    </p:spTree>
    <p:extLst>
      <p:ext uri="{BB962C8B-B14F-4D97-AF65-F5344CB8AC3E}">
        <p14:creationId xmlns:p14="http://schemas.microsoft.com/office/powerpoint/2010/main" val="138686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12</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Figure 5–1 illustrates the T-bill auction for the 26-week T-bills.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bidders who submitted prices </a:t>
            </a:r>
            <a:r>
              <a:rPr lang="en-US" sz="1200" b="0" i="1" u="none" strike="noStrike" kern="1200" baseline="0" dirty="0">
                <a:solidFill>
                  <a:schemeClr val="tx1"/>
                </a:solidFill>
                <a:latin typeface="+mn-lt"/>
                <a:ea typeface="+mn-ea"/>
                <a:cs typeface="+mn-cs"/>
              </a:rPr>
              <a:t>above </a:t>
            </a:r>
            <a:r>
              <a:rPr lang="en-US" sz="1200" b="0" i="0" u="none" strike="noStrike" kern="1200" baseline="0" dirty="0">
                <a:solidFill>
                  <a:schemeClr val="tx1"/>
                </a:solidFill>
                <a:latin typeface="+mn-lt"/>
                <a:ea typeface="+mn-ea"/>
                <a:cs typeface="+mn-cs"/>
              </a:rPr>
              <a:t>97.755333 percent (categories 1 through 5 in Figure 5–1) were awarded in full (winning bids) at a price of 97.755333 percent. Thus, those who submitted a bid at a price greater than 97.755333 percent paid less than their bid price yet received their full allocation of T-bills requested. Bidders who submitted a price below 97.755333 percent (categories 7 and beyond in Figure 5–1) received no allocation of the auctioned T-bills. Finally, of the bidders whose yield turned out to be the stop-out yield (i.e., the price submitted was exactly 97.755333 percent, category 6 in Figure 5–1), 27.45 percent received their desired allocations (the “allotted at high”). </a:t>
            </a:r>
            <a:endParaRPr lang="en-US" altLang="en-US" dirty="0">
              <a:latin typeface="+mn-lt"/>
            </a:endParaRPr>
          </a:p>
        </p:txBody>
      </p:sp>
    </p:spTree>
    <p:extLst>
      <p:ext uri="{BB962C8B-B14F-4D97-AF65-F5344CB8AC3E}">
        <p14:creationId xmlns:p14="http://schemas.microsoft.com/office/powerpoint/2010/main" val="253178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85DE2-9759-4302-99B5-8DF95C04B345}" type="slidenum">
              <a:rPr lang="en-US" altLang="en-US" sz="1200" smtClean="0"/>
              <a:pPr/>
              <a:t>13</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14</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8956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15</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16</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0069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C0A741-6077-4BB2-9A4B-184B69452BBC}" type="slidenum">
              <a:rPr lang="en-US" altLang="en-US" sz="1200" smtClean="0"/>
              <a:pPr/>
              <a:t>17</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2573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1810A-04EC-4C58-973A-A4D70CEAE943}" type="slidenum">
              <a:rPr lang="en-US" altLang="en-US" sz="1200" smtClean="0"/>
              <a:pPr/>
              <a:t>18</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Federal funds (fed funds) are single-payment loans—they pay interest only once, at maturity.</a:t>
            </a:r>
            <a:endParaRPr lang="en-US" altLang="en-US"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1810A-04EC-4C58-973A-A4D70CEAE943}" type="slidenum">
              <a:rPr lang="en-US" altLang="en-US" sz="1200" smtClean="0"/>
              <a:pP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7789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64D996-AAAC-48EC-B549-75ABE8E6A970}" type="slidenum">
              <a:rPr lang="en-US" altLang="en-US" sz="1200" smtClean="0"/>
              <a:pPr/>
              <a:t>20</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3</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bond equivalent yield does not consider the effects of compounding of interest during a less than one year investment horizon. If interest is paid or compounded more than once per year, the true annual rate earned is the effective annual return on an investment. </a:t>
            </a:r>
            <a:endParaRPr lang="en-US" altLang="en-US"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C889B4-3B35-4BE8-83D2-2998A507A144}" type="slidenum">
              <a:rPr lang="en-US" altLang="en-US" sz="1200" smtClean="0"/>
              <a:pPr/>
              <a:t>21</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Because Treasury securities back most repurchase agreements, they are low credit risk investments and have lower interest rates than uncollateralized fed funds.</a:t>
            </a:r>
            <a:endParaRPr lang="en-US" altLang="en-US"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E347F4-E84C-4311-B1C0-FCA98D461B70}" type="slidenum">
              <a:rPr lang="en-US" altLang="en-US" sz="1200" smtClean="0"/>
              <a:pPr/>
              <a:t>22</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DBD105-8AB2-42A1-8314-9418F5F5754E}" type="slidenum">
              <a:rPr lang="en-US" altLang="en-US" sz="1200" smtClean="0"/>
              <a:pPr/>
              <a:t>23</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Reasons for this continued fall of commercial paper include a combination of related factors:</a:t>
            </a:r>
          </a:p>
          <a:p>
            <a:pPr marL="228600" indent="-228600">
              <a:buFont typeface="+mj-lt"/>
              <a:buAutoNum type="arabicPeriod"/>
            </a:pPr>
            <a:r>
              <a:rPr lang="en-US" sz="1200" b="0" i="0" u="none" strike="noStrike" kern="1200" baseline="0" dirty="0">
                <a:solidFill>
                  <a:schemeClr val="tx1"/>
                </a:solidFill>
                <a:latin typeface="+mn-lt"/>
                <a:ea typeface="+mn-ea"/>
                <a:cs typeface="+mn-cs"/>
              </a:rPr>
              <a:t>Negative and low positive economic growth experienced for years after the financial crisis produced lower demand for funds and thus less of a need to issue commercial paper.</a:t>
            </a:r>
          </a:p>
          <a:p>
            <a:pPr marL="228600" indent="-228600">
              <a:buFont typeface="+mj-lt"/>
              <a:buAutoNum type="arabicPeriod"/>
            </a:pPr>
            <a:r>
              <a:rPr lang="en-US" sz="1200" b="0" i="0" u="none" strike="noStrike" kern="1200" baseline="0" dirty="0">
                <a:solidFill>
                  <a:schemeClr val="tx1"/>
                </a:solidFill>
                <a:latin typeface="+mn-lt"/>
                <a:ea typeface="+mn-ea"/>
                <a:cs typeface="+mn-cs"/>
              </a:rPr>
              <a:t>Financial and nonfinancial firms held record amounts of cash reserves after the financial crisis and thus did not need to borrow as much in the short-term commercial paper markets.</a:t>
            </a:r>
          </a:p>
          <a:p>
            <a:pPr marL="228600" indent="-228600">
              <a:buFont typeface="+mj-lt"/>
              <a:buAutoNum type="arabicPeriod"/>
            </a:pPr>
            <a:r>
              <a:rPr lang="en-US" sz="1200" b="0" i="0" u="none" strike="noStrike" kern="1200" baseline="0" dirty="0">
                <a:solidFill>
                  <a:schemeClr val="tx1"/>
                </a:solidFill>
                <a:latin typeface="+mn-lt"/>
                <a:ea typeface="+mn-ea"/>
                <a:cs typeface="+mn-cs"/>
              </a:rPr>
              <a:t>Long-term debt rates were at historical lows after the financial crisis. </a:t>
            </a:r>
            <a:endParaRPr lang="en-US" altLang="en-US"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E347F4-E84C-4311-B1C0-FCA98D461B70}" type="slidenum">
              <a:rPr lang="en-US" altLang="en-US" sz="1200" smtClean="0"/>
              <a:pPr/>
              <a:t>24</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7820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0F92C6-0FF3-4358-9FAC-A0F92FFC15C5}" type="slidenum">
              <a:rPr lang="en-US" altLang="en-US" sz="1200" smtClean="0"/>
              <a:pPr/>
              <a:t>25</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0F92C6-0FF3-4358-9FAC-A0F92FFC15C5}" type="slidenum">
              <a:rPr lang="en-US" altLang="en-US" sz="1200" smtClean="0"/>
              <a:pPr/>
              <a:t>26</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5396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726043-EC8B-4A58-89B3-D72D27FF785D}" type="slidenum">
              <a:rPr lang="en-US" altLang="en-US" sz="1200" smtClean="0"/>
              <a:pPr/>
              <a:t>27</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Like T-bills and commercial paper, banker’s acceptances are sold on a discounted basis. </a:t>
            </a:r>
            <a:endParaRPr lang="en-US" altLang="en-US"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79CDE8-BCBF-430C-9565-A8852606CD1C}" type="slidenum">
              <a:rPr lang="en-US" altLang="en-US" sz="1200" smtClean="0"/>
              <a:pPr/>
              <a:t>28</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major money market participants are the U.S. Treasury, the Federal Reserve, commercial banks, money market mutual funds, brokers and dealers, corporations, other financial institutions such as insurance companies, and individuals. </a:t>
            </a:r>
            <a:endParaRPr lang="en-US" altLang="en-US"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29</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Table 5–7 lists the total amounts of various U.S. money market securities held by foreign investors from 1994 through 2021. </a:t>
            </a:r>
            <a:endParaRPr lang="en-US" altLang="en-US"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30</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Eurocommercial paper is issued in Europe but can be held by investors inside or outside of Europe. </a:t>
            </a:r>
            <a:endParaRPr lang="en-US" altLang="en-US" dirty="0">
              <a:latin typeface="+mn-lt"/>
            </a:endParaRPr>
          </a:p>
        </p:txBody>
      </p:sp>
    </p:spTree>
    <p:extLst>
      <p:ext uri="{BB962C8B-B14F-4D97-AF65-F5344CB8AC3E}">
        <p14:creationId xmlns:p14="http://schemas.microsoft.com/office/powerpoint/2010/main" val="29627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4</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4088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31</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27723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32</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63302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A9DE3-4E22-4FF3-B9FD-4BE12592C60C}" type="slidenum">
              <a:rPr lang="en-US" altLang="en-US" sz="1200" smtClean="0"/>
              <a:pPr/>
              <a:t>33</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1874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5</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3718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D7DC93E-6A68-485E-BD50-35FCB9BFC7AB}" type="slidenum">
              <a:rPr lang="en-US" altLang="en-US" sz="1200" smtClean="0"/>
              <a:pPr/>
              <a:t>6</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6767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41F451-464E-49B7-BBA6-D959BE19343D}" type="slidenum">
              <a:rPr lang="en-US" altLang="en-US" sz="1200" smtClean="0"/>
              <a:pPr/>
              <a:t>7</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 variety of money market securities are issued by corporations and government units to obtain short-term funds. These securities include Treasury bills, federal funds, repurchase agreements, commercial paper, negotiable certificates of deposit, and banker’s acceptances. </a:t>
            </a:r>
            <a:endParaRPr lang="en-US" altLang="en-US"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8</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Times New Roman" pitchFamily="18" charset="0"/>
                <a:ea typeface="+mn-ea"/>
                <a:cs typeface="+mn-cs"/>
              </a:rPr>
              <a:t>Table 5–3 lists the amounts outstanding and the interest rate on each type of money market instrument from 1990 to 2021. </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B5BCC-2AD1-4348-85F7-77BB6C53D851}" type="slidenum">
              <a:rPr lang="en-US" altLang="en-US" sz="1200" smtClean="0"/>
              <a:pPr/>
              <a:t>9</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4661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B3A6BE-DFD3-46F8-9FA3-12D526EDDAA9}" type="slidenum">
              <a:rPr lang="en-US" altLang="en-US" sz="1200" smtClean="0"/>
              <a:pPr/>
              <a:t>10</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 name="Rectangle 5">
            <a:extLst>
              <a:ext uri="{FF2B5EF4-FFF2-40B4-BE49-F238E27FC236}">
                <a16:creationId xmlns:a16="http://schemas.microsoft.com/office/drawing/2014/main" id="{3A9BE926-FD0F-4DC8-8089-D217730C2902}"/>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8/22/2023</a:t>
            </a:fld>
            <a:endParaRPr lang="en-US" altLang="en-US" dirty="0"/>
          </a:p>
        </p:txBody>
      </p:sp>
      <p:sp>
        <p:nvSpPr>
          <p:cNvPr id="41" name="Line 2">
            <a:extLst>
              <a:ext uri="{FF2B5EF4-FFF2-40B4-BE49-F238E27FC236}">
                <a16:creationId xmlns:a16="http://schemas.microsoft.com/office/drawing/2014/main" id="{7167227F-AD79-4CB7-AA46-4D97BB4B93F3}"/>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id="{905E5068-B118-4DE9-A540-4F1EB61BCCB3}"/>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id="{49E23549-F1C4-47BD-8957-7FB67437B928}"/>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id="{10C6FFE6-06B9-470F-8ACB-111405A96A57}"/>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id="{CD2B2B0D-D1A1-4ABE-A377-9D1B4965F37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id="{0CCB1DC0-A3D7-4F05-A943-8F546549AB8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id="{39ED4DF6-D0FB-4C38-81BE-D43E89EED00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id="{B8E35C63-766B-4BD3-B217-390861151F58}"/>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id="{4172311D-9F96-49EA-B89B-051909036B4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id="{A612A9D1-019B-4E6C-A87D-9FE9000B3DA4}"/>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id="{889D50E7-A2FA-42CA-ACB7-D4C4AA7A73CA}"/>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id="{F55A90ED-E8E8-430B-AF1B-05DAC51ADE07}"/>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id="{965F46D1-7058-4F06-A360-E44CE711CACC}"/>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id="{985594C2-A77D-4BE4-9342-C060A27A21D2}"/>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id="{493DD032-68D9-47BB-B4E7-EAB9C514137E}"/>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id="{8FF6D64F-8E83-41E2-9631-77DD9BDD7049}"/>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id="{29FE9547-9537-4133-BAEF-71C93353AAD5}"/>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id="{3870D206-C5B0-4269-8017-2CEB4D901095}"/>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id="{C65F6B6C-38D7-4AE8-9C49-D9F2FAE74108}"/>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id="{29AA88ED-588F-4714-8499-A60A6379988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id="{5BEEBF87-38D6-46DC-BBDD-7F9878F1D50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id="{7B11AA69-7610-482D-B288-B43915B388A3}"/>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id="{1E3E4530-6F8F-4C66-9CBA-19B74ED18695}"/>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id="{FA165821-77AA-4E29-B866-CEF629C7BBA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id="{37AED3DB-0F7E-4482-93B5-AD600DAC9B78}"/>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id="{DB66E7EA-F194-4B47-A3E7-5634FC0B9A74}"/>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id="{730DA0E7-493A-4070-9A15-F97732D38452}"/>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id="{3B6B174C-94B6-4978-8A48-648B2507C33A}"/>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id="{FDAA5053-0AD9-4335-A9AE-EF155C42F6B7}"/>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id="{EABF2CD9-D9F3-4275-BBDE-370150AF04CE}"/>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id="{0DFFE767-2ACD-4C2F-86A6-51E7F073DE8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id="{08F14381-3C55-4423-A778-C010908667C3}"/>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id="{61006966-1AB2-4E91-B382-AD3E2994A66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id="{07C42C3D-1B6D-4B90-9FB8-84FA462623E9}"/>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id="{14AF4AD1-5F78-4C09-AF84-D18274623A68}"/>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id="{5075F878-4274-4D96-931E-F3AD65144B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id="{03EF7BF3-4E98-429B-8F36-B3A3AD3F76FB}"/>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id="{F754DF08-15F3-4A15-AE2B-6D9D158F2033}"/>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2898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1E8D75C2-344D-42FD-BF74-59383C343DDA}"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E3CB2CC-DB21-4CF4-BC46-747E66202C8B}" type="slidenum">
              <a:rPr lang="en-US" altLang="en-US"/>
              <a:pPr>
                <a:defRPr/>
              </a:pPr>
              <a:t>‹#›</a:t>
            </a:fld>
            <a:endParaRPr lang="en-US" altLang="en-US" dirty="0"/>
          </a:p>
        </p:txBody>
      </p:sp>
    </p:spTree>
    <p:extLst>
      <p:ext uri="{BB962C8B-B14F-4D97-AF65-F5344CB8AC3E}">
        <p14:creationId xmlns:p14="http://schemas.microsoft.com/office/powerpoint/2010/main" val="38261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0C68D7-A63A-4AFE-8DF1-401F0DAF0778}"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5ECAC15-0735-472F-B9ED-7262DA24DCF9}" type="slidenum">
              <a:rPr lang="en-US" altLang="en-US"/>
              <a:pPr>
                <a:defRPr/>
              </a:pPr>
              <a:t>‹#›</a:t>
            </a:fld>
            <a:endParaRPr lang="en-US" altLang="en-US" dirty="0"/>
          </a:p>
        </p:txBody>
      </p:sp>
    </p:spTree>
    <p:extLst>
      <p:ext uri="{BB962C8B-B14F-4D97-AF65-F5344CB8AC3E}">
        <p14:creationId xmlns:p14="http://schemas.microsoft.com/office/powerpoint/2010/main" val="335781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50C078E-F6CA-41D4-83C5-B3F246DB3684}"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9A9C0D6-D434-4F10-B6ED-560477096D9B}" type="slidenum">
              <a:rPr lang="en-US" altLang="en-US"/>
              <a:pPr>
                <a:defRPr/>
              </a:pPr>
              <a:t>‹#›</a:t>
            </a:fld>
            <a:endParaRPr lang="en-US" altLang="en-US" dirty="0"/>
          </a:p>
        </p:txBody>
      </p:sp>
    </p:spTree>
    <p:extLst>
      <p:ext uri="{BB962C8B-B14F-4D97-AF65-F5344CB8AC3E}">
        <p14:creationId xmlns:p14="http://schemas.microsoft.com/office/powerpoint/2010/main" val="233117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AC38F66-FEC4-4548-91F5-8471979CB2A4}"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17B76D8-BCC1-4680-97C9-BC6DBD7C580F}" type="slidenum">
              <a:rPr lang="en-US" altLang="en-US"/>
              <a:pPr>
                <a:defRPr/>
              </a:pPr>
              <a:t>‹#›</a:t>
            </a:fld>
            <a:endParaRPr lang="en-US" altLang="en-US" dirty="0"/>
          </a:p>
        </p:txBody>
      </p:sp>
    </p:spTree>
    <p:extLst>
      <p:ext uri="{BB962C8B-B14F-4D97-AF65-F5344CB8AC3E}">
        <p14:creationId xmlns:p14="http://schemas.microsoft.com/office/powerpoint/2010/main" val="285917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A7D3C5D-1FA9-4BEB-B971-F4AA61F1E875}"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7BBE55FB-A17B-440F-B078-DA55C1AA280E}" type="slidenum">
              <a:rPr lang="en-US" altLang="en-US"/>
              <a:pPr>
                <a:defRPr/>
              </a:pPr>
              <a:t>‹#›</a:t>
            </a:fld>
            <a:endParaRPr lang="en-US" altLang="en-US" dirty="0"/>
          </a:p>
        </p:txBody>
      </p:sp>
    </p:spTree>
    <p:extLst>
      <p:ext uri="{BB962C8B-B14F-4D97-AF65-F5344CB8AC3E}">
        <p14:creationId xmlns:p14="http://schemas.microsoft.com/office/powerpoint/2010/main" val="281788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ACF6F56-9B76-4B7B-8F4A-0A8CF3E21A54}" type="datetime1">
              <a:rPr lang="en-US" smtClean="0"/>
              <a:t>8/22/2023</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9C0E3F2-CDE1-4A78-B153-0DA6D761DB77}" type="slidenum">
              <a:rPr lang="en-US" altLang="en-US"/>
              <a:pPr>
                <a:defRPr/>
              </a:pPr>
              <a:t>‹#›</a:t>
            </a:fld>
            <a:endParaRPr lang="en-US" altLang="en-US" dirty="0"/>
          </a:p>
        </p:txBody>
      </p:sp>
    </p:spTree>
    <p:extLst>
      <p:ext uri="{BB962C8B-B14F-4D97-AF65-F5344CB8AC3E}">
        <p14:creationId xmlns:p14="http://schemas.microsoft.com/office/powerpoint/2010/main" val="226866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B6D20D57-970C-471C-AAC4-8317855944CD}" type="datetime1">
              <a:rPr lang="en-US" smtClean="0"/>
              <a:t>8/22/2023</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260C6EED-9B73-4BC9-AB9E-602D37DEDD08}" type="slidenum">
              <a:rPr lang="en-US" altLang="en-US"/>
              <a:pPr>
                <a:defRPr/>
              </a:pPr>
              <a:t>‹#›</a:t>
            </a:fld>
            <a:endParaRPr lang="en-US" altLang="en-US" dirty="0"/>
          </a:p>
        </p:txBody>
      </p:sp>
    </p:spTree>
    <p:extLst>
      <p:ext uri="{BB962C8B-B14F-4D97-AF65-F5344CB8AC3E}">
        <p14:creationId xmlns:p14="http://schemas.microsoft.com/office/powerpoint/2010/main" val="180842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B297550-4513-4EF2-99FA-9FFA916B7082}" type="datetime1">
              <a:rPr lang="en-US" smtClean="0"/>
              <a:t>8/22/2023</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60FA12DA-135D-4C97-9BE9-9E99A9EB3288}" type="slidenum">
              <a:rPr lang="en-US" altLang="en-US"/>
              <a:pPr>
                <a:defRPr/>
              </a:pPr>
              <a:t>‹#›</a:t>
            </a:fld>
            <a:endParaRPr lang="en-US" altLang="en-US" dirty="0"/>
          </a:p>
        </p:txBody>
      </p:sp>
    </p:spTree>
    <p:extLst>
      <p:ext uri="{BB962C8B-B14F-4D97-AF65-F5344CB8AC3E}">
        <p14:creationId xmlns:p14="http://schemas.microsoft.com/office/powerpoint/2010/main" val="340813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4118817-A334-40BF-A7C4-F81FB11B4624}"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62AB747F-F1B1-4471-85CB-502B0FC99D99}" type="slidenum">
              <a:rPr lang="en-US" altLang="en-US"/>
              <a:pPr>
                <a:defRPr/>
              </a:pPr>
              <a:t>‹#›</a:t>
            </a:fld>
            <a:endParaRPr lang="en-US" altLang="en-US" dirty="0"/>
          </a:p>
        </p:txBody>
      </p:sp>
    </p:spTree>
    <p:extLst>
      <p:ext uri="{BB962C8B-B14F-4D97-AF65-F5344CB8AC3E}">
        <p14:creationId xmlns:p14="http://schemas.microsoft.com/office/powerpoint/2010/main" val="290301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9456EAB-86B8-4B52-8160-8090EFED2514}"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94CEA71A-DDE0-451C-9101-618267115782}" type="slidenum">
              <a:rPr lang="en-US" altLang="en-US"/>
              <a:pPr>
                <a:defRPr/>
              </a:pPr>
              <a:t>‹#›</a:t>
            </a:fld>
            <a:endParaRPr lang="en-US" altLang="en-US" dirty="0"/>
          </a:p>
        </p:txBody>
      </p:sp>
    </p:spTree>
    <p:extLst>
      <p:ext uri="{BB962C8B-B14F-4D97-AF65-F5344CB8AC3E}">
        <p14:creationId xmlns:p14="http://schemas.microsoft.com/office/powerpoint/2010/main" val="342432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B39C9366-4E6F-4B0B-AE7C-6ADB8A66F850}" type="datetime1">
              <a:rPr lang="en-US" smtClean="0"/>
              <a:t>8/22/2023</a:t>
            </a:fld>
            <a:endParaRPr lang="en-US" altLang="en-US" dirty="0"/>
          </a:p>
        </p:txBody>
      </p:sp>
      <p:sp>
        <p:nvSpPr>
          <p:cNvPr id="655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554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538B7B21-83DF-42C6-B587-19FAC8C32DA2}"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Five</a:t>
            </a:r>
          </a:p>
        </p:txBody>
      </p:sp>
      <p:sp>
        <p:nvSpPr>
          <p:cNvPr id="3075" name="Rectangle 5"/>
          <p:cNvSpPr>
            <a:spLocks noGrp="1" noChangeArrowheads="1"/>
          </p:cNvSpPr>
          <p:nvPr>
            <p:ph type="subTitle" idx="1"/>
          </p:nvPr>
        </p:nvSpPr>
        <p:spPr/>
        <p:txBody>
          <a:bodyPr/>
          <a:lstStyle/>
          <a:p>
            <a:pPr eaLnBrk="1" hangingPunct="1"/>
            <a:r>
              <a:rPr lang="en-US" altLang="en-US" sz="5500" dirty="0"/>
              <a:t>Money Markets</a:t>
            </a:r>
          </a:p>
        </p:txBody>
      </p:sp>
      <p:sp>
        <p:nvSpPr>
          <p:cNvPr id="4" name="Content Placeholder 1">
            <a:extLst>
              <a:ext uri="{FF2B5EF4-FFF2-40B4-BE49-F238E27FC236}">
                <a16:creationId xmlns:a16="http://schemas.microsoft.com/office/drawing/2014/main" id="{495CA911-6567-4E5F-8A4E-AE79E048000A}"/>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©McGraw-Hill LLC. All rights reserved. No reproduction or distribution without the prior written consent of McGraw-Hill. </a:t>
            </a:r>
          </a:p>
          <a:p>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nchor="ctr"/>
          <a:lstStyle/>
          <a:p>
            <a:pPr eaLnBrk="1" hangingPunct="1"/>
            <a:r>
              <a:rPr lang="en-US" altLang="en-US" sz="3500" dirty="0"/>
              <a:t>The New Issue and Secondary Market Trading Process for T-Bills</a:t>
            </a:r>
          </a:p>
        </p:txBody>
      </p:sp>
      <p:sp>
        <p:nvSpPr>
          <p:cNvPr id="15364" name="Rectangle 3"/>
          <p:cNvSpPr>
            <a:spLocks noGrp="1" noChangeArrowheads="1"/>
          </p:cNvSpPr>
          <p:nvPr>
            <p:ph type="body" sz="half" idx="4294967295"/>
          </p:nvPr>
        </p:nvSpPr>
        <p:spPr>
          <a:xfrm>
            <a:off x="457200" y="1719263"/>
            <a:ext cx="8148638" cy="466692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600" dirty="0"/>
              <a:t>A </a:t>
            </a:r>
            <a:r>
              <a:rPr lang="en-US" altLang="en-US" sz="2600" b="1" dirty="0"/>
              <a:t>treasury bill auction </a:t>
            </a:r>
            <a:r>
              <a:rPr lang="en-US" altLang="en-US" sz="2600" dirty="0"/>
              <a:t>is the formal process by which the U.S. Treasury sells news issues of T-bills</a:t>
            </a:r>
          </a:p>
          <a:p>
            <a:pPr lvl="1" eaLnBrk="1" hangingPunct="1">
              <a:lnSpc>
                <a:spcPct val="90000"/>
              </a:lnSpc>
            </a:pPr>
            <a:r>
              <a:rPr lang="en-US" altLang="en-US" sz="2200" dirty="0"/>
              <a:t>Bids are submitted by government securities dealers, financial and nonfinancial corporations, and individuals</a:t>
            </a:r>
          </a:p>
          <a:p>
            <a:pPr lvl="1" eaLnBrk="1" hangingPunct="1">
              <a:lnSpc>
                <a:spcPct val="90000"/>
              </a:lnSpc>
            </a:pPr>
            <a:r>
              <a:rPr lang="en-US" altLang="en-US" sz="2200" dirty="0"/>
              <a:t>Bids may be </a:t>
            </a:r>
            <a:r>
              <a:rPr lang="en-US" altLang="en-US" sz="2200" i="1" dirty="0"/>
              <a:t>competitive</a:t>
            </a:r>
            <a:r>
              <a:rPr lang="en-US" altLang="en-US" sz="2200" dirty="0"/>
              <a:t> or </a:t>
            </a:r>
            <a:r>
              <a:rPr lang="en-US" altLang="en-US" sz="2200" i="1" dirty="0"/>
              <a:t>noncompetitive</a:t>
            </a:r>
          </a:p>
          <a:p>
            <a:pPr lvl="1" eaLnBrk="1" hangingPunct="1">
              <a:lnSpc>
                <a:spcPct val="90000"/>
              </a:lnSpc>
            </a:pPr>
            <a:r>
              <a:rPr lang="en-US" altLang="en-US" sz="2200" i="1" dirty="0"/>
              <a:t>Competitive bids </a:t>
            </a:r>
            <a:r>
              <a:rPr lang="en-US" altLang="en-US" sz="2200" dirty="0"/>
              <a:t>specify the amount of par value of bills desired and the discount yield, rather than the price</a:t>
            </a:r>
          </a:p>
          <a:p>
            <a:pPr lvl="2" eaLnBrk="1" hangingPunct="1">
              <a:lnSpc>
                <a:spcPct val="90000"/>
              </a:lnSpc>
            </a:pPr>
            <a:r>
              <a:rPr lang="en-US" altLang="en-US" sz="2000" dirty="0"/>
              <a:t>Generally used by large investors and government securities dealers and make up most of the auction market</a:t>
            </a:r>
          </a:p>
          <a:p>
            <a:pPr lvl="1" eaLnBrk="1" hangingPunct="1">
              <a:lnSpc>
                <a:spcPct val="90000"/>
              </a:lnSpc>
            </a:pPr>
            <a:r>
              <a:rPr lang="en-US" altLang="en-US" sz="2200" i="1" dirty="0"/>
              <a:t>Noncompetitive bids </a:t>
            </a:r>
            <a:r>
              <a:rPr lang="en-US" altLang="en-US" sz="2200" dirty="0"/>
              <a:t>are limited to $5m for a single bidder; they specify only the desired amount of the face value of the bills</a:t>
            </a:r>
          </a:p>
          <a:p>
            <a:pPr lvl="2" eaLnBrk="1" hangingPunct="1">
              <a:lnSpc>
                <a:spcPct val="90000"/>
              </a:lnSpc>
            </a:pPr>
            <a:r>
              <a:rPr lang="en-US" altLang="en-US" sz="2000" dirty="0"/>
              <a:t>Usually represent a small portion of total T-bills auctioned, but allow small investors to participate in the T-bill auction market</a:t>
            </a:r>
          </a:p>
        </p:txBody>
      </p:sp>
      <p:sp>
        <p:nvSpPr>
          <p:cNvPr id="5" name="Footer Placeholder 3">
            <a:extLst>
              <a:ext uri="{FF2B5EF4-FFF2-40B4-BE49-F238E27FC236}">
                <a16:creationId xmlns:a16="http://schemas.microsoft.com/office/drawing/2014/main" id="{DA6D5D7B-AB48-4A1B-9BCA-9112EE90C62F}"/>
              </a:ext>
            </a:extLst>
          </p:cNvPr>
          <p:cNvSpPr>
            <a:spLocks noGrp="1"/>
          </p:cNvSpPr>
          <p:nvPr>
            <p:ph type="ftr" sz="quarter" idx="11"/>
          </p:nvPr>
        </p:nvSpPr>
        <p:spPr>
          <a:xfrm>
            <a:off x="992781" y="6553200"/>
            <a:ext cx="70774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9D9BB703-5B55-4019-A64A-D69C23963A99}"/>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ctr"/>
          <a:lstStyle/>
          <a:p>
            <a:pPr eaLnBrk="1" hangingPunct="1"/>
            <a:r>
              <a:rPr lang="en-US" altLang="en-US" sz="3500" dirty="0"/>
              <a:t>Treasury Auction Results, </a:t>
            </a:r>
            <a:br>
              <a:rPr lang="en-US" altLang="en-US" sz="3500" dirty="0"/>
            </a:br>
            <a:r>
              <a:rPr lang="en-US" altLang="en-US" sz="3500" dirty="0"/>
              <a:t>November 14, 2022</a:t>
            </a:r>
          </a:p>
        </p:txBody>
      </p:sp>
      <p:sp>
        <p:nvSpPr>
          <p:cNvPr id="5" name="Footer Placeholder 3">
            <a:extLst>
              <a:ext uri="{FF2B5EF4-FFF2-40B4-BE49-F238E27FC236}">
                <a16:creationId xmlns:a16="http://schemas.microsoft.com/office/drawing/2014/main" id="{6159186E-7548-45FC-A484-56A92D2B1653}"/>
              </a:ext>
            </a:extLst>
          </p:cNvPr>
          <p:cNvSpPr>
            <a:spLocks noGrp="1"/>
          </p:cNvSpPr>
          <p:nvPr>
            <p:ph type="ftr" sz="quarter" idx="11"/>
          </p:nvPr>
        </p:nvSpPr>
        <p:spPr>
          <a:xfrm>
            <a:off x="576262" y="6248400"/>
            <a:ext cx="7759428"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DBF81A5C-0E79-4C39-B468-68D05F9EC398}"/>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11</a:t>
            </a:fld>
            <a:endParaRPr lang="en-US" altLang="en-US" dirty="0"/>
          </a:p>
        </p:txBody>
      </p:sp>
      <p:pic>
        <p:nvPicPr>
          <p:cNvPr id="10" name="Content Placeholder 9">
            <a:extLst>
              <a:ext uri="{FF2B5EF4-FFF2-40B4-BE49-F238E27FC236}">
                <a16:creationId xmlns:a16="http://schemas.microsoft.com/office/drawing/2014/main" id="{1465E6F9-7671-F73A-2D4F-E2B812108898}"/>
              </a:ext>
            </a:extLst>
          </p:cNvPr>
          <p:cNvPicPr>
            <a:picLocks noGrp="1" noChangeAspect="1"/>
          </p:cNvPicPr>
          <p:nvPr>
            <p:ph idx="1"/>
          </p:nvPr>
        </p:nvPicPr>
        <p:blipFill rotWithShape="1">
          <a:blip r:embed="rId3"/>
          <a:srcRect t="6916" b="868"/>
          <a:stretch/>
        </p:blipFill>
        <p:spPr>
          <a:xfrm>
            <a:off x="576262" y="2238445"/>
            <a:ext cx="7991475" cy="3610070"/>
          </a:xfrm>
        </p:spPr>
      </p:pic>
    </p:spTree>
    <p:extLst>
      <p:ext uri="{BB962C8B-B14F-4D97-AF65-F5344CB8AC3E}">
        <p14:creationId xmlns:p14="http://schemas.microsoft.com/office/powerpoint/2010/main" val="3832197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Treasury Auction Results</a:t>
            </a:r>
          </a:p>
        </p:txBody>
      </p:sp>
      <p:sp>
        <p:nvSpPr>
          <p:cNvPr id="5" name="Footer Placeholder 3">
            <a:extLst>
              <a:ext uri="{FF2B5EF4-FFF2-40B4-BE49-F238E27FC236}">
                <a16:creationId xmlns:a16="http://schemas.microsoft.com/office/drawing/2014/main" id="{6159186E-7548-45FC-A484-56A92D2B1653}"/>
              </a:ext>
            </a:extLst>
          </p:cNvPr>
          <p:cNvSpPr>
            <a:spLocks noGrp="1"/>
          </p:cNvSpPr>
          <p:nvPr>
            <p:ph type="ftr" sz="quarter" idx="11"/>
          </p:nvPr>
        </p:nvSpPr>
        <p:spPr>
          <a:xfrm>
            <a:off x="923525" y="6537325"/>
            <a:ext cx="729695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DBF81A5C-0E79-4C39-B468-68D05F9EC398}"/>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id="{C45F4275-983D-AF2F-B2AB-D0DBAFE6CA71}"/>
              </a:ext>
            </a:extLst>
          </p:cNvPr>
          <p:cNvPicPr>
            <a:picLocks noChangeAspect="1"/>
          </p:cNvPicPr>
          <p:nvPr/>
        </p:nvPicPr>
        <p:blipFill>
          <a:blip r:embed="rId3"/>
          <a:stretch>
            <a:fillRect/>
          </a:stretch>
        </p:blipFill>
        <p:spPr>
          <a:xfrm>
            <a:off x="249225" y="1817015"/>
            <a:ext cx="8500569" cy="4140228"/>
          </a:xfrm>
          <a:prstGeom prst="rect">
            <a:avLst/>
          </a:prstGeom>
        </p:spPr>
      </p:pic>
    </p:spTree>
    <p:extLst>
      <p:ext uri="{BB962C8B-B14F-4D97-AF65-F5344CB8AC3E}">
        <p14:creationId xmlns:p14="http://schemas.microsoft.com/office/powerpoint/2010/main" val="16788340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p:txBody>
          <a:bodyPr anchor="ctr"/>
          <a:lstStyle/>
          <a:p>
            <a:pPr eaLnBrk="1" hangingPunct="1"/>
            <a:r>
              <a:rPr lang="en-US" altLang="en-US" sz="3500" dirty="0"/>
              <a:t>Secondary Market for T-Bills</a:t>
            </a:r>
          </a:p>
        </p:txBody>
      </p:sp>
      <p:sp>
        <p:nvSpPr>
          <p:cNvPr id="17412" name="Rectangle 3"/>
          <p:cNvSpPr>
            <a:spLocks noGrp="1" noChangeArrowheads="1"/>
          </p:cNvSpPr>
          <p:nvPr>
            <p:ph type="body" sz="half" idx="4294967295"/>
          </p:nvPr>
        </p:nvSpPr>
        <p:spPr>
          <a:xfrm>
            <a:off x="232235" y="1719262"/>
            <a:ext cx="8717935"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Secondary market for T-bills is the </a:t>
            </a:r>
            <a:r>
              <a:rPr lang="en-US" altLang="en-US" sz="2500" b="1" dirty="0"/>
              <a:t>largest</a:t>
            </a:r>
            <a:r>
              <a:rPr lang="en-US" altLang="en-US" sz="2500" dirty="0"/>
              <a:t> of any U.S. money market security</a:t>
            </a:r>
          </a:p>
          <a:p>
            <a:pPr eaLnBrk="1" hangingPunct="1"/>
            <a:r>
              <a:rPr lang="en-US" altLang="en-US" sz="2500" dirty="0"/>
              <a:t>24 FIs are designated as ‘primary government securities dealers’ and purchase most of the T-bills sold competitively at auction, creating an active secondary market</a:t>
            </a:r>
            <a:endParaRPr lang="en-US" altLang="en-US" sz="2100" dirty="0"/>
          </a:p>
          <a:p>
            <a:pPr lvl="1" eaLnBrk="1" hangingPunct="1"/>
            <a:r>
              <a:rPr lang="en-US" altLang="en-US" sz="2100" dirty="0"/>
              <a:t>Around 500 smaller dealers directly trade in this secondary market</a:t>
            </a:r>
          </a:p>
          <a:p>
            <a:pPr lvl="1" eaLnBrk="1" hangingPunct="1"/>
            <a:r>
              <a:rPr lang="en-US" sz="2100" dirty="0"/>
              <a:t>Primary dealers “make a market” for T-bills by buying and selling securities for their own account and by trading for their customers </a:t>
            </a:r>
            <a:endParaRPr lang="en-US" altLang="en-US" sz="2100" dirty="0"/>
          </a:p>
          <a:p>
            <a:pPr lvl="1" eaLnBrk="1" hangingPunct="1"/>
            <a:r>
              <a:rPr lang="en-US" sz="2100" dirty="0"/>
              <a:t>Secondary market T-bill transactions between primary government securities dealers are conducted over the Federal Reserve’s wire transfer service — Fedwire </a:t>
            </a:r>
            <a:endParaRPr lang="en-US" altLang="en-US" sz="2100" dirty="0"/>
          </a:p>
        </p:txBody>
      </p:sp>
      <p:sp>
        <p:nvSpPr>
          <p:cNvPr id="5" name="Footer Placeholder 3">
            <a:extLst>
              <a:ext uri="{FF2B5EF4-FFF2-40B4-BE49-F238E27FC236}">
                <a16:creationId xmlns:a16="http://schemas.microsoft.com/office/drawing/2014/main" id="{B79B22FE-BDFE-4EF8-AE02-F4EFFE951FAF}"/>
              </a:ext>
            </a:extLst>
          </p:cNvPr>
          <p:cNvSpPr>
            <a:spLocks noGrp="1"/>
          </p:cNvSpPr>
          <p:nvPr>
            <p:ph type="ftr" sz="quarter" idx="11"/>
          </p:nvPr>
        </p:nvSpPr>
        <p:spPr>
          <a:xfrm>
            <a:off x="1134752" y="6538452"/>
            <a:ext cx="691290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3BE9D10F-BF61-4050-BE38-935982F4296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t"/>
          <a:lstStyle/>
          <a:p>
            <a:pPr eaLnBrk="1" hangingPunct="1"/>
            <a:r>
              <a:rPr lang="en-US" altLang="en-US" sz="3200" dirty="0"/>
              <a:t>Secondary Market T-Bill Transaction</a:t>
            </a:r>
          </a:p>
        </p:txBody>
      </p:sp>
      <p:sp>
        <p:nvSpPr>
          <p:cNvPr id="6" name="Slide Number Placeholder 2">
            <a:extLst>
              <a:ext uri="{FF2B5EF4-FFF2-40B4-BE49-F238E27FC236}">
                <a16:creationId xmlns:a16="http://schemas.microsoft.com/office/drawing/2014/main" id="{DBF81A5C-0E79-4C39-B468-68D05F9EC398}"/>
              </a:ext>
            </a:extLst>
          </p:cNvPr>
          <p:cNvSpPr>
            <a:spLocks noGrp="1"/>
          </p:cNvSpPr>
          <p:nvPr>
            <p:ph type="sldNum" sz="quarter" idx="12"/>
          </p:nvPr>
        </p:nvSpPr>
        <p:spPr>
          <a:xfrm>
            <a:off x="6583078" y="6507162"/>
            <a:ext cx="2133600" cy="457200"/>
          </a:xfrm>
        </p:spPr>
        <p:txBody>
          <a:bodyPr/>
          <a:lstStyle/>
          <a:p>
            <a:pPr>
              <a:defRPr/>
            </a:pPr>
            <a:r>
              <a:rPr lang="en-US" altLang="en-US" dirty="0"/>
              <a:t>5-</a:t>
            </a:r>
            <a:fld id="{50570873-5802-4945-8C73-C2B4359A39C0}" type="slidenum">
              <a:rPr lang="en-US" altLang="en-US" smtClean="0"/>
              <a:pPr>
                <a:defRPr/>
              </a:pPr>
              <a:t>14</a:t>
            </a:fld>
            <a:endParaRPr lang="en-US" altLang="en-US" dirty="0"/>
          </a:p>
        </p:txBody>
      </p:sp>
      <p:pic>
        <p:nvPicPr>
          <p:cNvPr id="10" name="Content Placeholder 9" descr="Timeline&#10;&#10;Description automatically generated">
            <a:extLst>
              <a:ext uri="{FF2B5EF4-FFF2-40B4-BE49-F238E27FC236}">
                <a16:creationId xmlns:a16="http://schemas.microsoft.com/office/drawing/2014/main" id="{3F0F3B92-6E35-4EF1-9904-7634D2C823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4080" y="754139"/>
            <a:ext cx="5184675" cy="5772064"/>
          </a:xfrm>
        </p:spPr>
      </p:pic>
      <p:sp>
        <p:nvSpPr>
          <p:cNvPr id="5" name="Footer Placeholder 3">
            <a:extLst>
              <a:ext uri="{FF2B5EF4-FFF2-40B4-BE49-F238E27FC236}">
                <a16:creationId xmlns:a16="http://schemas.microsoft.com/office/drawing/2014/main" id="{6159186E-7548-45FC-A484-56A92D2B1653}"/>
              </a:ext>
            </a:extLst>
          </p:cNvPr>
          <p:cNvSpPr>
            <a:spLocks noGrp="1"/>
          </p:cNvSpPr>
          <p:nvPr>
            <p:ph type="ftr" sz="quarter" idx="11"/>
          </p:nvPr>
        </p:nvSpPr>
        <p:spPr>
          <a:xfrm>
            <a:off x="846715" y="6526203"/>
            <a:ext cx="7450570" cy="457200"/>
          </a:xfrm>
        </p:spPr>
        <p:txBody>
          <a:bodyPr/>
          <a:lstStyle/>
          <a:p>
            <a:pPr>
              <a:defRPr/>
            </a:pPr>
            <a:r>
              <a:rPr lang="en-US" altLang="en-US" dirty="0"/>
              <a:t>©McGraw-Hill LLC. All rights reserved. No reproduction or distribution without the prior written consent of McGraw-Hill. </a:t>
            </a:r>
          </a:p>
        </p:txBody>
      </p:sp>
    </p:spTree>
    <p:extLst>
      <p:ext uri="{BB962C8B-B14F-4D97-AF65-F5344CB8AC3E}">
        <p14:creationId xmlns:p14="http://schemas.microsoft.com/office/powerpoint/2010/main" val="1688616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T-Bill Yields </a:t>
            </a:r>
          </a:p>
        </p:txBody>
      </p:sp>
      <p:sp>
        <p:nvSpPr>
          <p:cNvPr id="18436" name="Rectangle 3"/>
          <p:cNvSpPr>
            <a:spLocks noGrp="1" noChangeArrowheads="1"/>
          </p:cNvSpPr>
          <p:nvPr>
            <p:ph type="body" sz="half" idx="4294967295"/>
          </p:nvPr>
        </p:nvSpPr>
        <p:spPr>
          <a:xfrm>
            <a:off x="309045" y="1719262"/>
            <a:ext cx="860271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Discount yield on a T-bill is calculated as follows:</a:t>
            </a:r>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r>
              <a:rPr lang="en-US" sz="2500" dirty="0"/>
              <a:t>The formula for a bond equivalent yield on a T-bill is:</a:t>
            </a:r>
            <a:endParaRPr lang="en-US" altLang="en-US" sz="2500" dirty="0"/>
          </a:p>
          <a:p>
            <a:pPr eaLnBrk="1" hangingPunct="1"/>
            <a:endParaRPr lang="en-US" altLang="en-US" sz="2200" dirty="0"/>
          </a:p>
        </p:txBody>
      </p:sp>
      <p:sp>
        <p:nvSpPr>
          <p:cNvPr id="7" name="Footer Placeholder 3">
            <a:extLst>
              <a:ext uri="{FF2B5EF4-FFF2-40B4-BE49-F238E27FC236}">
                <a16:creationId xmlns:a16="http://schemas.microsoft.com/office/drawing/2014/main" id="{C16B5384-DE74-4848-8618-F81736C4B63E}"/>
              </a:ext>
            </a:extLst>
          </p:cNvPr>
          <p:cNvSpPr>
            <a:spLocks noGrp="1"/>
          </p:cNvSpPr>
          <p:nvPr>
            <p:ph type="ftr" sz="quarter" idx="11"/>
          </p:nvPr>
        </p:nvSpPr>
        <p:spPr>
          <a:xfrm>
            <a:off x="693094" y="6590848"/>
            <a:ext cx="7834620" cy="3048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id="{25899310-DF9B-4F1A-9427-641D455521E6}"/>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15</a:t>
            </a:fld>
            <a:endParaRPr lang="en-US" altLang="en-US" dirty="0"/>
          </a:p>
        </p:txBody>
      </p:sp>
      <p:pic>
        <p:nvPicPr>
          <p:cNvPr id="3" name="Picture 2">
            <a:extLst>
              <a:ext uri="{FF2B5EF4-FFF2-40B4-BE49-F238E27FC236}">
                <a16:creationId xmlns:a16="http://schemas.microsoft.com/office/drawing/2014/main" id="{A602DB32-1B68-4222-B57A-9490D4BE7B6B}"/>
              </a:ext>
            </a:extLst>
          </p:cNvPr>
          <p:cNvPicPr>
            <a:picLocks noChangeAspect="1"/>
          </p:cNvPicPr>
          <p:nvPr/>
        </p:nvPicPr>
        <p:blipFill>
          <a:blip r:embed="rId3"/>
          <a:stretch>
            <a:fillRect/>
          </a:stretch>
        </p:blipFill>
        <p:spPr>
          <a:xfrm>
            <a:off x="3029926" y="2545685"/>
            <a:ext cx="3084148" cy="1056720"/>
          </a:xfrm>
          <a:prstGeom prst="rect">
            <a:avLst/>
          </a:prstGeom>
        </p:spPr>
      </p:pic>
      <p:pic>
        <p:nvPicPr>
          <p:cNvPr id="4" name="Picture 3">
            <a:extLst>
              <a:ext uri="{FF2B5EF4-FFF2-40B4-BE49-F238E27FC236}">
                <a16:creationId xmlns:a16="http://schemas.microsoft.com/office/drawing/2014/main" id="{CD1534AB-7F23-4F5C-BD14-55711ABB2651}"/>
              </a:ext>
            </a:extLst>
          </p:cNvPr>
          <p:cNvPicPr>
            <a:picLocks noChangeAspect="1"/>
          </p:cNvPicPr>
          <p:nvPr/>
        </p:nvPicPr>
        <p:blipFill>
          <a:blip r:embed="rId4"/>
          <a:stretch>
            <a:fillRect/>
          </a:stretch>
        </p:blipFill>
        <p:spPr>
          <a:xfrm>
            <a:off x="3043134" y="4811580"/>
            <a:ext cx="3134540" cy="105672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chor="ctr"/>
          <a:lstStyle/>
          <a:p>
            <a:pPr eaLnBrk="1" hangingPunct="1"/>
            <a:r>
              <a:rPr lang="en-US" altLang="en-US" sz="3500" dirty="0"/>
              <a:t>T-Bill Yield: Example 5-4</a:t>
            </a:r>
          </a:p>
        </p:txBody>
      </p:sp>
      <p:sp>
        <p:nvSpPr>
          <p:cNvPr id="7" name="Footer Placeholder 3">
            <a:extLst>
              <a:ext uri="{FF2B5EF4-FFF2-40B4-BE49-F238E27FC236}">
                <a16:creationId xmlns:a16="http://schemas.microsoft.com/office/drawing/2014/main" id="{C16B5384-DE74-4848-8618-F81736C4B63E}"/>
              </a:ext>
            </a:extLst>
          </p:cNvPr>
          <p:cNvSpPr>
            <a:spLocks noGrp="1"/>
          </p:cNvSpPr>
          <p:nvPr>
            <p:ph type="ftr" sz="quarter" idx="11"/>
          </p:nvPr>
        </p:nvSpPr>
        <p:spPr>
          <a:xfrm>
            <a:off x="712297" y="6248400"/>
            <a:ext cx="7719405" cy="4572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id="{25899310-DF9B-4F1A-9427-641D455521E6}"/>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16</a:t>
            </a:fld>
            <a:endParaRPr lang="en-US" altLang="en-US" dirty="0"/>
          </a:p>
        </p:txBody>
      </p:sp>
      <p:pic>
        <p:nvPicPr>
          <p:cNvPr id="10" name="Content Placeholder 9">
            <a:extLst>
              <a:ext uri="{FF2B5EF4-FFF2-40B4-BE49-F238E27FC236}">
                <a16:creationId xmlns:a16="http://schemas.microsoft.com/office/drawing/2014/main" id="{2DD90BC2-93C7-E0B4-7D38-833E794D09E2}"/>
              </a:ext>
            </a:extLst>
          </p:cNvPr>
          <p:cNvPicPr>
            <a:picLocks noGrp="1" noChangeAspect="1"/>
          </p:cNvPicPr>
          <p:nvPr>
            <p:ph idx="1"/>
          </p:nvPr>
        </p:nvPicPr>
        <p:blipFill rotWithShape="1">
          <a:blip r:embed="rId3"/>
          <a:srcRect l="4433" t="4489" b="4267"/>
          <a:stretch/>
        </p:blipFill>
        <p:spPr>
          <a:xfrm>
            <a:off x="712296" y="2622496"/>
            <a:ext cx="7864753" cy="2611540"/>
          </a:xfrm>
          <a:ln w="12700">
            <a:solidFill>
              <a:schemeClr val="accent2">
                <a:lumMod val="75000"/>
              </a:schemeClr>
            </a:solidFill>
          </a:ln>
        </p:spPr>
      </p:pic>
    </p:spTree>
    <p:extLst>
      <p:ext uri="{BB962C8B-B14F-4D97-AF65-F5344CB8AC3E}">
        <p14:creationId xmlns:p14="http://schemas.microsoft.com/office/powerpoint/2010/main" val="20036199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T-Bill Yields (Continued)</a:t>
            </a:r>
          </a:p>
        </p:txBody>
      </p:sp>
      <p:sp>
        <p:nvSpPr>
          <p:cNvPr id="18436" name="Rectangle 3"/>
          <p:cNvSpPr>
            <a:spLocks noGrp="1" noChangeArrowheads="1"/>
          </p:cNvSpPr>
          <p:nvPr>
            <p:ph type="body" sz="half" idx="4294967295"/>
          </p:nvPr>
        </p:nvSpPr>
        <p:spPr>
          <a:xfrm>
            <a:off x="309045" y="1719262"/>
            <a:ext cx="860271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For the asked discount yield, the required market ask price would be: </a:t>
            </a:r>
          </a:p>
          <a:p>
            <a:pPr eaLnBrk="1" hangingPunct="1"/>
            <a:endParaRPr lang="en-US" sz="2500" dirty="0"/>
          </a:p>
          <a:p>
            <a:pPr eaLnBrk="1" hangingPunct="1"/>
            <a:endParaRPr lang="en-US" sz="2500" dirty="0"/>
          </a:p>
          <a:p>
            <a:pPr marL="0" indent="0" eaLnBrk="1" hangingPunct="1">
              <a:buNone/>
            </a:pPr>
            <a:endParaRPr lang="en-US" sz="2500" dirty="0"/>
          </a:p>
          <a:p>
            <a:pPr eaLnBrk="1" hangingPunct="1"/>
            <a:r>
              <a:rPr lang="en-US" sz="2500" dirty="0"/>
              <a:t>For the bond equivalent yield, the required market ask price would be: </a:t>
            </a:r>
          </a:p>
          <a:p>
            <a:pPr eaLnBrk="1" hangingPunct="1"/>
            <a:endParaRPr lang="en-US" altLang="en-US" sz="2200" dirty="0"/>
          </a:p>
        </p:txBody>
      </p:sp>
      <p:sp>
        <p:nvSpPr>
          <p:cNvPr id="7" name="Footer Placeholder 3">
            <a:extLst>
              <a:ext uri="{FF2B5EF4-FFF2-40B4-BE49-F238E27FC236}">
                <a16:creationId xmlns:a16="http://schemas.microsoft.com/office/drawing/2014/main" id="{C16B5384-DE74-4848-8618-F81736C4B63E}"/>
              </a:ext>
            </a:extLst>
          </p:cNvPr>
          <p:cNvSpPr>
            <a:spLocks noGrp="1"/>
          </p:cNvSpPr>
          <p:nvPr>
            <p:ph type="ftr" sz="quarter" idx="11"/>
          </p:nvPr>
        </p:nvSpPr>
        <p:spPr>
          <a:xfrm>
            <a:off x="996181" y="6553200"/>
            <a:ext cx="7066520" cy="304800"/>
          </a:xfrm>
        </p:spPr>
        <p:txBody>
          <a:bodyPr/>
          <a:lstStyle/>
          <a:p>
            <a:pPr>
              <a:defRPr/>
            </a:pPr>
            <a:r>
              <a:rPr lang="en-US" altLang="en-US" dirty="0"/>
              <a:t>©McGraw-Hill LLC. All rights reserved. No reproduction or distribution without the prior written consent of McGraw-Hill. </a:t>
            </a:r>
          </a:p>
        </p:txBody>
      </p:sp>
      <p:sp>
        <p:nvSpPr>
          <p:cNvPr id="8" name="Slide Number Placeholder 2">
            <a:extLst>
              <a:ext uri="{FF2B5EF4-FFF2-40B4-BE49-F238E27FC236}">
                <a16:creationId xmlns:a16="http://schemas.microsoft.com/office/drawing/2014/main" id="{25899310-DF9B-4F1A-9427-641D455521E6}"/>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17</a:t>
            </a:fld>
            <a:endParaRPr lang="en-US" altLang="en-US" dirty="0"/>
          </a:p>
        </p:txBody>
      </p:sp>
      <p:pic>
        <p:nvPicPr>
          <p:cNvPr id="2" name="Picture 1">
            <a:extLst>
              <a:ext uri="{FF2B5EF4-FFF2-40B4-BE49-F238E27FC236}">
                <a16:creationId xmlns:a16="http://schemas.microsoft.com/office/drawing/2014/main" id="{A26ED942-0BC9-44CE-A872-AAB85E94C1D3}"/>
              </a:ext>
            </a:extLst>
          </p:cNvPr>
          <p:cNvPicPr>
            <a:picLocks noChangeAspect="1"/>
          </p:cNvPicPr>
          <p:nvPr/>
        </p:nvPicPr>
        <p:blipFill>
          <a:blip r:embed="rId3"/>
          <a:stretch>
            <a:fillRect/>
          </a:stretch>
        </p:blipFill>
        <p:spPr>
          <a:xfrm>
            <a:off x="2643491" y="2660900"/>
            <a:ext cx="3771900" cy="962025"/>
          </a:xfrm>
          <a:prstGeom prst="rect">
            <a:avLst/>
          </a:prstGeom>
        </p:spPr>
      </p:pic>
      <p:pic>
        <p:nvPicPr>
          <p:cNvPr id="5" name="Picture 4">
            <a:extLst>
              <a:ext uri="{FF2B5EF4-FFF2-40B4-BE49-F238E27FC236}">
                <a16:creationId xmlns:a16="http://schemas.microsoft.com/office/drawing/2014/main" id="{0D7D8CFC-9F94-4C8B-BB32-E99C10371BF7}"/>
              </a:ext>
            </a:extLst>
          </p:cNvPr>
          <p:cNvPicPr>
            <a:picLocks noChangeAspect="1"/>
          </p:cNvPicPr>
          <p:nvPr/>
        </p:nvPicPr>
        <p:blipFill>
          <a:blip r:embed="rId4"/>
          <a:stretch>
            <a:fillRect/>
          </a:stretch>
        </p:blipFill>
        <p:spPr>
          <a:xfrm>
            <a:off x="2729216" y="4965200"/>
            <a:ext cx="3686175" cy="952500"/>
          </a:xfrm>
          <a:prstGeom prst="rect">
            <a:avLst/>
          </a:prstGeom>
        </p:spPr>
      </p:pic>
    </p:spTree>
    <p:extLst>
      <p:ext uri="{BB962C8B-B14F-4D97-AF65-F5344CB8AC3E}">
        <p14:creationId xmlns:p14="http://schemas.microsoft.com/office/powerpoint/2010/main" val="42185065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r>
              <a:rPr lang="en-US" altLang="en-US" sz="3500" dirty="0"/>
              <a:t>Federal Funds</a:t>
            </a:r>
          </a:p>
        </p:txBody>
      </p:sp>
      <p:sp>
        <p:nvSpPr>
          <p:cNvPr id="19460" name="Rectangle 3"/>
          <p:cNvSpPr>
            <a:spLocks noGrp="1" noChangeArrowheads="1"/>
          </p:cNvSpPr>
          <p:nvPr>
            <p:ph type="body" sz="half" idx="4294967295"/>
          </p:nvPr>
        </p:nvSpPr>
        <p:spPr>
          <a:xfrm>
            <a:off x="213032" y="1662370"/>
            <a:ext cx="8717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Federal funds (fed funds) </a:t>
            </a:r>
            <a:r>
              <a:rPr lang="en-US" altLang="en-US" sz="2500" dirty="0"/>
              <a:t>are short-term funds transferred between financial institutions, usually for a period of one day</a:t>
            </a:r>
          </a:p>
          <a:p>
            <a:pPr lvl="1" eaLnBrk="1" hangingPunct="1"/>
            <a:r>
              <a:rPr lang="en-US" sz="2200" dirty="0"/>
              <a:t>Commercial banks trade fed funds in the form of excess reserves held at their local Federal Reserve Bank </a:t>
            </a:r>
            <a:endParaRPr lang="en-US" altLang="en-US" sz="2200" b="1" dirty="0"/>
          </a:p>
          <a:p>
            <a:pPr eaLnBrk="1" hangingPunct="1"/>
            <a:r>
              <a:rPr lang="en-US" altLang="en-US" sz="2500" b="1" dirty="0"/>
              <a:t>Fed funds rate</a:t>
            </a:r>
            <a:r>
              <a:rPr lang="en-US" altLang="en-US" sz="2500" dirty="0"/>
              <a:t> is the interest rate for borrowing fed funds</a:t>
            </a:r>
          </a:p>
          <a:p>
            <a:pPr lvl="1" eaLnBrk="1" hangingPunct="1"/>
            <a:r>
              <a:rPr lang="en-US" sz="2200" dirty="0"/>
              <a:t>Function of the supply and demand for federal funds among financial institutions and the effects of the Federal Reserve’s trading through the FOMC </a:t>
            </a:r>
            <a:endParaRPr lang="en-US" altLang="en-US" sz="2200" dirty="0"/>
          </a:p>
          <a:p>
            <a:pPr eaLnBrk="1" hangingPunct="1"/>
            <a:r>
              <a:rPr lang="en-US" altLang="en-US" sz="2500" dirty="0"/>
              <a:t>Primary risk of interbank lending system is that the borrowing bank does not have to pledge collateral for the funds it receives, which are usually in the millions</a:t>
            </a:r>
          </a:p>
        </p:txBody>
      </p:sp>
      <p:sp>
        <p:nvSpPr>
          <p:cNvPr id="5" name="Footer Placeholder 3">
            <a:extLst>
              <a:ext uri="{FF2B5EF4-FFF2-40B4-BE49-F238E27FC236}">
                <a16:creationId xmlns:a16="http://schemas.microsoft.com/office/drawing/2014/main" id="{43A58D97-19CB-4281-A895-101CD14B3ED3}"/>
              </a:ext>
            </a:extLst>
          </p:cNvPr>
          <p:cNvSpPr>
            <a:spLocks noGrp="1"/>
          </p:cNvSpPr>
          <p:nvPr>
            <p:ph type="ftr" sz="quarter" idx="11"/>
          </p:nvPr>
        </p:nvSpPr>
        <p:spPr>
          <a:xfrm>
            <a:off x="1001851" y="6538452"/>
            <a:ext cx="7143329"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204ECABE-2B3F-4DFB-B688-1A31ABE54D0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r>
              <a:rPr lang="en-US" altLang="en-US" sz="3500" dirty="0"/>
              <a:t>Trading in the Federal Funds Market</a:t>
            </a:r>
          </a:p>
        </p:txBody>
      </p:sp>
      <p:sp>
        <p:nvSpPr>
          <p:cNvPr id="19460" name="Rectangle 3"/>
          <p:cNvSpPr>
            <a:spLocks noGrp="1" noChangeArrowheads="1"/>
          </p:cNvSpPr>
          <p:nvPr>
            <p:ph type="body" sz="half" idx="4294967295"/>
          </p:nvPr>
        </p:nvSpPr>
        <p:spPr>
          <a:xfrm>
            <a:off x="213032" y="1662370"/>
            <a:ext cx="8717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 funds market is a highly liquid and flexible source of funding for commercial banks and savings banks </a:t>
            </a:r>
          </a:p>
          <a:p>
            <a:pPr lvl="1" eaLnBrk="1" hangingPunct="1"/>
            <a:r>
              <a:rPr lang="en-US" altLang="en-US" sz="2100" dirty="0"/>
              <a:t>Commercial banks, especially the largest commercial banks, conduct most transactions in the fed funds market</a:t>
            </a:r>
          </a:p>
          <a:p>
            <a:pPr eaLnBrk="1" hangingPunct="1"/>
            <a:r>
              <a:rPr lang="en-US" altLang="en-US" sz="2500" b="1" dirty="0"/>
              <a:t>Correspondent banks </a:t>
            </a:r>
            <a:r>
              <a:rPr lang="en-US" altLang="en-US" sz="2500" dirty="0"/>
              <a:t>are those with reciprocal accounts and agreements</a:t>
            </a:r>
          </a:p>
          <a:p>
            <a:pPr lvl="1" eaLnBrk="1" hangingPunct="1"/>
            <a:r>
              <a:rPr lang="en-US" altLang="en-US" sz="2100" dirty="0"/>
              <a:t>Banks with excess reserves call correspondent banks to see if they need overnight reserves, selling the excess reserves to the correspondent banks that offer the highest rates for the fed funds</a:t>
            </a:r>
          </a:p>
          <a:p>
            <a:pPr lvl="1" eaLnBrk="1" hangingPunct="1"/>
            <a:r>
              <a:rPr lang="en-US" sz="2100" dirty="0"/>
              <a:t>Overnight fed funds loans will likely be based on an oral agreement between the two parties and are generally unsecured loans </a:t>
            </a:r>
            <a:endParaRPr lang="en-US" altLang="en-US" sz="2100" dirty="0"/>
          </a:p>
        </p:txBody>
      </p:sp>
      <p:sp>
        <p:nvSpPr>
          <p:cNvPr id="5" name="Footer Placeholder 3">
            <a:extLst>
              <a:ext uri="{FF2B5EF4-FFF2-40B4-BE49-F238E27FC236}">
                <a16:creationId xmlns:a16="http://schemas.microsoft.com/office/drawing/2014/main" id="{43A58D97-19CB-4281-A895-101CD14B3ED3}"/>
              </a:ext>
            </a:extLst>
          </p:cNvPr>
          <p:cNvSpPr>
            <a:spLocks noGrp="1"/>
          </p:cNvSpPr>
          <p:nvPr>
            <p:ph type="ftr" sz="quarter" idx="11"/>
          </p:nvPr>
        </p:nvSpPr>
        <p:spPr>
          <a:xfrm>
            <a:off x="632754" y="6537325"/>
            <a:ext cx="787849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204ECABE-2B3F-4DFB-B688-1A31ABE54D0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19</a:t>
            </a:fld>
            <a:endParaRPr lang="en-US" altLang="en-US" dirty="0"/>
          </a:p>
        </p:txBody>
      </p:sp>
    </p:spTree>
    <p:extLst>
      <p:ext uri="{BB962C8B-B14F-4D97-AF65-F5344CB8AC3E}">
        <p14:creationId xmlns:p14="http://schemas.microsoft.com/office/powerpoint/2010/main" val="2379665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effectLst>
                  <a:outerShdw blurRad="38100" dist="38100" dir="2700000" algn="tl">
                    <a:srgbClr val="C0C0C0"/>
                  </a:outerShdw>
                </a:effectLst>
              </a:rPr>
              <a:t>Money Markets</a:t>
            </a:r>
          </a:p>
        </p:txBody>
      </p:sp>
      <p:sp>
        <p:nvSpPr>
          <p:cNvPr id="4100" name="Rectangle 3"/>
          <p:cNvSpPr>
            <a:spLocks noGrp="1" noChangeArrowheads="1"/>
          </p:cNvSpPr>
          <p:nvPr>
            <p:ph type="body" sz="half" idx="4294967295"/>
          </p:nvPr>
        </p:nvSpPr>
        <p:spPr>
          <a:xfrm>
            <a:off x="306312" y="1719262"/>
            <a:ext cx="8531375"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Money markets </a:t>
            </a:r>
            <a:r>
              <a:rPr lang="en-US" altLang="en-US" sz="2500" dirty="0"/>
              <a:t>trade debt securities or instruments with maturities of less than one year</a:t>
            </a:r>
          </a:p>
          <a:p>
            <a:pPr lvl="1" eaLnBrk="1" hangingPunct="1"/>
            <a:r>
              <a:rPr lang="en-US" altLang="en-US" sz="2100" dirty="0"/>
              <a:t>Once issued, money market instruments trade in active secondary markets</a:t>
            </a:r>
            <a:endParaRPr lang="en-US" sz="2100" dirty="0"/>
          </a:p>
          <a:p>
            <a:pPr lvl="1" eaLnBrk="1" hangingPunct="1"/>
            <a:r>
              <a:rPr lang="en-US" sz="2100" dirty="0"/>
              <a:t>Need for money markets arises because the immediate cash needs of individuals, corporations, and governments do not necessarily coincide with their receipts of cash </a:t>
            </a:r>
            <a:endParaRPr lang="en-US" altLang="en-US" sz="2100" b="1" dirty="0"/>
          </a:p>
          <a:p>
            <a:pPr eaLnBrk="1" hangingPunct="1"/>
            <a:r>
              <a:rPr lang="en-US" altLang="en-US" sz="2500" dirty="0"/>
              <a:t>Money market instruments share basic characteristics:</a:t>
            </a:r>
          </a:p>
          <a:p>
            <a:pPr marL="801687" lvl="1" indent="-457200" eaLnBrk="1" hangingPunct="1">
              <a:buFont typeface="+mj-lt"/>
              <a:buAutoNum type="arabicPeriod"/>
            </a:pPr>
            <a:r>
              <a:rPr lang="en-US" altLang="en-US" sz="2100" dirty="0"/>
              <a:t>Generally sold in large denominations ($1m to $10m units)</a:t>
            </a:r>
          </a:p>
          <a:p>
            <a:pPr marL="801687" lvl="1" indent="-457200" eaLnBrk="1" hangingPunct="1">
              <a:buFont typeface="+mj-lt"/>
              <a:buAutoNum type="arabicPeriod"/>
            </a:pPr>
            <a:r>
              <a:rPr lang="en-US" altLang="en-US" sz="2100" dirty="0"/>
              <a:t>Low </a:t>
            </a:r>
            <a:r>
              <a:rPr lang="en-US" altLang="en-US" sz="2100" b="1" dirty="0"/>
              <a:t>default risk</a:t>
            </a:r>
            <a:r>
              <a:rPr lang="en-US" altLang="en-US" sz="2100" dirty="0"/>
              <a:t>, the risk of late or nonpayment of principal and/or interest</a:t>
            </a:r>
            <a:endParaRPr lang="en-US" altLang="en-US" sz="2100" b="1" dirty="0"/>
          </a:p>
          <a:p>
            <a:pPr marL="801687" lvl="1" indent="-457200" eaLnBrk="1" hangingPunct="1">
              <a:buFont typeface="+mj-lt"/>
              <a:buAutoNum type="arabicPeriod"/>
            </a:pPr>
            <a:r>
              <a:rPr lang="en-US" altLang="en-US" sz="2100" dirty="0"/>
              <a:t>Must have an original maturity of one year or less</a:t>
            </a:r>
          </a:p>
        </p:txBody>
      </p:sp>
      <p:sp>
        <p:nvSpPr>
          <p:cNvPr id="5" name="Footer Placeholder 3">
            <a:extLst>
              <a:ext uri="{FF2B5EF4-FFF2-40B4-BE49-F238E27FC236}">
                <a16:creationId xmlns:a16="http://schemas.microsoft.com/office/drawing/2014/main" id="{2A860FD0-C556-47CE-A451-E7580CCDD17C}"/>
              </a:ext>
            </a:extLst>
          </p:cNvPr>
          <p:cNvSpPr>
            <a:spLocks noGrp="1"/>
          </p:cNvSpPr>
          <p:nvPr>
            <p:ph type="ftr" sz="quarter" idx="11"/>
          </p:nvPr>
        </p:nvSpPr>
        <p:spPr>
          <a:xfrm>
            <a:off x="1033261" y="6558116"/>
            <a:ext cx="70774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EB2C90E6-1349-4C4B-AE4C-0F2CD92A30E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Repurchase Agreements</a:t>
            </a:r>
          </a:p>
        </p:txBody>
      </p:sp>
      <p:sp>
        <p:nvSpPr>
          <p:cNvPr id="20484" name="Rectangle 3"/>
          <p:cNvSpPr>
            <a:spLocks noGrp="1" noChangeArrowheads="1"/>
          </p:cNvSpPr>
          <p:nvPr>
            <p:ph type="body" sz="half" idx="4294967295"/>
          </p:nvPr>
        </p:nvSpPr>
        <p:spPr>
          <a:xfrm>
            <a:off x="309045" y="1547155"/>
            <a:ext cx="8296793" cy="500604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repurchase agreement (repo or RP)</a:t>
            </a:r>
            <a:r>
              <a:rPr lang="en-US" altLang="en-US" sz="2500" dirty="0"/>
              <a:t> is an agreement involving the sale of securities by one party to another with a promise to repurchase the securities at a specified price and on a specified date</a:t>
            </a:r>
          </a:p>
          <a:p>
            <a:pPr lvl="1" eaLnBrk="1" hangingPunct="1"/>
            <a:r>
              <a:rPr lang="en-US" altLang="en-US" sz="2100" dirty="0"/>
              <a:t>Most repos are collateralized, with the seller holding securities to back the transaction</a:t>
            </a:r>
          </a:p>
          <a:p>
            <a:pPr lvl="1" eaLnBrk="1" hangingPunct="1"/>
            <a:r>
              <a:rPr lang="en-US" sz="2100" dirty="0"/>
              <a:t>Collateral has a “haircut” applied, meaning the loan is slightly smaller than the market value of securities pledged </a:t>
            </a:r>
            <a:endParaRPr lang="en-US" altLang="en-US" sz="2100" dirty="0"/>
          </a:p>
          <a:p>
            <a:pPr lvl="1" eaLnBrk="1" hangingPunct="1"/>
            <a:r>
              <a:rPr lang="en-US" altLang="en-US" sz="2100" dirty="0"/>
              <a:t>One-day maturity repos are called </a:t>
            </a:r>
            <a:r>
              <a:rPr lang="en-US" altLang="en-US" sz="2100" i="1" dirty="0"/>
              <a:t>overnight repos</a:t>
            </a:r>
            <a:r>
              <a:rPr lang="en-US" altLang="en-US" sz="2100" dirty="0"/>
              <a:t>, while repos with longer maturities are called </a:t>
            </a:r>
            <a:r>
              <a:rPr lang="en-US" altLang="en-US" sz="2100" i="1" dirty="0"/>
              <a:t>term repos</a:t>
            </a:r>
          </a:p>
          <a:p>
            <a:pPr eaLnBrk="1" hangingPunct="1"/>
            <a:r>
              <a:rPr lang="en-US" altLang="en-US" sz="2500" dirty="0"/>
              <a:t>A </a:t>
            </a:r>
            <a:r>
              <a:rPr lang="en-US" altLang="en-US" sz="2500" b="1" dirty="0"/>
              <a:t>reverse repurchase agreement (reverse repo) </a:t>
            </a:r>
            <a:r>
              <a:rPr lang="en-US" altLang="en-US" sz="2500" dirty="0"/>
              <a:t>involves the purchase of securities by one party from another with the promise to sell them back</a:t>
            </a:r>
            <a:endParaRPr lang="en-US" altLang="en-US" sz="2500" b="1" dirty="0"/>
          </a:p>
        </p:txBody>
      </p:sp>
      <p:sp>
        <p:nvSpPr>
          <p:cNvPr id="5" name="Footer Placeholder 3">
            <a:extLst>
              <a:ext uri="{FF2B5EF4-FFF2-40B4-BE49-F238E27FC236}">
                <a16:creationId xmlns:a16="http://schemas.microsoft.com/office/drawing/2014/main" id="{6CFD28A2-FCD0-4F6F-A3AA-E046AEE8A23E}"/>
              </a:ext>
            </a:extLst>
          </p:cNvPr>
          <p:cNvSpPr>
            <a:spLocks noGrp="1"/>
          </p:cNvSpPr>
          <p:nvPr>
            <p:ph type="ftr" sz="quarter" idx="11"/>
          </p:nvPr>
        </p:nvSpPr>
        <p:spPr>
          <a:xfrm>
            <a:off x="1129275" y="6553200"/>
            <a:ext cx="688545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6E85322A-F9BD-4B08-AF80-0DFB54362262}"/>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nchor="ctr"/>
          <a:lstStyle/>
          <a:p>
            <a:pPr eaLnBrk="1" hangingPunct="1"/>
            <a:r>
              <a:rPr lang="en-US" altLang="en-US" sz="3500" dirty="0"/>
              <a:t>Repurchase Agreements (Continued)</a:t>
            </a:r>
          </a:p>
        </p:txBody>
      </p:sp>
      <p:sp>
        <p:nvSpPr>
          <p:cNvPr id="21508" name="Rectangle 3"/>
          <p:cNvSpPr>
            <a:spLocks noGrp="1" noChangeArrowheads="1"/>
          </p:cNvSpPr>
          <p:nvPr>
            <p:ph type="body" sz="half" idx="4294967295"/>
          </p:nvPr>
        </p:nvSpPr>
        <p:spPr>
          <a:xfrm>
            <a:off x="232235" y="1719262"/>
            <a:ext cx="8679529"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Repurchase agreements are arranged directly between two parties or with the help of brokers and dealers </a:t>
            </a:r>
          </a:p>
          <a:p>
            <a:pPr eaLnBrk="1" hangingPunct="1"/>
            <a:r>
              <a:rPr lang="en-US" sz="2500" dirty="0"/>
              <a:t>The yield on repos is calculated as the annualized percentage difference between the initial selling price of the securities and the contracted (re)purchase price, using a 360-day year </a:t>
            </a:r>
            <a:endParaRPr lang="en-US" altLang="en-US" sz="2500" dirty="0"/>
          </a:p>
        </p:txBody>
      </p:sp>
      <p:sp>
        <p:nvSpPr>
          <p:cNvPr id="5" name="Footer Placeholder 3">
            <a:extLst>
              <a:ext uri="{FF2B5EF4-FFF2-40B4-BE49-F238E27FC236}">
                <a16:creationId xmlns:a16="http://schemas.microsoft.com/office/drawing/2014/main" id="{F5D25618-DF69-4796-86EE-4F9016592B12}"/>
              </a:ext>
            </a:extLst>
          </p:cNvPr>
          <p:cNvSpPr>
            <a:spLocks noGrp="1"/>
          </p:cNvSpPr>
          <p:nvPr>
            <p:ph type="ftr" sz="quarter" idx="11"/>
          </p:nvPr>
        </p:nvSpPr>
        <p:spPr>
          <a:xfrm>
            <a:off x="1125840" y="6573813"/>
            <a:ext cx="698971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57228234-D494-4079-AAB7-3A0A1D5A07F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id="{DDB80289-A4C9-4E07-A38C-33A9E72166F8}"/>
              </a:ext>
            </a:extLst>
          </p:cNvPr>
          <p:cNvPicPr>
            <a:picLocks noChangeAspect="1"/>
          </p:cNvPicPr>
          <p:nvPr/>
        </p:nvPicPr>
        <p:blipFill>
          <a:blip r:embed="rId3"/>
          <a:stretch>
            <a:fillRect/>
          </a:stretch>
        </p:blipFill>
        <p:spPr>
          <a:xfrm>
            <a:off x="883485" y="4888390"/>
            <a:ext cx="7474420" cy="1489564"/>
          </a:xfrm>
          <a:prstGeom prst="rect">
            <a:avLst/>
          </a:prstGeom>
        </p:spPr>
      </p:pic>
      <p:pic>
        <p:nvPicPr>
          <p:cNvPr id="3" name="Picture 2">
            <a:extLst>
              <a:ext uri="{FF2B5EF4-FFF2-40B4-BE49-F238E27FC236}">
                <a16:creationId xmlns:a16="http://schemas.microsoft.com/office/drawing/2014/main" id="{F6B4BFFA-8651-474E-8397-6C165A804877}"/>
              </a:ext>
            </a:extLst>
          </p:cNvPr>
          <p:cNvPicPr>
            <a:picLocks noChangeAspect="1"/>
          </p:cNvPicPr>
          <p:nvPr/>
        </p:nvPicPr>
        <p:blipFill>
          <a:blip r:embed="rId4"/>
          <a:stretch>
            <a:fillRect/>
          </a:stretch>
        </p:blipFill>
        <p:spPr>
          <a:xfrm>
            <a:off x="2652712" y="4146660"/>
            <a:ext cx="3152775" cy="89535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r>
              <a:rPr lang="en-US" altLang="en-US" sz="3500" dirty="0"/>
              <a:t>Commercial Paper</a:t>
            </a:r>
          </a:p>
        </p:txBody>
      </p:sp>
      <p:sp>
        <p:nvSpPr>
          <p:cNvPr id="23556" name="Rectangle 3"/>
          <p:cNvSpPr>
            <a:spLocks noGrp="1" noChangeArrowheads="1"/>
          </p:cNvSpPr>
          <p:nvPr>
            <p:ph type="body" sz="half" idx="4294967295"/>
          </p:nvPr>
        </p:nvSpPr>
        <p:spPr>
          <a:xfrm>
            <a:off x="276927" y="1719263"/>
            <a:ext cx="841200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Commercial paper </a:t>
            </a:r>
            <a:r>
              <a:rPr lang="en-US" altLang="en-US" sz="2500" dirty="0"/>
              <a:t>is an unsecured short-term promissory note issued by a company to raise short-term cash, often to finance working capital requirements</a:t>
            </a:r>
          </a:p>
          <a:p>
            <a:pPr lvl="1" eaLnBrk="1" hangingPunct="1">
              <a:lnSpc>
                <a:spcPct val="90000"/>
              </a:lnSpc>
            </a:pPr>
            <a:r>
              <a:rPr lang="en-US" altLang="en-US" sz="2100" dirty="0"/>
              <a:t>Total value of commercial paper outstanding is almost $1.1 trillion outstanding as of December 2021</a:t>
            </a:r>
          </a:p>
          <a:p>
            <a:pPr lvl="1" eaLnBrk="1" hangingPunct="1">
              <a:lnSpc>
                <a:spcPct val="90000"/>
              </a:lnSpc>
            </a:pPr>
            <a:r>
              <a:rPr lang="en-US" sz="2100" dirty="0"/>
              <a:t>Generally sold in denominations of $100,000, $250,000, $500,000, and $1 million </a:t>
            </a:r>
          </a:p>
          <a:p>
            <a:pPr lvl="1" eaLnBrk="1" hangingPunct="1">
              <a:lnSpc>
                <a:spcPct val="90000"/>
              </a:lnSpc>
            </a:pPr>
            <a:r>
              <a:rPr lang="en-US" sz="2100" dirty="0"/>
              <a:t>Maturities generally range from 1 to 270 days—the most common maturities are between 20 and 45 days </a:t>
            </a:r>
          </a:p>
          <a:p>
            <a:pPr lvl="1" eaLnBrk="1" hangingPunct="1">
              <a:lnSpc>
                <a:spcPct val="90000"/>
              </a:lnSpc>
            </a:pPr>
            <a:r>
              <a:rPr lang="en-US" sz="2100" dirty="0"/>
              <a:t>Generally held by investors from the time of issue until maturity</a:t>
            </a:r>
          </a:p>
          <a:p>
            <a:pPr lvl="1" eaLnBrk="1" hangingPunct="1">
              <a:lnSpc>
                <a:spcPct val="90000"/>
              </a:lnSpc>
            </a:pPr>
            <a:r>
              <a:rPr lang="en-US" sz="2100" dirty="0"/>
              <a:t>No active secondary market for commercial paper </a:t>
            </a:r>
            <a:endParaRPr lang="en-US" altLang="en-US" sz="2100" dirty="0"/>
          </a:p>
        </p:txBody>
      </p:sp>
      <p:sp>
        <p:nvSpPr>
          <p:cNvPr id="5" name="Footer Placeholder 3">
            <a:extLst>
              <a:ext uri="{FF2B5EF4-FFF2-40B4-BE49-F238E27FC236}">
                <a16:creationId xmlns:a16="http://schemas.microsoft.com/office/drawing/2014/main" id="{D36FCFD1-6ED9-495F-B90A-B733781C69BD}"/>
              </a:ext>
            </a:extLst>
          </p:cNvPr>
          <p:cNvSpPr>
            <a:spLocks noGrp="1"/>
          </p:cNvSpPr>
          <p:nvPr>
            <p:ph type="ftr" sz="quarter" idx="11"/>
          </p:nvPr>
        </p:nvSpPr>
        <p:spPr>
          <a:xfrm>
            <a:off x="1052465" y="6538452"/>
            <a:ext cx="703907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BFF96F07-AB22-4A26-B6A1-4BAA0967C50D}"/>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Asset-Backed Commercial Paper (ABCP)</a:t>
            </a:r>
          </a:p>
        </p:txBody>
      </p:sp>
      <p:sp>
        <p:nvSpPr>
          <p:cNvPr id="24580" name="Rectangle 3"/>
          <p:cNvSpPr>
            <a:spLocks noGrp="1" noChangeArrowheads="1"/>
          </p:cNvSpPr>
          <p:nvPr>
            <p:ph type="body" sz="half" idx="4294967295"/>
          </p:nvPr>
        </p:nvSpPr>
        <p:spPr>
          <a:xfrm>
            <a:off x="213032" y="1719263"/>
            <a:ext cx="8717935"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Mid-2000s saw a huge rise in the use of ABCP</a:t>
            </a:r>
          </a:p>
          <a:p>
            <a:pPr lvl="1" eaLnBrk="1" hangingPunct="1">
              <a:lnSpc>
                <a:spcPct val="90000"/>
              </a:lnSpc>
            </a:pPr>
            <a:r>
              <a:rPr lang="en-US" sz="2100" dirty="0"/>
              <a:t>In July 2007, $1.19 trillion of the total $2.16 trillion commercial paper outstanding was ABCP </a:t>
            </a:r>
          </a:p>
          <a:p>
            <a:pPr eaLnBrk="1" hangingPunct="1">
              <a:lnSpc>
                <a:spcPct val="90000"/>
              </a:lnSpc>
            </a:pPr>
            <a:r>
              <a:rPr lang="en-US" sz="2500" dirty="0"/>
              <a:t>ABCP is collateralized by other financial assets of issuer</a:t>
            </a:r>
          </a:p>
          <a:p>
            <a:pPr lvl="1" eaLnBrk="1" hangingPunct="1">
              <a:lnSpc>
                <a:spcPct val="90000"/>
              </a:lnSpc>
            </a:pPr>
            <a:r>
              <a:rPr lang="en-US" sz="2100" dirty="0"/>
              <a:t>The financial assets are typically a mix of many different assets that are jointly judged to have a low risk of bankruptcy by a ratings agency</a:t>
            </a:r>
          </a:p>
          <a:p>
            <a:pPr lvl="1" eaLnBrk="1" hangingPunct="1">
              <a:lnSpc>
                <a:spcPct val="90000"/>
              </a:lnSpc>
            </a:pPr>
            <a:r>
              <a:rPr lang="en-US" sz="2100" dirty="0"/>
              <a:t>In the mid-2000s, the collateralized assets were mainly mortgage-backed securities </a:t>
            </a:r>
          </a:p>
          <a:p>
            <a:pPr lvl="1" eaLnBrk="1" hangingPunct="1">
              <a:lnSpc>
                <a:spcPct val="90000"/>
              </a:lnSpc>
            </a:pPr>
            <a:r>
              <a:rPr lang="en-US" sz="2100" dirty="0"/>
              <a:t>Billions of dollars of asset-backed commercial paper were tainted because some of the proceeds were used to buy investments tied to U.S. subprime mortgages </a:t>
            </a:r>
          </a:p>
          <a:p>
            <a:pPr eaLnBrk="1" hangingPunct="1">
              <a:lnSpc>
                <a:spcPct val="90000"/>
              </a:lnSpc>
            </a:pPr>
            <a:r>
              <a:rPr lang="en-US" sz="2500" dirty="0"/>
              <a:t>Even as markets stabilized after the financial crisis, outstanding values of commercial paper continued to fall </a:t>
            </a:r>
            <a:endParaRPr lang="en-US" altLang="en-US" sz="2500" dirty="0"/>
          </a:p>
        </p:txBody>
      </p:sp>
      <p:sp>
        <p:nvSpPr>
          <p:cNvPr id="5" name="Footer Placeholder 3">
            <a:extLst>
              <a:ext uri="{FF2B5EF4-FFF2-40B4-BE49-F238E27FC236}">
                <a16:creationId xmlns:a16="http://schemas.microsoft.com/office/drawing/2014/main" id="{CAFC82F8-9BF5-4DF0-9BA6-B02B9BCF5C06}"/>
              </a:ext>
            </a:extLst>
          </p:cNvPr>
          <p:cNvSpPr>
            <a:spLocks noGrp="1"/>
          </p:cNvSpPr>
          <p:nvPr>
            <p:ph type="ftr" sz="quarter" idx="11"/>
          </p:nvPr>
        </p:nvSpPr>
        <p:spPr>
          <a:xfrm>
            <a:off x="865916" y="6553200"/>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B8E18C5B-2A2A-424B-A071-F01A40AF704F}"/>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p:txBody>
          <a:bodyPr anchor="ctr"/>
          <a:lstStyle/>
          <a:p>
            <a:pPr eaLnBrk="1" hangingPunct="1"/>
            <a:r>
              <a:rPr lang="en-US" altLang="en-US" sz="3500" dirty="0"/>
              <a:t>Commercial Paper (Continued)</a:t>
            </a:r>
          </a:p>
        </p:txBody>
      </p:sp>
      <p:sp>
        <p:nvSpPr>
          <p:cNvPr id="23556" name="Rectangle 3"/>
          <p:cNvSpPr>
            <a:spLocks noGrp="1" noChangeArrowheads="1"/>
          </p:cNvSpPr>
          <p:nvPr>
            <p:ph type="body" sz="half" idx="4294967295"/>
          </p:nvPr>
        </p:nvSpPr>
        <p:spPr>
          <a:xfrm>
            <a:off x="276927" y="1719263"/>
            <a:ext cx="841200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Commercial paper is sold to investors either directly using the issuer’s own sales force or indirectly through brokers and dealers </a:t>
            </a:r>
          </a:p>
          <a:p>
            <a:pPr lvl="1" eaLnBrk="1" hangingPunct="1">
              <a:lnSpc>
                <a:spcPct val="90000"/>
              </a:lnSpc>
            </a:pPr>
            <a:r>
              <a:rPr lang="en-US" sz="2100" dirty="0"/>
              <a:t>Commercial paper underwritten and issued through brokers and dealers is more expensive to the issuer </a:t>
            </a:r>
          </a:p>
          <a:p>
            <a:pPr eaLnBrk="1" hangingPunct="1">
              <a:lnSpc>
                <a:spcPct val="90000"/>
              </a:lnSpc>
            </a:pPr>
            <a:r>
              <a:rPr lang="en-US" sz="2500" dirty="0"/>
              <a:t>Like Treasury bills, yields on commercial paper are quoted on a discount basis</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To convert to a bond equivalent yield, the following applies:</a:t>
            </a:r>
          </a:p>
        </p:txBody>
      </p:sp>
      <p:sp>
        <p:nvSpPr>
          <p:cNvPr id="5" name="Footer Placeholder 3">
            <a:extLst>
              <a:ext uri="{FF2B5EF4-FFF2-40B4-BE49-F238E27FC236}">
                <a16:creationId xmlns:a16="http://schemas.microsoft.com/office/drawing/2014/main" id="{D36FCFD1-6ED9-495F-B90A-B733781C69BD}"/>
              </a:ext>
            </a:extLst>
          </p:cNvPr>
          <p:cNvSpPr>
            <a:spLocks noGrp="1"/>
          </p:cNvSpPr>
          <p:nvPr>
            <p:ph type="ftr" sz="quarter" idx="11"/>
          </p:nvPr>
        </p:nvSpPr>
        <p:spPr>
          <a:xfrm>
            <a:off x="601293" y="6553200"/>
            <a:ext cx="77632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BFF96F07-AB22-4A26-B6A1-4BAA0967C50D}"/>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24</a:t>
            </a:fld>
            <a:endParaRPr lang="en-US" altLang="en-US" dirty="0"/>
          </a:p>
        </p:txBody>
      </p:sp>
      <p:pic>
        <p:nvPicPr>
          <p:cNvPr id="2" name="Picture 1">
            <a:extLst>
              <a:ext uri="{FF2B5EF4-FFF2-40B4-BE49-F238E27FC236}">
                <a16:creationId xmlns:a16="http://schemas.microsoft.com/office/drawing/2014/main" id="{C03DDA68-D983-4DD1-9722-D281DC7D7ED2}"/>
              </a:ext>
            </a:extLst>
          </p:cNvPr>
          <p:cNvPicPr>
            <a:picLocks noChangeAspect="1"/>
          </p:cNvPicPr>
          <p:nvPr/>
        </p:nvPicPr>
        <p:blipFill>
          <a:blip r:embed="rId3"/>
          <a:stretch>
            <a:fillRect/>
          </a:stretch>
        </p:blipFill>
        <p:spPr>
          <a:xfrm>
            <a:off x="3329926" y="4197100"/>
            <a:ext cx="2484148" cy="921720"/>
          </a:xfrm>
          <a:prstGeom prst="rect">
            <a:avLst/>
          </a:prstGeom>
        </p:spPr>
      </p:pic>
      <p:pic>
        <p:nvPicPr>
          <p:cNvPr id="3" name="Picture 2">
            <a:extLst>
              <a:ext uri="{FF2B5EF4-FFF2-40B4-BE49-F238E27FC236}">
                <a16:creationId xmlns:a16="http://schemas.microsoft.com/office/drawing/2014/main" id="{26766208-B401-467A-8907-7292EB9D26F2}"/>
              </a:ext>
            </a:extLst>
          </p:cNvPr>
          <p:cNvPicPr>
            <a:picLocks noChangeAspect="1"/>
          </p:cNvPicPr>
          <p:nvPr/>
        </p:nvPicPr>
        <p:blipFill>
          <a:blip r:embed="rId4"/>
          <a:stretch>
            <a:fillRect/>
          </a:stretch>
        </p:blipFill>
        <p:spPr>
          <a:xfrm>
            <a:off x="3486095" y="5635211"/>
            <a:ext cx="2484149" cy="779120"/>
          </a:xfrm>
          <a:prstGeom prst="rect">
            <a:avLst/>
          </a:prstGeom>
        </p:spPr>
      </p:pic>
    </p:spTree>
    <p:extLst>
      <p:ext uri="{BB962C8B-B14F-4D97-AF65-F5344CB8AC3E}">
        <p14:creationId xmlns:p14="http://schemas.microsoft.com/office/powerpoint/2010/main" val="21662644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Negotiable Certificates of Deposit</a:t>
            </a:r>
          </a:p>
        </p:txBody>
      </p:sp>
      <p:sp>
        <p:nvSpPr>
          <p:cNvPr id="25604" name="Rectangle 3"/>
          <p:cNvSpPr>
            <a:spLocks noGrp="1" noChangeArrowheads="1"/>
          </p:cNvSpPr>
          <p:nvPr>
            <p:ph type="body" sz="half" idx="4294967295"/>
          </p:nvPr>
        </p:nvSpPr>
        <p:spPr>
          <a:xfrm>
            <a:off x="457200" y="1719263"/>
            <a:ext cx="814863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 </a:t>
            </a:r>
            <a:r>
              <a:rPr lang="en-US" altLang="en-US" sz="2500" b="1" dirty="0"/>
              <a:t>negotiable certificate of deposit (CD)</a:t>
            </a:r>
            <a:r>
              <a:rPr lang="en-US" altLang="en-US" sz="2500" dirty="0"/>
              <a:t> is a bank-issued, fixed maturity, interest-bearing time deposit that specifies an interest rate and maturity date and is negotiable</a:t>
            </a:r>
          </a:p>
          <a:p>
            <a:pPr eaLnBrk="1" hangingPunct="1">
              <a:lnSpc>
                <a:spcPct val="90000"/>
              </a:lnSpc>
            </a:pPr>
            <a:r>
              <a:rPr lang="en-US" altLang="en-US" sz="2500" b="1" dirty="0"/>
              <a:t>Bearer instruments</a:t>
            </a:r>
            <a:r>
              <a:rPr lang="en-US" altLang="en-US" sz="2500" dirty="0"/>
              <a:t>, meaning whoever holds the CD when it matures receives the principal and interest </a:t>
            </a:r>
          </a:p>
          <a:p>
            <a:pPr eaLnBrk="1" hangingPunct="1">
              <a:lnSpc>
                <a:spcPct val="90000"/>
              </a:lnSpc>
            </a:pPr>
            <a:r>
              <a:rPr lang="en-US" altLang="en-US" sz="2500" dirty="0"/>
              <a:t>May be traded any number of times in the secondary market</a:t>
            </a:r>
          </a:p>
          <a:p>
            <a:pPr eaLnBrk="1" hangingPunct="1">
              <a:lnSpc>
                <a:spcPct val="90000"/>
              </a:lnSpc>
            </a:pPr>
            <a:r>
              <a:rPr lang="en-US" altLang="en-US" sz="2500" dirty="0"/>
              <a:t>Denominations range from $100,000 to $10 million; $1 million being the most common </a:t>
            </a:r>
          </a:p>
          <a:p>
            <a:pPr eaLnBrk="1" hangingPunct="1">
              <a:lnSpc>
                <a:spcPct val="90000"/>
              </a:lnSpc>
            </a:pPr>
            <a:r>
              <a:rPr lang="en-US" altLang="en-US" sz="2500" dirty="0"/>
              <a:t>Often purchased by money market mutual funds with pools of funds from individual investors</a:t>
            </a:r>
          </a:p>
        </p:txBody>
      </p:sp>
      <p:sp>
        <p:nvSpPr>
          <p:cNvPr id="5" name="Footer Placeholder 3">
            <a:extLst>
              <a:ext uri="{FF2B5EF4-FFF2-40B4-BE49-F238E27FC236}">
                <a16:creationId xmlns:a16="http://schemas.microsoft.com/office/drawing/2014/main" id="{20C23893-D1D4-4068-AEF5-2EF2BC416203}"/>
              </a:ext>
            </a:extLst>
          </p:cNvPr>
          <p:cNvSpPr>
            <a:spLocks noGrp="1"/>
          </p:cNvSpPr>
          <p:nvPr>
            <p:ph type="ftr" sz="quarter" idx="11"/>
          </p:nvPr>
        </p:nvSpPr>
        <p:spPr>
          <a:xfrm>
            <a:off x="825436" y="6538452"/>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0B3A5932-50E0-4256-BC1A-297584E97C00}"/>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Negotiable Certificates of Deposit (Continued)</a:t>
            </a:r>
          </a:p>
        </p:txBody>
      </p:sp>
      <p:sp>
        <p:nvSpPr>
          <p:cNvPr id="25604" name="Rectangle 3"/>
          <p:cNvSpPr>
            <a:spLocks noGrp="1" noChangeArrowheads="1"/>
          </p:cNvSpPr>
          <p:nvPr>
            <p:ph type="body" sz="half" idx="4294967295"/>
          </p:nvPr>
        </p:nvSpPr>
        <p:spPr>
          <a:xfrm>
            <a:off x="457200" y="1719263"/>
            <a:ext cx="8148638"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Trading process</a:t>
            </a:r>
          </a:p>
          <a:p>
            <a:pPr lvl="1" eaLnBrk="1" hangingPunct="1">
              <a:lnSpc>
                <a:spcPct val="90000"/>
              </a:lnSpc>
            </a:pPr>
            <a:r>
              <a:rPr lang="en-US" sz="2100" dirty="0"/>
              <a:t>Banks issuing negotiable CDs post a daily set of rates for the most popular maturities of their negotiable CDs, normally 1, 2, 3, 6, and 12 months</a:t>
            </a:r>
          </a:p>
          <a:p>
            <a:pPr lvl="1" eaLnBrk="1" hangingPunct="1">
              <a:lnSpc>
                <a:spcPct val="90000"/>
              </a:lnSpc>
            </a:pPr>
            <a:r>
              <a:rPr lang="en-US" sz="2100" dirty="0"/>
              <a:t>Subject to its funding needs, the bank then tries to sell as many CDs to investors who are likely to hold them as investments rather than sell them to the secondary market </a:t>
            </a:r>
          </a:p>
          <a:p>
            <a:pPr eaLnBrk="1" hangingPunct="1">
              <a:lnSpc>
                <a:spcPct val="90000"/>
              </a:lnSpc>
            </a:pPr>
            <a:r>
              <a:rPr lang="en-US" sz="2500" dirty="0"/>
              <a:t>Negotiable CD rates are negotiated between the bank and the CD buyer </a:t>
            </a:r>
          </a:p>
          <a:p>
            <a:pPr lvl="1" eaLnBrk="1" hangingPunct="1">
              <a:lnSpc>
                <a:spcPct val="90000"/>
              </a:lnSpc>
            </a:pPr>
            <a:r>
              <a:rPr lang="en-US" sz="2100" dirty="0"/>
              <a:t>Large, well-known banks can offer CDs at slightly lower rates than smaller, less well-known banks </a:t>
            </a:r>
          </a:p>
          <a:p>
            <a:pPr lvl="1" eaLnBrk="1" hangingPunct="1">
              <a:lnSpc>
                <a:spcPct val="90000"/>
              </a:lnSpc>
            </a:pPr>
            <a:r>
              <a:rPr lang="en-US" sz="2100" dirty="0"/>
              <a:t>Negotiable CDs are single-payment securities </a:t>
            </a:r>
          </a:p>
          <a:p>
            <a:pPr lvl="1" eaLnBrk="1" hangingPunct="1">
              <a:lnSpc>
                <a:spcPct val="90000"/>
              </a:lnSpc>
            </a:pPr>
            <a:r>
              <a:rPr lang="en-US" altLang="en-US" sz="2100" dirty="0"/>
              <a:t>Interest rates are generally quoted using a 360-day year</a:t>
            </a:r>
          </a:p>
        </p:txBody>
      </p:sp>
      <p:sp>
        <p:nvSpPr>
          <p:cNvPr id="5" name="Footer Placeholder 3">
            <a:extLst>
              <a:ext uri="{FF2B5EF4-FFF2-40B4-BE49-F238E27FC236}">
                <a16:creationId xmlns:a16="http://schemas.microsoft.com/office/drawing/2014/main" id="{20C23893-D1D4-4068-AEF5-2EF2BC416203}"/>
              </a:ext>
            </a:extLst>
          </p:cNvPr>
          <p:cNvSpPr>
            <a:spLocks noGrp="1"/>
          </p:cNvSpPr>
          <p:nvPr>
            <p:ph type="ftr" sz="quarter" idx="11"/>
          </p:nvPr>
        </p:nvSpPr>
        <p:spPr>
          <a:xfrm>
            <a:off x="942727" y="6553200"/>
            <a:ext cx="725854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0B3A5932-50E0-4256-BC1A-297584E97C00}"/>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6827158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p:txBody>
          <a:bodyPr anchor="ctr"/>
          <a:lstStyle/>
          <a:p>
            <a:pPr eaLnBrk="1" hangingPunct="1"/>
            <a:r>
              <a:rPr lang="en-US" altLang="en-US" sz="3500" dirty="0"/>
              <a:t>Banker’s Acceptances</a:t>
            </a:r>
          </a:p>
        </p:txBody>
      </p:sp>
      <p:sp>
        <p:nvSpPr>
          <p:cNvPr id="26628" name="Rectangle 3"/>
          <p:cNvSpPr>
            <a:spLocks noGrp="1" noChangeArrowheads="1"/>
          </p:cNvSpPr>
          <p:nvPr>
            <p:ph type="body" sz="half" idx="4294967295"/>
          </p:nvPr>
        </p:nvSpPr>
        <p:spPr>
          <a:xfrm>
            <a:off x="423603" y="1719262"/>
            <a:ext cx="8296793"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banker’s acceptance (BA) </a:t>
            </a:r>
            <a:r>
              <a:rPr lang="en-US" altLang="en-US" sz="2500" dirty="0"/>
              <a:t>is a time draft payable to a seller of goods, with payment guaranteed by a bank</a:t>
            </a:r>
          </a:p>
          <a:p>
            <a:pPr lvl="1" eaLnBrk="1" hangingPunct="1"/>
            <a:r>
              <a:rPr lang="en-US" sz="2100" dirty="0"/>
              <a:t>Make up an increasingly small part of the money markets </a:t>
            </a:r>
          </a:p>
          <a:p>
            <a:pPr lvl="1" eaLnBrk="1" hangingPunct="1"/>
            <a:r>
              <a:rPr lang="en-US" sz="2100" dirty="0"/>
              <a:t>Beginning in June 2002, banker's acceptance levels are included in the commercial paper levels and no longer differentiated from commercial paper</a:t>
            </a:r>
          </a:p>
          <a:p>
            <a:pPr eaLnBrk="1" hangingPunct="1"/>
            <a:r>
              <a:rPr lang="en-US" sz="2500" dirty="0"/>
              <a:t>Many BAs arise from international trade transactions</a:t>
            </a:r>
          </a:p>
          <a:p>
            <a:pPr eaLnBrk="1" hangingPunct="1"/>
            <a:r>
              <a:rPr lang="en-US" sz="2500" dirty="0"/>
              <a:t>Payable to the bearer at maturity </a:t>
            </a:r>
          </a:p>
          <a:p>
            <a:pPr eaLnBrk="1" hangingPunct="1"/>
            <a:r>
              <a:rPr lang="en-US" sz="2500" dirty="0"/>
              <a:t>Traded in secondary markets </a:t>
            </a:r>
          </a:p>
          <a:p>
            <a:pPr eaLnBrk="1" hangingPunct="1"/>
            <a:r>
              <a:rPr lang="en-US" sz="2500" dirty="0"/>
              <a:t>Denominations determined by the size of the original transaction, but often trade in secondary markets in round lots of $100,000 and $500,000</a:t>
            </a:r>
            <a:endParaRPr lang="en-US" altLang="en-US" sz="2500" dirty="0"/>
          </a:p>
        </p:txBody>
      </p:sp>
      <p:sp>
        <p:nvSpPr>
          <p:cNvPr id="5" name="Footer Placeholder 3">
            <a:extLst>
              <a:ext uri="{FF2B5EF4-FFF2-40B4-BE49-F238E27FC236}">
                <a16:creationId xmlns:a16="http://schemas.microsoft.com/office/drawing/2014/main" id="{78C805DB-DB29-42AC-9145-BA9D9A8963DE}"/>
              </a:ext>
            </a:extLst>
          </p:cNvPr>
          <p:cNvSpPr>
            <a:spLocks noGrp="1"/>
          </p:cNvSpPr>
          <p:nvPr>
            <p:ph type="ftr" sz="quarter" idx="11"/>
          </p:nvPr>
        </p:nvSpPr>
        <p:spPr>
          <a:xfrm>
            <a:off x="865916" y="6553200"/>
            <a:ext cx="741216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5BAA84F8-EDF8-402F-AFC8-586EBB4F97A5}"/>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chor="t"/>
          <a:lstStyle/>
          <a:p>
            <a:pPr eaLnBrk="1" hangingPunct="1"/>
            <a:r>
              <a:rPr lang="en-US" altLang="en-US" sz="3500" dirty="0"/>
              <a:t>Money Market Participants</a:t>
            </a:r>
          </a:p>
        </p:txBody>
      </p:sp>
      <p:pic>
        <p:nvPicPr>
          <p:cNvPr id="7" name="Content Placeholder 6" descr="Table&#10;&#10;Description automatically generated">
            <a:extLst>
              <a:ext uri="{FF2B5EF4-FFF2-40B4-BE49-F238E27FC236}">
                <a16:creationId xmlns:a16="http://schemas.microsoft.com/office/drawing/2014/main" id="{68E7AE48-45CF-46D0-877B-57189BEA95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845" y="770331"/>
            <a:ext cx="5799155" cy="5538235"/>
          </a:xfrm>
        </p:spPr>
      </p:pic>
      <p:sp>
        <p:nvSpPr>
          <p:cNvPr id="5" name="Footer Placeholder 3">
            <a:extLst>
              <a:ext uri="{FF2B5EF4-FFF2-40B4-BE49-F238E27FC236}">
                <a16:creationId xmlns:a16="http://schemas.microsoft.com/office/drawing/2014/main" id="{0C0B1C57-63B1-4151-84FB-D13219691D0E}"/>
              </a:ext>
            </a:extLst>
          </p:cNvPr>
          <p:cNvSpPr>
            <a:spLocks noGrp="1"/>
          </p:cNvSpPr>
          <p:nvPr>
            <p:ph type="ftr" sz="quarter" idx="11"/>
          </p:nvPr>
        </p:nvSpPr>
        <p:spPr>
          <a:xfrm>
            <a:off x="1071947" y="6248400"/>
            <a:ext cx="7296950"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335B1213-8AE9-4390-BC15-3C42C7AFE961}"/>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International Aspects of Money Markets</a:t>
            </a:r>
          </a:p>
        </p:txBody>
      </p:sp>
      <p:sp>
        <p:nvSpPr>
          <p:cNvPr id="31748" name="Rectangle 3"/>
          <p:cNvSpPr>
            <a:spLocks noGrp="1" noChangeArrowheads="1"/>
          </p:cNvSpPr>
          <p:nvPr>
            <p:ph type="body" sz="half" idx="4294967295"/>
          </p:nvPr>
        </p:nvSpPr>
        <p:spPr>
          <a:xfrm>
            <a:off x="193831" y="1719263"/>
            <a:ext cx="871793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sz="2500" dirty="0"/>
              <a:t>U.S. money markets are the largest and most active in the world, but money markets across the world have been growing in size and importance</a:t>
            </a:r>
          </a:p>
          <a:p>
            <a:pPr eaLnBrk="1" hangingPunct="1">
              <a:spcAft>
                <a:spcPts val="600"/>
              </a:spcAft>
            </a:pPr>
            <a:r>
              <a:rPr lang="en-US" sz="2500" dirty="0"/>
              <a:t>Two forms of growth include the following:</a:t>
            </a:r>
          </a:p>
          <a:p>
            <a:pPr marL="801687" lvl="1" indent="-457200" eaLnBrk="1" hangingPunct="1">
              <a:spcAft>
                <a:spcPts val="600"/>
              </a:spcAft>
              <a:buFont typeface="+mj-lt"/>
              <a:buAutoNum type="arabicPeriod"/>
            </a:pPr>
            <a:r>
              <a:rPr lang="en-US" sz="2100" dirty="0"/>
              <a:t>U.S. money market securities bought and sold by foreign investors </a:t>
            </a:r>
          </a:p>
          <a:p>
            <a:pPr marL="801687" lvl="1" indent="-457200" eaLnBrk="1" hangingPunct="1">
              <a:spcAft>
                <a:spcPts val="600"/>
              </a:spcAft>
              <a:buFont typeface="+mj-lt"/>
              <a:buAutoNum type="arabicPeriod"/>
            </a:pPr>
            <a:r>
              <a:rPr lang="en-US" sz="2100" dirty="0"/>
              <a:t>Foreign money market securities </a:t>
            </a:r>
            <a:endParaRPr lang="en-US" altLang="en-US" sz="2100" dirty="0"/>
          </a:p>
        </p:txBody>
      </p:sp>
      <p:sp>
        <p:nvSpPr>
          <p:cNvPr id="5" name="Footer Placeholder 3">
            <a:extLst>
              <a:ext uri="{FF2B5EF4-FFF2-40B4-BE49-F238E27FC236}">
                <a16:creationId xmlns:a16="http://schemas.microsoft.com/office/drawing/2014/main" id="{1A4081C9-8C7B-4B17-9640-9813B87A0DC1}"/>
              </a:ext>
            </a:extLst>
          </p:cNvPr>
          <p:cNvSpPr>
            <a:spLocks noGrp="1"/>
          </p:cNvSpPr>
          <p:nvPr>
            <p:ph type="ftr" sz="quarter" idx="11"/>
          </p:nvPr>
        </p:nvSpPr>
        <p:spPr>
          <a:xfrm>
            <a:off x="789108" y="6560369"/>
            <a:ext cx="752738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29</a:t>
            </a:fld>
            <a:endParaRPr lang="en-US" altLang="en-US" dirty="0"/>
          </a:p>
        </p:txBody>
      </p:sp>
      <p:pic>
        <p:nvPicPr>
          <p:cNvPr id="3" name="Picture 2">
            <a:extLst>
              <a:ext uri="{FF2B5EF4-FFF2-40B4-BE49-F238E27FC236}">
                <a16:creationId xmlns:a16="http://schemas.microsoft.com/office/drawing/2014/main" id="{5A8BE9BF-C1A7-24AC-CB26-153BDD87295B}"/>
              </a:ext>
            </a:extLst>
          </p:cNvPr>
          <p:cNvPicPr>
            <a:picLocks noChangeAspect="1"/>
          </p:cNvPicPr>
          <p:nvPr/>
        </p:nvPicPr>
        <p:blipFill rotWithShape="1">
          <a:blip r:embed="rId3"/>
          <a:srcRect l="1" r="1231"/>
          <a:stretch/>
        </p:blipFill>
        <p:spPr>
          <a:xfrm>
            <a:off x="1347403" y="4734770"/>
            <a:ext cx="6449194" cy="161301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a:t>
            </a:r>
          </a:p>
        </p:txBody>
      </p:sp>
      <p:sp>
        <p:nvSpPr>
          <p:cNvPr id="5124" name="Rectangle 3"/>
          <p:cNvSpPr>
            <a:spLocks noGrp="1" noChangeArrowheads="1"/>
          </p:cNvSpPr>
          <p:nvPr>
            <p:ph type="body" sz="half" idx="4294967295"/>
          </p:nvPr>
        </p:nvSpPr>
        <p:spPr>
          <a:xfrm>
            <a:off x="457200" y="1719262"/>
            <a:ext cx="8229600" cy="47053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The </a:t>
            </a:r>
            <a:r>
              <a:rPr lang="en-US" altLang="en-US" sz="2500" i="1" dirty="0"/>
              <a:t>bond equivalent yield </a:t>
            </a:r>
            <a:r>
              <a:rPr lang="en-US" altLang="en-US" sz="2500" dirty="0"/>
              <a:t>is the quoted nominal, or stated, yield on a security</a:t>
            </a:r>
          </a:p>
          <a:p>
            <a:pPr lvl="1" eaLnBrk="1" hangingPunct="1">
              <a:lnSpc>
                <a:spcPct val="90000"/>
              </a:lnSpc>
            </a:pPr>
            <a:endParaRPr lang="en-US" altLang="en-US" sz="2100" dirty="0"/>
          </a:p>
          <a:p>
            <a:pPr lvl="1" eaLnBrk="1" hangingPunct="1">
              <a:lnSpc>
                <a:spcPct val="90000"/>
              </a:lnSpc>
            </a:pPr>
            <a:endParaRPr lang="en-US" altLang="en-US" sz="2100" dirty="0"/>
          </a:p>
          <a:p>
            <a:pPr marL="344487" lvl="1" indent="0" eaLnBrk="1" hangingPunct="1">
              <a:lnSpc>
                <a:spcPct val="90000"/>
              </a:lnSpc>
              <a:buNone/>
            </a:pPr>
            <a:endParaRPr lang="en-US" altLang="en-US" sz="2100" dirty="0"/>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Bond equivalent yield on money market securities with a maturity of less than one year can be converted to an </a:t>
            </a:r>
            <a:r>
              <a:rPr lang="en-US" altLang="en-US" sz="2500" i="1" dirty="0"/>
              <a:t>effective annual interest return</a:t>
            </a:r>
            <a:r>
              <a:rPr lang="en-US" altLang="en-US" sz="2500" dirty="0"/>
              <a:t> (EAR):</a:t>
            </a:r>
          </a:p>
        </p:txBody>
      </p:sp>
      <p:sp>
        <p:nvSpPr>
          <p:cNvPr id="5" name="Footer Placeholder 3">
            <a:extLst>
              <a:ext uri="{FF2B5EF4-FFF2-40B4-BE49-F238E27FC236}">
                <a16:creationId xmlns:a16="http://schemas.microsoft.com/office/drawing/2014/main" id="{C0045461-7501-4BE6-BED8-84161F4D8E41}"/>
              </a:ext>
            </a:extLst>
          </p:cNvPr>
          <p:cNvSpPr>
            <a:spLocks noGrp="1"/>
          </p:cNvSpPr>
          <p:nvPr>
            <p:ph type="ftr" sz="quarter" idx="11"/>
          </p:nvPr>
        </p:nvSpPr>
        <p:spPr>
          <a:xfrm>
            <a:off x="885119" y="6553200"/>
            <a:ext cx="737376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id="{59BC1578-F2E8-434E-ADA1-6E6BFF965119}"/>
              </a:ext>
            </a:extLst>
          </p:cNvPr>
          <p:cNvPicPr>
            <a:picLocks noChangeAspect="1"/>
          </p:cNvPicPr>
          <p:nvPr/>
        </p:nvPicPr>
        <p:blipFill>
          <a:blip r:embed="rId3"/>
          <a:stretch>
            <a:fillRect/>
          </a:stretch>
        </p:blipFill>
        <p:spPr>
          <a:xfrm>
            <a:off x="3285909" y="5522590"/>
            <a:ext cx="2572181" cy="891553"/>
          </a:xfrm>
          <a:prstGeom prst="rect">
            <a:avLst/>
          </a:prstGeom>
        </p:spPr>
      </p:pic>
      <p:pic>
        <p:nvPicPr>
          <p:cNvPr id="7" name="Picture 6">
            <a:extLst>
              <a:ext uri="{FF2B5EF4-FFF2-40B4-BE49-F238E27FC236}">
                <a16:creationId xmlns:a16="http://schemas.microsoft.com/office/drawing/2014/main" id="{4E7F011C-71E1-4612-9534-4317854FF309}"/>
              </a:ext>
            </a:extLst>
          </p:cNvPr>
          <p:cNvPicPr>
            <a:picLocks noChangeAspect="1"/>
          </p:cNvPicPr>
          <p:nvPr/>
        </p:nvPicPr>
        <p:blipFill>
          <a:blip r:embed="rId4"/>
          <a:stretch>
            <a:fillRect/>
          </a:stretch>
        </p:blipFill>
        <p:spPr>
          <a:xfrm>
            <a:off x="1406182" y="2844640"/>
            <a:ext cx="2572181" cy="1023878"/>
          </a:xfrm>
          <a:prstGeom prst="rect">
            <a:avLst/>
          </a:prstGeom>
        </p:spPr>
      </p:pic>
      <p:pic>
        <p:nvPicPr>
          <p:cNvPr id="8" name="Picture 7">
            <a:extLst>
              <a:ext uri="{FF2B5EF4-FFF2-40B4-BE49-F238E27FC236}">
                <a16:creationId xmlns:a16="http://schemas.microsoft.com/office/drawing/2014/main" id="{E30C1231-A794-4EDE-848E-F51C8348CF38}"/>
              </a:ext>
            </a:extLst>
          </p:cNvPr>
          <p:cNvPicPr>
            <a:picLocks noChangeAspect="1"/>
          </p:cNvPicPr>
          <p:nvPr/>
        </p:nvPicPr>
        <p:blipFill>
          <a:blip r:embed="rId5"/>
          <a:stretch>
            <a:fillRect/>
          </a:stretch>
        </p:blipFill>
        <p:spPr>
          <a:xfrm>
            <a:off x="4803313" y="2804595"/>
            <a:ext cx="3048000" cy="11811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 Money Markets</a:t>
            </a:r>
          </a:p>
        </p:txBody>
      </p:sp>
      <p:sp>
        <p:nvSpPr>
          <p:cNvPr id="31748" name="Rectangle 3"/>
          <p:cNvSpPr>
            <a:spLocks noGrp="1" noChangeArrowheads="1"/>
          </p:cNvSpPr>
          <p:nvPr>
            <p:ph type="body" sz="half" idx="4294967295"/>
          </p:nvPr>
        </p:nvSpPr>
        <p:spPr>
          <a:xfrm>
            <a:off x="78616" y="1719263"/>
            <a:ext cx="894836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Eurodollar market </a:t>
            </a:r>
            <a:r>
              <a:rPr lang="en-US" altLang="en-US" sz="2500" dirty="0"/>
              <a:t>is the market in which Eurodollars trade</a:t>
            </a:r>
          </a:p>
          <a:p>
            <a:pPr lvl="1" eaLnBrk="1" hangingPunct="1">
              <a:spcAft>
                <a:spcPts val="600"/>
              </a:spcAft>
            </a:pPr>
            <a:r>
              <a:rPr lang="en-US" sz="2100" dirty="0"/>
              <a:t>Foreign governments and businesses have historically held a store of funds (deposits) denominated in dollars outside of the U.S., and these deposits are called Eurodollar deposits</a:t>
            </a:r>
          </a:p>
          <a:p>
            <a:pPr lvl="1" eaLnBrk="1" hangingPunct="1">
              <a:spcAft>
                <a:spcPts val="600"/>
              </a:spcAft>
            </a:pPr>
            <a:r>
              <a:rPr lang="en-US" sz="2100" dirty="0"/>
              <a:t>Eurodollars may be held by governments, corporations, and individuals from anywhere in the world and are not directly subject to U.S. bank regulations</a:t>
            </a:r>
          </a:p>
          <a:p>
            <a:pPr lvl="1" eaLnBrk="1" hangingPunct="1">
              <a:spcAft>
                <a:spcPts val="600"/>
              </a:spcAft>
            </a:pPr>
            <a:r>
              <a:rPr lang="en-US" sz="2100" dirty="0"/>
              <a:t>Rate paid on Eurodollar CDs is generally higher than that paid on U.S.– domiciled CDs </a:t>
            </a:r>
          </a:p>
          <a:p>
            <a:pPr eaLnBrk="1" hangingPunct="1">
              <a:spcAft>
                <a:spcPts val="600"/>
              </a:spcAft>
            </a:pPr>
            <a:r>
              <a:rPr lang="en-US" sz="2500" dirty="0"/>
              <a:t>As an alternative to the Eurodollar market, companies can also obtain short-term funding by issuing Eurocommercial paper </a:t>
            </a:r>
            <a:endParaRPr lang="en-US" altLang="en-US" sz="2500" dirty="0"/>
          </a:p>
        </p:txBody>
      </p:sp>
      <p:sp>
        <p:nvSpPr>
          <p:cNvPr id="5" name="Footer Placeholder 3">
            <a:extLst>
              <a:ext uri="{FF2B5EF4-FFF2-40B4-BE49-F238E27FC236}">
                <a16:creationId xmlns:a16="http://schemas.microsoft.com/office/drawing/2014/main" id="{1A4081C9-8C7B-4B17-9640-9813B87A0DC1}"/>
              </a:ext>
            </a:extLst>
          </p:cNvPr>
          <p:cNvSpPr>
            <a:spLocks noGrp="1"/>
          </p:cNvSpPr>
          <p:nvPr>
            <p:ph type="ftr" sz="quarter" idx="11"/>
          </p:nvPr>
        </p:nvSpPr>
        <p:spPr>
          <a:xfrm>
            <a:off x="942728" y="6553200"/>
            <a:ext cx="7258544"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3929285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Eurodollar Market</a:t>
            </a:r>
          </a:p>
        </p:txBody>
      </p:sp>
      <p:sp>
        <p:nvSpPr>
          <p:cNvPr id="31748" name="Rectangle 3"/>
          <p:cNvSpPr>
            <a:spLocks noGrp="1" noChangeArrowheads="1"/>
          </p:cNvSpPr>
          <p:nvPr>
            <p:ph type="body" sz="half" idx="4294967295"/>
          </p:nvPr>
        </p:nvSpPr>
        <p:spPr>
          <a:xfrm>
            <a:off x="78616" y="1719263"/>
            <a:ext cx="8948364" cy="47437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dirty="0"/>
              <a:t>Eurodollar market is used by banks around the world as a source of overnight funding</a:t>
            </a:r>
          </a:p>
          <a:p>
            <a:pPr eaLnBrk="1" hangingPunct="1">
              <a:spcAft>
                <a:spcPts val="600"/>
              </a:spcAft>
            </a:pPr>
            <a:r>
              <a:rPr lang="en-US" sz="2500" dirty="0"/>
              <a:t>Rate offered for sale on Eurodollar funds is known as the </a:t>
            </a:r>
            <a:r>
              <a:rPr lang="en-US" sz="2500" b="1" dirty="0"/>
              <a:t>London Interbank Offered Rate (LIBOR) </a:t>
            </a:r>
          </a:p>
          <a:p>
            <a:pPr lvl="1" eaLnBrk="1" hangingPunct="1">
              <a:spcAft>
                <a:spcPts val="600"/>
              </a:spcAft>
            </a:pPr>
            <a:r>
              <a:rPr lang="en-US" sz="2100" dirty="0"/>
              <a:t>Funds traded in the Eurodollar market are often used as an alternative to fed funds as a source of overnight funding for banks</a:t>
            </a:r>
          </a:p>
          <a:p>
            <a:pPr lvl="1" eaLnBrk="1" hangingPunct="1">
              <a:spcAft>
                <a:spcPts val="600"/>
              </a:spcAft>
            </a:pPr>
            <a:r>
              <a:rPr lang="en-US" sz="2100" dirty="0"/>
              <a:t>During the financial crisis, the LIBOR rate spiked significantly, while the fed funds rate did not </a:t>
            </a:r>
          </a:p>
          <a:p>
            <a:pPr lvl="1" eaLnBrk="1" hangingPunct="1">
              <a:spcAft>
                <a:spcPts val="600"/>
              </a:spcAft>
            </a:pPr>
            <a:r>
              <a:rPr lang="en-US" altLang="en-US" sz="2100" dirty="0"/>
              <a:t>Banks manipulated the LIBOR rate for profit</a:t>
            </a:r>
          </a:p>
          <a:p>
            <a:pPr eaLnBrk="1" hangingPunct="1">
              <a:spcAft>
                <a:spcPts val="600"/>
              </a:spcAft>
            </a:pPr>
            <a:r>
              <a:rPr lang="en-US" altLang="en-US" sz="2500" dirty="0"/>
              <a:t>In 2017, </a:t>
            </a:r>
            <a:r>
              <a:rPr lang="en-US" sz="2500" dirty="0"/>
              <a:t>Secured Overnight Financing Rate (SOFR) was selected as a successor to USD LIBOR </a:t>
            </a:r>
            <a:endParaRPr lang="en-US" altLang="en-US" sz="2500" dirty="0"/>
          </a:p>
        </p:txBody>
      </p:sp>
      <p:sp>
        <p:nvSpPr>
          <p:cNvPr id="5" name="Footer Placeholder 3">
            <a:extLst>
              <a:ext uri="{FF2B5EF4-FFF2-40B4-BE49-F238E27FC236}">
                <a16:creationId xmlns:a16="http://schemas.microsoft.com/office/drawing/2014/main" id="{1A4081C9-8C7B-4B17-9640-9813B87A0DC1}"/>
              </a:ext>
            </a:extLst>
          </p:cNvPr>
          <p:cNvSpPr>
            <a:spLocks noGrp="1"/>
          </p:cNvSpPr>
          <p:nvPr>
            <p:ph type="ftr" sz="quarter" idx="11"/>
          </p:nvPr>
        </p:nvSpPr>
        <p:spPr>
          <a:xfrm>
            <a:off x="1000335" y="6553200"/>
            <a:ext cx="714333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31</a:t>
            </a:fld>
            <a:endParaRPr lang="en-US" altLang="en-US" dirty="0"/>
          </a:p>
        </p:txBody>
      </p:sp>
    </p:spTree>
    <p:extLst>
      <p:ext uri="{BB962C8B-B14F-4D97-AF65-F5344CB8AC3E}">
        <p14:creationId xmlns:p14="http://schemas.microsoft.com/office/powerpoint/2010/main" val="25101795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Eurodollar Certificates of Deposit</a:t>
            </a:r>
          </a:p>
        </p:txBody>
      </p:sp>
      <p:sp>
        <p:nvSpPr>
          <p:cNvPr id="31748" name="Rectangle 3"/>
          <p:cNvSpPr>
            <a:spLocks noGrp="1" noChangeArrowheads="1"/>
          </p:cNvSpPr>
          <p:nvPr>
            <p:ph type="body" sz="half" idx="4294967295"/>
          </p:nvPr>
        </p:nvSpPr>
        <p:spPr>
          <a:xfrm>
            <a:off x="309045" y="1719263"/>
            <a:ext cx="8377756" cy="4628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Eurodollar certificates of deposits (CDs) </a:t>
            </a:r>
            <a:r>
              <a:rPr lang="en-US" altLang="en-US" sz="2500" dirty="0"/>
              <a:t>are U.S. dollar-denominated CDs in foreign banks</a:t>
            </a:r>
          </a:p>
          <a:p>
            <a:pPr eaLnBrk="1" hangingPunct="1">
              <a:spcAft>
                <a:spcPts val="600"/>
              </a:spcAft>
            </a:pPr>
            <a:r>
              <a:rPr lang="en-US" altLang="en-US" sz="2500" dirty="0"/>
              <a:t>Maturities are less than one year, and most have a maturity of one week to six months</a:t>
            </a:r>
          </a:p>
          <a:p>
            <a:pPr eaLnBrk="1" hangingPunct="1">
              <a:spcAft>
                <a:spcPts val="600"/>
              </a:spcAft>
            </a:pPr>
            <a:r>
              <a:rPr lang="en-US" sz="2500" dirty="0"/>
              <a:t>Because these securities are deposited in non-U.S. banks, they are not subject to reserve requirements in the same manner as U.S. deposits </a:t>
            </a:r>
            <a:endParaRPr lang="en-US" altLang="en-US" sz="2500" dirty="0"/>
          </a:p>
        </p:txBody>
      </p:sp>
      <p:sp>
        <p:nvSpPr>
          <p:cNvPr id="5" name="Footer Placeholder 3">
            <a:extLst>
              <a:ext uri="{FF2B5EF4-FFF2-40B4-BE49-F238E27FC236}">
                <a16:creationId xmlns:a16="http://schemas.microsoft.com/office/drawing/2014/main" id="{1A4081C9-8C7B-4B17-9640-9813B87A0DC1}"/>
              </a:ext>
            </a:extLst>
          </p:cNvPr>
          <p:cNvSpPr>
            <a:spLocks noGrp="1"/>
          </p:cNvSpPr>
          <p:nvPr>
            <p:ph type="ftr" sz="quarter" idx="11"/>
          </p:nvPr>
        </p:nvSpPr>
        <p:spPr>
          <a:xfrm>
            <a:off x="1038740" y="6553200"/>
            <a:ext cx="706652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32</a:t>
            </a:fld>
            <a:endParaRPr lang="en-US" altLang="en-US" dirty="0"/>
          </a:p>
        </p:txBody>
      </p:sp>
    </p:spTree>
    <p:extLst>
      <p:ext uri="{BB962C8B-B14F-4D97-AF65-F5344CB8AC3E}">
        <p14:creationId xmlns:p14="http://schemas.microsoft.com/office/powerpoint/2010/main" val="1242571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nchor="ctr"/>
          <a:lstStyle/>
          <a:p>
            <a:pPr eaLnBrk="1" hangingPunct="1"/>
            <a:r>
              <a:rPr lang="en-US" altLang="en-US" sz="3500" dirty="0"/>
              <a:t>Eurocommercial Paper</a:t>
            </a:r>
          </a:p>
        </p:txBody>
      </p:sp>
      <p:sp>
        <p:nvSpPr>
          <p:cNvPr id="31748" name="Rectangle 3"/>
          <p:cNvSpPr>
            <a:spLocks noGrp="1" noChangeArrowheads="1"/>
          </p:cNvSpPr>
          <p:nvPr>
            <p:ph type="body" sz="half" idx="4294967295"/>
          </p:nvPr>
        </p:nvSpPr>
        <p:spPr>
          <a:xfrm>
            <a:off x="309045" y="1719263"/>
            <a:ext cx="837775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Eurocommercial paper (Euro-CP) </a:t>
            </a:r>
            <a:r>
              <a:rPr lang="en-US" altLang="en-US" sz="2500" dirty="0"/>
              <a:t>is an unsecured, short-term loan issued by a bank or corporation in the international money market, denominated in a currency that differs from the domestic currency of the market where the paper is issued</a:t>
            </a:r>
          </a:p>
          <a:p>
            <a:pPr lvl="1" eaLnBrk="1" hangingPunct="1">
              <a:spcAft>
                <a:spcPts val="600"/>
              </a:spcAft>
            </a:pPr>
            <a:r>
              <a:rPr lang="en-US" altLang="en-US" sz="2100" u="sng" dirty="0"/>
              <a:t>Example</a:t>
            </a:r>
            <a:r>
              <a:rPr lang="en-US" altLang="en-US" sz="2100" dirty="0"/>
              <a:t>: </a:t>
            </a:r>
            <a:r>
              <a:rPr lang="en-US" sz="2100" dirty="0"/>
              <a:t>Eurodollar commercial paper denominated in U.S. dollars but issued in the Japanese debt market with a short time remaining until maturity </a:t>
            </a:r>
          </a:p>
          <a:p>
            <a:pPr lvl="1" eaLnBrk="1" hangingPunct="1">
              <a:spcAft>
                <a:spcPts val="600"/>
              </a:spcAft>
            </a:pPr>
            <a:r>
              <a:rPr lang="en-US" sz="2100" dirty="0"/>
              <a:t>$523.2 billion Eurocommercial paper outstanding and $435.9 billion Eurodollar CDs outstanding as of December 31, 2019 </a:t>
            </a:r>
          </a:p>
          <a:p>
            <a:pPr eaLnBrk="1" hangingPunct="1">
              <a:spcAft>
                <a:spcPts val="600"/>
              </a:spcAft>
            </a:pPr>
            <a:r>
              <a:rPr lang="en-US" sz="2500" dirty="0"/>
              <a:t>Eurocommercial paper rate is generally benchmarked to the </a:t>
            </a:r>
            <a:r>
              <a:rPr lang="en-US" sz="2500" b="1" dirty="0"/>
              <a:t>Euro Overnight Index Average (EONIA)</a:t>
            </a:r>
            <a:endParaRPr lang="en-US" altLang="en-US" sz="2500" dirty="0"/>
          </a:p>
        </p:txBody>
      </p:sp>
      <p:sp>
        <p:nvSpPr>
          <p:cNvPr id="5" name="Footer Placeholder 3">
            <a:extLst>
              <a:ext uri="{FF2B5EF4-FFF2-40B4-BE49-F238E27FC236}">
                <a16:creationId xmlns:a16="http://schemas.microsoft.com/office/drawing/2014/main" id="{1A4081C9-8C7B-4B17-9640-9813B87A0DC1}"/>
              </a:ext>
            </a:extLst>
          </p:cNvPr>
          <p:cNvSpPr>
            <a:spLocks noGrp="1"/>
          </p:cNvSpPr>
          <p:nvPr>
            <p:ph type="ftr" sz="quarter" idx="11"/>
          </p:nvPr>
        </p:nvSpPr>
        <p:spPr>
          <a:xfrm>
            <a:off x="827512" y="6553200"/>
            <a:ext cx="748897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88446C26-3E0A-40D0-9468-8B8BAE964D4A}"/>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33</a:t>
            </a:fld>
            <a:endParaRPr lang="en-US" altLang="en-US" dirty="0"/>
          </a:p>
        </p:txBody>
      </p:sp>
    </p:spTree>
    <p:extLst>
      <p:ext uri="{BB962C8B-B14F-4D97-AF65-F5344CB8AC3E}">
        <p14:creationId xmlns:p14="http://schemas.microsoft.com/office/powerpoint/2010/main" val="36345836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Discount Yields</a:t>
            </a:r>
          </a:p>
        </p:txBody>
      </p:sp>
      <p:sp>
        <p:nvSpPr>
          <p:cNvPr id="5124" name="Rectangle 3"/>
          <p:cNvSpPr>
            <a:spLocks noGrp="1" noChangeArrowheads="1"/>
          </p:cNvSpPr>
          <p:nvPr>
            <p:ph type="body" sz="half" idx="4294967295"/>
          </p:nvPr>
        </p:nvSpPr>
        <p:spPr>
          <a:xfrm>
            <a:off x="116117" y="1719262"/>
            <a:ext cx="8911765"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Some money market instruments (e.g., T-bills and commercial paper) are bought and sold on a discount basis</a:t>
            </a:r>
          </a:p>
          <a:p>
            <a:pPr lvl="1" eaLnBrk="1" hangingPunct="1">
              <a:lnSpc>
                <a:spcPct val="90000"/>
              </a:lnSpc>
            </a:pPr>
            <a:r>
              <a:rPr lang="en-US" altLang="en-US" sz="2100" dirty="0"/>
              <a:t>Yields on these securities use a 360-day year</a:t>
            </a:r>
          </a:p>
          <a:p>
            <a:pPr lvl="1" eaLnBrk="1" hangingPunct="1">
              <a:lnSpc>
                <a:spcPct val="90000"/>
              </a:lnSpc>
            </a:pPr>
            <a:r>
              <a:rPr lang="en-US" sz="2100" dirty="0"/>
              <a:t>Return on these securities results from the purchase of the security at a discount from its face value (</a:t>
            </a:r>
            <a:r>
              <a:rPr lang="en-US" sz="2100" i="1" dirty="0"/>
              <a:t>P</a:t>
            </a:r>
            <a:r>
              <a:rPr lang="en-US" sz="2100" baseline="-25000" dirty="0"/>
              <a:t>0</a:t>
            </a:r>
            <a:r>
              <a:rPr lang="en-US" sz="2100" dirty="0"/>
              <a:t>) and the receipt of face value (</a:t>
            </a:r>
            <a:r>
              <a:rPr lang="en-US" sz="2100" i="1" dirty="0"/>
              <a:t>P</a:t>
            </a:r>
            <a:r>
              <a:rPr lang="en-US" sz="2100" i="1" baseline="-25000" dirty="0"/>
              <a:t>f</a:t>
            </a:r>
            <a:r>
              <a:rPr lang="en-US" sz="2100" dirty="0"/>
              <a:t>) at maturity </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altLang="en-US" sz="2500" dirty="0"/>
              <a:t>Interest rates on discount securities, or discount yields, are quoted on a discount basis using the following equation:</a:t>
            </a:r>
          </a:p>
          <a:p>
            <a:pPr lvl="1" eaLnBrk="1" hangingPunct="1">
              <a:lnSpc>
                <a:spcPct val="90000"/>
              </a:lnSpc>
            </a:pPr>
            <a:endParaRPr lang="en-US" altLang="en-US" sz="2100" dirty="0"/>
          </a:p>
          <a:p>
            <a:pPr marL="0" indent="0" eaLnBrk="1" hangingPunct="1">
              <a:lnSpc>
                <a:spcPct val="90000"/>
              </a:lnSpc>
              <a:buNone/>
            </a:pPr>
            <a:endParaRPr lang="en-US" sz="2500" dirty="0"/>
          </a:p>
          <a:p>
            <a:pPr marL="0" indent="0" eaLnBrk="1" hangingPunct="1">
              <a:lnSpc>
                <a:spcPct val="90000"/>
              </a:lnSpc>
              <a:buNone/>
            </a:pPr>
            <a:endParaRPr lang="en-US" sz="2500" dirty="0"/>
          </a:p>
        </p:txBody>
      </p:sp>
      <p:sp>
        <p:nvSpPr>
          <p:cNvPr id="5" name="Footer Placeholder 3">
            <a:extLst>
              <a:ext uri="{FF2B5EF4-FFF2-40B4-BE49-F238E27FC236}">
                <a16:creationId xmlns:a16="http://schemas.microsoft.com/office/drawing/2014/main" id="{C0045461-7501-4BE6-BED8-84161F4D8E41}"/>
              </a:ext>
            </a:extLst>
          </p:cNvPr>
          <p:cNvSpPr>
            <a:spLocks noGrp="1"/>
          </p:cNvSpPr>
          <p:nvPr>
            <p:ph type="ftr" sz="quarter" idx="11"/>
          </p:nvPr>
        </p:nvSpPr>
        <p:spPr>
          <a:xfrm>
            <a:off x="791852" y="6553200"/>
            <a:ext cx="6874495"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4</a:t>
            </a:fld>
            <a:endParaRPr lang="en-US" altLang="en-US" dirty="0"/>
          </a:p>
        </p:txBody>
      </p:sp>
      <p:pic>
        <p:nvPicPr>
          <p:cNvPr id="9" name="Picture 8">
            <a:extLst>
              <a:ext uri="{FF2B5EF4-FFF2-40B4-BE49-F238E27FC236}">
                <a16:creationId xmlns:a16="http://schemas.microsoft.com/office/drawing/2014/main" id="{C8751708-0DAD-464F-AAA1-968FB5DC92DA}"/>
              </a:ext>
            </a:extLst>
          </p:cNvPr>
          <p:cNvPicPr>
            <a:picLocks noChangeAspect="1"/>
          </p:cNvPicPr>
          <p:nvPr/>
        </p:nvPicPr>
        <p:blipFill>
          <a:blip r:embed="rId3"/>
          <a:stretch>
            <a:fillRect/>
          </a:stretch>
        </p:blipFill>
        <p:spPr>
          <a:xfrm>
            <a:off x="3267074" y="5453955"/>
            <a:ext cx="2609850" cy="1085850"/>
          </a:xfrm>
          <a:prstGeom prst="rect">
            <a:avLst/>
          </a:prstGeom>
        </p:spPr>
      </p:pic>
      <p:pic>
        <p:nvPicPr>
          <p:cNvPr id="10" name="Picture 9">
            <a:extLst>
              <a:ext uri="{FF2B5EF4-FFF2-40B4-BE49-F238E27FC236}">
                <a16:creationId xmlns:a16="http://schemas.microsoft.com/office/drawing/2014/main" id="{CC2C152A-34FA-47D2-9912-76D52A79B0D2}"/>
              </a:ext>
            </a:extLst>
          </p:cNvPr>
          <p:cNvPicPr>
            <a:picLocks noChangeAspect="1"/>
          </p:cNvPicPr>
          <p:nvPr/>
        </p:nvPicPr>
        <p:blipFill>
          <a:blip r:embed="rId4"/>
          <a:stretch>
            <a:fillRect/>
          </a:stretch>
        </p:blipFill>
        <p:spPr>
          <a:xfrm>
            <a:off x="3267075" y="3623712"/>
            <a:ext cx="2609850" cy="978694"/>
          </a:xfrm>
          <a:prstGeom prst="rect">
            <a:avLst/>
          </a:prstGeom>
        </p:spPr>
      </p:pic>
    </p:spTree>
    <p:extLst>
      <p:ext uri="{BB962C8B-B14F-4D97-AF65-F5344CB8AC3E}">
        <p14:creationId xmlns:p14="http://schemas.microsoft.com/office/powerpoint/2010/main" val="6826572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Discount Yields (Continued)</a:t>
            </a:r>
          </a:p>
        </p:txBody>
      </p:sp>
      <p:sp>
        <p:nvSpPr>
          <p:cNvPr id="5124" name="Rectangle 3"/>
          <p:cNvSpPr>
            <a:spLocks noGrp="1" noChangeArrowheads="1"/>
          </p:cNvSpPr>
          <p:nvPr>
            <p:ph type="body" sz="half" idx="4294967295"/>
          </p:nvPr>
        </p:nvSpPr>
        <p:spPr>
          <a:xfrm>
            <a:off x="363920" y="1777585"/>
            <a:ext cx="8416160" cy="470532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Several features of a discount yield make it difficult to compare with bond equivalent yields on other (nondiscount) securities</a:t>
            </a:r>
          </a:p>
          <a:p>
            <a:pPr lvl="1" eaLnBrk="1" hangingPunct="1">
              <a:lnSpc>
                <a:spcPct val="90000"/>
              </a:lnSpc>
            </a:pPr>
            <a:r>
              <a:rPr lang="en-US" altLang="en-US" sz="2100" dirty="0"/>
              <a:t>Discount yields use the </a:t>
            </a:r>
            <a:r>
              <a:rPr lang="en-US" altLang="en-US" sz="2100" i="1" dirty="0"/>
              <a:t>terminal price</a:t>
            </a:r>
            <a:r>
              <a:rPr lang="en-US" altLang="en-US" sz="2100" dirty="0"/>
              <a:t>, or the security’s face value, as the base price in calculating an annualized interest rate, whereas bond equivalent yields are based on the </a:t>
            </a:r>
            <a:r>
              <a:rPr lang="en-US" altLang="en-US" sz="2100" i="1" dirty="0"/>
              <a:t>purchase price </a:t>
            </a:r>
            <a:r>
              <a:rPr lang="en-US" altLang="en-US" sz="2100" dirty="0"/>
              <a:t>of a security</a:t>
            </a:r>
          </a:p>
          <a:p>
            <a:pPr lvl="1" eaLnBrk="1" hangingPunct="1">
              <a:lnSpc>
                <a:spcPct val="90000"/>
              </a:lnSpc>
            </a:pPr>
            <a:r>
              <a:rPr lang="en-US" altLang="en-US" sz="2100" dirty="0"/>
              <a:t>Discount yields use a 360-day year rather than a 365-day year to compute interest returns</a:t>
            </a:r>
          </a:p>
          <a:p>
            <a:pPr eaLnBrk="1" hangingPunct="1">
              <a:lnSpc>
                <a:spcPct val="90000"/>
              </a:lnSpc>
            </a:pPr>
            <a:r>
              <a:rPr lang="en-US" sz="2500" dirty="0"/>
              <a:t>Discount yield can be converted into a bond equivalent yield in the following manner: </a:t>
            </a:r>
            <a:endParaRPr lang="en-US" altLang="en-US" sz="2500" dirty="0"/>
          </a:p>
          <a:p>
            <a:pPr eaLnBrk="1" hangingPunct="1">
              <a:lnSpc>
                <a:spcPct val="90000"/>
              </a:lnSpc>
            </a:pPr>
            <a:endParaRPr lang="en-US" altLang="en-US" sz="2500" dirty="0"/>
          </a:p>
          <a:p>
            <a:pPr marL="344487" lvl="1" indent="0" eaLnBrk="1" hangingPunct="1">
              <a:lnSpc>
                <a:spcPct val="90000"/>
              </a:lnSpc>
              <a:buNone/>
            </a:pPr>
            <a:endParaRPr lang="en-US" altLang="en-US" sz="2100" dirty="0"/>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id="{C0045461-7501-4BE6-BED8-84161F4D8E41}"/>
              </a:ext>
            </a:extLst>
          </p:cNvPr>
          <p:cNvSpPr>
            <a:spLocks noGrp="1"/>
          </p:cNvSpPr>
          <p:nvPr>
            <p:ph type="ftr" sz="quarter" idx="11"/>
          </p:nvPr>
        </p:nvSpPr>
        <p:spPr>
          <a:xfrm>
            <a:off x="654688" y="6537325"/>
            <a:ext cx="783462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5</a:t>
            </a:fld>
            <a:endParaRPr lang="en-US" altLang="en-US" dirty="0"/>
          </a:p>
        </p:txBody>
      </p:sp>
      <p:pic>
        <p:nvPicPr>
          <p:cNvPr id="8" name="Picture 7">
            <a:extLst>
              <a:ext uri="{FF2B5EF4-FFF2-40B4-BE49-F238E27FC236}">
                <a16:creationId xmlns:a16="http://schemas.microsoft.com/office/drawing/2014/main" id="{E2EBB6D8-6CE6-480C-A973-02BCEB1AB4B2}"/>
              </a:ext>
            </a:extLst>
          </p:cNvPr>
          <p:cNvPicPr>
            <a:picLocks noChangeAspect="1"/>
          </p:cNvPicPr>
          <p:nvPr/>
        </p:nvPicPr>
        <p:blipFill>
          <a:blip r:embed="rId3"/>
          <a:stretch>
            <a:fillRect/>
          </a:stretch>
        </p:blipFill>
        <p:spPr>
          <a:xfrm>
            <a:off x="3290886" y="5472090"/>
            <a:ext cx="2562225" cy="952500"/>
          </a:xfrm>
          <a:prstGeom prst="rect">
            <a:avLst/>
          </a:prstGeom>
        </p:spPr>
      </p:pic>
    </p:spTree>
    <p:extLst>
      <p:ext uri="{BB962C8B-B14F-4D97-AF65-F5344CB8AC3E}">
        <p14:creationId xmlns:p14="http://schemas.microsoft.com/office/powerpoint/2010/main" val="19375988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Yields on Money Market Securities: Single-Payment Yields</a:t>
            </a:r>
          </a:p>
        </p:txBody>
      </p:sp>
      <p:sp>
        <p:nvSpPr>
          <p:cNvPr id="5124" name="Rectangle 3"/>
          <p:cNvSpPr>
            <a:spLocks noGrp="1" noChangeArrowheads="1"/>
          </p:cNvSpPr>
          <p:nvPr>
            <p:ph type="body" sz="half" idx="4294967295"/>
          </p:nvPr>
        </p:nvSpPr>
        <p:spPr>
          <a:xfrm>
            <a:off x="363920" y="1777584"/>
            <a:ext cx="8416160" cy="477561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Some money market securities (e.g., negotiable CDs and fed funds) pay interest only once during their lives: at maturity </a:t>
            </a:r>
          </a:p>
          <a:p>
            <a:pPr lvl="1" eaLnBrk="1" hangingPunct="1">
              <a:lnSpc>
                <a:spcPct val="90000"/>
              </a:lnSpc>
            </a:pPr>
            <a:r>
              <a:rPr lang="en-US" altLang="en-US" sz="2100" dirty="0"/>
              <a:t>Quoted nominal interest rates on single-payment securities normally assume a 360-year. </a:t>
            </a:r>
          </a:p>
          <a:p>
            <a:pPr lvl="1" eaLnBrk="1" hangingPunct="1">
              <a:lnSpc>
                <a:spcPct val="90000"/>
              </a:lnSpc>
            </a:pPr>
            <a:r>
              <a:rPr lang="en-US" altLang="en-US" sz="2100" dirty="0"/>
              <a:t>To compare interest rates against securities that pay interest based on a 365-day year, the nominal interest rate must be converted to a bond equivalent yield in the following manner:</a:t>
            </a:r>
          </a:p>
          <a:p>
            <a:pPr marL="0" indent="0" eaLnBrk="1" hangingPunct="1">
              <a:lnSpc>
                <a:spcPct val="90000"/>
              </a:lnSpc>
              <a:buNone/>
            </a:pPr>
            <a:endParaRPr lang="en-US" sz="2500" dirty="0"/>
          </a:p>
          <a:p>
            <a:pPr eaLnBrk="1" hangingPunct="1">
              <a:lnSpc>
                <a:spcPct val="90000"/>
              </a:lnSpc>
            </a:pPr>
            <a:r>
              <a:rPr lang="en-US" sz="2500" dirty="0"/>
              <a:t>The EAR for single-payment securities must utilize the bond equivalent yield as follows: </a:t>
            </a:r>
          </a:p>
          <a:p>
            <a:pPr marL="0" indent="0" eaLnBrk="1" hangingPunct="1">
              <a:lnSpc>
                <a:spcPct val="90000"/>
              </a:lnSpc>
              <a:buNone/>
            </a:pPr>
            <a:r>
              <a:rPr lang="en-US" altLang="en-US" sz="2500" dirty="0"/>
              <a:t>				   </a:t>
            </a:r>
          </a:p>
          <a:p>
            <a:pPr marL="0" indent="0" eaLnBrk="1" hangingPunct="1">
              <a:lnSpc>
                <a:spcPct val="90000"/>
              </a:lnSpc>
              <a:buNone/>
            </a:pPr>
            <a:r>
              <a:rPr lang="en-US" altLang="en-US" sz="2500" dirty="0"/>
              <a:t>				    </a:t>
            </a:r>
            <a:r>
              <a:rPr lang="en-US" altLang="en-US" sz="2500" b="1" u="sng" dirty="0"/>
              <a:t>or</a:t>
            </a:r>
          </a:p>
          <a:p>
            <a:pPr marL="344487" lvl="1" indent="0" eaLnBrk="1" hangingPunct="1">
              <a:lnSpc>
                <a:spcPct val="90000"/>
              </a:lnSpc>
              <a:buNone/>
            </a:pPr>
            <a:endParaRPr lang="en-US" altLang="en-US" sz="2100" dirty="0"/>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id="{C0045461-7501-4BE6-BED8-84161F4D8E41}"/>
              </a:ext>
            </a:extLst>
          </p:cNvPr>
          <p:cNvSpPr>
            <a:spLocks noGrp="1"/>
          </p:cNvSpPr>
          <p:nvPr>
            <p:ph type="ftr" sz="quarter" idx="11"/>
          </p:nvPr>
        </p:nvSpPr>
        <p:spPr>
          <a:xfrm>
            <a:off x="854645" y="6553200"/>
            <a:ext cx="743471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71AA8C39-B160-40D1-8396-7D21E068EAD4}"/>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6</a:t>
            </a:fld>
            <a:endParaRPr lang="en-US" altLang="en-US" dirty="0"/>
          </a:p>
        </p:txBody>
      </p:sp>
      <p:pic>
        <p:nvPicPr>
          <p:cNvPr id="2" name="Picture 1">
            <a:extLst>
              <a:ext uri="{FF2B5EF4-FFF2-40B4-BE49-F238E27FC236}">
                <a16:creationId xmlns:a16="http://schemas.microsoft.com/office/drawing/2014/main" id="{EC0C320C-3348-48B5-9103-A92D7BE78285}"/>
              </a:ext>
            </a:extLst>
          </p:cNvPr>
          <p:cNvPicPr>
            <a:picLocks noChangeAspect="1"/>
          </p:cNvPicPr>
          <p:nvPr/>
        </p:nvPicPr>
        <p:blipFill>
          <a:blip r:embed="rId3"/>
          <a:stretch>
            <a:fillRect/>
          </a:stretch>
        </p:blipFill>
        <p:spPr>
          <a:xfrm>
            <a:off x="3552825" y="4465935"/>
            <a:ext cx="2038350" cy="498510"/>
          </a:xfrm>
          <a:prstGeom prst="rect">
            <a:avLst/>
          </a:prstGeom>
        </p:spPr>
      </p:pic>
      <p:pic>
        <p:nvPicPr>
          <p:cNvPr id="3" name="Picture 2">
            <a:extLst>
              <a:ext uri="{FF2B5EF4-FFF2-40B4-BE49-F238E27FC236}">
                <a16:creationId xmlns:a16="http://schemas.microsoft.com/office/drawing/2014/main" id="{D2E4A864-85F4-41AF-A456-9E6B240795F6}"/>
              </a:ext>
            </a:extLst>
          </p:cNvPr>
          <p:cNvPicPr>
            <a:picLocks noChangeAspect="1"/>
          </p:cNvPicPr>
          <p:nvPr/>
        </p:nvPicPr>
        <p:blipFill>
          <a:blip r:embed="rId4"/>
          <a:stretch>
            <a:fillRect/>
          </a:stretch>
        </p:blipFill>
        <p:spPr>
          <a:xfrm>
            <a:off x="632145" y="5642325"/>
            <a:ext cx="3478995" cy="897480"/>
          </a:xfrm>
          <a:prstGeom prst="rect">
            <a:avLst/>
          </a:prstGeom>
        </p:spPr>
      </p:pic>
      <p:pic>
        <p:nvPicPr>
          <p:cNvPr id="4" name="Picture 3">
            <a:extLst>
              <a:ext uri="{FF2B5EF4-FFF2-40B4-BE49-F238E27FC236}">
                <a16:creationId xmlns:a16="http://schemas.microsoft.com/office/drawing/2014/main" id="{632BD2F6-F04A-4E7B-9CC2-C6EE8208CCD6}"/>
              </a:ext>
            </a:extLst>
          </p:cNvPr>
          <p:cNvPicPr>
            <a:picLocks noChangeAspect="1"/>
          </p:cNvPicPr>
          <p:nvPr/>
        </p:nvPicPr>
        <p:blipFill>
          <a:blip r:embed="rId5"/>
          <a:stretch>
            <a:fillRect/>
          </a:stretch>
        </p:blipFill>
        <p:spPr>
          <a:xfrm>
            <a:off x="5301695" y="5852785"/>
            <a:ext cx="3067050" cy="533400"/>
          </a:xfrm>
          <a:prstGeom prst="rect">
            <a:avLst/>
          </a:prstGeom>
        </p:spPr>
      </p:pic>
    </p:spTree>
    <p:extLst>
      <p:ext uri="{BB962C8B-B14F-4D97-AF65-F5344CB8AC3E}">
        <p14:creationId xmlns:p14="http://schemas.microsoft.com/office/powerpoint/2010/main" val="11625372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chor="ctr"/>
          <a:lstStyle/>
          <a:p>
            <a:pPr eaLnBrk="1" hangingPunct="1"/>
            <a:r>
              <a:rPr lang="en-US" altLang="en-US" sz="3500" dirty="0"/>
              <a:t>Money Market Instruments</a:t>
            </a:r>
          </a:p>
        </p:txBody>
      </p:sp>
      <p:pic>
        <p:nvPicPr>
          <p:cNvPr id="7" name="Content Placeholder 6" descr="Timeline&#10;&#10;Description automatically generated">
            <a:extLst>
              <a:ext uri="{FF2B5EF4-FFF2-40B4-BE49-F238E27FC236}">
                <a16:creationId xmlns:a16="http://schemas.microsoft.com/office/drawing/2014/main" id="{8BFAD436-5675-47A6-9B01-EA99CAEA47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587" y="2353660"/>
            <a:ext cx="8659268" cy="3187615"/>
          </a:xfrm>
        </p:spPr>
      </p:pic>
      <p:sp>
        <p:nvSpPr>
          <p:cNvPr id="5" name="Footer Placeholder 3">
            <a:extLst>
              <a:ext uri="{FF2B5EF4-FFF2-40B4-BE49-F238E27FC236}">
                <a16:creationId xmlns:a16="http://schemas.microsoft.com/office/drawing/2014/main" id="{8CD8EDFB-6D37-4AE0-BBD6-A046AB90E69B}"/>
              </a:ext>
            </a:extLst>
          </p:cNvPr>
          <p:cNvSpPr>
            <a:spLocks noGrp="1"/>
          </p:cNvSpPr>
          <p:nvPr>
            <p:ph type="ftr" sz="quarter" idx="11"/>
          </p:nvPr>
        </p:nvSpPr>
        <p:spPr>
          <a:xfrm>
            <a:off x="536742" y="6248400"/>
            <a:ext cx="8070515"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7454F44D-53CB-4C96-A883-6CE46C8EB663}"/>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chor="ctr"/>
          <a:lstStyle/>
          <a:p>
            <a:pPr eaLnBrk="1" hangingPunct="1"/>
            <a:r>
              <a:rPr lang="en-US" altLang="en-US" sz="3500" dirty="0"/>
              <a:t>Money Market Instruments Outstanding</a:t>
            </a:r>
          </a:p>
        </p:txBody>
      </p:sp>
      <p:sp>
        <p:nvSpPr>
          <p:cNvPr id="5" name="Footer Placeholder 3">
            <a:extLst>
              <a:ext uri="{FF2B5EF4-FFF2-40B4-BE49-F238E27FC236}">
                <a16:creationId xmlns:a16="http://schemas.microsoft.com/office/drawing/2014/main" id="{6159186E-7548-45FC-A484-56A92D2B1653}"/>
              </a:ext>
            </a:extLst>
          </p:cNvPr>
          <p:cNvSpPr>
            <a:spLocks noGrp="1"/>
          </p:cNvSpPr>
          <p:nvPr>
            <p:ph type="ftr" sz="quarter" idx="11"/>
          </p:nvPr>
        </p:nvSpPr>
        <p:spPr>
          <a:xfrm>
            <a:off x="455944" y="6248400"/>
            <a:ext cx="8229600" cy="4572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DBF81A5C-0E79-4C39-B468-68D05F9EC398}"/>
              </a:ext>
            </a:extLst>
          </p:cNvPr>
          <p:cNvSpPr>
            <a:spLocks noGrp="1"/>
          </p:cNvSpPr>
          <p:nvPr>
            <p:ph type="sldNum" sz="quarter" idx="12"/>
          </p:nvPr>
        </p:nvSpPr>
        <p:spPr/>
        <p:txBody>
          <a:bodyPr/>
          <a:lstStyle/>
          <a:p>
            <a:pPr>
              <a:defRPr/>
            </a:pPr>
            <a:r>
              <a:rPr lang="en-US" altLang="en-US" dirty="0"/>
              <a:t>5-</a:t>
            </a:r>
            <a:fld id="{50570873-5802-4945-8C73-C2B4359A39C0}" type="slidenum">
              <a:rPr lang="en-US" altLang="en-US" smtClean="0"/>
              <a:pPr>
                <a:defRPr/>
              </a:pPr>
              <a:t>8</a:t>
            </a:fld>
            <a:endParaRPr lang="en-US" altLang="en-US" dirty="0"/>
          </a:p>
        </p:txBody>
      </p:sp>
      <p:pic>
        <p:nvPicPr>
          <p:cNvPr id="14" name="Content Placeholder 13" descr="A close-up of a graph&#10;&#10;Description automatically generated">
            <a:extLst>
              <a:ext uri="{FF2B5EF4-FFF2-40B4-BE49-F238E27FC236}">
                <a16:creationId xmlns:a16="http://schemas.microsoft.com/office/drawing/2014/main" id="{B2603EDD-E0B3-D1CE-AC8B-FD56F1F9F6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7"/>
          <a:stretch/>
        </p:blipFill>
        <p:spPr>
          <a:xfrm>
            <a:off x="347450" y="2163102"/>
            <a:ext cx="8483030" cy="2531795"/>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Treasury Bills (T-Bills)</a:t>
            </a:r>
          </a:p>
        </p:txBody>
      </p:sp>
      <p:sp>
        <p:nvSpPr>
          <p:cNvPr id="13316" name="Rectangle 3"/>
          <p:cNvSpPr>
            <a:spLocks noGrp="1" noChangeArrowheads="1"/>
          </p:cNvSpPr>
          <p:nvPr>
            <p:ph type="body" sz="half" idx="4294967295"/>
          </p:nvPr>
        </p:nvSpPr>
        <p:spPr>
          <a:xfrm>
            <a:off x="363920" y="1796072"/>
            <a:ext cx="8416160" cy="459011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T-Bills </a:t>
            </a:r>
            <a:r>
              <a:rPr lang="en-US" altLang="en-US" sz="2500" dirty="0"/>
              <a:t>are short-term debt obligations issued by the U.S. government to cover government budget deficits and to refinance maturing government debt</a:t>
            </a:r>
          </a:p>
          <a:p>
            <a:pPr lvl="1" eaLnBrk="1" hangingPunct="1"/>
            <a:r>
              <a:rPr lang="en-US" altLang="en-US" sz="2100" dirty="0"/>
              <a:t>Main tool used by the Federal Reserve to implement monetary policy</a:t>
            </a:r>
          </a:p>
          <a:p>
            <a:pPr lvl="1" eaLnBrk="1" hangingPunct="1"/>
            <a:r>
              <a:rPr lang="en-US" altLang="en-US" sz="2100" dirty="0"/>
              <a:t>Original maturities are 4, 13, 26, and 52 weeks</a:t>
            </a:r>
          </a:p>
          <a:p>
            <a:pPr lvl="1" eaLnBrk="1" hangingPunct="1"/>
            <a:r>
              <a:rPr lang="en-US" altLang="en-US" sz="2100" dirty="0"/>
              <a:t>Issued in denominations of multiples of $100</a:t>
            </a:r>
          </a:p>
          <a:p>
            <a:pPr lvl="1" eaLnBrk="1" hangingPunct="1"/>
            <a:r>
              <a:rPr lang="en-US" altLang="en-US" sz="2100" dirty="0"/>
              <a:t>Existing T-bills can be bought and sold in an active secondary market through government securities dealers who purchase T-bills from the U.S. government and resell them to investors</a:t>
            </a:r>
          </a:p>
          <a:p>
            <a:pPr lvl="1" eaLnBrk="1" hangingPunct="1"/>
            <a:r>
              <a:rPr lang="en-US" altLang="en-US" sz="2100" dirty="0"/>
              <a:t>Virtually default risk free, with little interest rate or liquidity risk</a:t>
            </a:r>
          </a:p>
        </p:txBody>
      </p:sp>
      <p:sp>
        <p:nvSpPr>
          <p:cNvPr id="5" name="Footer Placeholder 3">
            <a:extLst>
              <a:ext uri="{FF2B5EF4-FFF2-40B4-BE49-F238E27FC236}">
                <a16:creationId xmlns:a16="http://schemas.microsoft.com/office/drawing/2014/main" id="{6159186E-7548-45FC-A484-56A92D2B1653}"/>
              </a:ext>
            </a:extLst>
          </p:cNvPr>
          <p:cNvSpPr>
            <a:spLocks noGrp="1"/>
          </p:cNvSpPr>
          <p:nvPr>
            <p:ph type="ftr" sz="quarter" idx="11"/>
          </p:nvPr>
        </p:nvSpPr>
        <p:spPr>
          <a:xfrm>
            <a:off x="731500" y="6553200"/>
            <a:ext cx="7681000" cy="304800"/>
          </a:xfrm>
        </p:spPr>
        <p:txBody>
          <a:bodyPr/>
          <a:lstStyle/>
          <a:p>
            <a:pPr>
              <a:defRPr/>
            </a:pPr>
            <a:r>
              <a:rPr lang="en-US" altLang="en-US" dirty="0"/>
              <a:t>©McGraw-Hill LLC. All rights reserved. No reproduction or distribution without the prior written consent of McGraw-Hill. </a:t>
            </a:r>
          </a:p>
        </p:txBody>
      </p:sp>
      <p:sp>
        <p:nvSpPr>
          <p:cNvPr id="6" name="Slide Number Placeholder 2">
            <a:extLst>
              <a:ext uri="{FF2B5EF4-FFF2-40B4-BE49-F238E27FC236}">
                <a16:creationId xmlns:a16="http://schemas.microsoft.com/office/drawing/2014/main" id="{DBF81A5C-0E79-4C39-B468-68D05F9EC398}"/>
              </a:ext>
            </a:extLst>
          </p:cNvPr>
          <p:cNvSpPr>
            <a:spLocks noGrp="1"/>
          </p:cNvSpPr>
          <p:nvPr>
            <p:ph type="sldNum" sz="quarter" idx="12"/>
          </p:nvPr>
        </p:nvSpPr>
        <p:spPr>
          <a:xfrm>
            <a:off x="6553200" y="6553200"/>
            <a:ext cx="2133600" cy="273050"/>
          </a:xfrm>
        </p:spPr>
        <p:txBody>
          <a:bodyPr/>
          <a:lstStyle/>
          <a:p>
            <a:pPr>
              <a:defRPr/>
            </a:pPr>
            <a:r>
              <a:rPr lang="en-US" altLang="en-US" dirty="0"/>
              <a:t>5-</a:t>
            </a:r>
            <a:fld id="{50570873-5802-4945-8C73-C2B4359A39C0}" type="slidenum">
              <a:rPr lang="en-US" altLang="en-US" smtClean="0"/>
              <a:pPr>
                <a:defRPr/>
              </a:pPr>
              <a:t>9</a:t>
            </a:fld>
            <a:endParaRPr lang="en-US" altLang="en-US" dirty="0"/>
          </a:p>
        </p:txBody>
      </p:sp>
    </p:spTree>
    <p:extLst>
      <p:ext uri="{BB962C8B-B14F-4D97-AF65-F5344CB8AC3E}">
        <p14:creationId xmlns:p14="http://schemas.microsoft.com/office/powerpoint/2010/main" val="3212831510"/>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E4E9BF34-2D17-4A9E-A4C8-B36403A2D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64409-E1C0-487F-866A-2B99362DB8F8}">
  <ds:schemaRefs>
    <ds:schemaRef ds:uri="http://schemas.microsoft.com/sharepoint/v3/contenttype/forms"/>
  </ds:schemaRefs>
</ds:datastoreItem>
</file>

<file path=customXml/itemProps3.xml><?xml version="1.0" encoding="utf-8"?>
<ds:datastoreItem xmlns:ds="http://schemas.openxmlformats.org/officeDocument/2006/customXml" ds:itemID="{0D5B8DFE-1525-49FC-A473-A6499F973D82}">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docProps/app.xml><?xml version="1.0" encoding="utf-8"?>
<Properties xmlns="http://schemas.openxmlformats.org/officeDocument/2006/extended-properties" xmlns:vt="http://schemas.openxmlformats.org/officeDocument/2006/docPropsVTypes">
  <TotalTime>527</TotalTime>
  <Words>3574</Words>
  <Application>Microsoft Office PowerPoint</Application>
  <PresentationFormat>On-screen Show (4:3)</PresentationFormat>
  <Paragraphs>289</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Network</vt:lpstr>
      <vt:lpstr>Chapter Five</vt:lpstr>
      <vt:lpstr>Money Markets</vt:lpstr>
      <vt:lpstr>Yields on Money Market Securities</vt:lpstr>
      <vt:lpstr>Yields on Money Market Securities: Discount Yields</vt:lpstr>
      <vt:lpstr>Yields on Money Market Securities: Discount Yields (Continued)</vt:lpstr>
      <vt:lpstr>Yields on Money Market Securities: Single-Payment Yields</vt:lpstr>
      <vt:lpstr>Money Market Instruments</vt:lpstr>
      <vt:lpstr>Money Market Instruments Outstanding</vt:lpstr>
      <vt:lpstr>Treasury Bills (T-Bills)</vt:lpstr>
      <vt:lpstr>The New Issue and Secondary Market Trading Process for T-Bills</vt:lpstr>
      <vt:lpstr>Treasury Auction Results,  November 14, 2022</vt:lpstr>
      <vt:lpstr>Treasury Auction Results</vt:lpstr>
      <vt:lpstr>Secondary Market for T-Bills</vt:lpstr>
      <vt:lpstr>Secondary Market T-Bill Transaction</vt:lpstr>
      <vt:lpstr>T-Bill Yields </vt:lpstr>
      <vt:lpstr>T-Bill Yield: Example 5-4</vt:lpstr>
      <vt:lpstr>T-Bill Yields (Continued)</vt:lpstr>
      <vt:lpstr>Federal Funds</vt:lpstr>
      <vt:lpstr>Trading in the Federal Funds Market</vt:lpstr>
      <vt:lpstr>Repurchase Agreements</vt:lpstr>
      <vt:lpstr>Repurchase Agreements (Continued)</vt:lpstr>
      <vt:lpstr>Commercial Paper</vt:lpstr>
      <vt:lpstr>Asset-Backed Commercial Paper (ABCP)</vt:lpstr>
      <vt:lpstr>Commercial Paper (Continued)</vt:lpstr>
      <vt:lpstr>Negotiable Certificates of Deposit</vt:lpstr>
      <vt:lpstr>Negotiable Certificates of Deposit (Continued)</vt:lpstr>
      <vt:lpstr>Banker’s Acceptances</vt:lpstr>
      <vt:lpstr>Money Market Participants</vt:lpstr>
      <vt:lpstr>International Aspects of Money Markets</vt:lpstr>
      <vt:lpstr>Euro Money Markets</vt:lpstr>
      <vt:lpstr>Eurodollar Market</vt:lpstr>
      <vt:lpstr>Eurodollar Certificates of Deposit</vt:lpstr>
      <vt:lpstr>Eurocommercial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Five</dc:title>
  <dc:creator>Courtney Baggett</dc:creator>
  <cp:lastModifiedBy>Teressa Farough</cp:lastModifiedBy>
  <cp:revision>173</cp:revision>
  <dcterms:created xsi:type="dcterms:W3CDTF">2020-06-25T17:10:18Z</dcterms:created>
  <dcterms:modified xsi:type="dcterms:W3CDTF">2023-08-22T19:27:08Z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