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72" r:id="rId2"/>
    <p:sldId id="293" r:id="rId3"/>
    <p:sldId id="294" r:id="rId4"/>
    <p:sldId id="257" r:id="rId5"/>
    <p:sldId id="258" r:id="rId6"/>
    <p:sldId id="259" r:id="rId7"/>
    <p:sldId id="260" r:id="rId8"/>
    <p:sldId id="261" r:id="rId9"/>
    <p:sldId id="262" r:id="rId10"/>
    <p:sldId id="263" r:id="rId11"/>
    <p:sldId id="264" r:id="rId12"/>
    <p:sldId id="265" r:id="rId13"/>
    <p:sldId id="266" r:id="rId14"/>
    <p:sldId id="269" r:id="rId15"/>
    <p:sldId id="273" r:id="rId16"/>
    <p:sldId id="291" r:id="rId17"/>
    <p:sldId id="274" r:id="rId18"/>
    <p:sldId id="277" r:id="rId19"/>
    <p:sldId id="276" r:id="rId20"/>
    <p:sldId id="278" r:id="rId21"/>
    <p:sldId id="280" r:id="rId22"/>
    <p:sldId id="281" r:id="rId23"/>
    <p:sldId id="282" r:id="rId24"/>
    <p:sldId id="271" r:id="rId25"/>
    <p:sldId id="283" r:id="rId26"/>
    <p:sldId id="285" r:id="rId27"/>
    <p:sldId id="286" r:id="rId28"/>
    <p:sldId id="287" r:id="rId29"/>
    <p:sldId id="288" r:id="rId30"/>
    <p:sldId id="289" r:id="rId31"/>
    <p:sldId id="290" r:id="rId32"/>
    <p:sldId id="292"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EFF727-D4CA-44E6-A0F9-A68491D48E41}" type="datetimeFigureOut">
              <a:rPr lang="tr-TR" smtClean="0"/>
              <a:t>23.04.2026</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7DE0C2-5DD6-43F3-A185-C4E0C51AACC4}" type="slidenum">
              <a:rPr lang="tr-TR" smtClean="0"/>
              <a:t>‹#›</a:t>
            </a:fld>
            <a:endParaRPr lang="tr-TR"/>
          </a:p>
        </p:txBody>
      </p:sp>
    </p:spTree>
    <p:extLst>
      <p:ext uri="{BB962C8B-B14F-4D97-AF65-F5344CB8AC3E}">
        <p14:creationId xmlns:p14="http://schemas.microsoft.com/office/powerpoint/2010/main" val="1438680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567DE0C2-5DD6-43F3-A185-C4E0C51AACC4}" type="slidenum">
              <a:rPr lang="tr-TR" smtClean="0"/>
              <a:t>15</a:t>
            </a:fld>
            <a:endParaRPr lang="tr-TR"/>
          </a:p>
        </p:txBody>
      </p:sp>
    </p:spTree>
    <p:extLst>
      <p:ext uri="{BB962C8B-B14F-4D97-AF65-F5344CB8AC3E}">
        <p14:creationId xmlns:p14="http://schemas.microsoft.com/office/powerpoint/2010/main" val="205812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90A6F-3856-7CAC-0AF5-0A242E7A46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17089E-603B-E6FF-0689-CEB8707210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3AF10E-FF21-16B9-382B-F1D0D5B30230}"/>
              </a:ext>
            </a:extLst>
          </p:cNvPr>
          <p:cNvSpPr>
            <a:spLocks noGrp="1"/>
          </p:cNvSpPr>
          <p:nvPr>
            <p:ph type="body" idx="1"/>
          </p:nvPr>
        </p:nvSpPr>
        <p:spPr/>
        <p:txBody>
          <a:bodyPr/>
          <a:lstStyle/>
          <a:p>
            <a:endParaRPr lang="tr-TR" dirty="0"/>
          </a:p>
        </p:txBody>
      </p:sp>
      <p:sp>
        <p:nvSpPr>
          <p:cNvPr id="4" name="Slide Number Placeholder 3">
            <a:extLst>
              <a:ext uri="{FF2B5EF4-FFF2-40B4-BE49-F238E27FC236}">
                <a16:creationId xmlns:a16="http://schemas.microsoft.com/office/drawing/2014/main" id="{8AD71AA5-C609-84E8-F0A3-91C8B9E4893B}"/>
              </a:ext>
            </a:extLst>
          </p:cNvPr>
          <p:cNvSpPr>
            <a:spLocks noGrp="1"/>
          </p:cNvSpPr>
          <p:nvPr>
            <p:ph type="sldNum" sz="quarter" idx="10"/>
          </p:nvPr>
        </p:nvSpPr>
        <p:spPr/>
        <p:txBody>
          <a:bodyPr/>
          <a:lstStyle/>
          <a:p>
            <a:fld id="{567DE0C2-5DD6-43F3-A185-C4E0C51AACC4}" type="slidenum">
              <a:rPr lang="tr-TR" smtClean="0"/>
              <a:t>16</a:t>
            </a:fld>
            <a:endParaRPr lang="tr-TR"/>
          </a:p>
        </p:txBody>
      </p:sp>
    </p:spTree>
    <p:extLst>
      <p:ext uri="{BB962C8B-B14F-4D97-AF65-F5344CB8AC3E}">
        <p14:creationId xmlns:p14="http://schemas.microsoft.com/office/powerpoint/2010/main" val="2163471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567DE0C2-5DD6-43F3-A185-C4E0C51AACC4}" type="slidenum">
              <a:rPr lang="tr-TR" smtClean="0"/>
              <a:t>17</a:t>
            </a:fld>
            <a:endParaRPr lang="tr-TR"/>
          </a:p>
        </p:txBody>
      </p:sp>
    </p:spTree>
    <p:extLst>
      <p:ext uri="{BB962C8B-B14F-4D97-AF65-F5344CB8AC3E}">
        <p14:creationId xmlns:p14="http://schemas.microsoft.com/office/powerpoint/2010/main" val="1710411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7DE0C2-5DD6-43F3-A185-C4E0C51AACC4}" type="slidenum">
              <a:rPr kumimoji="0" lang="tr-T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tr-T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9201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567DE0C2-5DD6-43F3-A185-C4E0C51AACC4}" type="slidenum">
              <a:rPr lang="tr-TR" smtClean="0"/>
              <a:t>19</a:t>
            </a:fld>
            <a:endParaRPr lang="tr-TR"/>
          </a:p>
        </p:txBody>
      </p:sp>
    </p:spTree>
    <p:extLst>
      <p:ext uri="{BB962C8B-B14F-4D97-AF65-F5344CB8AC3E}">
        <p14:creationId xmlns:p14="http://schemas.microsoft.com/office/powerpoint/2010/main" val="2025143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567DE0C2-5DD6-43F3-A185-C4E0C51AACC4}" type="slidenum">
              <a:rPr lang="tr-TR" smtClean="0"/>
              <a:t>21</a:t>
            </a:fld>
            <a:endParaRPr lang="tr-TR"/>
          </a:p>
        </p:txBody>
      </p:sp>
    </p:spTree>
    <p:extLst>
      <p:ext uri="{BB962C8B-B14F-4D97-AF65-F5344CB8AC3E}">
        <p14:creationId xmlns:p14="http://schemas.microsoft.com/office/powerpoint/2010/main" val="1034377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567DE0C2-5DD6-43F3-A185-C4E0C51AACC4}" type="slidenum">
              <a:rPr lang="tr-TR" smtClean="0"/>
              <a:t>25</a:t>
            </a:fld>
            <a:endParaRPr lang="tr-TR"/>
          </a:p>
        </p:txBody>
      </p:sp>
    </p:spTree>
    <p:extLst>
      <p:ext uri="{BB962C8B-B14F-4D97-AF65-F5344CB8AC3E}">
        <p14:creationId xmlns:p14="http://schemas.microsoft.com/office/powerpoint/2010/main" val="973056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567DE0C2-5DD6-43F3-A185-C4E0C51AACC4}" type="slidenum">
              <a:rPr lang="tr-TR" smtClean="0"/>
              <a:t>26</a:t>
            </a:fld>
            <a:endParaRPr lang="tr-TR"/>
          </a:p>
        </p:txBody>
      </p:sp>
    </p:spTree>
    <p:extLst>
      <p:ext uri="{BB962C8B-B14F-4D97-AF65-F5344CB8AC3E}">
        <p14:creationId xmlns:p14="http://schemas.microsoft.com/office/powerpoint/2010/main" val="2875711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p:cNvSpPr>
            <a:spLocks noGrp="1"/>
          </p:cNvSpPr>
          <p:nvPr>
            <p:ph type="dt" sz="half" idx="10"/>
          </p:nvPr>
        </p:nvSpPr>
        <p:spPr/>
        <p:txBody>
          <a:bodyPr/>
          <a:lstStyle/>
          <a:p>
            <a:fld id="{5A93CEDB-743B-4811-9343-3440E1C50786}" type="datetimeFigureOut">
              <a:rPr lang="tr-TR" smtClean="0"/>
              <a:t>23.04.2026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E65A93-6173-4000-A78F-69F79DE6749A}" type="slidenum">
              <a:rPr lang="tr-TR" smtClean="0"/>
              <a:t>‹#›</a:t>
            </a:fld>
            <a:endParaRPr lang="tr-TR"/>
          </a:p>
        </p:txBody>
      </p:sp>
    </p:spTree>
    <p:extLst>
      <p:ext uri="{BB962C8B-B14F-4D97-AF65-F5344CB8AC3E}">
        <p14:creationId xmlns:p14="http://schemas.microsoft.com/office/powerpoint/2010/main" val="1091321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5A93CEDB-743B-4811-9343-3440E1C50786}" type="datetimeFigureOut">
              <a:rPr lang="tr-TR" smtClean="0"/>
              <a:t>23.04.2026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E65A93-6173-4000-A78F-69F79DE6749A}" type="slidenum">
              <a:rPr lang="tr-TR" smtClean="0"/>
              <a:t>‹#›</a:t>
            </a:fld>
            <a:endParaRPr lang="tr-TR"/>
          </a:p>
        </p:txBody>
      </p:sp>
    </p:spTree>
    <p:extLst>
      <p:ext uri="{BB962C8B-B14F-4D97-AF65-F5344CB8AC3E}">
        <p14:creationId xmlns:p14="http://schemas.microsoft.com/office/powerpoint/2010/main" val="1960923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5A93CEDB-743B-4811-9343-3440E1C50786}" type="datetimeFigureOut">
              <a:rPr lang="tr-TR" smtClean="0"/>
              <a:t>23.04.2026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E65A93-6173-4000-A78F-69F79DE6749A}" type="slidenum">
              <a:rPr lang="tr-TR" smtClean="0"/>
              <a:t>‹#›</a:t>
            </a:fld>
            <a:endParaRPr lang="tr-TR"/>
          </a:p>
        </p:txBody>
      </p:sp>
    </p:spTree>
    <p:extLst>
      <p:ext uri="{BB962C8B-B14F-4D97-AF65-F5344CB8AC3E}">
        <p14:creationId xmlns:p14="http://schemas.microsoft.com/office/powerpoint/2010/main" val="179990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5A93CEDB-743B-4811-9343-3440E1C50786}" type="datetimeFigureOut">
              <a:rPr lang="tr-TR" smtClean="0"/>
              <a:t>23.04.2026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E65A93-6173-4000-A78F-69F79DE6749A}" type="slidenum">
              <a:rPr lang="tr-TR" smtClean="0"/>
              <a:t>‹#›</a:t>
            </a:fld>
            <a:endParaRPr lang="tr-TR"/>
          </a:p>
        </p:txBody>
      </p:sp>
    </p:spTree>
    <p:extLst>
      <p:ext uri="{BB962C8B-B14F-4D97-AF65-F5344CB8AC3E}">
        <p14:creationId xmlns:p14="http://schemas.microsoft.com/office/powerpoint/2010/main" val="76270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93CEDB-743B-4811-9343-3440E1C50786}" type="datetimeFigureOut">
              <a:rPr lang="tr-TR" smtClean="0"/>
              <a:t>23.04.2026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E65A93-6173-4000-A78F-69F79DE6749A}" type="slidenum">
              <a:rPr lang="tr-TR" smtClean="0"/>
              <a:t>‹#›</a:t>
            </a:fld>
            <a:endParaRPr lang="tr-TR"/>
          </a:p>
        </p:txBody>
      </p:sp>
    </p:spTree>
    <p:extLst>
      <p:ext uri="{BB962C8B-B14F-4D97-AF65-F5344CB8AC3E}">
        <p14:creationId xmlns:p14="http://schemas.microsoft.com/office/powerpoint/2010/main" val="3959185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p:cNvSpPr>
            <a:spLocks noGrp="1"/>
          </p:cNvSpPr>
          <p:nvPr>
            <p:ph type="dt" sz="half" idx="10"/>
          </p:nvPr>
        </p:nvSpPr>
        <p:spPr/>
        <p:txBody>
          <a:bodyPr/>
          <a:lstStyle/>
          <a:p>
            <a:fld id="{5A93CEDB-743B-4811-9343-3440E1C50786}" type="datetimeFigureOut">
              <a:rPr lang="tr-TR" smtClean="0"/>
              <a:t>23.04.2026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7E65A93-6173-4000-A78F-69F79DE6749A}" type="slidenum">
              <a:rPr lang="tr-TR" smtClean="0"/>
              <a:t>‹#›</a:t>
            </a:fld>
            <a:endParaRPr lang="tr-TR"/>
          </a:p>
        </p:txBody>
      </p:sp>
    </p:spTree>
    <p:extLst>
      <p:ext uri="{BB962C8B-B14F-4D97-AF65-F5344CB8AC3E}">
        <p14:creationId xmlns:p14="http://schemas.microsoft.com/office/powerpoint/2010/main" val="573520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p:cNvSpPr>
            <a:spLocks noGrp="1"/>
          </p:cNvSpPr>
          <p:nvPr>
            <p:ph type="dt" sz="half" idx="10"/>
          </p:nvPr>
        </p:nvSpPr>
        <p:spPr/>
        <p:txBody>
          <a:bodyPr/>
          <a:lstStyle/>
          <a:p>
            <a:fld id="{5A93CEDB-743B-4811-9343-3440E1C50786}" type="datetimeFigureOut">
              <a:rPr lang="tr-TR" smtClean="0"/>
              <a:t>23.04.2026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7E65A93-6173-4000-A78F-69F79DE6749A}" type="slidenum">
              <a:rPr lang="tr-TR" smtClean="0"/>
              <a:t>‹#›</a:t>
            </a:fld>
            <a:endParaRPr lang="tr-TR"/>
          </a:p>
        </p:txBody>
      </p:sp>
    </p:spTree>
    <p:extLst>
      <p:ext uri="{BB962C8B-B14F-4D97-AF65-F5344CB8AC3E}">
        <p14:creationId xmlns:p14="http://schemas.microsoft.com/office/powerpoint/2010/main" val="3194848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Date Placeholder 2"/>
          <p:cNvSpPr>
            <a:spLocks noGrp="1"/>
          </p:cNvSpPr>
          <p:nvPr>
            <p:ph type="dt" sz="half" idx="10"/>
          </p:nvPr>
        </p:nvSpPr>
        <p:spPr/>
        <p:txBody>
          <a:bodyPr/>
          <a:lstStyle/>
          <a:p>
            <a:fld id="{5A93CEDB-743B-4811-9343-3440E1C50786}" type="datetimeFigureOut">
              <a:rPr lang="tr-TR" smtClean="0"/>
              <a:t>23.04.2026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7E65A93-6173-4000-A78F-69F79DE6749A}" type="slidenum">
              <a:rPr lang="tr-TR" smtClean="0"/>
              <a:t>‹#›</a:t>
            </a:fld>
            <a:endParaRPr lang="tr-TR"/>
          </a:p>
        </p:txBody>
      </p:sp>
    </p:spTree>
    <p:extLst>
      <p:ext uri="{BB962C8B-B14F-4D97-AF65-F5344CB8AC3E}">
        <p14:creationId xmlns:p14="http://schemas.microsoft.com/office/powerpoint/2010/main" val="3796565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93CEDB-743B-4811-9343-3440E1C50786}" type="datetimeFigureOut">
              <a:rPr lang="tr-TR" smtClean="0"/>
              <a:t>23.04.2026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7E65A93-6173-4000-A78F-69F79DE6749A}" type="slidenum">
              <a:rPr lang="tr-TR" smtClean="0"/>
              <a:t>‹#›</a:t>
            </a:fld>
            <a:endParaRPr lang="tr-TR"/>
          </a:p>
        </p:txBody>
      </p:sp>
    </p:spTree>
    <p:extLst>
      <p:ext uri="{BB962C8B-B14F-4D97-AF65-F5344CB8AC3E}">
        <p14:creationId xmlns:p14="http://schemas.microsoft.com/office/powerpoint/2010/main" val="3423530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A93CEDB-743B-4811-9343-3440E1C50786}" type="datetimeFigureOut">
              <a:rPr lang="tr-TR" smtClean="0"/>
              <a:t>23.04.2026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7E65A93-6173-4000-A78F-69F79DE6749A}" type="slidenum">
              <a:rPr lang="tr-TR" smtClean="0"/>
              <a:t>‹#›</a:t>
            </a:fld>
            <a:endParaRPr lang="tr-TR"/>
          </a:p>
        </p:txBody>
      </p:sp>
    </p:spTree>
    <p:extLst>
      <p:ext uri="{BB962C8B-B14F-4D97-AF65-F5344CB8AC3E}">
        <p14:creationId xmlns:p14="http://schemas.microsoft.com/office/powerpoint/2010/main" val="449289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A93CEDB-743B-4811-9343-3440E1C50786}" type="datetimeFigureOut">
              <a:rPr lang="tr-TR" smtClean="0"/>
              <a:t>23.04.2026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7E65A93-6173-4000-A78F-69F79DE6749A}" type="slidenum">
              <a:rPr lang="tr-TR" smtClean="0"/>
              <a:t>‹#›</a:t>
            </a:fld>
            <a:endParaRPr lang="tr-TR"/>
          </a:p>
        </p:txBody>
      </p:sp>
    </p:spTree>
    <p:extLst>
      <p:ext uri="{BB962C8B-B14F-4D97-AF65-F5344CB8AC3E}">
        <p14:creationId xmlns:p14="http://schemas.microsoft.com/office/powerpoint/2010/main" val="2525491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93CEDB-743B-4811-9343-3440E1C50786}" type="datetimeFigureOut">
              <a:rPr lang="tr-TR" smtClean="0"/>
              <a:t>23.04.2026</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E65A93-6173-4000-A78F-69F79DE6749A}" type="slidenum">
              <a:rPr lang="tr-TR" smtClean="0"/>
              <a:t>‹#›</a:t>
            </a:fld>
            <a:endParaRPr lang="tr-TR"/>
          </a:p>
        </p:txBody>
      </p:sp>
    </p:spTree>
    <p:extLst>
      <p:ext uri="{BB962C8B-B14F-4D97-AF65-F5344CB8AC3E}">
        <p14:creationId xmlns:p14="http://schemas.microsoft.com/office/powerpoint/2010/main" val="588102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2.jpg"/><Relationship Id="rId4" Type="http://schemas.openxmlformats.org/officeDocument/2006/relationships/image" Target="../media/image11.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solidFill>
                  <a:schemeClr val="accent1">
                    <a:lumMod val="75000"/>
                  </a:schemeClr>
                </a:solidFill>
              </a:rPr>
              <a:t>Temel Grup süreçleri</a:t>
            </a:r>
          </a:p>
        </p:txBody>
      </p:sp>
      <p:sp>
        <p:nvSpPr>
          <p:cNvPr id="3" name="Subtitle 2"/>
          <p:cNvSpPr>
            <a:spLocks noGrp="1"/>
          </p:cNvSpPr>
          <p:nvPr>
            <p:ph type="subTitle" idx="1"/>
          </p:nvPr>
        </p:nvSpPr>
        <p:spPr/>
        <p:txBody>
          <a:bodyPr>
            <a:normAutofit/>
          </a:bodyPr>
          <a:lstStyle/>
          <a:p>
            <a:r>
              <a:rPr lang="tr-TR" sz="3200" dirty="0" err="1"/>
              <a:t>Week</a:t>
            </a:r>
            <a:r>
              <a:rPr lang="tr-TR" sz="3200" dirty="0"/>
              <a:t> 12</a:t>
            </a:r>
          </a:p>
        </p:txBody>
      </p:sp>
    </p:spTree>
    <p:extLst>
      <p:ext uri="{BB962C8B-B14F-4D97-AF65-F5344CB8AC3E}">
        <p14:creationId xmlns:p14="http://schemas.microsoft.com/office/powerpoint/2010/main" val="640950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Gruplara dahil olma süreçleri: 3- Kabul süreci</a:t>
            </a:r>
          </a:p>
        </p:txBody>
      </p:sp>
      <p:sp>
        <p:nvSpPr>
          <p:cNvPr id="3" name="Content Placeholder 2"/>
          <p:cNvSpPr>
            <a:spLocks noGrp="1"/>
          </p:cNvSpPr>
          <p:nvPr>
            <p:ph idx="1"/>
          </p:nvPr>
        </p:nvSpPr>
        <p:spPr>
          <a:xfrm>
            <a:off x="798022" y="1413164"/>
            <a:ext cx="5612303" cy="5087389"/>
          </a:xfrm>
        </p:spPr>
        <p:txBody>
          <a:bodyPr/>
          <a:lstStyle/>
          <a:p>
            <a:r>
              <a:rPr lang="tr-TR" dirty="0"/>
              <a:t>Peki grubun geri kalanı bu yeni gelenlere nasıl tepki veriyor?</a:t>
            </a:r>
          </a:p>
          <a:p>
            <a:r>
              <a:rPr lang="tr-TR" dirty="0"/>
              <a:t>Gruba giriş genellikle bir tür tören veya ritüel barındırır</a:t>
            </a:r>
          </a:p>
          <a:p>
            <a:r>
              <a:rPr lang="tr-TR" dirty="0"/>
              <a:t>Bu kabul törenleri, sıcak bir karşılamadan, yeni gelenin alay edildiği, utandırıldığı ve hatta fiziksel saldırıya uğradığı açıkça nahoş deneyime kadar değişen farklı biçimler alabilir.</a:t>
            </a:r>
          </a:p>
          <a:p>
            <a:r>
              <a:rPr lang="tr-TR" dirty="0" err="1"/>
              <a:t>Örn</a:t>
            </a:r>
            <a:r>
              <a:rPr lang="tr-TR" dirty="0"/>
              <a:t>., yeni işe giren çalışana tanınan bazı imkanlar, dini kabul törenleri</a:t>
            </a:r>
          </a:p>
          <a:p>
            <a:endParaRPr lang="tr-T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96125" y="1352550"/>
            <a:ext cx="1862137" cy="231321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29712" y="1757362"/>
            <a:ext cx="2619375" cy="1743075"/>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66973" y="3695700"/>
            <a:ext cx="1720946" cy="240030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102748" y="4391025"/>
            <a:ext cx="2225501" cy="1962150"/>
          </a:xfrm>
          <a:prstGeom prst="rect">
            <a:avLst/>
          </a:prstGeom>
        </p:spPr>
      </p:pic>
    </p:spTree>
    <p:extLst>
      <p:ext uri="{BB962C8B-B14F-4D97-AF65-F5344CB8AC3E}">
        <p14:creationId xmlns:p14="http://schemas.microsoft.com/office/powerpoint/2010/main" val="1213278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Gruplara dahil olma süreçleri: 3- Kabul süreci</a:t>
            </a:r>
          </a:p>
        </p:txBody>
      </p:sp>
      <p:sp>
        <p:nvSpPr>
          <p:cNvPr id="3" name="Content Placeholder 2"/>
          <p:cNvSpPr>
            <a:spLocks noGrp="1"/>
          </p:cNvSpPr>
          <p:nvPr>
            <p:ph idx="1"/>
          </p:nvPr>
        </p:nvSpPr>
        <p:spPr>
          <a:xfrm>
            <a:off x="798022" y="1413164"/>
            <a:ext cx="10489103" cy="5087389"/>
          </a:xfrm>
        </p:spPr>
        <p:txBody>
          <a:bodyPr/>
          <a:lstStyle/>
          <a:p>
            <a:r>
              <a:rPr lang="tr-TR" dirty="0"/>
              <a:t>Oryantasyon programları</a:t>
            </a:r>
          </a:p>
          <a:p>
            <a:r>
              <a:rPr lang="tr-TR" dirty="0"/>
              <a:t>İşe başlamadan verilen şirket eğitimleri</a:t>
            </a:r>
          </a:p>
          <a:p>
            <a:r>
              <a:rPr lang="tr-TR" dirty="0"/>
              <a:t>Hoş geldin partisi</a:t>
            </a:r>
          </a:p>
          <a:p>
            <a:r>
              <a:rPr lang="tr-TR" dirty="0"/>
              <a:t>Bedensel yaralama (</a:t>
            </a:r>
            <a:r>
              <a:rPr lang="tr-TR" dirty="0" err="1"/>
              <a:t>örn</a:t>
            </a:r>
            <a:r>
              <a:rPr lang="tr-TR" dirty="0"/>
              <a:t>., çeşitli sünnet törenleri </a:t>
            </a:r>
            <a:r>
              <a:rPr lang="en-DE" dirty="0"/>
              <a:t>–</a:t>
            </a:r>
            <a:r>
              <a:rPr lang="tr-TR" dirty="0"/>
              <a:t> farklı kültürlerde olan)</a:t>
            </a:r>
          </a:p>
          <a:p>
            <a:r>
              <a:rPr lang="tr-TR" dirty="0"/>
              <a:t>Utanç verici, küçük düşürücü davranışlara maruz kalma</a:t>
            </a:r>
          </a:p>
          <a:p>
            <a:r>
              <a:rPr lang="tr-TR" dirty="0"/>
              <a:t>Kabul sınanması</a:t>
            </a:r>
          </a:p>
          <a:p>
            <a:r>
              <a:rPr lang="tr-TR" dirty="0"/>
              <a:t>Aşağılayıcı şakalar</a:t>
            </a:r>
          </a:p>
        </p:txBody>
      </p:sp>
    </p:spTree>
    <p:extLst>
      <p:ext uri="{BB962C8B-B14F-4D97-AF65-F5344CB8AC3E}">
        <p14:creationId xmlns:p14="http://schemas.microsoft.com/office/powerpoint/2010/main" val="3200619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Gruplara dahil olma süreçleri: 3- Kabul süreci</a:t>
            </a:r>
          </a:p>
        </p:txBody>
      </p:sp>
      <p:sp>
        <p:nvSpPr>
          <p:cNvPr id="3" name="Content Placeholder 2"/>
          <p:cNvSpPr>
            <a:spLocks noGrp="1"/>
          </p:cNvSpPr>
          <p:nvPr>
            <p:ph idx="1"/>
          </p:nvPr>
        </p:nvSpPr>
        <p:spPr>
          <a:xfrm>
            <a:off x="798022" y="1894788"/>
            <a:ext cx="10489103" cy="4605765"/>
          </a:xfrm>
        </p:spPr>
        <p:txBody>
          <a:bodyPr/>
          <a:lstStyle/>
          <a:p>
            <a:pPr marL="0" indent="0">
              <a:buNone/>
            </a:pPr>
            <a:r>
              <a:rPr lang="tr-TR" b="1" dirty="0"/>
              <a:t>Neden kabul törenleri (</a:t>
            </a:r>
            <a:r>
              <a:rPr lang="tr-TR" b="1" dirty="0" err="1"/>
              <a:t>initiation</a:t>
            </a:r>
            <a:r>
              <a:rPr lang="tr-TR" b="1" dirty="0"/>
              <a:t>) yapılıyor? Olumlu da ya olumsuz</a:t>
            </a:r>
          </a:p>
          <a:p>
            <a:pPr marL="514350" indent="-514350">
              <a:buFont typeface="+mj-lt"/>
              <a:buAutoNum type="arabicPeriod"/>
            </a:pPr>
            <a:r>
              <a:rPr lang="tr-TR" dirty="0"/>
              <a:t>Hem grup hem de yeni üye için </a:t>
            </a:r>
            <a:r>
              <a:rPr lang="tr-TR" b="1" dirty="0"/>
              <a:t>sembolik bir işlevi </a:t>
            </a:r>
            <a:r>
              <a:rPr lang="tr-TR" dirty="0"/>
              <a:t>var: yeni gelen için kimlik geçişini kolaylaştırıyor. «eskisi gibi değilim»; grup için ise kendilerini diğer gruplardan ayıran sınırları sembolize ediyor</a:t>
            </a:r>
          </a:p>
          <a:p>
            <a:pPr marL="514350" indent="-514350">
              <a:buFont typeface="+mj-lt"/>
              <a:buAutoNum type="arabicPeriod"/>
            </a:pPr>
            <a:r>
              <a:rPr lang="tr-TR" dirty="0"/>
              <a:t>Birey için </a:t>
            </a:r>
            <a:r>
              <a:rPr lang="tr-TR" b="1" dirty="0"/>
              <a:t>çıraklık eğitimi </a:t>
            </a:r>
            <a:r>
              <a:rPr lang="tr-TR" dirty="0"/>
              <a:t>işlevi: kişiye grup norm ve standartlarını ya da üyelik ile ilişkili, gerekli becerileri öğretmek</a:t>
            </a:r>
          </a:p>
          <a:p>
            <a:pPr marL="514350" indent="-514350">
              <a:buFont typeface="+mj-lt"/>
              <a:buAutoNum type="arabicPeriod"/>
            </a:pPr>
            <a:r>
              <a:rPr lang="tr-TR" b="1" dirty="0"/>
              <a:t>Bağlılık ve sadakati </a:t>
            </a:r>
            <a:r>
              <a:rPr lang="tr-TR" dirty="0"/>
              <a:t>arttırmak: Olumlu kabul törenleri (minnet duygusunu uyandırabilir)</a:t>
            </a:r>
          </a:p>
          <a:p>
            <a:pPr marL="0" indent="0">
              <a:buNone/>
            </a:pPr>
            <a:endParaRPr lang="tr-TR" dirty="0"/>
          </a:p>
        </p:txBody>
      </p:sp>
    </p:spTree>
    <p:extLst>
      <p:ext uri="{BB962C8B-B14F-4D97-AF65-F5344CB8AC3E}">
        <p14:creationId xmlns:p14="http://schemas.microsoft.com/office/powerpoint/2010/main" val="3792502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Gruplara dahil olma süreçleri: 3- Kabul süreci</a:t>
            </a:r>
          </a:p>
        </p:txBody>
      </p:sp>
      <p:sp>
        <p:nvSpPr>
          <p:cNvPr id="3" name="Content Placeholder 2"/>
          <p:cNvSpPr>
            <a:spLocks noGrp="1"/>
          </p:cNvSpPr>
          <p:nvPr>
            <p:ph idx="1"/>
          </p:nvPr>
        </p:nvSpPr>
        <p:spPr>
          <a:xfrm>
            <a:off x="798022" y="1690688"/>
            <a:ext cx="10489103" cy="4809865"/>
          </a:xfrm>
        </p:spPr>
        <p:txBody>
          <a:bodyPr>
            <a:normAutofit fontScale="92500"/>
          </a:bodyPr>
          <a:lstStyle/>
          <a:p>
            <a:r>
              <a:rPr lang="tr-TR" dirty="0"/>
              <a:t>Olumlu kabul törenlerini açıklaması daha kolay</a:t>
            </a:r>
          </a:p>
          <a:p>
            <a:r>
              <a:rPr lang="tr-TR" dirty="0"/>
              <a:t>Ancak olumsuz kabul törenleri de çok yaygın</a:t>
            </a:r>
          </a:p>
          <a:p>
            <a:r>
              <a:rPr lang="tr-TR" b="1" dirty="0"/>
              <a:t>Bilişsel uyumsuzluk (bilişsel çelişki) </a:t>
            </a:r>
            <a:r>
              <a:rPr lang="tr-TR" dirty="0"/>
              <a:t>(</a:t>
            </a:r>
            <a:r>
              <a:rPr lang="tr-TR" dirty="0" err="1"/>
              <a:t>cognitive</a:t>
            </a:r>
            <a:r>
              <a:rPr lang="tr-TR" dirty="0"/>
              <a:t> </a:t>
            </a:r>
            <a:r>
              <a:rPr lang="tr-TR" dirty="0" err="1"/>
              <a:t>dissonance</a:t>
            </a:r>
            <a:r>
              <a:rPr lang="tr-TR" dirty="0"/>
              <a:t>) </a:t>
            </a:r>
            <a:r>
              <a:rPr lang="en-DE" dirty="0"/>
              <a:t>–</a:t>
            </a:r>
            <a:r>
              <a:rPr lang="tr-TR" dirty="0"/>
              <a:t> bu kadar çok uğraştıysam grup üyesi olmak istiyorumdur, grubu seviyorumdur</a:t>
            </a:r>
          </a:p>
          <a:p>
            <a:r>
              <a:rPr lang="tr-TR" b="1" dirty="0"/>
              <a:t>Sosyal bağlanma hipotezi </a:t>
            </a:r>
            <a:r>
              <a:rPr lang="tr-TR" dirty="0"/>
              <a:t>- </a:t>
            </a:r>
            <a:r>
              <a:rPr lang="tr-TR" b="1" dirty="0"/>
              <a:t>Başkalarıyla bağ kurma ve ait olma ihtiyacı</a:t>
            </a:r>
          </a:p>
          <a:p>
            <a:r>
              <a:rPr lang="tr-TR" dirty="0"/>
              <a:t>İnsanlar sadece bir işi başarmak için değil, aynı zamanda </a:t>
            </a:r>
            <a:r>
              <a:rPr lang="tr-TR" b="1" dirty="0"/>
              <a:t>yakınlık, kabul görme ve ilişki kurma isteği</a:t>
            </a:r>
            <a:r>
              <a:rPr lang="tr-TR" dirty="0"/>
              <a:t> nedeniyle gruplara dahil olurlar. </a:t>
            </a:r>
          </a:p>
          <a:p>
            <a:pPr lvl="1"/>
            <a:r>
              <a:rPr lang="tr-TR" dirty="0"/>
              <a:t>Örneğin bir öğrenci, sadece ders çalışmak için değil, aynı zamanda arkadaşlık kurduğu ve kendini iyi hissettiği için bir çalışma grubunda kalmayı tercih edebilir. Aynı şekilde bir grup içinde sıcak ilişkiler, destek ve samimiyet varsa, üyeler grubun performansı çok yüksek olmasa bile grupta kalmaya devam edebilir.</a:t>
            </a:r>
          </a:p>
          <a:p>
            <a:pPr lvl="1"/>
            <a:r>
              <a:rPr lang="tr-TR" b="1" dirty="0"/>
              <a:t>Kötü performans durumunda bile!!!</a:t>
            </a:r>
          </a:p>
        </p:txBody>
      </p:sp>
    </p:spTree>
    <p:extLst>
      <p:ext uri="{BB962C8B-B14F-4D97-AF65-F5344CB8AC3E}">
        <p14:creationId xmlns:p14="http://schemas.microsoft.com/office/powerpoint/2010/main" val="1844304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bağlılığı</a:t>
            </a:r>
          </a:p>
        </p:txBody>
      </p:sp>
      <p:sp>
        <p:nvSpPr>
          <p:cNvPr id="3" name="Content Placeholder 2"/>
          <p:cNvSpPr>
            <a:spLocks noGrp="1"/>
          </p:cNvSpPr>
          <p:nvPr>
            <p:ph idx="1"/>
          </p:nvPr>
        </p:nvSpPr>
        <p:spPr>
          <a:xfrm>
            <a:off x="798022" y="1413164"/>
            <a:ext cx="10489103" cy="5087389"/>
          </a:xfrm>
        </p:spPr>
        <p:txBody>
          <a:bodyPr>
            <a:normAutofit lnSpcReduction="10000"/>
          </a:bodyPr>
          <a:lstStyle/>
          <a:p>
            <a:pPr marL="0" indent="0">
              <a:buNone/>
            </a:pPr>
            <a:r>
              <a:rPr lang="tr-TR" b="1" dirty="0">
                <a:solidFill>
                  <a:srgbClr val="FF0000"/>
                </a:solidFill>
              </a:rPr>
              <a:t>Yakınlık</a:t>
            </a:r>
            <a:endParaRPr lang="tr-TR" sz="2000" b="1" dirty="0">
              <a:solidFill>
                <a:srgbClr val="FF0000"/>
              </a:solidFill>
            </a:endParaRPr>
          </a:p>
          <a:p>
            <a:r>
              <a:rPr lang="tr-TR" sz="2000" dirty="0"/>
              <a:t>Daha fazla etkileşim sıklığına ve dolayısıyla beğenmeye yol açar. </a:t>
            </a:r>
          </a:p>
          <a:p>
            <a:pPr marL="0" indent="0">
              <a:buNone/>
            </a:pPr>
            <a:r>
              <a:rPr lang="tr-TR" sz="2000" dirty="0"/>
              <a:t>Yakınlığın etkilerinin klasik gösterimi - bir öğrenci konut kompleksindeki arkadaşlık ağları üzerine yapılan bir çalışma </a:t>
            </a:r>
            <a:r>
              <a:rPr lang="tr-TR" sz="2000" b="1" dirty="0"/>
              <a:t>(</a:t>
            </a:r>
            <a:r>
              <a:rPr lang="tr-TR" sz="2000" b="1" dirty="0" err="1"/>
              <a:t>Festinger</a:t>
            </a:r>
            <a:r>
              <a:rPr lang="tr-TR" sz="2000" b="1" dirty="0"/>
              <a:t> ve diğerleri, 1950) </a:t>
            </a:r>
          </a:p>
          <a:p>
            <a:pPr marL="0" indent="0">
              <a:buNone/>
            </a:pPr>
            <a:r>
              <a:rPr lang="tr-TR" sz="2000" dirty="0"/>
              <a:t>«İnsanlar neden arkadaş seçer?»</a:t>
            </a:r>
            <a:br>
              <a:rPr lang="tr-TR" sz="2000" dirty="0"/>
            </a:br>
            <a:r>
              <a:rPr lang="tr-TR" sz="2000" dirty="0"/>
              <a:t>«Özellikle </a:t>
            </a:r>
            <a:r>
              <a:rPr lang="tr-TR" sz="2000" b="1" dirty="0"/>
              <a:t>fiziksel yakınlık (aynı ortamda bulunma)</a:t>
            </a:r>
            <a:r>
              <a:rPr lang="tr-TR" sz="2000" dirty="0"/>
              <a:t> arkadaşlığı etkiler mi?» (</a:t>
            </a:r>
            <a:r>
              <a:rPr lang="tr-TR" sz="2000" dirty="0" err="1"/>
              <a:t>Festinger</a:t>
            </a:r>
            <a:r>
              <a:rPr lang="tr-TR" sz="2000" dirty="0"/>
              <a:t> ve diğerleri, 1950).</a:t>
            </a:r>
            <a:endParaRPr lang="tr-TR" sz="2000" b="1" dirty="0"/>
          </a:p>
          <a:p>
            <a:r>
              <a:rPr lang="tr-TR" sz="1800" dirty="0"/>
              <a:t>Bir üniversitenin öğrenci konut kompleksi (</a:t>
            </a:r>
            <a:r>
              <a:rPr lang="tr-TR" sz="1800" dirty="0" err="1"/>
              <a:t>Westgate</a:t>
            </a:r>
            <a:r>
              <a:rPr lang="tr-TR" sz="1800" dirty="0"/>
              <a:t> </a:t>
            </a:r>
            <a:r>
              <a:rPr lang="tr-TR" sz="1800" dirty="0" err="1"/>
              <a:t>apartments</a:t>
            </a:r>
            <a:r>
              <a:rPr lang="tr-TR" sz="1800" dirty="0"/>
              <a:t>)</a:t>
            </a:r>
          </a:p>
          <a:p>
            <a:r>
              <a:rPr lang="tr-TR" sz="1800" dirty="0"/>
              <a:t>Burada farklı bölümlerden öğrenciler rastgele yerleştirilmişti. Yani arkadaşlık önceden belirli değildi, doğal oluşum izlenebiliyordu.</a:t>
            </a:r>
          </a:p>
          <a:p>
            <a:r>
              <a:rPr lang="tr-TR" sz="1800" dirty="0"/>
              <a:t>Aynı binada hatta yan dairede yaşayanlar daha çok arkadaş oluyor.</a:t>
            </a:r>
          </a:p>
          <a:p>
            <a:r>
              <a:rPr lang="tr-TR" sz="1800" dirty="0"/>
              <a:t>Fiziksel mesafe azaldıkça arkadaşlık ihtimali artıyor</a:t>
            </a:r>
          </a:p>
          <a:p>
            <a:r>
              <a:rPr lang="tr-TR" sz="1800" b="1" dirty="0"/>
              <a:t>«Sık karşılaşma» etkisi</a:t>
            </a:r>
          </a:p>
          <a:p>
            <a:r>
              <a:rPr lang="tr-TR" sz="1800" dirty="0"/>
              <a:t>İnsanlar ne kadar sık karşılaşırsa→ o kadar tanıdık hissediyor→ o kadar arkadaşlığa dönüşüyor…</a:t>
            </a:r>
          </a:p>
          <a:p>
            <a:r>
              <a:rPr lang="tr-TR" sz="1800" dirty="0"/>
              <a:t>Arkadaşlık çoğu zaman “benzerlikten” önce </a:t>
            </a:r>
            <a:r>
              <a:rPr lang="tr-TR" sz="1800" b="1" dirty="0"/>
              <a:t>fiziksel yakınlıkla başlar!!!</a:t>
            </a:r>
            <a:endParaRPr lang="tr-TR" sz="1800" dirty="0"/>
          </a:p>
          <a:p>
            <a:endParaRPr lang="tr-TR" b="1" dirty="0"/>
          </a:p>
          <a:p>
            <a:endParaRPr lang="tr-TR" dirty="0"/>
          </a:p>
          <a:p>
            <a:endParaRPr lang="tr-TR" dirty="0"/>
          </a:p>
        </p:txBody>
      </p:sp>
    </p:spTree>
    <p:extLst>
      <p:ext uri="{BB962C8B-B14F-4D97-AF65-F5344CB8AC3E}">
        <p14:creationId xmlns:p14="http://schemas.microsoft.com/office/powerpoint/2010/main" val="1649448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bağlılığı</a:t>
            </a:r>
          </a:p>
        </p:txBody>
      </p:sp>
      <p:sp>
        <p:nvSpPr>
          <p:cNvPr id="3" name="Content Placeholder 2"/>
          <p:cNvSpPr>
            <a:spLocks noGrp="1"/>
          </p:cNvSpPr>
          <p:nvPr>
            <p:ph idx="1"/>
          </p:nvPr>
        </p:nvSpPr>
        <p:spPr>
          <a:xfrm>
            <a:off x="798022" y="1413164"/>
            <a:ext cx="10749813" cy="5087389"/>
          </a:xfrm>
        </p:spPr>
        <p:txBody>
          <a:bodyPr>
            <a:normAutofit/>
          </a:bodyPr>
          <a:lstStyle/>
          <a:p>
            <a:pPr marL="0" indent="0">
              <a:buNone/>
            </a:pPr>
            <a:r>
              <a:rPr lang="tr-TR" b="1" dirty="0">
                <a:solidFill>
                  <a:srgbClr val="FF0000"/>
                </a:solidFill>
              </a:rPr>
              <a:t>Benzerlik</a:t>
            </a:r>
            <a:endParaRPr lang="tr-TR" sz="2000" b="1" dirty="0">
              <a:solidFill>
                <a:srgbClr val="FF0000"/>
              </a:solidFill>
            </a:endParaRPr>
          </a:p>
          <a:p>
            <a:pPr marL="0" indent="0">
              <a:buNone/>
            </a:pPr>
            <a:r>
              <a:rPr lang="tr-TR" sz="2000" dirty="0"/>
              <a:t>Ortak zevkler ve tutumlar ilişkili olsa da, grup üyeleri arasındaki benzerlik her zaman </a:t>
            </a:r>
            <a:r>
              <a:rPr lang="tr-TR" sz="2000" u="sng" dirty="0"/>
              <a:t>grup bağlılığını </a:t>
            </a:r>
            <a:r>
              <a:rPr lang="tr-TR" sz="2000" dirty="0"/>
              <a:t>getirmeyebilir.</a:t>
            </a:r>
            <a:endParaRPr lang="tr-TR" sz="2000" b="1" dirty="0"/>
          </a:p>
          <a:p>
            <a:pPr marL="0" indent="0">
              <a:buNone/>
            </a:pPr>
            <a:r>
              <a:rPr lang="tr-TR" sz="2000" b="1" dirty="0" err="1"/>
              <a:t>Anderson</a:t>
            </a:r>
            <a:r>
              <a:rPr lang="tr-TR" sz="2000" b="1" dirty="0"/>
              <a:t> (1975), </a:t>
            </a:r>
            <a:r>
              <a:rPr lang="tr-TR" sz="2000" dirty="0"/>
              <a:t>benzer veya farklı değerlere sahip kişilerden oluşan laboratuvar grupları oluşturdu. Amaçları yeni bir öğrenci yurdu tasarlamaktı. Bu hedef, grup üyelerine benzer (veya farklı) brifing ve eğitim materyalleri sağlanarak kolaylaştırıldı (veya engellendi). </a:t>
            </a:r>
          </a:p>
          <a:p>
            <a:r>
              <a:rPr lang="tr-TR" sz="2000" dirty="0"/>
              <a:t>Anderson, grupları iki değişkene göre manipüle etti:</a:t>
            </a:r>
          </a:p>
          <a:p>
            <a:pPr marL="0" indent="0">
              <a:buNone/>
            </a:pPr>
            <a:r>
              <a:rPr lang="tr-TR" sz="2000" b="1" dirty="0"/>
              <a:t>1. Grup üyelerinin değer benzerliği</a:t>
            </a:r>
          </a:p>
          <a:p>
            <a:r>
              <a:rPr lang="tr-TR" sz="2000" dirty="0"/>
              <a:t>Katılımcılara önceden verilen </a:t>
            </a:r>
            <a:r>
              <a:rPr lang="tr-TR" sz="2000" b="1" dirty="0"/>
              <a:t>brifing ve materyaller</a:t>
            </a:r>
            <a:r>
              <a:rPr lang="tr-TR" sz="2000" dirty="0"/>
              <a:t> aracılığıyla, bazı gruplarda üyelerin:</a:t>
            </a:r>
          </a:p>
          <a:p>
            <a:r>
              <a:rPr lang="tr-TR" sz="2000" b="1" dirty="0"/>
              <a:t>Benzer değer ve tutumlara sahip olduğu</a:t>
            </a:r>
            <a:r>
              <a:rPr lang="tr-TR" sz="2000" dirty="0"/>
              <a:t> (örneğin benzer yaşam tarzı, öğrenci ihtiyaçları, öncelikler) </a:t>
            </a:r>
          </a:p>
          <a:p>
            <a:r>
              <a:rPr lang="tr-TR" sz="2000" dirty="0"/>
              <a:t>Diğer gruplarda ise:</a:t>
            </a:r>
          </a:p>
          <a:p>
            <a:r>
              <a:rPr lang="tr-TR" sz="2000" b="1" dirty="0"/>
              <a:t>Farklı değer ve tutumlara sahip olduğu</a:t>
            </a:r>
            <a:r>
              <a:rPr lang="tr-TR" sz="2000" dirty="0"/>
              <a:t> (birbirine zıt öncelikler ve görüşler) algısı oluşturuldu.</a:t>
            </a:r>
          </a:p>
          <a:p>
            <a:endParaRPr lang="tr-TR" b="1" dirty="0"/>
          </a:p>
          <a:p>
            <a:endParaRPr lang="tr-TR" b="1" dirty="0"/>
          </a:p>
          <a:p>
            <a:endParaRPr lang="tr-TR" b="1" dirty="0"/>
          </a:p>
          <a:p>
            <a:endParaRPr lang="tr-TR" dirty="0"/>
          </a:p>
          <a:p>
            <a:endParaRPr lang="tr-TR" dirty="0"/>
          </a:p>
        </p:txBody>
      </p:sp>
    </p:spTree>
    <p:extLst>
      <p:ext uri="{BB962C8B-B14F-4D97-AF65-F5344CB8AC3E}">
        <p14:creationId xmlns:p14="http://schemas.microsoft.com/office/powerpoint/2010/main" val="2887122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2F92B-F119-565D-2BE3-2E2BF8A71E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0E724C-1F9F-CB11-D9DC-9B7A97C5394F}"/>
              </a:ext>
            </a:extLst>
          </p:cNvPr>
          <p:cNvSpPr>
            <a:spLocks noGrp="1"/>
          </p:cNvSpPr>
          <p:nvPr>
            <p:ph type="title"/>
          </p:nvPr>
        </p:nvSpPr>
        <p:spPr/>
        <p:txBody>
          <a:bodyPr>
            <a:normAutofit/>
          </a:bodyPr>
          <a:lstStyle/>
          <a:p>
            <a:r>
              <a:rPr lang="tr-TR" dirty="0">
                <a:solidFill>
                  <a:schemeClr val="accent1">
                    <a:lumMod val="75000"/>
                  </a:schemeClr>
                </a:solidFill>
              </a:rPr>
              <a:t>Grup bağlılığı</a:t>
            </a:r>
          </a:p>
        </p:txBody>
      </p:sp>
      <p:sp>
        <p:nvSpPr>
          <p:cNvPr id="3" name="Content Placeholder 2">
            <a:extLst>
              <a:ext uri="{FF2B5EF4-FFF2-40B4-BE49-F238E27FC236}">
                <a16:creationId xmlns:a16="http://schemas.microsoft.com/office/drawing/2014/main" id="{FCC32B8C-D2F3-F33A-C047-477BF3156C0F}"/>
              </a:ext>
            </a:extLst>
          </p:cNvPr>
          <p:cNvSpPr>
            <a:spLocks noGrp="1"/>
          </p:cNvSpPr>
          <p:nvPr>
            <p:ph idx="1"/>
          </p:nvPr>
        </p:nvSpPr>
        <p:spPr>
          <a:xfrm>
            <a:off x="798022" y="1413164"/>
            <a:ext cx="10489103" cy="5087389"/>
          </a:xfrm>
        </p:spPr>
        <p:txBody>
          <a:bodyPr>
            <a:normAutofit/>
          </a:bodyPr>
          <a:lstStyle/>
          <a:p>
            <a:pPr marL="0" indent="0">
              <a:buNone/>
            </a:pPr>
            <a:r>
              <a:rPr lang="tr-TR" b="1" dirty="0">
                <a:solidFill>
                  <a:srgbClr val="FF0000"/>
                </a:solidFill>
              </a:rPr>
              <a:t>Benzerlik</a:t>
            </a:r>
            <a:endParaRPr lang="tr-TR" sz="2000" b="1" dirty="0">
              <a:solidFill>
                <a:srgbClr val="FF0000"/>
              </a:solidFill>
            </a:endParaRPr>
          </a:p>
          <a:p>
            <a:pPr marL="0" indent="0">
              <a:buNone/>
            </a:pPr>
            <a:r>
              <a:rPr lang="tr-TR" sz="1800" b="1" dirty="0"/>
              <a:t>2. İşbirliğini kolaylaştırma / zorlaştırma</a:t>
            </a:r>
          </a:p>
          <a:p>
            <a:r>
              <a:rPr lang="tr-TR" sz="1800" dirty="0"/>
              <a:t>Materyaller ve bilgiler: Bazı gruplarda ortak çalışmayı kolaylaştıracak şekilde yapılandırıldı </a:t>
            </a:r>
          </a:p>
          <a:p>
            <a:r>
              <a:rPr lang="tr-TR" sz="1800" dirty="0"/>
              <a:t>Diğer gruplarda ise çatışma ve anlaşmazlık çıkarmaya daha yatkın şekilde düzenlendi </a:t>
            </a:r>
          </a:p>
          <a:p>
            <a:r>
              <a:rPr lang="tr-TR" sz="1800" dirty="0"/>
              <a:t>Amaç neydi? Benzer değerler → daha iyi iş birliği mi?</a:t>
            </a:r>
          </a:p>
          <a:p>
            <a:r>
              <a:rPr lang="tr-TR" sz="1800" dirty="0"/>
              <a:t>Farklı değerler → daha fazla çatışma mı?</a:t>
            </a:r>
          </a:p>
          <a:p>
            <a:pPr marL="0" indent="0">
              <a:buNone/>
            </a:pPr>
            <a:r>
              <a:rPr lang="tr-TR" sz="2000" b="1" dirty="0"/>
              <a:t>SONUÇLAR:</a:t>
            </a:r>
          </a:p>
          <a:p>
            <a:r>
              <a:rPr lang="tr-TR" sz="1800" b="1" dirty="0">
                <a:solidFill>
                  <a:srgbClr val="FF0000"/>
                </a:solidFill>
              </a:rPr>
              <a:t>Benzer değerlere sahip gruplar daha hızlı uzlaşır ve koordinasyon sağladılar.</a:t>
            </a:r>
          </a:p>
          <a:p>
            <a:r>
              <a:rPr lang="tr-TR" sz="1800" b="1" dirty="0">
                <a:solidFill>
                  <a:srgbClr val="FF0000"/>
                </a:solidFill>
              </a:rPr>
              <a:t>Farklı değerlere sahip gruplar ise daha çok tartışma ve çatışma yaşadılar.</a:t>
            </a:r>
          </a:p>
          <a:p>
            <a:r>
              <a:rPr lang="tr-TR" sz="1800" dirty="0">
                <a:solidFill>
                  <a:srgbClr val="FF0000"/>
                </a:solidFill>
              </a:rPr>
              <a:t>Ancak doğru yapılandırılırsa farklılıklar bazen daha yaratıcı çözümler de üretebilir…</a:t>
            </a:r>
          </a:p>
          <a:p>
            <a:endParaRPr lang="tr-TR" b="1" dirty="0"/>
          </a:p>
          <a:p>
            <a:endParaRPr lang="tr-TR" dirty="0"/>
          </a:p>
          <a:p>
            <a:endParaRPr lang="tr-TR" dirty="0"/>
          </a:p>
        </p:txBody>
      </p:sp>
    </p:spTree>
    <p:extLst>
      <p:ext uri="{BB962C8B-B14F-4D97-AF65-F5344CB8AC3E}">
        <p14:creationId xmlns:p14="http://schemas.microsoft.com/office/powerpoint/2010/main" val="612403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bağlılığı</a:t>
            </a:r>
          </a:p>
        </p:txBody>
      </p:sp>
      <p:sp>
        <p:nvSpPr>
          <p:cNvPr id="3" name="Content Placeholder 2"/>
          <p:cNvSpPr>
            <a:spLocks noGrp="1"/>
          </p:cNvSpPr>
          <p:nvPr>
            <p:ph idx="1"/>
          </p:nvPr>
        </p:nvSpPr>
        <p:spPr>
          <a:xfrm>
            <a:off x="731347" y="1276350"/>
            <a:ext cx="10489103" cy="4833678"/>
          </a:xfrm>
        </p:spPr>
        <p:txBody>
          <a:bodyPr>
            <a:normAutofit/>
          </a:bodyPr>
          <a:lstStyle/>
          <a:p>
            <a:pPr marL="0" indent="0">
              <a:buNone/>
            </a:pPr>
            <a:r>
              <a:rPr lang="tr-TR" b="1" dirty="0">
                <a:solidFill>
                  <a:srgbClr val="FF0000"/>
                </a:solidFill>
              </a:rPr>
              <a:t>Ortak görev</a:t>
            </a:r>
          </a:p>
          <a:p>
            <a:r>
              <a:rPr lang="tr-TR" dirty="0"/>
              <a:t>Ortak bir görevde </a:t>
            </a:r>
            <a:r>
              <a:rPr lang="tr-TR" i="1" dirty="0">
                <a:solidFill>
                  <a:schemeClr val="accent1">
                    <a:lumMod val="75000"/>
                  </a:schemeClr>
                </a:solidFill>
              </a:rPr>
              <a:t>başarılı işbirliği </a:t>
            </a:r>
            <a:r>
              <a:rPr lang="tr-TR" dirty="0"/>
              <a:t>uyumu arttırır. </a:t>
            </a:r>
          </a:p>
          <a:p>
            <a:r>
              <a:rPr lang="tr-TR" u="sng" dirty="0"/>
              <a:t>Olumlu görev bağımlılığının </a:t>
            </a:r>
            <a:r>
              <a:rPr lang="tr-TR" dirty="0"/>
              <a:t>birçok grup için ne kadar önemli bir bileşen, ve genellikle daha iyi performansa yol açar.</a:t>
            </a:r>
          </a:p>
          <a:p>
            <a:r>
              <a:rPr lang="tr-TR" dirty="0"/>
              <a:t>Bağlılığı etkileyen şeyin yalnızca grup içindeki karşılıklı bağımlılık olmadığının farkına varmak önemlidir; </a:t>
            </a:r>
            <a:r>
              <a:rPr lang="tr-TR" dirty="0">
                <a:solidFill>
                  <a:schemeClr val="accent1">
                    <a:lumMod val="75000"/>
                  </a:schemeClr>
                </a:solidFill>
              </a:rPr>
              <a:t>gruplar arası ilişkinin doğası </a:t>
            </a:r>
            <a:r>
              <a:rPr lang="tr-TR" dirty="0"/>
              <a:t>da önemlidir. (dış gruplar ile ilişkilerimiz)</a:t>
            </a:r>
          </a:p>
          <a:p>
            <a:r>
              <a:rPr lang="tr-TR" dirty="0"/>
              <a:t>Bir takım yarışmasına katılmış veya herhangi bir </a:t>
            </a:r>
            <a:r>
              <a:rPr lang="tr-TR" dirty="0" err="1"/>
              <a:t>gruplararası</a:t>
            </a:r>
            <a:r>
              <a:rPr lang="tr-TR" dirty="0"/>
              <a:t> anlaşmazlığa karışmış olan herkes, bunların </a:t>
            </a:r>
            <a:r>
              <a:rPr lang="tr-TR" dirty="0">
                <a:solidFill>
                  <a:schemeClr val="accent1">
                    <a:lumMod val="75000"/>
                  </a:schemeClr>
                </a:solidFill>
              </a:rPr>
              <a:t>grup içi dayanışmanın </a:t>
            </a:r>
            <a:r>
              <a:rPr lang="tr-TR" dirty="0"/>
              <a:t>artmasına nasıl yol açtığını kolayca anlayabilir.</a:t>
            </a:r>
          </a:p>
          <a:p>
            <a:endParaRPr lang="tr-TR" b="1" dirty="0"/>
          </a:p>
          <a:p>
            <a:endParaRPr lang="tr-TR" b="1" dirty="0"/>
          </a:p>
          <a:p>
            <a:endParaRPr lang="tr-TR" dirty="0"/>
          </a:p>
          <a:p>
            <a:endParaRPr lang="tr-TR" dirty="0"/>
          </a:p>
        </p:txBody>
      </p:sp>
    </p:spTree>
    <p:extLst>
      <p:ext uri="{BB962C8B-B14F-4D97-AF65-F5344CB8AC3E}">
        <p14:creationId xmlns:p14="http://schemas.microsoft.com/office/powerpoint/2010/main" val="3556033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bağlılığı</a:t>
            </a:r>
          </a:p>
        </p:txBody>
      </p:sp>
      <p:sp>
        <p:nvSpPr>
          <p:cNvPr id="3" name="Content Placeholder 2"/>
          <p:cNvSpPr>
            <a:spLocks noGrp="1"/>
          </p:cNvSpPr>
          <p:nvPr>
            <p:ph idx="1"/>
          </p:nvPr>
        </p:nvSpPr>
        <p:spPr>
          <a:xfrm>
            <a:off x="731347" y="1583702"/>
            <a:ext cx="10489103" cy="4526325"/>
          </a:xfrm>
        </p:spPr>
        <p:txBody>
          <a:bodyPr>
            <a:normAutofit/>
          </a:bodyPr>
          <a:lstStyle/>
          <a:p>
            <a:pPr marL="0" indent="0">
              <a:buNone/>
            </a:pPr>
            <a:r>
              <a:rPr lang="tr-TR" b="1" dirty="0">
                <a:solidFill>
                  <a:srgbClr val="FF0000"/>
                </a:solidFill>
              </a:rPr>
              <a:t>Ortak görev (dış gruba karşı rekabet)</a:t>
            </a:r>
          </a:p>
          <a:p>
            <a:r>
              <a:rPr lang="tr-TR" dirty="0"/>
              <a:t>Bizim grubumuzdaki (iç grup) yoldaşlık ve barış ilişkisi ile diğer gruplara yönelik düşmanlık ve savaş ilişkisi birbiriyle ilişkilidir.</a:t>
            </a:r>
          </a:p>
          <a:p>
            <a:r>
              <a:rPr lang="tr-TR" dirty="0"/>
              <a:t>Gruplar arasındaki </a:t>
            </a:r>
            <a:r>
              <a:rPr lang="tr-TR" b="1" dirty="0"/>
              <a:t>rekabet yoğunlaştıkça </a:t>
            </a:r>
            <a:r>
              <a:rPr lang="tr-TR" dirty="0"/>
              <a:t>her grup daha sıkı bir şekilde birbirine bağlanır… </a:t>
            </a:r>
            <a:r>
              <a:rPr lang="tr-TR" dirty="0" err="1"/>
              <a:t>Sherif’in</a:t>
            </a:r>
            <a:r>
              <a:rPr lang="tr-TR" dirty="0"/>
              <a:t> çalışmaları…</a:t>
            </a:r>
          </a:p>
          <a:p>
            <a:r>
              <a:rPr lang="tr-TR" dirty="0"/>
              <a:t>Bununla birlikte, gruplar arası rekabet genellikle uyumda bir artış yaratsa da, </a:t>
            </a:r>
            <a:r>
              <a:rPr lang="tr-TR" u="sng" dirty="0"/>
              <a:t>durumun tam tersi olması şart değildir. </a:t>
            </a:r>
          </a:p>
          <a:p>
            <a:pPr lvl="1"/>
            <a:r>
              <a:rPr lang="tr-TR" dirty="0"/>
              <a:t>Yani grup içindeki barış, dışarıdakilerle yapılan savaşa neden olmaz.</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3537774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bağlılığı</a:t>
            </a:r>
          </a:p>
        </p:txBody>
      </p:sp>
      <p:sp>
        <p:nvSpPr>
          <p:cNvPr id="3" name="Content Placeholder 2"/>
          <p:cNvSpPr>
            <a:spLocks noGrp="1"/>
          </p:cNvSpPr>
          <p:nvPr>
            <p:ph idx="1"/>
          </p:nvPr>
        </p:nvSpPr>
        <p:spPr>
          <a:xfrm>
            <a:off x="750397" y="1241714"/>
            <a:ext cx="10489103" cy="5549611"/>
          </a:xfrm>
        </p:spPr>
        <p:txBody>
          <a:bodyPr>
            <a:noAutofit/>
          </a:bodyPr>
          <a:lstStyle/>
          <a:p>
            <a:pPr marL="0" indent="0">
              <a:buNone/>
            </a:pPr>
            <a:r>
              <a:rPr lang="tr-TR" b="1" dirty="0">
                <a:solidFill>
                  <a:srgbClr val="FF0000"/>
                </a:solidFill>
              </a:rPr>
              <a:t>Ortak görevin başarısı (dış gruba karşı)</a:t>
            </a:r>
            <a:endParaRPr lang="tr-TR" dirty="0">
              <a:solidFill>
                <a:srgbClr val="FF0000"/>
              </a:solidFill>
            </a:endParaRPr>
          </a:p>
          <a:p>
            <a:pPr lvl="1"/>
            <a:r>
              <a:rPr lang="tr-TR" dirty="0" err="1"/>
              <a:t>Gruplararası</a:t>
            </a:r>
            <a:r>
              <a:rPr lang="tr-TR" dirty="0"/>
              <a:t> yarışmalarda kazananlar ve kaybedenler vardır.</a:t>
            </a:r>
          </a:p>
          <a:p>
            <a:pPr lvl="1"/>
            <a:r>
              <a:rPr lang="tr-TR" dirty="0"/>
              <a:t>Sonuç iç grup için olumlu olduğunda uyumun artacağı; iç grup kaybettiğinde ise </a:t>
            </a:r>
            <a:r>
              <a:rPr lang="tr-TR" b="1" dirty="0"/>
              <a:t>kırgınlık ve dağılma </a:t>
            </a:r>
            <a:r>
              <a:rPr lang="tr-TR" dirty="0"/>
              <a:t>olabileceği görüşü.</a:t>
            </a:r>
          </a:p>
          <a:p>
            <a:pPr marL="457200" lvl="1" indent="0">
              <a:buNone/>
            </a:pPr>
            <a:r>
              <a:rPr lang="tr-TR" b="1" dirty="0" err="1"/>
              <a:t>Myers</a:t>
            </a:r>
            <a:r>
              <a:rPr lang="tr-TR" b="1" dirty="0"/>
              <a:t> (1962) </a:t>
            </a:r>
            <a:r>
              <a:rPr lang="tr-TR" dirty="0"/>
              <a:t>tarafından yapılan bir çalışma bu fikri destekliyor:</a:t>
            </a:r>
          </a:p>
          <a:p>
            <a:pPr lvl="1"/>
            <a:r>
              <a:rPr lang="tr-TR" dirty="0"/>
              <a:t>Dört haftalık bir süre boyunca, ya rekabetçi bir ligde (birbirlerine karşı) ya da rekabetçi olmayan bir ligde (bazı mutlak standartlara karşı) yer alan askeri öğrenci takımlarının moralindeki değişiklikler karşılaştırıldı.</a:t>
            </a:r>
          </a:p>
          <a:p>
            <a:pPr lvl="1"/>
            <a:r>
              <a:rPr lang="tr-TR" b="1" dirty="0"/>
              <a:t>Gruplar arası rekabet </a:t>
            </a:r>
            <a:r>
              <a:rPr lang="tr-TR" dirty="0"/>
              <a:t>grup moralini artırma etkisine sahipti.</a:t>
            </a:r>
          </a:p>
          <a:p>
            <a:pPr lvl="1"/>
            <a:r>
              <a:rPr lang="tr-TR" dirty="0"/>
              <a:t>Takımların tüfekle atış etkinliklerinde gösterdikleri performans ne kadar iyiyse o kadar yüksek grup bağlılığı!!</a:t>
            </a:r>
          </a:p>
          <a:p>
            <a:pPr lvl="1"/>
            <a:r>
              <a:rPr lang="tr-TR" dirty="0"/>
              <a:t>Genel olarak başarılı olanların (rekabette olsun ya da olmasın) moralleri daha yüksekti; kötü durumda olanlar ise birbirlerinden daha az memnun olduklarını bildirdiler (ayrıca bkz. </a:t>
            </a:r>
            <a:r>
              <a:rPr lang="tr-TR" dirty="0" err="1"/>
              <a:t>Worchel</a:t>
            </a:r>
            <a:r>
              <a:rPr lang="tr-TR" dirty="0"/>
              <a:t> ve ark. 1975).</a:t>
            </a:r>
          </a:p>
          <a:p>
            <a:endParaRPr lang="tr-TR" sz="2600" dirty="0"/>
          </a:p>
          <a:p>
            <a:endParaRPr lang="tr-TR" sz="2600" b="1" dirty="0"/>
          </a:p>
          <a:p>
            <a:endParaRPr lang="tr-TR" sz="2600" dirty="0"/>
          </a:p>
          <a:p>
            <a:endParaRPr lang="tr-TR" sz="2600" dirty="0"/>
          </a:p>
        </p:txBody>
      </p:sp>
    </p:spTree>
    <p:extLst>
      <p:ext uri="{BB962C8B-B14F-4D97-AF65-F5344CB8AC3E}">
        <p14:creationId xmlns:p14="http://schemas.microsoft.com/office/powerpoint/2010/main" val="2919990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5912AE-B9BF-AE6F-84D0-05AEFC8AB481}"/>
              </a:ext>
            </a:extLst>
          </p:cNvPr>
          <p:cNvSpPr>
            <a:spLocks noGrp="1"/>
          </p:cNvSpPr>
          <p:nvPr>
            <p:ph type="title"/>
          </p:nvPr>
        </p:nvSpPr>
        <p:spPr>
          <a:xfrm>
            <a:off x="621383" y="742198"/>
            <a:ext cx="10515600" cy="1325563"/>
          </a:xfrm>
        </p:spPr>
        <p:txBody>
          <a:bodyPr/>
          <a:lstStyle/>
          <a:p>
            <a:r>
              <a:rPr lang="tr-TR" b="1" i="1" dirty="0" err="1">
                <a:solidFill>
                  <a:srgbClr val="00B050"/>
                </a:solidFill>
              </a:rPr>
              <a:t>To</a:t>
            </a:r>
            <a:r>
              <a:rPr lang="tr-TR" b="1" i="1" dirty="0">
                <a:solidFill>
                  <a:srgbClr val="00B050"/>
                </a:solidFill>
              </a:rPr>
              <a:t> </a:t>
            </a:r>
            <a:r>
              <a:rPr lang="tr-TR" b="1" i="1" dirty="0" err="1">
                <a:solidFill>
                  <a:srgbClr val="00B050"/>
                </a:solidFill>
              </a:rPr>
              <a:t>begin</a:t>
            </a:r>
            <a:r>
              <a:rPr lang="tr-TR" b="1" i="1" dirty="0">
                <a:solidFill>
                  <a:srgbClr val="00B050"/>
                </a:solidFill>
              </a:rPr>
              <a:t> </a:t>
            </a:r>
            <a:r>
              <a:rPr lang="tr-TR" b="1" i="1" dirty="0" err="1">
                <a:solidFill>
                  <a:srgbClr val="00B050"/>
                </a:solidFill>
              </a:rPr>
              <a:t>with</a:t>
            </a:r>
            <a:r>
              <a:rPr lang="tr-TR" b="1" i="1" dirty="0">
                <a:solidFill>
                  <a:srgbClr val="00B050"/>
                </a:solidFill>
              </a:rPr>
              <a:t>…</a:t>
            </a:r>
          </a:p>
        </p:txBody>
      </p:sp>
      <p:sp>
        <p:nvSpPr>
          <p:cNvPr id="4" name="Rectangle 1">
            <a:extLst>
              <a:ext uri="{FF2B5EF4-FFF2-40B4-BE49-F238E27FC236}">
                <a16:creationId xmlns:a16="http://schemas.microsoft.com/office/drawing/2014/main" id="{1D2C350A-AC08-66AB-D793-0C89305382CF}"/>
              </a:ext>
            </a:extLst>
          </p:cNvPr>
          <p:cNvSpPr>
            <a:spLocks noGrp="1" noChangeArrowheads="1"/>
          </p:cNvSpPr>
          <p:nvPr>
            <p:ph idx="1"/>
          </p:nvPr>
        </p:nvSpPr>
        <p:spPr bwMode="auto">
          <a:xfrm>
            <a:off x="621383" y="1946320"/>
            <a:ext cx="10605940" cy="4317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300000"/>
              </a:lnSpc>
              <a:spcBef>
                <a:spcPct val="0"/>
              </a:spcBef>
              <a:spcAft>
                <a:spcPct val="0"/>
              </a:spcAft>
              <a:buClrTx/>
              <a:buSzTx/>
              <a:buFont typeface="+mj-lt"/>
              <a:buAutoNum type="arabicPeriod"/>
              <a:tabLst/>
            </a:pPr>
            <a:r>
              <a:rPr kumimoji="0" lang="tr-TR" altLang="tr-TR" sz="2400" b="0" i="0" u="none" strike="noStrike" cap="none" normalizeH="0" baseline="0" dirty="0">
                <a:ln>
                  <a:noFill/>
                </a:ln>
                <a:solidFill>
                  <a:schemeClr val="tx1"/>
                </a:solidFill>
                <a:effectLst/>
                <a:latin typeface="Arial" panose="020B0604020202020204" pitchFamily="34" charset="0"/>
              </a:rPr>
              <a:t>Grup nedir? Hangi durumda bir insan topluluğuna ‘grup’ deriz?</a:t>
            </a:r>
          </a:p>
          <a:p>
            <a:pPr marL="342900" marR="0" lvl="0" indent="-342900" algn="l" defTabSz="914400" rtl="0" eaLnBrk="0" fontAlgn="base" latinLnBrk="0" hangingPunct="0">
              <a:lnSpc>
                <a:spcPct val="300000"/>
              </a:lnSpc>
              <a:spcBef>
                <a:spcPct val="0"/>
              </a:spcBef>
              <a:spcAft>
                <a:spcPct val="0"/>
              </a:spcAft>
              <a:buClrTx/>
              <a:buSzTx/>
              <a:buFont typeface="+mj-lt"/>
              <a:buAutoNum type="arabicPeriod"/>
              <a:tabLst/>
            </a:pPr>
            <a:r>
              <a:rPr kumimoji="0" lang="tr-TR" altLang="tr-TR" sz="2400" b="0" i="0" u="none" strike="noStrike" cap="none" normalizeH="0" baseline="0" dirty="0">
                <a:ln>
                  <a:noFill/>
                </a:ln>
                <a:solidFill>
                  <a:schemeClr val="tx1"/>
                </a:solidFill>
                <a:effectLst/>
                <a:latin typeface="Arial" panose="020B0604020202020204" pitchFamily="34" charset="0"/>
              </a:rPr>
              <a:t>Sizce bir topluluğun ‘grup’ sayılabilmesi için hangi özellikler gerekir? </a:t>
            </a:r>
          </a:p>
          <a:p>
            <a:pPr marL="342900" marR="0" lvl="0" indent="-342900" algn="l" defTabSz="914400" rtl="0" eaLnBrk="0" fontAlgn="base" latinLnBrk="0" hangingPunct="0">
              <a:lnSpc>
                <a:spcPct val="300000"/>
              </a:lnSpc>
              <a:spcBef>
                <a:spcPct val="0"/>
              </a:spcBef>
              <a:spcAft>
                <a:spcPct val="0"/>
              </a:spcAft>
              <a:buClrTx/>
              <a:buSzTx/>
              <a:buFont typeface="+mj-lt"/>
              <a:buAutoNum type="arabicPeriod"/>
              <a:tabLst/>
            </a:pPr>
            <a:r>
              <a:rPr kumimoji="0" lang="tr-TR" altLang="tr-TR" sz="2400" b="0" i="0" u="none" strike="noStrike" cap="none" normalizeH="0" baseline="0" dirty="0">
                <a:ln>
                  <a:noFill/>
                </a:ln>
                <a:solidFill>
                  <a:schemeClr val="tx1"/>
                </a:solidFill>
                <a:effectLst/>
                <a:latin typeface="Arial" panose="020B0604020202020204" pitchFamily="34" charset="0"/>
              </a:rPr>
              <a:t>Bir grup nasıl oluşur, bir araya gelmiş insanlar ne zaman grup haline gelir?</a:t>
            </a:r>
          </a:p>
          <a:p>
            <a:pPr marL="342900" marR="0" lvl="0" indent="-342900" algn="l" defTabSz="914400" rtl="0" eaLnBrk="0" fontAlgn="base" latinLnBrk="0" hangingPunct="0">
              <a:lnSpc>
                <a:spcPct val="300000"/>
              </a:lnSpc>
              <a:spcBef>
                <a:spcPct val="0"/>
              </a:spcBef>
              <a:spcAft>
                <a:spcPct val="0"/>
              </a:spcAft>
              <a:buClrTx/>
              <a:buSzTx/>
              <a:buFont typeface="+mj-lt"/>
              <a:buAutoNum type="arabicPeriod"/>
              <a:tabLst/>
            </a:pPr>
            <a:r>
              <a:rPr kumimoji="0" lang="tr-TR" altLang="tr-TR" sz="2400" b="0" i="0" u="none" strike="noStrike" cap="none" normalizeH="0" baseline="0" dirty="0">
                <a:ln>
                  <a:noFill/>
                </a:ln>
                <a:solidFill>
                  <a:schemeClr val="tx1"/>
                </a:solidFill>
                <a:effectLst/>
                <a:latin typeface="Arial" panose="020B0604020202020204" pitchFamily="34" charset="0"/>
              </a:rPr>
              <a:t>Her bir araya gelen insan grubu oluşturur mu? Neden?</a:t>
            </a:r>
          </a:p>
        </p:txBody>
      </p:sp>
    </p:spTree>
    <p:extLst>
      <p:ext uri="{BB962C8B-B14F-4D97-AF65-F5344CB8AC3E}">
        <p14:creationId xmlns:p14="http://schemas.microsoft.com/office/powerpoint/2010/main" val="3793609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bağlılığı</a:t>
            </a:r>
          </a:p>
        </p:txBody>
      </p:sp>
      <p:sp>
        <p:nvSpPr>
          <p:cNvPr id="3" name="Content Placeholder 2"/>
          <p:cNvSpPr>
            <a:spLocks noGrp="1"/>
          </p:cNvSpPr>
          <p:nvPr>
            <p:ph idx="1"/>
          </p:nvPr>
        </p:nvSpPr>
        <p:spPr>
          <a:xfrm>
            <a:off x="798022" y="1413164"/>
            <a:ext cx="10489103" cy="5087389"/>
          </a:xfrm>
        </p:spPr>
        <p:txBody>
          <a:bodyPr>
            <a:normAutofit fontScale="92500" lnSpcReduction="10000"/>
          </a:bodyPr>
          <a:lstStyle/>
          <a:p>
            <a:pPr marL="0" indent="0">
              <a:buNone/>
            </a:pPr>
            <a:r>
              <a:rPr lang="tr-TR" sz="3000" b="1" dirty="0">
                <a:solidFill>
                  <a:srgbClr val="FF0000"/>
                </a:solidFill>
              </a:rPr>
              <a:t>Ortak görevin başarısızlığı</a:t>
            </a:r>
          </a:p>
          <a:p>
            <a:pPr marL="457200" lvl="1" indent="0">
              <a:buNone/>
            </a:pPr>
            <a:r>
              <a:rPr lang="tr-TR" sz="2800" b="1" dirty="0"/>
              <a:t>O ZAMAN… Yenilgi her zaman grup bağlılığı açısından olumsuz mudur?</a:t>
            </a:r>
          </a:p>
          <a:p>
            <a:pPr lvl="1"/>
            <a:r>
              <a:rPr lang="tr-TR" sz="2800" dirty="0" err="1"/>
              <a:t>Örn</a:t>
            </a:r>
            <a:r>
              <a:rPr lang="tr-TR" sz="2800" dirty="0"/>
              <a:t>., yenilen bir çocuk futbol takımı - yenildikleri her maçtan sonra teselliyi açığın boyutunun azalmasında, attıkları gol sayısında veya ne kadar çok denediklerinde bulabilirler mi?</a:t>
            </a:r>
          </a:p>
          <a:p>
            <a:pPr lvl="1"/>
            <a:r>
              <a:rPr lang="tr-TR" sz="2800" b="1" dirty="0"/>
              <a:t>Taylor ve arkadaşları (1983) </a:t>
            </a:r>
            <a:r>
              <a:rPr lang="tr-TR" sz="2800" dirty="0"/>
              <a:t>- bir üniversite buz hokeyi takımıyla ilgili boylamsal vaka çalışması:</a:t>
            </a:r>
            <a:br>
              <a:rPr lang="tr-TR" sz="2800" dirty="0"/>
            </a:br>
            <a:r>
              <a:rPr lang="tr-TR" sz="2800" dirty="0"/>
              <a:t>Bu takım kötü bir sezon geçirmiş: oynadığı </a:t>
            </a:r>
            <a:r>
              <a:rPr lang="tr-TR" sz="2800" b="1" dirty="0"/>
              <a:t>25 maçın sadece 3’ünü kazanabilmiş</a:t>
            </a:r>
            <a:r>
              <a:rPr lang="tr-TR" sz="2800" dirty="0"/>
              <a:t> ve bir maçta tam 16 gol farkla mağlup olmuş </a:t>
            </a:r>
            <a:r>
              <a:rPr lang="tr-TR" sz="2800" dirty="0">
                <a:sym typeface="Wingdings" panose="05000000000000000000" pitchFamily="2" charset="2"/>
              </a:rPr>
              <a:t></a:t>
            </a:r>
            <a:endParaRPr lang="tr-TR" sz="2800" dirty="0"/>
          </a:p>
          <a:p>
            <a:pPr marL="457200" lvl="1" indent="0">
              <a:buNone/>
            </a:pPr>
            <a:r>
              <a:rPr lang="tr-TR" sz="2800" dirty="0"/>
              <a:t>Her maçtan sonra takım üyelerinden ölçüm alınmış – sonuçlar; genel uyum ve takım ruhunun sezon boyunca yüksek kaldığını ve takım üyelerinin uyum seviyelerinin nadiren sezonun orta noktasının altına düştüğü bulunmuş. </a:t>
            </a:r>
          </a:p>
          <a:p>
            <a:pPr marL="457200" lvl="1" indent="0">
              <a:buNone/>
            </a:pPr>
            <a:r>
              <a:rPr lang="tr-TR" sz="2800" b="1" dirty="0">
                <a:solidFill>
                  <a:srgbClr val="FFC000"/>
                </a:solidFill>
                <a:effectLst>
                  <a:outerShdw blurRad="38100" dist="38100" dir="2700000" algn="tl">
                    <a:srgbClr val="000000">
                      <a:alpha val="43137"/>
                    </a:srgbClr>
                  </a:outerShdw>
                </a:effectLst>
              </a:rPr>
              <a:t>16 gollük ezici yenilgiden sonra bile memnuniyet ölçülmüş </a:t>
            </a:r>
            <a:r>
              <a:rPr lang="en-DE" sz="2800" b="1" dirty="0">
                <a:solidFill>
                  <a:srgbClr val="FFC000"/>
                </a:solidFill>
                <a:effectLst>
                  <a:outerShdw blurRad="38100" dist="38100" dir="2700000" algn="tl">
                    <a:srgbClr val="000000">
                      <a:alpha val="43137"/>
                    </a:srgbClr>
                  </a:outerShdw>
                </a:effectLst>
                <a:sym typeface="Wingdings" panose="05000000000000000000" pitchFamily="2" charset="2"/>
              </a:rPr>
              <a:t></a:t>
            </a:r>
            <a:endParaRPr lang="tr-TR" sz="2800" b="1" dirty="0">
              <a:solidFill>
                <a:srgbClr val="FFC000"/>
              </a:solidFill>
              <a:effectLst>
                <a:outerShdw blurRad="38100" dist="38100" dir="2700000" algn="tl">
                  <a:srgbClr val="000000">
                    <a:alpha val="43137"/>
                  </a:srgbClr>
                </a:outerShdw>
              </a:effectLst>
            </a:endParaRPr>
          </a:p>
          <a:p>
            <a:endParaRPr lang="tr-TR" b="1" dirty="0"/>
          </a:p>
          <a:p>
            <a:endParaRPr lang="tr-TR" b="1" dirty="0"/>
          </a:p>
          <a:p>
            <a:endParaRPr lang="tr-TR" dirty="0"/>
          </a:p>
          <a:p>
            <a:endParaRPr lang="tr-TR" dirty="0"/>
          </a:p>
        </p:txBody>
      </p:sp>
    </p:spTree>
    <p:extLst>
      <p:ext uri="{BB962C8B-B14F-4D97-AF65-F5344CB8AC3E}">
        <p14:creationId xmlns:p14="http://schemas.microsoft.com/office/powerpoint/2010/main" val="3294830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bağlılığı</a:t>
            </a:r>
          </a:p>
        </p:txBody>
      </p:sp>
      <p:sp>
        <p:nvSpPr>
          <p:cNvPr id="3" name="Content Placeholder 2"/>
          <p:cNvSpPr>
            <a:spLocks noGrp="1"/>
          </p:cNvSpPr>
          <p:nvPr>
            <p:ph idx="1"/>
          </p:nvPr>
        </p:nvSpPr>
        <p:spPr>
          <a:xfrm>
            <a:off x="552450" y="1508289"/>
            <a:ext cx="6153149" cy="5156462"/>
          </a:xfrm>
        </p:spPr>
        <p:txBody>
          <a:bodyPr>
            <a:normAutofit fontScale="92500" lnSpcReduction="20000"/>
          </a:bodyPr>
          <a:lstStyle/>
          <a:p>
            <a:pPr marL="0" indent="0">
              <a:buNone/>
            </a:pPr>
            <a:r>
              <a:rPr lang="tr-TR" b="1" dirty="0">
                <a:solidFill>
                  <a:srgbClr val="FF0000"/>
                </a:solidFill>
              </a:rPr>
              <a:t>Ortak görevin başarısızlığı</a:t>
            </a:r>
          </a:p>
          <a:p>
            <a:pPr lvl="1"/>
            <a:r>
              <a:rPr lang="tr-TR" sz="2800" dirty="0"/>
              <a:t>Başarının ve başarısızlığın grup bağlılığına olan etkisinde </a:t>
            </a:r>
            <a:r>
              <a:rPr lang="tr-TR" sz="2800" u="sng" dirty="0"/>
              <a:t>gelişimsel farklılıklar</a:t>
            </a:r>
            <a:r>
              <a:rPr lang="tr-TR" sz="2800" dirty="0"/>
              <a:t> olabilir.</a:t>
            </a:r>
          </a:p>
          <a:p>
            <a:pPr lvl="1"/>
            <a:r>
              <a:rPr lang="tr-TR" sz="2800" dirty="0"/>
              <a:t>3,5,7 ve 9 yaş grupları </a:t>
            </a:r>
            <a:r>
              <a:rPr lang="en-DE" sz="2800" dirty="0"/>
              <a:t>–</a:t>
            </a:r>
            <a:r>
              <a:rPr lang="tr-TR" sz="2800" dirty="0"/>
              <a:t> </a:t>
            </a:r>
            <a:r>
              <a:rPr lang="tr-TR" sz="2800" i="1" dirty="0"/>
              <a:t>yumurta kaşık yarışması</a:t>
            </a:r>
          </a:p>
          <a:p>
            <a:pPr lvl="2"/>
            <a:r>
              <a:rPr lang="tr-TR" sz="2400" dirty="0"/>
              <a:t>Hızlı ve yavaş gruplar:</a:t>
            </a:r>
          </a:p>
          <a:p>
            <a:pPr lvl="2"/>
            <a:r>
              <a:rPr lang="tr-TR" sz="2400" dirty="0"/>
              <a:t>Hızlı gruplarda - %86 grupta kalmak istiyor (yaş fark etmeksizin)</a:t>
            </a:r>
          </a:p>
          <a:p>
            <a:pPr lvl="2"/>
            <a:r>
              <a:rPr lang="tr-TR" sz="2400" dirty="0"/>
              <a:t>Yavaş gruplarda - %70 gruptan ayrılmak istiyor </a:t>
            </a:r>
            <a:r>
              <a:rPr lang="en-DE" sz="2400" dirty="0"/>
              <a:t>–</a:t>
            </a:r>
            <a:r>
              <a:rPr lang="tr-TR" sz="2400" dirty="0"/>
              <a:t> 5 yaş grubu hariç!</a:t>
            </a:r>
          </a:p>
          <a:p>
            <a:pPr lvl="2"/>
            <a:r>
              <a:rPr lang="tr-TR" sz="2400" dirty="0"/>
              <a:t>5 yaşındakiler yavaş da olsa grupta kalmak istiyor </a:t>
            </a:r>
            <a:r>
              <a:rPr lang="tr-TR" sz="2400" dirty="0">
                <a:sym typeface="Wingdings" panose="05000000000000000000" pitchFamily="2" charset="2"/>
              </a:rPr>
              <a:t></a:t>
            </a:r>
            <a:endParaRPr lang="tr-TR" sz="2400" dirty="0"/>
          </a:p>
          <a:p>
            <a:pPr lvl="3"/>
            <a:r>
              <a:rPr lang="tr-TR" sz="2200" dirty="0"/>
              <a:t>Kendini güçlü etnik ve cinsiyet kimliğiyle ve nadiren de olsa diğer gruplara karşı </a:t>
            </a:r>
            <a:r>
              <a:rPr lang="tr-TR" sz="2200" dirty="0" err="1"/>
              <a:t>etnosentrik</a:t>
            </a:r>
            <a:r>
              <a:rPr lang="tr-TR" sz="2200" dirty="0"/>
              <a:t> bir bakış açısıyla gösteren yaşa ait bir kolektif yönelim olabilir.</a:t>
            </a:r>
          </a:p>
          <a:p>
            <a:pPr lvl="2"/>
            <a:r>
              <a:rPr lang="tr-TR" sz="2400" dirty="0"/>
              <a:t>Yaş arttıkça – BEN, BİZ-ONLAR bakışı</a:t>
            </a:r>
          </a:p>
          <a:p>
            <a:endParaRPr lang="tr-TR" b="1" dirty="0"/>
          </a:p>
          <a:p>
            <a:endParaRPr lang="tr-TR" dirty="0"/>
          </a:p>
          <a:p>
            <a:endParaRPr lang="tr-TR"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33425" y="495300"/>
            <a:ext cx="3271838" cy="218122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43999" y="2628899"/>
            <a:ext cx="2600325" cy="1824109"/>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72275" y="4219575"/>
            <a:ext cx="2609850" cy="1752600"/>
          </a:xfrm>
          <a:prstGeom prst="rect">
            <a:avLst/>
          </a:prstGeom>
        </p:spPr>
      </p:pic>
    </p:spTree>
    <p:extLst>
      <p:ext uri="{BB962C8B-B14F-4D97-AF65-F5344CB8AC3E}">
        <p14:creationId xmlns:p14="http://schemas.microsoft.com/office/powerpoint/2010/main" val="3944102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bağlılığı</a:t>
            </a:r>
          </a:p>
        </p:txBody>
      </p:sp>
      <p:sp>
        <p:nvSpPr>
          <p:cNvPr id="3" name="Content Placeholder 2"/>
          <p:cNvSpPr>
            <a:spLocks noGrp="1"/>
          </p:cNvSpPr>
          <p:nvPr>
            <p:ph idx="1"/>
          </p:nvPr>
        </p:nvSpPr>
        <p:spPr>
          <a:xfrm>
            <a:off x="798022" y="1413164"/>
            <a:ext cx="10489103" cy="5087389"/>
          </a:xfrm>
        </p:spPr>
        <p:txBody>
          <a:bodyPr>
            <a:normAutofit fontScale="85000" lnSpcReduction="10000"/>
          </a:bodyPr>
          <a:lstStyle/>
          <a:p>
            <a:pPr marL="0" indent="0">
              <a:buNone/>
            </a:pPr>
            <a:r>
              <a:rPr lang="tr-TR" sz="3300" b="1" dirty="0">
                <a:solidFill>
                  <a:srgbClr val="FF0000"/>
                </a:solidFill>
              </a:rPr>
              <a:t>Ortak görevin başarısızlığı</a:t>
            </a:r>
          </a:p>
          <a:p>
            <a:pPr lvl="1"/>
            <a:r>
              <a:rPr lang="tr-TR" sz="2800" b="1" dirty="0"/>
              <a:t>Bilişsel çelişki</a:t>
            </a:r>
          </a:p>
          <a:p>
            <a:pPr marL="457200" lvl="1" indent="0">
              <a:buNone/>
            </a:pPr>
            <a:r>
              <a:rPr lang="tr-TR" sz="2800" b="1" dirty="0">
                <a:solidFill>
                  <a:srgbClr val="92D050"/>
                </a:solidFill>
              </a:rPr>
              <a:t>Tekrarlanan başarısızlıklar karşısında bu tutarlılığın sürdürülmesi nasıl açıklanabilir? </a:t>
            </a:r>
            <a:r>
              <a:rPr lang="tr-TR" sz="2800" b="1" dirty="0">
                <a:solidFill>
                  <a:srgbClr val="92D050"/>
                </a:solidFill>
                <a:sym typeface="Wingdings" panose="05000000000000000000" pitchFamily="2" charset="2"/>
              </a:rPr>
              <a:t></a:t>
            </a:r>
            <a:endParaRPr lang="tr-TR" sz="2800" b="1" dirty="0">
              <a:solidFill>
                <a:srgbClr val="92D050"/>
              </a:solidFill>
            </a:endParaRPr>
          </a:p>
          <a:p>
            <a:pPr marL="457200" lvl="1" indent="0">
              <a:buNone/>
            </a:pPr>
            <a:r>
              <a:rPr lang="tr-TR" sz="2800" dirty="0" err="1"/>
              <a:t>Turner</a:t>
            </a:r>
            <a:r>
              <a:rPr lang="tr-TR" sz="2800" dirty="0"/>
              <a:t> ve arkadaşlarına göre (1984), bunun, grup üyelerinin ilk etapta gruba ait olmayı seçmeleri ve yüksek düzeyde </a:t>
            </a:r>
            <a:r>
              <a:rPr lang="tr-TR" sz="2800" b="1" dirty="0"/>
              <a:t>özdeşleşmeleri</a:t>
            </a:r>
            <a:r>
              <a:rPr lang="tr-TR" sz="2800" dirty="0"/>
              <a:t> ile ilgisi olabilir. </a:t>
            </a:r>
          </a:p>
          <a:p>
            <a:pPr marL="457200" lvl="1" indent="0">
              <a:buNone/>
            </a:pPr>
            <a:r>
              <a:rPr lang="tr-TR" sz="2800" dirty="0"/>
              <a:t>Bilişsel uyumsuzluk teorisi açısından bakarsak (</a:t>
            </a:r>
            <a:r>
              <a:rPr lang="tr-TR" sz="2800" dirty="0" err="1"/>
              <a:t>Festinger</a:t>
            </a:r>
            <a:r>
              <a:rPr lang="tr-TR" sz="2800" dirty="0"/>
              <a:t> 1957), insanlar davranışlarından kişisel olarak sorumlu hissettiklerinde - örneğin gönüllü olarak bir gruba katılmayı seçtiklerinde - </a:t>
            </a:r>
            <a:r>
              <a:rPr lang="tr-TR" sz="2800" u="sng" dirty="0"/>
              <a:t>bu davranışın kendileri (yani grup) için olumsuz sonuçlarla sonuçlanması durumunda yine de bunu savunurlar. </a:t>
            </a:r>
          </a:p>
          <a:p>
            <a:pPr marL="457200" lvl="1" indent="0">
              <a:buNone/>
            </a:pPr>
            <a:r>
              <a:rPr lang="tr-TR" sz="2800" dirty="0"/>
              <a:t>Grupla özdeşleşmelerini artırarak bu olumsuz sonuçları haklı çıkaracaklardır.</a:t>
            </a:r>
          </a:p>
          <a:p>
            <a:pPr marL="457200" lvl="1" indent="0">
              <a:buNone/>
            </a:pPr>
            <a:r>
              <a:rPr lang="tr-TR" sz="2800" dirty="0"/>
              <a:t>Böyle bir mantık şu şekilde olabilir: </a:t>
            </a:r>
            <a:r>
              <a:rPr lang="tr-TR" sz="2800" b="1" dirty="0"/>
              <a:t>'Bana çekici geldiği için bu gruba girmeyi seçtim. Ancak grup hedeflerine ulaşamadı. Öyleyse neden pek de iyi olmayan bu gruba katıldım? Benim için düşündüğümden çok daha önemli olduğu için olmalı!!!</a:t>
            </a:r>
          </a:p>
          <a:p>
            <a:pPr marL="0" indent="0">
              <a:buNone/>
            </a:pPr>
            <a:endParaRPr lang="tr-TR" b="1" dirty="0"/>
          </a:p>
          <a:p>
            <a:endParaRPr lang="tr-TR" b="1" dirty="0"/>
          </a:p>
          <a:p>
            <a:endParaRPr lang="tr-TR" b="1" dirty="0"/>
          </a:p>
          <a:p>
            <a:endParaRPr lang="tr-TR" dirty="0"/>
          </a:p>
          <a:p>
            <a:endParaRPr lang="tr-TR" dirty="0"/>
          </a:p>
        </p:txBody>
      </p:sp>
    </p:spTree>
    <p:extLst>
      <p:ext uri="{BB962C8B-B14F-4D97-AF65-F5344CB8AC3E}">
        <p14:creationId xmlns:p14="http://schemas.microsoft.com/office/powerpoint/2010/main" val="27530615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bağlılığı</a:t>
            </a:r>
          </a:p>
        </p:txBody>
      </p:sp>
      <p:sp>
        <p:nvSpPr>
          <p:cNvPr id="3" name="Content Placeholder 2"/>
          <p:cNvSpPr>
            <a:spLocks noGrp="1"/>
          </p:cNvSpPr>
          <p:nvPr>
            <p:ph idx="1"/>
          </p:nvPr>
        </p:nvSpPr>
        <p:spPr>
          <a:xfrm>
            <a:off x="798022" y="1413164"/>
            <a:ext cx="10489103" cy="5087389"/>
          </a:xfrm>
        </p:spPr>
        <p:txBody>
          <a:bodyPr>
            <a:normAutofit fontScale="85000" lnSpcReduction="20000"/>
          </a:bodyPr>
          <a:lstStyle/>
          <a:p>
            <a:pPr marL="0" indent="0">
              <a:buNone/>
            </a:pPr>
            <a:r>
              <a:rPr lang="tr-TR" sz="3300" b="1" dirty="0">
                <a:solidFill>
                  <a:srgbClr val="FF0000"/>
                </a:solidFill>
              </a:rPr>
              <a:t>Ortak görevin başarısızlığı</a:t>
            </a:r>
          </a:p>
          <a:p>
            <a:pPr lvl="1"/>
            <a:r>
              <a:rPr lang="tr-TR" sz="2800" u="sng" dirty="0"/>
              <a:t>Bilişsel çelişki</a:t>
            </a:r>
          </a:p>
          <a:p>
            <a:pPr marL="0" indent="0">
              <a:buNone/>
            </a:pPr>
            <a:r>
              <a:rPr lang="tr-TR" b="1" dirty="0"/>
              <a:t>Turner ve ark. bunu destekleyen deneyi:</a:t>
            </a:r>
          </a:p>
          <a:p>
            <a:r>
              <a:rPr lang="tr-TR" dirty="0"/>
              <a:t>Kız öğrenciler gruplar arası bir yarışmaya katılıyor.</a:t>
            </a:r>
          </a:p>
          <a:p>
            <a:r>
              <a:rPr lang="tr-TR" dirty="0"/>
              <a:t>Kızların </a:t>
            </a:r>
            <a:r>
              <a:rPr lang="tr-TR" b="1" dirty="0"/>
              <a:t>kendi gruplarına ait olmayı seçtiklerine inanmaları </a:t>
            </a:r>
            <a:r>
              <a:rPr lang="tr-TR" dirty="0"/>
              <a:t>ya da bu </a:t>
            </a:r>
            <a:r>
              <a:rPr lang="tr-TR" b="1" dirty="0"/>
              <a:t>kararın deneyciler tarafından verilmiş olması </a:t>
            </a:r>
            <a:r>
              <a:rPr lang="tr-TR" dirty="0"/>
              <a:t>(deney grubuna mevcut gruplarında kalmayı kabul ettiklerini belirten bir imza formu verilerek kendileri seçmişler gibi gösterilmeye çalışıldı) – </a:t>
            </a:r>
            <a:r>
              <a:rPr lang="tr-TR" dirty="0">
                <a:solidFill>
                  <a:srgbClr val="FF0000"/>
                </a:solidFill>
              </a:rPr>
              <a:t>Aslında hepsi önceden seçilmişti!</a:t>
            </a:r>
          </a:p>
          <a:p>
            <a:r>
              <a:rPr lang="tr-TR" u="sng" dirty="0"/>
              <a:t>Kaybedilen yarışmanın </a:t>
            </a:r>
            <a:r>
              <a:rPr lang="tr-TR" dirty="0"/>
              <a:t>ardından özgüven ve grup bağlılığını ölçen çeşitli ölçekler uygulandı.</a:t>
            </a:r>
          </a:p>
          <a:p>
            <a:r>
              <a:rPr lang="tr-TR" b="1" dirty="0"/>
              <a:t>Grup üyeliği konusunda 'hiçbir seçeneği' olmayanlar</a:t>
            </a:r>
            <a:r>
              <a:rPr lang="tr-TR" dirty="0"/>
              <a:t>: Kazanan gruplar, kaybedenlere göre daha fazla bağlılık gösterdi ve daha yüksek düzeyde özsaygı bildirdiler.</a:t>
            </a:r>
          </a:p>
          <a:p>
            <a:r>
              <a:rPr lang="tr-TR" dirty="0"/>
              <a:t>Ters olarak </a:t>
            </a:r>
            <a:r>
              <a:rPr lang="tr-TR" b="1" dirty="0"/>
              <a:t>gönüllü 'seçim' grupları</a:t>
            </a:r>
            <a:r>
              <a:rPr lang="tr-TR" dirty="0"/>
              <a:t>: Kaybeden grupların kazanan gruplara göre daha fazla bağlılığı (ve daha yüksek özsaygısı) vardı!!!</a:t>
            </a:r>
          </a:p>
          <a:p>
            <a:endParaRPr lang="tr-TR" b="1" dirty="0"/>
          </a:p>
          <a:p>
            <a:endParaRPr lang="tr-TR" dirty="0"/>
          </a:p>
          <a:p>
            <a:endParaRPr lang="tr-TR" dirty="0"/>
          </a:p>
        </p:txBody>
      </p:sp>
    </p:spTree>
    <p:extLst>
      <p:ext uri="{BB962C8B-B14F-4D97-AF65-F5344CB8AC3E}">
        <p14:creationId xmlns:p14="http://schemas.microsoft.com/office/powerpoint/2010/main" val="23277540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içi süreçler: Görevin Başarılması ve İlişkilerin Sürdürülmesi </a:t>
            </a:r>
          </a:p>
        </p:txBody>
      </p:sp>
      <p:sp>
        <p:nvSpPr>
          <p:cNvPr id="3" name="Content Placeholder 2"/>
          <p:cNvSpPr>
            <a:spLocks noGrp="1"/>
          </p:cNvSpPr>
          <p:nvPr>
            <p:ph idx="1"/>
          </p:nvPr>
        </p:nvSpPr>
        <p:spPr>
          <a:xfrm>
            <a:off x="798022" y="1413164"/>
            <a:ext cx="10489103" cy="5087389"/>
          </a:xfrm>
        </p:spPr>
        <p:txBody>
          <a:bodyPr>
            <a:normAutofit/>
          </a:bodyPr>
          <a:lstStyle/>
          <a:p>
            <a:pPr marL="0" indent="0">
              <a:buNone/>
            </a:pPr>
            <a:endParaRPr lang="tr-TR" dirty="0"/>
          </a:p>
          <a:p>
            <a:endParaRPr lang="tr-TR" dirty="0"/>
          </a:p>
          <a:p>
            <a:endParaRPr lang="tr-TR" dirty="0"/>
          </a:p>
          <a:p>
            <a:endParaRPr lang="tr-TR" dirty="0"/>
          </a:p>
          <a:p>
            <a:endParaRPr lang="tr-TR" dirty="0"/>
          </a:p>
        </p:txBody>
      </p:sp>
      <p:sp>
        <p:nvSpPr>
          <p:cNvPr id="4" name="TextBox 3"/>
          <p:cNvSpPr txBox="1"/>
          <p:nvPr/>
        </p:nvSpPr>
        <p:spPr>
          <a:xfrm>
            <a:off x="923925" y="1857375"/>
            <a:ext cx="10391775" cy="3108543"/>
          </a:xfrm>
          <a:prstGeom prst="rect">
            <a:avLst/>
          </a:prstGeom>
          <a:noFill/>
        </p:spPr>
        <p:txBody>
          <a:bodyPr wrap="square" rtlCol="0">
            <a:spAutoFit/>
          </a:bodyPr>
          <a:lstStyle/>
          <a:p>
            <a:pPr marL="457200" indent="-457200">
              <a:buFont typeface="Arial" panose="020B0604020202020204" pitchFamily="34" charset="0"/>
              <a:buChar char="•"/>
            </a:pPr>
            <a:r>
              <a:rPr lang="tr-TR" sz="2800" dirty="0"/>
              <a:t>Şu ana kadar grupların </a:t>
            </a:r>
            <a:r>
              <a:rPr lang="tr-TR" sz="2800" u="sng" dirty="0"/>
              <a:t>nasıl oluştuğunu ve onları bir arada tutmaya neyin yardımcı olduğunu</a:t>
            </a:r>
            <a:r>
              <a:rPr lang="tr-TR" sz="2800" dirty="0"/>
              <a:t> tartıştık.</a:t>
            </a:r>
          </a:p>
          <a:p>
            <a:pPr marL="457200" indent="-457200">
              <a:buFont typeface="Arial" panose="020B0604020202020204" pitchFamily="34" charset="0"/>
              <a:buChar char="•"/>
            </a:pPr>
            <a:endParaRPr lang="tr-TR" sz="2800" dirty="0"/>
          </a:p>
          <a:p>
            <a:pPr marL="457200" indent="-457200">
              <a:buFont typeface="Arial" panose="020B0604020202020204" pitchFamily="34" charset="0"/>
              <a:buChar char="•"/>
            </a:pPr>
            <a:r>
              <a:rPr lang="tr-TR" sz="2800" dirty="0"/>
              <a:t>Grup içinde </a:t>
            </a:r>
            <a:r>
              <a:rPr lang="tr-TR" sz="2800" u="sng" dirty="0"/>
              <a:t>gerçekte neler oluyor?</a:t>
            </a:r>
          </a:p>
          <a:p>
            <a:pPr marL="457200" indent="-457200">
              <a:buFont typeface="Arial" panose="020B0604020202020204" pitchFamily="34" charset="0"/>
              <a:buChar char="•"/>
            </a:pPr>
            <a:endParaRPr lang="tr-TR" sz="2800" u="sng" dirty="0"/>
          </a:p>
          <a:p>
            <a:pPr marL="457200" indent="-457200">
              <a:buFont typeface="Arial" panose="020B0604020202020204" pitchFamily="34" charset="0"/>
              <a:buChar char="•"/>
            </a:pPr>
            <a:r>
              <a:rPr lang="tr-TR" sz="2800" dirty="0"/>
              <a:t>Grup üyeleri, grubun işlerini yaparken birbirleriyle nasıl etkileşime giriyor?</a:t>
            </a:r>
          </a:p>
        </p:txBody>
      </p:sp>
    </p:spTree>
    <p:extLst>
      <p:ext uri="{BB962C8B-B14F-4D97-AF65-F5344CB8AC3E}">
        <p14:creationId xmlns:p14="http://schemas.microsoft.com/office/powerpoint/2010/main" val="21298938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58525" cy="1325563"/>
          </a:xfrm>
        </p:spPr>
        <p:txBody>
          <a:bodyPr>
            <a:normAutofit/>
          </a:bodyPr>
          <a:lstStyle/>
          <a:p>
            <a:r>
              <a:rPr lang="tr-TR" dirty="0">
                <a:solidFill>
                  <a:schemeClr val="accent1">
                    <a:lumMod val="75000"/>
                  </a:schemeClr>
                </a:solidFill>
              </a:rPr>
              <a:t>Grup üyeleri, grubun görevlerini yaparken birbirleriyle nasıl etkileşime giriyor?</a:t>
            </a:r>
          </a:p>
        </p:txBody>
      </p:sp>
      <p:sp>
        <p:nvSpPr>
          <p:cNvPr id="4" name="TextBox 3"/>
          <p:cNvSpPr txBox="1"/>
          <p:nvPr/>
        </p:nvSpPr>
        <p:spPr>
          <a:xfrm>
            <a:off x="618978" y="1891781"/>
            <a:ext cx="10954044" cy="3847207"/>
          </a:xfrm>
          <a:prstGeom prst="rect">
            <a:avLst/>
          </a:prstGeom>
          <a:noFill/>
        </p:spPr>
        <p:txBody>
          <a:bodyPr wrap="square" rtlCol="0">
            <a:spAutoFit/>
          </a:bodyPr>
          <a:lstStyle/>
          <a:p>
            <a:pPr lvl="0"/>
            <a:r>
              <a:rPr lang="tr-TR" sz="2400" b="1" dirty="0" err="1">
                <a:solidFill>
                  <a:prstClr val="black"/>
                </a:solidFill>
              </a:rPr>
              <a:t>Araçsal</a:t>
            </a:r>
            <a:r>
              <a:rPr lang="tr-TR" sz="2400" b="1" dirty="0">
                <a:solidFill>
                  <a:prstClr val="black"/>
                </a:solidFill>
              </a:rPr>
              <a:t> (göreve ilişkin) davranış ve </a:t>
            </a:r>
            <a:r>
              <a:rPr lang="tr-TR" sz="2400" b="1" dirty="0" err="1">
                <a:solidFill>
                  <a:prstClr val="black"/>
                </a:solidFill>
              </a:rPr>
              <a:t>Sosyo</a:t>
            </a:r>
            <a:r>
              <a:rPr lang="tr-TR" sz="2400" b="1" dirty="0">
                <a:solidFill>
                  <a:prstClr val="black"/>
                </a:solidFill>
              </a:rPr>
              <a:t>-duygusal davranış (</a:t>
            </a:r>
            <a:r>
              <a:rPr lang="tr-TR" sz="2400" b="1" dirty="0" err="1">
                <a:solidFill>
                  <a:prstClr val="black"/>
                </a:solidFill>
              </a:rPr>
              <a:t>Bales</a:t>
            </a:r>
            <a:r>
              <a:rPr lang="tr-TR" sz="2400" b="1" dirty="0">
                <a:solidFill>
                  <a:prstClr val="black"/>
                </a:solidFill>
              </a:rPr>
              <a:t>, 1950)</a:t>
            </a:r>
            <a:endParaRPr kumimoji="0" lang="tr-TR" sz="2400" i="0" u="none" strike="noStrike" kern="1200" cap="none" spc="0" normalizeH="0" baseline="0" noProof="0" dirty="0">
              <a:ln>
                <a:noFill/>
              </a:ln>
              <a:solidFill>
                <a:prstClr val="black"/>
              </a:solidFill>
              <a:effectLst/>
              <a:uLnTx/>
              <a:uFillTx/>
              <a:latin typeface="Calibri" panose="020F0502020204030204"/>
            </a:endParaRPr>
          </a:p>
          <a:p>
            <a:pPr marL="457200" lvl="0" indent="-457200">
              <a:buFont typeface="Arial" panose="020B0604020202020204" pitchFamily="34" charset="0"/>
              <a:buChar char="•"/>
            </a:pPr>
            <a:r>
              <a:rPr lang="tr-TR" sz="2000" dirty="0" err="1"/>
              <a:t>Bales’e</a:t>
            </a:r>
            <a:r>
              <a:rPr lang="tr-TR" sz="2000" dirty="0"/>
              <a:t> (1950) göre </a:t>
            </a:r>
            <a:r>
              <a:rPr lang="tr-TR" sz="2000" b="1" u="sng" dirty="0"/>
              <a:t>grup içi etkileşimler iki temel davranış türü üzerinden açıklanır: araçsal (göreve ilişkin) davranışlar ve </a:t>
            </a:r>
            <a:r>
              <a:rPr lang="tr-TR" sz="2000" b="1" u="sng" dirty="0" err="1"/>
              <a:t>sosyo</a:t>
            </a:r>
            <a:r>
              <a:rPr lang="tr-TR" sz="2000" b="1" u="sng" dirty="0"/>
              <a:t>-duygusal davranışlar.</a:t>
            </a:r>
          </a:p>
          <a:p>
            <a:pPr marL="457200" lvl="0" indent="-457200">
              <a:buFont typeface="Arial" panose="020B0604020202020204" pitchFamily="34" charset="0"/>
              <a:buChar char="•"/>
            </a:pPr>
            <a:r>
              <a:rPr lang="tr-TR" sz="2000" dirty="0"/>
              <a:t>Araçsal (göreve ilişkin) davranışlar</a:t>
            </a:r>
            <a:r>
              <a:rPr lang="tr-TR" sz="2000" b="1" dirty="0">
                <a:solidFill>
                  <a:srgbClr val="FF0000"/>
                </a:solidFill>
              </a:rPr>
              <a:t>, grubun bir hedefe ulaşmasını sağlayan, problem çözme, bilgi paylaşma, öneri sunma ve karar verme</a:t>
            </a:r>
            <a:r>
              <a:rPr lang="tr-TR" sz="2000" dirty="0"/>
              <a:t> gibi işe doğrudan katkı yapan davranışlardır. Bu tür davranışlar grubun “ne yapacağına ve nasıl yapacağına” odaklanır.</a:t>
            </a:r>
          </a:p>
          <a:p>
            <a:pPr marL="457200" indent="-457200">
              <a:buFont typeface="Arial" panose="020B0604020202020204" pitchFamily="34" charset="0"/>
              <a:buChar char="•"/>
            </a:pPr>
            <a:r>
              <a:rPr lang="tr-TR" sz="2000" dirty="0"/>
              <a:t>Örneğin, bir kişinin şaka yapması grubun moralini ve ilişkilerini iyileştirdiği için </a:t>
            </a:r>
            <a:r>
              <a:rPr lang="tr-TR" sz="2000" b="1" dirty="0"/>
              <a:t>olumlu </a:t>
            </a:r>
            <a:r>
              <a:rPr lang="tr-TR" sz="2000" b="1" dirty="0" err="1"/>
              <a:t>sosyo</a:t>
            </a:r>
            <a:r>
              <a:rPr lang="tr-TR" sz="2000" b="1" dirty="0"/>
              <a:t>-duygusal bir davranış</a:t>
            </a:r>
            <a:r>
              <a:rPr lang="tr-TR" sz="2000" dirty="0"/>
              <a:t> sayılır. Buna karşılık, bir konuda bilgi vermek ya da bilgi istemek gibi davranışlar grubun görevi tamamlamasına hizmet ettiği için </a:t>
            </a:r>
            <a:r>
              <a:rPr lang="tr-TR" sz="2000" b="1" dirty="0"/>
              <a:t>araçsal (göreve yönelik) davranışlar</a:t>
            </a:r>
            <a:r>
              <a:rPr lang="tr-TR" sz="2000" dirty="0"/>
              <a:t> olarak kabul edilir. </a:t>
            </a:r>
          </a:p>
          <a:p>
            <a:pPr marL="457200" indent="-457200">
              <a:buFont typeface="Arial" panose="020B0604020202020204" pitchFamily="34" charset="0"/>
              <a:buChar char="•"/>
            </a:pPr>
            <a:r>
              <a:rPr lang="tr-TR" sz="2000" dirty="0"/>
              <a:t>Ancak grup içinde anlaşmazlık çıkarmak ya da düşmanca tavırlar sergilemek ise ilişkileri zedelediği için </a:t>
            </a:r>
            <a:r>
              <a:rPr lang="tr-TR" sz="2000" b="1" dirty="0"/>
              <a:t>olumsuz </a:t>
            </a:r>
            <a:r>
              <a:rPr lang="tr-TR" sz="2000" b="1" dirty="0" err="1"/>
              <a:t>sosyo</a:t>
            </a:r>
            <a:r>
              <a:rPr lang="tr-TR" sz="2000" b="1" dirty="0"/>
              <a:t>-duygusal davranışlar</a:t>
            </a:r>
            <a:r>
              <a:rPr lang="tr-TR" sz="2000" dirty="0"/>
              <a:t> olarak sınıflandırılır…</a:t>
            </a:r>
            <a:endParaRPr lang="tr-TR" sz="2000" dirty="0">
              <a:solidFill>
                <a:prstClr val="black"/>
              </a:solidFill>
            </a:endParaRPr>
          </a:p>
        </p:txBody>
      </p:sp>
    </p:spTree>
    <p:extLst>
      <p:ext uri="{BB962C8B-B14F-4D97-AF65-F5344CB8AC3E}">
        <p14:creationId xmlns:p14="http://schemas.microsoft.com/office/powerpoint/2010/main" val="7364510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içi süreçler: görevin başarılması ve ilişkilerin sürdürülmesi </a:t>
            </a:r>
          </a:p>
        </p:txBody>
      </p:sp>
      <p:sp>
        <p:nvSpPr>
          <p:cNvPr id="4" name="TextBox 3"/>
          <p:cNvSpPr txBox="1"/>
          <p:nvPr/>
        </p:nvSpPr>
        <p:spPr>
          <a:xfrm>
            <a:off x="838200" y="1690688"/>
            <a:ext cx="10896600" cy="47089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1" i="0" u="none" strike="noStrike" kern="1200" cap="none" spc="0" normalizeH="0" baseline="0" noProof="0" dirty="0" err="1">
                <a:ln>
                  <a:noFill/>
                </a:ln>
                <a:solidFill>
                  <a:prstClr val="black"/>
                </a:solidFill>
                <a:effectLst/>
                <a:uLnTx/>
                <a:uFillTx/>
                <a:latin typeface="Calibri" panose="020F0502020204030204"/>
                <a:ea typeface="+mn-ea"/>
                <a:cs typeface="+mn-cs"/>
              </a:rPr>
              <a:t>Araçsal</a:t>
            </a:r>
            <a:r>
              <a:rPr kumimoji="0" lang="tr-TR" sz="2800" b="1" i="0" u="none" strike="noStrike" kern="1200" cap="none" spc="0" normalizeH="0" baseline="0" noProof="0" dirty="0">
                <a:ln>
                  <a:noFill/>
                </a:ln>
                <a:solidFill>
                  <a:prstClr val="black"/>
                </a:solidFill>
                <a:effectLst/>
                <a:uLnTx/>
                <a:uFillTx/>
                <a:latin typeface="Calibri" panose="020F0502020204030204"/>
                <a:ea typeface="+mn-ea"/>
                <a:cs typeface="+mn-cs"/>
              </a:rPr>
              <a:t> (göreve ilişkin) davranış ve </a:t>
            </a:r>
            <a:r>
              <a:rPr kumimoji="0" lang="tr-TR" sz="2800" b="1" i="0" u="none" strike="noStrike" kern="1200" cap="none" spc="0" normalizeH="0" baseline="0" noProof="0" dirty="0" err="1">
                <a:ln>
                  <a:noFill/>
                </a:ln>
                <a:solidFill>
                  <a:prstClr val="black"/>
                </a:solidFill>
                <a:effectLst/>
                <a:uLnTx/>
                <a:uFillTx/>
                <a:latin typeface="Calibri" panose="020F0502020204030204"/>
                <a:ea typeface="+mn-ea"/>
                <a:cs typeface="+mn-cs"/>
              </a:rPr>
              <a:t>Sosyo</a:t>
            </a:r>
            <a:r>
              <a:rPr kumimoji="0" lang="tr-TR" sz="2800" b="1" i="0" u="none" strike="noStrike" kern="1200" cap="none" spc="0" normalizeH="0" baseline="0" noProof="0" dirty="0">
                <a:ln>
                  <a:noFill/>
                </a:ln>
                <a:solidFill>
                  <a:prstClr val="black"/>
                </a:solidFill>
                <a:effectLst/>
                <a:uLnTx/>
                <a:uFillTx/>
                <a:latin typeface="Calibri" panose="020F0502020204030204"/>
                <a:ea typeface="+mn-ea"/>
                <a:cs typeface="+mn-cs"/>
              </a:rPr>
              <a:t>-duygusal ve davranış</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tr-TR" sz="2400" b="0" i="0" u="none" strike="noStrike" kern="1200" cap="none" spc="0" normalizeH="0" baseline="0" noProof="0" dirty="0" err="1">
                <a:ln>
                  <a:noFill/>
                </a:ln>
                <a:solidFill>
                  <a:prstClr val="black"/>
                </a:solidFill>
                <a:effectLst/>
                <a:uLnTx/>
                <a:uFillTx/>
                <a:latin typeface="Calibri" panose="020F0502020204030204"/>
                <a:ea typeface="+mn-ea"/>
                <a:cs typeface="+mn-cs"/>
              </a:rPr>
              <a:t>Bales'in</a:t>
            </a:r>
            <a:r>
              <a:rPr kumimoji="0" lang="tr-TR" sz="2400" b="0" i="0" u="none" strike="noStrike" kern="1200" cap="none" spc="0" normalizeH="0" baseline="0" noProof="0" dirty="0">
                <a:ln>
                  <a:noFill/>
                </a:ln>
                <a:solidFill>
                  <a:prstClr val="black"/>
                </a:solidFill>
                <a:effectLst/>
                <a:uLnTx/>
                <a:uFillTx/>
                <a:latin typeface="Calibri" panose="020F0502020204030204"/>
                <a:ea typeface="+mn-ea"/>
                <a:cs typeface="+mn-cs"/>
              </a:rPr>
              <a:t> grupların tipik olarak görevlerini nasıl ele aldıkları</a:t>
            </a:r>
          </a:p>
          <a:p>
            <a:pPr marR="0" lvl="0" algn="l" defTabSz="914400" rtl="0" eaLnBrk="1" fontAlgn="auto" latinLnBrk="0" hangingPunct="1">
              <a:lnSpc>
                <a:spcPct val="100000"/>
              </a:lnSpc>
              <a:spcBef>
                <a:spcPts val="0"/>
              </a:spcBef>
              <a:spcAft>
                <a:spcPts val="0"/>
              </a:spcAft>
              <a:buClrTx/>
              <a:buSzTx/>
              <a:tabLst/>
              <a:defRPr/>
            </a:pPr>
            <a:r>
              <a:rPr kumimoji="0" lang="tr-TR" sz="2400" b="1" i="0" u="none" strike="noStrike" kern="1200" cap="none" spc="0" normalizeH="0" baseline="0" noProof="0" dirty="0">
                <a:ln>
                  <a:noFill/>
                </a:ln>
                <a:solidFill>
                  <a:prstClr val="black"/>
                </a:solidFill>
                <a:effectLst/>
                <a:uLnTx/>
                <a:uFillTx/>
                <a:latin typeface="Calibri" panose="020F0502020204030204"/>
                <a:ea typeface="+mn-ea"/>
                <a:cs typeface="+mn-cs"/>
              </a:rPr>
              <a:t>Üç bileşen: </a:t>
            </a:r>
            <a:r>
              <a:rPr kumimoji="0" lang="tr-TR" sz="2400" b="1" i="0" u="none" strike="noStrike" kern="1200" cap="none" spc="0" normalizeH="0" baseline="0" noProof="0" dirty="0">
                <a:ln>
                  <a:noFill/>
                </a:ln>
                <a:solidFill>
                  <a:srgbClr val="C00000"/>
                </a:solidFill>
                <a:effectLst/>
                <a:uLnTx/>
                <a:uFillTx/>
                <a:latin typeface="Calibri" panose="020F0502020204030204"/>
                <a:ea typeface="+mn-ea"/>
                <a:cs typeface="+mn-cs"/>
              </a:rPr>
              <a:t>Yönlendirme, </a:t>
            </a:r>
            <a:r>
              <a:rPr lang="tr-TR" sz="2400" b="1" dirty="0">
                <a:solidFill>
                  <a:srgbClr val="C00000"/>
                </a:solidFill>
                <a:latin typeface="Calibri" panose="020F0502020204030204"/>
              </a:rPr>
              <a:t>De</a:t>
            </a:r>
            <a:r>
              <a:rPr kumimoji="0" lang="tr-TR" sz="2400" b="1" i="0" u="none" strike="noStrike" kern="1200" cap="none" spc="0" normalizeH="0" baseline="0" noProof="0" dirty="0" err="1">
                <a:ln>
                  <a:noFill/>
                </a:ln>
                <a:solidFill>
                  <a:srgbClr val="C00000"/>
                </a:solidFill>
                <a:effectLst/>
                <a:uLnTx/>
                <a:uFillTx/>
                <a:latin typeface="Calibri" panose="020F0502020204030204"/>
                <a:ea typeface="+mn-ea"/>
                <a:cs typeface="+mn-cs"/>
              </a:rPr>
              <a:t>ğerlendirme</a:t>
            </a:r>
            <a:r>
              <a:rPr kumimoji="0" lang="tr-TR" sz="2400" b="1" i="0" u="none" strike="noStrike" kern="1200" cap="none" spc="0" normalizeH="0" baseline="0" noProof="0" dirty="0">
                <a:ln>
                  <a:noFill/>
                </a:ln>
                <a:solidFill>
                  <a:srgbClr val="C00000"/>
                </a:solidFill>
                <a:effectLst/>
                <a:uLnTx/>
                <a:uFillTx/>
                <a:latin typeface="Calibri" panose="020F0502020204030204"/>
                <a:ea typeface="+mn-ea"/>
                <a:cs typeface="+mn-cs"/>
              </a:rPr>
              <a:t> ve Kontrol</a:t>
            </a:r>
          </a:p>
          <a:p>
            <a:pPr marL="457200" indent="-457200">
              <a:buFont typeface="+mj-lt"/>
              <a:buAutoNum type="arabicPeriod"/>
            </a:pPr>
            <a:r>
              <a:rPr lang="tr-TR" sz="2000" i="1" dirty="0"/>
              <a:t>Yönlendirme</a:t>
            </a:r>
            <a:r>
              <a:rPr lang="tr-TR" sz="2000" dirty="0"/>
              <a:t>, grubun ne yapacağını anlamaya ve problemi tanımlamaya çalıştığı aşamadır; örneğin bir proje grubunda “Bu ödev tam olarak ne istiyor?”, “Hangi konuyu seçeceğiz?” ya da “Elimizde hangi kaynaklar var?” gibi sorular sorulması bu aşamaya girer.</a:t>
            </a:r>
          </a:p>
          <a:p>
            <a:pPr marL="457200" indent="-457200">
              <a:buFont typeface="+mj-lt"/>
              <a:buAutoNum type="arabicPeriod"/>
            </a:pPr>
            <a:r>
              <a:rPr lang="tr-TR" sz="2000" i="1" dirty="0"/>
              <a:t>Değerlendirme</a:t>
            </a:r>
            <a:r>
              <a:rPr lang="tr-TR" sz="2000" dirty="0"/>
              <a:t>, ortaya atılan fikirlerin ve bilgilerin tartışılarak en uygun seçeneğin belirlenmesi sürecidir; Örneğin grup üyelerinden biri “Bu yöntem daha kolay” derken, başka biri “Ama bu yöntem daha güvenilir değil” diyerek fikirleri karşılaştırır ve hangisinin daha iyi olduğuna karar verilir.</a:t>
            </a:r>
          </a:p>
          <a:p>
            <a:pPr marL="457200" indent="-457200">
              <a:buFont typeface="+mj-lt"/>
              <a:buAutoNum type="arabicPeriod"/>
            </a:pPr>
            <a:r>
              <a:rPr lang="tr-TR" sz="2000" i="1" dirty="0"/>
              <a:t>Kontrol, </a:t>
            </a:r>
            <a:r>
              <a:rPr lang="tr-TR" sz="2000" dirty="0"/>
              <a:t>verilen kararın uygulanması ve işin organize edilmesi aşamasıdır; örneğin “Sen literatür kısmını yaz, ben sunumu hazırlayayım” şeklinde görev dağılımı yapılması ve planın hayata geçirilmesi bu aşamayı oluşturur.</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tr-TR"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27841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oluşumu ve temel grup süreçleri (2.ve3. Hafta) - ÖZET</a:t>
            </a:r>
          </a:p>
        </p:txBody>
      </p:sp>
      <p:sp>
        <p:nvSpPr>
          <p:cNvPr id="3" name="Content Placeholder 2"/>
          <p:cNvSpPr>
            <a:spLocks noGrp="1"/>
          </p:cNvSpPr>
          <p:nvPr>
            <p:ph idx="1"/>
          </p:nvPr>
        </p:nvSpPr>
        <p:spPr>
          <a:xfrm>
            <a:off x="769447" y="1641764"/>
            <a:ext cx="10489103" cy="5087389"/>
          </a:xfrm>
        </p:spPr>
        <p:txBody>
          <a:bodyPr>
            <a:normAutofit lnSpcReduction="10000"/>
          </a:bodyPr>
          <a:lstStyle/>
          <a:p>
            <a:pPr marL="514350" indent="-514350">
              <a:buFont typeface="+mj-lt"/>
              <a:buAutoNum type="arabicPeriod"/>
            </a:pPr>
            <a:r>
              <a:rPr lang="tr-TR" dirty="0"/>
              <a:t>Grup oluşumunun en temel yönlerinden biri ortak kader deneyimi, yani birinin sonuçlarının diğerlerine bağlı olduğu algısıdır. Bu, tesadüfi bir olayın sonucu olabilir veya grup faaliyetlerinin doğasından kaynaklanabilir. Öyle ki, grubun hedeflerine ulaşması, üyelerinin çabalarının karşılıklı koordinasyonuna bağlıdır. İnsanlar bu şekilde birbirine bağlandığında, birbirlerine bağımlı oldukları söylenir. Karşılıklı bağımlılık grup oluşumu için önemli bir temeldir.</a:t>
            </a:r>
          </a:p>
          <a:p>
            <a:pPr marL="514350" indent="-514350">
              <a:buFont typeface="+mj-lt"/>
              <a:buAutoNum type="arabicPeriod"/>
            </a:pPr>
            <a:r>
              <a:rPr lang="tr-TR" dirty="0"/>
              <a:t>Bir grup, insanların kendisine ait olduğu ve genellikle diğerlerinin ona ait olmadığı sınırlı bir </a:t>
            </a:r>
            <a:r>
              <a:rPr lang="tr-TR" b="1" dirty="0"/>
              <a:t>varlık</a:t>
            </a:r>
            <a:r>
              <a:rPr lang="tr-TR" dirty="0"/>
              <a:t> olarak görülmedikçe var olmaz (mevcudiyet). Bu, </a:t>
            </a:r>
            <a:r>
              <a:rPr lang="tr-TR" b="1" dirty="0"/>
              <a:t>sosyal sınıflandırma</a:t>
            </a:r>
            <a:r>
              <a:rPr lang="tr-TR" dirty="0"/>
              <a:t> sürecidir. İnsanların birlikte kategorize edilmesi için, genellikle bir şekilde birbirine bağımlı, birbirine benzer ya da birbirlerine fiziksel olarak yakın oldukları görülmesi gerekir.</a:t>
            </a:r>
          </a:p>
          <a:p>
            <a:endParaRPr lang="tr-TR" dirty="0"/>
          </a:p>
          <a:p>
            <a:endParaRPr lang="tr-TR" dirty="0"/>
          </a:p>
        </p:txBody>
      </p:sp>
    </p:spTree>
    <p:extLst>
      <p:ext uri="{BB962C8B-B14F-4D97-AF65-F5344CB8AC3E}">
        <p14:creationId xmlns:p14="http://schemas.microsoft.com/office/powerpoint/2010/main" val="10379245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oluşumu ve temel grup süreçleri (2.ve3. Hafta) - ÖZET</a:t>
            </a:r>
          </a:p>
        </p:txBody>
      </p:sp>
      <p:sp>
        <p:nvSpPr>
          <p:cNvPr id="3" name="Content Placeholder 2"/>
          <p:cNvSpPr>
            <a:spLocks noGrp="1"/>
          </p:cNvSpPr>
          <p:nvPr>
            <p:ph idx="1"/>
          </p:nvPr>
        </p:nvSpPr>
        <p:spPr>
          <a:xfrm>
            <a:off x="1065229" y="1641764"/>
            <a:ext cx="10193321" cy="5087389"/>
          </a:xfrm>
        </p:spPr>
        <p:txBody>
          <a:bodyPr>
            <a:normAutofit fontScale="92500" lnSpcReduction="10000"/>
          </a:bodyPr>
          <a:lstStyle/>
          <a:p>
            <a:pPr marL="0" indent="0">
              <a:buNone/>
            </a:pPr>
            <a:r>
              <a:rPr lang="tr-TR" dirty="0"/>
              <a:t>3. </a:t>
            </a:r>
            <a:r>
              <a:rPr lang="tr-TR" dirty="0" err="1"/>
              <a:t>Kategorizasyon</a:t>
            </a:r>
            <a:r>
              <a:rPr lang="tr-TR" dirty="0"/>
              <a:t> (sınıflandırma) süreçlerine, </a:t>
            </a:r>
            <a:r>
              <a:rPr lang="tr-TR" b="1" dirty="0">
                <a:solidFill>
                  <a:schemeClr val="accent1">
                    <a:lumMod val="75000"/>
                  </a:schemeClr>
                </a:solidFill>
              </a:rPr>
              <a:t>gruplar arası farklılaşma ve grup içi homojenlik</a:t>
            </a:r>
            <a:r>
              <a:rPr lang="tr-TR" dirty="0"/>
              <a:t> gibi ikiz süreçler eşlik eder; gruplar arasındaki farklılıklar keskinleşir ve gruplar içindeki ayrımlar bulanıklaşır. Bu süreçler yalnızca bilişsel veya algısal düzeyde gerçekleşmez, aynı zamanda davranışsal sonuçlara da yol açabilir. En asgari sosyal kategoriler bile ödül dağıtımında gruplar arası ayrımcılığa / grup içi </a:t>
            </a:r>
            <a:r>
              <a:rPr lang="tr-TR" dirty="0" err="1"/>
              <a:t>kayırmacılıpa</a:t>
            </a:r>
            <a:r>
              <a:rPr lang="tr-TR" dirty="0"/>
              <a:t> yol açma gücüne sahiptir.</a:t>
            </a:r>
          </a:p>
          <a:p>
            <a:pPr marL="0" indent="0">
              <a:buNone/>
            </a:pPr>
            <a:r>
              <a:rPr lang="tr-TR" dirty="0"/>
              <a:t>4. Her ne kadar grupların varlığı genellikle insanlar arasındaki ortak benzerliklerden ve diğerlerinden farklılıklarından kaynaklanıyor gibi görünse de, bazen farklı insanlardan oluşan bir topluluktan bile bir grup olma duygusu ortaya çıkabilir. Bireysel farklılıklar üyelerde, grubun onlara rağmen değil, onlar sayesinde iyiyi başarabileceği algısını sağlayabilir.</a:t>
            </a:r>
          </a:p>
          <a:p>
            <a:pPr marL="0" indent="0">
              <a:buNone/>
            </a:pPr>
            <a:r>
              <a:rPr lang="tr-TR" dirty="0"/>
              <a:t>5. Kategoriler aynı zamanda tamamen bilişsel yapılar değildir; insanların etkileşimlerinden ve politik faaliyetlerinden ortaya çıkar.</a:t>
            </a:r>
          </a:p>
        </p:txBody>
      </p:sp>
    </p:spTree>
    <p:extLst>
      <p:ext uri="{BB962C8B-B14F-4D97-AF65-F5344CB8AC3E}">
        <p14:creationId xmlns:p14="http://schemas.microsoft.com/office/powerpoint/2010/main" val="2741041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oluşumu ve temel grup süreçleri (2.ve3. Hafta) - ÖZET</a:t>
            </a:r>
          </a:p>
        </p:txBody>
      </p:sp>
      <p:sp>
        <p:nvSpPr>
          <p:cNvPr id="3" name="Content Placeholder 2"/>
          <p:cNvSpPr>
            <a:spLocks noGrp="1"/>
          </p:cNvSpPr>
          <p:nvPr>
            <p:ph idx="1"/>
          </p:nvPr>
        </p:nvSpPr>
        <p:spPr>
          <a:xfrm>
            <a:off x="769447" y="1641764"/>
            <a:ext cx="10489103" cy="5087389"/>
          </a:xfrm>
        </p:spPr>
        <p:txBody>
          <a:bodyPr>
            <a:normAutofit/>
          </a:bodyPr>
          <a:lstStyle/>
          <a:p>
            <a:pPr marL="0" indent="0">
              <a:buNone/>
            </a:pPr>
            <a:r>
              <a:rPr lang="tr-TR" dirty="0"/>
              <a:t>6. Gruplara katılmak, özellikle insanların kendilerini nasıl gördüklerinde pek çok değişikliği beraberinde getirir. Benlik kavramındaki bu değişiklikler, pek çok grubun uyguladığı, yeni gelenler için utanç verici veya acı verici olabilen giriş ritüelleri ile kolaylaştırılabilir. Bu tür ritüellerin işlevi sembolik olabilir; kimin ait olduğunu, kimin olmadığını daha net bir şekilde tasvir eder. Ayrıca grubun normlarına, değerlerine ve uygulamalarına çıraklık yapma konusunda da işlevsel olabilirler. Ve uyumsuzluğun azaltılması süreci yoluyla, grup için daha sonraki bağlılığın artmasına hizmet edebilirler.</a:t>
            </a:r>
          </a:p>
          <a:p>
            <a:pPr marL="0" indent="0">
              <a:buNone/>
            </a:pPr>
            <a:endParaRPr lang="tr-TR" dirty="0"/>
          </a:p>
        </p:txBody>
      </p:sp>
    </p:spTree>
    <p:extLst>
      <p:ext uri="{BB962C8B-B14F-4D97-AF65-F5344CB8AC3E}">
        <p14:creationId xmlns:p14="http://schemas.microsoft.com/office/powerpoint/2010/main" val="2307010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8B771D-2547-7DA1-0762-242BD7AB7743}"/>
              </a:ext>
            </a:extLst>
          </p:cNvPr>
          <p:cNvSpPr>
            <a:spLocks noGrp="1"/>
          </p:cNvSpPr>
          <p:nvPr>
            <p:ph type="title"/>
          </p:nvPr>
        </p:nvSpPr>
        <p:spPr/>
        <p:txBody>
          <a:bodyPr/>
          <a:lstStyle/>
          <a:p>
            <a:r>
              <a:rPr lang="tr-TR" b="1" dirty="0" err="1">
                <a:solidFill>
                  <a:srgbClr val="00B050"/>
                </a:solidFill>
              </a:rPr>
              <a:t>Answers</a:t>
            </a:r>
            <a:r>
              <a:rPr lang="tr-TR" b="1" dirty="0">
                <a:solidFill>
                  <a:srgbClr val="00B050"/>
                </a:solidFill>
              </a:rPr>
              <a:t>!!!</a:t>
            </a:r>
          </a:p>
        </p:txBody>
      </p:sp>
      <p:sp>
        <p:nvSpPr>
          <p:cNvPr id="3" name="İçerik Yer Tutucusu 2">
            <a:extLst>
              <a:ext uri="{FF2B5EF4-FFF2-40B4-BE49-F238E27FC236}">
                <a16:creationId xmlns:a16="http://schemas.microsoft.com/office/drawing/2014/main" id="{73A0840F-F20E-2583-3936-CF12CA975331}"/>
              </a:ext>
            </a:extLst>
          </p:cNvPr>
          <p:cNvSpPr>
            <a:spLocks noGrp="1"/>
          </p:cNvSpPr>
          <p:nvPr>
            <p:ph idx="1"/>
          </p:nvPr>
        </p:nvSpPr>
        <p:spPr>
          <a:xfrm>
            <a:off x="838200" y="1690689"/>
            <a:ext cx="10515600" cy="4802186"/>
          </a:xfrm>
        </p:spPr>
        <p:txBody>
          <a:bodyPr>
            <a:normAutofit fontScale="77500" lnSpcReduction="20000"/>
          </a:bodyPr>
          <a:lstStyle/>
          <a:p>
            <a:pPr marL="514350" indent="-514350">
              <a:buFont typeface="+mj-lt"/>
              <a:buAutoNum type="arabicPeriod"/>
            </a:pPr>
            <a:r>
              <a:rPr lang="tr-TR" b="1" dirty="0"/>
              <a:t>Karşılıklı etkileşim, birbirini etkileme ve ortak bir algı</a:t>
            </a:r>
            <a:r>
              <a:rPr lang="tr-TR" dirty="0"/>
              <a:t> bulunan bir insan topluluğudur. Bağlılık!!</a:t>
            </a:r>
          </a:p>
          <a:p>
            <a:pPr marL="514350" indent="-514350">
              <a:buFont typeface="+mj-lt"/>
              <a:buAutoNum type="arabicPeriod"/>
            </a:pPr>
            <a:r>
              <a:rPr lang="tr-TR" dirty="0"/>
              <a:t>Bir topluluğun “grup” sayılabilmesi için birkaç temel özellik : Üyeler arasında </a:t>
            </a:r>
            <a:r>
              <a:rPr lang="tr-TR" b="1" dirty="0"/>
              <a:t>etkileşim olması</a:t>
            </a:r>
            <a:r>
              <a:rPr lang="tr-TR" dirty="0"/>
              <a:t>, -birbirlerinin varlığının davranışlarını etkilemesi-, </a:t>
            </a:r>
            <a:r>
              <a:rPr lang="tr-TR" b="1" dirty="0"/>
              <a:t>ortak amaç veya hedeflerin bulunması</a:t>
            </a:r>
            <a:r>
              <a:rPr lang="tr-TR" dirty="0"/>
              <a:t>, zaman içinde </a:t>
            </a:r>
            <a:r>
              <a:rPr lang="tr-TR" b="1" dirty="0"/>
              <a:t>birbirine bağlılık ve aidiyet duygusunun gelişmesi</a:t>
            </a:r>
            <a:r>
              <a:rPr lang="tr-TR" dirty="0"/>
              <a:t> ve çoğu zaman </a:t>
            </a:r>
            <a:r>
              <a:rPr lang="tr-TR" b="1" dirty="0"/>
              <a:t>“biz” bilincinin oluşması</a:t>
            </a:r>
            <a:r>
              <a:rPr lang="tr-TR" dirty="0"/>
              <a:t> gerekir.</a:t>
            </a:r>
          </a:p>
          <a:p>
            <a:pPr marL="514350" indent="-514350">
              <a:buFont typeface="+mj-lt"/>
              <a:buAutoNum type="arabicPeriod"/>
            </a:pPr>
            <a:r>
              <a:rPr lang="tr-TR" dirty="0"/>
              <a:t>Bir grup, insanların sadece fiziksel olarak bir araya gelmesiyle oluşmaz; sosyal psikolojik açıdan bir grup, bu bireyler arasında </a:t>
            </a:r>
            <a:r>
              <a:rPr lang="tr-TR" b="1" dirty="0"/>
              <a:t>sürekli etkileşim başladığında, birbirlerini dikkate alarak davranmaya başladıklarında ve ortak bir yapı geliştirdiklerinde</a:t>
            </a:r>
            <a:r>
              <a:rPr lang="tr-TR" dirty="0"/>
              <a:t> ortaya çıkar. </a:t>
            </a:r>
          </a:p>
          <a:p>
            <a:pPr marL="514350" indent="-514350">
              <a:buFont typeface="+mj-lt"/>
              <a:buAutoNum type="arabicPeriod"/>
            </a:pPr>
            <a:r>
              <a:rPr lang="tr-TR" dirty="0"/>
              <a:t>Bir araya gelen her insan topluluğu grup oluşturmaz. </a:t>
            </a:r>
          </a:p>
          <a:p>
            <a:pPr>
              <a:buFontTx/>
              <a:buChar char="-"/>
            </a:pPr>
            <a:r>
              <a:rPr lang="tr-TR" dirty="0"/>
              <a:t>Örneğin otobüs durağında bekleyen insanlar ya da aynı mağazada alışveriş yapan kişiler bir kalabalıktır çünkü aralarında anlamlı bir etkileşim, ortak amaç ya da “</a:t>
            </a:r>
            <a:r>
              <a:rPr lang="tr-TR" u="sng" dirty="0"/>
              <a:t>biz</a:t>
            </a:r>
            <a:r>
              <a:rPr lang="tr-TR" dirty="0"/>
              <a:t>” duygusu yoktur. </a:t>
            </a:r>
          </a:p>
          <a:p>
            <a:pPr>
              <a:buFontTx/>
              <a:buChar char="-"/>
            </a:pPr>
            <a:r>
              <a:rPr lang="tr-TR" dirty="0"/>
              <a:t>Ancak aynı sınıfta düzenli olarak birlikte çalışan, birbirini etkileyen ve ortak hedeflere yönelen öğrenciler bir sosyal psikolojik grup oluşturur.</a:t>
            </a:r>
          </a:p>
          <a:p>
            <a:endParaRPr lang="tr-TR" dirty="0"/>
          </a:p>
        </p:txBody>
      </p:sp>
    </p:spTree>
    <p:extLst>
      <p:ext uri="{BB962C8B-B14F-4D97-AF65-F5344CB8AC3E}">
        <p14:creationId xmlns:p14="http://schemas.microsoft.com/office/powerpoint/2010/main" val="17736073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oluşumu ve temel grup süreçleri (2.ve3. Hafta) - ÖZET</a:t>
            </a:r>
          </a:p>
        </p:txBody>
      </p:sp>
      <p:sp>
        <p:nvSpPr>
          <p:cNvPr id="3" name="Content Placeholder 2"/>
          <p:cNvSpPr>
            <a:spLocks noGrp="1"/>
          </p:cNvSpPr>
          <p:nvPr>
            <p:ph idx="1"/>
          </p:nvPr>
        </p:nvSpPr>
        <p:spPr>
          <a:xfrm>
            <a:off x="769447" y="1641764"/>
            <a:ext cx="10489103" cy="5087389"/>
          </a:xfrm>
        </p:spPr>
        <p:txBody>
          <a:bodyPr>
            <a:normAutofit/>
          </a:bodyPr>
          <a:lstStyle/>
          <a:p>
            <a:pPr marL="0" indent="0">
              <a:buNone/>
            </a:pPr>
            <a:r>
              <a:rPr lang="tr-TR" dirty="0"/>
              <a:t>7. Gruplar az ya da çok birbirine bağlı olabilir. Yani, üyeler arasındaki bağlar güçlü ya da zayıf olabilir, bu da onların sıkıntı zamanlarında birbirine tutunma şansının daha fazla ya da daha az olmasına neden olur. Ancak grup bağlılığı, grup üyeleri arasındaki kişilerarası çekimlerin (beğenilerin) toplamından daha fazlasıdır. </a:t>
            </a:r>
            <a:r>
              <a:rPr lang="tr-TR" b="1" dirty="0"/>
              <a:t>Grup fikrine ve grubun neyi temsil ettiğine</a:t>
            </a:r>
            <a:r>
              <a:rPr lang="tr-TR" dirty="0"/>
              <a:t> ilgi duymayı içerir. Gruplar arası çatışma genellikle rakip gruplar içindeki uyumu, özellikle de 'başarılı' grup için artırır. Ancak grup başarısızlığı her zaman bağlılığın azalmasıyla sonuçlanmaz, özellikle de gruba üyelik isteğe bağlıysa.</a:t>
            </a:r>
          </a:p>
          <a:p>
            <a:pPr marL="0" indent="0">
              <a:buNone/>
            </a:pPr>
            <a:endParaRPr lang="tr-TR" dirty="0"/>
          </a:p>
        </p:txBody>
      </p:sp>
    </p:spTree>
    <p:extLst>
      <p:ext uri="{BB962C8B-B14F-4D97-AF65-F5344CB8AC3E}">
        <p14:creationId xmlns:p14="http://schemas.microsoft.com/office/powerpoint/2010/main" val="8396146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 oluşumu ve temel grup süreçleri (2.ve3. Hafta) - ÖZET</a:t>
            </a:r>
          </a:p>
        </p:txBody>
      </p:sp>
      <p:sp>
        <p:nvSpPr>
          <p:cNvPr id="3" name="Content Placeholder 2"/>
          <p:cNvSpPr>
            <a:spLocks noGrp="1"/>
          </p:cNvSpPr>
          <p:nvPr>
            <p:ph idx="1"/>
          </p:nvPr>
        </p:nvSpPr>
        <p:spPr>
          <a:xfrm>
            <a:off x="769447" y="1641764"/>
            <a:ext cx="10489103" cy="5087389"/>
          </a:xfrm>
        </p:spPr>
        <p:txBody>
          <a:bodyPr>
            <a:normAutofit/>
          </a:bodyPr>
          <a:lstStyle/>
          <a:p>
            <a:pPr marL="0" indent="0">
              <a:buNone/>
            </a:pPr>
            <a:r>
              <a:rPr lang="tr-TR" dirty="0"/>
              <a:t>8. Grup yaşamındaki temel bir ayrım: grup hedefine ulaşmaya odaklanan (</a:t>
            </a:r>
            <a:r>
              <a:rPr lang="tr-TR" dirty="0" err="1"/>
              <a:t>araçsal</a:t>
            </a:r>
            <a:r>
              <a:rPr lang="tr-TR" dirty="0"/>
              <a:t>) davranışlar ile gruptaki diğer kişilere yönelik duygularla ilgili (</a:t>
            </a:r>
            <a:r>
              <a:rPr lang="tr-TR" dirty="0" err="1"/>
              <a:t>sosyo</a:t>
            </a:r>
            <a:r>
              <a:rPr lang="tr-TR" dirty="0"/>
              <a:t>-duygusal) davranışlar arasındadır. Bir görevin </a:t>
            </a:r>
            <a:r>
              <a:rPr lang="tr-TR" dirty="0" err="1"/>
              <a:t>sosyo</a:t>
            </a:r>
            <a:r>
              <a:rPr lang="tr-TR" dirty="0"/>
              <a:t>-duygusal boyutu, etkileşim halindeki grupların dikkatli bir şekilde gözlemlenmesiyle fark edilebilir.</a:t>
            </a:r>
          </a:p>
        </p:txBody>
      </p:sp>
    </p:spTree>
    <p:extLst>
      <p:ext uri="{BB962C8B-B14F-4D97-AF65-F5344CB8AC3E}">
        <p14:creationId xmlns:p14="http://schemas.microsoft.com/office/powerpoint/2010/main" val="24033290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0203CD-152E-A61C-7289-DCA8A4EA900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3D540F2-AFBA-9058-3C36-9403C5821576}"/>
              </a:ext>
            </a:extLst>
          </p:cNvPr>
          <p:cNvSpPr>
            <a:spLocks noGrp="1"/>
          </p:cNvSpPr>
          <p:nvPr>
            <p:ph idx="1"/>
          </p:nvPr>
        </p:nvSpPr>
        <p:spPr>
          <a:xfrm>
            <a:off x="838200" y="1825625"/>
            <a:ext cx="10954732" cy="4351338"/>
          </a:xfrm>
        </p:spPr>
        <p:txBody>
          <a:bodyPr/>
          <a:lstStyle/>
          <a:p>
            <a:pPr marL="0" indent="0" algn="r">
              <a:buNone/>
            </a:pPr>
            <a:endParaRPr lang="tr-TR" dirty="0"/>
          </a:p>
          <a:p>
            <a:pPr marL="0" indent="0" algn="r">
              <a:buNone/>
            </a:pPr>
            <a:endParaRPr lang="tr-TR" dirty="0"/>
          </a:p>
          <a:p>
            <a:pPr marL="0" indent="0" algn="r">
              <a:buNone/>
            </a:pPr>
            <a:endParaRPr lang="tr-TR" dirty="0"/>
          </a:p>
          <a:p>
            <a:pPr marL="0" indent="0" algn="r">
              <a:buNone/>
            </a:pPr>
            <a:endParaRPr lang="tr-TR" dirty="0"/>
          </a:p>
          <a:p>
            <a:pPr marL="0" indent="0" algn="r">
              <a:buNone/>
            </a:pPr>
            <a:r>
              <a:rPr lang="tr-TR" sz="4400" b="1" i="1" dirty="0" err="1">
                <a:solidFill>
                  <a:srgbClr val="92D050"/>
                </a:solidFill>
              </a:rPr>
              <a:t>Any</a:t>
            </a:r>
            <a:r>
              <a:rPr lang="tr-TR" sz="4400" b="1" i="1" dirty="0">
                <a:solidFill>
                  <a:srgbClr val="92D050"/>
                </a:solidFill>
              </a:rPr>
              <a:t> </a:t>
            </a:r>
            <a:r>
              <a:rPr lang="tr-TR" sz="4400" b="1" i="1" dirty="0" err="1">
                <a:solidFill>
                  <a:srgbClr val="92D050"/>
                </a:solidFill>
              </a:rPr>
              <a:t>Questions</a:t>
            </a:r>
            <a:r>
              <a:rPr lang="tr-TR" sz="4400" b="1" i="1" dirty="0">
                <a:solidFill>
                  <a:srgbClr val="92D050"/>
                </a:solidFill>
              </a:rPr>
              <a:t>? </a:t>
            </a:r>
            <a:r>
              <a:rPr lang="tr-TR" sz="4400" b="1" i="1" dirty="0">
                <a:solidFill>
                  <a:srgbClr val="92D050"/>
                </a:solidFill>
                <a:sym typeface="Wingdings" panose="05000000000000000000" pitchFamily="2" charset="2"/>
              </a:rPr>
              <a:t></a:t>
            </a:r>
            <a:endParaRPr lang="tr-TR" sz="4400" b="1" i="1" dirty="0">
              <a:solidFill>
                <a:srgbClr val="92D050"/>
              </a:solidFill>
            </a:endParaRPr>
          </a:p>
        </p:txBody>
      </p:sp>
    </p:spTree>
    <p:extLst>
      <p:ext uri="{BB962C8B-B14F-4D97-AF65-F5344CB8AC3E}">
        <p14:creationId xmlns:p14="http://schemas.microsoft.com/office/powerpoint/2010/main" val="1590588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a:solidFill>
                  <a:schemeClr val="accent1">
                    <a:lumMod val="75000"/>
                  </a:schemeClr>
                </a:solidFill>
              </a:rPr>
              <a:t>Gruplara katılmak</a:t>
            </a:r>
          </a:p>
        </p:txBody>
      </p:sp>
      <p:sp>
        <p:nvSpPr>
          <p:cNvPr id="3" name="Content Placeholder 2"/>
          <p:cNvSpPr>
            <a:spLocks noGrp="1"/>
          </p:cNvSpPr>
          <p:nvPr>
            <p:ph idx="1"/>
          </p:nvPr>
        </p:nvSpPr>
        <p:spPr>
          <a:xfrm>
            <a:off x="674197" y="2375189"/>
            <a:ext cx="10555778" cy="3816061"/>
          </a:xfrm>
        </p:spPr>
        <p:txBody>
          <a:bodyPr/>
          <a:lstStyle/>
          <a:p>
            <a:r>
              <a:rPr lang="tr-TR" dirty="0"/>
              <a:t>Gruplara katılmak herkes için kaygı verici</a:t>
            </a:r>
          </a:p>
          <a:p>
            <a:r>
              <a:rPr lang="tr-TR" dirty="0"/>
              <a:t>Kimi zaman heyecan verici olsa da stres kaynağı</a:t>
            </a:r>
          </a:p>
          <a:p>
            <a:r>
              <a:rPr lang="tr-TR" b="1" dirty="0"/>
              <a:t>Bilinmeyenin kaygısı –ÖRNEK??</a:t>
            </a:r>
          </a:p>
          <a:p>
            <a:r>
              <a:rPr lang="tr-TR" dirty="0"/>
              <a:t>Yeni grup üyelerinin normları öğrenme süreçleri bu </a:t>
            </a:r>
            <a:r>
              <a:rPr lang="tr-TR" b="1" dirty="0"/>
              <a:t>belirsizliği düşürme çabaları</a:t>
            </a:r>
            <a:endParaRPr lang="tr-TR" dirty="0"/>
          </a:p>
          <a:p>
            <a:r>
              <a:rPr lang="tr-TR" dirty="0"/>
              <a:t>Gruba dahil olma süreçleri </a:t>
            </a:r>
            <a:r>
              <a:rPr lang="tr-TR" u="sng" dirty="0"/>
              <a:t>hem yeni üyeyi hem de halihazırdaki grup üyelerini</a:t>
            </a:r>
            <a:r>
              <a:rPr lang="tr-TR" dirty="0"/>
              <a:t> etkileyen bir süreçtir</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0975" y="872434"/>
            <a:ext cx="2994746" cy="1904705"/>
          </a:xfrm>
          <a:prstGeom prst="rect">
            <a:avLst/>
          </a:prstGeom>
        </p:spPr>
      </p:pic>
    </p:spTree>
    <p:extLst>
      <p:ext uri="{BB962C8B-B14F-4D97-AF65-F5344CB8AC3E}">
        <p14:creationId xmlns:p14="http://schemas.microsoft.com/office/powerpoint/2010/main" val="3618847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Gruplara dahil olma süreçleri: 1- Keşif süreci</a:t>
            </a:r>
          </a:p>
        </p:txBody>
      </p:sp>
      <p:sp>
        <p:nvSpPr>
          <p:cNvPr id="3" name="Content Placeholder 2"/>
          <p:cNvSpPr>
            <a:spLocks noGrp="1"/>
          </p:cNvSpPr>
          <p:nvPr>
            <p:ph idx="1"/>
          </p:nvPr>
        </p:nvSpPr>
        <p:spPr>
          <a:xfrm>
            <a:off x="798021" y="1611127"/>
            <a:ext cx="10862935" cy="5087389"/>
          </a:xfrm>
        </p:spPr>
        <p:txBody>
          <a:bodyPr/>
          <a:lstStyle/>
          <a:p>
            <a:r>
              <a:rPr lang="tr-TR" dirty="0"/>
              <a:t>Bir gruba katılmadan </a:t>
            </a:r>
            <a:r>
              <a:rPr lang="tr-TR" b="1" i="1" dirty="0"/>
              <a:t>önceki</a:t>
            </a:r>
            <a:r>
              <a:rPr lang="tr-TR" b="1" dirty="0"/>
              <a:t> </a:t>
            </a:r>
            <a:r>
              <a:rPr lang="tr-TR" dirty="0"/>
              <a:t>süreç</a:t>
            </a:r>
          </a:p>
          <a:p>
            <a:r>
              <a:rPr lang="tr-TR" dirty="0"/>
              <a:t>Araştırma</a:t>
            </a:r>
          </a:p>
          <a:p>
            <a:r>
              <a:rPr lang="tr-TR" dirty="0"/>
              <a:t>Potansiyel gruplar arasından karar verme </a:t>
            </a:r>
            <a:r>
              <a:rPr lang="en-DE" dirty="0"/>
              <a:t>–</a:t>
            </a:r>
            <a:r>
              <a:rPr lang="tr-TR" dirty="0"/>
              <a:t> katılmak ya da katılmamak- </a:t>
            </a:r>
            <a:r>
              <a:rPr lang="tr-TR" i="1" dirty="0">
                <a:solidFill>
                  <a:srgbClr val="C00000"/>
                </a:solidFill>
              </a:rPr>
              <a:t>Okuldaki topluluklar???</a:t>
            </a:r>
          </a:p>
          <a:p>
            <a:r>
              <a:rPr lang="tr-TR" b="1" dirty="0"/>
              <a:t>Doğuştan gelen (verilmiş) gruplar</a:t>
            </a:r>
            <a:r>
              <a:rPr lang="tr-TR" dirty="0"/>
              <a:t> - Gruplara katılmak konusunda pek çok zaman karar bizim yerimize verilir </a:t>
            </a:r>
            <a:r>
              <a:rPr lang="en-DE" dirty="0"/>
              <a:t>–</a:t>
            </a:r>
            <a:r>
              <a:rPr lang="tr-TR" dirty="0"/>
              <a:t> ait olduğumuz kültür, etnik köken</a:t>
            </a:r>
            <a:r>
              <a:rPr lang="en-DE" dirty="0"/>
              <a:t>…</a:t>
            </a:r>
            <a:r>
              <a:rPr lang="tr-TR" dirty="0"/>
              <a:t> gibi…</a:t>
            </a:r>
          </a:p>
          <a:p>
            <a:r>
              <a:rPr lang="tr-TR" b="1" dirty="0"/>
              <a:t>Edinilen gruplar </a:t>
            </a:r>
            <a:r>
              <a:rPr lang="en-DE" dirty="0"/>
              <a:t>–</a:t>
            </a:r>
            <a:r>
              <a:rPr lang="tr-TR" dirty="0"/>
              <a:t> (en azından kısmen) seçme şansımız olan  gruplar </a:t>
            </a:r>
            <a:r>
              <a:rPr lang="en-DE" dirty="0"/>
              <a:t>–</a:t>
            </a:r>
            <a:r>
              <a:rPr lang="tr-TR" dirty="0"/>
              <a:t> sosyal kulüpler, üniversite, iş yeri, arkadaş grupları</a:t>
            </a:r>
            <a:r>
              <a:rPr lang="en-DE" dirty="0"/>
              <a:t>…</a:t>
            </a:r>
            <a:endParaRPr lang="tr-TR" dirty="0"/>
          </a:p>
        </p:txBody>
      </p:sp>
    </p:spTree>
    <p:extLst>
      <p:ext uri="{BB962C8B-B14F-4D97-AF65-F5344CB8AC3E}">
        <p14:creationId xmlns:p14="http://schemas.microsoft.com/office/powerpoint/2010/main" val="3216713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Gruplara dahil olma süreçleri: 1- Keşif süreci</a:t>
            </a:r>
          </a:p>
        </p:txBody>
      </p:sp>
      <p:sp>
        <p:nvSpPr>
          <p:cNvPr id="3" name="Content Placeholder 2"/>
          <p:cNvSpPr>
            <a:spLocks noGrp="1"/>
          </p:cNvSpPr>
          <p:nvPr>
            <p:ph idx="1"/>
          </p:nvPr>
        </p:nvSpPr>
        <p:spPr>
          <a:xfrm>
            <a:off x="798022" y="1413164"/>
            <a:ext cx="10555778" cy="5087389"/>
          </a:xfrm>
        </p:spPr>
        <p:txBody>
          <a:bodyPr/>
          <a:lstStyle/>
          <a:p>
            <a:pPr marL="0" indent="0">
              <a:buNone/>
            </a:pPr>
            <a:r>
              <a:rPr lang="tr-TR" dirty="0"/>
              <a:t>Grupları seçerken:</a:t>
            </a:r>
          </a:p>
          <a:p>
            <a:r>
              <a:rPr lang="tr-TR" b="1" dirty="0"/>
              <a:t>Kar maksimizasyonu </a:t>
            </a:r>
            <a:r>
              <a:rPr lang="en-DE" dirty="0"/>
              <a:t>–</a:t>
            </a:r>
            <a:r>
              <a:rPr lang="tr-TR" dirty="0"/>
              <a:t> maddi ya da psikolojik yatırım ve kazançlar</a:t>
            </a:r>
          </a:p>
          <a:p>
            <a:r>
              <a:rPr lang="tr-TR" dirty="0"/>
              <a:t>Ancak! her zaman «kar  - zarar» hesabı geçerli mi?</a:t>
            </a:r>
          </a:p>
          <a:p>
            <a:r>
              <a:rPr lang="tr-TR" dirty="0"/>
              <a:t>İnsanların diğer gruplarla olan </a:t>
            </a:r>
            <a:r>
              <a:rPr lang="tr-TR" b="1" dirty="0"/>
              <a:t>önceki deneyimleri</a:t>
            </a:r>
          </a:p>
          <a:p>
            <a:r>
              <a:rPr lang="tr-TR" b="1" dirty="0"/>
              <a:t>Kendini sınıflandırma </a:t>
            </a:r>
            <a:r>
              <a:rPr lang="en-DE" dirty="0"/>
              <a:t>–</a:t>
            </a:r>
            <a:r>
              <a:rPr lang="tr-TR" dirty="0"/>
              <a:t> bir grubun </a:t>
            </a:r>
            <a:r>
              <a:rPr lang="tr-TR" dirty="0" err="1"/>
              <a:t>prototipik</a:t>
            </a:r>
            <a:r>
              <a:rPr lang="tr-TR" dirty="0"/>
              <a:t> üyesi benlik ile ne kadar örtüşüyor? «İster önceki grup üyeliklerinden ister daha genel olarak sosyokültürel sosyalleşmeden türetilmiş olsun, insanların </a:t>
            </a:r>
            <a:r>
              <a:rPr lang="tr-TR" i="1" u="sng" dirty="0"/>
              <a:t>sosyal kimliklerinin</a:t>
            </a:r>
            <a:r>
              <a:rPr lang="tr-TR" dirty="0"/>
              <a:t>, yeni grup tarafından sağlanacak olanla uyumlu olması gerekir.»</a:t>
            </a:r>
          </a:p>
        </p:txBody>
      </p:sp>
    </p:spTree>
    <p:extLst>
      <p:ext uri="{BB962C8B-B14F-4D97-AF65-F5344CB8AC3E}">
        <p14:creationId xmlns:p14="http://schemas.microsoft.com/office/powerpoint/2010/main" val="1526720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Gruplara dahil olma süreçleri: 1- Keşif süreci</a:t>
            </a:r>
          </a:p>
        </p:txBody>
      </p:sp>
      <p:sp>
        <p:nvSpPr>
          <p:cNvPr id="3" name="Content Placeholder 2"/>
          <p:cNvSpPr>
            <a:spLocks noGrp="1"/>
          </p:cNvSpPr>
          <p:nvPr>
            <p:ph idx="1"/>
          </p:nvPr>
        </p:nvSpPr>
        <p:spPr>
          <a:xfrm>
            <a:off x="798022" y="1413164"/>
            <a:ext cx="5555153" cy="5087389"/>
          </a:xfrm>
        </p:spPr>
        <p:txBody>
          <a:bodyPr>
            <a:normAutofit lnSpcReduction="10000"/>
          </a:bodyPr>
          <a:lstStyle/>
          <a:p>
            <a:pPr marL="0" indent="0">
              <a:buNone/>
            </a:pPr>
            <a:r>
              <a:rPr lang="tr-TR" sz="2000" dirty="0"/>
              <a:t>Grupları seçerken:</a:t>
            </a:r>
          </a:p>
          <a:p>
            <a:r>
              <a:rPr lang="tr-TR" sz="2000" b="1" dirty="0"/>
              <a:t>Kendini sınıflandırma </a:t>
            </a:r>
            <a:r>
              <a:rPr lang="tr-TR" sz="2000" dirty="0"/>
              <a:t>(devamı)</a:t>
            </a:r>
          </a:p>
          <a:p>
            <a:pPr marL="0" indent="0">
              <a:buNone/>
            </a:pPr>
            <a:r>
              <a:rPr lang="tr-TR" sz="2000" dirty="0" err="1"/>
              <a:t>Niedenthal</a:t>
            </a:r>
            <a:r>
              <a:rPr lang="tr-TR" sz="2000" dirty="0"/>
              <a:t> et al. (1985) </a:t>
            </a:r>
            <a:r>
              <a:rPr lang="en-DE" sz="2000" dirty="0"/>
              <a:t>–</a:t>
            </a:r>
            <a:r>
              <a:rPr lang="tr-TR" sz="2000" dirty="0"/>
              <a:t> deney</a:t>
            </a:r>
          </a:p>
          <a:p>
            <a:pPr lvl="1">
              <a:buFont typeface="Courier New" panose="02070309020205020404" pitchFamily="49" charset="0"/>
              <a:buChar char="o"/>
            </a:pPr>
            <a:r>
              <a:rPr lang="tr-TR" sz="1600" dirty="0"/>
              <a:t>Öğrencilere barınma tercihleri soruluyor: ev, yurt, kardeşlik dernekleri (</a:t>
            </a:r>
            <a:r>
              <a:rPr lang="tr-TR" sz="1600" dirty="0" err="1"/>
              <a:t>fraternity</a:t>
            </a:r>
            <a:r>
              <a:rPr lang="tr-TR" sz="1600" dirty="0"/>
              <a:t>, </a:t>
            </a:r>
            <a:r>
              <a:rPr lang="tr-TR" sz="1600" dirty="0" err="1"/>
              <a:t>sorority</a:t>
            </a:r>
            <a:r>
              <a:rPr lang="tr-TR" sz="1600" dirty="0"/>
              <a:t>)</a:t>
            </a:r>
          </a:p>
          <a:p>
            <a:pPr lvl="1">
              <a:buFont typeface="Courier New" panose="02070309020205020404" pitchFamily="49" charset="0"/>
              <a:buChar char="o"/>
            </a:pPr>
            <a:r>
              <a:rPr lang="tr-TR" sz="1600" dirty="0"/>
              <a:t>Benlik kavramları (çok sayıda sıfat verilerek) soruluyor- «Kendini ne düzeyde bu sıfatlarla tanımlarsın?»</a:t>
            </a:r>
          </a:p>
          <a:p>
            <a:pPr lvl="1">
              <a:buFont typeface="Courier New" panose="02070309020205020404" pitchFamily="49" charset="0"/>
              <a:buChar char="o"/>
            </a:pPr>
            <a:r>
              <a:rPr lang="tr-TR" sz="1600" dirty="0"/>
              <a:t>Aynı sıfat listesi kullanılarak “Bu barınma türünde kalan tipik kişi nasıldır?” diye soruluyor- Yani her barınma türü için bir “tipik kişi profili” çıkarılıyor. EŞLEŞTİRME!!</a:t>
            </a:r>
          </a:p>
          <a:p>
            <a:pPr marL="457200" lvl="1" indent="0">
              <a:buNone/>
            </a:pPr>
            <a:r>
              <a:rPr lang="tr-TR" sz="1600" b="1" dirty="0"/>
              <a:t>Sonuç</a:t>
            </a:r>
            <a:r>
              <a:rPr lang="tr-TR" sz="1600" dirty="0"/>
              <a:t>: barınma tercihi ve benlik kavramı; benlik kavramı ve barınma prototipi ilişkili </a:t>
            </a:r>
            <a:r>
              <a:rPr lang="en-DE" sz="1600" dirty="0"/>
              <a:t>–</a:t>
            </a:r>
            <a:r>
              <a:rPr lang="tr-TR" sz="1600" dirty="0"/>
              <a:t> tipik üyeleri kendilerine en yakın olan konutları seçme eğilimi görülmüş</a:t>
            </a:r>
          </a:p>
          <a:p>
            <a:pPr lvl="1"/>
            <a:r>
              <a:rPr lang="tr-TR" sz="1800" dirty="0"/>
              <a:t>Kendini “sosyal ve dışa dönük” gören biri → kardeşlik derneklerini tercih etme eğiliminde</a:t>
            </a:r>
          </a:p>
          <a:p>
            <a:pPr lvl="1"/>
            <a:r>
              <a:rPr lang="tr-TR" sz="1800" dirty="0"/>
              <a:t>Kendini “bağımsız” gören biri → evde kalmayı tercih etme eğiliminde</a:t>
            </a:r>
          </a:p>
          <a:p>
            <a:pPr lvl="1"/>
            <a:r>
              <a:rPr lang="tr-TR" sz="1800" dirty="0"/>
              <a:t>Daha “kurallı/düzenli” algılayanlar → yurda yönelebiliyor</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9173817" y="3778525"/>
            <a:ext cx="2891499" cy="1513519"/>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73461" y="5198167"/>
            <a:ext cx="2774121" cy="1560443"/>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33164" y="2726428"/>
            <a:ext cx="2619375" cy="1743075"/>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06082" y="1322111"/>
            <a:ext cx="2847975" cy="1609725"/>
          </a:xfrm>
          <a:prstGeom prst="rect">
            <a:avLst/>
          </a:prstGeom>
        </p:spPr>
      </p:pic>
    </p:spTree>
    <p:extLst>
      <p:ext uri="{BB962C8B-B14F-4D97-AF65-F5344CB8AC3E}">
        <p14:creationId xmlns:p14="http://schemas.microsoft.com/office/powerpoint/2010/main" val="77382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Gruplara dahil olma süreçleri: 2- Benlik kavramındaki değişiklikler</a:t>
            </a:r>
          </a:p>
        </p:txBody>
      </p:sp>
      <p:sp>
        <p:nvSpPr>
          <p:cNvPr id="3" name="Content Placeholder 2"/>
          <p:cNvSpPr>
            <a:spLocks noGrp="1"/>
          </p:cNvSpPr>
          <p:nvPr>
            <p:ph idx="1"/>
          </p:nvPr>
        </p:nvSpPr>
        <p:spPr>
          <a:xfrm>
            <a:off x="838200" y="1885361"/>
            <a:ext cx="10555778" cy="4513246"/>
          </a:xfrm>
        </p:spPr>
        <p:txBody>
          <a:bodyPr/>
          <a:lstStyle/>
          <a:p>
            <a:r>
              <a:rPr lang="tr-TR" dirty="0"/>
              <a:t>Yalnızca </a:t>
            </a:r>
            <a:r>
              <a:rPr lang="tr-TR" u="sng" dirty="0"/>
              <a:t>benlik kavramı grup seçimini </a:t>
            </a:r>
            <a:r>
              <a:rPr lang="tr-TR" dirty="0"/>
              <a:t>etkilemez,</a:t>
            </a:r>
          </a:p>
          <a:p>
            <a:r>
              <a:rPr lang="tr-TR" u="sng" dirty="0"/>
              <a:t>Gruplara katılım da benlik kavramını </a:t>
            </a:r>
            <a:r>
              <a:rPr lang="tr-TR" dirty="0"/>
              <a:t>etkiler.</a:t>
            </a:r>
          </a:p>
          <a:p>
            <a:r>
              <a:rPr lang="tr-TR" dirty="0"/>
              <a:t>Bir gruba katılmak kendimizi nasıl gördüğümüzü, benlik tanımlarımızı etkiler.</a:t>
            </a:r>
          </a:p>
          <a:p>
            <a:pPr marL="0" indent="0">
              <a:buNone/>
            </a:pPr>
            <a:r>
              <a:rPr lang="tr-TR" dirty="0"/>
              <a:t>Benlik saygısı:</a:t>
            </a:r>
          </a:p>
          <a:p>
            <a:r>
              <a:rPr lang="tr-TR" dirty="0"/>
              <a:t>Grup üyeliklerini benlik kavramımızın bir parçası olarak içselleştiriyorsak bu, bu gruplarla ilişkili herhangi bir prestij veya değerin, </a:t>
            </a:r>
            <a:r>
              <a:rPr lang="tr-TR" b="1" dirty="0"/>
              <a:t>benlik saygımız </a:t>
            </a:r>
            <a:r>
              <a:rPr lang="tr-TR" dirty="0"/>
              <a:t>üzerinde etkileri olacağı anlamına gelir. (Sosyal Kimlik Kuramı - </a:t>
            </a:r>
            <a:r>
              <a:rPr lang="tr-TR" dirty="0" err="1"/>
              <a:t>Tajfel</a:t>
            </a:r>
            <a:r>
              <a:rPr lang="tr-TR" dirty="0"/>
              <a:t> ve </a:t>
            </a:r>
            <a:r>
              <a:rPr lang="tr-TR" dirty="0" err="1"/>
              <a:t>Turner</a:t>
            </a:r>
            <a:r>
              <a:rPr lang="tr-TR" dirty="0"/>
              <a:t>, 1986)</a:t>
            </a:r>
          </a:p>
          <a:p>
            <a:endParaRPr lang="tr-TR" dirty="0"/>
          </a:p>
        </p:txBody>
      </p:sp>
    </p:spTree>
    <p:extLst>
      <p:ext uri="{BB962C8B-B14F-4D97-AF65-F5344CB8AC3E}">
        <p14:creationId xmlns:p14="http://schemas.microsoft.com/office/powerpoint/2010/main" val="3092290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solidFill>
                  <a:schemeClr val="accent1">
                    <a:lumMod val="75000"/>
                  </a:schemeClr>
                </a:solidFill>
              </a:rPr>
              <a:t>Gruplara dahil olma süreçleri: 2- Benlik kavramındaki değişiklikler</a:t>
            </a:r>
          </a:p>
        </p:txBody>
      </p:sp>
      <p:sp>
        <p:nvSpPr>
          <p:cNvPr id="3" name="Content Placeholder 2"/>
          <p:cNvSpPr>
            <a:spLocks noGrp="1"/>
          </p:cNvSpPr>
          <p:nvPr>
            <p:ph idx="1"/>
          </p:nvPr>
        </p:nvSpPr>
        <p:spPr>
          <a:xfrm>
            <a:off x="600647" y="1770611"/>
            <a:ext cx="11277125" cy="5087389"/>
          </a:xfrm>
        </p:spPr>
        <p:txBody>
          <a:bodyPr>
            <a:normAutofit lnSpcReduction="10000"/>
          </a:bodyPr>
          <a:lstStyle/>
          <a:p>
            <a:r>
              <a:rPr lang="tr-TR" sz="2400" dirty="0" err="1"/>
              <a:t>Zander</a:t>
            </a:r>
            <a:r>
              <a:rPr lang="tr-TR" sz="2400" dirty="0"/>
              <a:t> ve ark. (1960) </a:t>
            </a:r>
            <a:r>
              <a:rPr lang="en-DE" sz="2400" dirty="0"/>
              <a:t>–</a:t>
            </a:r>
            <a:r>
              <a:rPr lang="tr-TR" sz="2400" dirty="0"/>
              <a:t> </a:t>
            </a:r>
            <a:r>
              <a:rPr lang="tr-TR" sz="2400" b="1" dirty="0"/>
              <a:t>grup bağlılığı deneyi</a:t>
            </a:r>
          </a:p>
          <a:p>
            <a:pPr marL="0" indent="0">
              <a:buNone/>
            </a:pPr>
            <a:r>
              <a:rPr lang="tr-TR" sz="2400" b="1" dirty="0">
                <a:solidFill>
                  <a:srgbClr val="FF0000"/>
                </a:solidFill>
              </a:rPr>
              <a:t>Grup içindeki bağlılık arttıkça bireylerin grup normlarına uyumu ve grubun etkisi artar mı? </a:t>
            </a:r>
            <a:r>
              <a:rPr lang="tr-TR" sz="2400" b="1" dirty="0"/>
              <a:t>Sorusu…</a:t>
            </a:r>
          </a:p>
          <a:p>
            <a:r>
              <a:rPr lang="tr-TR" sz="2400" b="1" dirty="0"/>
              <a:t>Katılımcılar küçük gruplara ayrılıyor ve bir görev üzerinde birlikte çalışıyorlar. </a:t>
            </a:r>
          </a:p>
          <a:p>
            <a:r>
              <a:rPr lang="tr-TR" sz="2400" b="1" dirty="0"/>
              <a:t>Gruplar farklı düzeylerde “bağlılık” hissi oluşturacak şekilde manipüle ediliyor (</a:t>
            </a:r>
            <a:r>
              <a:rPr lang="tr-TR" sz="2400" i="1" dirty="0"/>
              <a:t>örneğin: birlikte başarı deneyimi yaşama, grup içinde kabul edilme / edilmemeye dair geri bildirimler</a:t>
            </a:r>
            <a:r>
              <a:rPr lang="tr-TR" sz="2400" b="1" dirty="0"/>
              <a:t>) Daha sonra katılımcılara: Grup normları (</a:t>
            </a:r>
            <a:r>
              <a:rPr lang="tr-TR" sz="2400" i="1" dirty="0"/>
              <a:t>grubun “doğru” kabul ettiği görüşler</a:t>
            </a:r>
            <a:r>
              <a:rPr lang="tr-TR" sz="2400" b="1" dirty="0"/>
              <a:t>) bireysel kararlar içeren görevler veriliyor…</a:t>
            </a:r>
          </a:p>
          <a:p>
            <a:r>
              <a:rPr lang="tr-TR" sz="2400" b="1" dirty="0"/>
              <a:t>Bağlılığı yüksek grup</a:t>
            </a:r>
            <a:r>
              <a:rPr lang="tr-TR" sz="2400" dirty="0"/>
              <a:t> : yan yana oturmak, gruba isim bulmak, üyelerin kişiler arası benzerliklerine dikkat çekmek</a:t>
            </a:r>
          </a:p>
          <a:p>
            <a:r>
              <a:rPr lang="tr-TR" sz="2400" b="1" dirty="0"/>
              <a:t>Bağlılığı olmayan grup: </a:t>
            </a:r>
            <a:r>
              <a:rPr lang="tr-TR" sz="2400" dirty="0"/>
              <a:t>istedikleri yere oturuyorlar, grup ismi yok yalnıza numara, grup olarak bile açıkça adlandırılmıyorlar</a:t>
            </a:r>
          </a:p>
          <a:p>
            <a:r>
              <a:rPr lang="tr-TR" sz="2400" dirty="0"/>
              <a:t>Bağlılığı yüksek olan grup üyelerinin benlik saygıları başarı ya da başarısızlıktan etkileniyor</a:t>
            </a:r>
          </a:p>
        </p:txBody>
      </p:sp>
    </p:spTree>
    <p:extLst>
      <p:ext uri="{BB962C8B-B14F-4D97-AF65-F5344CB8AC3E}">
        <p14:creationId xmlns:p14="http://schemas.microsoft.com/office/powerpoint/2010/main" val="319965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1309</TotalTime>
  <Words>3197</Words>
  <Application>Microsoft Office PowerPoint</Application>
  <PresentationFormat>Geniş ekran</PresentationFormat>
  <Paragraphs>235</Paragraphs>
  <Slides>32</Slides>
  <Notes>8</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32</vt:i4>
      </vt:variant>
    </vt:vector>
  </HeadingPairs>
  <TitlesOfParts>
    <vt:vector size="38" baseType="lpstr">
      <vt:lpstr>Arial</vt:lpstr>
      <vt:lpstr>Calibri</vt:lpstr>
      <vt:lpstr>Calibri Light</vt:lpstr>
      <vt:lpstr>Courier New</vt:lpstr>
      <vt:lpstr>Wingdings</vt:lpstr>
      <vt:lpstr>Office Theme</vt:lpstr>
      <vt:lpstr>Temel Grup süreçleri</vt:lpstr>
      <vt:lpstr>To begin with…</vt:lpstr>
      <vt:lpstr>Answers!!!</vt:lpstr>
      <vt:lpstr>Gruplara katılmak</vt:lpstr>
      <vt:lpstr>Gruplara dahil olma süreçleri: 1- Keşif süreci</vt:lpstr>
      <vt:lpstr>Gruplara dahil olma süreçleri: 1- Keşif süreci</vt:lpstr>
      <vt:lpstr>Gruplara dahil olma süreçleri: 1- Keşif süreci</vt:lpstr>
      <vt:lpstr>Gruplara dahil olma süreçleri: 2- Benlik kavramındaki değişiklikler</vt:lpstr>
      <vt:lpstr>Gruplara dahil olma süreçleri: 2- Benlik kavramındaki değişiklikler</vt:lpstr>
      <vt:lpstr>Gruplara dahil olma süreçleri: 3- Kabul süreci</vt:lpstr>
      <vt:lpstr>Gruplara dahil olma süreçleri: 3- Kabul süreci</vt:lpstr>
      <vt:lpstr>Gruplara dahil olma süreçleri: 3- Kabul süreci</vt:lpstr>
      <vt:lpstr>Gruplara dahil olma süreçleri: 3- Kabul süreci</vt:lpstr>
      <vt:lpstr>Grup bağlılığı</vt:lpstr>
      <vt:lpstr>Grup bağlılığı</vt:lpstr>
      <vt:lpstr>Grup bağlılığı</vt:lpstr>
      <vt:lpstr>Grup bağlılığı</vt:lpstr>
      <vt:lpstr>Grup bağlılığı</vt:lpstr>
      <vt:lpstr>Grup bağlılığı</vt:lpstr>
      <vt:lpstr>Grup bağlılığı</vt:lpstr>
      <vt:lpstr>Grup bağlılığı</vt:lpstr>
      <vt:lpstr>Grup bağlılığı</vt:lpstr>
      <vt:lpstr>Grup bağlılığı</vt:lpstr>
      <vt:lpstr>Grup içi süreçler: Görevin Başarılması ve İlişkilerin Sürdürülmesi </vt:lpstr>
      <vt:lpstr>Grup üyeleri, grubun görevlerini yaparken birbirleriyle nasıl etkileşime giriyor?</vt:lpstr>
      <vt:lpstr>Grup içi süreçler: görevin başarılması ve ilişkilerin sürdürülmesi </vt:lpstr>
      <vt:lpstr>Grup oluşumu ve temel grup süreçleri (2.ve3. Hafta) - ÖZET</vt:lpstr>
      <vt:lpstr>Grup oluşumu ve temel grup süreçleri (2.ve3. Hafta) - ÖZET</vt:lpstr>
      <vt:lpstr>Grup oluşumu ve temel grup süreçleri (2.ve3. Hafta) - ÖZET</vt:lpstr>
      <vt:lpstr>Grup oluşumu ve temel grup süreçleri (2.ve3. Hafta) - ÖZET</vt:lpstr>
      <vt:lpstr>Grup oluşumu ve temel grup süreçleri (2.ve3. Hafta) - ÖZET</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hafta</dc:title>
  <dc:creator>Cherry</dc:creator>
  <cp:lastModifiedBy>Sena D</cp:lastModifiedBy>
  <cp:revision>120</cp:revision>
  <dcterms:created xsi:type="dcterms:W3CDTF">2023-10-23T20:54:33Z</dcterms:created>
  <dcterms:modified xsi:type="dcterms:W3CDTF">2026-04-23T19:16:07Z</dcterms:modified>
</cp:coreProperties>
</file>