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5" r:id="rId1"/>
    <p:sldMasterId id="2147484639" r:id="rId2"/>
    <p:sldMasterId id="2147484651" r:id="rId3"/>
    <p:sldMasterId id="2147484663" r:id="rId4"/>
  </p:sldMasterIdLst>
  <p:notesMasterIdLst>
    <p:notesMasterId r:id="rId138"/>
  </p:notesMasterIdLst>
  <p:handoutMasterIdLst>
    <p:handoutMasterId r:id="rId139"/>
  </p:handoutMasterIdLst>
  <p:sldIdLst>
    <p:sldId id="903" r:id="rId5"/>
    <p:sldId id="485" r:id="rId6"/>
    <p:sldId id="861" r:id="rId7"/>
    <p:sldId id="784" r:id="rId8"/>
    <p:sldId id="264" r:id="rId9"/>
    <p:sldId id="904" r:id="rId10"/>
    <p:sldId id="907" r:id="rId11"/>
    <p:sldId id="400" r:id="rId12"/>
    <p:sldId id="428" r:id="rId13"/>
    <p:sldId id="765" r:id="rId14"/>
    <p:sldId id="402" r:id="rId15"/>
    <p:sldId id="404" r:id="rId16"/>
    <p:sldId id="785" r:id="rId17"/>
    <p:sldId id="786" r:id="rId18"/>
    <p:sldId id="787" r:id="rId19"/>
    <p:sldId id="788" r:id="rId20"/>
    <p:sldId id="835" r:id="rId21"/>
    <p:sldId id="265" r:id="rId22"/>
    <p:sldId id="390" r:id="rId23"/>
    <p:sldId id="947" r:id="rId24"/>
    <p:sldId id="594" r:id="rId25"/>
    <p:sldId id="601" r:id="rId26"/>
    <p:sldId id="392" r:id="rId27"/>
    <p:sldId id="751" r:id="rId28"/>
    <p:sldId id="764" r:id="rId29"/>
    <p:sldId id="766" r:id="rId30"/>
    <p:sldId id="767" r:id="rId31"/>
    <p:sldId id="768" r:id="rId32"/>
    <p:sldId id="769" r:id="rId33"/>
    <p:sldId id="388" r:id="rId34"/>
    <p:sldId id="752" r:id="rId35"/>
    <p:sldId id="762" r:id="rId36"/>
    <p:sldId id="763" r:id="rId37"/>
    <p:sldId id="591" r:id="rId38"/>
    <p:sldId id="592" r:id="rId39"/>
    <p:sldId id="381" r:id="rId40"/>
    <p:sldId id="924" r:id="rId41"/>
    <p:sldId id="925" r:id="rId42"/>
    <p:sldId id="926" r:id="rId43"/>
    <p:sldId id="927" r:id="rId44"/>
    <p:sldId id="928" r:id="rId45"/>
    <p:sldId id="929" r:id="rId46"/>
    <p:sldId id="930" r:id="rId47"/>
    <p:sldId id="932" r:id="rId48"/>
    <p:sldId id="933" r:id="rId49"/>
    <p:sldId id="934" r:id="rId50"/>
    <p:sldId id="935" r:id="rId51"/>
    <p:sldId id="936" r:id="rId52"/>
    <p:sldId id="940" r:id="rId53"/>
    <p:sldId id="1027" r:id="rId54"/>
    <p:sldId id="1032" r:id="rId55"/>
    <p:sldId id="1033" r:id="rId56"/>
    <p:sldId id="1034" r:id="rId57"/>
    <p:sldId id="1035" r:id="rId58"/>
    <p:sldId id="979" r:id="rId59"/>
    <p:sldId id="1036" r:id="rId60"/>
    <p:sldId id="981" r:id="rId61"/>
    <p:sldId id="982" r:id="rId62"/>
    <p:sldId id="984" r:id="rId63"/>
    <p:sldId id="985" r:id="rId64"/>
    <p:sldId id="986" r:id="rId65"/>
    <p:sldId id="1041" r:id="rId66"/>
    <p:sldId id="987" r:id="rId67"/>
    <p:sldId id="988" r:id="rId68"/>
    <p:sldId id="990" r:id="rId69"/>
    <p:sldId id="1038" r:id="rId70"/>
    <p:sldId id="1039" r:id="rId71"/>
    <p:sldId id="992" r:id="rId72"/>
    <p:sldId id="999" r:id="rId73"/>
    <p:sldId id="1043" r:id="rId74"/>
    <p:sldId id="1000" r:id="rId75"/>
    <p:sldId id="1044" r:id="rId76"/>
    <p:sldId id="1001" r:id="rId77"/>
    <p:sldId id="1045" r:id="rId78"/>
    <p:sldId id="1002" r:id="rId79"/>
    <p:sldId id="1016" r:id="rId80"/>
    <p:sldId id="1047" r:id="rId81"/>
    <p:sldId id="1048" r:id="rId82"/>
    <p:sldId id="1003" r:id="rId83"/>
    <p:sldId id="1050" r:id="rId84"/>
    <p:sldId id="1004" r:id="rId85"/>
    <p:sldId id="1005" r:id="rId86"/>
    <p:sldId id="1010" r:id="rId87"/>
    <p:sldId id="1012" r:id="rId88"/>
    <p:sldId id="1013" r:id="rId89"/>
    <p:sldId id="1014" r:id="rId90"/>
    <p:sldId id="1051" r:id="rId91"/>
    <p:sldId id="304" r:id="rId92"/>
    <p:sldId id="347" r:id="rId93"/>
    <p:sldId id="712" r:id="rId94"/>
    <p:sldId id="348" r:id="rId95"/>
    <p:sldId id="773" r:id="rId96"/>
    <p:sldId id="740" r:id="rId97"/>
    <p:sldId id="349" r:id="rId98"/>
    <p:sldId id="711" r:id="rId99"/>
    <p:sldId id="350" r:id="rId100"/>
    <p:sldId id="750" r:id="rId101"/>
    <p:sldId id="351" r:id="rId102"/>
    <p:sldId id="710" r:id="rId103"/>
    <p:sldId id="774" r:id="rId104"/>
    <p:sldId id="352" r:id="rId105"/>
    <p:sldId id="603" r:id="rId106"/>
    <p:sldId id="457" r:id="rId107"/>
    <p:sldId id="458" r:id="rId108"/>
    <p:sldId id="353" r:id="rId109"/>
    <p:sldId id="358" r:id="rId110"/>
    <p:sldId id="517" r:id="rId111"/>
    <p:sldId id="518" r:id="rId112"/>
    <p:sldId id="519" r:id="rId113"/>
    <p:sldId id="775" r:id="rId114"/>
    <p:sldId id="459" r:id="rId115"/>
    <p:sldId id="460" r:id="rId116"/>
    <p:sldId id="461" r:id="rId117"/>
    <p:sldId id="462" r:id="rId118"/>
    <p:sldId id="463" r:id="rId119"/>
    <p:sldId id="1019" r:id="rId120"/>
    <p:sldId id="1020" r:id="rId121"/>
    <p:sldId id="465" r:id="rId122"/>
    <p:sldId id="700" r:id="rId123"/>
    <p:sldId id="466" r:id="rId124"/>
    <p:sldId id="581" r:id="rId125"/>
    <p:sldId id="582" r:id="rId126"/>
    <p:sldId id="583" r:id="rId127"/>
    <p:sldId id="467" r:id="rId128"/>
    <p:sldId id="776" r:id="rId129"/>
    <p:sldId id="505" r:id="rId130"/>
    <p:sldId id="506" r:id="rId131"/>
    <p:sldId id="577" r:id="rId132"/>
    <p:sldId id="578" r:id="rId133"/>
    <p:sldId id="470" r:id="rId134"/>
    <p:sldId id="471" r:id="rId135"/>
    <p:sldId id="695" r:id="rId136"/>
    <p:sldId id="694" r:id="rId137"/>
  </p:sldIdLst>
  <p:sldSz cx="9144000" cy="6858000" type="screen4x3"/>
  <p:notesSz cx="7102475" cy="10234613"/>
  <p:defaultTextStyle>
    <a:defPPr>
      <a:defRPr lang="tr-T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autoAdjust="0"/>
    <p:restoredTop sz="94615" autoAdjust="0"/>
  </p:normalViewPr>
  <p:slideViewPr>
    <p:cSldViewPr>
      <p:cViewPr varScale="1">
        <p:scale>
          <a:sx n="106" d="100"/>
          <a:sy n="106" d="100"/>
        </p:scale>
        <p:origin x="1888" y="176"/>
      </p:cViewPr>
      <p:guideLst>
        <p:guide orient="horz" pos="2160"/>
        <p:guide pos="2880"/>
      </p:guideLst>
    </p:cSldViewPr>
  </p:slideViewPr>
  <p:outlineViewPr>
    <p:cViewPr>
      <p:scale>
        <a:sx n="33" d="100"/>
        <a:sy n="33" d="100"/>
      </p:scale>
      <p:origin x="0" y="-57869"/>
    </p:cViewPr>
  </p:outlineViewPr>
  <p:notesTextViewPr>
    <p:cViewPr>
      <p:scale>
        <a:sx n="100" d="100"/>
        <a:sy n="100" d="100"/>
      </p:scale>
      <p:origin x="0" y="0"/>
    </p:cViewPr>
  </p:notesTextViewPr>
  <p:sorterViewPr>
    <p:cViewPr>
      <p:scale>
        <a:sx n="66" d="100"/>
        <a:sy n="66" d="100"/>
      </p:scale>
      <p:origin x="0" y="-18451"/>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34881-44AA-4409-A7DE-81270A421B5C}" type="doc">
      <dgm:prSet loTypeId="urn:microsoft.com/office/officeart/2005/8/layout/orgChart1" loCatId="hierarchy" qsTypeId="urn:microsoft.com/office/officeart/2005/8/quickstyle/simple5" qsCatId="simple" csTypeId="urn:microsoft.com/office/officeart/2005/8/colors/accent1_2" csCatId="accent1" phldr="1"/>
      <dgm:spPr/>
    </dgm:pt>
    <dgm:pt modelId="{321E1476-091E-47C6-9CBE-ABC7BDEF7F87}">
      <dgm:prSet/>
      <dgm:spPr>
        <a:solidFill>
          <a:srgbClr val="008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a:ln/>
              <a:effectLst/>
              <a:latin typeface="Comic Sans MS" pitchFamily="66" charset="0"/>
              <a:cs typeface="Arial" charset="0"/>
            </a:rPr>
            <a:t>İŞ HUKUKUNUN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a:ln/>
              <a:effectLst/>
              <a:latin typeface="Comic Sans MS" pitchFamily="66" charset="0"/>
              <a:cs typeface="Arial" charset="0"/>
            </a:rPr>
            <a:t>BÖLÜMLERİ</a:t>
          </a:r>
          <a:endParaRPr kumimoji="0" lang="tr-TR" b="0" i="0" u="none" strike="noStrike" cap="none" normalizeH="0" baseline="0" dirty="0">
            <a:ln/>
            <a:effectLst/>
            <a:latin typeface="Comic Sans MS" pitchFamily="66" charset="0"/>
            <a:cs typeface="Arial" charset="0"/>
          </a:endParaRPr>
        </a:p>
      </dgm:t>
    </dgm:pt>
    <dgm:pt modelId="{6D308B90-1BBE-45F0-899E-68AF3C5AF9DD}" type="parTrans" cxnId="{11E4E7D6-5AE5-439C-9562-F6DDE6BBE864}">
      <dgm:prSet/>
      <dgm:spPr/>
      <dgm:t>
        <a:bodyPr/>
        <a:lstStyle/>
        <a:p>
          <a:endParaRPr lang="tr-TR"/>
        </a:p>
      </dgm:t>
    </dgm:pt>
    <dgm:pt modelId="{4D3F00B0-8B93-4042-835D-BDCECE9D4C58}" type="sibTrans" cxnId="{11E4E7D6-5AE5-439C-9562-F6DDE6BBE864}">
      <dgm:prSet/>
      <dgm:spPr/>
      <dgm:t>
        <a:bodyPr/>
        <a:lstStyle/>
        <a:p>
          <a:endParaRPr lang="tr-TR"/>
        </a:p>
      </dgm:t>
    </dgm:pt>
    <dgm:pt modelId="{0DF12CFE-00C0-4B46-B687-94308402BBDB}">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a:ln/>
              <a:effectLst/>
              <a:latin typeface="Comic Sans MS" pitchFamily="66" charset="0"/>
              <a:cs typeface="Arial" charset="0"/>
            </a:rPr>
            <a:t>BİREYSEL İŞ HUKUKU</a:t>
          </a:r>
          <a:endParaRPr kumimoji="0" lang="tr-TR" b="0" i="0" u="none" strike="noStrike" cap="none" normalizeH="0" baseline="0" dirty="0">
            <a:ln/>
            <a:effectLst/>
            <a:latin typeface="Comic Sans MS" pitchFamily="66" charset="0"/>
            <a:cs typeface="Arial" charset="0"/>
          </a:endParaRPr>
        </a:p>
      </dgm:t>
    </dgm:pt>
    <dgm:pt modelId="{A6FACD71-CFD9-417D-BAA0-6CF3B6E08F3E}" type="parTrans" cxnId="{669B1C3C-BFD4-40D0-875A-3CC4A25B86EF}">
      <dgm:prSet/>
      <dgm:spPr/>
      <dgm:t>
        <a:bodyPr/>
        <a:lstStyle/>
        <a:p>
          <a:endParaRPr lang="tr-TR"/>
        </a:p>
      </dgm:t>
    </dgm:pt>
    <dgm:pt modelId="{39FFBF4A-16C3-495A-8C1B-8BA264891A46}" type="sibTrans" cxnId="{669B1C3C-BFD4-40D0-875A-3CC4A25B86EF}">
      <dgm:prSet/>
      <dgm:spPr/>
      <dgm:t>
        <a:bodyPr/>
        <a:lstStyle/>
        <a:p>
          <a:endParaRPr lang="tr-TR"/>
        </a:p>
      </dgm:t>
    </dgm:pt>
    <dgm:pt modelId="{58C2C786-5701-4143-92FE-0480384748AA}">
      <dgm:prSet/>
      <dgm:spPr>
        <a:solidFill>
          <a:srgbClr val="660066"/>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a:ln/>
              <a:effectLst/>
              <a:latin typeface="Comic Sans MS" pitchFamily="66" charset="0"/>
              <a:cs typeface="Arial" charset="0"/>
            </a:rPr>
            <a:t>TOPLU İŞ HUKUKU</a:t>
          </a:r>
          <a:endParaRPr kumimoji="0" lang="tr-TR" b="0" i="0" u="none" strike="noStrike" cap="none" normalizeH="0" baseline="0" dirty="0">
            <a:ln/>
            <a:effectLst/>
            <a:latin typeface="Comic Sans MS" pitchFamily="66" charset="0"/>
            <a:cs typeface="Arial" charset="0"/>
          </a:endParaRPr>
        </a:p>
      </dgm:t>
    </dgm:pt>
    <dgm:pt modelId="{85708426-598B-44AB-9439-D04D08DC9CB9}" type="parTrans" cxnId="{1380A074-0DBE-416B-8237-7539E9AC29CB}">
      <dgm:prSet/>
      <dgm:spPr/>
      <dgm:t>
        <a:bodyPr/>
        <a:lstStyle/>
        <a:p>
          <a:endParaRPr lang="tr-TR"/>
        </a:p>
      </dgm:t>
    </dgm:pt>
    <dgm:pt modelId="{28BA84DF-2D2C-4E8E-9107-BA2C522B33C6}" type="sibTrans" cxnId="{1380A074-0DBE-416B-8237-7539E9AC29CB}">
      <dgm:prSet/>
      <dgm:spPr/>
      <dgm:t>
        <a:bodyPr/>
        <a:lstStyle/>
        <a:p>
          <a:endParaRPr lang="tr-TR"/>
        </a:p>
      </dgm:t>
    </dgm:pt>
    <dgm:pt modelId="{FED5DEA5-4FB7-404E-B834-4F12154F6032}" type="pres">
      <dgm:prSet presAssocID="{01F34881-44AA-4409-A7DE-81270A421B5C}" presName="hierChild1" presStyleCnt="0">
        <dgm:presLayoutVars>
          <dgm:orgChart val="1"/>
          <dgm:chPref val="1"/>
          <dgm:dir/>
          <dgm:animOne val="branch"/>
          <dgm:animLvl val="lvl"/>
          <dgm:resizeHandles/>
        </dgm:presLayoutVars>
      </dgm:prSet>
      <dgm:spPr/>
    </dgm:pt>
    <dgm:pt modelId="{C131E20D-6C58-4FCC-8DC3-380C8B2D0E09}" type="pres">
      <dgm:prSet presAssocID="{321E1476-091E-47C6-9CBE-ABC7BDEF7F87}" presName="hierRoot1" presStyleCnt="0">
        <dgm:presLayoutVars>
          <dgm:hierBranch/>
        </dgm:presLayoutVars>
      </dgm:prSet>
      <dgm:spPr/>
    </dgm:pt>
    <dgm:pt modelId="{FB5587D2-68D9-4931-82B7-7D32C611C3A4}" type="pres">
      <dgm:prSet presAssocID="{321E1476-091E-47C6-9CBE-ABC7BDEF7F87}" presName="rootComposite1" presStyleCnt="0"/>
      <dgm:spPr/>
    </dgm:pt>
    <dgm:pt modelId="{061B4578-5BF2-4733-BA81-EB7A07DF0B06}" type="pres">
      <dgm:prSet presAssocID="{321E1476-091E-47C6-9CBE-ABC7BDEF7F87}" presName="rootText1" presStyleLbl="node0" presStyleIdx="0" presStyleCnt="1">
        <dgm:presLayoutVars>
          <dgm:chPref val="3"/>
        </dgm:presLayoutVars>
      </dgm:prSet>
      <dgm:spPr/>
    </dgm:pt>
    <dgm:pt modelId="{53031FB7-6515-43B9-8A36-646F4E4FCE98}" type="pres">
      <dgm:prSet presAssocID="{321E1476-091E-47C6-9CBE-ABC7BDEF7F87}" presName="rootConnector1" presStyleLbl="node1" presStyleIdx="0" presStyleCnt="0"/>
      <dgm:spPr/>
    </dgm:pt>
    <dgm:pt modelId="{D29F6FDF-C5B3-4E42-99C5-7E7303CE6939}" type="pres">
      <dgm:prSet presAssocID="{321E1476-091E-47C6-9CBE-ABC7BDEF7F87}" presName="hierChild2" presStyleCnt="0"/>
      <dgm:spPr/>
    </dgm:pt>
    <dgm:pt modelId="{ECABF0C0-7E8C-4AE5-AC3B-BDB7953186C3}" type="pres">
      <dgm:prSet presAssocID="{A6FACD71-CFD9-417D-BAA0-6CF3B6E08F3E}" presName="Name35" presStyleLbl="parChTrans1D2" presStyleIdx="0" presStyleCnt="2"/>
      <dgm:spPr/>
    </dgm:pt>
    <dgm:pt modelId="{45D6750A-AB5E-435C-A42D-A39075F79F9D}" type="pres">
      <dgm:prSet presAssocID="{0DF12CFE-00C0-4B46-B687-94308402BBDB}" presName="hierRoot2" presStyleCnt="0">
        <dgm:presLayoutVars>
          <dgm:hierBranch/>
        </dgm:presLayoutVars>
      </dgm:prSet>
      <dgm:spPr/>
    </dgm:pt>
    <dgm:pt modelId="{33E0F1B7-E0DC-45E7-A354-E15152C2976A}" type="pres">
      <dgm:prSet presAssocID="{0DF12CFE-00C0-4B46-B687-94308402BBDB}" presName="rootComposite" presStyleCnt="0"/>
      <dgm:spPr/>
    </dgm:pt>
    <dgm:pt modelId="{4C334B28-7E71-4867-BFE7-5D3FEB198D4B}" type="pres">
      <dgm:prSet presAssocID="{0DF12CFE-00C0-4B46-B687-94308402BBDB}" presName="rootText" presStyleLbl="node2" presStyleIdx="0" presStyleCnt="2">
        <dgm:presLayoutVars>
          <dgm:chPref val="3"/>
        </dgm:presLayoutVars>
      </dgm:prSet>
      <dgm:spPr/>
    </dgm:pt>
    <dgm:pt modelId="{7EB1957A-CBB2-493A-84F8-9E9AC22CD12E}" type="pres">
      <dgm:prSet presAssocID="{0DF12CFE-00C0-4B46-B687-94308402BBDB}" presName="rootConnector" presStyleLbl="node2" presStyleIdx="0" presStyleCnt="2"/>
      <dgm:spPr/>
    </dgm:pt>
    <dgm:pt modelId="{DCAC51E8-511D-4AA7-AD3F-0F786DF7D55A}" type="pres">
      <dgm:prSet presAssocID="{0DF12CFE-00C0-4B46-B687-94308402BBDB}" presName="hierChild4" presStyleCnt="0"/>
      <dgm:spPr/>
    </dgm:pt>
    <dgm:pt modelId="{B595C1B2-6499-46B2-8121-2D13D38D8376}" type="pres">
      <dgm:prSet presAssocID="{0DF12CFE-00C0-4B46-B687-94308402BBDB}" presName="hierChild5" presStyleCnt="0"/>
      <dgm:spPr/>
    </dgm:pt>
    <dgm:pt modelId="{A9E9EFF2-5A59-4B79-877D-3DBB97F31B93}" type="pres">
      <dgm:prSet presAssocID="{85708426-598B-44AB-9439-D04D08DC9CB9}" presName="Name35" presStyleLbl="parChTrans1D2" presStyleIdx="1" presStyleCnt="2"/>
      <dgm:spPr/>
    </dgm:pt>
    <dgm:pt modelId="{E8FACDAD-3146-41AE-9D15-221BA9FE45A2}" type="pres">
      <dgm:prSet presAssocID="{58C2C786-5701-4143-92FE-0480384748AA}" presName="hierRoot2" presStyleCnt="0">
        <dgm:presLayoutVars>
          <dgm:hierBranch/>
        </dgm:presLayoutVars>
      </dgm:prSet>
      <dgm:spPr/>
    </dgm:pt>
    <dgm:pt modelId="{9CC3E725-DD97-49C9-9745-7ED38D3D1A53}" type="pres">
      <dgm:prSet presAssocID="{58C2C786-5701-4143-92FE-0480384748AA}" presName="rootComposite" presStyleCnt="0"/>
      <dgm:spPr/>
    </dgm:pt>
    <dgm:pt modelId="{1F3866F3-5C96-4252-A705-DAFD610018F7}" type="pres">
      <dgm:prSet presAssocID="{58C2C786-5701-4143-92FE-0480384748AA}" presName="rootText" presStyleLbl="node2" presStyleIdx="1" presStyleCnt="2">
        <dgm:presLayoutVars>
          <dgm:chPref val="3"/>
        </dgm:presLayoutVars>
      </dgm:prSet>
      <dgm:spPr/>
    </dgm:pt>
    <dgm:pt modelId="{4CE6FE44-1EF3-4A8F-B41F-3F67E7425212}" type="pres">
      <dgm:prSet presAssocID="{58C2C786-5701-4143-92FE-0480384748AA}" presName="rootConnector" presStyleLbl="node2" presStyleIdx="1" presStyleCnt="2"/>
      <dgm:spPr/>
    </dgm:pt>
    <dgm:pt modelId="{1D34AC52-6353-403F-8284-2D2EE1CA004F}" type="pres">
      <dgm:prSet presAssocID="{58C2C786-5701-4143-92FE-0480384748AA}" presName="hierChild4" presStyleCnt="0"/>
      <dgm:spPr/>
    </dgm:pt>
    <dgm:pt modelId="{F6A33C68-65EC-4F46-A322-9CDB75B3C493}" type="pres">
      <dgm:prSet presAssocID="{58C2C786-5701-4143-92FE-0480384748AA}" presName="hierChild5" presStyleCnt="0"/>
      <dgm:spPr/>
    </dgm:pt>
    <dgm:pt modelId="{78F3AD40-CE3C-44D0-A8E2-A51046F0D45C}" type="pres">
      <dgm:prSet presAssocID="{321E1476-091E-47C6-9CBE-ABC7BDEF7F87}" presName="hierChild3" presStyleCnt="0"/>
      <dgm:spPr/>
    </dgm:pt>
  </dgm:ptLst>
  <dgm:cxnLst>
    <dgm:cxn modelId="{0BF0B30B-58D4-401A-820E-EEE636E598E9}" type="presOf" srcId="{0DF12CFE-00C0-4B46-B687-94308402BBDB}" destId="{7EB1957A-CBB2-493A-84F8-9E9AC22CD12E}" srcOrd="1" destOrd="0" presId="urn:microsoft.com/office/officeart/2005/8/layout/orgChart1"/>
    <dgm:cxn modelId="{669B1C3C-BFD4-40D0-875A-3CC4A25B86EF}" srcId="{321E1476-091E-47C6-9CBE-ABC7BDEF7F87}" destId="{0DF12CFE-00C0-4B46-B687-94308402BBDB}" srcOrd="0" destOrd="0" parTransId="{A6FACD71-CFD9-417D-BAA0-6CF3B6E08F3E}" sibTransId="{39FFBF4A-16C3-495A-8C1B-8BA264891A46}"/>
    <dgm:cxn modelId="{85C49854-DC75-4F93-928A-38DECA86AFB4}" type="presOf" srcId="{0DF12CFE-00C0-4B46-B687-94308402BBDB}" destId="{4C334B28-7E71-4867-BFE7-5D3FEB198D4B}" srcOrd="0" destOrd="0" presId="urn:microsoft.com/office/officeart/2005/8/layout/orgChart1"/>
    <dgm:cxn modelId="{1380A074-0DBE-416B-8237-7539E9AC29CB}" srcId="{321E1476-091E-47C6-9CBE-ABC7BDEF7F87}" destId="{58C2C786-5701-4143-92FE-0480384748AA}" srcOrd="1" destOrd="0" parTransId="{85708426-598B-44AB-9439-D04D08DC9CB9}" sibTransId="{28BA84DF-2D2C-4E8E-9107-BA2C522B33C6}"/>
    <dgm:cxn modelId="{510BCC90-BFF8-4260-818B-2CA73B5F14DA}" type="presOf" srcId="{321E1476-091E-47C6-9CBE-ABC7BDEF7F87}" destId="{53031FB7-6515-43B9-8A36-646F4E4FCE98}" srcOrd="1" destOrd="0" presId="urn:microsoft.com/office/officeart/2005/8/layout/orgChart1"/>
    <dgm:cxn modelId="{249D169B-90B0-4195-B49D-F092829AC0D9}" type="presOf" srcId="{58C2C786-5701-4143-92FE-0480384748AA}" destId="{4CE6FE44-1EF3-4A8F-B41F-3F67E7425212}" srcOrd="1" destOrd="0" presId="urn:microsoft.com/office/officeart/2005/8/layout/orgChart1"/>
    <dgm:cxn modelId="{96C9D9A3-C64A-42CE-B171-6637552C1478}" type="presOf" srcId="{A6FACD71-CFD9-417D-BAA0-6CF3B6E08F3E}" destId="{ECABF0C0-7E8C-4AE5-AC3B-BDB7953186C3}" srcOrd="0" destOrd="0" presId="urn:microsoft.com/office/officeart/2005/8/layout/orgChart1"/>
    <dgm:cxn modelId="{89FE9CD1-28AD-4E98-9844-0D0D51F18552}" type="presOf" srcId="{85708426-598B-44AB-9439-D04D08DC9CB9}" destId="{A9E9EFF2-5A59-4B79-877D-3DBB97F31B93}" srcOrd="0" destOrd="0" presId="urn:microsoft.com/office/officeart/2005/8/layout/orgChart1"/>
    <dgm:cxn modelId="{11E4E7D6-5AE5-439C-9562-F6DDE6BBE864}" srcId="{01F34881-44AA-4409-A7DE-81270A421B5C}" destId="{321E1476-091E-47C6-9CBE-ABC7BDEF7F87}" srcOrd="0" destOrd="0" parTransId="{6D308B90-1BBE-45F0-899E-68AF3C5AF9DD}" sibTransId="{4D3F00B0-8B93-4042-835D-BDCECE9D4C58}"/>
    <dgm:cxn modelId="{9DD750DB-207A-418E-9005-34BE11752607}" type="presOf" srcId="{321E1476-091E-47C6-9CBE-ABC7BDEF7F87}" destId="{061B4578-5BF2-4733-BA81-EB7A07DF0B06}" srcOrd="0" destOrd="0" presId="urn:microsoft.com/office/officeart/2005/8/layout/orgChart1"/>
    <dgm:cxn modelId="{EBD6D8DE-063E-44D8-A463-9DB2A67D106D}" type="presOf" srcId="{01F34881-44AA-4409-A7DE-81270A421B5C}" destId="{FED5DEA5-4FB7-404E-B834-4F12154F6032}" srcOrd="0" destOrd="0" presId="urn:microsoft.com/office/officeart/2005/8/layout/orgChart1"/>
    <dgm:cxn modelId="{902471ED-7E2E-4310-9A5A-ECFC93D6A2A5}" type="presOf" srcId="{58C2C786-5701-4143-92FE-0480384748AA}" destId="{1F3866F3-5C96-4252-A705-DAFD610018F7}" srcOrd="0" destOrd="0" presId="urn:microsoft.com/office/officeart/2005/8/layout/orgChart1"/>
    <dgm:cxn modelId="{D1A3FD8F-18B3-4D42-AA5C-68C03E8A2B3E}" type="presParOf" srcId="{FED5DEA5-4FB7-404E-B834-4F12154F6032}" destId="{C131E20D-6C58-4FCC-8DC3-380C8B2D0E09}" srcOrd="0" destOrd="0" presId="urn:microsoft.com/office/officeart/2005/8/layout/orgChart1"/>
    <dgm:cxn modelId="{7056D1A5-FBDE-4623-9723-1E368AC09511}" type="presParOf" srcId="{C131E20D-6C58-4FCC-8DC3-380C8B2D0E09}" destId="{FB5587D2-68D9-4931-82B7-7D32C611C3A4}" srcOrd="0" destOrd="0" presId="urn:microsoft.com/office/officeart/2005/8/layout/orgChart1"/>
    <dgm:cxn modelId="{15D6B29D-C500-425C-8D28-27EAA047484A}" type="presParOf" srcId="{FB5587D2-68D9-4931-82B7-7D32C611C3A4}" destId="{061B4578-5BF2-4733-BA81-EB7A07DF0B06}" srcOrd="0" destOrd="0" presId="urn:microsoft.com/office/officeart/2005/8/layout/orgChart1"/>
    <dgm:cxn modelId="{4615B90C-04AC-4FB8-A1EB-0EFBD861E168}" type="presParOf" srcId="{FB5587D2-68D9-4931-82B7-7D32C611C3A4}" destId="{53031FB7-6515-43B9-8A36-646F4E4FCE98}" srcOrd="1" destOrd="0" presId="urn:microsoft.com/office/officeart/2005/8/layout/orgChart1"/>
    <dgm:cxn modelId="{2B996E74-9065-44CF-8E95-58EC7B62D79E}" type="presParOf" srcId="{C131E20D-6C58-4FCC-8DC3-380C8B2D0E09}" destId="{D29F6FDF-C5B3-4E42-99C5-7E7303CE6939}" srcOrd="1" destOrd="0" presId="urn:microsoft.com/office/officeart/2005/8/layout/orgChart1"/>
    <dgm:cxn modelId="{F7A2B7CA-DE25-435B-95A2-8FC851E1A009}" type="presParOf" srcId="{D29F6FDF-C5B3-4E42-99C5-7E7303CE6939}" destId="{ECABF0C0-7E8C-4AE5-AC3B-BDB7953186C3}" srcOrd="0" destOrd="0" presId="urn:microsoft.com/office/officeart/2005/8/layout/orgChart1"/>
    <dgm:cxn modelId="{6C40E544-1303-497B-8BC8-61769C5FE3D3}" type="presParOf" srcId="{D29F6FDF-C5B3-4E42-99C5-7E7303CE6939}" destId="{45D6750A-AB5E-435C-A42D-A39075F79F9D}" srcOrd="1" destOrd="0" presId="urn:microsoft.com/office/officeart/2005/8/layout/orgChart1"/>
    <dgm:cxn modelId="{5592E869-3005-476C-8BF0-2AF93E81DCCD}" type="presParOf" srcId="{45D6750A-AB5E-435C-A42D-A39075F79F9D}" destId="{33E0F1B7-E0DC-45E7-A354-E15152C2976A}" srcOrd="0" destOrd="0" presId="urn:microsoft.com/office/officeart/2005/8/layout/orgChart1"/>
    <dgm:cxn modelId="{C0E31702-0E03-494D-A34D-0AB2BB9C32C7}" type="presParOf" srcId="{33E0F1B7-E0DC-45E7-A354-E15152C2976A}" destId="{4C334B28-7E71-4867-BFE7-5D3FEB198D4B}" srcOrd="0" destOrd="0" presId="urn:microsoft.com/office/officeart/2005/8/layout/orgChart1"/>
    <dgm:cxn modelId="{D23821AF-50DD-471B-8C77-83F8E8A733C9}" type="presParOf" srcId="{33E0F1B7-E0DC-45E7-A354-E15152C2976A}" destId="{7EB1957A-CBB2-493A-84F8-9E9AC22CD12E}" srcOrd="1" destOrd="0" presId="urn:microsoft.com/office/officeart/2005/8/layout/orgChart1"/>
    <dgm:cxn modelId="{760E599B-0F8C-478B-94EA-F64F1A86520B}" type="presParOf" srcId="{45D6750A-AB5E-435C-A42D-A39075F79F9D}" destId="{DCAC51E8-511D-4AA7-AD3F-0F786DF7D55A}" srcOrd="1" destOrd="0" presId="urn:microsoft.com/office/officeart/2005/8/layout/orgChart1"/>
    <dgm:cxn modelId="{D77E8FC5-54BC-4718-90FE-2F19C5EAE040}" type="presParOf" srcId="{45D6750A-AB5E-435C-A42D-A39075F79F9D}" destId="{B595C1B2-6499-46B2-8121-2D13D38D8376}" srcOrd="2" destOrd="0" presId="urn:microsoft.com/office/officeart/2005/8/layout/orgChart1"/>
    <dgm:cxn modelId="{C60A4025-6F86-4A80-BD19-51421247D87D}" type="presParOf" srcId="{D29F6FDF-C5B3-4E42-99C5-7E7303CE6939}" destId="{A9E9EFF2-5A59-4B79-877D-3DBB97F31B93}" srcOrd="2" destOrd="0" presId="urn:microsoft.com/office/officeart/2005/8/layout/orgChart1"/>
    <dgm:cxn modelId="{A5E74A54-DCCD-4ED7-A0DD-3F552D6C99E8}" type="presParOf" srcId="{D29F6FDF-C5B3-4E42-99C5-7E7303CE6939}" destId="{E8FACDAD-3146-41AE-9D15-221BA9FE45A2}" srcOrd="3" destOrd="0" presId="urn:microsoft.com/office/officeart/2005/8/layout/orgChart1"/>
    <dgm:cxn modelId="{E4F6F707-492D-4A5A-BE9D-E10204324CF2}" type="presParOf" srcId="{E8FACDAD-3146-41AE-9D15-221BA9FE45A2}" destId="{9CC3E725-DD97-49C9-9745-7ED38D3D1A53}" srcOrd="0" destOrd="0" presId="urn:microsoft.com/office/officeart/2005/8/layout/orgChart1"/>
    <dgm:cxn modelId="{A33D3069-5EC9-4F24-8783-6CB9A94A2362}" type="presParOf" srcId="{9CC3E725-DD97-49C9-9745-7ED38D3D1A53}" destId="{1F3866F3-5C96-4252-A705-DAFD610018F7}" srcOrd="0" destOrd="0" presId="urn:microsoft.com/office/officeart/2005/8/layout/orgChart1"/>
    <dgm:cxn modelId="{A26C1AA2-5B60-4906-8966-DF4884588084}" type="presParOf" srcId="{9CC3E725-DD97-49C9-9745-7ED38D3D1A53}" destId="{4CE6FE44-1EF3-4A8F-B41F-3F67E7425212}" srcOrd="1" destOrd="0" presId="urn:microsoft.com/office/officeart/2005/8/layout/orgChart1"/>
    <dgm:cxn modelId="{D192CDF2-EB2E-4116-A131-CCFC2B5A08B2}" type="presParOf" srcId="{E8FACDAD-3146-41AE-9D15-221BA9FE45A2}" destId="{1D34AC52-6353-403F-8284-2D2EE1CA004F}" srcOrd="1" destOrd="0" presId="urn:microsoft.com/office/officeart/2005/8/layout/orgChart1"/>
    <dgm:cxn modelId="{26A43614-AEB1-45D4-B09E-9CB63995BE23}" type="presParOf" srcId="{E8FACDAD-3146-41AE-9D15-221BA9FE45A2}" destId="{F6A33C68-65EC-4F46-A322-9CDB75B3C493}" srcOrd="2" destOrd="0" presId="urn:microsoft.com/office/officeart/2005/8/layout/orgChart1"/>
    <dgm:cxn modelId="{13F3DC19-C312-4E02-BF01-77C91B817514}" type="presParOf" srcId="{C131E20D-6C58-4FCC-8DC3-380C8B2D0E09}" destId="{78F3AD40-CE3C-44D0-A8E2-A51046F0D45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9EFF2-5A59-4B79-877D-3DBB97F31B93}">
      <dsp:nvSpPr>
        <dsp:cNvPr id="0" name=""/>
        <dsp:cNvSpPr/>
      </dsp:nvSpPr>
      <dsp:spPr>
        <a:xfrm>
          <a:off x="2736056" y="1131007"/>
          <a:ext cx="1367978" cy="474835"/>
        </a:xfrm>
        <a:custGeom>
          <a:avLst/>
          <a:gdLst/>
          <a:ahLst/>
          <a:cxnLst/>
          <a:rect l="0" t="0" r="0" b="0"/>
          <a:pathLst>
            <a:path>
              <a:moveTo>
                <a:pt x="0" y="0"/>
              </a:moveTo>
              <a:lnTo>
                <a:pt x="0" y="237417"/>
              </a:lnTo>
              <a:lnTo>
                <a:pt x="1367978" y="237417"/>
              </a:lnTo>
              <a:lnTo>
                <a:pt x="1367978" y="474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BF0C0-7E8C-4AE5-AC3B-BDB7953186C3}">
      <dsp:nvSpPr>
        <dsp:cNvPr id="0" name=""/>
        <dsp:cNvSpPr/>
      </dsp:nvSpPr>
      <dsp:spPr>
        <a:xfrm>
          <a:off x="1368078" y="1131007"/>
          <a:ext cx="1367978" cy="474835"/>
        </a:xfrm>
        <a:custGeom>
          <a:avLst/>
          <a:gdLst/>
          <a:ahLst/>
          <a:cxnLst/>
          <a:rect l="0" t="0" r="0" b="0"/>
          <a:pathLst>
            <a:path>
              <a:moveTo>
                <a:pt x="1367978" y="0"/>
              </a:moveTo>
              <a:lnTo>
                <a:pt x="1367978" y="237417"/>
              </a:lnTo>
              <a:lnTo>
                <a:pt x="0" y="237417"/>
              </a:lnTo>
              <a:lnTo>
                <a:pt x="0" y="474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B4578-5BF2-4733-BA81-EB7A07DF0B06}">
      <dsp:nvSpPr>
        <dsp:cNvPr id="0" name=""/>
        <dsp:cNvSpPr/>
      </dsp:nvSpPr>
      <dsp:spPr>
        <a:xfrm>
          <a:off x="1605496" y="446"/>
          <a:ext cx="2261120" cy="1130560"/>
        </a:xfrm>
        <a:prstGeom prst="rect">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100" b="0" i="0" u="none" strike="noStrike" kern="1200" cap="none" normalizeH="0" baseline="0">
              <a:ln/>
              <a:effectLst/>
              <a:latin typeface="Comic Sans MS" pitchFamily="66" charset="0"/>
              <a:cs typeface="Arial" charset="0"/>
            </a:rPr>
            <a:t>İŞ HUKUKUNUN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100" b="0" i="0" u="none" strike="noStrike" kern="1200" cap="none" normalizeH="0" baseline="0">
              <a:ln/>
              <a:effectLst/>
              <a:latin typeface="Comic Sans MS" pitchFamily="66" charset="0"/>
              <a:cs typeface="Arial" charset="0"/>
            </a:rPr>
            <a:t>BÖLÜMLERİ</a:t>
          </a:r>
          <a:endParaRPr kumimoji="0" lang="tr-TR" sz="2100" b="0" i="0" u="none" strike="noStrike" kern="1200" cap="none" normalizeH="0" baseline="0" dirty="0">
            <a:ln/>
            <a:effectLst/>
            <a:latin typeface="Comic Sans MS" pitchFamily="66" charset="0"/>
            <a:cs typeface="Arial" charset="0"/>
          </a:endParaRPr>
        </a:p>
      </dsp:txBody>
      <dsp:txXfrm>
        <a:off x="1605496" y="446"/>
        <a:ext cx="2261120" cy="1130560"/>
      </dsp:txXfrm>
    </dsp:sp>
    <dsp:sp modelId="{4C334B28-7E71-4867-BFE7-5D3FEB198D4B}">
      <dsp:nvSpPr>
        <dsp:cNvPr id="0" name=""/>
        <dsp:cNvSpPr/>
      </dsp:nvSpPr>
      <dsp:spPr>
        <a:xfrm>
          <a:off x="237517" y="1605842"/>
          <a:ext cx="2261120" cy="113056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100" b="0" i="0" u="none" strike="noStrike" kern="1200" cap="none" normalizeH="0" baseline="0">
              <a:ln/>
              <a:effectLst/>
              <a:latin typeface="Comic Sans MS" pitchFamily="66" charset="0"/>
              <a:cs typeface="Arial" charset="0"/>
            </a:rPr>
            <a:t>BİREYSEL İŞ HUKUKU</a:t>
          </a:r>
          <a:endParaRPr kumimoji="0" lang="tr-TR" sz="2100" b="0" i="0" u="none" strike="noStrike" kern="1200" cap="none" normalizeH="0" baseline="0" dirty="0">
            <a:ln/>
            <a:effectLst/>
            <a:latin typeface="Comic Sans MS" pitchFamily="66" charset="0"/>
            <a:cs typeface="Arial" charset="0"/>
          </a:endParaRPr>
        </a:p>
      </dsp:txBody>
      <dsp:txXfrm>
        <a:off x="237517" y="1605842"/>
        <a:ext cx="2261120" cy="1130560"/>
      </dsp:txXfrm>
    </dsp:sp>
    <dsp:sp modelId="{1F3866F3-5C96-4252-A705-DAFD610018F7}">
      <dsp:nvSpPr>
        <dsp:cNvPr id="0" name=""/>
        <dsp:cNvSpPr/>
      </dsp:nvSpPr>
      <dsp:spPr>
        <a:xfrm>
          <a:off x="2973474" y="1605842"/>
          <a:ext cx="2261120" cy="1130560"/>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100" b="0" i="0" u="none" strike="noStrike" kern="1200" cap="none" normalizeH="0" baseline="0">
              <a:ln/>
              <a:effectLst/>
              <a:latin typeface="Comic Sans MS" pitchFamily="66" charset="0"/>
              <a:cs typeface="Arial" charset="0"/>
            </a:rPr>
            <a:t>TOPLU İŞ HUKUKU</a:t>
          </a:r>
          <a:endParaRPr kumimoji="0" lang="tr-TR" sz="2100" b="0" i="0" u="none" strike="noStrike" kern="1200" cap="none" normalizeH="0" baseline="0" dirty="0">
            <a:ln/>
            <a:effectLst/>
            <a:latin typeface="Comic Sans MS" pitchFamily="66" charset="0"/>
            <a:cs typeface="Arial" charset="0"/>
          </a:endParaRPr>
        </a:p>
      </dsp:txBody>
      <dsp:txXfrm>
        <a:off x="2973474" y="1605842"/>
        <a:ext cx="2261120" cy="11305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5A95B05A-F99A-936D-815C-D55B3892AB02}"/>
              </a:ext>
            </a:extLst>
          </p:cNvPr>
          <p:cNvSpPr>
            <a:spLocks noGrp="1"/>
          </p:cNvSpPr>
          <p:nvPr>
            <p:ph type="hdr" sz="quarter"/>
          </p:nvPr>
        </p:nvSpPr>
        <p:spPr>
          <a:xfrm>
            <a:off x="0" y="0"/>
            <a:ext cx="3078163" cy="511175"/>
          </a:xfrm>
          <a:prstGeom prst="rect">
            <a:avLst/>
          </a:prstGeom>
        </p:spPr>
        <p:txBody>
          <a:bodyPr vert="horz" lIns="99066" tIns="49533" rIns="99066" bIns="49533" rtlCol="0"/>
          <a:lstStyle>
            <a:lvl1pPr algn="l" eaLnBrk="1" hangingPunct="1">
              <a:defRPr sz="1300">
                <a:cs typeface="Arial" charset="0"/>
              </a:defRPr>
            </a:lvl1pPr>
          </a:lstStyle>
          <a:p>
            <a:pPr>
              <a:defRPr/>
            </a:pPr>
            <a:endParaRPr lang="tr-TR"/>
          </a:p>
        </p:txBody>
      </p:sp>
      <p:sp>
        <p:nvSpPr>
          <p:cNvPr id="3" name="2 Veri Yer Tutucusu">
            <a:extLst>
              <a:ext uri="{FF2B5EF4-FFF2-40B4-BE49-F238E27FC236}">
                <a16:creationId xmlns:a16="http://schemas.microsoft.com/office/drawing/2014/main" id="{5B8FF776-410A-37B4-E3BD-476F5FE2DA1F}"/>
              </a:ext>
            </a:extLst>
          </p:cNvPr>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eaLnBrk="1" hangingPunct="1">
              <a:defRPr sz="1300">
                <a:cs typeface="Arial" charset="0"/>
              </a:defRPr>
            </a:lvl1pPr>
          </a:lstStyle>
          <a:p>
            <a:pPr>
              <a:defRPr/>
            </a:pPr>
            <a:fld id="{6D5EAC41-E30F-1144-890C-A8A84AAA8310}" type="datetimeFigureOut">
              <a:rPr lang="tr-TR"/>
              <a:pPr>
                <a:defRPr/>
              </a:pPr>
              <a:t>3.11.2025</a:t>
            </a:fld>
            <a:endParaRPr lang="tr-TR"/>
          </a:p>
        </p:txBody>
      </p:sp>
      <p:sp>
        <p:nvSpPr>
          <p:cNvPr id="4" name="3 Altbilgi Yer Tutucusu">
            <a:extLst>
              <a:ext uri="{FF2B5EF4-FFF2-40B4-BE49-F238E27FC236}">
                <a16:creationId xmlns:a16="http://schemas.microsoft.com/office/drawing/2014/main" id="{DB2D6919-F75B-8E1A-C562-6AA2A906E414}"/>
              </a:ext>
            </a:extLst>
          </p:cNvPr>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eaLnBrk="1" hangingPunct="1">
              <a:defRPr sz="1300">
                <a:cs typeface="Arial" charset="0"/>
              </a:defRPr>
            </a:lvl1pPr>
          </a:lstStyle>
          <a:p>
            <a:pPr>
              <a:defRPr/>
            </a:pPr>
            <a:endParaRPr lang="tr-TR"/>
          </a:p>
        </p:txBody>
      </p:sp>
      <p:sp>
        <p:nvSpPr>
          <p:cNvPr id="5" name="4 Slayt Numarası Yer Tutucusu">
            <a:extLst>
              <a:ext uri="{FF2B5EF4-FFF2-40B4-BE49-F238E27FC236}">
                <a16:creationId xmlns:a16="http://schemas.microsoft.com/office/drawing/2014/main" id="{A28C66E5-1A7B-51C6-8EFF-F1AB4CC025BD}"/>
              </a:ext>
            </a:extLst>
          </p:cNvPr>
          <p:cNvSpPr>
            <a:spLocks noGrp="1"/>
          </p:cNvSpPr>
          <p:nvPr>
            <p:ph type="sldNum" sz="quarter" idx="3"/>
          </p:nvPr>
        </p:nvSpPr>
        <p:spPr>
          <a:xfrm>
            <a:off x="4022725" y="9721850"/>
            <a:ext cx="3078163" cy="511175"/>
          </a:xfrm>
          <a:prstGeom prst="rect">
            <a:avLst/>
          </a:prstGeom>
        </p:spPr>
        <p:txBody>
          <a:bodyPr vert="horz" wrap="square" lIns="99066" tIns="49533" rIns="99066" bIns="49533" numCol="1" anchor="b" anchorCtr="0" compatLnSpc="1">
            <a:prstTxWarp prst="textNoShape">
              <a:avLst/>
            </a:prstTxWarp>
          </a:bodyPr>
          <a:lstStyle>
            <a:lvl1pPr algn="r" eaLnBrk="1" hangingPunct="1">
              <a:defRPr sz="1300"/>
            </a:lvl1pPr>
          </a:lstStyle>
          <a:p>
            <a:fld id="{E1ECCAA3-6D9C-B04C-A1A1-9BCEDC10A519}" type="slidenum">
              <a:rPr lang="tr-TR" altLang="tr-T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67EA5278-4E44-B8D9-9020-DBE602A50880}"/>
              </a:ext>
            </a:extLst>
          </p:cNvPr>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eaLnBrk="1" hangingPunct="1">
              <a:defRPr sz="1300">
                <a:latin typeface="Arial" charset="0"/>
                <a:cs typeface="Arial" charset="0"/>
              </a:defRPr>
            </a:lvl1pPr>
          </a:lstStyle>
          <a:p>
            <a:pPr>
              <a:defRPr/>
            </a:pPr>
            <a:endParaRPr lang="tr-TR"/>
          </a:p>
        </p:txBody>
      </p:sp>
      <p:sp>
        <p:nvSpPr>
          <p:cNvPr id="138243" name="Rectangle 3">
            <a:extLst>
              <a:ext uri="{FF2B5EF4-FFF2-40B4-BE49-F238E27FC236}">
                <a16:creationId xmlns:a16="http://schemas.microsoft.com/office/drawing/2014/main" id="{907B7593-2F65-F2D4-1605-DEE046755D9C}"/>
              </a:ext>
            </a:extLst>
          </p:cNvPr>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r" eaLnBrk="1" hangingPunct="1">
              <a:defRPr sz="1300">
                <a:latin typeface="Arial" charset="0"/>
                <a:cs typeface="Arial" charset="0"/>
              </a:defRPr>
            </a:lvl1pPr>
          </a:lstStyle>
          <a:p>
            <a:pPr>
              <a:defRPr/>
            </a:pPr>
            <a:endParaRPr lang="tr-TR"/>
          </a:p>
        </p:txBody>
      </p:sp>
      <p:sp>
        <p:nvSpPr>
          <p:cNvPr id="270340" name="Rectangle 4">
            <a:extLst>
              <a:ext uri="{FF2B5EF4-FFF2-40B4-BE49-F238E27FC236}">
                <a16:creationId xmlns:a16="http://schemas.microsoft.com/office/drawing/2014/main" id="{BC718E5F-F7BE-86F4-5851-9BE3844A22A0}"/>
              </a:ext>
            </a:extLst>
          </p:cNvPr>
          <p:cNvSpPr>
            <a:spLocks noRo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5">
            <a:extLst>
              <a:ext uri="{FF2B5EF4-FFF2-40B4-BE49-F238E27FC236}">
                <a16:creationId xmlns:a16="http://schemas.microsoft.com/office/drawing/2014/main" id="{449DA919-641E-872A-1FDC-FA3A1F249E29}"/>
              </a:ext>
            </a:extLst>
          </p:cNvPr>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38246" name="Rectangle 6">
            <a:extLst>
              <a:ext uri="{FF2B5EF4-FFF2-40B4-BE49-F238E27FC236}">
                <a16:creationId xmlns:a16="http://schemas.microsoft.com/office/drawing/2014/main" id="{A9F76A98-19F3-DC4D-6D5B-3FA661D157BE}"/>
              </a:ext>
            </a:extLst>
          </p:cNvPr>
          <p:cNvSpPr>
            <a:spLocks noGrp="1" noChangeArrowheads="1"/>
          </p:cNvSpPr>
          <p:nvPr>
            <p:ph type="ftr" sz="quarter" idx="4"/>
          </p:nvPr>
        </p:nvSpPr>
        <p:spPr bwMode="auto">
          <a:xfrm>
            <a:off x="0" y="9721850"/>
            <a:ext cx="3078163"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eaLnBrk="1" hangingPunct="1">
              <a:defRPr sz="1300">
                <a:latin typeface="Arial" charset="0"/>
                <a:cs typeface="Arial" charset="0"/>
              </a:defRPr>
            </a:lvl1pPr>
          </a:lstStyle>
          <a:p>
            <a:pPr>
              <a:defRPr/>
            </a:pPr>
            <a:endParaRPr lang="tr-TR"/>
          </a:p>
        </p:txBody>
      </p:sp>
      <p:sp>
        <p:nvSpPr>
          <p:cNvPr id="138247" name="Rectangle 7">
            <a:extLst>
              <a:ext uri="{FF2B5EF4-FFF2-40B4-BE49-F238E27FC236}">
                <a16:creationId xmlns:a16="http://schemas.microsoft.com/office/drawing/2014/main" id="{5EAFFE53-ADDB-893B-53EB-4E5D0081C9B1}"/>
              </a:ext>
            </a:extLst>
          </p:cNvPr>
          <p:cNvSpPr>
            <a:spLocks noGrp="1" noChangeArrowheads="1"/>
          </p:cNvSpPr>
          <p:nvPr>
            <p:ph type="sldNum" sz="quarter" idx="5"/>
          </p:nvPr>
        </p:nvSpPr>
        <p:spPr bwMode="auto">
          <a:xfrm>
            <a:off x="4022725" y="9721850"/>
            <a:ext cx="3078163"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r" eaLnBrk="1" hangingPunct="1">
              <a:defRPr sz="1300">
                <a:latin typeface="Arial" panose="020B0604020202020204" pitchFamily="34" charset="0"/>
              </a:defRPr>
            </a:lvl1pPr>
          </a:lstStyle>
          <a:p>
            <a:fld id="{FA3C003B-97D2-654F-967B-0A9BCE586C38}"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3256A960-D0C1-0832-E04A-FF7687FF06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E5BE5C7-1B23-7E40-856A-3FFC2C79516C}" type="slidenum">
              <a:rPr lang="tr-TR" altLang="tr-TR">
                <a:latin typeface="Arial" panose="020B0604020202020204" pitchFamily="34" charset="0"/>
              </a:rPr>
              <a:pPr/>
              <a:t>2</a:t>
            </a:fld>
            <a:endParaRPr lang="tr-TR" altLang="tr-TR">
              <a:latin typeface="Arial" panose="020B0604020202020204" pitchFamily="34" charset="0"/>
            </a:endParaRPr>
          </a:p>
        </p:txBody>
      </p:sp>
      <p:sp>
        <p:nvSpPr>
          <p:cNvPr id="272387" name="Rectangle 2">
            <a:extLst>
              <a:ext uri="{FF2B5EF4-FFF2-40B4-BE49-F238E27FC236}">
                <a16:creationId xmlns:a16="http://schemas.microsoft.com/office/drawing/2014/main" id="{7C6537F9-9055-E56D-946C-4F7277A1B540}"/>
              </a:ext>
            </a:extLst>
          </p:cNvPr>
          <p:cNvSpPr>
            <a:spLocks noRot="1" noChangeArrowheads="1" noTextEdit="1"/>
          </p:cNvSpPr>
          <p:nvPr>
            <p:ph type="sldImg"/>
          </p:nvPr>
        </p:nvSpPr>
        <p:spPr>
          <a:ln/>
        </p:spPr>
      </p:sp>
      <p:sp>
        <p:nvSpPr>
          <p:cNvPr id="272388" name="Rectangle 3">
            <a:extLst>
              <a:ext uri="{FF2B5EF4-FFF2-40B4-BE49-F238E27FC236}">
                <a16:creationId xmlns:a16="http://schemas.microsoft.com/office/drawing/2014/main" id="{8E876A66-F492-6B4A-8C60-4FAD7F7DD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4D051B0D-D0A9-8074-3056-7D8EA85DA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7BCCD50-1B16-1A45-B10C-59DC8991DB91}" type="slidenum">
              <a:rPr lang="tr-TR" altLang="tr-TR">
                <a:latin typeface="Arial" panose="020B0604020202020204" pitchFamily="34" charset="0"/>
              </a:rPr>
              <a:pPr/>
              <a:t>15</a:t>
            </a:fld>
            <a:endParaRPr lang="tr-TR" altLang="tr-TR">
              <a:latin typeface="Arial" panose="020B0604020202020204" pitchFamily="34" charset="0"/>
            </a:endParaRPr>
          </a:p>
        </p:txBody>
      </p:sp>
      <p:sp>
        <p:nvSpPr>
          <p:cNvPr id="285699" name="Rectangle 2">
            <a:extLst>
              <a:ext uri="{FF2B5EF4-FFF2-40B4-BE49-F238E27FC236}">
                <a16:creationId xmlns:a16="http://schemas.microsoft.com/office/drawing/2014/main" id="{D0FE0897-85E2-B189-8616-77665D351352}"/>
              </a:ext>
            </a:extLst>
          </p:cNvPr>
          <p:cNvSpPr>
            <a:spLocks noRot="1" noChangeArrowheads="1" noTextEdit="1"/>
          </p:cNvSpPr>
          <p:nvPr>
            <p:ph type="sldImg"/>
          </p:nvPr>
        </p:nvSpPr>
        <p:spPr>
          <a:ln/>
        </p:spPr>
      </p:sp>
      <p:sp>
        <p:nvSpPr>
          <p:cNvPr id="285700" name="Rectangle 3">
            <a:extLst>
              <a:ext uri="{FF2B5EF4-FFF2-40B4-BE49-F238E27FC236}">
                <a16:creationId xmlns:a16="http://schemas.microsoft.com/office/drawing/2014/main" id="{9D0987B7-0B83-71C5-D755-7D4E7BE37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6F5B1394-27B7-F600-CAB6-3C456F7EE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4C3523B-E3B4-4745-B8C7-84C8DFEA5D78}" type="slidenum">
              <a:rPr lang="tr-TR" altLang="tr-TR">
                <a:latin typeface="Arial" panose="020B0604020202020204" pitchFamily="34" charset="0"/>
              </a:rPr>
              <a:pPr/>
              <a:t>16</a:t>
            </a:fld>
            <a:endParaRPr lang="tr-TR" altLang="tr-TR">
              <a:latin typeface="Arial" panose="020B0604020202020204" pitchFamily="34" charset="0"/>
            </a:endParaRPr>
          </a:p>
        </p:txBody>
      </p:sp>
      <p:sp>
        <p:nvSpPr>
          <p:cNvPr id="286723" name="Rectangle 2">
            <a:extLst>
              <a:ext uri="{FF2B5EF4-FFF2-40B4-BE49-F238E27FC236}">
                <a16:creationId xmlns:a16="http://schemas.microsoft.com/office/drawing/2014/main" id="{B25EFFFD-8AB1-875A-F50E-06A3282E9AC8}"/>
              </a:ext>
            </a:extLst>
          </p:cNvPr>
          <p:cNvSpPr>
            <a:spLocks noRot="1" noChangeArrowheads="1" noTextEdit="1"/>
          </p:cNvSpPr>
          <p:nvPr>
            <p:ph type="sldImg"/>
          </p:nvPr>
        </p:nvSpPr>
        <p:spPr>
          <a:ln/>
        </p:spPr>
      </p:sp>
      <p:sp>
        <p:nvSpPr>
          <p:cNvPr id="286724" name="Rectangle 3">
            <a:extLst>
              <a:ext uri="{FF2B5EF4-FFF2-40B4-BE49-F238E27FC236}">
                <a16:creationId xmlns:a16="http://schemas.microsoft.com/office/drawing/2014/main" id="{6884E981-8285-5261-008F-AFC5269F6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4D14E28B-1A20-F0EC-32B4-E8A296384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00CD6F2-5C88-E848-84DA-D1010B6DA0D7}" type="slidenum">
              <a:rPr lang="tr-TR" altLang="tr-TR">
                <a:latin typeface="Arial" panose="020B0604020202020204" pitchFamily="34" charset="0"/>
              </a:rPr>
              <a:pPr/>
              <a:t>18</a:t>
            </a:fld>
            <a:endParaRPr lang="tr-TR" altLang="tr-TR">
              <a:latin typeface="Arial" panose="020B0604020202020204" pitchFamily="34" charset="0"/>
            </a:endParaRPr>
          </a:p>
        </p:txBody>
      </p:sp>
      <p:sp>
        <p:nvSpPr>
          <p:cNvPr id="287747" name="Rectangle 2">
            <a:extLst>
              <a:ext uri="{FF2B5EF4-FFF2-40B4-BE49-F238E27FC236}">
                <a16:creationId xmlns:a16="http://schemas.microsoft.com/office/drawing/2014/main" id="{49EE7EB8-CA46-C4BE-CE23-2327776A748C}"/>
              </a:ext>
            </a:extLst>
          </p:cNvPr>
          <p:cNvSpPr>
            <a:spLocks noRot="1" noChangeArrowheads="1" noTextEdit="1"/>
          </p:cNvSpPr>
          <p:nvPr>
            <p:ph type="sldImg"/>
          </p:nvPr>
        </p:nvSpPr>
        <p:spPr>
          <a:ln/>
        </p:spPr>
      </p:sp>
      <p:sp>
        <p:nvSpPr>
          <p:cNvPr id="287748" name="Rectangle 3">
            <a:extLst>
              <a:ext uri="{FF2B5EF4-FFF2-40B4-BE49-F238E27FC236}">
                <a16:creationId xmlns:a16="http://schemas.microsoft.com/office/drawing/2014/main" id="{7EC3AC36-D203-0436-A576-8BA72A54B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23C26D58-68EF-A008-4AE6-64CCEE6705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908FE76-07B7-C142-A484-0A4EA5B578DD}" type="slidenum">
              <a:rPr lang="tr-TR" altLang="tr-TR">
                <a:latin typeface="Arial" panose="020B0604020202020204" pitchFamily="34" charset="0"/>
              </a:rPr>
              <a:pPr/>
              <a:t>19</a:t>
            </a:fld>
            <a:endParaRPr lang="tr-TR" altLang="tr-TR">
              <a:latin typeface="Arial" panose="020B0604020202020204" pitchFamily="34" charset="0"/>
            </a:endParaRPr>
          </a:p>
        </p:txBody>
      </p:sp>
      <p:sp>
        <p:nvSpPr>
          <p:cNvPr id="288771" name="Rectangle 2">
            <a:extLst>
              <a:ext uri="{FF2B5EF4-FFF2-40B4-BE49-F238E27FC236}">
                <a16:creationId xmlns:a16="http://schemas.microsoft.com/office/drawing/2014/main" id="{7EFE1E80-FDC3-AD13-B1F4-32FEC103A0F1}"/>
              </a:ext>
            </a:extLst>
          </p:cNvPr>
          <p:cNvSpPr>
            <a:spLocks noRot="1" noChangeArrowheads="1" noTextEdit="1"/>
          </p:cNvSpPr>
          <p:nvPr>
            <p:ph type="sldImg"/>
          </p:nvPr>
        </p:nvSpPr>
        <p:spPr>
          <a:ln/>
        </p:spPr>
      </p:sp>
      <p:sp>
        <p:nvSpPr>
          <p:cNvPr id="288772" name="Rectangle 3">
            <a:extLst>
              <a:ext uri="{FF2B5EF4-FFF2-40B4-BE49-F238E27FC236}">
                <a16:creationId xmlns:a16="http://schemas.microsoft.com/office/drawing/2014/main" id="{01BB570C-28D6-2677-331E-CB6A0DCFC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63B24A5A-A0E9-23D7-A591-07BE59C6C6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A4D0BE2-A069-4D4D-A541-1AEB37A07536}" type="slidenum">
              <a:rPr lang="tr-TR" altLang="tr-TR">
                <a:latin typeface="Arial" panose="020B0604020202020204" pitchFamily="34" charset="0"/>
              </a:rPr>
              <a:pPr/>
              <a:t>21</a:t>
            </a:fld>
            <a:endParaRPr lang="tr-TR" altLang="tr-TR">
              <a:latin typeface="Arial" panose="020B0604020202020204" pitchFamily="34" charset="0"/>
            </a:endParaRPr>
          </a:p>
        </p:txBody>
      </p:sp>
      <p:sp>
        <p:nvSpPr>
          <p:cNvPr id="292867" name="Rectangle 2">
            <a:extLst>
              <a:ext uri="{FF2B5EF4-FFF2-40B4-BE49-F238E27FC236}">
                <a16:creationId xmlns:a16="http://schemas.microsoft.com/office/drawing/2014/main" id="{2AD1DEA7-5846-6CC3-2206-B7EBDF8D4223}"/>
              </a:ext>
            </a:extLst>
          </p:cNvPr>
          <p:cNvSpPr>
            <a:spLocks noRot="1" noChangeArrowheads="1" noTextEdit="1"/>
          </p:cNvSpPr>
          <p:nvPr>
            <p:ph type="sldImg"/>
          </p:nvPr>
        </p:nvSpPr>
        <p:spPr>
          <a:ln/>
        </p:spPr>
      </p:sp>
      <p:sp>
        <p:nvSpPr>
          <p:cNvPr id="292868" name="Rectangle 3">
            <a:extLst>
              <a:ext uri="{FF2B5EF4-FFF2-40B4-BE49-F238E27FC236}">
                <a16:creationId xmlns:a16="http://schemas.microsoft.com/office/drawing/2014/main" id="{DCB890F0-0318-2CDB-1DC4-EB3A4C29B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E6AF5CA0-AD19-962F-AF5A-94FD56AA54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C02A2B1-09BD-374B-8A16-6C4B992C8C5D}" type="slidenum">
              <a:rPr lang="tr-TR" altLang="tr-TR">
                <a:latin typeface="Arial" panose="020B0604020202020204" pitchFamily="34" charset="0"/>
              </a:rPr>
              <a:pPr/>
              <a:t>22</a:t>
            </a:fld>
            <a:endParaRPr lang="tr-TR" altLang="tr-TR">
              <a:latin typeface="Arial" panose="020B0604020202020204" pitchFamily="34" charset="0"/>
            </a:endParaRPr>
          </a:p>
        </p:txBody>
      </p:sp>
      <p:sp>
        <p:nvSpPr>
          <p:cNvPr id="293891" name="Rectangle 2">
            <a:extLst>
              <a:ext uri="{FF2B5EF4-FFF2-40B4-BE49-F238E27FC236}">
                <a16:creationId xmlns:a16="http://schemas.microsoft.com/office/drawing/2014/main" id="{4DBD8F4C-F555-B70C-AB45-C0591ECE7268}"/>
              </a:ext>
            </a:extLst>
          </p:cNvPr>
          <p:cNvSpPr>
            <a:spLocks noRot="1" noChangeArrowheads="1" noTextEdit="1"/>
          </p:cNvSpPr>
          <p:nvPr>
            <p:ph type="sldImg"/>
          </p:nvPr>
        </p:nvSpPr>
        <p:spPr>
          <a:ln/>
        </p:spPr>
      </p:sp>
      <p:sp>
        <p:nvSpPr>
          <p:cNvPr id="293892" name="Rectangle 3">
            <a:extLst>
              <a:ext uri="{FF2B5EF4-FFF2-40B4-BE49-F238E27FC236}">
                <a16:creationId xmlns:a16="http://schemas.microsoft.com/office/drawing/2014/main" id="{34735E20-495E-8A7F-6428-E10DEC9FD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126B958E-80A4-5202-4804-08C00E412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295F6B5-68EB-D543-B705-10DD18B3DE83}" type="slidenum">
              <a:rPr lang="tr-TR" altLang="tr-TR">
                <a:latin typeface="Arial" panose="020B0604020202020204" pitchFamily="34" charset="0"/>
              </a:rPr>
              <a:pPr/>
              <a:t>23</a:t>
            </a:fld>
            <a:endParaRPr lang="tr-TR" altLang="tr-TR">
              <a:latin typeface="Arial" panose="020B0604020202020204" pitchFamily="34" charset="0"/>
            </a:endParaRPr>
          </a:p>
        </p:txBody>
      </p:sp>
      <p:sp>
        <p:nvSpPr>
          <p:cNvPr id="295939" name="Rectangle 2">
            <a:extLst>
              <a:ext uri="{FF2B5EF4-FFF2-40B4-BE49-F238E27FC236}">
                <a16:creationId xmlns:a16="http://schemas.microsoft.com/office/drawing/2014/main" id="{9B8C6D75-8696-61E9-8007-105CC48BE1A8}"/>
              </a:ext>
            </a:extLst>
          </p:cNvPr>
          <p:cNvSpPr>
            <a:spLocks noRot="1" noChangeArrowheads="1" noTextEdit="1"/>
          </p:cNvSpPr>
          <p:nvPr>
            <p:ph type="sldImg"/>
          </p:nvPr>
        </p:nvSpPr>
        <p:spPr>
          <a:ln/>
        </p:spPr>
      </p:sp>
      <p:sp>
        <p:nvSpPr>
          <p:cNvPr id="295940" name="Rectangle 3">
            <a:extLst>
              <a:ext uri="{FF2B5EF4-FFF2-40B4-BE49-F238E27FC236}">
                <a16:creationId xmlns:a16="http://schemas.microsoft.com/office/drawing/2014/main" id="{251C946C-E102-42D6-8CCD-8DACDA30B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218A5828-BEFC-3DC5-2D8B-E676B189E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975B3DC-FC52-5543-A11F-8B69909C232E}" type="slidenum">
              <a:rPr lang="tr-TR" altLang="tr-TR">
                <a:latin typeface="Arial" panose="020B0604020202020204" pitchFamily="34" charset="0"/>
              </a:rPr>
              <a:pPr/>
              <a:t>25</a:t>
            </a:fld>
            <a:endParaRPr lang="tr-TR" altLang="tr-TR">
              <a:latin typeface="Arial" panose="020B0604020202020204" pitchFamily="34" charset="0"/>
            </a:endParaRPr>
          </a:p>
        </p:txBody>
      </p:sp>
      <p:sp>
        <p:nvSpPr>
          <p:cNvPr id="296963" name="Rectangle 2">
            <a:extLst>
              <a:ext uri="{FF2B5EF4-FFF2-40B4-BE49-F238E27FC236}">
                <a16:creationId xmlns:a16="http://schemas.microsoft.com/office/drawing/2014/main" id="{CCF7FDB0-EF3A-4620-CC3A-CF05A7942493}"/>
              </a:ext>
            </a:extLst>
          </p:cNvPr>
          <p:cNvSpPr>
            <a:spLocks noRot="1" noChangeArrowheads="1" noTextEdit="1"/>
          </p:cNvSpPr>
          <p:nvPr>
            <p:ph type="sldImg"/>
          </p:nvPr>
        </p:nvSpPr>
        <p:spPr>
          <a:ln/>
        </p:spPr>
      </p:sp>
      <p:sp>
        <p:nvSpPr>
          <p:cNvPr id="296964" name="Rectangle 3">
            <a:extLst>
              <a:ext uri="{FF2B5EF4-FFF2-40B4-BE49-F238E27FC236}">
                <a16:creationId xmlns:a16="http://schemas.microsoft.com/office/drawing/2014/main" id="{8CB7951F-1E2D-2217-A5DD-5B972957CB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4856B002-DE54-04A8-C3E3-413A8F2FF2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7783D7D-C263-2E46-85C3-A71EAC01455A}" type="slidenum">
              <a:rPr lang="tr-TR" altLang="tr-TR">
                <a:latin typeface="Arial" panose="020B0604020202020204" pitchFamily="34" charset="0"/>
              </a:rPr>
              <a:pPr/>
              <a:t>26</a:t>
            </a:fld>
            <a:endParaRPr lang="tr-TR" altLang="tr-TR">
              <a:latin typeface="Arial" panose="020B0604020202020204" pitchFamily="34" charset="0"/>
            </a:endParaRPr>
          </a:p>
        </p:txBody>
      </p:sp>
      <p:sp>
        <p:nvSpPr>
          <p:cNvPr id="297987" name="Rectangle 2">
            <a:extLst>
              <a:ext uri="{FF2B5EF4-FFF2-40B4-BE49-F238E27FC236}">
                <a16:creationId xmlns:a16="http://schemas.microsoft.com/office/drawing/2014/main" id="{EAE17A3C-270C-371E-422F-2E22363F0848}"/>
              </a:ext>
            </a:extLst>
          </p:cNvPr>
          <p:cNvSpPr>
            <a:spLocks noRot="1" noChangeArrowheads="1" noTextEdit="1"/>
          </p:cNvSpPr>
          <p:nvPr>
            <p:ph type="sldImg"/>
          </p:nvPr>
        </p:nvSpPr>
        <p:spPr>
          <a:ln/>
        </p:spPr>
      </p:sp>
      <p:sp>
        <p:nvSpPr>
          <p:cNvPr id="297988" name="Rectangle 3">
            <a:extLst>
              <a:ext uri="{FF2B5EF4-FFF2-40B4-BE49-F238E27FC236}">
                <a16:creationId xmlns:a16="http://schemas.microsoft.com/office/drawing/2014/main" id="{AE1142A7-8CF0-AC7A-73E4-E5EBF94E9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E3DD73FC-AD4A-F4D9-D227-31826D852A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57980A4-F0DD-554E-A5D1-277922C04D08}" type="slidenum">
              <a:rPr lang="tr-TR" altLang="tr-TR">
                <a:latin typeface="Arial" panose="020B0604020202020204" pitchFamily="34" charset="0"/>
              </a:rPr>
              <a:pPr/>
              <a:t>30</a:t>
            </a:fld>
            <a:endParaRPr lang="tr-TR" altLang="tr-TR">
              <a:latin typeface="Arial" panose="020B0604020202020204" pitchFamily="34" charset="0"/>
            </a:endParaRPr>
          </a:p>
        </p:txBody>
      </p:sp>
      <p:sp>
        <p:nvSpPr>
          <p:cNvPr id="299011" name="Rectangle 2">
            <a:extLst>
              <a:ext uri="{FF2B5EF4-FFF2-40B4-BE49-F238E27FC236}">
                <a16:creationId xmlns:a16="http://schemas.microsoft.com/office/drawing/2014/main" id="{57A31823-4D2A-2AB2-BDB6-2E2C43BF7B81}"/>
              </a:ext>
            </a:extLst>
          </p:cNvPr>
          <p:cNvSpPr>
            <a:spLocks noRot="1" noChangeArrowheads="1" noTextEdit="1"/>
          </p:cNvSpPr>
          <p:nvPr>
            <p:ph type="sldImg"/>
          </p:nvPr>
        </p:nvSpPr>
        <p:spPr>
          <a:ln/>
        </p:spPr>
      </p:sp>
      <p:sp>
        <p:nvSpPr>
          <p:cNvPr id="299012" name="Rectangle 3">
            <a:extLst>
              <a:ext uri="{FF2B5EF4-FFF2-40B4-BE49-F238E27FC236}">
                <a16:creationId xmlns:a16="http://schemas.microsoft.com/office/drawing/2014/main" id="{EA1CD55D-513F-D84D-E838-AE106286E2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64784F3F-ADFF-8765-91B3-881E4E94C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EC7E07C-4D2B-F240-BA67-C7237E005E8D}" type="slidenum">
              <a:rPr lang="tr-TR" altLang="tr-TR">
                <a:latin typeface="Arial" panose="020B0604020202020204" pitchFamily="34" charset="0"/>
              </a:rPr>
              <a:pPr/>
              <a:t>4</a:t>
            </a:fld>
            <a:endParaRPr lang="tr-TR" altLang="tr-TR">
              <a:latin typeface="Arial" panose="020B0604020202020204" pitchFamily="34" charset="0"/>
            </a:endParaRPr>
          </a:p>
        </p:txBody>
      </p:sp>
      <p:sp>
        <p:nvSpPr>
          <p:cNvPr id="274435" name="Rectangle 2">
            <a:extLst>
              <a:ext uri="{FF2B5EF4-FFF2-40B4-BE49-F238E27FC236}">
                <a16:creationId xmlns:a16="http://schemas.microsoft.com/office/drawing/2014/main" id="{BB9D9786-4FB1-92CF-FA1A-84439D053571}"/>
              </a:ext>
            </a:extLst>
          </p:cNvPr>
          <p:cNvSpPr>
            <a:spLocks noRot="1" noChangeArrowheads="1" noTextEdit="1"/>
          </p:cNvSpPr>
          <p:nvPr>
            <p:ph type="sldImg"/>
          </p:nvPr>
        </p:nvSpPr>
        <p:spPr>
          <a:ln/>
        </p:spPr>
      </p:sp>
      <p:sp>
        <p:nvSpPr>
          <p:cNvPr id="274436" name="Rectangle 3">
            <a:extLst>
              <a:ext uri="{FF2B5EF4-FFF2-40B4-BE49-F238E27FC236}">
                <a16:creationId xmlns:a16="http://schemas.microsoft.com/office/drawing/2014/main" id="{A5C9984C-9C8D-E1AB-4E34-DC0DEA1C7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68B84540-826A-4DEE-52EA-4BF2A86C29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E0789F9-0DC5-AC46-A331-623820C55116}" type="slidenum">
              <a:rPr lang="tr-TR" altLang="tr-TR">
                <a:latin typeface="Arial" panose="020B0604020202020204" pitchFamily="34" charset="0"/>
              </a:rPr>
              <a:pPr/>
              <a:t>36</a:t>
            </a:fld>
            <a:endParaRPr lang="tr-TR" altLang="tr-TR">
              <a:latin typeface="Arial" panose="020B0604020202020204" pitchFamily="34" charset="0"/>
            </a:endParaRPr>
          </a:p>
        </p:txBody>
      </p:sp>
      <p:sp>
        <p:nvSpPr>
          <p:cNvPr id="300035" name="Rectangle 2">
            <a:extLst>
              <a:ext uri="{FF2B5EF4-FFF2-40B4-BE49-F238E27FC236}">
                <a16:creationId xmlns:a16="http://schemas.microsoft.com/office/drawing/2014/main" id="{E4F8AAA3-7E3F-7127-8D5B-700D8AB3D318}"/>
              </a:ext>
            </a:extLst>
          </p:cNvPr>
          <p:cNvSpPr>
            <a:spLocks noRot="1" noChangeArrowheads="1" noTextEdit="1"/>
          </p:cNvSpPr>
          <p:nvPr>
            <p:ph type="sldImg"/>
          </p:nvPr>
        </p:nvSpPr>
        <p:spPr>
          <a:ln/>
        </p:spPr>
      </p:sp>
      <p:sp>
        <p:nvSpPr>
          <p:cNvPr id="300036" name="Rectangle 3">
            <a:extLst>
              <a:ext uri="{FF2B5EF4-FFF2-40B4-BE49-F238E27FC236}">
                <a16:creationId xmlns:a16="http://schemas.microsoft.com/office/drawing/2014/main" id="{C38DB3ED-630C-07CD-06FD-830E567D1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5E08DB84-1580-B7D4-3FC4-E35BE43DF5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F9492B4-9AB8-6D4D-81B5-C1A75E59E698}" type="slidenum">
              <a:rPr lang="tr-TR" altLang="tr-TR">
                <a:solidFill>
                  <a:srgbClr val="000000"/>
                </a:solidFill>
                <a:latin typeface="Arial" panose="020B0604020202020204" pitchFamily="34" charset="0"/>
              </a:rPr>
              <a:pPr/>
              <a:t>37</a:t>
            </a:fld>
            <a:endParaRPr lang="tr-TR" altLang="tr-TR">
              <a:solidFill>
                <a:srgbClr val="000000"/>
              </a:solidFill>
              <a:latin typeface="Arial" panose="020B0604020202020204" pitchFamily="34" charset="0"/>
            </a:endParaRPr>
          </a:p>
        </p:txBody>
      </p:sp>
      <p:sp>
        <p:nvSpPr>
          <p:cNvPr id="301059" name="Rectangle 2">
            <a:extLst>
              <a:ext uri="{FF2B5EF4-FFF2-40B4-BE49-F238E27FC236}">
                <a16:creationId xmlns:a16="http://schemas.microsoft.com/office/drawing/2014/main" id="{0078F9FA-B228-3A5F-C61A-0F912AA66DEF}"/>
              </a:ext>
            </a:extLst>
          </p:cNvPr>
          <p:cNvSpPr>
            <a:spLocks noRot="1" noChangeArrowheads="1" noTextEdit="1"/>
          </p:cNvSpPr>
          <p:nvPr>
            <p:ph type="sldImg"/>
          </p:nvPr>
        </p:nvSpPr>
        <p:spPr>
          <a:ln/>
        </p:spPr>
      </p:sp>
      <p:sp>
        <p:nvSpPr>
          <p:cNvPr id="301060" name="Rectangle 3">
            <a:extLst>
              <a:ext uri="{FF2B5EF4-FFF2-40B4-BE49-F238E27FC236}">
                <a16:creationId xmlns:a16="http://schemas.microsoft.com/office/drawing/2014/main" id="{71EF4660-2ACD-30AC-6C9F-162E03429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00F8DEF2-E78B-2A85-E160-3E9F89B1F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E471326-D1D0-404F-8E36-A8D456F8EB1F}" type="slidenum">
              <a:rPr lang="tr-TR" altLang="tr-TR">
                <a:solidFill>
                  <a:srgbClr val="000000"/>
                </a:solidFill>
                <a:latin typeface="Arial" panose="020B0604020202020204" pitchFamily="34" charset="0"/>
              </a:rPr>
              <a:pPr/>
              <a:t>38</a:t>
            </a:fld>
            <a:endParaRPr lang="tr-TR" altLang="tr-TR">
              <a:solidFill>
                <a:srgbClr val="000000"/>
              </a:solidFill>
              <a:latin typeface="Arial" panose="020B0604020202020204" pitchFamily="34" charset="0"/>
            </a:endParaRPr>
          </a:p>
        </p:txBody>
      </p:sp>
      <p:sp>
        <p:nvSpPr>
          <p:cNvPr id="302083" name="Rectangle 2">
            <a:extLst>
              <a:ext uri="{FF2B5EF4-FFF2-40B4-BE49-F238E27FC236}">
                <a16:creationId xmlns:a16="http://schemas.microsoft.com/office/drawing/2014/main" id="{01E9416D-1542-C7F4-66EA-8C3659A5DE23}"/>
              </a:ext>
            </a:extLst>
          </p:cNvPr>
          <p:cNvSpPr>
            <a:spLocks noRot="1" noChangeArrowheads="1" noTextEdit="1"/>
          </p:cNvSpPr>
          <p:nvPr>
            <p:ph type="sldImg"/>
          </p:nvPr>
        </p:nvSpPr>
        <p:spPr>
          <a:ln/>
        </p:spPr>
      </p:sp>
      <p:sp>
        <p:nvSpPr>
          <p:cNvPr id="302084" name="Rectangle 3">
            <a:extLst>
              <a:ext uri="{FF2B5EF4-FFF2-40B4-BE49-F238E27FC236}">
                <a16:creationId xmlns:a16="http://schemas.microsoft.com/office/drawing/2014/main" id="{CDA76073-0D86-60C5-4E5E-56453FBF09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35EB820B-B2AC-BE1B-2C7B-D559352E9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A4D021A-0947-4643-BB88-86453982CF7A}" type="slidenum">
              <a:rPr lang="tr-TR" altLang="tr-TR">
                <a:solidFill>
                  <a:srgbClr val="000000"/>
                </a:solidFill>
                <a:latin typeface="Arial" panose="020B0604020202020204" pitchFamily="34" charset="0"/>
              </a:rPr>
              <a:pPr/>
              <a:t>39</a:t>
            </a:fld>
            <a:endParaRPr lang="tr-TR" altLang="tr-TR">
              <a:solidFill>
                <a:srgbClr val="000000"/>
              </a:solidFill>
              <a:latin typeface="Arial" panose="020B0604020202020204" pitchFamily="34" charset="0"/>
            </a:endParaRPr>
          </a:p>
        </p:txBody>
      </p:sp>
      <p:sp>
        <p:nvSpPr>
          <p:cNvPr id="303107" name="Rectangle 2">
            <a:extLst>
              <a:ext uri="{FF2B5EF4-FFF2-40B4-BE49-F238E27FC236}">
                <a16:creationId xmlns:a16="http://schemas.microsoft.com/office/drawing/2014/main" id="{620C7B68-106E-7142-6732-B1DCF10DC43B}"/>
              </a:ext>
            </a:extLst>
          </p:cNvPr>
          <p:cNvSpPr>
            <a:spLocks noRot="1" noChangeArrowheads="1" noTextEdit="1"/>
          </p:cNvSpPr>
          <p:nvPr>
            <p:ph type="sldImg"/>
          </p:nvPr>
        </p:nvSpPr>
        <p:spPr>
          <a:ln/>
        </p:spPr>
      </p:sp>
      <p:sp>
        <p:nvSpPr>
          <p:cNvPr id="303108" name="Rectangle 3">
            <a:extLst>
              <a:ext uri="{FF2B5EF4-FFF2-40B4-BE49-F238E27FC236}">
                <a16:creationId xmlns:a16="http://schemas.microsoft.com/office/drawing/2014/main" id="{A98B5F58-2A74-7796-D579-5B8F73C3D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7F5385E0-540B-9D2B-21C2-8CA4A361B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04F8B9E-1A94-6346-BD1A-C79604FA1A87}" type="slidenum">
              <a:rPr lang="tr-TR" altLang="tr-TR">
                <a:solidFill>
                  <a:srgbClr val="000000"/>
                </a:solidFill>
                <a:latin typeface="Arial" panose="020B0604020202020204" pitchFamily="34" charset="0"/>
              </a:rPr>
              <a:pPr/>
              <a:t>40</a:t>
            </a:fld>
            <a:endParaRPr lang="tr-TR" altLang="tr-TR">
              <a:solidFill>
                <a:srgbClr val="000000"/>
              </a:solidFill>
              <a:latin typeface="Arial" panose="020B0604020202020204" pitchFamily="34" charset="0"/>
            </a:endParaRPr>
          </a:p>
        </p:txBody>
      </p:sp>
      <p:sp>
        <p:nvSpPr>
          <p:cNvPr id="304131" name="Rectangle 2">
            <a:extLst>
              <a:ext uri="{FF2B5EF4-FFF2-40B4-BE49-F238E27FC236}">
                <a16:creationId xmlns:a16="http://schemas.microsoft.com/office/drawing/2014/main" id="{9AEE75C9-C989-A34B-4921-94D464096B5C}"/>
              </a:ext>
            </a:extLst>
          </p:cNvPr>
          <p:cNvSpPr>
            <a:spLocks noRot="1" noChangeArrowheads="1" noTextEdit="1"/>
          </p:cNvSpPr>
          <p:nvPr>
            <p:ph type="sldImg"/>
          </p:nvPr>
        </p:nvSpPr>
        <p:spPr>
          <a:ln/>
        </p:spPr>
      </p:sp>
      <p:sp>
        <p:nvSpPr>
          <p:cNvPr id="304132" name="Rectangle 3">
            <a:extLst>
              <a:ext uri="{FF2B5EF4-FFF2-40B4-BE49-F238E27FC236}">
                <a16:creationId xmlns:a16="http://schemas.microsoft.com/office/drawing/2014/main" id="{5F149F18-4F73-7BE4-95B8-AFE90A0B3A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988EFA4C-C147-D578-EF67-D51C663D04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24EF3E3-6290-7D44-BB0F-9F650B4501D8}" type="slidenum">
              <a:rPr lang="tr-TR" altLang="tr-TR">
                <a:solidFill>
                  <a:srgbClr val="000000"/>
                </a:solidFill>
                <a:latin typeface="Arial" panose="020B0604020202020204" pitchFamily="34" charset="0"/>
              </a:rPr>
              <a:pPr/>
              <a:t>41</a:t>
            </a:fld>
            <a:endParaRPr lang="tr-TR" altLang="tr-TR">
              <a:solidFill>
                <a:srgbClr val="000000"/>
              </a:solidFill>
              <a:latin typeface="Arial" panose="020B0604020202020204" pitchFamily="34" charset="0"/>
            </a:endParaRPr>
          </a:p>
        </p:txBody>
      </p:sp>
      <p:sp>
        <p:nvSpPr>
          <p:cNvPr id="305155" name="Rectangle 2">
            <a:extLst>
              <a:ext uri="{FF2B5EF4-FFF2-40B4-BE49-F238E27FC236}">
                <a16:creationId xmlns:a16="http://schemas.microsoft.com/office/drawing/2014/main" id="{8D67C412-88A5-84ED-A384-32BA817991E8}"/>
              </a:ext>
            </a:extLst>
          </p:cNvPr>
          <p:cNvSpPr>
            <a:spLocks noRot="1" noChangeArrowheads="1" noTextEdit="1"/>
          </p:cNvSpPr>
          <p:nvPr>
            <p:ph type="sldImg"/>
          </p:nvPr>
        </p:nvSpPr>
        <p:spPr>
          <a:ln/>
        </p:spPr>
      </p:sp>
      <p:sp>
        <p:nvSpPr>
          <p:cNvPr id="305156" name="Rectangle 3">
            <a:extLst>
              <a:ext uri="{FF2B5EF4-FFF2-40B4-BE49-F238E27FC236}">
                <a16:creationId xmlns:a16="http://schemas.microsoft.com/office/drawing/2014/main" id="{E2874A25-3BDC-645C-45E9-1D2E2CB99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4AA35853-DFB5-BEA7-7E99-BB79199142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1748ABC-2F41-374E-94B1-232A8BF6EBCA}" type="slidenum">
              <a:rPr lang="tr-TR" altLang="tr-TR">
                <a:solidFill>
                  <a:srgbClr val="000000"/>
                </a:solidFill>
                <a:latin typeface="Arial" panose="020B0604020202020204" pitchFamily="34" charset="0"/>
              </a:rPr>
              <a:pPr/>
              <a:t>42</a:t>
            </a:fld>
            <a:endParaRPr lang="tr-TR" altLang="tr-TR">
              <a:solidFill>
                <a:srgbClr val="000000"/>
              </a:solidFill>
              <a:latin typeface="Arial" panose="020B0604020202020204" pitchFamily="34" charset="0"/>
            </a:endParaRPr>
          </a:p>
        </p:txBody>
      </p:sp>
      <p:sp>
        <p:nvSpPr>
          <p:cNvPr id="306179" name="Rectangle 2">
            <a:extLst>
              <a:ext uri="{FF2B5EF4-FFF2-40B4-BE49-F238E27FC236}">
                <a16:creationId xmlns:a16="http://schemas.microsoft.com/office/drawing/2014/main" id="{6F190EE1-3984-13EB-EEB9-51F95BD49968}"/>
              </a:ext>
            </a:extLst>
          </p:cNvPr>
          <p:cNvSpPr>
            <a:spLocks noRot="1" noChangeArrowheads="1" noTextEdit="1"/>
          </p:cNvSpPr>
          <p:nvPr>
            <p:ph type="sldImg"/>
          </p:nvPr>
        </p:nvSpPr>
        <p:spPr>
          <a:ln/>
        </p:spPr>
      </p:sp>
      <p:sp>
        <p:nvSpPr>
          <p:cNvPr id="306180" name="Rectangle 3">
            <a:extLst>
              <a:ext uri="{FF2B5EF4-FFF2-40B4-BE49-F238E27FC236}">
                <a16:creationId xmlns:a16="http://schemas.microsoft.com/office/drawing/2014/main" id="{475175D6-2116-FB1B-CEF6-5C83BD8EA9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0643DD09-1688-5EF7-F985-3F9C4F048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CAE509C-8FCA-704F-83C5-F5959D86B13E}" type="slidenum">
              <a:rPr lang="tr-TR" altLang="tr-TR">
                <a:solidFill>
                  <a:srgbClr val="000000"/>
                </a:solidFill>
                <a:latin typeface="Arial" panose="020B0604020202020204" pitchFamily="34" charset="0"/>
              </a:rPr>
              <a:pPr/>
              <a:t>43</a:t>
            </a:fld>
            <a:endParaRPr lang="tr-TR" altLang="tr-TR">
              <a:solidFill>
                <a:srgbClr val="000000"/>
              </a:solidFill>
              <a:latin typeface="Arial" panose="020B0604020202020204" pitchFamily="34" charset="0"/>
            </a:endParaRPr>
          </a:p>
        </p:txBody>
      </p:sp>
      <p:sp>
        <p:nvSpPr>
          <p:cNvPr id="307203" name="Rectangle 2">
            <a:extLst>
              <a:ext uri="{FF2B5EF4-FFF2-40B4-BE49-F238E27FC236}">
                <a16:creationId xmlns:a16="http://schemas.microsoft.com/office/drawing/2014/main" id="{1F18B1F7-7185-5C5F-7D69-8F6A3D5CFA89}"/>
              </a:ext>
            </a:extLst>
          </p:cNvPr>
          <p:cNvSpPr>
            <a:spLocks noRot="1" noChangeArrowheads="1" noTextEdit="1"/>
          </p:cNvSpPr>
          <p:nvPr>
            <p:ph type="sldImg"/>
          </p:nvPr>
        </p:nvSpPr>
        <p:spPr>
          <a:ln/>
        </p:spPr>
      </p:sp>
      <p:sp>
        <p:nvSpPr>
          <p:cNvPr id="307204" name="Rectangle 3">
            <a:extLst>
              <a:ext uri="{FF2B5EF4-FFF2-40B4-BE49-F238E27FC236}">
                <a16:creationId xmlns:a16="http://schemas.microsoft.com/office/drawing/2014/main" id="{9DC73AC5-9194-D9B9-5B5A-EEBE560A9D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7C79E325-E4E5-AD35-06F6-705E01B66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BFFE3FC-64B5-6142-A3B0-0DFA51F61502}" type="slidenum">
              <a:rPr lang="tr-TR" altLang="tr-TR">
                <a:solidFill>
                  <a:srgbClr val="000000"/>
                </a:solidFill>
                <a:latin typeface="Arial" panose="020B0604020202020204" pitchFamily="34" charset="0"/>
              </a:rPr>
              <a:pPr/>
              <a:t>44</a:t>
            </a:fld>
            <a:endParaRPr lang="tr-TR" altLang="tr-TR">
              <a:solidFill>
                <a:srgbClr val="000000"/>
              </a:solidFill>
              <a:latin typeface="Arial" panose="020B0604020202020204" pitchFamily="34" charset="0"/>
            </a:endParaRPr>
          </a:p>
        </p:txBody>
      </p:sp>
      <p:sp>
        <p:nvSpPr>
          <p:cNvPr id="308227" name="Rectangle 2">
            <a:extLst>
              <a:ext uri="{FF2B5EF4-FFF2-40B4-BE49-F238E27FC236}">
                <a16:creationId xmlns:a16="http://schemas.microsoft.com/office/drawing/2014/main" id="{2C68FC31-E672-852F-746C-E0E88C0E4C74}"/>
              </a:ext>
            </a:extLst>
          </p:cNvPr>
          <p:cNvSpPr>
            <a:spLocks noRot="1" noChangeArrowheads="1" noTextEdit="1"/>
          </p:cNvSpPr>
          <p:nvPr>
            <p:ph type="sldImg"/>
          </p:nvPr>
        </p:nvSpPr>
        <p:spPr>
          <a:ln/>
        </p:spPr>
      </p:sp>
      <p:sp>
        <p:nvSpPr>
          <p:cNvPr id="308228" name="Rectangle 3">
            <a:extLst>
              <a:ext uri="{FF2B5EF4-FFF2-40B4-BE49-F238E27FC236}">
                <a16:creationId xmlns:a16="http://schemas.microsoft.com/office/drawing/2014/main" id="{E98A036B-1F29-2830-178E-EBE75BD2CD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34183592-7E89-85C2-C7FE-045F50BB0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82CD62C-F06E-C041-B7F9-33EA78E58E81}" type="slidenum">
              <a:rPr lang="tr-TR" altLang="tr-TR">
                <a:solidFill>
                  <a:srgbClr val="000000"/>
                </a:solidFill>
                <a:latin typeface="Arial" panose="020B0604020202020204" pitchFamily="34" charset="0"/>
              </a:rPr>
              <a:pPr/>
              <a:t>46</a:t>
            </a:fld>
            <a:endParaRPr lang="tr-TR" altLang="tr-TR">
              <a:solidFill>
                <a:srgbClr val="000000"/>
              </a:solidFill>
              <a:latin typeface="Arial" panose="020B0604020202020204" pitchFamily="34" charset="0"/>
            </a:endParaRPr>
          </a:p>
        </p:txBody>
      </p:sp>
      <p:sp>
        <p:nvSpPr>
          <p:cNvPr id="309251" name="Rectangle 2">
            <a:extLst>
              <a:ext uri="{FF2B5EF4-FFF2-40B4-BE49-F238E27FC236}">
                <a16:creationId xmlns:a16="http://schemas.microsoft.com/office/drawing/2014/main" id="{99D89747-3E23-E429-B8B4-1A602EB399AC}"/>
              </a:ext>
            </a:extLst>
          </p:cNvPr>
          <p:cNvSpPr>
            <a:spLocks noRot="1" noChangeArrowheads="1" noTextEdit="1"/>
          </p:cNvSpPr>
          <p:nvPr>
            <p:ph type="sldImg"/>
          </p:nvPr>
        </p:nvSpPr>
        <p:spPr>
          <a:ln/>
        </p:spPr>
      </p:sp>
      <p:sp>
        <p:nvSpPr>
          <p:cNvPr id="309252" name="Rectangle 3">
            <a:extLst>
              <a:ext uri="{FF2B5EF4-FFF2-40B4-BE49-F238E27FC236}">
                <a16:creationId xmlns:a16="http://schemas.microsoft.com/office/drawing/2014/main" id="{8F077DEE-6EA7-F54A-0636-B60B9BD77F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EBFAB846-B363-6D17-338E-59BF1D5B94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95D904F-80ED-9840-85BF-A5803D70192B}" type="slidenum">
              <a:rPr lang="tr-TR" altLang="tr-TR">
                <a:latin typeface="Arial" panose="020B0604020202020204" pitchFamily="34" charset="0"/>
              </a:rPr>
              <a:pPr/>
              <a:t>5</a:t>
            </a:fld>
            <a:endParaRPr lang="tr-TR" altLang="tr-TR">
              <a:latin typeface="Arial" panose="020B0604020202020204" pitchFamily="34" charset="0"/>
            </a:endParaRPr>
          </a:p>
        </p:txBody>
      </p:sp>
      <p:sp>
        <p:nvSpPr>
          <p:cNvPr id="275459" name="Rectangle 2">
            <a:extLst>
              <a:ext uri="{FF2B5EF4-FFF2-40B4-BE49-F238E27FC236}">
                <a16:creationId xmlns:a16="http://schemas.microsoft.com/office/drawing/2014/main" id="{1995E511-65B9-3026-B981-531CD2EBF019}"/>
              </a:ext>
            </a:extLst>
          </p:cNvPr>
          <p:cNvSpPr>
            <a:spLocks noRot="1" noChangeArrowheads="1" noTextEdit="1"/>
          </p:cNvSpPr>
          <p:nvPr>
            <p:ph type="sldImg"/>
          </p:nvPr>
        </p:nvSpPr>
        <p:spPr>
          <a:ln/>
        </p:spPr>
      </p:sp>
      <p:sp>
        <p:nvSpPr>
          <p:cNvPr id="275460" name="Rectangle 3">
            <a:extLst>
              <a:ext uri="{FF2B5EF4-FFF2-40B4-BE49-F238E27FC236}">
                <a16:creationId xmlns:a16="http://schemas.microsoft.com/office/drawing/2014/main" id="{6EF07A66-7F3C-2FB8-B109-F66D4B8718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ayt Görüntüsü Yer Tutucusu 1">
            <a:extLst>
              <a:ext uri="{FF2B5EF4-FFF2-40B4-BE49-F238E27FC236}">
                <a16:creationId xmlns:a16="http://schemas.microsoft.com/office/drawing/2014/main" id="{60ECFE0D-D32D-E852-402F-9EDC3796BC13}"/>
              </a:ext>
            </a:extLst>
          </p:cNvPr>
          <p:cNvSpPr>
            <a:spLocks noGrp="1" noRot="1" noChangeAspect="1" noChangeArrowheads="1" noTextEdit="1"/>
          </p:cNvSpPr>
          <p:nvPr>
            <p:ph type="sldImg"/>
          </p:nvPr>
        </p:nvSpPr>
        <p:spPr>
          <a:ln/>
        </p:spPr>
      </p:sp>
      <p:sp>
        <p:nvSpPr>
          <p:cNvPr id="310275" name="Not Yer Tutucusu 2">
            <a:extLst>
              <a:ext uri="{FF2B5EF4-FFF2-40B4-BE49-F238E27FC236}">
                <a16:creationId xmlns:a16="http://schemas.microsoft.com/office/drawing/2014/main" id="{8BAC4447-28B9-56C5-F8BB-1F97DBE59F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
        <p:nvSpPr>
          <p:cNvPr id="310276" name="Slayt Numarası Yer Tutucusu 3">
            <a:extLst>
              <a:ext uri="{FF2B5EF4-FFF2-40B4-BE49-F238E27FC236}">
                <a16:creationId xmlns:a16="http://schemas.microsoft.com/office/drawing/2014/main" id="{F496FFC9-4FDE-BF29-89CB-7DADB6BA28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D1966D9-E686-C84F-B593-EE1641C19C40}" type="slidenum">
              <a:rPr lang="tr-TR" altLang="tr-TR">
                <a:latin typeface="Arial" panose="020B0604020202020204" pitchFamily="34" charset="0"/>
              </a:rPr>
              <a:pPr/>
              <a:t>48</a:t>
            </a:fld>
            <a:endParaRPr lang="tr-TR" altLang="tr-TR">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3E080526-06B4-78B2-A938-135C9BA7C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C1EF1D9-9C86-E74B-BDD6-DB3E5C382C37}" type="slidenum">
              <a:rPr lang="tr-TR" altLang="tr-TR">
                <a:solidFill>
                  <a:srgbClr val="000000"/>
                </a:solidFill>
                <a:latin typeface="Arial" panose="020B0604020202020204" pitchFamily="34" charset="0"/>
              </a:rPr>
              <a:pPr/>
              <a:t>49</a:t>
            </a:fld>
            <a:endParaRPr lang="tr-TR" altLang="tr-TR">
              <a:solidFill>
                <a:srgbClr val="000000"/>
              </a:solidFill>
              <a:latin typeface="Arial" panose="020B0604020202020204" pitchFamily="34" charset="0"/>
            </a:endParaRPr>
          </a:p>
        </p:txBody>
      </p:sp>
      <p:sp>
        <p:nvSpPr>
          <p:cNvPr id="311299" name="Rectangle 2">
            <a:extLst>
              <a:ext uri="{FF2B5EF4-FFF2-40B4-BE49-F238E27FC236}">
                <a16:creationId xmlns:a16="http://schemas.microsoft.com/office/drawing/2014/main" id="{550628B4-EC23-8480-B8DF-127464E48ECB}"/>
              </a:ext>
            </a:extLst>
          </p:cNvPr>
          <p:cNvSpPr>
            <a:spLocks noRot="1" noChangeArrowheads="1" noTextEdit="1"/>
          </p:cNvSpPr>
          <p:nvPr>
            <p:ph type="sldImg"/>
          </p:nvPr>
        </p:nvSpPr>
        <p:spPr>
          <a:ln/>
        </p:spPr>
      </p:sp>
      <p:sp>
        <p:nvSpPr>
          <p:cNvPr id="311300" name="Rectangle 3">
            <a:extLst>
              <a:ext uri="{FF2B5EF4-FFF2-40B4-BE49-F238E27FC236}">
                <a16:creationId xmlns:a16="http://schemas.microsoft.com/office/drawing/2014/main" id="{0B5A0418-50B6-6F94-3A8C-10FC62300F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79E6897E-8066-1B31-7F5A-97A49A06E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0D9F6AC-E316-7A4D-9093-6800824D46B1}" type="slidenum">
              <a:rPr lang="tr-TR" altLang="tr-TR">
                <a:solidFill>
                  <a:srgbClr val="000000"/>
                </a:solidFill>
                <a:latin typeface="Arial" panose="020B0604020202020204" pitchFamily="34" charset="0"/>
              </a:rPr>
              <a:pPr/>
              <a:t>55</a:t>
            </a:fld>
            <a:endParaRPr lang="tr-TR" altLang="tr-TR">
              <a:solidFill>
                <a:srgbClr val="000000"/>
              </a:solidFill>
              <a:latin typeface="Arial" panose="020B0604020202020204" pitchFamily="34" charset="0"/>
            </a:endParaRPr>
          </a:p>
        </p:txBody>
      </p:sp>
      <p:sp>
        <p:nvSpPr>
          <p:cNvPr id="312323" name="Rectangle 2">
            <a:extLst>
              <a:ext uri="{FF2B5EF4-FFF2-40B4-BE49-F238E27FC236}">
                <a16:creationId xmlns:a16="http://schemas.microsoft.com/office/drawing/2014/main" id="{ADB2ED68-6544-C394-ABAF-C190AA58308D}"/>
              </a:ext>
            </a:extLst>
          </p:cNvPr>
          <p:cNvSpPr>
            <a:spLocks noRot="1" noChangeArrowheads="1" noTextEdit="1"/>
          </p:cNvSpPr>
          <p:nvPr>
            <p:ph type="sldImg"/>
          </p:nvPr>
        </p:nvSpPr>
        <p:spPr>
          <a:ln/>
        </p:spPr>
      </p:sp>
      <p:sp>
        <p:nvSpPr>
          <p:cNvPr id="312324" name="Rectangle 3">
            <a:extLst>
              <a:ext uri="{FF2B5EF4-FFF2-40B4-BE49-F238E27FC236}">
                <a16:creationId xmlns:a16="http://schemas.microsoft.com/office/drawing/2014/main" id="{3D5E5514-3E9D-7966-A0BF-199770846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256B9F96-637F-A6D4-73A6-1C3D66403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8660FD7-9717-D347-99F2-8E09D4E1E7DF}" type="slidenum">
              <a:rPr lang="tr-TR" altLang="tr-TR">
                <a:solidFill>
                  <a:srgbClr val="000000"/>
                </a:solidFill>
                <a:latin typeface="Arial" panose="020B0604020202020204" pitchFamily="34" charset="0"/>
              </a:rPr>
              <a:pPr/>
              <a:t>57</a:t>
            </a:fld>
            <a:endParaRPr lang="tr-TR" altLang="tr-TR">
              <a:solidFill>
                <a:srgbClr val="000000"/>
              </a:solidFill>
              <a:latin typeface="Arial" panose="020B0604020202020204" pitchFamily="34" charset="0"/>
            </a:endParaRPr>
          </a:p>
        </p:txBody>
      </p:sp>
      <p:sp>
        <p:nvSpPr>
          <p:cNvPr id="313347" name="Rectangle 2">
            <a:extLst>
              <a:ext uri="{FF2B5EF4-FFF2-40B4-BE49-F238E27FC236}">
                <a16:creationId xmlns:a16="http://schemas.microsoft.com/office/drawing/2014/main" id="{71876F13-0B7B-B4AE-7C51-0DFF8EAE0D30}"/>
              </a:ext>
            </a:extLst>
          </p:cNvPr>
          <p:cNvSpPr>
            <a:spLocks noRot="1" noChangeArrowheads="1" noTextEdit="1"/>
          </p:cNvSpPr>
          <p:nvPr>
            <p:ph type="sldImg"/>
          </p:nvPr>
        </p:nvSpPr>
        <p:spPr>
          <a:ln/>
        </p:spPr>
      </p:sp>
      <p:sp>
        <p:nvSpPr>
          <p:cNvPr id="313348" name="Rectangle 3">
            <a:extLst>
              <a:ext uri="{FF2B5EF4-FFF2-40B4-BE49-F238E27FC236}">
                <a16:creationId xmlns:a16="http://schemas.microsoft.com/office/drawing/2014/main" id="{8C6C9F2F-DDE6-D2D3-A6C6-BCCDB62D10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A10E4F5A-4330-006B-0E99-1F122CFF0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1657932-3675-424D-90B5-F6239C52D106}" type="slidenum">
              <a:rPr lang="tr-TR" altLang="tr-TR">
                <a:solidFill>
                  <a:srgbClr val="000000"/>
                </a:solidFill>
                <a:latin typeface="Arial" panose="020B0604020202020204" pitchFamily="34" charset="0"/>
              </a:rPr>
              <a:pPr/>
              <a:t>59</a:t>
            </a:fld>
            <a:endParaRPr lang="tr-TR" altLang="tr-TR">
              <a:solidFill>
                <a:srgbClr val="000000"/>
              </a:solidFill>
              <a:latin typeface="Arial" panose="020B0604020202020204" pitchFamily="34" charset="0"/>
            </a:endParaRPr>
          </a:p>
        </p:txBody>
      </p:sp>
      <p:sp>
        <p:nvSpPr>
          <p:cNvPr id="314371" name="Rectangle 2">
            <a:extLst>
              <a:ext uri="{FF2B5EF4-FFF2-40B4-BE49-F238E27FC236}">
                <a16:creationId xmlns:a16="http://schemas.microsoft.com/office/drawing/2014/main" id="{39B2F03A-1A60-8D7B-18D8-6B7FD60D9801}"/>
              </a:ext>
            </a:extLst>
          </p:cNvPr>
          <p:cNvSpPr>
            <a:spLocks noRot="1" noChangeArrowheads="1" noTextEdit="1"/>
          </p:cNvSpPr>
          <p:nvPr>
            <p:ph type="sldImg"/>
          </p:nvPr>
        </p:nvSpPr>
        <p:spPr>
          <a:ln/>
        </p:spPr>
      </p:sp>
      <p:sp>
        <p:nvSpPr>
          <p:cNvPr id="314372" name="Rectangle 3">
            <a:extLst>
              <a:ext uri="{FF2B5EF4-FFF2-40B4-BE49-F238E27FC236}">
                <a16:creationId xmlns:a16="http://schemas.microsoft.com/office/drawing/2014/main" id="{A31C169F-35A1-AFDB-B595-972E1C23C5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675338E0-8389-9583-0296-BE097BD646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A637F5E-EFC1-CE46-B2F0-8A1FE9FBB362}" type="slidenum">
              <a:rPr lang="tr-TR" altLang="tr-TR">
                <a:solidFill>
                  <a:srgbClr val="000000"/>
                </a:solidFill>
                <a:latin typeface="Arial" panose="020B0604020202020204" pitchFamily="34" charset="0"/>
              </a:rPr>
              <a:pPr/>
              <a:t>61</a:t>
            </a:fld>
            <a:endParaRPr lang="tr-TR" altLang="tr-TR">
              <a:solidFill>
                <a:srgbClr val="000000"/>
              </a:solidFill>
              <a:latin typeface="Arial" panose="020B0604020202020204" pitchFamily="34" charset="0"/>
            </a:endParaRPr>
          </a:p>
        </p:txBody>
      </p:sp>
      <p:sp>
        <p:nvSpPr>
          <p:cNvPr id="315395" name="Rectangle 2">
            <a:extLst>
              <a:ext uri="{FF2B5EF4-FFF2-40B4-BE49-F238E27FC236}">
                <a16:creationId xmlns:a16="http://schemas.microsoft.com/office/drawing/2014/main" id="{2C6A64DD-6BF5-076E-EAA9-CD32A5F86E5E}"/>
              </a:ext>
            </a:extLst>
          </p:cNvPr>
          <p:cNvSpPr>
            <a:spLocks noRot="1" noChangeArrowheads="1" noTextEdit="1"/>
          </p:cNvSpPr>
          <p:nvPr>
            <p:ph type="sldImg"/>
          </p:nvPr>
        </p:nvSpPr>
        <p:spPr>
          <a:ln/>
        </p:spPr>
      </p:sp>
      <p:sp>
        <p:nvSpPr>
          <p:cNvPr id="315396" name="Rectangle 3">
            <a:extLst>
              <a:ext uri="{FF2B5EF4-FFF2-40B4-BE49-F238E27FC236}">
                <a16:creationId xmlns:a16="http://schemas.microsoft.com/office/drawing/2014/main" id="{896BF40C-B618-0A57-D7AD-C630D7FB0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1337D0A7-C980-D80F-0727-08FBDDB253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0E74D32-A7AC-BD47-8FAB-5BE2B77E4DC3}" type="slidenum">
              <a:rPr lang="tr-TR" altLang="tr-TR">
                <a:solidFill>
                  <a:srgbClr val="000000"/>
                </a:solidFill>
                <a:latin typeface="Arial" panose="020B0604020202020204" pitchFamily="34" charset="0"/>
              </a:rPr>
              <a:pPr/>
              <a:t>63</a:t>
            </a:fld>
            <a:endParaRPr lang="tr-TR" altLang="tr-TR">
              <a:solidFill>
                <a:srgbClr val="000000"/>
              </a:solidFill>
              <a:latin typeface="Arial" panose="020B0604020202020204" pitchFamily="34" charset="0"/>
            </a:endParaRPr>
          </a:p>
        </p:txBody>
      </p:sp>
      <p:sp>
        <p:nvSpPr>
          <p:cNvPr id="316419" name="Rectangle 2">
            <a:extLst>
              <a:ext uri="{FF2B5EF4-FFF2-40B4-BE49-F238E27FC236}">
                <a16:creationId xmlns:a16="http://schemas.microsoft.com/office/drawing/2014/main" id="{DE0B313A-F38C-2624-8E55-55A4EAE6566B}"/>
              </a:ext>
            </a:extLst>
          </p:cNvPr>
          <p:cNvSpPr>
            <a:spLocks noRot="1" noChangeArrowheads="1" noTextEdit="1"/>
          </p:cNvSpPr>
          <p:nvPr>
            <p:ph type="sldImg"/>
          </p:nvPr>
        </p:nvSpPr>
        <p:spPr>
          <a:ln/>
        </p:spPr>
      </p:sp>
      <p:sp>
        <p:nvSpPr>
          <p:cNvPr id="316420" name="Rectangle 3">
            <a:extLst>
              <a:ext uri="{FF2B5EF4-FFF2-40B4-BE49-F238E27FC236}">
                <a16:creationId xmlns:a16="http://schemas.microsoft.com/office/drawing/2014/main" id="{71B12A0B-8719-16DA-4885-767DDF363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A9B1F4CA-2D64-D8BD-0041-B4373FC69C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D6E35BB-BCD4-374F-A696-4793D9684548}" type="slidenum">
              <a:rPr lang="tr-TR" altLang="tr-TR">
                <a:solidFill>
                  <a:srgbClr val="000000"/>
                </a:solidFill>
                <a:latin typeface="Arial" panose="020B0604020202020204" pitchFamily="34" charset="0"/>
              </a:rPr>
              <a:pPr/>
              <a:t>64</a:t>
            </a:fld>
            <a:endParaRPr lang="tr-TR" altLang="tr-TR">
              <a:solidFill>
                <a:srgbClr val="000000"/>
              </a:solidFill>
              <a:latin typeface="Arial" panose="020B0604020202020204" pitchFamily="34" charset="0"/>
            </a:endParaRPr>
          </a:p>
        </p:txBody>
      </p:sp>
      <p:sp>
        <p:nvSpPr>
          <p:cNvPr id="317443" name="Rectangle 2">
            <a:extLst>
              <a:ext uri="{FF2B5EF4-FFF2-40B4-BE49-F238E27FC236}">
                <a16:creationId xmlns:a16="http://schemas.microsoft.com/office/drawing/2014/main" id="{F03D1CB6-A531-625F-DBAF-19292AA4AECB}"/>
              </a:ext>
            </a:extLst>
          </p:cNvPr>
          <p:cNvSpPr>
            <a:spLocks noRot="1" noChangeArrowheads="1" noTextEdit="1"/>
          </p:cNvSpPr>
          <p:nvPr>
            <p:ph type="sldImg"/>
          </p:nvPr>
        </p:nvSpPr>
        <p:spPr>
          <a:ln/>
        </p:spPr>
      </p:sp>
      <p:sp>
        <p:nvSpPr>
          <p:cNvPr id="317444" name="Rectangle 3">
            <a:extLst>
              <a:ext uri="{FF2B5EF4-FFF2-40B4-BE49-F238E27FC236}">
                <a16:creationId xmlns:a16="http://schemas.microsoft.com/office/drawing/2014/main" id="{071505E4-68A4-2A5C-7697-7992662DB4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5DF0E99F-D2B9-1AD1-D9B1-175459B18C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1CE4604-D6A9-7846-B40E-0B49F94084DD}" type="slidenum">
              <a:rPr lang="tr-TR" altLang="tr-TR">
                <a:solidFill>
                  <a:srgbClr val="000000"/>
                </a:solidFill>
                <a:latin typeface="Arial" panose="020B0604020202020204" pitchFamily="34" charset="0"/>
              </a:rPr>
              <a:pPr/>
              <a:t>69</a:t>
            </a:fld>
            <a:endParaRPr lang="tr-TR" altLang="tr-TR">
              <a:solidFill>
                <a:srgbClr val="000000"/>
              </a:solidFill>
              <a:latin typeface="Arial" panose="020B0604020202020204" pitchFamily="34" charset="0"/>
            </a:endParaRPr>
          </a:p>
        </p:txBody>
      </p:sp>
      <p:sp>
        <p:nvSpPr>
          <p:cNvPr id="318467" name="Rectangle 2">
            <a:extLst>
              <a:ext uri="{FF2B5EF4-FFF2-40B4-BE49-F238E27FC236}">
                <a16:creationId xmlns:a16="http://schemas.microsoft.com/office/drawing/2014/main" id="{048558F8-88B8-7061-2FBD-AEF833A60B79}"/>
              </a:ext>
            </a:extLst>
          </p:cNvPr>
          <p:cNvSpPr>
            <a:spLocks noRot="1" noChangeArrowheads="1" noTextEdit="1"/>
          </p:cNvSpPr>
          <p:nvPr>
            <p:ph type="sldImg"/>
          </p:nvPr>
        </p:nvSpPr>
        <p:spPr>
          <a:ln/>
        </p:spPr>
      </p:sp>
      <p:sp>
        <p:nvSpPr>
          <p:cNvPr id="318468" name="Rectangle 3">
            <a:extLst>
              <a:ext uri="{FF2B5EF4-FFF2-40B4-BE49-F238E27FC236}">
                <a16:creationId xmlns:a16="http://schemas.microsoft.com/office/drawing/2014/main" id="{66BA64F8-93B2-3A63-23F8-DC6A73649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4460852E-361D-2245-801C-0BDE172B2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ADBE8AB-6D9A-EA43-8F44-0A51542B0D80}" type="slidenum">
              <a:rPr lang="tr-TR" altLang="tr-TR">
                <a:solidFill>
                  <a:srgbClr val="000000"/>
                </a:solidFill>
                <a:latin typeface="Arial" panose="020B0604020202020204" pitchFamily="34" charset="0"/>
              </a:rPr>
              <a:pPr/>
              <a:t>71</a:t>
            </a:fld>
            <a:endParaRPr lang="tr-TR" altLang="tr-TR">
              <a:solidFill>
                <a:srgbClr val="000000"/>
              </a:solidFill>
              <a:latin typeface="Arial" panose="020B0604020202020204" pitchFamily="34" charset="0"/>
            </a:endParaRPr>
          </a:p>
        </p:txBody>
      </p:sp>
      <p:sp>
        <p:nvSpPr>
          <p:cNvPr id="319491" name="Rectangle 2">
            <a:extLst>
              <a:ext uri="{FF2B5EF4-FFF2-40B4-BE49-F238E27FC236}">
                <a16:creationId xmlns:a16="http://schemas.microsoft.com/office/drawing/2014/main" id="{AD2E0737-280B-000A-7333-B2D08B1701F4}"/>
              </a:ext>
            </a:extLst>
          </p:cNvPr>
          <p:cNvSpPr>
            <a:spLocks noRot="1" noChangeArrowheads="1" noTextEdit="1"/>
          </p:cNvSpPr>
          <p:nvPr>
            <p:ph type="sldImg"/>
          </p:nvPr>
        </p:nvSpPr>
        <p:spPr>
          <a:ln/>
        </p:spPr>
      </p:sp>
      <p:sp>
        <p:nvSpPr>
          <p:cNvPr id="319492" name="Rectangle 3">
            <a:extLst>
              <a:ext uri="{FF2B5EF4-FFF2-40B4-BE49-F238E27FC236}">
                <a16:creationId xmlns:a16="http://schemas.microsoft.com/office/drawing/2014/main" id="{ED919FB4-AD6F-AE1A-D0E5-BD07CB997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3FBCB4EE-D332-606B-9AF1-E5651F684F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02E8AE0-EE80-0D46-B75D-475FD296488E}" type="slidenum">
              <a:rPr lang="tr-TR" altLang="tr-TR">
                <a:latin typeface="Arial" panose="020B0604020202020204" pitchFamily="34" charset="0"/>
              </a:rPr>
              <a:pPr/>
              <a:t>8</a:t>
            </a:fld>
            <a:endParaRPr lang="tr-TR" altLang="tr-TR">
              <a:latin typeface="Arial" panose="020B0604020202020204" pitchFamily="34" charset="0"/>
            </a:endParaRPr>
          </a:p>
        </p:txBody>
      </p:sp>
      <p:sp>
        <p:nvSpPr>
          <p:cNvPr id="276483" name="Rectangle 2">
            <a:extLst>
              <a:ext uri="{FF2B5EF4-FFF2-40B4-BE49-F238E27FC236}">
                <a16:creationId xmlns:a16="http://schemas.microsoft.com/office/drawing/2014/main" id="{A089E321-B709-5F4F-2188-CBBAD2D17A36}"/>
              </a:ext>
            </a:extLst>
          </p:cNvPr>
          <p:cNvSpPr>
            <a:spLocks noRot="1" noChangeArrowheads="1" noTextEdit="1"/>
          </p:cNvSpPr>
          <p:nvPr>
            <p:ph type="sldImg"/>
          </p:nvPr>
        </p:nvSpPr>
        <p:spPr>
          <a:ln/>
        </p:spPr>
      </p:sp>
      <p:sp>
        <p:nvSpPr>
          <p:cNvPr id="276484" name="Rectangle 3">
            <a:extLst>
              <a:ext uri="{FF2B5EF4-FFF2-40B4-BE49-F238E27FC236}">
                <a16:creationId xmlns:a16="http://schemas.microsoft.com/office/drawing/2014/main" id="{7EF4193F-E598-695D-0E3E-F6D9029C5A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B57D1D42-81AF-84BA-5909-66F39242FE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1195830-E853-F540-A8E7-243FA65DA858}" type="slidenum">
              <a:rPr lang="tr-TR" altLang="tr-TR">
                <a:solidFill>
                  <a:srgbClr val="000000"/>
                </a:solidFill>
                <a:latin typeface="Arial" panose="020B0604020202020204" pitchFamily="34" charset="0"/>
              </a:rPr>
              <a:pPr/>
              <a:t>73</a:t>
            </a:fld>
            <a:endParaRPr lang="tr-TR" altLang="tr-TR">
              <a:solidFill>
                <a:srgbClr val="000000"/>
              </a:solidFill>
              <a:latin typeface="Arial" panose="020B0604020202020204" pitchFamily="34" charset="0"/>
            </a:endParaRPr>
          </a:p>
        </p:txBody>
      </p:sp>
      <p:sp>
        <p:nvSpPr>
          <p:cNvPr id="320515" name="Rectangle 2">
            <a:extLst>
              <a:ext uri="{FF2B5EF4-FFF2-40B4-BE49-F238E27FC236}">
                <a16:creationId xmlns:a16="http://schemas.microsoft.com/office/drawing/2014/main" id="{A2F17014-C267-39A8-7826-D0081A788648}"/>
              </a:ext>
            </a:extLst>
          </p:cNvPr>
          <p:cNvSpPr>
            <a:spLocks noRot="1" noChangeArrowheads="1" noTextEdit="1"/>
          </p:cNvSpPr>
          <p:nvPr>
            <p:ph type="sldImg"/>
          </p:nvPr>
        </p:nvSpPr>
        <p:spPr>
          <a:ln/>
        </p:spPr>
      </p:sp>
      <p:sp>
        <p:nvSpPr>
          <p:cNvPr id="320516" name="Rectangle 3">
            <a:extLst>
              <a:ext uri="{FF2B5EF4-FFF2-40B4-BE49-F238E27FC236}">
                <a16:creationId xmlns:a16="http://schemas.microsoft.com/office/drawing/2014/main" id="{C834CD70-7CCF-7609-23B3-CB394534DC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E89E1503-EE81-8C33-BE22-20E56AB86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CDF4857-BBE9-D540-8D30-87C0A026C732}" type="slidenum">
              <a:rPr lang="tr-TR" altLang="tr-TR">
                <a:solidFill>
                  <a:srgbClr val="000000"/>
                </a:solidFill>
                <a:latin typeface="Arial" panose="020B0604020202020204" pitchFamily="34" charset="0"/>
              </a:rPr>
              <a:pPr/>
              <a:t>75</a:t>
            </a:fld>
            <a:endParaRPr lang="tr-TR" altLang="tr-TR">
              <a:solidFill>
                <a:srgbClr val="000000"/>
              </a:solidFill>
              <a:latin typeface="Arial" panose="020B0604020202020204" pitchFamily="34" charset="0"/>
            </a:endParaRPr>
          </a:p>
        </p:txBody>
      </p:sp>
      <p:sp>
        <p:nvSpPr>
          <p:cNvPr id="321539" name="Rectangle 2">
            <a:extLst>
              <a:ext uri="{FF2B5EF4-FFF2-40B4-BE49-F238E27FC236}">
                <a16:creationId xmlns:a16="http://schemas.microsoft.com/office/drawing/2014/main" id="{5A636BAC-001C-ECA6-FE6D-4A27CB041F43}"/>
              </a:ext>
            </a:extLst>
          </p:cNvPr>
          <p:cNvSpPr>
            <a:spLocks noRot="1" noChangeArrowheads="1" noTextEdit="1"/>
          </p:cNvSpPr>
          <p:nvPr>
            <p:ph type="sldImg"/>
          </p:nvPr>
        </p:nvSpPr>
        <p:spPr>
          <a:ln/>
        </p:spPr>
      </p:sp>
      <p:sp>
        <p:nvSpPr>
          <p:cNvPr id="321540" name="Rectangle 3">
            <a:extLst>
              <a:ext uri="{FF2B5EF4-FFF2-40B4-BE49-F238E27FC236}">
                <a16:creationId xmlns:a16="http://schemas.microsoft.com/office/drawing/2014/main" id="{F1410153-B8E3-4CFB-1610-D37DFF7E74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13E8870C-F276-A9E6-A242-ED1F29FF96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EB4EFAC-354D-594A-97CD-E8388F742020}" type="slidenum">
              <a:rPr lang="tr-TR" altLang="tr-TR">
                <a:solidFill>
                  <a:srgbClr val="000000"/>
                </a:solidFill>
                <a:latin typeface="Arial" panose="020B0604020202020204" pitchFamily="34" charset="0"/>
              </a:rPr>
              <a:pPr/>
              <a:t>79</a:t>
            </a:fld>
            <a:endParaRPr lang="tr-TR" altLang="tr-TR">
              <a:solidFill>
                <a:srgbClr val="000000"/>
              </a:solidFill>
              <a:latin typeface="Arial" panose="020B0604020202020204" pitchFamily="34" charset="0"/>
            </a:endParaRPr>
          </a:p>
        </p:txBody>
      </p:sp>
      <p:sp>
        <p:nvSpPr>
          <p:cNvPr id="322563" name="Rectangle 2">
            <a:extLst>
              <a:ext uri="{FF2B5EF4-FFF2-40B4-BE49-F238E27FC236}">
                <a16:creationId xmlns:a16="http://schemas.microsoft.com/office/drawing/2014/main" id="{530DD972-0D81-CB55-FBD3-D71EDFEA51F9}"/>
              </a:ext>
            </a:extLst>
          </p:cNvPr>
          <p:cNvSpPr>
            <a:spLocks noRot="1" noChangeArrowheads="1" noTextEdit="1"/>
          </p:cNvSpPr>
          <p:nvPr>
            <p:ph type="sldImg"/>
          </p:nvPr>
        </p:nvSpPr>
        <p:spPr>
          <a:ln/>
        </p:spPr>
      </p:sp>
      <p:sp>
        <p:nvSpPr>
          <p:cNvPr id="322564" name="Rectangle 3">
            <a:extLst>
              <a:ext uri="{FF2B5EF4-FFF2-40B4-BE49-F238E27FC236}">
                <a16:creationId xmlns:a16="http://schemas.microsoft.com/office/drawing/2014/main" id="{C6C878F7-090A-CBFB-DF30-A1AE0BA1F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261C8B9-195F-4D0D-B2AE-8BB8CB04B9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10D4CC8-6C62-7747-B872-581C792831C7}" type="slidenum">
              <a:rPr lang="tr-TR" altLang="tr-TR">
                <a:solidFill>
                  <a:srgbClr val="000000"/>
                </a:solidFill>
                <a:latin typeface="Arial" panose="020B0604020202020204" pitchFamily="34" charset="0"/>
              </a:rPr>
              <a:pPr/>
              <a:t>81</a:t>
            </a:fld>
            <a:endParaRPr lang="tr-TR" altLang="tr-TR">
              <a:solidFill>
                <a:srgbClr val="000000"/>
              </a:solidFill>
              <a:latin typeface="Arial" panose="020B0604020202020204" pitchFamily="34" charset="0"/>
            </a:endParaRPr>
          </a:p>
        </p:txBody>
      </p:sp>
      <p:sp>
        <p:nvSpPr>
          <p:cNvPr id="323587" name="Rectangle 2">
            <a:extLst>
              <a:ext uri="{FF2B5EF4-FFF2-40B4-BE49-F238E27FC236}">
                <a16:creationId xmlns:a16="http://schemas.microsoft.com/office/drawing/2014/main" id="{565A2C4C-26C7-1746-82E9-F1580FEAE46B}"/>
              </a:ext>
            </a:extLst>
          </p:cNvPr>
          <p:cNvSpPr>
            <a:spLocks noRot="1" noChangeArrowheads="1" noTextEdit="1"/>
          </p:cNvSpPr>
          <p:nvPr>
            <p:ph type="sldImg"/>
          </p:nvPr>
        </p:nvSpPr>
        <p:spPr>
          <a:ln/>
        </p:spPr>
      </p:sp>
      <p:sp>
        <p:nvSpPr>
          <p:cNvPr id="323588" name="Rectangle 3">
            <a:extLst>
              <a:ext uri="{FF2B5EF4-FFF2-40B4-BE49-F238E27FC236}">
                <a16:creationId xmlns:a16="http://schemas.microsoft.com/office/drawing/2014/main" id="{A24F8BEA-7278-A8D0-1671-141061CF03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CFDD1DBF-B329-4F77-2CCE-B8B2C4E07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7B0DBA0-6E38-F849-86F1-091331384A67}" type="slidenum">
              <a:rPr lang="tr-TR" altLang="tr-TR">
                <a:latin typeface="Arial" panose="020B0604020202020204" pitchFamily="34" charset="0"/>
              </a:rPr>
              <a:pPr/>
              <a:t>88</a:t>
            </a:fld>
            <a:endParaRPr lang="tr-TR" altLang="tr-TR">
              <a:latin typeface="Arial" panose="020B0604020202020204" pitchFamily="34" charset="0"/>
            </a:endParaRPr>
          </a:p>
        </p:txBody>
      </p:sp>
      <p:sp>
        <p:nvSpPr>
          <p:cNvPr id="324611" name="Rectangle 2">
            <a:extLst>
              <a:ext uri="{FF2B5EF4-FFF2-40B4-BE49-F238E27FC236}">
                <a16:creationId xmlns:a16="http://schemas.microsoft.com/office/drawing/2014/main" id="{AD2F32AF-4BFB-6752-F74F-376C497CCC21}"/>
              </a:ext>
            </a:extLst>
          </p:cNvPr>
          <p:cNvSpPr>
            <a:spLocks noRot="1" noChangeArrowheads="1" noTextEdit="1"/>
          </p:cNvSpPr>
          <p:nvPr>
            <p:ph type="sldImg"/>
          </p:nvPr>
        </p:nvSpPr>
        <p:spPr>
          <a:ln/>
        </p:spPr>
      </p:sp>
      <p:sp>
        <p:nvSpPr>
          <p:cNvPr id="324612" name="Rectangle 3">
            <a:extLst>
              <a:ext uri="{FF2B5EF4-FFF2-40B4-BE49-F238E27FC236}">
                <a16:creationId xmlns:a16="http://schemas.microsoft.com/office/drawing/2014/main" id="{F6F55214-7D40-1131-A36B-E46380CBD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CD4A76F1-51A2-A3E9-D51A-91DCDB165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219AA61-4614-164C-9965-5C03F82B769C}" type="slidenum">
              <a:rPr lang="tr-TR" altLang="tr-TR">
                <a:latin typeface="Arial" panose="020B0604020202020204" pitchFamily="34" charset="0"/>
              </a:rPr>
              <a:pPr/>
              <a:t>89</a:t>
            </a:fld>
            <a:endParaRPr lang="tr-TR" altLang="tr-TR">
              <a:latin typeface="Arial" panose="020B0604020202020204" pitchFamily="34" charset="0"/>
            </a:endParaRPr>
          </a:p>
        </p:txBody>
      </p:sp>
      <p:sp>
        <p:nvSpPr>
          <p:cNvPr id="325635" name="Rectangle 2">
            <a:extLst>
              <a:ext uri="{FF2B5EF4-FFF2-40B4-BE49-F238E27FC236}">
                <a16:creationId xmlns:a16="http://schemas.microsoft.com/office/drawing/2014/main" id="{F7DDDC56-F1E5-CCC2-F13F-1E8E490BD2CD}"/>
              </a:ext>
            </a:extLst>
          </p:cNvPr>
          <p:cNvSpPr>
            <a:spLocks noRot="1" noChangeArrowheads="1" noTextEdit="1"/>
          </p:cNvSpPr>
          <p:nvPr>
            <p:ph type="sldImg"/>
          </p:nvPr>
        </p:nvSpPr>
        <p:spPr>
          <a:ln/>
        </p:spPr>
      </p:sp>
      <p:sp>
        <p:nvSpPr>
          <p:cNvPr id="325636" name="Rectangle 3">
            <a:extLst>
              <a:ext uri="{FF2B5EF4-FFF2-40B4-BE49-F238E27FC236}">
                <a16:creationId xmlns:a16="http://schemas.microsoft.com/office/drawing/2014/main" id="{65010FBB-68CF-71AF-4E15-04ABC0817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1A53BC41-DD91-9BA5-C4CC-975D8546B0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640C86A-7919-CD4B-8943-35C9B616125D}" type="slidenum">
              <a:rPr lang="tr-TR" altLang="tr-TR">
                <a:latin typeface="Arial" panose="020B0604020202020204" pitchFamily="34" charset="0"/>
              </a:rPr>
              <a:pPr/>
              <a:t>91</a:t>
            </a:fld>
            <a:endParaRPr lang="tr-TR" altLang="tr-TR">
              <a:latin typeface="Arial" panose="020B0604020202020204" pitchFamily="34" charset="0"/>
            </a:endParaRPr>
          </a:p>
        </p:txBody>
      </p:sp>
      <p:sp>
        <p:nvSpPr>
          <p:cNvPr id="326659" name="Rectangle 2">
            <a:extLst>
              <a:ext uri="{FF2B5EF4-FFF2-40B4-BE49-F238E27FC236}">
                <a16:creationId xmlns:a16="http://schemas.microsoft.com/office/drawing/2014/main" id="{1F1CE47C-5D98-7C71-A026-2133DC075F46}"/>
              </a:ext>
            </a:extLst>
          </p:cNvPr>
          <p:cNvSpPr>
            <a:spLocks noRot="1" noChangeArrowheads="1" noTextEdit="1"/>
          </p:cNvSpPr>
          <p:nvPr>
            <p:ph type="sldImg"/>
          </p:nvPr>
        </p:nvSpPr>
        <p:spPr>
          <a:ln/>
        </p:spPr>
      </p:sp>
      <p:sp>
        <p:nvSpPr>
          <p:cNvPr id="326660" name="Rectangle 3">
            <a:extLst>
              <a:ext uri="{FF2B5EF4-FFF2-40B4-BE49-F238E27FC236}">
                <a16:creationId xmlns:a16="http://schemas.microsoft.com/office/drawing/2014/main" id="{8D9817DB-DFDB-F1CF-469A-E85ADBCFB6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56298F58-E51F-4287-300E-35ABEB4AB0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D589071-7DD5-FD42-95E4-D59E6F1BEC54}" type="slidenum">
              <a:rPr lang="tr-TR" altLang="tr-TR">
                <a:latin typeface="Arial" panose="020B0604020202020204" pitchFamily="34" charset="0"/>
              </a:rPr>
              <a:pPr/>
              <a:t>94</a:t>
            </a:fld>
            <a:endParaRPr lang="tr-TR" altLang="tr-TR">
              <a:latin typeface="Arial" panose="020B0604020202020204" pitchFamily="34" charset="0"/>
            </a:endParaRPr>
          </a:p>
        </p:txBody>
      </p:sp>
      <p:sp>
        <p:nvSpPr>
          <p:cNvPr id="327683" name="Rectangle 2">
            <a:extLst>
              <a:ext uri="{FF2B5EF4-FFF2-40B4-BE49-F238E27FC236}">
                <a16:creationId xmlns:a16="http://schemas.microsoft.com/office/drawing/2014/main" id="{D0F5D4AF-0E30-642A-9749-08519440E2CE}"/>
              </a:ext>
            </a:extLst>
          </p:cNvPr>
          <p:cNvSpPr>
            <a:spLocks noRot="1" noChangeArrowheads="1" noTextEdit="1"/>
          </p:cNvSpPr>
          <p:nvPr>
            <p:ph type="sldImg"/>
          </p:nvPr>
        </p:nvSpPr>
        <p:spPr>
          <a:ln/>
        </p:spPr>
      </p:sp>
      <p:sp>
        <p:nvSpPr>
          <p:cNvPr id="327684" name="Rectangle 3">
            <a:extLst>
              <a:ext uri="{FF2B5EF4-FFF2-40B4-BE49-F238E27FC236}">
                <a16:creationId xmlns:a16="http://schemas.microsoft.com/office/drawing/2014/main" id="{00DDD7B6-1586-ABF0-FE18-CF3117AC4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DBC785EC-DC24-A7C4-8615-9B9A5CB644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8A00457-91A3-0546-AAEE-3D97D8B2C07E}" type="slidenum">
              <a:rPr lang="tr-TR" altLang="tr-TR">
                <a:latin typeface="Arial" panose="020B0604020202020204" pitchFamily="34" charset="0"/>
              </a:rPr>
              <a:pPr/>
              <a:t>96</a:t>
            </a:fld>
            <a:endParaRPr lang="tr-TR" altLang="tr-TR">
              <a:latin typeface="Arial" panose="020B0604020202020204" pitchFamily="34" charset="0"/>
            </a:endParaRPr>
          </a:p>
        </p:txBody>
      </p:sp>
      <p:sp>
        <p:nvSpPr>
          <p:cNvPr id="328707" name="Rectangle 2">
            <a:extLst>
              <a:ext uri="{FF2B5EF4-FFF2-40B4-BE49-F238E27FC236}">
                <a16:creationId xmlns:a16="http://schemas.microsoft.com/office/drawing/2014/main" id="{2CF398D6-B99A-96B0-6C4E-9AB93FD3D468}"/>
              </a:ext>
            </a:extLst>
          </p:cNvPr>
          <p:cNvSpPr>
            <a:spLocks noRot="1" noChangeArrowheads="1" noTextEdit="1"/>
          </p:cNvSpPr>
          <p:nvPr>
            <p:ph type="sldImg"/>
          </p:nvPr>
        </p:nvSpPr>
        <p:spPr>
          <a:ln/>
        </p:spPr>
      </p:sp>
      <p:sp>
        <p:nvSpPr>
          <p:cNvPr id="328708" name="Rectangle 3">
            <a:extLst>
              <a:ext uri="{FF2B5EF4-FFF2-40B4-BE49-F238E27FC236}">
                <a16:creationId xmlns:a16="http://schemas.microsoft.com/office/drawing/2014/main" id="{3B364CA1-34AA-90B3-85C5-BB90393F84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8B30D9C9-5315-F207-1B9E-24A6A621EE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4FD5891-E6BC-AB45-B9E4-1980889F0173}" type="slidenum">
              <a:rPr lang="tr-TR" altLang="tr-TR">
                <a:latin typeface="Arial" panose="020B0604020202020204" pitchFamily="34" charset="0"/>
              </a:rPr>
              <a:pPr/>
              <a:t>98</a:t>
            </a:fld>
            <a:endParaRPr lang="tr-TR" altLang="tr-TR">
              <a:latin typeface="Arial" panose="020B0604020202020204" pitchFamily="34" charset="0"/>
            </a:endParaRPr>
          </a:p>
        </p:txBody>
      </p:sp>
      <p:sp>
        <p:nvSpPr>
          <p:cNvPr id="329731" name="Rectangle 2">
            <a:extLst>
              <a:ext uri="{FF2B5EF4-FFF2-40B4-BE49-F238E27FC236}">
                <a16:creationId xmlns:a16="http://schemas.microsoft.com/office/drawing/2014/main" id="{89E72831-47BA-DE67-FF66-95E4F07DAF09}"/>
              </a:ext>
            </a:extLst>
          </p:cNvPr>
          <p:cNvSpPr>
            <a:spLocks noRot="1" noChangeArrowheads="1" noTextEdit="1"/>
          </p:cNvSpPr>
          <p:nvPr>
            <p:ph type="sldImg"/>
          </p:nvPr>
        </p:nvSpPr>
        <p:spPr>
          <a:ln/>
        </p:spPr>
      </p:sp>
      <p:sp>
        <p:nvSpPr>
          <p:cNvPr id="329732" name="Rectangle 3">
            <a:extLst>
              <a:ext uri="{FF2B5EF4-FFF2-40B4-BE49-F238E27FC236}">
                <a16:creationId xmlns:a16="http://schemas.microsoft.com/office/drawing/2014/main" id="{3D53FD3D-A5C9-E09A-E8D1-4231A82EA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97065155-9968-FC7E-A6FC-F0FB085B6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F36C9B2-3540-F541-B38B-F78710CF8A6B}" type="slidenum">
              <a:rPr lang="tr-TR" altLang="tr-TR">
                <a:latin typeface="Arial" panose="020B0604020202020204" pitchFamily="34" charset="0"/>
              </a:rPr>
              <a:pPr/>
              <a:t>9</a:t>
            </a:fld>
            <a:endParaRPr lang="tr-TR" altLang="tr-TR">
              <a:latin typeface="Arial" panose="020B0604020202020204" pitchFamily="34" charset="0"/>
            </a:endParaRPr>
          </a:p>
        </p:txBody>
      </p:sp>
      <p:sp>
        <p:nvSpPr>
          <p:cNvPr id="280579" name="Rectangle 2">
            <a:extLst>
              <a:ext uri="{FF2B5EF4-FFF2-40B4-BE49-F238E27FC236}">
                <a16:creationId xmlns:a16="http://schemas.microsoft.com/office/drawing/2014/main" id="{517182E2-2F43-974F-5762-CE3D5C872C04}"/>
              </a:ext>
            </a:extLst>
          </p:cNvPr>
          <p:cNvSpPr>
            <a:spLocks noRot="1" noChangeArrowheads="1" noTextEdit="1"/>
          </p:cNvSpPr>
          <p:nvPr>
            <p:ph type="sldImg"/>
          </p:nvPr>
        </p:nvSpPr>
        <p:spPr>
          <a:ln/>
        </p:spPr>
      </p:sp>
      <p:sp>
        <p:nvSpPr>
          <p:cNvPr id="280580" name="Rectangle 3">
            <a:extLst>
              <a:ext uri="{FF2B5EF4-FFF2-40B4-BE49-F238E27FC236}">
                <a16:creationId xmlns:a16="http://schemas.microsoft.com/office/drawing/2014/main" id="{4EE00464-16B0-61AF-DB2C-170869823A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FD09DE85-7DED-6B59-6506-EA0EA83CD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BF3D258-6A75-1A44-AB6F-873AEBB8CCCB}" type="slidenum">
              <a:rPr lang="tr-TR" altLang="tr-TR">
                <a:latin typeface="Arial" panose="020B0604020202020204" pitchFamily="34" charset="0"/>
              </a:rPr>
              <a:pPr/>
              <a:t>101</a:t>
            </a:fld>
            <a:endParaRPr lang="tr-TR" altLang="tr-TR">
              <a:latin typeface="Arial" panose="020B0604020202020204" pitchFamily="34" charset="0"/>
            </a:endParaRPr>
          </a:p>
        </p:txBody>
      </p:sp>
      <p:sp>
        <p:nvSpPr>
          <p:cNvPr id="330755" name="Rectangle 2">
            <a:extLst>
              <a:ext uri="{FF2B5EF4-FFF2-40B4-BE49-F238E27FC236}">
                <a16:creationId xmlns:a16="http://schemas.microsoft.com/office/drawing/2014/main" id="{6B7872CC-BBBD-E711-8671-532B6A680028}"/>
              </a:ext>
            </a:extLst>
          </p:cNvPr>
          <p:cNvSpPr>
            <a:spLocks noRot="1" noChangeArrowheads="1" noTextEdit="1"/>
          </p:cNvSpPr>
          <p:nvPr>
            <p:ph type="sldImg"/>
          </p:nvPr>
        </p:nvSpPr>
        <p:spPr>
          <a:ln/>
        </p:spPr>
      </p:sp>
      <p:sp>
        <p:nvSpPr>
          <p:cNvPr id="330756" name="Rectangle 3">
            <a:extLst>
              <a:ext uri="{FF2B5EF4-FFF2-40B4-BE49-F238E27FC236}">
                <a16:creationId xmlns:a16="http://schemas.microsoft.com/office/drawing/2014/main" id="{D7F701E4-F756-4E29-E195-27F220FE32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E00B474F-137C-7F44-CAAA-2ECA5398B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611F7AF-2AF8-B247-ACA8-265F33ECC5C9}" type="slidenum">
              <a:rPr lang="tr-TR" altLang="tr-TR">
                <a:latin typeface="Arial" panose="020B0604020202020204" pitchFamily="34" charset="0"/>
              </a:rPr>
              <a:pPr/>
              <a:t>103</a:t>
            </a:fld>
            <a:endParaRPr lang="tr-TR" altLang="tr-TR">
              <a:latin typeface="Arial" panose="020B0604020202020204" pitchFamily="34" charset="0"/>
            </a:endParaRPr>
          </a:p>
        </p:txBody>
      </p:sp>
      <p:sp>
        <p:nvSpPr>
          <p:cNvPr id="331779" name="Rectangle 2">
            <a:extLst>
              <a:ext uri="{FF2B5EF4-FFF2-40B4-BE49-F238E27FC236}">
                <a16:creationId xmlns:a16="http://schemas.microsoft.com/office/drawing/2014/main" id="{8D916C4A-F746-C070-61A8-5D1CE9BFA572}"/>
              </a:ext>
            </a:extLst>
          </p:cNvPr>
          <p:cNvSpPr>
            <a:spLocks noRot="1" noChangeArrowheads="1" noTextEdit="1"/>
          </p:cNvSpPr>
          <p:nvPr>
            <p:ph type="sldImg"/>
          </p:nvPr>
        </p:nvSpPr>
        <p:spPr>
          <a:ln/>
        </p:spPr>
      </p:sp>
      <p:sp>
        <p:nvSpPr>
          <p:cNvPr id="331780" name="Rectangle 3">
            <a:extLst>
              <a:ext uri="{FF2B5EF4-FFF2-40B4-BE49-F238E27FC236}">
                <a16:creationId xmlns:a16="http://schemas.microsoft.com/office/drawing/2014/main" id="{1A29B7E2-3E85-B911-D8F7-5A8DA5314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1EFF243F-EFF1-A95F-4758-EB8661925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1BA6329-8EBA-B44C-BDB9-661C06DA927B}" type="slidenum">
              <a:rPr lang="tr-TR" altLang="tr-TR">
                <a:latin typeface="Arial" panose="020B0604020202020204" pitchFamily="34" charset="0"/>
              </a:rPr>
              <a:pPr/>
              <a:t>104</a:t>
            </a:fld>
            <a:endParaRPr lang="tr-TR" altLang="tr-TR">
              <a:latin typeface="Arial" panose="020B0604020202020204" pitchFamily="34" charset="0"/>
            </a:endParaRPr>
          </a:p>
        </p:txBody>
      </p:sp>
      <p:sp>
        <p:nvSpPr>
          <p:cNvPr id="332803" name="Rectangle 2">
            <a:extLst>
              <a:ext uri="{FF2B5EF4-FFF2-40B4-BE49-F238E27FC236}">
                <a16:creationId xmlns:a16="http://schemas.microsoft.com/office/drawing/2014/main" id="{35FCBC6A-AE66-2CB4-5D0E-48823F514C59}"/>
              </a:ext>
            </a:extLst>
          </p:cNvPr>
          <p:cNvSpPr>
            <a:spLocks noRot="1" noChangeArrowheads="1" noTextEdit="1"/>
          </p:cNvSpPr>
          <p:nvPr>
            <p:ph type="sldImg"/>
          </p:nvPr>
        </p:nvSpPr>
        <p:spPr>
          <a:ln/>
        </p:spPr>
      </p:sp>
      <p:sp>
        <p:nvSpPr>
          <p:cNvPr id="332804" name="Rectangle 3">
            <a:extLst>
              <a:ext uri="{FF2B5EF4-FFF2-40B4-BE49-F238E27FC236}">
                <a16:creationId xmlns:a16="http://schemas.microsoft.com/office/drawing/2014/main" id="{C770A13B-2B64-51FB-AD92-B53F596B4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4CBBB7BD-0FC4-2EB5-72AE-B9D17A809B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4DE30E4-AD21-FE44-A653-83A9D7784105}" type="slidenum">
              <a:rPr lang="tr-TR" altLang="tr-TR">
                <a:latin typeface="Arial" panose="020B0604020202020204" pitchFamily="34" charset="0"/>
              </a:rPr>
              <a:pPr/>
              <a:t>105</a:t>
            </a:fld>
            <a:endParaRPr lang="tr-TR" altLang="tr-TR">
              <a:latin typeface="Arial" panose="020B0604020202020204" pitchFamily="34" charset="0"/>
            </a:endParaRPr>
          </a:p>
        </p:txBody>
      </p:sp>
      <p:sp>
        <p:nvSpPr>
          <p:cNvPr id="333827" name="Rectangle 2">
            <a:extLst>
              <a:ext uri="{FF2B5EF4-FFF2-40B4-BE49-F238E27FC236}">
                <a16:creationId xmlns:a16="http://schemas.microsoft.com/office/drawing/2014/main" id="{87DD5C63-BB77-B982-9C72-9A38718CA55D}"/>
              </a:ext>
            </a:extLst>
          </p:cNvPr>
          <p:cNvSpPr>
            <a:spLocks noRot="1" noChangeArrowheads="1" noTextEdit="1"/>
          </p:cNvSpPr>
          <p:nvPr>
            <p:ph type="sldImg"/>
          </p:nvPr>
        </p:nvSpPr>
        <p:spPr>
          <a:ln/>
        </p:spPr>
      </p:sp>
      <p:sp>
        <p:nvSpPr>
          <p:cNvPr id="333828" name="Rectangle 3">
            <a:extLst>
              <a:ext uri="{FF2B5EF4-FFF2-40B4-BE49-F238E27FC236}">
                <a16:creationId xmlns:a16="http://schemas.microsoft.com/office/drawing/2014/main" id="{61492310-FF56-A71F-A1AB-ADB52C71D6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489D37E6-35FB-2CEA-DF36-A08CC6821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7C85A30-164F-7545-BDF7-87C13F8314E3}" type="slidenum">
              <a:rPr lang="tr-TR" altLang="tr-TR">
                <a:latin typeface="Arial" panose="020B0604020202020204" pitchFamily="34" charset="0"/>
              </a:rPr>
              <a:pPr/>
              <a:t>106</a:t>
            </a:fld>
            <a:endParaRPr lang="tr-TR" altLang="tr-TR">
              <a:latin typeface="Arial" panose="020B0604020202020204" pitchFamily="34" charset="0"/>
            </a:endParaRPr>
          </a:p>
        </p:txBody>
      </p:sp>
      <p:sp>
        <p:nvSpPr>
          <p:cNvPr id="334851" name="Rectangle 2">
            <a:extLst>
              <a:ext uri="{FF2B5EF4-FFF2-40B4-BE49-F238E27FC236}">
                <a16:creationId xmlns:a16="http://schemas.microsoft.com/office/drawing/2014/main" id="{87139864-1C32-2148-DB4C-8CA80EC6DA97}"/>
              </a:ext>
            </a:extLst>
          </p:cNvPr>
          <p:cNvSpPr>
            <a:spLocks noRot="1" noChangeArrowheads="1" noTextEdit="1"/>
          </p:cNvSpPr>
          <p:nvPr>
            <p:ph type="sldImg"/>
          </p:nvPr>
        </p:nvSpPr>
        <p:spPr>
          <a:ln/>
        </p:spPr>
      </p:sp>
      <p:sp>
        <p:nvSpPr>
          <p:cNvPr id="334852" name="Rectangle 3">
            <a:extLst>
              <a:ext uri="{FF2B5EF4-FFF2-40B4-BE49-F238E27FC236}">
                <a16:creationId xmlns:a16="http://schemas.microsoft.com/office/drawing/2014/main" id="{09C93C1A-74DE-30AE-9343-360639014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0526A3C2-8EA0-F408-6CAA-33D9AE42D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0CF3470-C242-0D42-8CEF-E53C7A8F9FB6}" type="slidenum">
              <a:rPr lang="tr-TR" altLang="tr-TR">
                <a:latin typeface="Arial" panose="020B0604020202020204" pitchFamily="34" charset="0"/>
              </a:rPr>
              <a:pPr/>
              <a:t>111</a:t>
            </a:fld>
            <a:endParaRPr lang="tr-TR" altLang="tr-TR">
              <a:latin typeface="Arial" panose="020B0604020202020204" pitchFamily="34" charset="0"/>
            </a:endParaRPr>
          </a:p>
        </p:txBody>
      </p:sp>
      <p:sp>
        <p:nvSpPr>
          <p:cNvPr id="335875" name="Rectangle 2">
            <a:extLst>
              <a:ext uri="{FF2B5EF4-FFF2-40B4-BE49-F238E27FC236}">
                <a16:creationId xmlns:a16="http://schemas.microsoft.com/office/drawing/2014/main" id="{712D335E-2E85-A34C-D1F7-52F8E340DA73}"/>
              </a:ext>
            </a:extLst>
          </p:cNvPr>
          <p:cNvSpPr>
            <a:spLocks noRot="1" noChangeArrowheads="1" noTextEdit="1"/>
          </p:cNvSpPr>
          <p:nvPr>
            <p:ph type="sldImg"/>
          </p:nvPr>
        </p:nvSpPr>
        <p:spPr>
          <a:ln/>
        </p:spPr>
      </p:sp>
      <p:sp>
        <p:nvSpPr>
          <p:cNvPr id="335876" name="Rectangle 3">
            <a:extLst>
              <a:ext uri="{FF2B5EF4-FFF2-40B4-BE49-F238E27FC236}">
                <a16:creationId xmlns:a16="http://schemas.microsoft.com/office/drawing/2014/main" id="{F7D1F8DB-A952-226F-032B-EFEFF3AC40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3C974ECD-5C5E-9BCF-F0B8-CC9974C20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5718C6D-CD8B-6143-8E95-8B2CA3B6299C}" type="slidenum">
              <a:rPr lang="tr-TR" altLang="tr-TR">
                <a:latin typeface="Arial" panose="020B0604020202020204" pitchFamily="34" charset="0"/>
              </a:rPr>
              <a:pPr/>
              <a:t>112</a:t>
            </a:fld>
            <a:endParaRPr lang="tr-TR" altLang="tr-TR">
              <a:latin typeface="Arial" panose="020B0604020202020204" pitchFamily="34" charset="0"/>
            </a:endParaRPr>
          </a:p>
        </p:txBody>
      </p:sp>
      <p:sp>
        <p:nvSpPr>
          <p:cNvPr id="336899" name="Rectangle 2">
            <a:extLst>
              <a:ext uri="{FF2B5EF4-FFF2-40B4-BE49-F238E27FC236}">
                <a16:creationId xmlns:a16="http://schemas.microsoft.com/office/drawing/2014/main" id="{7A495774-E129-8EAF-B91E-C0A0D8BD8D97}"/>
              </a:ext>
            </a:extLst>
          </p:cNvPr>
          <p:cNvSpPr>
            <a:spLocks noRot="1" noChangeArrowheads="1" noTextEdit="1"/>
          </p:cNvSpPr>
          <p:nvPr>
            <p:ph type="sldImg"/>
          </p:nvPr>
        </p:nvSpPr>
        <p:spPr>
          <a:ln/>
        </p:spPr>
      </p:sp>
      <p:sp>
        <p:nvSpPr>
          <p:cNvPr id="336900" name="Rectangle 3">
            <a:extLst>
              <a:ext uri="{FF2B5EF4-FFF2-40B4-BE49-F238E27FC236}">
                <a16:creationId xmlns:a16="http://schemas.microsoft.com/office/drawing/2014/main" id="{FA20D036-CEEE-6BBC-B39F-DC76A1E70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EC3EB567-9A45-D7E4-376F-2607A2E43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6092FA9-8424-564A-B731-AE40858F6646}" type="slidenum">
              <a:rPr lang="tr-TR" altLang="tr-TR">
                <a:latin typeface="Arial" panose="020B0604020202020204" pitchFamily="34" charset="0"/>
              </a:rPr>
              <a:pPr/>
              <a:t>113</a:t>
            </a:fld>
            <a:endParaRPr lang="tr-TR" altLang="tr-TR">
              <a:latin typeface="Arial" panose="020B0604020202020204" pitchFamily="34" charset="0"/>
            </a:endParaRPr>
          </a:p>
        </p:txBody>
      </p:sp>
      <p:sp>
        <p:nvSpPr>
          <p:cNvPr id="337923" name="Rectangle 2">
            <a:extLst>
              <a:ext uri="{FF2B5EF4-FFF2-40B4-BE49-F238E27FC236}">
                <a16:creationId xmlns:a16="http://schemas.microsoft.com/office/drawing/2014/main" id="{68EB1003-673D-FA6B-06C9-6590C0E6742D}"/>
              </a:ext>
            </a:extLst>
          </p:cNvPr>
          <p:cNvSpPr>
            <a:spLocks noRot="1" noChangeArrowheads="1" noTextEdit="1"/>
          </p:cNvSpPr>
          <p:nvPr>
            <p:ph type="sldImg"/>
          </p:nvPr>
        </p:nvSpPr>
        <p:spPr>
          <a:ln/>
        </p:spPr>
      </p:sp>
      <p:sp>
        <p:nvSpPr>
          <p:cNvPr id="337924" name="Rectangle 3">
            <a:extLst>
              <a:ext uri="{FF2B5EF4-FFF2-40B4-BE49-F238E27FC236}">
                <a16:creationId xmlns:a16="http://schemas.microsoft.com/office/drawing/2014/main" id="{DFEACA13-853D-9A34-6C7F-4D3738922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2F85B2AF-73FE-E73F-A47E-1C5F624AB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E4DA310-0C3B-1F49-89A2-E9612B0BF08A}" type="slidenum">
              <a:rPr lang="tr-TR" altLang="tr-TR">
                <a:latin typeface="Arial" panose="020B0604020202020204" pitchFamily="34" charset="0"/>
              </a:rPr>
              <a:pPr/>
              <a:t>114</a:t>
            </a:fld>
            <a:endParaRPr lang="tr-TR" altLang="tr-TR">
              <a:latin typeface="Arial" panose="020B0604020202020204" pitchFamily="34" charset="0"/>
            </a:endParaRPr>
          </a:p>
        </p:txBody>
      </p:sp>
      <p:sp>
        <p:nvSpPr>
          <p:cNvPr id="338947" name="Rectangle 2">
            <a:extLst>
              <a:ext uri="{FF2B5EF4-FFF2-40B4-BE49-F238E27FC236}">
                <a16:creationId xmlns:a16="http://schemas.microsoft.com/office/drawing/2014/main" id="{3AFE85FC-473F-81A7-5AD0-5A22DBAF3E9E}"/>
              </a:ext>
            </a:extLst>
          </p:cNvPr>
          <p:cNvSpPr>
            <a:spLocks noRot="1" noChangeArrowheads="1" noTextEdit="1"/>
          </p:cNvSpPr>
          <p:nvPr>
            <p:ph type="sldImg"/>
          </p:nvPr>
        </p:nvSpPr>
        <p:spPr>
          <a:ln/>
        </p:spPr>
      </p:sp>
      <p:sp>
        <p:nvSpPr>
          <p:cNvPr id="338948" name="Rectangle 3">
            <a:extLst>
              <a:ext uri="{FF2B5EF4-FFF2-40B4-BE49-F238E27FC236}">
                <a16:creationId xmlns:a16="http://schemas.microsoft.com/office/drawing/2014/main" id="{2C66AC44-4E51-F626-0599-72C76A81F4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E89BCCFD-6441-07C2-D582-6C341C397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07EFE65-C60F-5840-8514-436F2450C8C1}" type="slidenum">
              <a:rPr lang="tr-TR" altLang="tr-TR">
                <a:latin typeface="Arial" panose="020B0604020202020204" pitchFamily="34" charset="0"/>
              </a:rPr>
              <a:pPr/>
              <a:t>115</a:t>
            </a:fld>
            <a:endParaRPr lang="tr-TR" altLang="tr-TR">
              <a:latin typeface="Arial" panose="020B0604020202020204" pitchFamily="34" charset="0"/>
            </a:endParaRPr>
          </a:p>
        </p:txBody>
      </p:sp>
      <p:sp>
        <p:nvSpPr>
          <p:cNvPr id="339971" name="Rectangle 2">
            <a:extLst>
              <a:ext uri="{FF2B5EF4-FFF2-40B4-BE49-F238E27FC236}">
                <a16:creationId xmlns:a16="http://schemas.microsoft.com/office/drawing/2014/main" id="{BB964B27-D63D-D212-1A80-79126550FED3}"/>
              </a:ext>
            </a:extLst>
          </p:cNvPr>
          <p:cNvSpPr>
            <a:spLocks noRot="1" noChangeArrowheads="1" noTextEdit="1"/>
          </p:cNvSpPr>
          <p:nvPr>
            <p:ph type="sldImg"/>
          </p:nvPr>
        </p:nvSpPr>
        <p:spPr>
          <a:ln/>
        </p:spPr>
      </p:sp>
      <p:sp>
        <p:nvSpPr>
          <p:cNvPr id="339972" name="Rectangle 3">
            <a:extLst>
              <a:ext uri="{FF2B5EF4-FFF2-40B4-BE49-F238E27FC236}">
                <a16:creationId xmlns:a16="http://schemas.microsoft.com/office/drawing/2014/main" id="{0D77EBD5-69C6-C24A-24F5-E41343F05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DCA2BBD5-064D-D0AA-EB3C-9D8ED31B43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C866002-73A4-9F43-9874-6B3F3962262D}" type="slidenum">
              <a:rPr lang="tr-TR" altLang="tr-TR">
                <a:latin typeface="Arial" panose="020B0604020202020204" pitchFamily="34" charset="0"/>
              </a:rPr>
              <a:pPr/>
              <a:t>11</a:t>
            </a:fld>
            <a:endParaRPr lang="tr-TR" altLang="tr-TR">
              <a:latin typeface="Arial" panose="020B0604020202020204" pitchFamily="34" charset="0"/>
            </a:endParaRPr>
          </a:p>
        </p:txBody>
      </p:sp>
      <p:sp>
        <p:nvSpPr>
          <p:cNvPr id="281603" name="Rectangle 2">
            <a:extLst>
              <a:ext uri="{FF2B5EF4-FFF2-40B4-BE49-F238E27FC236}">
                <a16:creationId xmlns:a16="http://schemas.microsoft.com/office/drawing/2014/main" id="{5A19FB66-B796-7827-B5F4-D2BD59807094}"/>
              </a:ext>
            </a:extLst>
          </p:cNvPr>
          <p:cNvSpPr>
            <a:spLocks noRot="1" noChangeArrowheads="1" noTextEdit="1"/>
          </p:cNvSpPr>
          <p:nvPr>
            <p:ph type="sldImg"/>
          </p:nvPr>
        </p:nvSpPr>
        <p:spPr>
          <a:ln/>
        </p:spPr>
      </p:sp>
      <p:sp>
        <p:nvSpPr>
          <p:cNvPr id="281604" name="Rectangle 3">
            <a:extLst>
              <a:ext uri="{FF2B5EF4-FFF2-40B4-BE49-F238E27FC236}">
                <a16:creationId xmlns:a16="http://schemas.microsoft.com/office/drawing/2014/main" id="{6A345F2A-A92A-4B02-78A3-42FC1F38C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9F2CD3CE-6557-ACF2-9F35-C0531B3A1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B8AD322-34A7-E847-9DC5-BF84AB110564}" type="slidenum">
              <a:rPr lang="tr-TR" altLang="tr-TR">
                <a:solidFill>
                  <a:srgbClr val="000000"/>
                </a:solidFill>
                <a:latin typeface="Arial" panose="020B0604020202020204" pitchFamily="34" charset="0"/>
              </a:rPr>
              <a:pPr/>
              <a:t>116</a:t>
            </a:fld>
            <a:endParaRPr lang="tr-TR" altLang="tr-TR">
              <a:solidFill>
                <a:srgbClr val="000000"/>
              </a:solidFill>
              <a:latin typeface="Arial" panose="020B0604020202020204" pitchFamily="34" charset="0"/>
            </a:endParaRPr>
          </a:p>
        </p:txBody>
      </p:sp>
      <p:sp>
        <p:nvSpPr>
          <p:cNvPr id="340995" name="Rectangle 2">
            <a:extLst>
              <a:ext uri="{FF2B5EF4-FFF2-40B4-BE49-F238E27FC236}">
                <a16:creationId xmlns:a16="http://schemas.microsoft.com/office/drawing/2014/main" id="{44C994E7-212C-08ED-42F6-CE781245EABA}"/>
              </a:ext>
            </a:extLst>
          </p:cNvPr>
          <p:cNvSpPr>
            <a:spLocks noRot="1" noChangeArrowheads="1" noTextEdit="1"/>
          </p:cNvSpPr>
          <p:nvPr>
            <p:ph type="sldImg"/>
          </p:nvPr>
        </p:nvSpPr>
        <p:spPr>
          <a:ln/>
        </p:spPr>
      </p:sp>
      <p:sp>
        <p:nvSpPr>
          <p:cNvPr id="340996" name="Rectangle 3">
            <a:extLst>
              <a:ext uri="{FF2B5EF4-FFF2-40B4-BE49-F238E27FC236}">
                <a16:creationId xmlns:a16="http://schemas.microsoft.com/office/drawing/2014/main" id="{195BB322-CF98-6D65-1BD7-0A55AFA27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B56C1CDF-CCD1-F511-3458-E5A9BC26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341423E-F5BC-B641-917D-40803162F9CB}" type="slidenum">
              <a:rPr lang="tr-TR" altLang="tr-TR">
                <a:latin typeface="Arial" panose="020B0604020202020204" pitchFamily="34" charset="0"/>
              </a:rPr>
              <a:pPr/>
              <a:t>118</a:t>
            </a:fld>
            <a:endParaRPr lang="tr-TR" altLang="tr-TR">
              <a:latin typeface="Arial" panose="020B0604020202020204" pitchFamily="34" charset="0"/>
            </a:endParaRPr>
          </a:p>
        </p:txBody>
      </p:sp>
      <p:sp>
        <p:nvSpPr>
          <p:cNvPr id="342019" name="Rectangle 2">
            <a:extLst>
              <a:ext uri="{FF2B5EF4-FFF2-40B4-BE49-F238E27FC236}">
                <a16:creationId xmlns:a16="http://schemas.microsoft.com/office/drawing/2014/main" id="{1EC72672-1328-914C-6BD9-0AB7C51C00CA}"/>
              </a:ext>
            </a:extLst>
          </p:cNvPr>
          <p:cNvSpPr>
            <a:spLocks noRot="1" noChangeArrowheads="1" noTextEdit="1"/>
          </p:cNvSpPr>
          <p:nvPr>
            <p:ph type="sldImg"/>
          </p:nvPr>
        </p:nvSpPr>
        <p:spPr>
          <a:ln/>
        </p:spPr>
      </p:sp>
      <p:sp>
        <p:nvSpPr>
          <p:cNvPr id="342020" name="Rectangle 3">
            <a:extLst>
              <a:ext uri="{FF2B5EF4-FFF2-40B4-BE49-F238E27FC236}">
                <a16:creationId xmlns:a16="http://schemas.microsoft.com/office/drawing/2014/main" id="{3BDB92DF-135F-6EAA-5164-CE0DEFDEDE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2769A090-5493-31AA-96D2-659C5A06D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371113D-8C64-AD44-AF02-2FE54610B26B}" type="slidenum">
              <a:rPr lang="tr-TR" altLang="tr-TR">
                <a:latin typeface="Arial" panose="020B0604020202020204" pitchFamily="34" charset="0"/>
              </a:rPr>
              <a:pPr/>
              <a:t>120</a:t>
            </a:fld>
            <a:endParaRPr lang="tr-TR" altLang="tr-TR">
              <a:latin typeface="Arial" panose="020B0604020202020204" pitchFamily="34" charset="0"/>
            </a:endParaRPr>
          </a:p>
        </p:txBody>
      </p:sp>
      <p:sp>
        <p:nvSpPr>
          <p:cNvPr id="343043" name="Rectangle 2">
            <a:extLst>
              <a:ext uri="{FF2B5EF4-FFF2-40B4-BE49-F238E27FC236}">
                <a16:creationId xmlns:a16="http://schemas.microsoft.com/office/drawing/2014/main" id="{86943F40-AA9B-F77D-3512-86155CF45212}"/>
              </a:ext>
            </a:extLst>
          </p:cNvPr>
          <p:cNvSpPr>
            <a:spLocks noRot="1" noChangeArrowheads="1" noTextEdit="1"/>
          </p:cNvSpPr>
          <p:nvPr>
            <p:ph type="sldImg"/>
          </p:nvPr>
        </p:nvSpPr>
        <p:spPr>
          <a:ln/>
        </p:spPr>
      </p:sp>
      <p:sp>
        <p:nvSpPr>
          <p:cNvPr id="343044" name="Rectangle 3">
            <a:extLst>
              <a:ext uri="{FF2B5EF4-FFF2-40B4-BE49-F238E27FC236}">
                <a16:creationId xmlns:a16="http://schemas.microsoft.com/office/drawing/2014/main" id="{26A3B796-8B1D-D92F-7186-46DCAD8399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B94735DB-AFA5-47CC-255B-42CF9FFAF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B953F76-867B-BE4E-8C1F-E42F96A3AE2A}" type="slidenum">
              <a:rPr lang="tr-TR" altLang="tr-TR">
                <a:latin typeface="Arial" panose="020B0604020202020204" pitchFamily="34" charset="0"/>
              </a:rPr>
              <a:pPr/>
              <a:t>124</a:t>
            </a:fld>
            <a:endParaRPr lang="tr-TR" altLang="tr-TR">
              <a:latin typeface="Arial" panose="020B0604020202020204" pitchFamily="34" charset="0"/>
            </a:endParaRPr>
          </a:p>
        </p:txBody>
      </p:sp>
      <p:sp>
        <p:nvSpPr>
          <p:cNvPr id="344067" name="Rectangle 2">
            <a:extLst>
              <a:ext uri="{FF2B5EF4-FFF2-40B4-BE49-F238E27FC236}">
                <a16:creationId xmlns:a16="http://schemas.microsoft.com/office/drawing/2014/main" id="{1C36FE72-67AA-6F92-D111-BCE61C87EDDB}"/>
              </a:ext>
            </a:extLst>
          </p:cNvPr>
          <p:cNvSpPr>
            <a:spLocks noRot="1" noChangeArrowheads="1" noTextEdit="1"/>
          </p:cNvSpPr>
          <p:nvPr>
            <p:ph type="sldImg"/>
          </p:nvPr>
        </p:nvSpPr>
        <p:spPr>
          <a:ln/>
        </p:spPr>
      </p:sp>
      <p:sp>
        <p:nvSpPr>
          <p:cNvPr id="344068" name="Rectangle 3">
            <a:extLst>
              <a:ext uri="{FF2B5EF4-FFF2-40B4-BE49-F238E27FC236}">
                <a16:creationId xmlns:a16="http://schemas.microsoft.com/office/drawing/2014/main" id="{9A35A0A7-9433-8D2B-FC83-82EA923E6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CA2CDB17-B920-76EB-B9B1-621F449F5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833A7F1-792F-CD44-814F-91F44B0FDAF1}" type="slidenum">
              <a:rPr lang="tr-TR" altLang="tr-TR">
                <a:latin typeface="Arial" panose="020B0604020202020204" pitchFamily="34" charset="0"/>
              </a:rPr>
              <a:pPr/>
              <a:t>130</a:t>
            </a:fld>
            <a:endParaRPr lang="tr-TR" altLang="tr-TR">
              <a:latin typeface="Arial" panose="020B0604020202020204" pitchFamily="34" charset="0"/>
            </a:endParaRPr>
          </a:p>
        </p:txBody>
      </p:sp>
      <p:sp>
        <p:nvSpPr>
          <p:cNvPr id="345091" name="Rectangle 2">
            <a:extLst>
              <a:ext uri="{FF2B5EF4-FFF2-40B4-BE49-F238E27FC236}">
                <a16:creationId xmlns:a16="http://schemas.microsoft.com/office/drawing/2014/main" id="{0C9AD528-3078-2EB3-860C-59271F574371}"/>
              </a:ext>
            </a:extLst>
          </p:cNvPr>
          <p:cNvSpPr>
            <a:spLocks noRot="1" noChangeArrowheads="1" noTextEdit="1"/>
          </p:cNvSpPr>
          <p:nvPr>
            <p:ph type="sldImg"/>
          </p:nvPr>
        </p:nvSpPr>
        <p:spPr>
          <a:ln/>
        </p:spPr>
      </p:sp>
      <p:sp>
        <p:nvSpPr>
          <p:cNvPr id="345092" name="Rectangle 3">
            <a:extLst>
              <a:ext uri="{FF2B5EF4-FFF2-40B4-BE49-F238E27FC236}">
                <a16:creationId xmlns:a16="http://schemas.microsoft.com/office/drawing/2014/main" id="{E732F255-8F13-B2D2-AC9E-85269AC32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465B073F-163A-71FC-5027-B55417B77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E48E519-7876-D747-8569-5D37E671B7D7}" type="slidenum">
              <a:rPr lang="tr-TR" altLang="tr-TR">
                <a:latin typeface="Arial" panose="020B0604020202020204" pitchFamily="34" charset="0"/>
              </a:rPr>
              <a:pPr/>
              <a:t>131</a:t>
            </a:fld>
            <a:endParaRPr lang="tr-TR" altLang="tr-TR">
              <a:latin typeface="Arial" panose="020B0604020202020204" pitchFamily="34" charset="0"/>
            </a:endParaRPr>
          </a:p>
        </p:txBody>
      </p:sp>
      <p:sp>
        <p:nvSpPr>
          <p:cNvPr id="346115" name="Rectangle 2">
            <a:extLst>
              <a:ext uri="{FF2B5EF4-FFF2-40B4-BE49-F238E27FC236}">
                <a16:creationId xmlns:a16="http://schemas.microsoft.com/office/drawing/2014/main" id="{32B03B9C-3802-D7A8-CE90-CC31A7D588BD}"/>
              </a:ext>
            </a:extLst>
          </p:cNvPr>
          <p:cNvSpPr>
            <a:spLocks noRot="1" noChangeArrowheads="1" noTextEdit="1"/>
          </p:cNvSpPr>
          <p:nvPr>
            <p:ph type="sldImg"/>
          </p:nvPr>
        </p:nvSpPr>
        <p:spPr>
          <a:ln/>
        </p:spPr>
      </p:sp>
      <p:sp>
        <p:nvSpPr>
          <p:cNvPr id="346116" name="Rectangle 3">
            <a:extLst>
              <a:ext uri="{FF2B5EF4-FFF2-40B4-BE49-F238E27FC236}">
                <a16:creationId xmlns:a16="http://schemas.microsoft.com/office/drawing/2014/main" id="{13E5EA54-124A-0B56-4BA2-2502C1479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B3BB55D8-0B41-7E4B-C364-C77813BC3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6E948C6-35BA-B043-B465-726CCCA9AA82}" type="slidenum">
              <a:rPr lang="tr-TR" altLang="tr-TR">
                <a:latin typeface="Arial" panose="020B0604020202020204" pitchFamily="34" charset="0"/>
              </a:rPr>
              <a:pPr/>
              <a:t>132</a:t>
            </a:fld>
            <a:endParaRPr lang="tr-TR" altLang="tr-TR">
              <a:latin typeface="Arial" panose="020B0604020202020204" pitchFamily="34" charset="0"/>
            </a:endParaRPr>
          </a:p>
        </p:txBody>
      </p:sp>
      <p:sp>
        <p:nvSpPr>
          <p:cNvPr id="351235" name="Rectangle 2">
            <a:extLst>
              <a:ext uri="{FF2B5EF4-FFF2-40B4-BE49-F238E27FC236}">
                <a16:creationId xmlns:a16="http://schemas.microsoft.com/office/drawing/2014/main" id="{7F116393-22DE-861F-E7F9-63C5A94FC0E8}"/>
              </a:ext>
            </a:extLst>
          </p:cNvPr>
          <p:cNvSpPr>
            <a:spLocks noRot="1" noChangeArrowheads="1" noTextEdit="1"/>
          </p:cNvSpPr>
          <p:nvPr>
            <p:ph type="sldImg"/>
          </p:nvPr>
        </p:nvSpPr>
        <p:spPr>
          <a:ln/>
        </p:spPr>
      </p:sp>
      <p:sp>
        <p:nvSpPr>
          <p:cNvPr id="351236" name="Rectangle 3">
            <a:extLst>
              <a:ext uri="{FF2B5EF4-FFF2-40B4-BE49-F238E27FC236}">
                <a16:creationId xmlns:a16="http://schemas.microsoft.com/office/drawing/2014/main" id="{8D27B9A4-B915-7866-860C-F551DB79B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D448E088-A8B6-B445-C585-8A6F6B6DB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FAA925C-CC3A-F449-898B-76F00471B294}" type="slidenum">
              <a:rPr lang="tr-TR" altLang="tr-TR">
                <a:latin typeface="Arial" panose="020B0604020202020204" pitchFamily="34" charset="0"/>
              </a:rPr>
              <a:pPr/>
              <a:t>133</a:t>
            </a:fld>
            <a:endParaRPr lang="tr-TR" altLang="tr-TR">
              <a:latin typeface="Arial" panose="020B0604020202020204" pitchFamily="34" charset="0"/>
            </a:endParaRPr>
          </a:p>
        </p:txBody>
      </p:sp>
      <p:sp>
        <p:nvSpPr>
          <p:cNvPr id="352259" name="Rectangle 2">
            <a:extLst>
              <a:ext uri="{FF2B5EF4-FFF2-40B4-BE49-F238E27FC236}">
                <a16:creationId xmlns:a16="http://schemas.microsoft.com/office/drawing/2014/main" id="{A044D6E6-1DF9-45A0-1A34-F54E53B92F95}"/>
              </a:ext>
            </a:extLst>
          </p:cNvPr>
          <p:cNvSpPr>
            <a:spLocks noRot="1" noChangeArrowheads="1" noTextEdit="1"/>
          </p:cNvSpPr>
          <p:nvPr>
            <p:ph type="sldImg"/>
          </p:nvPr>
        </p:nvSpPr>
        <p:spPr>
          <a:ln/>
        </p:spPr>
      </p:sp>
      <p:sp>
        <p:nvSpPr>
          <p:cNvPr id="352260" name="Rectangle 3">
            <a:extLst>
              <a:ext uri="{FF2B5EF4-FFF2-40B4-BE49-F238E27FC236}">
                <a16:creationId xmlns:a16="http://schemas.microsoft.com/office/drawing/2014/main" id="{93D5399E-5CA0-0A88-F221-9B18E5EC9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E2E1B817-2503-F7C2-8954-96A744717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9EC7933-4778-8246-BAEC-12B39BF884ED}" type="slidenum">
              <a:rPr lang="tr-TR" altLang="tr-TR">
                <a:latin typeface="Arial" panose="020B0604020202020204" pitchFamily="34" charset="0"/>
              </a:rPr>
              <a:pPr/>
              <a:t>12</a:t>
            </a:fld>
            <a:endParaRPr lang="tr-TR" altLang="tr-TR">
              <a:latin typeface="Arial" panose="020B0604020202020204" pitchFamily="34" charset="0"/>
            </a:endParaRPr>
          </a:p>
        </p:txBody>
      </p:sp>
      <p:sp>
        <p:nvSpPr>
          <p:cNvPr id="282627" name="Rectangle 2">
            <a:extLst>
              <a:ext uri="{FF2B5EF4-FFF2-40B4-BE49-F238E27FC236}">
                <a16:creationId xmlns:a16="http://schemas.microsoft.com/office/drawing/2014/main" id="{A4240CC7-202E-DBD2-F866-8D3E2594F39F}"/>
              </a:ext>
            </a:extLst>
          </p:cNvPr>
          <p:cNvSpPr>
            <a:spLocks noRot="1" noChangeArrowheads="1" noTextEdit="1"/>
          </p:cNvSpPr>
          <p:nvPr>
            <p:ph type="sldImg"/>
          </p:nvPr>
        </p:nvSpPr>
        <p:spPr>
          <a:ln/>
        </p:spPr>
      </p:sp>
      <p:sp>
        <p:nvSpPr>
          <p:cNvPr id="282628" name="Rectangle 3">
            <a:extLst>
              <a:ext uri="{FF2B5EF4-FFF2-40B4-BE49-F238E27FC236}">
                <a16:creationId xmlns:a16="http://schemas.microsoft.com/office/drawing/2014/main" id="{03457C49-CA61-3BA3-E34D-384EEEC06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6D3A19EC-CE0D-55B2-22E8-490290591B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9672413-FEFB-B245-A70B-1D018D51AB52}" type="slidenum">
              <a:rPr lang="tr-TR" altLang="tr-TR">
                <a:latin typeface="Arial" panose="020B0604020202020204" pitchFamily="34" charset="0"/>
              </a:rPr>
              <a:pPr/>
              <a:t>13</a:t>
            </a:fld>
            <a:endParaRPr lang="tr-TR" altLang="tr-TR">
              <a:latin typeface="Arial" panose="020B0604020202020204" pitchFamily="34" charset="0"/>
            </a:endParaRPr>
          </a:p>
        </p:txBody>
      </p:sp>
      <p:sp>
        <p:nvSpPr>
          <p:cNvPr id="283651" name="Rectangle 2">
            <a:extLst>
              <a:ext uri="{FF2B5EF4-FFF2-40B4-BE49-F238E27FC236}">
                <a16:creationId xmlns:a16="http://schemas.microsoft.com/office/drawing/2014/main" id="{35DD0058-57B6-2D31-8016-EA1DDB803EC1}"/>
              </a:ext>
            </a:extLst>
          </p:cNvPr>
          <p:cNvSpPr>
            <a:spLocks noRot="1" noChangeArrowheads="1" noTextEdit="1"/>
          </p:cNvSpPr>
          <p:nvPr>
            <p:ph type="sldImg"/>
          </p:nvPr>
        </p:nvSpPr>
        <p:spPr>
          <a:ln/>
        </p:spPr>
      </p:sp>
      <p:sp>
        <p:nvSpPr>
          <p:cNvPr id="283652" name="Rectangle 3">
            <a:extLst>
              <a:ext uri="{FF2B5EF4-FFF2-40B4-BE49-F238E27FC236}">
                <a16:creationId xmlns:a16="http://schemas.microsoft.com/office/drawing/2014/main" id="{65D8D06E-CA74-58F2-520F-88EEF94D3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A954A59A-4950-CDDE-9850-5E5A8798D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0C0D56A-18D7-F641-BF0E-3C55F13B5B3B}" type="slidenum">
              <a:rPr lang="tr-TR" altLang="tr-TR">
                <a:latin typeface="Arial" panose="020B0604020202020204" pitchFamily="34" charset="0"/>
              </a:rPr>
              <a:pPr/>
              <a:t>14</a:t>
            </a:fld>
            <a:endParaRPr lang="tr-TR" altLang="tr-TR">
              <a:latin typeface="Arial" panose="020B0604020202020204" pitchFamily="34" charset="0"/>
            </a:endParaRPr>
          </a:p>
        </p:txBody>
      </p:sp>
      <p:sp>
        <p:nvSpPr>
          <p:cNvPr id="284675" name="Rectangle 2">
            <a:extLst>
              <a:ext uri="{FF2B5EF4-FFF2-40B4-BE49-F238E27FC236}">
                <a16:creationId xmlns:a16="http://schemas.microsoft.com/office/drawing/2014/main" id="{D73AC6C3-5921-38FA-D930-ABC566B16774}"/>
              </a:ext>
            </a:extLst>
          </p:cNvPr>
          <p:cNvSpPr>
            <a:spLocks noRot="1" noChangeArrowheads="1" noTextEdit="1"/>
          </p:cNvSpPr>
          <p:nvPr>
            <p:ph type="sldImg"/>
          </p:nvPr>
        </p:nvSpPr>
        <p:spPr>
          <a:ln/>
        </p:spPr>
      </p:sp>
      <p:sp>
        <p:nvSpPr>
          <p:cNvPr id="284676" name="Rectangle 3">
            <a:extLst>
              <a:ext uri="{FF2B5EF4-FFF2-40B4-BE49-F238E27FC236}">
                <a16:creationId xmlns:a16="http://schemas.microsoft.com/office/drawing/2014/main" id="{29301076-A8DD-57B3-E791-1B68B7B5D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7370052-C278-DB74-FE49-996816F26B20}"/>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E3865BD4-3B7C-40B4-BEAE-5070388FDD0C}"/>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46B1AA79-A01F-A454-87A5-9AE172B09487}"/>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sp>
            <p:nvSpPr>
              <p:cNvPr id="11" name="Rectangle 5">
                <a:extLst>
                  <a:ext uri="{FF2B5EF4-FFF2-40B4-BE49-F238E27FC236}">
                    <a16:creationId xmlns:a16="http://schemas.microsoft.com/office/drawing/2014/main" id="{579B9AC6-3938-7029-F0CA-55FA41AC273D}"/>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grpSp>
        <p:grpSp>
          <p:nvGrpSpPr>
            <p:cNvPr id="4" name="Group 6">
              <a:extLst>
                <a:ext uri="{FF2B5EF4-FFF2-40B4-BE49-F238E27FC236}">
                  <a16:creationId xmlns:a16="http://schemas.microsoft.com/office/drawing/2014/main" id="{88D2503E-7ECD-D20A-3ABD-A6F0A3D9A960}"/>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71BBBBB0-E97B-D0E2-911E-375D53C717A1}"/>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sp>
            <p:nvSpPr>
              <p:cNvPr id="9" name="Rectangle 8">
                <a:extLst>
                  <a:ext uri="{FF2B5EF4-FFF2-40B4-BE49-F238E27FC236}">
                    <a16:creationId xmlns:a16="http://schemas.microsoft.com/office/drawing/2014/main" id="{FDADC94C-C374-7EA3-75C8-E6E0A39290F3}"/>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grpSp>
        <p:sp>
          <p:nvSpPr>
            <p:cNvPr id="5" name="Rectangle 9">
              <a:extLst>
                <a:ext uri="{FF2B5EF4-FFF2-40B4-BE49-F238E27FC236}">
                  <a16:creationId xmlns:a16="http://schemas.microsoft.com/office/drawing/2014/main" id="{17F382FF-769E-8D0F-ECD5-BC018788FDE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sp>
          <p:nvSpPr>
            <p:cNvPr id="6" name="Rectangle 10">
              <a:extLst>
                <a:ext uri="{FF2B5EF4-FFF2-40B4-BE49-F238E27FC236}">
                  <a16:creationId xmlns:a16="http://schemas.microsoft.com/office/drawing/2014/main" id="{0A8449C4-1EED-CD4C-C77B-D30DD571A4DC}"/>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sp>
          <p:nvSpPr>
            <p:cNvPr id="7" name="Rectangle 11">
              <a:extLst>
                <a:ext uri="{FF2B5EF4-FFF2-40B4-BE49-F238E27FC236}">
                  <a16:creationId xmlns:a16="http://schemas.microsoft.com/office/drawing/2014/main" id="{33AB3D50-0418-4183-8823-8B47D998DB91}"/>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tr-TR" altLang="tr-TR"/>
            </a:p>
          </p:txBody>
        </p:sp>
      </p:grpSp>
      <p:sp>
        <p:nvSpPr>
          <p:cNvPr id="819212"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81921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2" name="Rectangle 14">
            <a:extLst>
              <a:ext uri="{FF2B5EF4-FFF2-40B4-BE49-F238E27FC236}">
                <a16:creationId xmlns:a16="http://schemas.microsoft.com/office/drawing/2014/main" id="{D26C9DA1-5A34-4BB5-FA96-5ED05F8FA8DE}"/>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13E09FCB-2FBB-2547-980A-5F11C1C4301E}" type="datetime1">
              <a:rPr lang="tr-TR"/>
              <a:pPr>
                <a:defRPr/>
              </a:pPr>
              <a:t>3.11.2025</a:t>
            </a:fld>
            <a:endParaRPr lang="tr-TR"/>
          </a:p>
        </p:txBody>
      </p:sp>
      <p:sp>
        <p:nvSpPr>
          <p:cNvPr id="13" name="Rectangle 15">
            <a:extLst>
              <a:ext uri="{FF2B5EF4-FFF2-40B4-BE49-F238E27FC236}">
                <a16:creationId xmlns:a16="http://schemas.microsoft.com/office/drawing/2014/main" id="{63B978A4-82DF-AF3C-F226-3093C6164A0F}"/>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tr-TR"/>
          </a:p>
        </p:txBody>
      </p:sp>
      <p:sp>
        <p:nvSpPr>
          <p:cNvPr id="14" name="Rectangle 16">
            <a:extLst>
              <a:ext uri="{FF2B5EF4-FFF2-40B4-BE49-F238E27FC236}">
                <a16:creationId xmlns:a16="http://schemas.microsoft.com/office/drawing/2014/main" id="{A7866D40-B956-5409-8D30-B0E3BFB93E8F}"/>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A4AE6D29-ED55-034E-A59B-8F3A0580E61D}" type="slidenum">
              <a:rPr lang="tr-TR" altLang="tr-TR"/>
              <a:pPr/>
              <a:t>‹#›</a:t>
            </a:fld>
            <a:endParaRPr lang="tr-TR" altLang="tr-TR"/>
          </a:p>
        </p:txBody>
      </p:sp>
    </p:spTree>
    <p:extLst>
      <p:ext uri="{BB962C8B-B14F-4D97-AF65-F5344CB8AC3E}">
        <p14:creationId xmlns:p14="http://schemas.microsoft.com/office/powerpoint/2010/main" val="225467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a:extLst>
              <a:ext uri="{FF2B5EF4-FFF2-40B4-BE49-F238E27FC236}">
                <a16:creationId xmlns:a16="http://schemas.microsoft.com/office/drawing/2014/main" id="{DD5CEE0A-66FD-DFA6-3D96-C2060019BE1D}"/>
              </a:ext>
            </a:extLst>
          </p:cNvPr>
          <p:cNvSpPr>
            <a:spLocks noGrp="1" noChangeArrowheads="1"/>
          </p:cNvSpPr>
          <p:nvPr>
            <p:ph type="dt" sz="half" idx="10"/>
          </p:nvPr>
        </p:nvSpPr>
        <p:spPr>
          <a:ln/>
        </p:spPr>
        <p:txBody>
          <a:bodyPr/>
          <a:lstStyle>
            <a:lvl1pPr>
              <a:defRPr/>
            </a:lvl1pPr>
          </a:lstStyle>
          <a:p>
            <a:pPr>
              <a:defRPr/>
            </a:pPr>
            <a:fld id="{95D22EC5-6EC6-FA4F-B6DF-FBB59572BC19}" type="datetime1">
              <a:rPr lang="tr-TR"/>
              <a:pPr>
                <a:defRPr/>
              </a:pPr>
              <a:t>3.11.2025</a:t>
            </a:fld>
            <a:endParaRPr lang="tr-TR"/>
          </a:p>
        </p:txBody>
      </p:sp>
      <p:sp>
        <p:nvSpPr>
          <p:cNvPr id="5" name="Rectangle 12">
            <a:extLst>
              <a:ext uri="{FF2B5EF4-FFF2-40B4-BE49-F238E27FC236}">
                <a16:creationId xmlns:a16="http://schemas.microsoft.com/office/drawing/2014/main" id="{D099C048-0C67-B096-E05F-51C4417A0FE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D7F54556-27A3-4F3D-8275-0DC186975C96}"/>
              </a:ext>
            </a:extLst>
          </p:cNvPr>
          <p:cNvSpPr>
            <a:spLocks noGrp="1" noChangeArrowheads="1"/>
          </p:cNvSpPr>
          <p:nvPr>
            <p:ph type="sldNum" sz="quarter" idx="12"/>
          </p:nvPr>
        </p:nvSpPr>
        <p:spPr>
          <a:ln/>
        </p:spPr>
        <p:txBody>
          <a:bodyPr/>
          <a:lstStyle>
            <a:lvl1pPr>
              <a:defRPr/>
            </a:lvl1pPr>
          </a:lstStyle>
          <a:p>
            <a:fld id="{3FC7B207-A21F-5349-BF59-FFB3A8553362}" type="slidenum">
              <a:rPr lang="tr-TR" altLang="tr-TR"/>
              <a:pPr/>
              <a:t>‹#›</a:t>
            </a:fld>
            <a:endParaRPr lang="tr-TR" altLang="tr-TR"/>
          </a:p>
        </p:txBody>
      </p:sp>
    </p:spTree>
    <p:extLst>
      <p:ext uri="{BB962C8B-B14F-4D97-AF65-F5344CB8AC3E}">
        <p14:creationId xmlns:p14="http://schemas.microsoft.com/office/powerpoint/2010/main" val="33260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004050" y="214313"/>
            <a:ext cx="1951038" cy="59182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150938" y="214313"/>
            <a:ext cx="5700712" cy="5918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a:extLst>
              <a:ext uri="{FF2B5EF4-FFF2-40B4-BE49-F238E27FC236}">
                <a16:creationId xmlns:a16="http://schemas.microsoft.com/office/drawing/2014/main" id="{3E22E50F-99E8-4096-893A-E56453C6BF33}"/>
              </a:ext>
            </a:extLst>
          </p:cNvPr>
          <p:cNvSpPr>
            <a:spLocks noGrp="1" noChangeArrowheads="1"/>
          </p:cNvSpPr>
          <p:nvPr>
            <p:ph type="dt" sz="half" idx="10"/>
          </p:nvPr>
        </p:nvSpPr>
        <p:spPr>
          <a:ln/>
        </p:spPr>
        <p:txBody>
          <a:bodyPr/>
          <a:lstStyle>
            <a:lvl1pPr>
              <a:defRPr/>
            </a:lvl1pPr>
          </a:lstStyle>
          <a:p>
            <a:pPr>
              <a:defRPr/>
            </a:pPr>
            <a:fld id="{756034D5-DCF7-9940-B061-F8DC8F3DDD16}" type="datetime1">
              <a:rPr lang="tr-TR"/>
              <a:pPr>
                <a:defRPr/>
              </a:pPr>
              <a:t>3.11.2025</a:t>
            </a:fld>
            <a:endParaRPr lang="tr-TR"/>
          </a:p>
        </p:txBody>
      </p:sp>
      <p:sp>
        <p:nvSpPr>
          <p:cNvPr id="5" name="Rectangle 12">
            <a:extLst>
              <a:ext uri="{FF2B5EF4-FFF2-40B4-BE49-F238E27FC236}">
                <a16:creationId xmlns:a16="http://schemas.microsoft.com/office/drawing/2014/main" id="{A035E0AA-73F4-5AA5-292E-27F1B875C21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810E1A9A-125E-C887-50BE-45CB576EA2BF}"/>
              </a:ext>
            </a:extLst>
          </p:cNvPr>
          <p:cNvSpPr>
            <a:spLocks noGrp="1" noChangeArrowheads="1"/>
          </p:cNvSpPr>
          <p:nvPr>
            <p:ph type="sldNum" sz="quarter" idx="12"/>
          </p:nvPr>
        </p:nvSpPr>
        <p:spPr>
          <a:ln/>
        </p:spPr>
        <p:txBody>
          <a:bodyPr/>
          <a:lstStyle>
            <a:lvl1pPr>
              <a:defRPr/>
            </a:lvl1pPr>
          </a:lstStyle>
          <a:p>
            <a:fld id="{EE5B0D31-6D21-104E-AD8F-51C02A50D31E}" type="slidenum">
              <a:rPr lang="tr-TR" altLang="tr-TR"/>
              <a:pPr/>
              <a:t>‹#›</a:t>
            </a:fld>
            <a:endParaRPr lang="tr-TR" altLang="tr-TR"/>
          </a:p>
        </p:txBody>
      </p:sp>
    </p:spTree>
    <p:extLst>
      <p:ext uri="{BB962C8B-B14F-4D97-AF65-F5344CB8AC3E}">
        <p14:creationId xmlns:p14="http://schemas.microsoft.com/office/powerpoint/2010/main" val="389284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4F549CCC-6911-AD67-27F9-4678C7A5CC01}"/>
              </a:ext>
            </a:extLst>
          </p:cNvPr>
          <p:cNvSpPr>
            <a:spLocks noGrp="1"/>
          </p:cNvSpPr>
          <p:nvPr>
            <p:ph type="dt" sz="half" idx="10"/>
          </p:nvPr>
        </p:nvSpPr>
        <p:spPr/>
        <p:txBody>
          <a:bodyPr/>
          <a:lstStyle>
            <a:lvl1pPr>
              <a:defRPr/>
            </a:lvl1pPr>
          </a:lstStyle>
          <a:p>
            <a:pPr>
              <a:defRPr/>
            </a:pPr>
            <a:fld id="{E5440021-F9AE-E546-8EE2-CCF042ECF2D6}" type="datetime1">
              <a:rPr lang="tr-TR"/>
              <a:pPr>
                <a:defRPr/>
              </a:pPr>
              <a:t>3.11.2025</a:t>
            </a:fld>
            <a:endParaRPr lang="tr-TR"/>
          </a:p>
        </p:txBody>
      </p:sp>
      <p:sp>
        <p:nvSpPr>
          <p:cNvPr id="5" name="4 Altbilgi Yer Tutucusu">
            <a:extLst>
              <a:ext uri="{FF2B5EF4-FFF2-40B4-BE49-F238E27FC236}">
                <a16:creationId xmlns:a16="http://schemas.microsoft.com/office/drawing/2014/main" id="{995146CE-4E38-8D40-2DC6-5E663DE39F82}"/>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2A20CD8F-0CE6-B977-10BE-1CF81D652D10}"/>
              </a:ext>
            </a:extLst>
          </p:cNvPr>
          <p:cNvSpPr>
            <a:spLocks noGrp="1"/>
          </p:cNvSpPr>
          <p:nvPr>
            <p:ph type="sldNum" sz="quarter" idx="12"/>
          </p:nvPr>
        </p:nvSpPr>
        <p:spPr/>
        <p:txBody>
          <a:bodyPr/>
          <a:lstStyle>
            <a:lvl1pPr>
              <a:defRPr/>
            </a:lvl1pPr>
          </a:lstStyle>
          <a:p>
            <a:fld id="{60507CDD-F5D4-A742-ADDA-2FD970E10767}" type="slidenum">
              <a:rPr lang="tr-TR" altLang="tr-TR"/>
              <a:pPr/>
              <a:t>‹#›</a:t>
            </a:fld>
            <a:endParaRPr lang="tr-TR" altLang="tr-TR"/>
          </a:p>
        </p:txBody>
      </p:sp>
    </p:spTree>
    <p:extLst>
      <p:ext uri="{BB962C8B-B14F-4D97-AF65-F5344CB8AC3E}">
        <p14:creationId xmlns:p14="http://schemas.microsoft.com/office/powerpoint/2010/main" val="240046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D62E4D26-B6E7-749A-5D85-5518D25425C3}"/>
              </a:ext>
            </a:extLst>
          </p:cNvPr>
          <p:cNvSpPr>
            <a:spLocks noGrp="1"/>
          </p:cNvSpPr>
          <p:nvPr>
            <p:ph type="dt" sz="half" idx="10"/>
          </p:nvPr>
        </p:nvSpPr>
        <p:spPr/>
        <p:txBody>
          <a:bodyPr/>
          <a:lstStyle>
            <a:lvl1pPr>
              <a:defRPr/>
            </a:lvl1pPr>
          </a:lstStyle>
          <a:p>
            <a:pPr>
              <a:defRPr/>
            </a:pPr>
            <a:fld id="{DAB804D1-AAEE-CA4C-8FCA-C69FD7D8BAE5}" type="datetime1">
              <a:rPr lang="tr-TR"/>
              <a:pPr>
                <a:defRPr/>
              </a:pPr>
              <a:t>3.11.2025</a:t>
            </a:fld>
            <a:endParaRPr lang="tr-TR"/>
          </a:p>
        </p:txBody>
      </p:sp>
      <p:sp>
        <p:nvSpPr>
          <p:cNvPr id="5" name="4 Altbilgi Yer Tutucusu">
            <a:extLst>
              <a:ext uri="{FF2B5EF4-FFF2-40B4-BE49-F238E27FC236}">
                <a16:creationId xmlns:a16="http://schemas.microsoft.com/office/drawing/2014/main" id="{54F8430A-D0FA-097A-2D5F-A1D78316F49A}"/>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B6D6FECF-AEF1-84EC-6289-145CCB718AA5}"/>
              </a:ext>
            </a:extLst>
          </p:cNvPr>
          <p:cNvSpPr>
            <a:spLocks noGrp="1"/>
          </p:cNvSpPr>
          <p:nvPr>
            <p:ph type="sldNum" sz="quarter" idx="12"/>
          </p:nvPr>
        </p:nvSpPr>
        <p:spPr/>
        <p:txBody>
          <a:bodyPr/>
          <a:lstStyle>
            <a:lvl1pPr>
              <a:defRPr/>
            </a:lvl1pPr>
          </a:lstStyle>
          <a:p>
            <a:fld id="{D22DAF62-6D7D-9749-A991-DCFF3BC83576}" type="slidenum">
              <a:rPr lang="tr-TR" altLang="tr-TR"/>
              <a:pPr/>
              <a:t>‹#›</a:t>
            </a:fld>
            <a:endParaRPr lang="tr-TR" altLang="tr-TR"/>
          </a:p>
        </p:txBody>
      </p:sp>
    </p:spTree>
    <p:extLst>
      <p:ext uri="{BB962C8B-B14F-4D97-AF65-F5344CB8AC3E}">
        <p14:creationId xmlns:p14="http://schemas.microsoft.com/office/powerpoint/2010/main" val="416293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662C81E3-8AEB-9F49-8169-46979169BA5A}"/>
              </a:ext>
            </a:extLst>
          </p:cNvPr>
          <p:cNvSpPr>
            <a:spLocks noGrp="1"/>
          </p:cNvSpPr>
          <p:nvPr>
            <p:ph type="dt" sz="half" idx="10"/>
          </p:nvPr>
        </p:nvSpPr>
        <p:spPr/>
        <p:txBody>
          <a:bodyPr/>
          <a:lstStyle>
            <a:lvl1pPr>
              <a:defRPr/>
            </a:lvl1pPr>
          </a:lstStyle>
          <a:p>
            <a:pPr>
              <a:defRPr/>
            </a:pPr>
            <a:fld id="{505A7786-13F4-4844-B93E-8D49544EFEB5}" type="datetime1">
              <a:rPr lang="tr-TR"/>
              <a:pPr>
                <a:defRPr/>
              </a:pPr>
              <a:t>3.11.2025</a:t>
            </a:fld>
            <a:endParaRPr lang="tr-TR"/>
          </a:p>
        </p:txBody>
      </p:sp>
      <p:sp>
        <p:nvSpPr>
          <p:cNvPr id="5" name="4 Altbilgi Yer Tutucusu">
            <a:extLst>
              <a:ext uri="{FF2B5EF4-FFF2-40B4-BE49-F238E27FC236}">
                <a16:creationId xmlns:a16="http://schemas.microsoft.com/office/drawing/2014/main" id="{AF4F6A61-C4F1-79A1-E931-E7DF68D6849D}"/>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3E5E7583-0824-CAEE-6551-EAC7F1B54CE4}"/>
              </a:ext>
            </a:extLst>
          </p:cNvPr>
          <p:cNvSpPr>
            <a:spLocks noGrp="1"/>
          </p:cNvSpPr>
          <p:nvPr>
            <p:ph type="sldNum" sz="quarter" idx="12"/>
          </p:nvPr>
        </p:nvSpPr>
        <p:spPr/>
        <p:txBody>
          <a:bodyPr/>
          <a:lstStyle>
            <a:lvl1pPr>
              <a:defRPr/>
            </a:lvl1pPr>
          </a:lstStyle>
          <a:p>
            <a:fld id="{C76CC52F-1496-1D47-B654-0321B17D9AAC}" type="slidenum">
              <a:rPr lang="tr-TR" altLang="tr-TR"/>
              <a:pPr/>
              <a:t>‹#›</a:t>
            </a:fld>
            <a:endParaRPr lang="tr-TR" altLang="tr-TR"/>
          </a:p>
        </p:txBody>
      </p:sp>
    </p:spTree>
    <p:extLst>
      <p:ext uri="{BB962C8B-B14F-4D97-AF65-F5344CB8AC3E}">
        <p14:creationId xmlns:p14="http://schemas.microsoft.com/office/powerpoint/2010/main" val="417706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044358DE-B5EA-6ADE-7AC2-A20AC14E0848}"/>
              </a:ext>
            </a:extLst>
          </p:cNvPr>
          <p:cNvSpPr>
            <a:spLocks noGrp="1"/>
          </p:cNvSpPr>
          <p:nvPr>
            <p:ph type="dt" sz="half" idx="10"/>
          </p:nvPr>
        </p:nvSpPr>
        <p:spPr/>
        <p:txBody>
          <a:bodyPr/>
          <a:lstStyle>
            <a:lvl1pPr>
              <a:defRPr/>
            </a:lvl1pPr>
          </a:lstStyle>
          <a:p>
            <a:pPr>
              <a:defRPr/>
            </a:pPr>
            <a:fld id="{1444F8C4-E7DF-A149-ABF7-472CECCC06AF}" type="datetime1">
              <a:rPr lang="tr-TR"/>
              <a:pPr>
                <a:defRPr/>
              </a:pPr>
              <a:t>3.11.2025</a:t>
            </a:fld>
            <a:endParaRPr lang="tr-TR"/>
          </a:p>
        </p:txBody>
      </p:sp>
      <p:sp>
        <p:nvSpPr>
          <p:cNvPr id="6" name="4 Altbilgi Yer Tutucusu">
            <a:extLst>
              <a:ext uri="{FF2B5EF4-FFF2-40B4-BE49-F238E27FC236}">
                <a16:creationId xmlns:a16="http://schemas.microsoft.com/office/drawing/2014/main" id="{D6B5EC7B-FD38-56EB-F05A-0FFCEDC83928}"/>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887D1EBE-6370-22A8-AE02-50C4A6B3A156}"/>
              </a:ext>
            </a:extLst>
          </p:cNvPr>
          <p:cNvSpPr>
            <a:spLocks noGrp="1"/>
          </p:cNvSpPr>
          <p:nvPr>
            <p:ph type="sldNum" sz="quarter" idx="12"/>
          </p:nvPr>
        </p:nvSpPr>
        <p:spPr/>
        <p:txBody>
          <a:bodyPr/>
          <a:lstStyle>
            <a:lvl1pPr>
              <a:defRPr/>
            </a:lvl1pPr>
          </a:lstStyle>
          <a:p>
            <a:fld id="{6E465F2E-9BA5-8846-B30C-E63EB4ACFD65}" type="slidenum">
              <a:rPr lang="tr-TR" altLang="tr-TR"/>
              <a:pPr/>
              <a:t>‹#›</a:t>
            </a:fld>
            <a:endParaRPr lang="tr-TR" altLang="tr-TR"/>
          </a:p>
        </p:txBody>
      </p:sp>
    </p:spTree>
    <p:extLst>
      <p:ext uri="{BB962C8B-B14F-4D97-AF65-F5344CB8AC3E}">
        <p14:creationId xmlns:p14="http://schemas.microsoft.com/office/powerpoint/2010/main" val="232528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F8817455-4F6E-F391-3FAB-C163DEB61F13}"/>
              </a:ext>
            </a:extLst>
          </p:cNvPr>
          <p:cNvSpPr>
            <a:spLocks noGrp="1"/>
          </p:cNvSpPr>
          <p:nvPr>
            <p:ph type="dt" sz="half" idx="10"/>
          </p:nvPr>
        </p:nvSpPr>
        <p:spPr/>
        <p:txBody>
          <a:bodyPr/>
          <a:lstStyle>
            <a:lvl1pPr>
              <a:defRPr/>
            </a:lvl1pPr>
          </a:lstStyle>
          <a:p>
            <a:pPr>
              <a:defRPr/>
            </a:pPr>
            <a:fld id="{B050185B-964A-2E47-B61C-4B110C80C41C}" type="datetime1">
              <a:rPr lang="tr-TR"/>
              <a:pPr>
                <a:defRPr/>
              </a:pPr>
              <a:t>3.11.2025</a:t>
            </a:fld>
            <a:endParaRPr lang="tr-TR"/>
          </a:p>
        </p:txBody>
      </p:sp>
      <p:sp>
        <p:nvSpPr>
          <p:cNvPr id="8" name="4 Altbilgi Yer Tutucusu">
            <a:extLst>
              <a:ext uri="{FF2B5EF4-FFF2-40B4-BE49-F238E27FC236}">
                <a16:creationId xmlns:a16="http://schemas.microsoft.com/office/drawing/2014/main" id="{E4982243-2937-C285-0341-2A16F55544A7}"/>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F4EAA646-AC38-3180-1795-00769E88FB08}"/>
              </a:ext>
            </a:extLst>
          </p:cNvPr>
          <p:cNvSpPr>
            <a:spLocks noGrp="1"/>
          </p:cNvSpPr>
          <p:nvPr>
            <p:ph type="sldNum" sz="quarter" idx="12"/>
          </p:nvPr>
        </p:nvSpPr>
        <p:spPr/>
        <p:txBody>
          <a:bodyPr/>
          <a:lstStyle>
            <a:lvl1pPr>
              <a:defRPr/>
            </a:lvl1pPr>
          </a:lstStyle>
          <a:p>
            <a:fld id="{5DD790A9-D203-C747-8F33-392CE18D5856}" type="slidenum">
              <a:rPr lang="tr-TR" altLang="tr-TR"/>
              <a:pPr/>
              <a:t>‹#›</a:t>
            </a:fld>
            <a:endParaRPr lang="tr-TR" altLang="tr-TR"/>
          </a:p>
        </p:txBody>
      </p:sp>
    </p:spTree>
    <p:extLst>
      <p:ext uri="{BB962C8B-B14F-4D97-AF65-F5344CB8AC3E}">
        <p14:creationId xmlns:p14="http://schemas.microsoft.com/office/powerpoint/2010/main" val="397230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D574BB39-335D-F80E-0A7A-DCC9DE53CFA7}"/>
              </a:ext>
            </a:extLst>
          </p:cNvPr>
          <p:cNvSpPr>
            <a:spLocks noGrp="1"/>
          </p:cNvSpPr>
          <p:nvPr>
            <p:ph type="dt" sz="half" idx="10"/>
          </p:nvPr>
        </p:nvSpPr>
        <p:spPr/>
        <p:txBody>
          <a:bodyPr/>
          <a:lstStyle>
            <a:lvl1pPr>
              <a:defRPr/>
            </a:lvl1pPr>
          </a:lstStyle>
          <a:p>
            <a:pPr>
              <a:defRPr/>
            </a:pPr>
            <a:fld id="{0F6A2CD1-2E00-BD45-B98D-5A79302013C0}" type="datetime1">
              <a:rPr lang="tr-TR"/>
              <a:pPr>
                <a:defRPr/>
              </a:pPr>
              <a:t>3.11.2025</a:t>
            </a:fld>
            <a:endParaRPr lang="tr-TR"/>
          </a:p>
        </p:txBody>
      </p:sp>
      <p:sp>
        <p:nvSpPr>
          <p:cNvPr id="4" name="4 Altbilgi Yer Tutucusu">
            <a:extLst>
              <a:ext uri="{FF2B5EF4-FFF2-40B4-BE49-F238E27FC236}">
                <a16:creationId xmlns:a16="http://schemas.microsoft.com/office/drawing/2014/main" id="{3354A1E5-D83E-AC2D-9CA7-84DBBCD32846}"/>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278F9E39-4368-9762-EAAC-57FBB133FA14}"/>
              </a:ext>
            </a:extLst>
          </p:cNvPr>
          <p:cNvSpPr>
            <a:spLocks noGrp="1"/>
          </p:cNvSpPr>
          <p:nvPr>
            <p:ph type="sldNum" sz="quarter" idx="12"/>
          </p:nvPr>
        </p:nvSpPr>
        <p:spPr/>
        <p:txBody>
          <a:bodyPr/>
          <a:lstStyle>
            <a:lvl1pPr>
              <a:defRPr/>
            </a:lvl1pPr>
          </a:lstStyle>
          <a:p>
            <a:fld id="{DEA79C82-9022-3A42-8B91-74A5760D0239}" type="slidenum">
              <a:rPr lang="tr-TR" altLang="tr-TR"/>
              <a:pPr/>
              <a:t>‹#›</a:t>
            </a:fld>
            <a:endParaRPr lang="tr-TR" altLang="tr-TR"/>
          </a:p>
        </p:txBody>
      </p:sp>
    </p:spTree>
    <p:extLst>
      <p:ext uri="{BB962C8B-B14F-4D97-AF65-F5344CB8AC3E}">
        <p14:creationId xmlns:p14="http://schemas.microsoft.com/office/powerpoint/2010/main" val="145809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4BFEF8A8-E737-0952-1F2E-D0D4C3BCA346}"/>
              </a:ext>
            </a:extLst>
          </p:cNvPr>
          <p:cNvSpPr>
            <a:spLocks noGrp="1"/>
          </p:cNvSpPr>
          <p:nvPr>
            <p:ph type="dt" sz="half" idx="10"/>
          </p:nvPr>
        </p:nvSpPr>
        <p:spPr/>
        <p:txBody>
          <a:bodyPr/>
          <a:lstStyle>
            <a:lvl1pPr>
              <a:defRPr/>
            </a:lvl1pPr>
          </a:lstStyle>
          <a:p>
            <a:pPr>
              <a:defRPr/>
            </a:pPr>
            <a:fld id="{AC6A24FE-F423-FE47-87B2-CF849F461DE9}" type="datetime1">
              <a:rPr lang="tr-TR"/>
              <a:pPr>
                <a:defRPr/>
              </a:pPr>
              <a:t>3.11.2025</a:t>
            </a:fld>
            <a:endParaRPr lang="tr-TR"/>
          </a:p>
        </p:txBody>
      </p:sp>
      <p:sp>
        <p:nvSpPr>
          <p:cNvPr id="3" name="4 Altbilgi Yer Tutucusu">
            <a:extLst>
              <a:ext uri="{FF2B5EF4-FFF2-40B4-BE49-F238E27FC236}">
                <a16:creationId xmlns:a16="http://schemas.microsoft.com/office/drawing/2014/main" id="{AEEAF1DD-8F2E-EAF6-84E6-38E5A75250F5}"/>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AE4DADD3-16D0-0296-EEF1-B33CA41E87BD}"/>
              </a:ext>
            </a:extLst>
          </p:cNvPr>
          <p:cNvSpPr>
            <a:spLocks noGrp="1"/>
          </p:cNvSpPr>
          <p:nvPr>
            <p:ph type="sldNum" sz="quarter" idx="12"/>
          </p:nvPr>
        </p:nvSpPr>
        <p:spPr/>
        <p:txBody>
          <a:bodyPr/>
          <a:lstStyle>
            <a:lvl1pPr>
              <a:defRPr/>
            </a:lvl1pPr>
          </a:lstStyle>
          <a:p>
            <a:fld id="{8C8BCD9B-483E-8942-B182-43A30BB6CAA7}" type="slidenum">
              <a:rPr lang="tr-TR" altLang="tr-TR"/>
              <a:pPr/>
              <a:t>‹#›</a:t>
            </a:fld>
            <a:endParaRPr lang="tr-TR" altLang="tr-TR"/>
          </a:p>
        </p:txBody>
      </p:sp>
    </p:spTree>
    <p:extLst>
      <p:ext uri="{BB962C8B-B14F-4D97-AF65-F5344CB8AC3E}">
        <p14:creationId xmlns:p14="http://schemas.microsoft.com/office/powerpoint/2010/main" val="304933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6014CF91-C307-F048-2E36-26527F913115}"/>
              </a:ext>
            </a:extLst>
          </p:cNvPr>
          <p:cNvSpPr>
            <a:spLocks noGrp="1"/>
          </p:cNvSpPr>
          <p:nvPr>
            <p:ph type="dt" sz="half" idx="10"/>
          </p:nvPr>
        </p:nvSpPr>
        <p:spPr/>
        <p:txBody>
          <a:bodyPr/>
          <a:lstStyle>
            <a:lvl1pPr>
              <a:defRPr/>
            </a:lvl1pPr>
          </a:lstStyle>
          <a:p>
            <a:pPr>
              <a:defRPr/>
            </a:pPr>
            <a:fld id="{47DB6E02-FC73-AF4D-B010-CC0A01989939}" type="datetime1">
              <a:rPr lang="tr-TR"/>
              <a:pPr>
                <a:defRPr/>
              </a:pPr>
              <a:t>3.11.2025</a:t>
            </a:fld>
            <a:endParaRPr lang="tr-TR"/>
          </a:p>
        </p:txBody>
      </p:sp>
      <p:sp>
        <p:nvSpPr>
          <p:cNvPr id="6" name="4 Altbilgi Yer Tutucusu">
            <a:extLst>
              <a:ext uri="{FF2B5EF4-FFF2-40B4-BE49-F238E27FC236}">
                <a16:creationId xmlns:a16="http://schemas.microsoft.com/office/drawing/2014/main" id="{8E32F1A9-8074-BA74-CCAE-89E414B7B36E}"/>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BAEE0043-4E14-6268-E11A-EDC8CD22B902}"/>
              </a:ext>
            </a:extLst>
          </p:cNvPr>
          <p:cNvSpPr>
            <a:spLocks noGrp="1"/>
          </p:cNvSpPr>
          <p:nvPr>
            <p:ph type="sldNum" sz="quarter" idx="12"/>
          </p:nvPr>
        </p:nvSpPr>
        <p:spPr/>
        <p:txBody>
          <a:bodyPr/>
          <a:lstStyle>
            <a:lvl1pPr>
              <a:defRPr/>
            </a:lvl1pPr>
          </a:lstStyle>
          <a:p>
            <a:fld id="{B936D1F5-BB23-0C4B-9B46-9C01D958B609}" type="slidenum">
              <a:rPr lang="tr-TR" altLang="tr-TR"/>
              <a:pPr/>
              <a:t>‹#›</a:t>
            </a:fld>
            <a:endParaRPr lang="tr-TR" altLang="tr-TR"/>
          </a:p>
        </p:txBody>
      </p:sp>
    </p:spTree>
    <p:extLst>
      <p:ext uri="{BB962C8B-B14F-4D97-AF65-F5344CB8AC3E}">
        <p14:creationId xmlns:p14="http://schemas.microsoft.com/office/powerpoint/2010/main" val="111789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a:extLst>
              <a:ext uri="{FF2B5EF4-FFF2-40B4-BE49-F238E27FC236}">
                <a16:creationId xmlns:a16="http://schemas.microsoft.com/office/drawing/2014/main" id="{73FB175F-CCC1-FCB6-C927-B3EA2780803B}"/>
              </a:ext>
            </a:extLst>
          </p:cNvPr>
          <p:cNvSpPr>
            <a:spLocks noGrp="1" noChangeArrowheads="1"/>
          </p:cNvSpPr>
          <p:nvPr>
            <p:ph type="dt" sz="half" idx="10"/>
          </p:nvPr>
        </p:nvSpPr>
        <p:spPr>
          <a:ln/>
        </p:spPr>
        <p:txBody>
          <a:bodyPr/>
          <a:lstStyle>
            <a:lvl1pPr>
              <a:defRPr/>
            </a:lvl1pPr>
          </a:lstStyle>
          <a:p>
            <a:pPr>
              <a:defRPr/>
            </a:pPr>
            <a:fld id="{8B90CB21-504B-7749-B861-0814654972CF}" type="datetime1">
              <a:rPr lang="tr-TR"/>
              <a:pPr>
                <a:defRPr/>
              </a:pPr>
              <a:t>3.11.2025</a:t>
            </a:fld>
            <a:endParaRPr lang="tr-TR"/>
          </a:p>
        </p:txBody>
      </p:sp>
      <p:sp>
        <p:nvSpPr>
          <p:cNvPr id="5" name="Rectangle 12">
            <a:extLst>
              <a:ext uri="{FF2B5EF4-FFF2-40B4-BE49-F238E27FC236}">
                <a16:creationId xmlns:a16="http://schemas.microsoft.com/office/drawing/2014/main" id="{9023AF97-637A-2697-B3EB-D84A0FF31CA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AF7738C6-EA71-0FEF-D6EF-93691152CBB4}"/>
              </a:ext>
            </a:extLst>
          </p:cNvPr>
          <p:cNvSpPr>
            <a:spLocks noGrp="1" noChangeArrowheads="1"/>
          </p:cNvSpPr>
          <p:nvPr>
            <p:ph type="sldNum" sz="quarter" idx="12"/>
          </p:nvPr>
        </p:nvSpPr>
        <p:spPr>
          <a:ln/>
        </p:spPr>
        <p:txBody>
          <a:bodyPr/>
          <a:lstStyle>
            <a:lvl1pPr>
              <a:defRPr/>
            </a:lvl1pPr>
          </a:lstStyle>
          <a:p>
            <a:fld id="{1FB21D16-993F-3449-91A9-8D2505EBF466}" type="slidenum">
              <a:rPr lang="tr-TR" altLang="tr-TR"/>
              <a:pPr/>
              <a:t>‹#›</a:t>
            </a:fld>
            <a:endParaRPr lang="tr-TR" altLang="tr-TR"/>
          </a:p>
        </p:txBody>
      </p:sp>
    </p:spTree>
    <p:extLst>
      <p:ext uri="{BB962C8B-B14F-4D97-AF65-F5344CB8AC3E}">
        <p14:creationId xmlns:p14="http://schemas.microsoft.com/office/powerpoint/2010/main" val="450265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B71E12E3-24F4-BDA8-FF1E-413893323466}"/>
              </a:ext>
            </a:extLst>
          </p:cNvPr>
          <p:cNvSpPr>
            <a:spLocks noGrp="1"/>
          </p:cNvSpPr>
          <p:nvPr>
            <p:ph type="dt" sz="half" idx="10"/>
          </p:nvPr>
        </p:nvSpPr>
        <p:spPr/>
        <p:txBody>
          <a:bodyPr/>
          <a:lstStyle>
            <a:lvl1pPr>
              <a:defRPr/>
            </a:lvl1pPr>
          </a:lstStyle>
          <a:p>
            <a:pPr>
              <a:defRPr/>
            </a:pPr>
            <a:fld id="{A373D7A3-3D7F-5E4D-9879-D38CA77C27FE}" type="datetime1">
              <a:rPr lang="tr-TR"/>
              <a:pPr>
                <a:defRPr/>
              </a:pPr>
              <a:t>3.11.2025</a:t>
            </a:fld>
            <a:endParaRPr lang="tr-TR"/>
          </a:p>
        </p:txBody>
      </p:sp>
      <p:sp>
        <p:nvSpPr>
          <p:cNvPr id="6" name="4 Altbilgi Yer Tutucusu">
            <a:extLst>
              <a:ext uri="{FF2B5EF4-FFF2-40B4-BE49-F238E27FC236}">
                <a16:creationId xmlns:a16="http://schemas.microsoft.com/office/drawing/2014/main" id="{BE30CF39-A88D-C33A-ADA8-822C75CFFB93}"/>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11C2DDF1-51F4-66C3-5D7C-E88271EABE0A}"/>
              </a:ext>
            </a:extLst>
          </p:cNvPr>
          <p:cNvSpPr>
            <a:spLocks noGrp="1"/>
          </p:cNvSpPr>
          <p:nvPr>
            <p:ph type="sldNum" sz="quarter" idx="12"/>
          </p:nvPr>
        </p:nvSpPr>
        <p:spPr/>
        <p:txBody>
          <a:bodyPr/>
          <a:lstStyle>
            <a:lvl1pPr>
              <a:defRPr/>
            </a:lvl1pPr>
          </a:lstStyle>
          <a:p>
            <a:fld id="{C7573375-1A9B-EB47-8A48-180C3E029B65}" type="slidenum">
              <a:rPr lang="tr-TR" altLang="tr-TR"/>
              <a:pPr/>
              <a:t>‹#›</a:t>
            </a:fld>
            <a:endParaRPr lang="tr-TR" altLang="tr-TR"/>
          </a:p>
        </p:txBody>
      </p:sp>
    </p:spTree>
    <p:extLst>
      <p:ext uri="{BB962C8B-B14F-4D97-AF65-F5344CB8AC3E}">
        <p14:creationId xmlns:p14="http://schemas.microsoft.com/office/powerpoint/2010/main" val="94954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7B23CF3F-D36C-8D3D-AA42-487D053F7DEE}"/>
              </a:ext>
            </a:extLst>
          </p:cNvPr>
          <p:cNvSpPr>
            <a:spLocks noGrp="1"/>
          </p:cNvSpPr>
          <p:nvPr>
            <p:ph type="dt" sz="half" idx="10"/>
          </p:nvPr>
        </p:nvSpPr>
        <p:spPr/>
        <p:txBody>
          <a:bodyPr/>
          <a:lstStyle>
            <a:lvl1pPr>
              <a:defRPr/>
            </a:lvl1pPr>
          </a:lstStyle>
          <a:p>
            <a:pPr>
              <a:defRPr/>
            </a:pPr>
            <a:fld id="{6C0069B2-C4DA-324E-96B2-C9B8C238FFC2}" type="datetime1">
              <a:rPr lang="tr-TR"/>
              <a:pPr>
                <a:defRPr/>
              </a:pPr>
              <a:t>3.11.2025</a:t>
            </a:fld>
            <a:endParaRPr lang="tr-TR"/>
          </a:p>
        </p:txBody>
      </p:sp>
      <p:sp>
        <p:nvSpPr>
          <p:cNvPr id="5" name="4 Altbilgi Yer Tutucusu">
            <a:extLst>
              <a:ext uri="{FF2B5EF4-FFF2-40B4-BE49-F238E27FC236}">
                <a16:creationId xmlns:a16="http://schemas.microsoft.com/office/drawing/2014/main" id="{C01D0885-C50D-A1F4-B01E-574EA43E41E8}"/>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DF26E69-12BC-5DF6-601D-A784713737BC}"/>
              </a:ext>
            </a:extLst>
          </p:cNvPr>
          <p:cNvSpPr>
            <a:spLocks noGrp="1"/>
          </p:cNvSpPr>
          <p:nvPr>
            <p:ph type="sldNum" sz="quarter" idx="12"/>
          </p:nvPr>
        </p:nvSpPr>
        <p:spPr/>
        <p:txBody>
          <a:bodyPr/>
          <a:lstStyle>
            <a:lvl1pPr>
              <a:defRPr/>
            </a:lvl1pPr>
          </a:lstStyle>
          <a:p>
            <a:fld id="{74545837-882C-E149-93AC-9629A6CB0C36}" type="slidenum">
              <a:rPr lang="tr-TR" altLang="tr-TR"/>
              <a:pPr/>
              <a:t>‹#›</a:t>
            </a:fld>
            <a:endParaRPr lang="tr-TR" altLang="tr-TR"/>
          </a:p>
        </p:txBody>
      </p:sp>
    </p:spTree>
    <p:extLst>
      <p:ext uri="{BB962C8B-B14F-4D97-AF65-F5344CB8AC3E}">
        <p14:creationId xmlns:p14="http://schemas.microsoft.com/office/powerpoint/2010/main" val="2182746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61AB538E-42E0-B709-E4EA-BDCC8C69943A}"/>
              </a:ext>
            </a:extLst>
          </p:cNvPr>
          <p:cNvSpPr>
            <a:spLocks noGrp="1"/>
          </p:cNvSpPr>
          <p:nvPr>
            <p:ph type="dt" sz="half" idx="10"/>
          </p:nvPr>
        </p:nvSpPr>
        <p:spPr/>
        <p:txBody>
          <a:bodyPr/>
          <a:lstStyle>
            <a:lvl1pPr>
              <a:defRPr/>
            </a:lvl1pPr>
          </a:lstStyle>
          <a:p>
            <a:pPr>
              <a:defRPr/>
            </a:pPr>
            <a:fld id="{8AE60B0E-A190-7C43-9EC5-2E2C1D1F720D}" type="datetime1">
              <a:rPr lang="tr-TR"/>
              <a:pPr>
                <a:defRPr/>
              </a:pPr>
              <a:t>3.11.2025</a:t>
            </a:fld>
            <a:endParaRPr lang="tr-TR"/>
          </a:p>
        </p:txBody>
      </p:sp>
      <p:sp>
        <p:nvSpPr>
          <p:cNvPr id="5" name="4 Altbilgi Yer Tutucusu">
            <a:extLst>
              <a:ext uri="{FF2B5EF4-FFF2-40B4-BE49-F238E27FC236}">
                <a16:creationId xmlns:a16="http://schemas.microsoft.com/office/drawing/2014/main" id="{F6A09D1E-31B3-5547-6834-9899FA18033F}"/>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B7045233-6B9E-655C-AF38-145F60E6B446}"/>
              </a:ext>
            </a:extLst>
          </p:cNvPr>
          <p:cNvSpPr>
            <a:spLocks noGrp="1"/>
          </p:cNvSpPr>
          <p:nvPr>
            <p:ph type="sldNum" sz="quarter" idx="12"/>
          </p:nvPr>
        </p:nvSpPr>
        <p:spPr/>
        <p:txBody>
          <a:bodyPr/>
          <a:lstStyle>
            <a:lvl1pPr>
              <a:defRPr/>
            </a:lvl1pPr>
          </a:lstStyle>
          <a:p>
            <a:fld id="{10AB7064-FC2E-C54E-B52E-296937A6F522}" type="slidenum">
              <a:rPr lang="tr-TR" altLang="tr-TR"/>
              <a:pPr/>
              <a:t>‹#›</a:t>
            </a:fld>
            <a:endParaRPr lang="tr-TR" altLang="tr-TR"/>
          </a:p>
        </p:txBody>
      </p:sp>
    </p:spTree>
    <p:extLst>
      <p:ext uri="{BB962C8B-B14F-4D97-AF65-F5344CB8AC3E}">
        <p14:creationId xmlns:p14="http://schemas.microsoft.com/office/powerpoint/2010/main" val="280762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BCE5A341-3C86-1FF2-74EF-26ABC63C99C7}"/>
              </a:ext>
            </a:extLst>
          </p:cNvPr>
          <p:cNvSpPr>
            <a:spLocks noGrp="1"/>
          </p:cNvSpPr>
          <p:nvPr>
            <p:ph type="dt" sz="half" idx="10"/>
          </p:nvPr>
        </p:nvSpPr>
        <p:spPr/>
        <p:txBody>
          <a:bodyPr/>
          <a:lstStyle>
            <a:lvl1pPr>
              <a:defRPr/>
            </a:lvl1pPr>
          </a:lstStyle>
          <a:p>
            <a:pPr>
              <a:defRPr/>
            </a:pPr>
            <a:fld id="{D66FC128-79FD-5B42-AD61-CCD12B5E52A3}" type="datetime1">
              <a:rPr lang="tr-TR"/>
              <a:pPr>
                <a:defRPr/>
              </a:pPr>
              <a:t>3.11.2025</a:t>
            </a:fld>
            <a:endParaRPr lang="tr-TR"/>
          </a:p>
        </p:txBody>
      </p:sp>
      <p:sp>
        <p:nvSpPr>
          <p:cNvPr id="5" name="4 Altbilgi Yer Tutucusu">
            <a:extLst>
              <a:ext uri="{FF2B5EF4-FFF2-40B4-BE49-F238E27FC236}">
                <a16:creationId xmlns:a16="http://schemas.microsoft.com/office/drawing/2014/main" id="{1FDE0E43-2087-B5A2-70D0-8764FB74F782}"/>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CFE99EA8-B9F9-411B-985F-5C62F6731803}"/>
              </a:ext>
            </a:extLst>
          </p:cNvPr>
          <p:cNvSpPr>
            <a:spLocks noGrp="1"/>
          </p:cNvSpPr>
          <p:nvPr>
            <p:ph type="sldNum" sz="quarter" idx="12"/>
          </p:nvPr>
        </p:nvSpPr>
        <p:spPr/>
        <p:txBody>
          <a:bodyPr/>
          <a:lstStyle>
            <a:lvl1pPr>
              <a:defRPr/>
            </a:lvl1pPr>
          </a:lstStyle>
          <a:p>
            <a:fld id="{A74864FF-2A12-FE4E-8111-E193867BFB84}" type="slidenum">
              <a:rPr lang="tr-TR" altLang="tr-TR"/>
              <a:pPr/>
              <a:t>‹#›</a:t>
            </a:fld>
            <a:endParaRPr lang="tr-TR" altLang="tr-TR"/>
          </a:p>
        </p:txBody>
      </p:sp>
    </p:spTree>
    <p:extLst>
      <p:ext uri="{BB962C8B-B14F-4D97-AF65-F5344CB8AC3E}">
        <p14:creationId xmlns:p14="http://schemas.microsoft.com/office/powerpoint/2010/main" val="73337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5CF2EC61-CCC9-8086-E110-B3640C002017}"/>
              </a:ext>
            </a:extLst>
          </p:cNvPr>
          <p:cNvSpPr>
            <a:spLocks noGrp="1"/>
          </p:cNvSpPr>
          <p:nvPr>
            <p:ph type="dt" sz="half" idx="10"/>
          </p:nvPr>
        </p:nvSpPr>
        <p:spPr/>
        <p:txBody>
          <a:bodyPr/>
          <a:lstStyle>
            <a:lvl1pPr>
              <a:defRPr/>
            </a:lvl1pPr>
          </a:lstStyle>
          <a:p>
            <a:pPr>
              <a:defRPr/>
            </a:pPr>
            <a:fld id="{2609DA5C-D2B7-9441-AA7C-C52B1338EC21}" type="datetime1">
              <a:rPr lang="tr-TR"/>
              <a:pPr>
                <a:defRPr/>
              </a:pPr>
              <a:t>3.11.2025</a:t>
            </a:fld>
            <a:endParaRPr lang="tr-TR"/>
          </a:p>
        </p:txBody>
      </p:sp>
      <p:sp>
        <p:nvSpPr>
          <p:cNvPr id="5" name="4 Altbilgi Yer Tutucusu">
            <a:extLst>
              <a:ext uri="{FF2B5EF4-FFF2-40B4-BE49-F238E27FC236}">
                <a16:creationId xmlns:a16="http://schemas.microsoft.com/office/drawing/2014/main" id="{A1C6E3FF-81AF-A216-E049-756115A7AB5D}"/>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64D979ED-A0C5-18DD-1E57-125BD614A58F}"/>
              </a:ext>
            </a:extLst>
          </p:cNvPr>
          <p:cNvSpPr>
            <a:spLocks noGrp="1"/>
          </p:cNvSpPr>
          <p:nvPr>
            <p:ph type="sldNum" sz="quarter" idx="12"/>
          </p:nvPr>
        </p:nvSpPr>
        <p:spPr/>
        <p:txBody>
          <a:bodyPr/>
          <a:lstStyle>
            <a:lvl1pPr>
              <a:defRPr/>
            </a:lvl1pPr>
          </a:lstStyle>
          <a:p>
            <a:fld id="{E1B88130-A6FD-4745-AA0A-98ABD865C3A7}" type="slidenum">
              <a:rPr lang="tr-TR" altLang="tr-TR"/>
              <a:pPr/>
              <a:t>‹#›</a:t>
            </a:fld>
            <a:endParaRPr lang="tr-TR" altLang="tr-TR"/>
          </a:p>
        </p:txBody>
      </p:sp>
    </p:spTree>
    <p:extLst>
      <p:ext uri="{BB962C8B-B14F-4D97-AF65-F5344CB8AC3E}">
        <p14:creationId xmlns:p14="http://schemas.microsoft.com/office/powerpoint/2010/main" val="105384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B26FB6F8-1BDD-F7B0-95A8-37A227EB0EEE}"/>
              </a:ext>
            </a:extLst>
          </p:cNvPr>
          <p:cNvSpPr>
            <a:spLocks noGrp="1"/>
          </p:cNvSpPr>
          <p:nvPr>
            <p:ph type="dt" sz="half" idx="10"/>
          </p:nvPr>
        </p:nvSpPr>
        <p:spPr/>
        <p:txBody>
          <a:bodyPr/>
          <a:lstStyle>
            <a:lvl1pPr>
              <a:defRPr/>
            </a:lvl1pPr>
          </a:lstStyle>
          <a:p>
            <a:pPr>
              <a:defRPr/>
            </a:pPr>
            <a:fld id="{B7AD8A87-9070-C647-A51B-2385C980CAF2}" type="datetime1">
              <a:rPr lang="tr-TR"/>
              <a:pPr>
                <a:defRPr/>
              </a:pPr>
              <a:t>3.11.2025</a:t>
            </a:fld>
            <a:endParaRPr lang="tr-TR"/>
          </a:p>
        </p:txBody>
      </p:sp>
      <p:sp>
        <p:nvSpPr>
          <p:cNvPr id="5" name="4 Altbilgi Yer Tutucusu">
            <a:extLst>
              <a:ext uri="{FF2B5EF4-FFF2-40B4-BE49-F238E27FC236}">
                <a16:creationId xmlns:a16="http://schemas.microsoft.com/office/drawing/2014/main" id="{8E9B9970-6A20-BE8D-4E83-EF2BB35E1C2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4EFD5CB2-9637-9740-44AC-79439F9627B5}"/>
              </a:ext>
            </a:extLst>
          </p:cNvPr>
          <p:cNvSpPr>
            <a:spLocks noGrp="1"/>
          </p:cNvSpPr>
          <p:nvPr>
            <p:ph type="sldNum" sz="quarter" idx="12"/>
          </p:nvPr>
        </p:nvSpPr>
        <p:spPr/>
        <p:txBody>
          <a:bodyPr/>
          <a:lstStyle>
            <a:lvl1pPr>
              <a:defRPr/>
            </a:lvl1pPr>
          </a:lstStyle>
          <a:p>
            <a:fld id="{DAE4C0DD-06B5-BD46-9728-F664618D09C9}" type="slidenum">
              <a:rPr lang="tr-TR" altLang="tr-TR"/>
              <a:pPr/>
              <a:t>‹#›</a:t>
            </a:fld>
            <a:endParaRPr lang="tr-TR" altLang="tr-TR"/>
          </a:p>
        </p:txBody>
      </p:sp>
    </p:spTree>
    <p:extLst>
      <p:ext uri="{BB962C8B-B14F-4D97-AF65-F5344CB8AC3E}">
        <p14:creationId xmlns:p14="http://schemas.microsoft.com/office/powerpoint/2010/main" val="4082967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D7779621-4E7B-9188-7C5B-55D6D2C9EBA6}"/>
              </a:ext>
            </a:extLst>
          </p:cNvPr>
          <p:cNvSpPr>
            <a:spLocks noGrp="1"/>
          </p:cNvSpPr>
          <p:nvPr>
            <p:ph type="dt" sz="half" idx="10"/>
          </p:nvPr>
        </p:nvSpPr>
        <p:spPr/>
        <p:txBody>
          <a:bodyPr/>
          <a:lstStyle>
            <a:lvl1pPr>
              <a:defRPr/>
            </a:lvl1pPr>
          </a:lstStyle>
          <a:p>
            <a:pPr>
              <a:defRPr/>
            </a:pPr>
            <a:fld id="{B7ACB842-255D-F747-87C2-38B6060D5BD7}" type="datetime1">
              <a:rPr lang="tr-TR"/>
              <a:pPr>
                <a:defRPr/>
              </a:pPr>
              <a:t>3.11.2025</a:t>
            </a:fld>
            <a:endParaRPr lang="tr-TR"/>
          </a:p>
        </p:txBody>
      </p:sp>
      <p:sp>
        <p:nvSpPr>
          <p:cNvPr id="6" name="4 Altbilgi Yer Tutucusu">
            <a:extLst>
              <a:ext uri="{FF2B5EF4-FFF2-40B4-BE49-F238E27FC236}">
                <a16:creationId xmlns:a16="http://schemas.microsoft.com/office/drawing/2014/main" id="{ADB5B22E-A199-6528-7575-A35F5D076032}"/>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2EA12E8F-016A-A2E8-9439-41455AEF0354}"/>
              </a:ext>
            </a:extLst>
          </p:cNvPr>
          <p:cNvSpPr>
            <a:spLocks noGrp="1"/>
          </p:cNvSpPr>
          <p:nvPr>
            <p:ph type="sldNum" sz="quarter" idx="12"/>
          </p:nvPr>
        </p:nvSpPr>
        <p:spPr/>
        <p:txBody>
          <a:bodyPr/>
          <a:lstStyle>
            <a:lvl1pPr>
              <a:defRPr/>
            </a:lvl1pPr>
          </a:lstStyle>
          <a:p>
            <a:fld id="{079C90C3-C6AC-904E-989E-B4019B6A03C0}" type="slidenum">
              <a:rPr lang="tr-TR" altLang="tr-TR"/>
              <a:pPr/>
              <a:t>‹#›</a:t>
            </a:fld>
            <a:endParaRPr lang="tr-TR" altLang="tr-TR"/>
          </a:p>
        </p:txBody>
      </p:sp>
    </p:spTree>
    <p:extLst>
      <p:ext uri="{BB962C8B-B14F-4D97-AF65-F5344CB8AC3E}">
        <p14:creationId xmlns:p14="http://schemas.microsoft.com/office/powerpoint/2010/main" val="89130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64FD0DAD-7E8C-7319-97FF-C110CF36D2D6}"/>
              </a:ext>
            </a:extLst>
          </p:cNvPr>
          <p:cNvSpPr>
            <a:spLocks noGrp="1"/>
          </p:cNvSpPr>
          <p:nvPr>
            <p:ph type="dt" sz="half" idx="10"/>
          </p:nvPr>
        </p:nvSpPr>
        <p:spPr/>
        <p:txBody>
          <a:bodyPr/>
          <a:lstStyle>
            <a:lvl1pPr>
              <a:defRPr/>
            </a:lvl1pPr>
          </a:lstStyle>
          <a:p>
            <a:pPr>
              <a:defRPr/>
            </a:pPr>
            <a:fld id="{4AC1D617-F93D-3540-8225-9BA3B3C6BE8E}" type="datetime1">
              <a:rPr lang="tr-TR"/>
              <a:pPr>
                <a:defRPr/>
              </a:pPr>
              <a:t>3.11.2025</a:t>
            </a:fld>
            <a:endParaRPr lang="tr-TR"/>
          </a:p>
        </p:txBody>
      </p:sp>
      <p:sp>
        <p:nvSpPr>
          <p:cNvPr id="8" name="4 Altbilgi Yer Tutucusu">
            <a:extLst>
              <a:ext uri="{FF2B5EF4-FFF2-40B4-BE49-F238E27FC236}">
                <a16:creationId xmlns:a16="http://schemas.microsoft.com/office/drawing/2014/main" id="{EAE4AFBE-A210-B46A-907C-98D70CF0DA22}"/>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2E8092F7-6E6F-0F75-E889-8CC527578389}"/>
              </a:ext>
            </a:extLst>
          </p:cNvPr>
          <p:cNvSpPr>
            <a:spLocks noGrp="1"/>
          </p:cNvSpPr>
          <p:nvPr>
            <p:ph type="sldNum" sz="quarter" idx="12"/>
          </p:nvPr>
        </p:nvSpPr>
        <p:spPr/>
        <p:txBody>
          <a:bodyPr/>
          <a:lstStyle>
            <a:lvl1pPr>
              <a:defRPr/>
            </a:lvl1pPr>
          </a:lstStyle>
          <a:p>
            <a:fld id="{A6E4CAF4-959F-3244-A35F-DC5125408A65}" type="slidenum">
              <a:rPr lang="tr-TR" altLang="tr-TR"/>
              <a:pPr/>
              <a:t>‹#›</a:t>
            </a:fld>
            <a:endParaRPr lang="tr-TR" altLang="tr-TR"/>
          </a:p>
        </p:txBody>
      </p:sp>
    </p:spTree>
    <p:extLst>
      <p:ext uri="{BB962C8B-B14F-4D97-AF65-F5344CB8AC3E}">
        <p14:creationId xmlns:p14="http://schemas.microsoft.com/office/powerpoint/2010/main" val="1865354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EF690EA1-26B1-3EA3-DEF0-FFFD1D76B9CD}"/>
              </a:ext>
            </a:extLst>
          </p:cNvPr>
          <p:cNvSpPr>
            <a:spLocks noGrp="1"/>
          </p:cNvSpPr>
          <p:nvPr>
            <p:ph type="dt" sz="half" idx="10"/>
          </p:nvPr>
        </p:nvSpPr>
        <p:spPr/>
        <p:txBody>
          <a:bodyPr/>
          <a:lstStyle>
            <a:lvl1pPr>
              <a:defRPr/>
            </a:lvl1pPr>
          </a:lstStyle>
          <a:p>
            <a:pPr>
              <a:defRPr/>
            </a:pPr>
            <a:fld id="{EAC0F355-A9CA-FD47-A411-6BA322DBA589}" type="datetime1">
              <a:rPr lang="tr-TR"/>
              <a:pPr>
                <a:defRPr/>
              </a:pPr>
              <a:t>3.11.2025</a:t>
            </a:fld>
            <a:endParaRPr lang="tr-TR"/>
          </a:p>
        </p:txBody>
      </p:sp>
      <p:sp>
        <p:nvSpPr>
          <p:cNvPr id="4" name="4 Altbilgi Yer Tutucusu">
            <a:extLst>
              <a:ext uri="{FF2B5EF4-FFF2-40B4-BE49-F238E27FC236}">
                <a16:creationId xmlns:a16="http://schemas.microsoft.com/office/drawing/2014/main" id="{29EA5BBD-D2CD-C481-FDD1-9CB4D9562935}"/>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BAE6F528-E8E3-A841-E0FE-B777C61FC66F}"/>
              </a:ext>
            </a:extLst>
          </p:cNvPr>
          <p:cNvSpPr>
            <a:spLocks noGrp="1"/>
          </p:cNvSpPr>
          <p:nvPr>
            <p:ph type="sldNum" sz="quarter" idx="12"/>
          </p:nvPr>
        </p:nvSpPr>
        <p:spPr/>
        <p:txBody>
          <a:bodyPr/>
          <a:lstStyle>
            <a:lvl1pPr>
              <a:defRPr/>
            </a:lvl1pPr>
          </a:lstStyle>
          <a:p>
            <a:fld id="{742DBCCB-515E-2E46-9AA4-12A9DD3F76AC}" type="slidenum">
              <a:rPr lang="tr-TR" altLang="tr-TR"/>
              <a:pPr/>
              <a:t>‹#›</a:t>
            </a:fld>
            <a:endParaRPr lang="tr-TR" altLang="tr-TR"/>
          </a:p>
        </p:txBody>
      </p:sp>
    </p:spTree>
    <p:extLst>
      <p:ext uri="{BB962C8B-B14F-4D97-AF65-F5344CB8AC3E}">
        <p14:creationId xmlns:p14="http://schemas.microsoft.com/office/powerpoint/2010/main" val="2832823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9810062B-8837-E242-98AC-55FCC9A6430E}"/>
              </a:ext>
            </a:extLst>
          </p:cNvPr>
          <p:cNvSpPr>
            <a:spLocks noGrp="1"/>
          </p:cNvSpPr>
          <p:nvPr>
            <p:ph type="dt" sz="half" idx="10"/>
          </p:nvPr>
        </p:nvSpPr>
        <p:spPr/>
        <p:txBody>
          <a:bodyPr/>
          <a:lstStyle>
            <a:lvl1pPr>
              <a:defRPr/>
            </a:lvl1pPr>
          </a:lstStyle>
          <a:p>
            <a:pPr>
              <a:defRPr/>
            </a:pPr>
            <a:fld id="{D68EA8E7-072D-1B48-B3F9-775D0A5A337A}" type="datetime1">
              <a:rPr lang="tr-TR"/>
              <a:pPr>
                <a:defRPr/>
              </a:pPr>
              <a:t>3.11.2025</a:t>
            </a:fld>
            <a:endParaRPr lang="tr-TR"/>
          </a:p>
        </p:txBody>
      </p:sp>
      <p:sp>
        <p:nvSpPr>
          <p:cNvPr id="3" name="4 Altbilgi Yer Tutucusu">
            <a:extLst>
              <a:ext uri="{FF2B5EF4-FFF2-40B4-BE49-F238E27FC236}">
                <a16:creationId xmlns:a16="http://schemas.microsoft.com/office/drawing/2014/main" id="{48197869-5DDA-1CDC-5325-1D35B0140B9A}"/>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2A25EAA9-C38E-7CAA-E3FB-D8ECD621F535}"/>
              </a:ext>
            </a:extLst>
          </p:cNvPr>
          <p:cNvSpPr>
            <a:spLocks noGrp="1"/>
          </p:cNvSpPr>
          <p:nvPr>
            <p:ph type="sldNum" sz="quarter" idx="12"/>
          </p:nvPr>
        </p:nvSpPr>
        <p:spPr/>
        <p:txBody>
          <a:bodyPr/>
          <a:lstStyle>
            <a:lvl1pPr>
              <a:defRPr/>
            </a:lvl1pPr>
          </a:lstStyle>
          <a:p>
            <a:fld id="{19799B94-38FE-6046-93E0-CC5F35107CA9}" type="slidenum">
              <a:rPr lang="tr-TR" altLang="tr-TR"/>
              <a:pPr/>
              <a:t>‹#›</a:t>
            </a:fld>
            <a:endParaRPr lang="tr-TR" altLang="tr-TR"/>
          </a:p>
        </p:txBody>
      </p:sp>
    </p:spTree>
    <p:extLst>
      <p:ext uri="{BB962C8B-B14F-4D97-AF65-F5344CB8AC3E}">
        <p14:creationId xmlns:p14="http://schemas.microsoft.com/office/powerpoint/2010/main" val="88954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1">
            <a:extLst>
              <a:ext uri="{FF2B5EF4-FFF2-40B4-BE49-F238E27FC236}">
                <a16:creationId xmlns:a16="http://schemas.microsoft.com/office/drawing/2014/main" id="{E27AD639-15CD-9D56-BF3E-CAC9E86ACA16}"/>
              </a:ext>
            </a:extLst>
          </p:cNvPr>
          <p:cNvSpPr>
            <a:spLocks noGrp="1" noChangeArrowheads="1"/>
          </p:cNvSpPr>
          <p:nvPr>
            <p:ph type="dt" sz="half" idx="10"/>
          </p:nvPr>
        </p:nvSpPr>
        <p:spPr>
          <a:ln/>
        </p:spPr>
        <p:txBody>
          <a:bodyPr/>
          <a:lstStyle>
            <a:lvl1pPr>
              <a:defRPr/>
            </a:lvl1pPr>
          </a:lstStyle>
          <a:p>
            <a:pPr>
              <a:defRPr/>
            </a:pPr>
            <a:fld id="{3A8B8768-B565-0B44-B89F-1A03640578CC}" type="datetime1">
              <a:rPr lang="tr-TR"/>
              <a:pPr>
                <a:defRPr/>
              </a:pPr>
              <a:t>3.11.2025</a:t>
            </a:fld>
            <a:endParaRPr lang="tr-TR"/>
          </a:p>
        </p:txBody>
      </p:sp>
      <p:sp>
        <p:nvSpPr>
          <p:cNvPr id="5" name="Rectangle 12">
            <a:extLst>
              <a:ext uri="{FF2B5EF4-FFF2-40B4-BE49-F238E27FC236}">
                <a16:creationId xmlns:a16="http://schemas.microsoft.com/office/drawing/2014/main" id="{E9DDF9FB-0A23-7ED5-5D55-D5E363FB48D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1DDC6F17-3BDB-D437-BA9C-35BB0A3BDBB3}"/>
              </a:ext>
            </a:extLst>
          </p:cNvPr>
          <p:cNvSpPr>
            <a:spLocks noGrp="1" noChangeArrowheads="1"/>
          </p:cNvSpPr>
          <p:nvPr>
            <p:ph type="sldNum" sz="quarter" idx="12"/>
          </p:nvPr>
        </p:nvSpPr>
        <p:spPr>
          <a:ln/>
        </p:spPr>
        <p:txBody>
          <a:bodyPr/>
          <a:lstStyle>
            <a:lvl1pPr>
              <a:defRPr/>
            </a:lvl1pPr>
          </a:lstStyle>
          <a:p>
            <a:fld id="{452A7997-599E-844E-9D24-6E9D15468B8F}" type="slidenum">
              <a:rPr lang="tr-TR" altLang="tr-TR"/>
              <a:pPr/>
              <a:t>‹#›</a:t>
            </a:fld>
            <a:endParaRPr lang="tr-TR" altLang="tr-TR"/>
          </a:p>
        </p:txBody>
      </p:sp>
    </p:spTree>
    <p:extLst>
      <p:ext uri="{BB962C8B-B14F-4D97-AF65-F5344CB8AC3E}">
        <p14:creationId xmlns:p14="http://schemas.microsoft.com/office/powerpoint/2010/main" val="3237638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481D897D-7C2E-BC07-B1C0-9EEC0F16418D}"/>
              </a:ext>
            </a:extLst>
          </p:cNvPr>
          <p:cNvSpPr>
            <a:spLocks noGrp="1"/>
          </p:cNvSpPr>
          <p:nvPr>
            <p:ph type="dt" sz="half" idx="10"/>
          </p:nvPr>
        </p:nvSpPr>
        <p:spPr/>
        <p:txBody>
          <a:bodyPr/>
          <a:lstStyle>
            <a:lvl1pPr>
              <a:defRPr/>
            </a:lvl1pPr>
          </a:lstStyle>
          <a:p>
            <a:pPr>
              <a:defRPr/>
            </a:pPr>
            <a:fld id="{7C606FD0-A115-8D47-AD0E-9B9A0AF8735B}" type="datetime1">
              <a:rPr lang="tr-TR"/>
              <a:pPr>
                <a:defRPr/>
              </a:pPr>
              <a:t>3.11.2025</a:t>
            </a:fld>
            <a:endParaRPr lang="tr-TR"/>
          </a:p>
        </p:txBody>
      </p:sp>
      <p:sp>
        <p:nvSpPr>
          <p:cNvPr id="6" name="4 Altbilgi Yer Tutucusu">
            <a:extLst>
              <a:ext uri="{FF2B5EF4-FFF2-40B4-BE49-F238E27FC236}">
                <a16:creationId xmlns:a16="http://schemas.microsoft.com/office/drawing/2014/main" id="{CC539423-E0FE-A497-BC0D-9D0F0B436C86}"/>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460A1A59-1BA1-CA0E-B094-695CE5B23BD4}"/>
              </a:ext>
            </a:extLst>
          </p:cNvPr>
          <p:cNvSpPr>
            <a:spLocks noGrp="1"/>
          </p:cNvSpPr>
          <p:nvPr>
            <p:ph type="sldNum" sz="quarter" idx="12"/>
          </p:nvPr>
        </p:nvSpPr>
        <p:spPr/>
        <p:txBody>
          <a:bodyPr/>
          <a:lstStyle>
            <a:lvl1pPr>
              <a:defRPr/>
            </a:lvl1pPr>
          </a:lstStyle>
          <a:p>
            <a:fld id="{BC5CFE97-380D-BE4E-990C-F68B55F91F01}" type="slidenum">
              <a:rPr lang="tr-TR" altLang="tr-TR"/>
              <a:pPr/>
              <a:t>‹#›</a:t>
            </a:fld>
            <a:endParaRPr lang="tr-TR" altLang="tr-TR"/>
          </a:p>
        </p:txBody>
      </p:sp>
    </p:spTree>
    <p:extLst>
      <p:ext uri="{BB962C8B-B14F-4D97-AF65-F5344CB8AC3E}">
        <p14:creationId xmlns:p14="http://schemas.microsoft.com/office/powerpoint/2010/main" val="295805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E7E3670B-B8FA-52EE-6A37-C29163EEF630}"/>
              </a:ext>
            </a:extLst>
          </p:cNvPr>
          <p:cNvSpPr>
            <a:spLocks noGrp="1"/>
          </p:cNvSpPr>
          <p:nvPr>
            <p:ph type="dt" sz="half" idx="10"/>
          </p:nvPr>
        </p:nvSpPr>
        <p:spPr/>
        <p:txBody>
          <a:bodyPr/>
          <a:lstStyle>
            <a:lvl1pPr>
              <a:defRPr/>
            </a:lvl1pPr>
          </a:lstStyle>
          <a:p>
            <a:pPr>
              <a:defRPr/>
            </a:pPr>
            <a:fld id="{84333CAC-9F7B-8540-9B90-698DB67EAE67}" type="datetime1">
              <a:rPr lang="tr-TR"/>
              <a:pPr>
                <a:defRPr/>
              </a:pPr>
              <a:t>3.11.2025</a:t>
            </a:fld>
            <a:endParaRPr lang="tr-TR"/>
          </a:p>
        </p:txBody>
      </p:sp>
      <p:sp>
        <p:nvSpPr>
          <p:cNvPr id="6" name="4 Altbilgi Yer Tutucusu">
            <a:extLst>
              <a:ext uri="{FF2B5EF4-FFF2-40B4-BE49-F238E27FC236}">
                <a16:creationId xmlns:a16="http://schemas.microsoft.com/office/drawing/2014/main" id="{2251163E-DB30-7237-3FEA-A62FCB99EC68}"/>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C574492D-356F-032C-5A9E-A5749D262B97}"/>
              </a:ext>
            </a:extLst>
          </p:cNvPr>
          <p:cNvSpPr>
            <a:spLocks noGrp="1"/>
          </p:cNvSpPr>
          <p:nvPr>
            <p:ph type="sldNum" sz="quarter" idx="12"/>
          </p:nvPr>
        </p:nvSpPr>
        <p:spPr/>
        <p:txBody>
          <a:bodyPr/>
          <a:lstStyle>
            <a:lvl1pPr>
              <a:defRPr/>
            </a:lvl1pPr>
          </a:lstStyle>
          <a:p>
            <a:fld id="{18CCAD0C-701C-C243-8570-A6A7E6F1A700}" type="slidenum">
              <a:rPr lang="tr-TR" altLang="tr-TR"/>
              <a:pPr/>
              <a:t>‹#›</a:t>
            </a:fld>
            <a:endParaRPr lang="tr-TR" altLang="tr-TR"/>
          </a:p>
        </p:txBody>
      </p:sp>
    </p:spTree>
    <p:extLst>
      <p:ext uri="{BB962C8B-B14F-4D97-AF65-F5344CB8AC3E}">
        <p14:creationId xmlns:p14="http://schemas.microsoft.com/office/powerpoint/2010/main" val="2364418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8D12DA80-DA9B-C1F2-850C-19B8AC19FEE9}"/>
              </a:ext>
            </a:extLst>
          </p:cNvPr>
          <p:cNvSpPr>
            <a:spLocks noGrp="1"/>
          </p:cNvSpPr>
          <p:nvPr>
            <p:ph type="dt" sz="half" idx="10"/>
          </p:nvPr>
        </p:nvSpPr>
        <p:spPr/>
        <p:txBody>
          <a:bodyPr/>
          <a:lstStyle>
            <a:lvl1pPr>
              <a:defRPr/>
            </a:lvl1pPr>
          </a:lstStyle>
          <a:p>
            <a:pPr>
              <a:defRPr/>
            </a:pPr>
            <a:fld id="{B5C1AA03-D0CB-4340-B462-87CD04140A1D}" type="datetime1">
              <a:rPr lang="tr-TR"/>
              <a:pPr>
                <a:defRPr/>
              </a:pPr>
              <a:t>3.11.2025</a:t>
            </a:fld>
            <a:endParaRPr lang="tr-TR"/>
          </a:p>
        </p:txBody>
      </p:sp>
      <p:sp>
        <p:nvSpPr>
          <p:cNvPr id="5" name="4 Altbilgi Yer Tutucusu">
            <a:extLst>
              <a:ext uri="{FF2B5EF4-FFF2-40B4-BE49-F238E27FC236}">
                <a16:creationId xmlns:a16="http://schemas.microsoft.com/office/drawing/2014/main" id="{41B47323-FE14-5B17-3C44-34253FA8DFCB}"/>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6AC520B7-7188-27CA-D6CA-71E5EE955237}"/>
              </a:ext>
            </a:extLst>
          </p:cNvPr>
          <p:cNvSpPr>
            <a:spLocks noGrp="1"/>
          </p:cNvSpPr>
          <p:nvPr>
            <p:ph type="sldNum" sz="quarter" idx="12"/>
          </p:nvPr>
        </p:nvSpPr>
        <p:spPr/>
        <p:txBody>
          <a:bodyPr/>
          <a:lstStyle>
            <a:lvl1pPr>
              <a:defRPr/>
            </a:lvl1pPr>
          </a:lstStyle>
          <a:p>
            <a:fld id="{1EE53919-E034-9C49-B19E-01E83B3B6115}" type="slidenum">
              <a:rPr lang="tr-TR" altLang="tr-TR"/>
              <a:pPr/>
              <a:t>‹#›</a:t>
            </a:fld>
            <a:endParaRPr lang="tr-TR" altLang="tr-TR"/>
          </a:p>
        </p:txBody>
      </p:sp>
    </p:spTree>
    <p:extLst>
      <p:ext uri="{BB962C8B-B14F-4D97-AF65-F5344CB8AC3E}">
        <p14:creationId xmlns:p14="http://schemas.microsoft.com/office/powerpoint/2010/main" val="4244087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F6C16084-3EBC-2F5C-1F40-356C3F564E55}"/>
              </a:ext>
            </a:extLst>
          </p:cNvPr>
          <p:cNvSpPr>
            <a:spLocks noGrp="1"/>
          </p:cNvSpPr>
          <p:nvPr>
            <p:ph type="dt" sz="half" idx="10"/>
          </p:nvPr>
        </p:nvSpPr>
        <p:spPr/>
        <p:txBody>
          <a:bodyPr/>
          <a:lstStyle>
            <a:lvl1pPr>
              <a:defRPr/>
            </a:lvl1pPr>
          </a:lstStyle>
          <a:p>
            <a:pPr>
              <a:defRPr/>
            </a:pPr>
            <a:fld id="{521F7673-01D8-C54F-80DF-A9B0285D28AA}" type="datetime1">
              <a:rPr lang="tr-TR"/>
              <a:pPr>
                <a:defRPr/>
              </a:pPr>
              <a:t>3.11.2025</a:t>
            </a:fld>
            <a:endParaRPr lang="tr-TR"/>
          </a:p>
        </p:txBody>
      </p:sp>
      <p:sp>
        <p:nvSpPr>
          <p:cNvPr id="5" name="4 Altbilgi Yer Tutucusu">
            <a:extLst>
              <a:ext uri="{FF2B5EF4-FFF2-40B4-BE49-F238E27FC236}">
                <a16:creationId xmlns:a16="http://schemas.microsoft.com/office/drawing/2014/main" id="{4CD6735B-AEB3-AC3C-1F9E-7B6EC7B9763F}"/>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2A14673-40B1-2209-196F-64A226865EAA}"/>
              </a:ext>
            </a:extLst>
          </p:cNvPr>
          <p:cNvSpPr>
            <a:spLocks noGrp="1"/>
          </p:cNvSpPr>
          <p:nvPr>
            <p:ph type="sldNum" sz="quarter" idx="12"/>
          </p:nvPr>
        </p:nvSpPr>
        <p:spPr/>
        <p:txBody>
          <a:bodyPr/>
          <a:lstStyle>
            <a:lvl1pPr>
              <a:defRPr/>
            </a:lvl1pPr>
          </a:lstStyle>
          <a:p>
            <a:fld id="{D67D98FC-C82D-144E-B616-2C6483ABDED3}" type="slidenum">
              <a:rPr lang="tr-TR" altLang="tr-TR"/>
              <a:pPr/>
              <a:t>‹#›</a:t>
            </a:fld>
            <a:endParaRPr lang="tr-TR" altLang="tr-TR"/>
          </a:p>
        </p:txBody>
      </p:sp>
    </p:spTree>
    <p:extLst>
      <p:ext uri="{BB962C8B-B14F-4D97-AF65-F5344CB8AC3E}">
        <p14:creationId xmlns:p14="http://schemas.microsoft.com/office/powerpoint/2010/main" val="4068812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E332ECAE-354A-489E-4D61-0E853ABEEEAC}"/>
              </a:ext>
            </a:extLst>
          </p:cNvPr>
          <p:cNvSpPr>
            <a:spLocks noGrp="1"/>
          </p:cNvSpPr>
          <p:nvPr>
            <p:ph type="dt" sz="half" idx="10"/>
          </p:nvPr>
        </p:nvSpPr>
        <p:spPr/>
        <p:txBody>
          <a:bodyPr/>
          <a:lstStyle>
            <a:lvl1pPr>
              <a:defRPr/>
            </a:lvl1pPr>
          </a:lstStyle>
          <a:p>
            <a:pPr>
              <a:defRPr/>
            </a:pPr>
            <a:fld id="{8A466024-4FBB-BF43-980B-F5C953A2F723}" type="datetime1">
              <a:rPr lang="tr-TR"/>
              <a:pPr>
                <a:defRPr/>
              </a:pPr>
              <a:t>3.11.2025</a:t>
            </a:fld>
            <a:endParaRPr lang="tr-TR"/>
          </a:p>
        </p:txBody>
      </p:sp>
      <p:sp>
        <p:nvSpPr>
          <p:cNvPr id="5" name="4 Altbilgi Yer Tutucusu">
            <a:extLst>
              <a:ext uri="{FF2B5EF4-FFF2-40B4-BE49-F238E27FC236}">
                <a16:creationId xmlns:a16="http://schemas.microsoft.com/office/drawing/2014/main" id="{B2690B75-E59D-9F81-7F27-60F9C5393EBD}"/>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C202A6A-FC8A-DB84-A018-37A6A0618343}"/>
              </a:ext>
            </a:extLst>
          </p:cNvPr>
          <p:cNvSpPr>
            <a:spLocks noGrp="1"/>
          </p:cNvSpPr>
          <p:nvPr>
            <p:ph type="sldNum" sz="quarter" idx="12"/>
          </p:nvPr>
        </p:nvSpPr>
        <p:spPr/>
        <p:txBody>
          <a:bodyPr/>
          <a:lstStyle>
            <a:lvl1pPr>
              <a:defRPr/>
            </a:lvl1pPr>
          </a:lstStyle>
          <a:p>
            <a:fld id="{9A5F1F3F-1F2F-C74D-A790-D932F2394C23}" type="slidenum">
              <a:rPr lang="tr-TR" altLang="tr-TR"/>
              <a:pPr/>
              <a:t>‹#›</a:t>
            </a:fld>
            <a:endParaRPr lang="tr-TR" altLang="tr-TR"/>
          </a:p>
        </p:txBody>
      </p:sp>
    </p:spTree>
    <p:extLst>
      <p:ext uri="{BB962C8B-B14F-4D97-AF65-F5344CB8AC3E}">
        <p14:creationId xmlns:p14="http://schemas.microsoft.com/office/powerpoint/2010/main" val="3707260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B61D59C0-7F38-262C-0567-B330F23E9C96}"/>
              </a:ext>
            </a:extLst>
          </p:cNvPr>
          <p:cNvSpPr>
            <a:spLocks noGrp="1"/>
          </p:cNvSpPr>
          <p:nvPr>
            <p:ph type="dt" sz="half" idx="10"/>
          </p:nvPr>
        </p:nvSpPr>
        <p:spPr/>
        <p:txBody>
          <a:bodyPr/>
          <a:lstStyle>
            <a:lvl1pPr>
              <a:defRPr/>
            </a:lvl1pPr>
          </a:lstStyle>
          <a:p>
            <a:pPr>
              <a:defRPr/>
            </a:pPr>
            <a:fld id="{093267DC-8D1A-0945-814C-F5F2AF2CBE58}" type="datetime1">
              <a:rPr lang="tr-TR"/>
              <a:pPr>
                <a:defRPr/>
              </a:pPr>
              <a:t>3.11.2025</a:t>
            </a:fld>
            <a:endParaRPr lang="tr-TR"/>
          </a:p>
        </p:txBody>
      </p:sp>
      <p:sp>
        <p:nvSpPr>
          <p:cNvPr id="5" name="4 Altbilgi Yer Tutucusu">
            <a:extLst>
              <a:ext uri="{FF2B5EF4-FFF2-40B4-BE49-F238E27FC236}">
                <a16:creationId xmlns:a16="http://schemas.microsoft.com/office/drawing/2014/main" id="{03732E71-6BD7-ECE7-80A5-E8D56D75D4BB}"/>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41A1C8ED-3BDB-9AF4-D725-EC7B2FBB4C0A}"/>
              </a:ext>
            </a:extLst>
          </p:cNvPr>
          <p:cNvSpPr>
            <a:spLocks noGrp="1"/>
          </p:cNvSpPr>
          <p:nvPr>
            <p:ph type="sldNum" sz="quarter" idx="12"/>
          </p:nvPr>
        </p:nvSpPr>
        <p:spPr/>
        <p:txBody>
          <a:bodyPr/>
          <a:lstStyle>
            <a:lvl1pPr>
              <a:defRPr/>
            </a:lvl1pPr>
          </a:lstStyle>
          <a:p>
            <a:fld id="{6056E816-1764-0E48-8B27-63075DAF21D1}" type="slidenum">
              <a:rPr lang="tr-TR" altLang="tr-TR"/>
              <a:pPr/>
              <a:t>‹#›</a:t>
            </a:fld>
            <a:endParaRPr lang="tr-TR" altLang="tr-TR"/>
          </a:p>
        </p:txBody>
      </p:sp>
    </p:spTree>
    <p:extLst>
      <p:ext uri="{BB962C8B-B14F-4D97-AF65-F5344CB8AC3E}">
        <p14:creationId xmlns:p14="http://schemas.microsoft.com/office/powerpoint/2010/main" val="2708253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1690F91A-0F4C-2643-814C-ED627E603811}"/>
              </a:ext>
            </a:extLst>
          </p:cNvPr>
          <p:cNvSpPr>
            <a:spLocks noGrp="1"/>
          </p:cNvSpPr>
          <p:nvPr>
            <p:ph type="dt" sz="half" idx="10"/>
          </p:nvPr>
        </p:nvSpPr>
        <p:spPr/>
        <p:txBody>
          <a:bodyPr/>
          <a:lstStyle>
            <a:lvl1pPr>
              <a:defRPr/>
            </a:lvl1pPr>
          </a:lstStyle>
          <a:p>
            <a:pPr>
              <a:defRPr/>
            </a:pPr>
            <a:fld id="{653C7483-E714-974E-8939-00018EA2CAAF}" type="datetime1">
              <a:rPr lang="tr-TR"/>
              <a:pPr>
                <a:defRPr/>
              </a:pPr>
              <a:t>3.11.2025</a:t>
            </a:fld>
            <a:endParaRPr lang="tr-TR"/>
          </a:p>
        </p:txBody>
      </p:sp>
      <p:sp>
        <p:nvSpPr>
          <p:cNvPr id="5" name="4 Altbilgi Yer Tutucusu">
            <a:extLst>
              <a:ext uri="{FF2B5EF4-FFF2-40B4-BE49-F238E27FC236}">
                <a16:creationId xmlns:a16="http://schemas.microsoft.com/office/drawing/2014/main" id="{3C9B241E-DB65-BA0D-2558-E482E7F36D6B}"/>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C500FCC8-BED0-FB2F-A89D-A4FEA2B95F59}"/>
              </a:ext>
            </a:extLst>
          </p:cNvPr>
          <p:cNvSpPr>
            <a:spLocks noGrp="1"/>
          </p:cNvSpPr>
          <p:nvPr>
            <p:ph type="sldNum" sz="quarter" idx="12"/>
          </p:nvPr>
        </p:nvSpPr>
        <p:spPr/>
        <p:txBody>
          <a:bodyPr/>
          <a:lstStyle>
            <a:lvl1pPr>
              <a:defRPr/>
            </a:lvl1pPr>
          </a:lstStyle>
          <a:p>
            <a:fld id="{B551099D-8D82-7A4C-A7D6-3226B3FD9234}" type="slidenum">
              <a:rPr lang="tr-TR" altLang="tr-TR"/>
              <a:pPr/>
              <a:t>‹#›</a:t>
            </a:fld>
            <a:endParaRPr lang="tr-TR" altLang="tr-TR"/>
          </a:p>
        </p:txBody>
      </p:sp>
    </p:spTree>
    <p:extLst>
      <p:ext uri="{BB962C8B-B14F-4D97-AF65-F5344CB8AC3E}">
        <p14:creationId xmlns:p14="http://schemas.microsoft.com/office/powerpoint/2010/main" val="2386930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64CBCC08-6020-02D1-9CBE-A51C286C8480}"/>
              </a:ext>
            </a:extLst>
          </p:cNvPr>
          <p:cNvSpPr>
            <a:spLocks noGrp="1"/>
          </p:cNvSpPr>
          <p:nvPr>
            <p:ph type="dt" sz="half" idx="10"/>
          </p:nvPr>
        </p:nvSpPr>
        <p:spPr/>
        <p:txBody>
          <a:bodyPr/>
          <a:lstStyle>
            <a:lvl1pPr>
              <a:defRPr/>
            </a:lvl1pPr>
          </a:lstStyle>
          <a:p>
            <a:pPr>
              <a:defRPr/>
            </a:pPr>
            <a:fld id="{04890535-F1A7-7A45-97C2-E51DAAC81500}" type="datetime1">
              <a:rPr lang="tr-TR"/>
              <a:pPr>
                <a:defRPr/>
              </a:pPr>
              <a:t>3.11.2025</a:t>
            </a:fld>
            <a:endParaRPr lang="tr-TR"/>
          </a:p>
        </p:txBody>
      </p:sp>
      <p:sp>
        <p:nvSpPr>
          <p:cNvPr id="6" name="4 Altbilgi Yer Tutucusu">
            <a:extLst>
              <a:ext uri="{FF2B5EF4-FFF2-40B4-BE49-F238E27FC236}">
                <a16:creationId xmlns:a16="http://schemas.microsoft.com/office/drawing/2014/main" id="{3A9183DB-A83E-442D-13B0-D59639170EE4}"/>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392CFE21-4F47-343E-BF10-863574FBFCBC}"/>
              </a:ext>
            </a:extLst>
          </p:cNvPr>
          <p:cNvSpPr>
            <a:spLocks noGrp="1"/>
          </p:cNvSpPr>
          <p:nvPr>
            <p:ph type="sldNum" sz="quarter" idx="12"/>
          </p:nvPr>
        </p:nvSpPr>
        <p:spPr/>
        <p:txBody>
          <a:bodyPr/>
          <a:lstStyle>
            <a:lvl1pPr>
              <a:defRPr/>
            </a:lvl1pPr>
          </a:lstStyle>
          <a:p>
            <a:fld id="{FFBF0832-D15E-BF42-8F5C-E0EC941535E2}" type="slidenum">
              <a:rPr lang="tr-TR" altLang="tr-TR"/>
              <a:pPr/>
              <a:t>‹#›</a:t>
            </a:fld>
            <a:endParaRPr lang="tr-TR" altLang="tr-TR"/>
          </a:p>
        </p:txBody>
      </p:sp>
    </p:spTree>
    <p:extLst>
      <p:ext uri="{BB962C8B-B14F-4D97-AF65-F5344CB8AC3E}">
        <p14:creationId xmlns:p14="http://schemas.microsoft.com/office/powerpoint/2010/main" val="1780079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8F38997D-5D8F-95D7-2594-FB89CD6A5AE4}"/>
              </a:ext>
            </a:extLst>
          </p:cNvPr>
          <p:cNvSpPr>
            <a:spLocks noGrp="1"/>
          </p:cNvSpPr>
          <p:nvPr>
            <p:ph type="dt" sz="half" idx="10"/>
          </p:nvPr>
        </p:nvSpPr>
        <p:spPr/>
        <p:txBody>
          <a:bodyPr/>
          <a:lstStyle>
            <a:lvl1pPr>
              <a:defRPr/>
            </a:lvl1pPr>
          </a:lstStyle>
          <a:p>
            <a:pPr>
              <a:defRPr/>
            </a:pPr>
            <a:fld id="{D2794525-B745-1A47-BA2D-061D195961AF}" type="datetime1">
              <a:rPr lang="tr-TR"/>
              <a:pPr>
                <a:defRPr/>
              </a:pPr>
              <a:t>3.11.2025</a:t>
            </a:fld>
            <a:endParaRPr lang="tr-TR"/>
          </a:p>
        </p:txBody>
      </p:sp>
      <p:sp>
        <p:nvSpPr>
          <p:cNvPr id="8" name="4 Altbilgi Yer Tutucusu">
            <a:extLst>
              <a:ext uri="{FF2B5EF4-FFF2-40B4-BE49-F238E27FC236}">
                <a16:creationId xmlns:a16="http://schemas.microsoft.com/office/drawing/2014/main" id="{6011C2E3-8855-A3B9-823D-1DDA89AFB574}"/>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FAFDE529-9A05-5E91-AFA5-48E30921602C}"/>
              </a:ext>
            </a:extLst>
          </p:cNvPr>
          <p:cNvSpPr>
            <a:spLocks noGrp="1"/>
          </p:cNvSpPr>
          <p:nvPr>
            <p:ph type="sldNum" sz="quarter" idx="12"/>
          </p:nvPr>
        </p:nvSpPr>
        <p:spPr/>
        <p:txBody>
          <a:bodyPr/>
          <a:lstStyle>
            <a:lvl1pPr>
              <a:defRPr/>
            </a:lvl1pPr>
          </a:lstStyle>
          <a:p>
            <a:fld id="{44BE0684-52ED-6D4D-BED3-68A0509E56F8}" type="slidenum">
              <a:rPr lang="tr-TR" altLang="tr-TR"/>
              <a:pPr/>
              <a:t>‹#›</a:t>
            </a:fld>
            <a:endParaRPr lang="tr-TR" altLang="tr-TR"/>
          </a:p>
        </p:txBody>
      </p:sp>
    </p:spTree>
    <p:extLst>
      <p:ext uri="{BB962C8B-B14F-4D97-AF65-F5344CB8AC3E}">
        <p14:creationId xmlns:p14="http://schemas.microsoft.com/office/powerpoint/2010/main" val="1416664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82C7175A-7D2F-2776-4135-194EC543D24F}"/>
              </a:ext>
            </a:extLst>
          </p:cNvPr>
          <p:cNvSpPr>
            <a:spLocks noGrp="1"/>
          </p:cNvSpPr>
          <p:nvPr>
            <p:ph type="dt" sz="half" idx="10"/>
          </p:nvPr>
        </p:nvSpPr>
        <p:spPr/>
        <p:txBody>
          <a:bodyPr/>
          <a:lstStyle>
            <a:lvl1pPr>
              <a:defRPr/>
            </a:lvl1pPr>
          </a:lstStyle>
          <a:p>
            <a:pPr>
              <a:defRPr/>
            </a:pPr>
            <a:fld id="{592717A7-0FFA-1A43-8911-70C90550454F}" type="datetime1">
              <a:rPr lang="tr-TR"/>
              <a:pPr>
                <a:defRPr/>
              </a:pPr>
              <a:t>3.11.2025</a:t>
            </a:fld>
            <a:endParaRPr lang="tr-TR"/>
          </a:p>
        </p:txBody>
      </p:sp>
      <p:sp>
        <p:nvSpPr>
          <p:cNvPr id="4" name="4 Altbilgi Yer Tutucusu">
            <a:extLst>
              <a:ext uri="{FF2B5EF4-FFF2-40B4-BE49-F238E27FC236}">
                <a16:creationId xmlns:a16="http://schemas.microsoft.com/office/drawing/2014/main" id="{5EE4AA2F-D3BC-D872-BB1E-A5A23CB0FFE4}"/>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5298F3B6-EBFF-220B-6680-F120050DA4F4}"/>
              </a:ext>
            </a:extLst>
          </p:cNvPr>
          <p:cNvSpPr>
            <a:spLocks noGrp="1"/>
          </p:cNvSpPr>
          <p:nvPr>
            <p:ph type="sldNum" sz="quarter" idx="12"/>
          </p:nvPr>
        </p:nvSpPr>
        <p:spPr/>
        <p:txBody>
          <a:bodyPr/>
          <a:lstStyle>
            <a:lvl1pPr>
              <a:defRPr/>
            </a:lvl1pPr>
          </a:lstStyle>
          <a:p>
            <a:fld id="{41F75CC0-E514-5841-80AD-7704E37BB183}" type="slidenum">
              <a:rPr lang="tr-TR" altLang="tr-TR"/>
              <a:pPr/>
              <a:t>‹#›</a:t>
            </a:fld>
            <a:endParaRPr lang="tr-TR" altLang="tr-TR"/>
          </a:p>
        </p:txBody>
      </p:sp>
    </p:spTree>
    <p:extLst>
      <p:ext uri="{BB962C8B-B14F-4D97-AF65-F5344CB8AC3E}">
        <p14:creationId xmlns:p14="http://schemas.microsoft.com/office/powerpoint/2010/main" val="210605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1">
            <a:extLst>
              <a:ext uri="{FF2B5EF4-FFF2-40B4-BE49-F238E27FC236}">
                <a16:creationId xmlns:a16="http://schemas.microsoft.com/office/drawing/2014/main" id="{94A57006-5B89-F200-50FB-8252F8F217B6}"/>
              </a:ext>
            </a:extLst>
          </p:cNvPr>
          <p:cNvSpPr>
            <a:spLocks noGrp="1" noChangeArrowheads="1"/>
          </p:cNvSpPr>
          <p:nvPr>
            <p:ph type="dt" sz="half" idx="10"/>
          </p:nvPr>
        </p:nvSpPr>
        <p:spPr>
          <a:ln/>
        </p:spPr>
        <p:txBody>
          <a:bodyPr/>
          <a:lstStyle>
            <a:lvl1pPr>
              <a:defRPr/>
            </a:lvl1pPr>
          </a:lstStyle>
          <a:p>
            <a:pPr>
              <a:defRPr/>
            </a:pPr>
            <a:fld id="{C2F2E4FD-31BE-C842-A3E9-9A4BD4273C63}" type="datetime1">
              <a:rPr lang="tr-TR"/>
              <a:pPr>
                <a:defRPr/>
              </a:pPr>
              <a:t>3.11.2025</a:t>
            </a:fld>
            <a:endParaRPr lang="tr-TR"/>
          </a:p>
        </p:txBody>
      </p:sp>
      <p:sp>
        <p:nvSpPr>
          <p:cNvPr id="6" name="Rectangle 12">
            <a:extLst>
              <a:ext uri="{FF2B5EF4-FFF2-40B4-BE49-F238E27FC236}">
                <a16:creationId xmlns:a16="http://schemas.microsoft.com/office/drawing/2014/main" id="{7246C35E-7E3E-8135-46BF-F309F89E51B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3">
            <a:extLst>
              <a:ext uri="{FF2B5EF4-FFF2-40B4-BE49-F238E27FC236}">
                <a16:creationId xmlns:a16="http://schemas.microsoft.com/office/drawing/2014/main" id="{6DAC7610-E2D5-C27C-97B5-A50E799234B9}"/>
              </a:ext>
            </a:extLst>
          </p:cNvPr>
          <p:cNvSpPr>
            <a:spLocks noGrp="1" noChangeArrowheads="1"/>
          </p:cNvSpPr>
          <p:nvPr>
            <p:ph type="sldNum" sz="quarter" idx="12"/>
          </p:nvPr>
        </p:nvSpPr>
        <p:spPr>
          <a:ln/>
        </p:spPr>
        <p:txBody>
          <a:bodyPr/>
          <a:lstStyle>
            <a:lvl1pPr>
              <a:defRPr/>
            </a:lvl1pPr>
          </a:lstStyle>
          <a:p>
            <a:fld id="{0FE94C58-C812-4F41-BCF1-8A2C03AF98DC}" type="slidenum">
              <a:rPr lang="tr-TR" altLang="tr-TR"/>
              <a:pPr/>
              <a:t>‹#›</a:t>
            </a:fld>
            <a:endParaRPr lang="tr-TR" altLang="tr-TR"/>
          </a:p>
        </p:txBody>
      </p:sp>
    </p:spTree>
    <p:extLst>
      <p:ext uri="{BB962C8B-B14F-4D97-AF65-F5344CB8AC3E}">
        <p14:creationId xmlns:p14="http://schemas.microsoft.com/office/powerpoint/2010/main" val="230687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65C99E3A-337A-476A-F3E6-7E95A411D9BD}"/>
              </a:ext>
            </a:extLst>
          </p:cNvPr>
          <p:cNvSpPr>
            <a:spLocks noGrp="1"/>
          </p:cNvSpPr>
          <p:nvPr>
            <p:ph type="dt" sz="half" idx="10"/>
          </p:nvPr>
        </p:nvSpPr>
        <p:spPr/>
        <p:txBody>
          <a:bodyPr/>
          <a:lstStyle>
            <a:lvl1pPr>
              <a:defRPr/>
            </a:lvl1pPr>
          </a:lstStyle>
          <a:p>
            <a:pPr>
              <a:defRPr/>
            </a:pPr>
            <a:fld id="{8BEB5AF8-99F4-0346-B494-720BEFCB0CBB}" type="datetime1">
              <a:rPr lang="tr-TR"/>
              <a:pPr>
                <a:defRPr/>
              </a:pPr>
              <a:t>3.11.2025</a:t>
            </a:fld>
            <a:endParaRPr lang="tr-TR"/>
          </a:p>
        </p:txBody>
      </p:sp>
      <p:sp>
        <p:nvSpPr>
          <p:cNvPr id="3" name="4 Altbilgi Yer Tutucusu">
            <a:extLst>
              <a:ext uri="{FF2B5EF4-FFF2-40B4-BE49-F238E27FC236}">
                <a16:creationId xmlns:a16="http://schemas.microsoft.com/office/drawing/2014/main" id="{81726E17-8F39-512A-BBA9-B7124D29903F}"/>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6CBFDDE6-B24F-3C9C-BE13-3D579FEC509F}"/>
              </a:ext>
            </a:extLst>
          </p:cNvPr>
          <p:cNvSpPr>
            <a:spLocks noGrp="1"/>
          </p:cNvSpPr>
          <p:nvPr>
            <p:ph type="sldNum" sz="quarter" idx="12"/>
          </p:nvPr>
        </p:nvSpPr>
        <p:spPr/>
        <p:txBody>
          <a:bodyPr/>
          <a:lstStyle>
            <a:lvl1pPr>
              <a:defRPr/>
            </a:lvl1pPr>
          </a:lstStyle>
          <a:p>
            <a:fld id="{D8FB82CA-9989-BA47-B212-C5774A8119B6}" type="slidenum">
              <a:rPr lang="tr-TR" altLang="tr-TR"/>
              <a:pPr/>
              <a:t>‹#›</a:t>
            </a:fld>
            <a:endParaRPr lang="tr-TR" altLang="tr-TR"/>
          </a:p>
        </p:txBody>
      </p:sp>
    </p:spTree>
    <p:extLst>
      <p:ext uri="{BB962C8B-B14F-4D97-AF65-F5344CB8AC3E}">
        <p14:creationId xmlns:p14="http://schemas.microsoft.com/office/powerpoint/2010/main" val="3300994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F24E6FA5-A26F-D40D-8BC2-E450C4594977}"/>
              </a:ext>
            </a:extLst>
          </p:cNvPr>
          <p:cNvSpPr>
            <a:spLocks noGrp="1"/>
          </p:cNvSpPr>
          <p:nvPr>
            <p:ph type="dt" sz="half" idx="10"/>
          </p:nvPr>
        </p:nvSpPr>
        <p:spPr/>
        <p:txBody>
          <a:bodyPr/>
          <a:lstStyle>
            <a:lvl1pPr>
              <a:defRPr/>
            </a:lvl1pPr>
          </a:lstStyle>
          <a:p>
            <a:pPr>
              <a:defRPr/>
            </a:pPr>
            <a:fld id="{588AF490-78B7-C84D-9C48-4AD3CB3F8844}" type="datetime1">
              <a:rPr lang="tr-TR"/>
              <a:pPr>
                <a:defRPr/>
              </a:pPr>
              <a:t>3.11.2025</a:t>
            </a:fld>
            <a:endParaRPr lang="tr-TR"/>
          </a:p>
        </p:txBody>
      </p:sp>
      <p:sp>
        <p:nvSpPr>
          <p:cNvPr id="6" name="4 Altbilgi Yer Tutucusu">
            <a:extLst>
              <a:ext uri="{FF2B5EF4-FFF2-40B4-BE49-F238E27FC236}">
                <a16:creationId xmlns:a16="http://schemas.microsoft.com/office/drawing/2014/main" id="{8FB5F78A-B269-CE3F-AB3A-D775C7B80AFB}"/>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4093D40F-A1C9-8B36-1560-88B69A68039A}"/>
              </a:ext>
            </a:extLst>
          </p:cNvPr>
          <p:cNvSpPr>
            <a:spLocks noGrp="1"/>
          </p:cNvSpPr>
          <p:nvPr>
            <p:ph type="sldNum" sz="quarter" idx="12"/>
          </p:nvPr>
        </p:nvSpPr>
        <p:spPr/>
        <p:txBody>
          <a:bodyPr/>
          <a:lstStyle>
            <a:lvl1pPr>
              <a:defRPr/>
            </a:lvl1pPr>
          </a:lstStyle>
          <a:p>
            <a:fld id="{D20BCE01-8FAA-184F-B4D0-62676F56E268}" type="slidenum">
              <a:rPr lang="tr-TR" altLang="tr-TR"/>
              <a:pPr/>
              <a:t>‹#›</a:t>
            </a:fld>
            <a:endParaRPr lang="tr-TR" altLang="tr-TR"/>
          </a:p>
        </p:txBody>
      </p:sp>
    </p:spTree>
    <p:extLst>
      <p:ext uri="{BB962C8B-B14F-4D97-AF65-F5344CB8AC3E}">
        <p14:creationId xmlns:p14="http://schemas.microsoft.com/office/powerpoint/2010/main" val="2243185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09DBC592-1090-5665-8329-7C03F4B7F2C1}"/>
              </a:ext>
            </a:extLst>
          </p:cNvPr>
          <p:cNvSpPr>
            <a:spLocks noGrp="1"/>
          </p:cNvSpPr>
          <p:nvPr>
            <p:ph type="dt" sz="half" idx="10"/>
          </p:nvPr>
        </p:nvSpPr>
        <p:spPr/>
        <p:txBody>
          <a:bodyPr/>
          <a:lstStyle>
            <a:lvl1pPr>
              <a:defRPr/>
            </a:lvl1pPr>
          </a:lstStyle>
          <a:p>
            <a:pPr>
              <a:defRPr/>
            </a:pPr>
            <a:fld id="{524F2408-6590-9842-82DE-6F51961CB391}" type="datetime1">
              <a:rPr lang="tr-TR"/>
              <a:pPr>
                <a:defRPr/>
              </a:pPr>
              <a:t>3.11.2025</a:t>
            </a:fld>
            <a:endParaRPr lang="tr-TR"/>
          </a:p>
        </p:txBody>
      </p:sp>
      <p:sp>
        <p:nvSpPr>
          <p:cNvPr id="6" name="4 Altbilgi Yer Tutucusu">
            <a:extLst>
              <a:ext uri="{FF2B5EF4-FFF2-40B4-BE49-F238E27FC236}">
                <a16:creationId xmlns:a16="http://schemas.microsoft.com/office/drawing/2014/main" id="{C789BDBC-13E2-5BA3-8450-C5ADC6BEF7D4}"/>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53859BED-FB4C-D2E1-27E0-BB39BEB58B39}"/>
              </a:ext>
            </a:extLst>
          </p:cNvPr>
          <p:cNvSpPr>
            <a:spLocks noGrp="1"/>
          </p:cNvSpPr>
          <p:nvPr>
            <p:ph type="sldNum" sz="quarter" idx="12"/>
          </p:nvPr>
        </p:nvSpPr>
        <p:spPr/>
        <p:txBody>
          <a:bodyPr/>
          <a:lstStyle>
            <a:lvl1pPr>
              <a:defRPr/>
            </a:lvl1pPr>
          </a:lstStyle>
          <a:p>
            <a:fld id="{CA0C2516-B870-8845-9544-4B726E38FA4D}" type="slidenum">
              <a:rPr lang="tr-TR" altLang="tr-TR"/>
              <a:pPr/>
              <a:t>‹#›</a:t>
            </a:fld>
            <a:endParaRPr lang="tr-TR" altLang="tr-TR"/>
          </a:p>
        </p:txBody>
      </p:sp>
    </p:spTree>
    <p:extLst>
      <p:ext uri="{BB962C8B-B14F-4D97-AF65-F5344CB8AC3E}">
        <p14:creationId xmlns:p14="http://schemas.microsoft.com/office/powerpoint/2010/main" val="113014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26CC3A74-0908-207B-B1EE-8B7716BDD343}"/>
              </a:ext>
            </a:extLst>
          </p:cNvPr>
          <p:cNvSpPr>
            <a:spLocks noGrp="1"/>
          </p:cNvSpPr>
          <p:nvPr>
            <p:ph type="dt" sz="half" idx="10"/>
          </p:nvPr>
        </p:nvSpPr>
        <p:spPr/>
        <p:txBody>
          <a:bodyPr/>
          <a:lstStyle>
            <a:lvl1pPr>
              <a:defRPr/>
            </a:lvl1pPr>
          </a:lstStyle>
          <a:p>
            <a:pPr>
              <a:defRPr/>
            </a:pPr>
            <a:fld id="{0D540CF3-BEC5-144C-A220-9039E64AA34E}" type="datetime1">
              <a:rPr lang="tr-TR"/>
              <a:pPr>
                <a:defRPr/>
              </a:pPr>
              <a:t>3.11.2025</a:t>
            </a:fld>
            <a:endParaRPr lang="tr-TR"/>
          </a:p>
        </p:txBody>
      </p:sp>
      <p:sp>
        <p:nvSpPr>
          <p:cNvPr id="5" name="4 Altbilgi Yer Tutucusu">
            <a:extLst>
              <a:ext uri="{FF2B5EF4-FFF2-40B4-BE49-F238E27FC236}">
                <a16:creationId xmlns:a16="http://schemas.microsoft.com/office/drawing/2014/main" id="{9718B926-B867-E4DA-206E-4B835193D224}"/>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16273613-DC93-936D-CC7D-BE2D90A15E44}"/>
              </a:ext>
            </a:extLst>
          </p:cNvPr>
          <p:cNvSpPr>
            <a:spLocks noGrp="1"/>
          </p:cNvSpPr>
          <p:nvPr>
            <p:ph type="sldNum" sz="quarter" idx="12"/>
          </p:nvPr>
        </p:nvSpPr>
        <p:spPr/>
        <p:txBody>
          <a:bodyPr/>
          <a:lstStyle>
            <a:lvl1pPr>
              <a:defRPr/>
            </a:lvl1pPr>
          </a:lstStyle>
          <a:p>
            <a:fld id="{6ED89FBA-ED3C-4142-AB55-39F2A4DA963E}" type="slidenum">
              <a:rPr lang="tr-TR" altLang="tr-TR"/>
              <a:pPr/>
              <a:t>‹#›</a:t>
            </a:fld>
            <a:endParaRPr lang="tr-TR" altLang="tr-TR"/>
          </a:p>
        </p:txBody>
      </p:sp>
    </p:spTree>
    <p:extLst>
      <p:ext uri="{BB962C8B-B14F-4D97-AF65-F5344CB8AC3E}">
        <p14:creationId xmlns:p14="http://schemas.microsoft.com/office/powerpoint/2010/main" val="232666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609306BB-456A-E27B-65C4-72EE9732B577}"/>
              </a:ext>
            </a:extLst>
          </p:cNvPr>
          <p:cNvSpPr>
            <a:spLocks noGrp="1"/>
          </p:cNvSpPr>
          <p:nvPr>
            <p:ph type="dt" sz="half" idx="10"/>
          </p:nvPr>
        </p:nvSpPr>
        <p:spPr/>
        <p:txBody>
          <a:bodyPr/>
          <a:lstStyle>
            <a:lvl1pPr>
              <a:defRPr/>
            </a:lvl1pPr>
          </a:lstStyle>
          <a:p>
            <a:pPr>
              <a:defRPr/>
            </a:pPr>
            <a:fld id="{D19CF6EB-A4F3-D64E-8508-8372A63EB120}" type="datetime1">
              <a:rPr lang="tr-TR"/>
              <a:pPr>
                <a:defRPr/>
              </a:pPr>
              <a:t>3.11.2025</a:t>
            </a:fld>
            <a:endParaRPr lang="tr-TR"/>
          </a:p>
        </p:txBody>
      </p:sp>
      <p:sp>
        <p:nvSpPr>
          <p:cNvPr id="5" name="4 Altbilgi Yer Tutucusu">
            <a:extLst>
              <a:ext uri="{FF2B5EF4-FFF2-40B4-BE49-F238E27FC236}">
                <a16:creationId xmlns:a16="http://schemas.microsoft.com/office/drawing/2014/main" id="{F0AF90E1-B925-EA3B-DD2F-C970F21911E0}"/>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638E9CC2-C8EE-7CCA-10BF-1D8BD216638E}"/>
              </a:ext>
            </a:extLst>
          </p:cNvPr>
          <p:cNvSpPr>
            <a:spLocks noGrp="1"/>
          </p:cNvSpPr>
          <p:nvPr>
            <p:ph type="sldNum" sz="quarter" idx="12"/>
          </p:nvPr>
        </p:nvSpPr>
        <p:spPr/>
        <p:txBody>
          <a:bodyPr/>
          <a:lstStyle>
            <a:lvl1pPr>
              <a:defRPr/>
            </a:lvl1pPr>
          </a:lstStyle>
          <a:p>
            <a:fld id="{F39CD392-7FED-7042-807F-4BEECEF22F1B}" type="slidenum">
              <a:rPr lang="tr-TR" altLang="tr-TR"/>
              <a:pPr/>
              <a:t>‹#›</a:t>
            </a:fld>
            <a:endParaRPr lang="tr-TR" altLang="tr-TR"/>
          </a:p>
        </p:txBody>
      </p:sp>
    </p:spTree>
    <p:extLst>
      <p:ext uri="{BB962C8B-B14F-4D97-AF65-F5344CB8AC3E}">
        <p14:creationId xmlns:p14="http://schemas.microsoft.com/office/powerpoint/2010/main" val="205749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1">
            <a:extLst>
              <a:ext uri="{FF2B5EF4-FFF2-40B4-BE49-F238E27FC236}">
                <a16:creationId xmlns:a16="http://schemas.microsoft.com/office/drawing/2014/main" id="{123F33AF-A556-B94C-70C4-A6959DCA3F4D}"/>
              </a:ext>
            </a:extLst>
          </p:cNvPr>
          <p:cNvSpPr>
            <a:spLocks noGrp="1" noChangeArrowheads="1"/>
          </p:cNvSpPr>
          <p:nvPr>
            <p:ph type="dt" sz="half" idx="10"/>
          </p:nvPr>
        </p:nvSpPr>
        <p:spPr>
          <a:ln/>
        </p:spPr>
        <p:txBody>
          <a:bodyPr/>
          <a:lstStyle>
            <a:lvl1pPr>
              <a:defRPr/>
            </a:lvl1pPr>
          </a:lstStyle>
          <a:p>
            <a:pPr>
              <a:defRPr/>
            </a:pPr>
            <a:fld id="{7B536338-04E3-6346-858E-0335F793BFD1}" type="datetime1">
              <a:rPr lang="tr-TR"/>
              <a:pPr>
                <a:defRPr/>
              </a:pPr>
              <a:t>3.11.2025</a:t>
            </a:fld>
            <a:endParaRPr lang="tr-TR"/>
          </a:p>
        </p:txBody>
      </p:sp>
      <p:sp>
        <p:nvSpPr>
          <p:cNvPr id="8" name="Rectangle 12">
            <a:extLst>
              <a:ext uri="{FF2B5EF4-FFF2-40B4-BE49-F238E27FC236}">
                <a16:creationId xmlns:a16="http://schemas.microsoft.com/office/drawing/2014/main" id="{73AD537E-8E34-DDB5-F7A5-C4F9A7B2442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3">
            <a:extLst>
              <a:ext uri="{FF2B5EF4-FFF2-40B4-BE49-F238E27FC236}">
                <a16:creationId xmlns:a16="http://schemas.microsoft.com/office/drawing/2014/main" id="{4F9F4785-D635-5125-59A6-4497DC4D8764}"/>
              </a:ext>
            </a:extLst>
          </p:cNvPr>
          <p:cNvSpPr>
            <a:spLocks noGrp="1" noChangeArrowheads="1"/>
          </p:cNvSpPr>
          <p:nvPr>
            <p:ph type="sldNum" sz="quarter" idx="12"/>
          </p:nvPr>
        </p:nvSpPr>
        <p:spPr>
          <a:ln/>
        </p:spPr>
        <p:txBody>
          <a:bodyPr/>
          <a:lstStyle>
            <a:lvl1pPr>
              <a:defRPr/>
            </a:lvl1pPr>
          </a:lstStyle>
          <a:p>
            <a:fld id="{26D75794-0940-2E44-97EC-CF34B9C0379B}" type="slidenum">
              <a:rPr lang="tr-TR" altLang="tr-TR"/>
              <a:pPr/>
              <a:t>‹#›</a:t>
            </a:fld>
            <a:endParaRPr lang="tr-TR" altLang="tr-TR"/>
          </a:p>
        </p:txBody>
      </p:sp>
    </p:spTree>
    <p:extLst>
      <p:ext uri="{BB962C8B-B14F-4D97-AF65-F5344CB8AC3E}">
        <p14:creationId xmlns:p14="http://schemas.microsoft.com/office/powerpoint/2010/main" val="289607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1">
            <a:extLst>
              <a:ext uri="{FF2B5EF4-FFF2-40B4-BE49-F238E27FC236}">
                <a16:creationId xmlns:a16="http://schemas.microsoft.com/office/drawing/2014/main" id="{25409293-39E6-56C9-00F0-FEC9FDCFFCD0}"/>
              </a:ext>
            </a:extLst>
          </p:cNvPr>
          <p:cNvSpPr>
            <a:spLocks noGrp="1" noChangeArrowheads="1"/>
          </p:cNvSpPr>
          <p:nvPr>
            <p:ph type="dt" sz="half" idx="10"/>
          </p:nvPr>
        </p:nvSpPr>
        <p:spPr>
          <a:ln/>
        </p:spPr>
        <p:txBody>
          <a:bodyPr/>
          <a:lstStyle>
            <a:lvl1pPr>
              <a:defRPr/>
            </a:lvl1pPr>
          </a:lstStyle>
          <a:p>
            <a:pPr>
              <a:defRPr/>
            </a:pPr>
            <a:fld id="{135A82F1-5041-3C46-9839-B6E6830F6FFC}" type="datetime1">
              <a:rPr lang="tr-TR"/>
              <a:pPr>
                <a:defRPr/>
              </a:pPr>
              <a:t>3.11.2025</a:t>
            </a:fld>
            <a:endParaRPr lang="tr-TR"/>
          </a:p>
        </p:txBody>
      </p:sp>
      <p:sp>
        <p:nvSpPr>
          <p:cNvPr id="4" name="Rectangle 12">
            <a:extLst>
              <a:ext uri="{FF2B5EF4-FFF2-40B4-BE49-F238E27FC236}">
                <a16:creationId xmlns:a16="http://schemas.microsoft.com/office/drawing/2014/main" id="{04705C7A-081A-CA6C-9F9D-C807A2E59D7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3">
            <a:extLst>
              <a:ext uri="{FF2B5EF4-FFF2-40B4-BE49-F238E27FC236}">
                <a16:creationId xmlns:a16="http://schemas.microsoft.com/office/drawing/2014/main" id="{AACC1C18-BD0C-6F90-745B-7FC9FB790F06}"/>
              </a:ext>
            </a:extLst>
          </p:cNvPr>
          <p:cNvSpPr>
            <a:spLocks noGrp="1" noChangeArrowheads="1"/>
          </p:cNvSpPr>
          <p:nvPr>
            <p:ph type="sldNum" sz="quarter" idx="12"/>
          </p:nvPr>
        </p:nvSpPr>
        <p:spPr>
          <a:ln/>
        </p:spPr>
        <p:txBody>
          <a:bodyPr/>
          <a:lstStyle>
            <a:lvl1pPr>
              <a:defRPr/>
            </a:lvl1pPr>
          </a:lstStyle>
          <a:p>
            <a:fld id="{3D80CF28-613E-6C46-AD70-2EF297DF620C}" type="slidenum">
              <a:rPr lang="tr-TR" altLang="tr-TR"/>
              <a:pPr/>
              <a:t>‹#›</a:t>
            </a:fld>
            <a:endParaRPr lang="tr-TR" altLang="tr-TR"/>
          </a:p>
        </p:txBody>
      </p:sp>
    </p:spTree>
    <p:extLst>
      <p:ext uri="{BB962C8B-B14F-4D97-AF65-F5344CB8AC3E}">
        <p14:creationId xmlns:p14="http://schemas.microsoft.com/office/powerpoint/2010/main" val="236777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653AEDB-8976-A457-516D-DFDC57917432}"/>
              </a:ext>
            </a:extLst>
          </p:cNvPr>
          <p:cNvSpPr>
            <a:spLocks noGrp="1" noChangeArrowheads="1"/>
          </p:cNvSpPr>
          <p:nvPr>
            <p:ph type="dt" sz="half" idx="10"/>
          </p:nvPr>
        </p:nvSpPr>
        <p:spPr>
          <a:ln/>
        </p:spPr>
        <p:txBody>
          <a:bodyPr/>
          <a:lstStyle>
            <a:lvl1pPr>
              <a:defRPr/>
            </a:lvl1pPr>
          </a:lstStyle>
          <a:p>
            <a:pPr>
              <a:defRPr/>
            </a:pPr>
            <a:fld id="{0E409E15-0A0D-1A4C-8B90-5182D9AA3728}" type="datetime1">
              <a:rPr lang="tr-TR"/>
              <a:pPr>
                <a:defRPr/>
              </a:pPr>
              <a:t>3.11.2025</a:t>
            </a:fld>
            <a:endParaRPr lang="tr-TR"/>
          </a:p>
        </p:txBody>
      </p:sp>
      <p:sp>
        <p:nvSpPr>
          <p:cNvPr id="3" name="Rectangle 12">
            <a:extLst>
              <a:ext uri="{FF2B5EF4-FFF2-40B4-BE49-F238E27FC236}">
                <a16:creationId xmlns:a16="http://schemas.microsoft.com/office/drawing/2014/main" id="{79202F2B-11BD-2A70-C0BA-493B95926D1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3">
            <a:extLst>
              <a:ext uri="{FF2B5EF4-FFF2-40B4-BE49-F238E27FC236}">
                <a16:creationId xmlns:a16="http://schemas.microsoft.com/office/drawing/2014/main" id="{1439A965-C102-EF94-75F6-6BF6D0849FED}"/>
              </a:ext>
            </a:extLst>
          </p:cNvPr>
          <p:cNvSpPr>
            <a:spLocks noGrp="1" noChangeArrowheads="1"/>
          </p:cNvSpPr>
          <p:nvPr>
            <p:ph type="sldNum" sz="quarter" idx="12"/>
          </p:nvPr>
        </p:nvSpPr>
        <p:spPr>
          <a:ln/>
        </p:spPr>
        <p:txBody>
          <a:bodyPr/>
          <a:lstStyle>
            <a:lvl1pPr>
              <a:defRPr/>
            </a:lvl1pPr>
          </a:lstStyle>
          <a:p>
            <a:fld id="{A6A6B819-2AA0-494D-9B33-0C24863F2A05}" type="slidenum">
              <a:rPr lang="tr-TR" altLang="tr-TR"/>
              <a:pPr/>
              <a:t>‹#›</a:t>
            </a:fld>
            <a:endParaRPr lang="tr-TR" altLang="tr-TR"/>
          </a:p>
        </p:txBody>
      </p:sp>
    </p:spTree>
    <p:extLst>
      <p:ext uri="{BB962C8B-B14F-4D97-AF65-F5344CB8AC3E}">
        <p14:creationId xmlns:p14="http://schemas.microsoft.com/office/powerpoint/2010/main" val="35145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1">
            <a:extLst>
              <a:ext uri="{FF2B5EF4-FFF2-40B4-BE49-F238E27FC236}">
                <a16:creationId xmlns:a16="http://schemas.microsoft.com/office/drawing/2014/main" id="{A3A94134-50B8-3BC8-28B3-B527BEB11F5D}"/>
              </a:ext>
            </a:extLst>
          </p:cNvPr>
          <p:cNvSpPr>
            <a:spLocks noGrp="1" noChangeArrowheads="1"/>
          </p:cNvSpPr>
          <p:nvPr>
            <p:ph type="dt" sz="half" idx="10"/>
          </p:nvPr>
        </p:nvSpPr>
        <p:spPr>
          <a:ln/>
        </p:spPr>
        <p:txBody>
          <a:bodyPr/>
          <a:lstStyle>
            <a:lvl1pPr>
              <a:defRPr/>
            </a:lvl1pPr>
          </a:lstStyle>
          <a:p>
            <a:pPr>
              <a:defRPr/>
            </a:pPr>
            <a:fld id="{137A2D0C-372E-C948-98F1-1D658FFEAD46}" type="datetime1">
              <a:rPr lang="tr-TR"/>
              <a:pPr>
                <a:defRPr/>
              </a:pPr>
              <a:t>3.11.2025</a:t>
            </a:fld>
            <a:endParaRPr lang="tr-TR"/>
          </a:p>
        </p:txBody>
      </p:sp>
      <p:sp>
        <p:nvSpPr>
          <p:cNvPr id="6" name="Rectangle 12">
            <a:extLst>
              <a:ext uri="{FF2B5EF4-FFF2-40B4-BE49-F238E27FC236}">
                <a16:creationId xmlns:a16="http://schemas.microsoft.com/office/drawing/2014/main" id="{997DF36A-627C-9D94-3977-0F6D55B4D44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3">
            <a:extLst>
              <a:ext uri="{FF2B5EF4-FFF2-40B4-BE49-F238E27FC236}">
                <a16:creationId xmlns:a16="http://schemas.microsoft.com/office/drawing/2014/main" id="{3DBF3A74-4CDB-A4EB-7D76-047BB956A6DC}"/>
              </a:ext>
            </a:extLst>
          </p:cNvPr>
          <p:cNvSpPr>
            <a:spLocks noGrp="1" noChangeArrowheads="1"/>
          </p:cNvSpPr>
          <p:nvPr>
            <p:ph type="sldNum" sz="quarter" idx="12"/>
          </p:nvPr>
        </p:nvSpPr>
        <p:spPr>
          <a:ln/>
        </p:spPr>
        <p:txBody>
          <a:bodyPr/>
          <a:lstStyle>
            <a:lvl1pPr>
              <a:defRPr/>
            </a:lvl1pPr>
          </a:lstStyle>
          <a:p>
            <a:fld id="{990F3C28-4D8B-334F-B0FA-1693D47AD7E2}" type="slidenum">
              <a:rPr lang="tr-TR" altLang="tr-TR"/>
              <a:pPr/>
              <a:t>‹#›</a:t>
            </a:fld>
            <a:endParaRPr lang="tr-TR" altLang="tr-TR"/>
          </a:p>
        </p:txBody>
      </p:sp>
    </p:spTree>
    <p:extLst>
      <p:ext uri="{BB962C8B-B14F-4D97-AF65-F5344CB8AC3E}">
        <p14:creationId xmlns:p14="http://schemas.microsoft.com/office/powerpoint/2010/main" val="406760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1">
            <a:extLst>
              <a:ext uri="{FF2B5EF4-FFF2-40B4-BE49-F238E27FC236}">
                <a16:creationId xmlns:a16="http://schemas.microsoft.com/office/drawing/2014/main" id="{CFAF5BB7-E31D-C667-6584-0AD539DC828F}"/>
              </a:ext>
            </a:extLst>
          </p:cNvPr>
          <p:cNvSpPr>
            <a:spLocks noGrp="1" noChangeArrowheads="1"/>
          </p:cNvSpPr>
          <p:nvPr>
            <p:ph type="dt" sz="half" idx="10"/>
          </p:nvPr>
        </p:nvSpPr>
        <p:spPr>
          <a:ln/>
        </p:spPr>
        <p:txBody>
          <a:bodyPr/>
          <a:lstStyle>
            <a:lvl1pPr>
              <a:defRPr/>
            </a:lvl1pPr>
          </a:lstStyle>
          <a:p>
            <a:pPr>
              <a:defRPr/>
            </a:pPr>
            <a:fld id="{D65DFDC4-9EEC-9B4B-8723-7F63461455D1}" type="datetime1">
              <a:rPr lang="tr-TR"/>
              <a:pPr>
                <a:defRPr/>
              </a:pPr>
              <a:t>3.11.2025</a:t>
            </a:fld>
            <a:endParaRPr lang="tr-TR"/>
          </a:p>
        </p:txBody>
      </p:sp>
      <p:sp>
        <p:nvSpPr>
          <p:cNvPr id="6" name="Rectangle 12">
            <a:extLst>
              <a:ext uri="{FF2B5EF4-FFF2-40B4-BE49-F238E27FC236}">
                <a16:creationId xmlns:a16="http://schemas.microsoft.com/office/drawing/2014/main" id="{18895701-17C7-4515-12BD-4EF38437BDA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3">
            <a:extLst>
              <a:ext uri="{FF2B5EF4-FFF2-40B4-BE49-F238E27FC236}">
                <a16:creationId xmlns:a16="http://schemas.microsoft.com/office/drawing/2014/main" id="{6B8B7109-5881-DEBF-F9B7-5EE35EE805A5}"/>
              </a:ext>
            </a:extLst>
          </p:cNvPr>
          <p:cNvSpPr>
            <a:spLocks noGrp="1" noChangeArrowheads="1"/>
          </p:cNvSpPr>
          <p:nvPr>
            <p:ph type="sldNum" sz="quarter" idx="12"/>
          </p:nvPr>
        </p:nvSpPr>
        <p:spPr>
          <a:ln/>
        </p:spPr>
        <p:txBody>
          <a:bodyPr/>
          <a:lstStyle>
            <a:lvl1pPr>
              <a:defRPr/>
            </a:lvl1pPr>
          </a:lstStyle>
          <a:p>
            <a:fld id="{DB8E2FA2-FAF1-E04C-A24F-E5346EFB41BE}" type="slidenum">
              <a:rPr lang="tr-TR" altLang="tr-TR"/>
              <a:pPr/>
              <a:t>‹#›</a:t>
            </a:fld>
            <a:endParaRPr lang="tr-TR" altLang="tr-TR"/>
          </a:p>
        </p:txBody>
      </p:sp>
    </p:spTree>
    <p:extLst>
      <p:ext uri="{BB962C8B-B14F-4D97-AF65-F5344CB8AC3E}">
        <p14:creationId xmlns:p14="http://schemas.microsoft.com/office/powerpoint/2010/main" val="259228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5D3118-8B44-1F35-7B0D-592C691179D4}"/>
              </a:ext>
            </a:extLst>
          </p:cNvPr>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27" name="Rectangle 3">
            <a:extLst>
              <a:ext uri="{FF2B5EF4-FFF2-40B4-BE49-F238E27FC236}">
                <a16:creationId xmlns:a16="http://schemas.microsoft.com/office/drawing/2014/main" id="{A9BC76CC-6815-93A3-A9DA-DB9A04E5F346}"/>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28" name="Rectangle 4">
            <a:extLst>
              <a:ext uri="{FF2B5EF4-FFF2-40B4-BE49-F238E27FC236}">
                <a16:creationId xmlns:a16="http://schemas.microsoft.com/office/drawing/2014/main" id="{925481C1-1318-C3D6-45F9-2EBA356605D1}"/>
              </a:ext>
            </a:extLst>
          </p:cNvPr>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29" name="Rectangle 5">
            <a:extLst>
              <a:ext uri="{FF2B5EF4-FFF2-40B4-BE49-F238E27FC236}">
                <a16:creationId xmlns:a16="http://schemas.microsoft.com/office/drawing/2014/main" id="{6D168594-33CF-0B33-BEEA-0AC4CAE0A42E}"/>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30" name="Rectangle 6">
            <a:extLst>
              <a:ext uri="{FF2B5EF4-FFF2-40B4-BE49-F238E27FC236}">
                <a16:creationId xmlns:a16="http://schemas.microsoft.com/office/drawing/2014/main" id="{C40AE924-2FD1-A50C-A755-EC9F15E4099A}"/>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31" name="Rectangle 7">
            <a:extLst>
              <a:ext uri="{FF2B5EF4-FFF2-40B4-BE49-F238E27FC236}">
                <a16:creationId xmlns:a16="http://schemas.microsoft.com/office/drawing/2014/main" id="{C8A933A1-6324-565D-0779-BA075E6CE3E8}"/>
              </a:ext>
            </a:extLst>
          </p:cNvPr>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32" name="Rectangle 8">
            <a:extLst>
              <a:ext uri="{FF2B5EF4-FFF2-40B4-BE49-F238E27FC236}">
                <a16:creationId xmlns:a16="http://schemas.microsoft.com/office/drawing/2014/main" id="{1458D6AB-BA5C-40F1-50DE-0E3D2D785F78}"/>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tr-TR" altLang="tr-TR" sz="2400"/>
          </a:p>
        </p:txBody>
      </p:sp>
      <p:sp>
        <p:nvSpPr>
          <p:cNvPr id="1033" name="Rectangle 9">
            <a:extLst>
              <a:ext uri="{FF2B5EF4-FFF2-40B4-BE49-F238E27FC236}">
                <a16:creationId xmlns:a16="http://schemas.microsoft.com/office/drawing/2014/main" id="{B9F1548F-61E4-3641-4814-5AF35DD9B91A}"/>
              </a:ext>
            </a:extLst>
          </p:cNvPr>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1034" name="Rectangle 10">
            <a:extLst>
              <a:ext uri="{FF2B5EF4-FFF2-40B4-BE49-F238E27FC236}">
                <a16:creationId xmlns:a16="http://schemas.microsoft.com/office/drawing/2014/main" id="{37FB3AA9-AA91-F77E-8E0F-46886294282A}"/>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818187" name="Rectangle 11">
            <a:extLst>
              <a:ext uri="{FF2B5EF4-FFF2-40B4-BE49-F238E27FC236}">
                <a16:creationId xmlns:a16="http://schemas.microsoft.com/office/drawing/2014/main" id="{9F2E9933-FE0F-5351-D711-18A012DA7ED9}"/>
              </a:ext>
            </a:extLst>
          </p:cNvPr>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cs typeface="Arial" charset="0"/>
              </a:defRPr>
            </a:lvl1pPr>
          </a:lstStyle>
          <a:p>
            <a:pPr>
              <a:defRPr/>
            </a:pPr>
            <a:fld id="{B8B39E5F-88DD-AD40-AD1A-0C901B812C5C}" type="datetime1">
              <a:rPr lang="tr-TR"/>
              <a:pPr>
                <a:defRPr/>
              </a:pPr>
              <a:t>3.11.2025</a:t>
            </a:fld>
            <a:endParaRPr lang="tr-TR"/>
          </a:p>
        </p:txBody>
      </p:sp>
      <p:sp>
        <p:nvSpPr>
          <p:cNvPr id="818188" name="Rectangle 12">
            <a:extLst>
              <a:ext uri="{FF2B5EF4-FFF2-40B4-BE49-F238E27FC236}">
                <a16:creationId xmlns:a16="http://schemas.microsoft.com/office/drawing/2014/main" id="{14A77195-8EED-1183-6FB7-88B145854A15}"/>
              </a:ext>
            </a:extLst>
          </p:cNvPr>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Arial" charset="0"/>
              </a:defRPr>
            </a:lvl1pPr>
          </a:lstStyle>
          <a:p>
            <a:pPr>
              <a:defRPr/>
            </a:pPr>
            <a:endParaRPr lang="tr-TR"/>
          </a:p>
        </p:txBody>
      </p:sp>
      <p:sp>
        <p:nvSpPr>
          <p:cNvPr id="818189" name="Rectangle 13">
            <a:extLst>
              <a:ext uri="{FF2B5EF4-FFF2-40B4-BE49-F238E27FC236}">
                <a16:creationId xmlns:a16="http://schemas.microsoft.com/office/drawing/2014/main" id="{79E0B2EA-999C-CC55-D491-B34C8BDA8CF5}"/>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BCB41677-D9FE-1147-AF35-50FCB603857A}"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6994" r:id="rId1"/>
    <p:sldLayoutId id="2147486907" r:id="rId2"/>
    <p:sldLayoutId id="2147486908" r:id="rId3"/>
    <p:sldLayoutId id="2147486909" r:id="rId4"/>
    <p:sldLayoutId id="2147486910" r:id="rId5"/>
    <p:sldLayoutId id="2147486911" r:id="rId6"/>
    <p:sldLayoutId id="2147486912" r:id="rId7"/>
    <p:sldLayoutId id="2147486913" r:id="rId8"/>
    <p:sldLayoutId id="2147486914" r:id="rId9"/>
    <p:sldLayoutId id="2147486915" r:id="rId10"/>
    <p:sldLayoutId id="2147486916"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Başlık Yer Tutucusu">
            <a:extLst>
              <a:ext uri="{FF2B5EF4-FFF2-40B4-BE49-F238E27FC236}">
                <a16:creationId xmlns:a16="http://schemas.microsoft.com/office/drawing/2014/main" id="{6072F7DD-3330-8113-7D93-84DE97D2C2E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051" name="2 Metin Yer Tutucusu">
            <a:extLst>
              <a:ext uri="{FF2B5EF4-FFF2-40B4-BE49-F238E27FC236}">
                <a16:creationId xmlns:a16="http://schemas.microsoft.com/office/drawing/2014/main" id="{98F934A6-B4CF-E662-0470-EE4B68A3AD9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8DC2C4B5-C6FE-4416-3B7E-8EF549C7C17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charset="0"/>
              </a:defRPr>
            </a:lvl1pPr>
          </a:lstStyle>
          <a:p>
            <a:pPr>
              <a:defRPr/>
            </a:pPr>
            <a:fld id="{368915F2-5B8C-544F-AEE2-D22838F56616}" type="datetime1">
              <a:rPr lang="tr-TR"/>
              <a:pPr>
                <a:defRPr/>
              </a:pPr>
              <a:t>3.11.2025</a:t>
            </a:fld>
            <a:endParaRPr lang="tr-TR"/>
          </a:p>
        </p:txBody>
      </p:sp>
      <p:sp>
        <p:nvSpPr>
          <p:cNvPr id="5" name="4 Altbilgi Yer Tutucusu">
            <a:extLst>
              <a:ext uri="{FF2B5EF4-FFF2-40B4-BE49-F238E27FC236}">
                <a16:creationId xmlns:a16="http://schemas.microsoft.com/office/drawing/2014/main" id="{15558200-68F4-85B4-EE22-B1781CF8D15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charset="0"/>
              </a:defRPr>
            </a:lvl1pPr>
          </a:lstStyle>
          <a:p>
            <a:pPr>
              <a:defRPr/>
            </a:pPr>
            <a:endParaRPr lang="tr-TR"/>
          </a:p>
        </p:txBody>
      </p:sp>
      <p:sp>
        <p:nvSpPr>
          <p:cNvPr id="6" name="5 Slayt Numarası Yer Tutucusu">
            <a:extLst>
              <a:ext uri="{FF2B5EF4-FFF2-40B4-BE49-F238E27FC236}">
                <a16:creationId xmlns:a16="http://schemas.microsoft.com/office/drawing/2014/main" id="{76EE5174-0090-17BC-C3F2-BDCE6F1DB75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AAFDDC0-1128-7F42-B830-3E551FC36E3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6917" r:id="rId1"/>
    <p:sldLayoutId id="2147486918" r:id="rId2"/>
    <p:sldLayoutId id="2147486919" r:id="rId3"/>
    <p:sldLayoutId id="2147486920" r:id="rId4"/>
    <p:sldLayoutId id="2147486921" r:id="rId5"/>
    <p:sldLayoutId id="2147486922" r:id="rId6"/>
    <p:sldLayoutId id="2147486923" r:id="rId7"/>
    <p:sldLayoutId id="2147486924" r:id="rId8"/>
    <p:sldLayoutId id="2147486925" r:id="rId9"/>
    <p:sldLayoutId id="2147486926" r:id="rId10"/>
    <p:sldLayoutId id="21474869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Başlık Yer Tutucusu">
            <a:extLst>
              <a:ext uri="{FF2B5EF4-FFF2-40B4-BE49-F238E27FC236}">
                <a16:creationId xmlns:a16="http://schemas.microsoft.com/office/drawing/2014/main" id="{DBFEF928-0B01-1F9B-04DA-0AFD374C69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3075" name="2 Metin Yer Tutucusu">
            <a:extLst>
              <a:ext uri="{FF2B5EF4-FFF2-40B4-BE49-F238E27FC236}">
                <a16:creationId xmlns:a16="http://schemas.microsoft.com/office/drawing/2014/main" id="{49DB0FEC-A912-086C-1211-54C9CA74E96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6DBA6B54-5094-B017-EBCE-AD18D4563BA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charset="0"/>
              </a:defRPr>
            </a:lvl1pPr>
          </a:lstStyle>
          <a:p>
            <a:pPr>
              <a:defRPr/>
            </a:pPr>
            <a:fld id="{EF43E1D3-E7F9-3B4F-9176-DF7CA89DE12A}" type="datetime1">
              <a:rPr lang="tr-TR"/>
              <a:pPr>
                <a:defRPr/>
              </a:pPr>
              <a:t>3.11.2025</a:t>
            </a:fld>
            <a:endParaRPr lang="tr-TR"/>
          </a:p>
        </p:txBody>
      </p:sp>
      <p:sp>
        <p:nvSpPr>
          <p:cNvPr id="5" name="4 Altbilgi Yer Tutucusu">
            <a:extLst>
              <a:ext uri="{FF2B5EF4-FFF2-40B4-BE49-F238E27FC236}">
                <a16:creationId xmlns:a16="http://schemas.microsoft.com/office/drawing/2014/main" id="{0870493E-6A6E-0924-291A-D092C72010D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charset="0"/>
              </a:defRPr>
            </a:lvl1pPr>
          </a:lstStyle>
          <a:p>
            <a:pPr>
              <a:defRPr/>
            </a:pPr>
            <a:endParaRPr lang="tr-TR"/>
          </a:p>
        </p:txBody>
      </p:sp>
      <p:sp>
        <p:nvSpPr>
          <p:cNvPr id="6" name="5 Slayt Numarası Yer Tutucusu">
            <a:extLst>
              <a:ext uri="{FF2B5EF4-FFF2-40B4-BE49-F238E27FC236}">
                <a16:creationId xmlns:a16="http://schemas.microsoft.com/office/drawing/2014/main" id="{CC50BDD2-0F8B-E09A-6732-3FDEF8CAD36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D551E6C-A829-424E-9B30-C7C4D4718C01}"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6928" r:id="rId1"/>
    <p:sldLayoutId id="2147486929" r:id="rId2"/>
    <p:sldLayoutId id="2147486930" r:id="rId3"/>
    <p:sldLayoutId id="2147486931" r:id="rId4"/>
    <p:sldLayoutId id="2147486932" r:id="rId5"/>
    <p:sldLayoutId id="2147486933" r:id="rId6"/>
    <p:sldLayoutId id="2147486934" r:id="rId7"/>
    <p:sldLayoutId id="2147486935" r:id="rId8"/>
    <p:sldLayoutId id="2147486936" r:id="rId9"/>
    <p:sldLayoutId id="2147486937" r:id="rId10"/>
    <p:sldLayoutId id="214748693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Başlık Yer Tutucusu">
            <a:extLst>
              <a:ext uri="{FF2B5EF4-FFF2-40B4-BE49-F238E27FC236}">
                <a16:creationId xmlns:a16="http://schemas.microsoft.com/office/drawing/2014/main" id="{70CDC911-695B-130A-4B57-81FBD4319E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4099" name="2 Metin Yer Tutucusu">
            <a:extLst>
              <a:ext uri="{FF2B5EF4-FFF2-40B4-BE49-F238E27FC236}">
                <a16:creationId xmlns:a16="http://schemas.microsoft.com/office/drawing/2014/main" id="{B95B43D2-44A4-E5BC-A4E7-EDEA67B87A0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488E7905-10FB-E73C-4DF1-F2AD0A8685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charset="0"/>
              </a:defRPr>
            </a:lvl1pPr>
          </a:lstStyle>
          <a:p>
            <a:pPr>
              <a:defRPr/>
            </a:pPr>
            <a:fld id="{53160338-E178-E64E-B65A-9D23B5E19654}" type="datetime1">
              <a:rPr lang="tr-TR"/>
              <a:pPr>
                <a:defRPr/>
              </a:pPr>
              <a:t>3.11.2025</a:t>
            </a:fld>
            <a:endParaRPr lang="tr-TR"/>
          </a:p>
        </p:txBody>
      </p:sp>
      <p:sp>
        <p:nvSpPr>
          <p:cNvPr id="5" name="4 Altbilgi Yer Tutucusu">
            <a:extLst>
              <a:ext uri="{FF2B5EF4-FFF2-40B4-BE49-F238E27FC236}">
                <a16:creationId xmlns:a16="http://schemas.microsoft.com/office/drawing/2014/main" id="{F6DEDB0F-E53B-BAC1-6711-342C6A5A0A4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charset="0"/>
              </a:defRPr>
            </a:lvl1pPr>
          </a:lstStyle>
          <a:p>
            <a:pPr>
              <a:defRPr/>
            </a:pPr>
            <a:endParaRPr lang="tr-TR"/>
          </a:p>
        </p:txBody>
      </p:sp>
      <p:sp>
        <p:nvSpPr>
          <p:cNvPr id="6" name="5 Slayt Numarası Yer Tutucusu">
            <a:extLst>
              <a:ext uri="{FF2B5EF4-FFF2-40B4-BE49-F238E27FC236}">
                <a16:creationId xmlns:a16="http://schemas.microsoft.com/office/drawing/2014/main" id="{F6C00AD6-29FD-A64D-C8CB-D54C04BA6BF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0E65D4-654C-5E4A-8C21-3832F3192C8C}"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6939" r:id="rId1"/>
    <p:sldLayoutId id="2147486940" r:id="rId2"/>
    <p:sldLayoutId id="2147486941" r:id="rId3"/>
    <p:sldLayoutId id="2147486942" r:id="rId4"/>
    <p:sldLayoutId id="2147486943" r:id="rId5"/>
    <p:sldLayoutId id="2147486944" r:id="rId6"/>
    <p:sldLayoutId id="2147486945" r:id="rId7"/>
    <p:sldLayoutId id="2147486946" r:id="rId8"/>
    <p:sldLayoutId id="2147486947" r:id="rId9"/>
    <p:sldLayoutId id="2147486948" r:id="rId10"/>
    <p:sldLayoutId id="21474869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0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1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1">
            <a:extLst>
              <a:ext uri="{FF2B5EF4-FFF2-40B4-BE49-F238E27FC236}">
                <a16:creationId xmlns:a16="http://schemas.microsoft.com/office/drawing/2014/main" id="{E5405D24-F39B-6788-CE4C-EA248411DA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B66D9E5-D518-014D-B933-514927E66EF2}" type="slidenum">
              <a:rPr lang="tr-TR" altLang="tr-TR"/>
              <a:pPr/>
              <a:t>1</a:t>
            </a:fld>
            <a:endParaRPr lang="tr-TR" altLang="tr-TR"/>
          </a:p>
        </p:txBody>
      </p:sp>
      <p:sp>
        <p:nvSpPr>
          <p:cNvPr id="10243" name="Dikdörtgen 2">
            <a:extLst>
              <a:ext uri="{FF2B5EF4-FFF2-40B4-BE49-F238E27FC236}">
                <a16:creationId xmlns:a16="http://schemas.microsoft.com/office/drawing/2014/main" id="{A8D7B3E6-E02A-9DCB-5F7B-9EA18B86CE04}"/>
              </a:ext>
            </a:extLst>
          </p:cNvPr>
          <p:cNvSpPr>
            <a:spLocks noChangeArrowheads="1"/>
          </p:cNvSpPr>
          <p:nvPr/>
        </p:nvSpPr>
        <p:spPr bwMode="auto">
          <a:xfrm>
            <a:off x="971550" y="2551113"/>
            <a:ext cx="76327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tr-TR" altLang="tr-TR" sz="2400"/>
              <a:t> İş Hukuku, bütün çalışanları ve bütün ilişkilerini değil, sadece </a:t>
            </a:r>
            <a:r>
              <a:rPr lang="tr-TR" altLang="tr-TR" sz="2400" b="1">
                <a:solidFill>
                  <a:srgbClr val="FF0000"/>
                </a:solidFill>
              </a:rPr>
              <a:t>işçi</a:t>
            </a:r>
            <a:r>
              <a:rPr lang="tr-TR" altLang="tr-TR" sz="2400"/>
              <a:t> statüsünde iş görenleri ve bunları çalıştıranları ilgilendirmektedir ve amacı, çalışma ilişkisinde ekonomik açıdan zayıf taraf olarak görülen işçiyi korumaktır.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a:extLst>
              <a:ext uri="{FF2B5EF4-FFF2-40B4-BE49-F238E27FC236}">
                <a16:creationId xmlns:a16="http://schemas.microsoft.com/office/drawing/2014/main" id="{9E50D785-1306-A827-4ADA-CD5B813E880D}"/>
              </a:ext>
            </a:extLst>
          </p:cNvPr>
          <p:cNvSpPr>
            <a:spLocks noGrp="1" noChangeArrowheads="1"/>
          </p:cNvSpPr>
          <p:nvPr>
            <p:ph type="title"/>
          </p:nvPr>
        </p:nvSpPr>
        <p:spPr/>
        <p:txBody>
          <a:bodyPr/>
          <a:lstStyle/>
          <a:p>
            <a:r>
              <a:rPr lang="tr-TR" altLang="tr-TR"/>
              <a:t>İşveren vekillerinin sorumluluğu</a:t>
            </a:r>
          </a:p>
        </p:txBody>
      </p:sp>
      <p:sp>
        <p:nvSpPr>
          <p:cNvPr id="11267" name="2 İçerik Yer Tutucusu">
            <a:extLst>
              <a:ext uri="{FF2B5EF4-FFF2-40B4-BE49-F238E27FC236}">
                <a16:creationId xmlns:a16="http://schemas.microsoft.com/office/drawing/2014/main" id="{E4C6B947-2176-AA24-81E7-CC4DEAE48E08}"/>
              </a:ext>
            </a:extLst>
          </p:cNvPr>
          <p:cNvSpPr>
            <a:spLocks noGrp="1"/>
          </p:cNvSpPr>
          <p:nvPr>
            <p:ph idx="1"/>
          </p:nvPr>
        </p:nvSpPr>
        <p:spPr>
          <a:xfrm>
            <a:off x="1182688" y="2017713"/>
            <a:ext cx="7772400" cy="4340225"/>
          </a:xfrm>
          <a:solidFill>
            <a:schemeClr val="bg2">
              <a:lumMod val="25000"/>
              <a:lumOff val="75000"/>
            </a:schemeClr>
          </a:solidFill>
        </p:spPr>
        <p:txBody>
          <a:bodyPr/>
          <a:lstStyle/>
          <a:p>
            <a:pPr algn="ctr" eaLnBrk="1" hangingPunct="1">
              <a:defRPr/>
            </a:pPr>
            <a:r>
              <a:rPr lang="tr-TR" dirty="0">
                <a:latin typeface="Comic Sans MS" pitchFamily="66" charset="0"/>
              </a:rPr>
              <a:t>İşveren vekillerinin, kendi görev alanlarına giren konularda, İş Kanunundaki idari para cezaları bakımından </a:t>
            </a:r>
            <a:r>
              <a:rPr lang="tr-TR" dirty="0">
                <a:solidFill>
                  <a:schemeClr val="hlink"/>
                </a:solidFill>
                <a:latin typeface="Comic Sans MS" pitchFamily="66" charset="0"/>
              </a:rPr>
              <a:t>cezai</a:t>
            </a:r>
            <a:r>
              <a:rPr lang="tr-TR" dirty="0">
                <a:latin typeface="Comic Sans MS" pitchFamily="66" charset="0"/>
              </a:rPr>
              <a:t> sorumlulukları vardır.</a:t>
            </a:r>
          </a:p>
          <a:p>
            <a:pPr algn="ctr" eaLnBrk="1" hangingPunct="1">
              <a:defRPr/>
            </a:pPr>
            <a:r>
              <a:rPr lang="tr-TR" dirty="0">
                <a:latin typeface="Comic Sans MS" pitchFamily="66" charset="0"/>
              </a:rPr>
              <a:t> Hukuki sorumluluk ise işverene aittir.</a:t>
            </a:r>
          </a:p>
          <a:p>
            <a:pPr algn="ctr" eaLnBrk="1" hangingPunct="1">
              <a:defRPr/>
            </a:pPr>
            <a:r>
              <a:rPr lang="tr-TR" dirty="0">
                <a:latin typeface="Comic Sans MS" pitchFamily="66" charset="0"/>
              </a:rPr>
              <a:t>İşveren vekillerinin eylem ve işlemleri doğrudan işvereni bağlar.</a:t>
            </a:r>
          </a:p>
          <a:p>
            <a:pPr>
              <a:defRPr/>
            </a:pPr>
            <a:endParaRPr lang="tr-TR" dirty="0"/>
          </a:p>
        </p:txBody>
      </p:sp>
      <p:sp>
        <p:nvSpPr>
          <p:cNvPr id="39940" name="3 Slayt Numarası Yer Tutucusu">
            <a:extLst>
              <a:ext uri="{FF2B5EF4-FFF2-40B4-BE49-F238E27FC236}">
                <a16:creationId xmlns:a16="http://schemas.microsoft.com/office/drawing/2014/main" id="{AB618BBE-3C3B-A426-A853-1B765CC49E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64AFE54-0206-3D4C-92CE-395D4CD8E881}" type="slidenum">
              <a:rPr lang="tr-TR" altLang="tr-TR"/>
              <a:pPr/>
              <a:t>10</a:t>
            </a:fld>
            <a:endParaRPr lang="tr-TR" altLang="tr-TR"/>
          </a:p>
        </p:txBody>
      </p:sp>
      <p:pic>
        <p:nvPicPr>
          <p:cNvPr id="39941" name="Picture 4" descr="hareketli-02O8A">
            <a:extLst>
              <a:ext uri="{FF2B5EF4-FFF2-40B4-BE49-F238E27FC236}">
                <a16:creationId xmlns:a16="http://schemas.microsoft.com/office/drawing/2014/main" id="{D5E0E1F7-DA8D-6B59-A950-8CDAD8B6EF3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357188"/>
            <a:ext cx="13049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Başlık">
            <a:extLst>
              <a:ext uri="{FF2B5EF4-FFF2-40B4-BE49-F238E27FC236}">
                <a16:creationId xmlns:a16="http://schemas.microsoft.com/office/drawing/2014/main" id="{7B575289-0635-0338-A64A-27E4C5CC4EF2}"/>
              </a:ext>
            </a:extLst>
          </p:cNvPr>
          <p:cNvSpPr>
            <a:spLocks noGrp="1" noChangeArrowheads="1"/>
          </p:cNvSpPr>
          <p:nvPr>
            <p:ph type="title"/>
          </p:nvPr>
        </p:nvSpPr>
        <p:spPr/>
        <p:txBody>
          <a:bodyPr/>
          <a:lstStyle/>
          <a:p>
            <a:r>
              <a:rPr lang="tr-TR" altLang="tr-TR" sz="2400" b="1">
                <a:solidFill>
                  <a:srgbClr val="FF0000"/>
                </a:solidFill>
              </a:rPr>
              <a:t>25/II- AHLAK VE İYİ NİYET KURALLARINA UYMAYAN HALLER VE BENZERLERİ</a:t>
            </a:r>
            <a:endParaRPr lang="tr-TR" altLang="tr-TR" sz="2400"/>
          </a:p>
        </p:txBody>
      </p:sp>
      <p:sp>
        <p:nvSpPr>
          <p:cNvPr id="182275" name="2 İçerik Yer Tutucusu">
            <a:extLst>
              <a:ext uri="{FF2B5EF4-FFF2-40B4-BE49-F238E27FC236}">
                <a16:creationId xmlns:a16="http://schemas.microsoft.com/office/drawing/2014/main" id="{61FB5727-BC28-FDEE-68CC-A82E29D0A663}"/>
              </a:ext>
            </a:extLst>
          </p:cNvPr>
          <p:cNvSpPr>
            <a:spLocks noGrp="1" noChangeArrowheads="1"/>
          </p:cNvSpPr>
          <p:nvPr>
            <p:ph idx="1"/>
          </p:nvPr>
        </p:nvSpPr>
        <p:spPr/>
        <p:txBody>
          <a:bodyPr/>
          <a:lstStyle/>
          <a:p>
            <a:pPr algn="just" eaLnBrk="1" hangingPunct="1">
              <a:lnSpc>
                <a:spcPct val="80000"/>
              </a:lnSpc>
            </a:pPr>
            <a:r>
              <a:rPr lang="tr-TR" altLang="tr-TR" sz="2400" b="1">
                <a:latin typeface="Comic Sans MS" panose="030F0902030302020204" pitchFamily="66" charset="0"/>
              </a:rPr>
              <a:t>İşçinin işverenden izin almaksızın veya haklı bir sebebe dayanmaksızın </a:t>
            </a:r>
            <a:r>
              <a:rPr lang="tr-TR" altLang="tr-TR" sz="2400" b="1">
                <a:solidFill>
                  <a:schemeClr val="hlink"/>
                </a:solidFill>
                <a:latin typeface="Comic Sans MS" panose="030F0902030302020204" pitchFamily="66" charset="0"/>
              </a:rPr>
              <a:t>ardı ardına iki işgünü veya bir ay içinde iki defa herhangi bir tatil gününden sonraki iş günü, yahut bir ayda üç işgünü işine devam etmemesi. </a:t>
            </a:r>
          </a:p>
          <a:p>
            <a:pPr algn="just" eaLnBrk="1" hangingPunct="1">
              <a:lnSpc>
                <a:spcPct val="80000"/>
              </a:lnSpc>
            </a:pPr>
            <a:r>
              <a:rPr lang="tr-TR" altLang="tr-TR" sz="2400" b="1">
                <a:latin typeface="Comic Sans MS" panose="030F0902030302020204" pitchFamily="66" charset="0"/>
              </a:rPr>
              <a:t> İşçinin yapmakla ödevli bulunduğu görevleri kendisine hatırlatıldığı halde </a:t>
            </a:r>
            <a:r>
              <a:rPr lang="tr-TR" altLang="tr-TR" sz="2400" b="1">
                <a:solidFill>
                  <a:schemeClr val="hlink"/>
                </a:solidFill>
                <a:latin typeface="Comic Sans MS" panose="030F0902030302020204" pitchFamily="66" charset="0"/>
              </a:rPr>
              <a:t>yapmamakta ısrar etmesi.</a:t>
            </a:r>
            <a:r>
              <a:rPr lang="tr-TR" altLang="tr-TR" sz="2400" b="1">
                <a:latin typeface="Comic Sans MS" panose="030F0902030302020204" pitchFamily="66" charset="0"/>
              </a:rPr>
              <a:t> </a:t>
            </a:r>
          </a:p>
          <a:p>
            <a:pPr algn="just" eaLnBrk="1" hangingPunct="1">
              <a:lnSpc>
                <a:spcPct val="80000"/>
              </a:lnSpc>
            </a:pPr>
            <a:r>
              <a:rPr lang="tr-TR" altLang="tr-TR" sz="2400" b="1">
                <a:latin typeface="Comic Sans MS" panose="030F0902030302020204" pitchFamily="66" charset="0"/>
              </a:rPr>
              <a:t>İşçinin </a:t>
            </a:r>
            <a:r>
              <a:rPr lang="tr-TR" altLang="tr-TR" sz="2400" b="1">
                <a:solidFill>
                  <a:schemeClr val="hlink"/>
                </a:solidFill>
                <a:latin typeface="Comic Sans MS" panose="030F0902030302020204" pitchFamily="66" charset="0"/>
              </a:rPr>
              <a:t>kendi isteği veya savsaması yüzünden</a:t>
            </a:r>
            <a:r>
              <a:rPr lang="tr-TR" altLang="tr-TR" sz="2400" b="1">
                <a:latin typeface="Comic Sans MS" panose="030F0902030302020204" pitchFamily="66" charset="0"/>
              </a:rPr>
              <a:t> </a:t>
            </a:r>
            <a:r>
              <a:rPr lang="tr-TR" altLang="tr-TR" sz="2400" b="1">
                <a:solidFill>
                  <a:schemeClr val="hlink"/>
                </a:solidFill>
                <a:latin typeface="Comic Sans MS" panose="030F0902030302020204" pitchFamily="66" charset="0"/>
              </a:rPr>
              <a:t>işin güvenliğini tehlikeye düşürmesi</a:t>
            </a:r>
            <a:r>
              <a:rPr lang="tr-TR" altLang="tr-TR" sz="2400" b="1">
                <a:solidFill>
                  <a:srgbClr val="FFFF00"/>
                </a:solidFill>
                <a:latin typeface="Comic Sans MS" panose="030F0902030302020204" pitchFamily="66" charset="0"/>
              </a:rPr>
              <a:t>,</a:t>
            </a:r>
            <a:r>
              <a:rPr lang="tr-TR" altLang="tr-TR" sz="2400" b="1">
                <a:latin typeface="Comic Sans MS" panose="030F0902030302020204" pitchFamily="66" charset="0"/>
              </a:rPr>
              <a:t> işyerinde </a:t>
            </a:r>
            <a:r>
              <a:rPr lang="tr-TR" altLang="tr-TR" sz="2400" b="1">
                <a:solidFill>
                  <a:schemeClr val="hlink"/>
                </a:solidFill>
                <a:latin typeface="Comic Sans MS" panose="030F0902030302020204" pitchFamily="66" charset="0"/>
              </a:rPr>
              <a:t>otuz günlük ücretinin tutarıyla ödeyemeyecek derecede hasara ve kayba sebep olması. </a:t>
            </a:r>
            <a:endParaRPr lang="tr-TR" altLang="tr-TR" sz="2400">
              <a:solidFill>
                <a:schemeClr val="hlink"/>
              </a:solidFill>
              <a:latin typeface="Comic Sans MS" panose="030F0902030302020204" pitchFamily="66" charset="0"/>
            </a:endParaRPr>
          </a:p>
        </p:txBody>
      </p:sp>
      <p:sp>
        <p:nvSpPr>
          <p:cNvPr id="182276" name="5 Slayt Numarası Yer Tutucusu">
            <a:extLst>
              <a:ext uri="{FF2B5EF4-FFF2-40B4-BE49-F238E27FC236}">
                <a16:creationId xmlns:a16="http://schemas.microsoft.com/office/drawing/2014/main" id="{8B8232FD-2A58-DD4D-9C71-C6DD6CCFB9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E85721B-D71D-334D-94D3-6EAA5ADAA96B}" type="slidenum">
              <a:rPr lang="tr-TR" altLang="tr-TR"/>
              <a:pPr/>
              <a:t>100</a:t>
            </a:fld>
            <a:endParaRPr lang="tr-TR" altLang="tr-T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5 Slayt Numarası Yer Tutucusu">
            <a:extLst>
              <a:ext uri="{FF2B5EF4-FFF2-40B4-BE49-F238E27FC236}">
                <a16:creationId xmlns:a16="http://schemas.microsoft.com/office/drawing/2014/main" id="{44445B21-5BF0-D56F-5C8A-174E452117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B3A7535-1ADD-A645-A1AC-B554977267C1}" type="slidenum">
              <a:rPr lang="tr-TR" altLang="tr-TR"/>
              <a:pPr/>
              <a:t>101</a:t>
            </a:fld>
            <a:endParaRPr lang="tr-TR" altLang="tr-TR"/>
          </a:p>
        </p:txBody>
      </p:sp>
      <p:sp>
        <p:nvSpPr>
          <p:cNvPr id="183299" name="Rectangle 2">
            <a:extLst>
              <a:ext uri="{FF2B5EF4-FFF2-40B4-BE49-F238E27FC236}">
                <a16:creationId xmlns:a16="http://schemas.microsoft.com/office/drawing/2014/main" id="{659AA6D4-6B8F-7251-782C-86DEFC9B6A04}"/>
              </a:ext>
            </a:extLst>
          </p:cNvPr>
          <p:cNvSpPr>
            <a:spLocks noGrp="1" noChangeArrowheads="1"/>
          </p:cNvSpPr>
          <p:nvPr>
            <p:ph type="title"/>
          </p:nvPr>
        </p:nvSpPr>
        <p:spPr>
          <a:solidFill>
            <a:schemeClr val="hlink"/>
          </a:solidFill>
        </p:spPr>
        <p:txBody>
          <a:bodyPr/>
          <a:lstStyle/>
          <a:p>
            <a:pPr eaLnBrk="1" hangingPunct="1"/>
            <a:r>
              <a:rPr lang="tr-TR" altLang="tr-TR" sz="4000" b="1">
                <a:solidFill>
                  <a:schemeClr val="bg1"/>
                </a:solidFill>
                <a:latin typeface="Comic Sans MS" panose="030F0902030302020204" pitchFamily="66" charset="0"/>
              </a:rPr>
              <a:t>25/III- Zorlayıcı sebepler</a:t>
            </a:r>
            <a:r>
              <a:rPr lang="tr-TR" altLang="tr-TR" sz="4000" b="1">
                <a:solidFill>
                  <a:schemeClr val="bg1"/>
                </a:solidFill>
              </a:rPr>
              <a:t> </a:t>
            </a:r>
            <a:br>
              <a:rPr lang="tr-TR" altLang="tr-TR" sz="4000" b="1">
                <a:solidFill>
                  <a:schemeClr val="bg1"/>
                </a:solidFill>
              </a:rPr>
            </a:br>
            <a:endParaRPr lang="tr-TR" altLang="tr-TR" sz="4000" b="1">
              <a:solidFill>
                <a:schemeClr val="bg1"/>
              </a:solidFill>
            </a:endParaRPr>
          </a:p>
        </p:txBody>
      </p:sp>
      <p:sp>
        <p:nvSpPr>
          <p:cNvPr id="70660" name="Rectangle 3">
            <a:extLst>
              <a:ext uri="{FF2B5EF4-FFF2-40B4-BE49-F238E27FC236}">
                <a16:creationId xmlns:a16="http://schemas.microsoft.com/office/drawing/2014/main" id="{9885FCE3-FDAF-8395-2153-338E2D50015F}"/>
              </a:ext>
            </a:extLst>
          </p:cNvPr>
          <p:cNvSpPr>
            <a:spLocks noGrp="1" noChangeArrowheads="1"/>
          </p:cNvSpPr>
          <p:nvPr>
            <p:ph type="body" idx="1"/>
          </p:nvPr>
        </p:nvSpPr>
        <p:spPr>
          <a:xfrm>
            <a:off x="1143000" y="2500313"/>
            <a:ext cx="7104063" cy="2697162"/>
          </a:xfrm>
          <a:solidFill>
            <a:schemeClr val="bg2">
              <a:lumMod val="25000"/>
              <a:lumOff val="75000"/>
            </a:schemeClr>
          </a:solidFill>
        </p:spPr>
        <p:txBody>
          <a:bodyPr/>
          <a:lstStyle/>
          <a:p>
            <a:pPr algn="just" eaLnBrk="1" hangingPunct="1">
              <a:defRPr/>
            </a:pPr>
            <a:r>
              <a:rPr lang="tr-TR" b="1" dirty="0">
                <a:latin typeface="Comic Sans MS" pitchFamily="66" charset="0"/>
              </a:rPr>
              <a:t>İşçiyi işyerinde </a:t>
            </a:r>
            <a:r>
              <a:rPr lang="tr-TR" b="1" dirty="0">
                <a:solidFill>
                  <a:schemeClr val="hlink"/>
                </a:solidFill>
                <a:latin typeface="Comic Sans MS" pitchFamily="66" charset="0"/>
              </a:rPr>
              <a:t>bir haftadan fazla</a:t>
            </a:r>
            <a:r>
              <a:rPr lang="tr-TR" b="1" dirty="0">
                <a:latin typeface="Comic Sans MS" pitchFamily="66" charset="0"/>
              </a:rPr>
              <a:t> süre ile çalışmaktan alıkoyan zorlayıcı bir sebebin ortaya çıkması. </a:t>
            </a:r>
          </a:p>
          <a:p>
            <a:pPr algn="just" eaLnBrk="1" hangingPunct="1">
              <a:defRPr/>
            </a:pPr>
            <a:endParaRPr lang="tr-TR" b="1" dirty="0">
              <a:latin typeface="Comic Sans MS" pitchFamily="66" charset="0"/>
            </a:endParaRPr>
          </a:p>
          <a:p>
            <a:pPr algn="just" eaLnBrk="1" hangingPunct="1">
              <a:buFont typeface="Wingdings" pitchFamily="2" charset="2"/>
              <a:buNone/>
              <a:defRPr/>
            </a:pPr>
            <a:endParaRPr lang="tr-TR" dirty="0">
              <a:solidFill>
                <a:schemeClr val="bg1"/>
              </a:solidFill>
              <a:latin typeface="Comic Sans MS" pitchFamily="66" charset="0"/>
            </a:endParaRPr>
          </a:p>
        </p:txBody>
      </p:sp>
      <p:pic>
        <p:nvPicPr>
          <p:cNvPr id="183301" name="Picture 4" descr="Symbols-8-BZQKHHCPGL">
            <a:extLst>
              <a:ext uri="{FF2B5EF4-FFF2-40B4-BE49-F238E27FC236}">
                <a16:creationId xmlns:a16="http://schemas.microsoft.com/office/drawing/2014/main" id="{3CF58064-92C5-8D8E-6564-6928CED233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5214938"/>
            <a:ext cx="1655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5 Slayt Numarası Yer Tutucusu">
            <a:extLst>
              <a:ext uri="{FF2B5EF4-FFF2-40B4-BE49-F238E27FC236}">
                <a16:creationId xmlns:a16="http://schemas.microsoft.com/office/drawing/2014/main" id="{E542A4D9-C6FC-A1CA-C059-6DFB98D371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5056B8E-F5E0-FC43-85F4-54D641890885}" type="slidenum">
              <a:rPr lang="tr-TR" altLang="tr-TR"/>
              <a:pPr/>
              <a:t>102</a:t>
            </a:fld>
            <a:endParaRPr lang="tr-TR" altLang="tr-TR"/>
          </a:p>
        </p:txBody>
      </p:sp>
      <p:sp>
        <p:nvSpPr>
          <p:cNvPr id="184323" name="Rectangle 2">
            <a:extLst>
              <a:ext uri="{FF2B5EF4-FFF2-40B4-BE49-F238E27FC236}">
                <a16:creationId xmlns:a16="http://schemas.microsoft.com/office/drawing/2014/main" id="{86B829F8-0677-508B-09D0-9E84E1B72601}"/>
              </a:ext>
            </a:extLst>
          </p:cNvPr>
          <p:cNvSpPr>
            <a:spLocks noGrp="1" noChangeArrowheads="1"/>
          </p:cNvSpPr>
          <p:nvPr>
            <p:ph type="title"/>
          </p:nvPr>
        </p:nvSpPr>
        <p:spPr>
          <a:solidFill>
            <a:srgbClr val="FF0000"/>
          </a:solidFill>
        </p:spPr>
        <p:txBody>
          <a:bodyPr/>
          <a:lstStyle/>
          <a:p>
            <a:pPr eaLnBrk="1" hangingPunct="1"/>
            <a:r>
              <a:rPr lang="tr-TR" altLang="tr-TR" sz="3200" b="1">
                <a:solidFill>
                  <a:schemeClr val="bg1"/>
                </a:solidFill>
                <a:latin typeface="Comic Sans MS" panose="030F0902030302020204" pitchFamily="66" charset="0"/>
              </a:rPr>
              <a:t>25/IV  Gözaltı veya Tutuklanma</a:t>
            </a:r>
            <a:br>
              <a:rPr lang="tr-TR" altLang="tr-TR" sz="3200" b="1">
                <a:solidFill>
                  <a:schemeClr val="bg1"/>
                </a:solidFill>
                <a:latin typeface="Comic Sans MS" panose="030F0902030302020204" pitchFamily="66" charset="0"/>
              </a:rPr>
            </a:br>
            <a:endParaRPr lang="tr-TR" altLang="tr-TR" sz="3200" b="1">
              <a:solidFill>
                <a:schemeClr val="bg1"/>
              </a:solidFill>
              <a:latin typeface="Comic Sans MS" panose="030F0902030302020204" pitchFamily="66" charset="0"/>
            </a:endParaRPr>
          </a:p>
        </p:txBody>
      </p:sp>
      <p:sp>
        <p:nvSpPr>
          <p:cNvPr id="71684" name="Rectangle 3">
            <a:extLst>
              <a:ext uri="{FF2B5EF4-FFF2-40B4-BE49-F238E27FC236}">
                <a16:creationId xmlns:a16="http://schemas.microsoft.com/office/drawing/2014/main" id="{C49B18D7-3697-91BC-A88E-0DE8032B7FB8}"/>
              </a:ext>
            </a:extLst>
          </p:cNvPr>
          <p:cNvSpPr>
            <a:spLocks noGrp="1" noChangeArrowheads="1"/>
          </p:cNvSpPr>
          <p:nvPr>
            <p:ph type="body" idx="1"/>
          </p:nvPr>
        </p:nvSpPr>
        <p:spPr>
          <a:xfrm>
            <a:off x="1071563" y="2643188"/>
            <a:ext cx="7429500" cy="2154237"/>
          </a:xfrm>
          <a:solidFill>
            <a:schemeClr val="bg2">
              <a:lumMod val="25000"/>
              <a:lumOff val="75000"/>
            </a:schemeClr>
          </a:solidFill>
        </p:spPr>
        <p:txBody>
          <a:bodyPr/>
          <a:lstStyle/>
          <a:p>
            <a:pPr algn="just" eaLnBrk="1" hangingPunct="1">
              <a:defRPr/>
            </a:pPr>
            <a:r>
              <a:rPr lang="tr-TR" b="1" dirty="0">
                <a:latin typeface="Comic Sans MS" pitchFamily="66" charset="0"/>
              </a:rPr>
              <a:t>İşçinin gözaltına alınması veya tutuklanması halinde devamsızlığın 17. maddedeki bildirim süresini aşması. </a:t>
            </a:r>
          </a:p>
          <a:p>
            <a:pPr eaLnBrk="1" hangingPunct="1">
              <a:buFont typeface="Wingdings" pitchFamily="2" charset="2"/>
              <a:buNone/>
              <a:defRPr/>
            </a:pPr>
            <a:endParaRPr lang="tr-TR" dirty="0">
              <a:latin typeface="Comic Sans MS" pitchFamily="66" charset="0"/>
            </a:endParaRPr>
          </a:p>
          <a:p>
            <a:pPr eaLnBrk="1" hangingPunct="1">
              <a:defRPr/>
            </a:pPr>
            <a:endParaRPr lang="tr-TR" dirty="0"/>
          </a:p>
        </p:txBody>
      </p:sp>
      <p:pic>
        <p:nvPicPr>
          <p:cNvPr id="184325" name="Picture 4" descr="gif182">
            <a:extLst>
              <a:ext uri="{FF2B5EF4-FFF2-40B4-BE49-F238E27FC236}">
                <a16:creationId xmlns:a16="http://schemas.microsoft.com/office/drawing/2014/main" id="{0A695971-E289-B5E8-1F7A-0F3C6787CB4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142875"/>
            <a:ext cx="1473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5 Slayt Numarası Yer Tutucusu">
            <a:extLst>
              <a:ext uri="{FF2B5EF4-FFF2-40B4-BE49-F238E27FC236}">
                <a16:creationId xmlns:a16="http://schemas.microsoft.com/office/drawing/2014/main" id="{C202745B-7A49-4B50-CE69-19E897CB11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5C723F8-A9D6-0242-9AF3-07E33150BF84}" type="slidenum">
              <a:rPr lang="tr-TR" altLang="tr-TR"/>
              <a:pPr/>
              <a:t>103</a:t>
            </a:fld>
            <a:endParaRPr lang="tr-TR" altLang="tr-TR"/>
          </a:p>
        </p:txBody>
      </p:sp>
      <p:sp>
        <p:nvSpPr>
          <p:cNvPr id="400386" name="Rectangle 2">
            <a:extLst>
              <a:ext uri="{FF2B5EF4-FFF2-40B4-BE49-F238E27FC236}">
                <a16:creationId xmlns:a16="http://schemas.microsoft.com/office/drawing/2014/main" id="{6FB572BA-1311-8749-BC1B-C38D939D4983}"/>
              </a:ext>
            </a:extLst>
          </p:cNvPr>
          <p:cNvSpPr>
            <a:spLocks noGrp="1" noChangeArrowheads="1"/>
          </p:cNvSpPr>
          <p:nvPr>
            <p:ph type="title"/>
          </p:nvPr>
        </p:nvSpPr>
        <p:spPr>
          <a:solidFill>
            <a:schemeClr val="hlink"/>
          </a:solidFill>
        </p:spPr>
        <p:txBody>
          <a:bodyPr/>
          <a:lstStyle/>
          <a:p>
            <a:pPr eaLnBrk="1" hangingPunct="1"/>
            <a:r>
              <a:rPr lang="en-US" altLang="tr-TR" b="1">
                <a:solidFill>
                  <a:schemeClr val="bg1"/>
                </a:solidFill>
              </a:rPr>
              <a:t>İŞ GÜVENCESİ</a:t>
            </a:r>
            <a:endParaRPr lang="tr-TR" altLang="tr-TR" b="1">
              <a:solidFill>
                <a:schemeClr val="bg1"/>
              </a:solidFill>
            </a:endParaRPr>
          </a:p>
        </p:txBody>
      </p:sp>
      <p:sp>
        <p:nvSpPr>
          <p:cNvPr id="400387" name="Rectangle 3">
            <a:extLst>
              <a:ext uri="{FF2B5EF4-FFF2-40B4-BE49-F238E27FC236}">
                <a16:creationId xmlns:a16="http://schemas.microsoft.com/office/drawing/2014/main" id="{A70FF511-09F2-EE4D-38F5-A56CCC5B2759}"/>
              </a:ext>
            </a:extLst>
          </p:cNvPr>
          <p:cNvSpPr>
            <a:spLocks noGrp="1" noChangeArrowheads="1"/>
          </p:cNvSpPr>
          <p:nvPr>
            <p:ph type="body" idx="1"/>
          </p:nvPr>
        </p:nvSpPr>
        <p:spPr>
          <a:xfrm>
            <a:off x="1071563" y="2714625"/>
            <a:ext cx="7461250" cy="2197100"/>
          </a:xfrm>
          <a:solidFill>
            <a:schemeClr val="bg2">
              <a:lumMod val="25000"/>
              <a:lumOff val="75000"/>
            </a:schemeClr>
          </a:solidFill>
        </p:spPr>
        <p:txBody>
          <a:bodyPr/>
          <a:lstStyle/>
          <a:p>
            <a:pPr algn="just" eaLnBrk="1" hangingPunct="1">
              <a:defRPr/>
            </a:pPr>
            <a:r>
              <a:rPr lang="en-US" sz="3600" b="1" dirty="0" err="1">
                <a:solidFill>
                  <a:schemeClr val="hlink"/>
                </a:solidFill>
                <a:latin typeface="Comic Sans MS" pitchFamily="66" charset="0"/>
              </a:rPr>
              <a:t>İş</a:t>
            </a:r>
            <a:r>
              <a:rPr lang="en-US" sz="3600" b="1" dirty="0">
                <a:solidFill>
                  <a:schemeClr val="hlink"/>
                </a:solidFill>
                <a:latin typeface="Comic Sans MS" pitchFamily="66" charset="0"/>
              </a:rPr>
              <a:t> </a:t>
            </a:r>
            <a:r>
              <a:rPr lang="en-US" sz="3600" b="1" dirty="0" err="1">
                <a:solidFill>
                  <a:schemeClr val="hlink"/>
                </a:solidFill>
                <a:latin typeface="Comic Sans MS" pitchFamily="66" charset="0"/>
              </a:rPr>
              <a:t>Güvencesi</a:t>
            </a:r>
            <a:r>
              <a:rPr lang="en-US" sz="3600" b="1" dirty="0">
                <a:solidFill>
                  <a:schemeClr val="hlink"/>
                </a:solidFill>
                <a:latin typeface="Comic Sans MS" pitchFamily="66" charset="0"/>
              </a:rPr>
              <a:t>, </a:t>
            </a:r>
            <a:r>
              <a:rPr lang="tr-TR" sz="3600" b="1" dirty="0">
                <a:latin typeface="Comic Sans MS" pitchFamily="66" charset="0"/>
              </a:rPr>
              <a:t>“</a:t>
            </a:r>
            <a:r>
              <a:rPr lang="en-US" sz="3600" b="1" dirty="0" err="1">
                <a:latin typeface="Comic Sans MS" pitchFamily="66" charset="0"/>
              </a:rPr>
              <a:t>geçerli</a:t>
            </a:r>
            <a:r>
              <a:rPr lang="en-US" sz="3600" b="1" dirty="0">
                <a:latin typeface="Comic Sans MS" pitchFamily="66" charset="0"/>
              </a:rPr>
              <a:t> </a:t>
            </a:r>
            <a:r>
              <a:rPr lang="en-US" sz="3600" b="1" dirty="0" err="1">
                <a:latin typeface="Comic Sans MS" pitchFamily="66" charset="0"/>
              </a:rPr>
              <a:t>sebep</a:t>
            </a:r>
            <a:r>
              <a:rPr lang="tr-TR" sz="3600" b="1" dirty="0">
                <a:latin typeface="Comic Sans MS" pitchFamily="66" charset="0"/>
              </a:rPr>
              <a:t>”</a:t>
            </a:r>
            <a:r>
              <a:rPr lang="en-US" sz="3600" b="1" dirty="0">
                <a:solidFill>
                  <a:schemeClr val="hlink"/>
                </a:solidFill>
                <a:latin typeface="Comic Sans MS" pitchFamily="66" charset="0"/>
              </a:rPr>
              <a:t> </a:t>
            </a:r>
            <a:r>
              <a:rPr lang="en-US" sz="3600" b="1" dirty="0" err="1">
                <a:solidFill>
                  <a:schemeClr val="hlink"/>
                </a:solidFill>
                <a:latin typeface="Comic Sans MS" pitchFamily="66" charset="0"/>
              </a:rPr>
              <a:t>olmadan</a:t>
            </a:r>
            <a:r>
              <a:rPr lang="en-US" sz="3600" b="1" dirty="0">
                <a:solidFill>
                  <a:schemeClr val="hlink"/>
                </a:solidFill>
                <a:latin typeface="Comic Sans MS" pitchFamily="66" charset="0"/>
              </a:rPr>
              <a:t> </a:t>
            </a:r>
            <a:r>
              <a:rPr lang="en-US" sz="3600" b="1" dirty="0" err="1">
                <a:solidFill>
                  <a:schemeClr val="hlink"/>
                </a:solidFill>
                <a:latin typeface="Comic Sans MS" pitchFamily="66" charset="0"/>
              </a:rPr>
              <a:t>işçinin</a:t>
            </a:r>
            <a:r>
              <a:rPr lang="en-US" sz="3600" b="1" dirty="0">
                <a:solidFill>
                  <a:schemeClr val="hlink"/>
                </a:solidFill>
                <a:latin typeface="Comic Sans MS" pitchFamily="66" charset="0"/>
              </a:rPr>
              <a:t> </a:t>
            </a:r>
            <a:r>
              <a:rPr lang="en-US" sz="3600" b="1" dirty="0" err="1">
                <a:solidFill>
                  <a:schemeClr val="hlink"/>
                </a:solidFill>
                <a:latin typeface="Comic Sans MS" pitchFamily="66" charset="0"/>
              </a:rPr>
              <a:t>sözleşmesine</a:t>
            </a:r>
            <a:r>
              <a:rPr lang="en-US" sz="3600" b="1" dirty="0">
                <a:solidFill>
                  <a:schemeClr val="hlink"/>
                </a:solidFill>
                <a:latin typeface="Comic Sans MS" pitchFamily="66" charset="0"/>
              </a:rPr>
              <a:t> son </a:t>
            </a:r>
            <a:r>
              <a:rPr lang="en-US" sz="3600" b="1" dirty="0" err="1">
                <a:solidFill>
                  <a:schemeClr val="hlink"/>
                </a:solidFill>
                <a:latin typeface="Comic Sans MS" pitchFamily="66" charset="0"/>
              </a:rPr>
              <a:t>verilememesi</a:t>
            </a:r>
            <a:r>
              <a:rPr lang="en-US" sz="3600" b="1" dirty="0">
                <a:solidFill>
                  <a:schemeClr val="hlink"/>
                </a:solidFill>
                <a:latin typeface="Comic Sans MS" pitchFamily="66" charset="0"/>
              </a:rPr>
              <a:t> </a:t>
            </a:r>
            <a:r>
              <a:rPr lang="en-US" sz="3600" b="1" dirty="0" err="1">
                <a:solidFill>
                  <a:schemeClr val="hlink"/>
                </a:solidFill>
                <a:latin typeface="Comic Sans MS" pitchFamily="66" charset="0"/>
              </a:rPr>
              <a:t>demektir</a:t>
            </a:r>
            <a:r>
              <a:rPr lang="en-US" sz="3600" b="1" dirty="0">
                <a:solidFill>
                  <a:schemeClr val="hlink"/>
                </a:solidFill>
                <a:latin typeface="Comic Sans MS" pitchFamily="66" charset="0"/>
              </a:rPr>
              <a:t>.</a:t>
            </a:r>
            <a:endParaRPr lang="tr-TR" sz="3600" b="1" dirty="0">
              <a:solidFill>
                <a:schemeClr val="hlink"/>
              </a:solidFill>
              <a:latin typeface="Comic Sans MS" pitchFamily="66" charset="0"/>
            </a:endParaRPr>
          </a:p>
        </p:txBody>
      </p:sp>
      <p:pic>
        <p:nvPicPr>
          <p:cNvPr id="185349" name="Picture 4" descr="applaus1">
            <a:extLst>
              <a:ext uri="{FF2B5EF4-FFF2-40B4-BE49-F238E27FC236}">
                <a16:creationId xmlns:a16="http://schemas.microsoft.com/office/drawing/2014/main" id="{53EA783C-13D5-4809-EC52-E7082F94F8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33375"/>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2" descr="C:\Users\Müjdat Şakar\Desktop\animasyon\images.jpg">
            <a:extLst>
              <a:ext uri="{FF2B5EF4-FFF2-40B4-BE49-F238E27FC236}">
                <a16:creationId xmlns:a16="http://schemas.microsoft.com/office/drawing/2014/main" id="{0BA6AA62-F146-8C1B-0DC9-239DA5428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929188"/>
            <a:ext cx="9652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00386"/>
                                        </p:tgtEl>
                                        <p:attrNameLst>
                                          <p:attrName>style.visibility</p:attrName>
                                        </p:attrNameLst>
                                      </p:cBhvr>
                                      <p:to>
                                        <p:strVal val="visible"/>
                                      </p:to>
                                    </p:set>
                                    <p:anim by="(-#ppt_w*2)" calcmode="lin" valueType="num">
                                      <p:cBhvr rctx="PPT">
                                        <p:cTn id="7" dur="500" autoRev="1" fill="hold">
                                          <p:stCondLst>
                                            <p:cond delay="0"/>
                                          </p:stCondLst>
                                        </p:cTn>
                                        <p:tgtEl>
                                          <p:spTgt spid="400386"/>
                                        </p:tgtEl>
                                        <p:attrNameLst>
                                          <p:attrName>ppt_w</p:attrName>
                                        </p:attrNameLst>
                                      </p:cBhvr>
                                    </p:anim>
                                    <p:anim by="(#ppt_w*0.50)" calcmode="lin" valueType="num">
                                      <p:cBhvr>
                                        <p:cTn id="8" dur="500" decel="50000" autoRev="1" fill="hold">
                                          <p:stCondLst>
                                            <p:cond delay="0"/>
                                          </p:stCondLst>
                                        </p:cTn>
                                        <p:tgtEl>
                                          <p:spTgt spid="400386"/>
                                        </p:tgtEl>
                                        <p:attrNameLst>
                                          <p:attrName>ppt_x</p:attrName>
                                        </p:attrNameLst>
                                      </p:cBhvr>
                                    </p:anim>
                                    <p:anim from="(-#ppt_h/2)" to="(#ppt_y)" calcmode="lin" valueType="num">
                                      <p:cBhvr>
                                        <p:cTn id="9" dur="1000" fill="hold">
                                          <p:stCondLst>
                                            <p:cond delay="0"/>
                                          </p:stCondLst>
                                        </p:cTn>
                                        <p:tgtEl>
                                          <p:spTgt spid="400386"/>
                                        </p:tgtEl>
                                        <p:attrNameLst>
                                          <p:attrName>ppt_y</p:attrName>
                                        </p:attrNameLst>
                                      </p:cBhvr>
                                    </p:anim>
                                    <p:animRot by="21600000">
                                      <p:cBhvr>
                                        <p:cTn id="10" dur="1000" fill="hold">
                                          <p:stCondLst>
                                            <p:cond delay="0"/>
                                          </p:stCondLst>
                                        </p:cTn>
                                        <p:tgtEl>
                                          <p:spTgt spid="40038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00387">
                                            <p:txEl>
                                              <p:pRg st="0" end="0"/>
                                            </p:txEl>
                                          </p:spTgt>
                                        </p:tgtEl>
                                        <p:attrNameLst>
                                          <p:attrName>style.visibility</p:attrName>
                                        </p:attrNameLst>
                                      </p:cBhvr>
                                      <p:to>
                                        <p:strVal val="visible"/>
                                      </p:to>
                                    </p:set>
                                    <p:animEffect transition="in" filter="fade">
                                      <p:cBhvr>
                                        <p:cTn id="15" dur="2000"/>
                                        <p:tgtEl>
                                          <p:spTgt spid="400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5 Slayt Numarası Yer Tutucusu">
            <a:extLst>
              <a:ext uri="{FF2B5EF4-FFF2-40B4-BE49-F238E27FC236}">
                <a16:creationId xmlns:a16="http://schemas.microsoft.com/office/drawing/2014/main" id="{63CF7517-8917-16F4-2AA5-14C45E1FF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23459C3-CCD5-2443-A813-E01623F5CDBD}" type="slidenum">
              <a:rPr lang="tr-TR" altLang="tr-TR"/>
              <a:pPr/>
              <a:t>104</a:t>
            </a:fld>
            <a:endParaRPr lang="tr-TR" altLang="tr-TR"/>
          </a:p>
        </p:txBody>
      </p:sp>
      <p:sp>
        <p:nvSpPr>
          <p:cNvPr id="402434" name="Rectangle 2">
            <a:extLst>
              <a:ext uri="{FF2B5EF4-FFF2-40B4-BE49-F238E27FC236}">
                <a16:creationId xmlns:a16="http://schemas.microsoft.com/office/drawing/2014/main" id="{6EAE1FBC-5B53-F4F8-2855-B06FF84A0FEB}"/>
              </a:ext>
            </a:extLst>
          </p:cNvPr>
          <p:cNvSpPr>
            <a:spLocks noGrp="1" noChangeArrowheads="1"/>
          </p:cNvSpPr>
          <p:nvPr>
            <p:ph type="title"/>
          </p:nvPr>
        </p:nvSpPr>
        <p:spPr>
          <a:xfrm>
            <a:off x="214313" y="115888"/>
            <a:ext cx="8715375" cy="1955800"/>
          </a:xfrm>
          <a:solidFill>
            <a:schemeClr val="hlink"/>
          </a:solidFill>
        </p:spPr>
        <p:txBody>
          <a:bodyPr/>
          <a:lstStyle/>
          <a:p>
            <a:pPr algn="ctr" eaLnBrk="1" hangingPunct="1"/>
            <a:r>
              <a:rPr lang="en-US" altLang="tr-TR" sz="3200" b="1">
                <a:solidFill>
                  <a:schemeClr val="bg1"/>
                </a:solidFill>
                <a:latin typeface="Comic Sans MS" panose="030F0902030302020204" pitchFamily="66" charset="0"/>
              </a:rPr>
              <a:t>İŞ GÜVENCES</a:t>
            </a:r>
            <a:r>
              <a:rPr lang="tr-TR" altLang="tr-TR" sz="3200" b="1">
                <a:solidFill>
                  <a:schemeClr val="bg1"/>
                </a:solidFill>
                <a:latin typeface="Comic Sans MS" panose="030F0902030302020204" pitchFamily="66" charset="0"/>
              </a:rPr>
              <a:t>İ</a:t>
            </a:r>
            <a:r>
              <a:rPr lang="en-US" altLang="tr-TR" sz="3200" b="1">
                <a:solidFill>
                  <a:schemeClr val="bg1"/>
                </a:solidFill>
                <a:latin typeface="Comic Sans MS" panose="030F0902030302020204" pitchFamily="66" charset="0"/>
              </a:rPr>
              <a:t> HÜKÜMLER</a:t>
            </a:r>
            <a:r>
              <a:rPr lang="tr-TR" altLang="tr-TR" sz="3200" b="1">
                <a:solidFill>
                  <a:schemeClr val="bg1"/>
                </a:solidFill>
                <a:latin typeface="Comic Sans MS" panose="030F0902030302020204" pitchFamily="66" charset="0"/>
              </a:rPr>
              <a:t>İ</a:t>
            </a:r>
            <a:r>
              <a:rPr lang="en-US" altLang="tr-TR" sz="3200" b="1">
                <a:solidFill>
                  <a:schemeClr val="bg1"/>
                </a:solidFill>
                <a:latin typeface="Comic Sans MS" panose="030F0902030302020204" pitchFamily="66" charset="0"/>
              </a:rPr>
              <a:t>NDEN YARARLANANLAR</a:t>
            </a:r>
            <a:endParaRPr lang="tr-TR" altLang="tr-TR" sz="3200" b="1">
              <a:solidFill>
                <a:schemeClr val="bg1"/>
              </a:solidFill>
              <a:latin typeface="Comic Sans MS" panose="030F0902030302020204" pitchFamily="66" charset="0"/>
            </a:endParaRPr>
          </a:p>
        </p:txBody>
      </p:sp>
      <p:sp>
        <p:nvSpPr>
          <p:cNvPr id="402435" name="Rectangle 3">
            <a:extLst>
              <a:ext uri="{FF2B5EF4-FFF2-40B4-BE49-F238E27FC236}">
                <a16:creationId xmlns:a16="http://schemas.microsoft.com/office/drawing/2014/main" id="{ECEEA8DD-4502-E9DF-8A90-13B85AAF0376}"/>
              </a:ext>
            </a:extLst>
          </p:cNvPr>
          <p:cNvSpPr>
            <a:spLocks noGrp="1" noChangeArrowheads="1"/>
          </p:cNvSpPr>
          <p:nvPr>
            <p:ph type="body" idx="1"/>
          </p:nvPr>
        </p:nvSpPr>
        <p:spPr>
          <a:xfrm>
            <a:off x="642938" y="2214563"/>
            <a:ext cx="8054975" cy="3816350"/>
          </a:xfrm>
          <a:solidFill>
            <a:schemeClr val="bg1"/>
          </a:solidFill>
        </p:spPr>
        <p:txBody>
          <a:bodyPr/>
          <a:lstStyle/>
          <a:p>
            <a:pPr eaLnBrk="1" hangingPunct="1">
              <a:lnSpc>
                <a:spcPct val="80000"/>
              </a:lnSpc>
            </a:pPr>
            <a:r>
              <a:rPr lang="en-US" altLang="tr-TR" sz="2000" b="1">
                <a:cs typeface="Times New Roman" panose="02020603050405020304" pitchFamily="18" charset="0"/>
              </a:rPr>
              <a:t>İş güvencesi hükümlerinden yararlanmak için:</a:t>
            </a:r>
          </a:p>
          <a:p>
            <a:pPr eaLnBrk="1" hangingPunct="1">
              <a:lnSpc>
                <a:spcPct val="80000"/>
              </a:lnSpc>
              <a:buFont typeface="Wingdings" pitchFamily="2" charset="2"/>
              <a:buNone/>
            </a:pPr>
            <a:endParaRPr lang="tr-TR" altLang="tr-TR" sz="2000" b="1">
              <a:solidFill>
                <a:schemeClr val="hlink"/>
              </a:solidFill>
              <a:cs typeface="Times New Roman" panose="02020603050405020304" pitchFamily="18" charset="0"/>
            </a:endParaRPr>
          </a:p>
          <a:p>
            <a:pPr lvl="1" eaLnBrk="1" hangingPunct="1">
              <a:lnSpc>
                <a:spcPct val="80000"/>
              </a:lnSpc>
              <a:buFont typeface="Wingdings" pitchFamily="2" charset="2"/>
              <a:buNone/>
            </a:pPr>
            <a:r>
              <a:rPr lang="tr-TR" altLang="tr-TR" sz="2000" b="1">
                <a:solidFill>
                  <a:schemeClr val="hlink"/>
                </a:solidFill>
                <a:cs typeface="Times New Roman" panose="02020603050405020304" pitchFamily="18" charset="0"/>
              </a:rPr>
              <a:t>1-</a:t>
            </a:r>
            <a:r>
              <a:rPr lang="en-US" altLang="tr-TR" sz="2000" b="1">
                <a:solidFill>
                  <a:schemeClr val="hlink"/>
                </a:solidFill>
                <a:cs typeface="Times New Roman" panose="02020603050405020304" pitchFamily="18" charset="0"/>
              </a:rPr>
              <a:t>Otuz veya daha fazla işçi çalıştıran bir işyerinde çalışmak,</a:t>
            </a:r>
            <a:endParaRPr lang="tr-TR" altLang="tr-TR" sz="2000" b="1">
              <a:solidFill>
                <a:schemeClr val="hlink"/>
              </a:solidFill>
              <a:cs typeface="Times New Roman" panose="02020603050405020304" pitchFamily="18" charset="0"/>
            </a:endParaRPr>
          </a:p>
          <a:p>
            <a:pPr lvl="1" eaLnBrk="1" hangingPunct="1">
              <a:lnSpc>
                <a:spcPct val="80000"/>
              </a:lnSpc>
              <a:buFont typeface="Wingdings" pitchFamily="2" charset="2"/>
              <a:buNone/>
            </a:pPr>
            <a:endParaRPr lang="en-US" altLang="tr-TR" sz="2000" b="1">
              <a:solidFill>
                <a:schemeClr val="hlink"/>
              </a:solidFill>
              <a:cs typeface="Times New Roman" panose="02020603050405020304" pitchFamily="18" charset="0"/>
            </a:endParaRPr>
          </a:p>
          <a:p>
            <a:pPr lvl="1" eaLnBrk="1" hangingPunct="1">
              <a:lnSpc>
                <a:spcPct val="80000"/>
              </a:lnSpc>
              <a:buFont typeface="Wingdings" pitchFamily="2" charset="2"/>
              <a:buNone/>
            </a:pPr>
            <a:r>
              <a:rPr lang="tr-TR" altLang="tr-TR" sz="2000" b="1">
                <a:solidFill>
                  <a:schemeClr val="hlink"/>
                </a:solidFill>
                <a:cs typeface="Times New Roman" panose="02020603050405020304" pitchFamily="18" charset="0"/>
              </a:rPr>
              <a:t>2-</a:t>
            </a:r>
            <a:r>
              <a:rPr lang="en-US" altLang="tr-TR" sz="2000" b="1">
                <a:solidFill>
                  <a:schemeClr val="hlink"/>
                </a:solidFill>
                <a:cs typeface="Times New Roman" panose="02020603050405020304" pitchFamily="18" charset="0"/>
              </a:rPr>
              <a:t>En az altı aylık kıdeme sahip olmak,</a:t>
            </a:r>
            <a:endParaRPr lang="tr-TR" altLang="tr-TR" sz="2000" b="1">
              <a:solidFill>
                <a:schemeClr val="hlink"/>
              </a:solidFill>
              <a:cs typeface="Times New Roman" panose="02020603050405020304" pitchFamily="18" charset="0"/>
            </a:endParaRPr>
          </a:p>
          <a:p>
            <a:pPr lvl="1" eaLnBrk="1" hangingPunct="1">
              <a:lnSpc>
                <a:spcPct val="80000"/>
              </a:lnSpc>
              <a:buFont typeface="Wingdings" pitchFamily="2" charset="2"/>
              <a:buNone/>
            </a:pPr>
            <a:endParaRPr lang="en-US" altLang="tr-TR" sz="2000" b="1">
              <a:solidFill>
                <a:schemeClr val="hlink"/>
              </a:solidFill>
              <a:cs typeface="Times New Roman" panose="02020603050405020304" pitchFamily="18" charset="0"/>
            </a:endParaRPr>
          </a:p>
          <a:p>
            <a:pPr lvl="1" eaLnBrk="1" hangingPunct="1">
              <a:lnSpc>
                <a:spcPct val="80000"/>
              </a:lnSpc>
              <a:buFont typeface="Wingdings" pitchFamily="2" charset="2"/>
              <a:buNone/>
            </a:pPr>
            <a:r>
              <a:rPr lang="tr-TR" altLang="tr-TR" sz="2000" b="1">
                <a:solidFill>
                  <a:schemeClr val="hlink"/>
                </a:solidFill>
                <a:cs typeface="Times New Roman" panose="02020603050405020304" pitchFamily="18" charset="0"/>
              </a:rPr>
              <a:t>3-</a:t>
            </a:r>
            <a:r>
              <a:rPr lang="en-US" altLang="tr-TR" sz="2000" b="1">
                <a:solidFill>
                  <a:schemeClr val="hlink"/>
                </a:solidFill>
                <a:cs typeface="Times New Roman" panose="02020603050405020304" pitchFamily="18" charset="0"/>
              </a:rPr>
              <a:t>Belirsiz süreli iş sözleşmesi ile çalışmak,</a:t>
            </a:r>
            <a:endParaRPr lang="tr-TR" altLang="tr-TR" sz="2000" b="1">
              <a:solidFill>
                <a:schemeClr val="hlink"/>
              </a:solidFill>
              <a:cs typeface="Times New Roman" panose="02020603050405020304" pitchFamily="18" charset="0"/>
            </a:endParaRPr>
          </a:p>
          <a:p>
            <a:pPr lvl="1" eaLnBrk="1" hangingPunct="1">
              <a:lnSpc>
                <a:spcPct val="80000"/>
              </a:lnSpc>
              <a:buFont typeface="Wingdings" pitchFamily="2" charset="2"/>
              <a:buNone/>
            </a:pPr>
            <a:endParaRPr lang="en-US" altLang="tr-TR" sz="2000" b="1">
              <a:solidFill>
                <a:schemeClr val="hlink"/>
              </a:solidFill>
              <a:cs typeface="Times New Roman" panose="02020603050405020304" pitchFamily="18" charset="0"/>
            </a:endParaRPr>
          </a:p>
          <a:p>
            <a:pPr lvl="1" algn="just" eaLnBrk="1" hangingPunct="1">
              <a:lnSpc>
                <a:spcPct val="80000"/>
              </a:lnSpc>
              <a:buFont typeface="Wingdings" pitchFamily="2" charset="2"/>
              <a:buNone/>
            </a:pPr>
            <a:r>
              <a:rPr lang="tr-TR" altLang="tr-TR" sz="2000" b="1">
                <a:solidFill>
                  <a:schemeClr val="hlink"/>
                </a:solidFill>
                <a:cs typeface="Times New Roman" panose="02020603050405020304" pitchFamily="18" charset="0"/>
              </a:rPr>
              <a:t>4-”</a:t>
            </a:r>
            <a:r>
              <a:rPr lang="en-US" altLang="tr-TR" sz="2000" b="1">
                <a:cs typeface="Times New Roman" panose="02020603050405020304" pitchFamily="18" charset="0"/>
              </a:rPr>
              <a:t>İşletmenin bütününü sevk ve idare eden işveren vekili veya yardımcısı</a:t>
            </a:r>
            <a:r>
              <a:rPr lang="tr-TR" altLang="tr-TR" sz="2000" b="1">
                <a:cs typeface="Times New Roman" panose="02020603050405020304" pitchFamily="18" charset="0"/>
              </a:rPr>
              <a:t>”</a:t>
            </a:r>
            <a:r>
              <a:rPr lang="en-US" altLang="tr-TR" sz="2000" b="1">
                <a:cs typeface="Times New Roman" panose="02020603050405020304" pitchFamily="18" charset="0"/>
              </a:rPr>
              <a:t> </a:t>
            </a:r>
            <a:r>
              <a:rPr lang="en-US" altLang="tr-TR" sz="2000" b="1">
                <a:solidFill>
                  <a:schemeClr val="hlink"/>
                </a:solidFill>
                <a:cs typeface="Times New Roman" panose="02020603050405020304" pitchFamily="18" charset="0"/>
              </a:rPr>
              <a:t>ile </a:t>
            </a:r>
            <a:r>
              <a:rPr lang="tr-TR" altLang="tr-TR" sz="2000" b="1">
                <a:cs typeface="Times New Roman" panose="02020603050405020304" pitchFamily="18" charset="0"/>
              </a:rPr>
              <a:t>“</a:t>
            </a:r>
            <a:r>
              <a:rPr lang="en-US" altLang="tr-TR" sz="2000" b="1">
                <a:cs typeface="Times New Roman" panose="02020603050405020304" pitchFamily="18" charset="0"/>
              </a:rPr>
              <a:t>işyerinin</a:t>
            </a:r>
            <a:r>
              <a:rPr lang="tr-TR" altLang="tr-TR" sz="2000" b="1">
                <a:cs typeface="Times New Roman" panose="02020603050405020304" pitchFamily="18" charset="0"/>
              </a:rPr>
              <a:t> </a:t>
            </a:r>
            <a:r>
              <a:rPr lang="en-US" altLang="tr-TR" sz="2000" b="1">
                <a:cs typeface="Times New Roman" panose="02020603050405020304" pitchFamily="18" charset="0"/>
              </a:rPr>
              <a:t>bütününü sevk ve idare eden ve işçiyi işe alma ve işten çıkarma yetkisi bulunan</a:t>
            </a:r>
            <a:r>
              <a:rPr lang="en-US" altLang="tr-TR" sz="2000" b="1">
                <a:solidFill>
                  <a:schemeClr val="hlink"/>
                </a:solidFill>
                <a:cs typeface="Times New Roman" panose="02020603050405020304" pitchFamily="18" charset="0"/>
              </a:rPr>
              <a:t> </a:t>
            </a:r>
            <a:r>
              <a:rPr lang="en-US" altLang="tr-TR" sz="2000" b="1">
                <a:cs typeface="Times New Roman" panose="02020603050405020304" pitchFamily="18" charset="0"/>
              </a:rPr>
              <a:t>işveren vekili</a:t>
            </a:r>
            <a:r>
              <a:rPr lang="tr-TR" altLang="tr-TR" sz="2000" b="1">
                <a:cs typeface="Times New Roman" panose="02020603050405020304" pitchFamily="18" charset="0"/>
              </a:rPr>
              <a:t>”</a:t>
            </a:r>
            <a:r>
              <a:rPr lang="en-US" altLang="tr-TR" sz="2000" b="1">
                <a:cs typeface="Times New Roman" panose="02020603050405020304" pitchFamily="18" charset="0"/>
              </a:rPr>
              <a:t> </a:t>
            </a:r>
            <a:r>
              <a:rPr lang="en-US" altLang="tr-TR" sz="2000" b="1">
                <a:solidFill>
                  <a:schemeClr val="hlink"/>
                </a:solidFill>
                <a:cs typeface="Times New Roman" panose="02020603050405020304" pitchFamily="18" charset="0"/>
              </a:rPr>
              <a:t>konumunda bulunmamak gerekir.</a:t>
            </a:r>
            <a:endParaRPr lang="tr-TR" altLang="tr-TR" sz="2000" b="1">
              <a:solidFill>
                <a:schemeClr val="hlink"/>
              </a:solidFill>
              <a:cs typeface="Times New Roman" panose="02020603050405020304" pitchFamily="18" charset="0"/>
            </a:endParaRPr>
          </a:p>
        </p:txBody>
      </p:sp>
      <p:pic>
        <p:nvPicPr>
          <p:cNvPr id="186373" name="Picture 4" descr="10nx">
            <a:extLst>
              <a:ext uri="{FF2B5EF4-FFF2-40B4-BE49-F238E27FC236}">
                <a16:creationId xmlns:a16="http://schemas.microsoft.com/office/drawing/2014/main" id="{0E48CB92-1EA0-CA18-F482-180FE84841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49275"/>
            <a:ext cx="1066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243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402435">
                                            <p:txEl>
                                              <p:pRg st="0" end="0"/>
                                            </p:txEl>
                                          </p:spTgt>
                                        </p:tgtEl>
                                        <p:attrNameLst>
                                          <p:attrName>style.visibility</p:attrName>
                                        </p:attrNameLst>
                                      </p:cBhvr>
                                      <p:to>
                                        <p:strVal val="visible"/>
                                      </p:to>
                                    </p:set>
                                    <p:anim calcmode="lin" valueType="num">
                                      <p:cBhvr>
                                        <p:cTn id="11" dur="1000" fill="hold"/>
                                        <p:tgtEl>
                                          <p:spTgt spid="402435">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40243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402435">
                                            <p:txEl>
                                              <p:pRg st="0" end="0"/>
                                            </p:txEl>
                                          </p:spTgt>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02435">
                                            <p:txEl>
                                              <p:pRg st="2" end="2"/>
                                            </p:txEl>
                                          </p:spTgt>
                                        </p:tgtEl>
                                        <p:attrNameLst>
                                          <p:attrName>style.visibility</p:attrName>
                                        </p:attrNameLst>
                                      </p:cBhvr>
                                      <p:to>
                                        <p:strVal val="visible"/>
                                      </p:to>
                                    </p:set>
                                    <p:anim calcmode="lin" valueType="num">
                                      <p:cBhvr>
                                        <p:cTn id="16" dur="1000" fill="hold"/>
                                        <p:tgtEl>
                                          <p:spTgt spid="402435">
                                            <p:txEl>
                                              <p:pRg st="2" end="2"/>
                                            </p:txEl>
                                          </p:spTgt>
                                        </p:tgtEl>
                                        <p:attrNameLst>
                                          <p:attrName>ppt_w</p:attrName>
                                        </p:attrNameLst>
                                      </p:cBhvr>
                                      <p:tavLst>
                                        <p:tav tm="0">
                                          <p:val>
                                            <p:strVal val="#ppt_w+.3"/>
                                          </p:val>
                                        </p:tav>
                                        <p:tav tm="100000">
                                          <p:val>
                                            <p:strVal val="#ppt_w"/>
                                          </p:val>
                                        </p:tav>
                                      </p:tavLst>
                                    </p:anim>
                                    <p:anim calcmode="lin" valueType="num">
                                      <p:cBhvr>
                                        <p:cTn id="17" dur="1000" fill="hold"/>
                                        <p:tgtEl>
                                          <p:spTgt spid="402435">
                                            <p:txEl>
                                              <p:pRg st="2" end="2"/>
                                            </p:txEl>
                                          </p:spTgt>
                                        </p:tgtEl>
                                        <p:attrNameLst>
                                          <p:attrName>ppt_h</p:attrName>
                                        </p:attrNameLst>
                                      </p:cBhvr>
                                      <p:tavLst>
                                        <p:tav tm="0">
                                          <p:val>
                                            <p:strVal val="#ppt_h"/>
                                          </p:val>
                                        </p:tav>
                                        <p:tav tm="100000">
                                          <p:val>
                                            <p:strVal val="#ppt_h"/>
                                          </p:val>
                                        </p:tav>
                                      </p:tavLst>
                                    </p:anim>
                                    <p:animEffect transition="in" filter="fade">
                                      <p:cBhvr>
                                        <p:cTn id="18" dur="1000"/>
                                        <p:tgtEl>
                                          <p:spTgt spid="402435">
                                            <p:txEl>
                                              <p:pRg st="2" end="2"/>
                                            </p:txEl>
                                          </p:spTgt>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402435">
                                            <p:txEl>
                                              <p:pRg st="4" end="4"/>
                                            </p:txEl>
                                          </p:spTgt>
                                        </p:tgtEl>
                                        <p:attrNameLst>
                                          <p:attrName>style.visibility</p:attrName>
                                        </p:attrNameLst>
                                      </p:cBhvr>
                                      <p:to>
                                        <p:strVal val="visible"/>
                                      </p:to>
                                    </p:set>
                                    <p:anim calcmode="lin" valueType="num">
                                      <p:cBhvr>
                                        <p:cTn id="21" dur="1000" fill="hold"/>
                                        <p:tgtEl>
                                          <p:spTgt spid="402435">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40243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02435">
                                            <p:txEl>
                                              <p:pRg st="4" end="4"/>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402435">
                                            <p:txEl>
                                              <p:pRg st="6" end="6"/>
                                            </p:txEl>
                                          </p:spTgt>
                                        </p:tgtEl>
                                        <p:attrNameLst>
                                          <p:attrName>style.visibility</p:attrName>
                                        </p:attrNameLst>
                                      </p:cBhvr>
                                      <p:to>
                                        <p:strVal val="visible"/>
                                      </p:to>
                                    </p:set>
                                    <p:anim calcmode="lin" valueType="num">
                                      <p:cBhvr>
                                        <p:cTn id="26" dur="1000" fill="hold"/>
                                        <p:tgtEl>
                                          <p:spTgt spid="402435">
                                            <p:txEl>
                                              <p:pRg st="6" end="6"/>
                                            </p:txEl>
                                          </p:spTgt>
                                        </p:tgtEl>
                                        <p:attrNameLst>
                                          <p:attrName>ppt_w</p:attrName>
                                        </p:attrNameLst>
                                      </p:cBhvr>
                                      <p:tavLst>
                                        <p:tav tm="0">
                                          <p:val>
                                            <p:strVal val="#ppt_w+.3"/>
                                          </p:val>
                                        </p:tav>
                                        <p:tav tm="100000">
                                          <p:val>
                                            <p:strVal val="#ppt_w"/>
                                          </p:val>
                                        </p:tav>
                                      </p:tavLst>
                                    </p:anim>
                                    <p:anim calcmode="lin" valueType="num">
                                      <p:cBhvr>
                                        <p:cTn id="27" dur="1000" fill="hold"/>
                                        <p:tgtEl>
                                          <p:spTgt spid="402435">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402435">
                                            <p:txEl>
                                              <p:pRg st="6" end="6"/>
                                            </p:txEl>
                                          </p:spTgt>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402435">
                                            <p:txEl>
                                              <p:pRg st="8" end="8"/>
                                            </p:txEl>
                                          </p:spTgt>
                                        </p:tgtEl>
                                        <p:attrNameLst>
                                          <p:attrName>style.visibility</p:attrName>
                                        </p:attrNameLst>
                                      </p:cBhvr>
                                      <p:to>
                                        <p:strVal val="visible"/>
                                      </p:to>
                                    </p:set>
                                    <p:anim calcmode="lin" valueType="num">
                                      <p:cBhvr>
                                        <p:cTn id="31" dur="1000" fill="hold"/>
                                        <p:tgtEl>
                                          <p:spTgt spid="402435">
                                            <p:txEl>
                                              <p:pRg st="8" end="8"/>
                                            </p:txEl>
                                          </p:spTgt>
                                        </p:tgtEl>
                                        <p:attrNameLst>
                                          <p:attrName>ppt_w</p:attrName>
                                        </p:attrNameLst>
                                      </p:cBhvr>
                                      <p:tavLst>
                                        <p:tav tm="0">
                                          <p:val>
                                            <p:strVal val="#ppt_w+.3"/>
                                          </p:val>
                                        </p:tav>
                                        <p:tav tm="100000">
                                          <p:val>
                                            <p:strVal val="#ppt_w"/>
                                          </p:val>
                                        </p:tav>
                                      </p:tavLst>
                                    </p:anim>
                                    <p:anim calcmode="lin" valueType="num">
                                      <p:cBhvr>
                                        <p:cTn id="32" dur="1000" fill="hold"/>
                                        <p:tgtEl>
                                          <p:spTgt spid="402435">
                                            <p:txEl>
                                              <p:pRg st="8" end="8"/>
                                            </p:txEl>
                                          </p:spTgt>
                                        </p:tgtEl>
                                        <p:attrNameLst>
                                          <p:attrName>ppt_h</p:attrName>
                                        </p:attrNameLst>
                                      </p:cBhvr>
                                      <p:tavLst>
                                        <p:tav tm="0">
                                          <p:val>
                                            <p:strVal val="#ppt_h"/>
                                          </p:val>
                                        </p:tav>
                                        <p:tav tm="100000">
                                          <p:val>
                                            <p:strVal val="#ppt_h"/>
                                          </p:val>
                                        </p:tav>
                                      </p:tavLst>
                                    </p:anim>
                                    <p:animEffect transition="in" filter="fade">
                                      <p:cBhvr>
                                        <p:cTn id="33" dur="1000"/>
                                        <p:tgtEl>
                                          <p:spTgt spid="402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5 Slayt Numarası Yer Tutucusu">
            <a:extLst>
              <a:ext uri="{FF2B5EF4-FFF2-40B4-BE49-F238E27FC236}">
                <a16:creationId xmlns:a16="http://schemas.microsoft.com/office/drawing/2014/main" id="{AEEFF403-0700-D768-CE7C-94DEFE1932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DF69D81-1F59-3648-9A20-3F6003904A42}" type="slidenum">
              <a:rPr lang="tr-TR" altLang="tr-TR"/>
              <a:pPr/>
              <a:t>105</a:t>
            </a:fld>
            <a:endParaRPr lang="tr-TR" altLang="tr-TR"/>
          </a:p>
        </p:txBody>
      </p:sp>
      <p:sp>
        <p:nvSpPr>
          <p:cNvPr id="187395" name="Rectangle 2">
            <a:extLst>
              <a:ext uri="{FF2B5EF4-FFF2-40B4-BE49-F238E27FC236}">
                <a16:creationId xmlns:a16="http://schemas.microsoft.com/office/drawing/2014/main" id="{1EBFC845-5F1B-F016-EB26-62D8BF011DB8}"/>
              </a:ext>
            </a:extLst>
          </p:cNvPr>
          <p:cNvSpPr>
            <a:spLocks noGrp="1" noChangeArrowheads="1"/>
          </p:cNvSpPr>
          <p:nvPr>
            <p:ph type="title"/>
          </p:nvPr>
        </p:nvSpPr>
        <p:spPr>
          <a:solidFill>
            <a:schemeClr val="hlink"/>
          </a:solidFill>
        </p:spPr>
        <p:txBody>
          <a:bodyPr/>
          <a:lstStyle/>
          <a:p>
            <a:pPr eaLnBrk="1" hangingPunct="1"/>
            <a:r>
              <a:rPr lang="tr-TR" altLang="tr-TR">
                <a:solidFill>
                  <a:schemeClr val="bg1"/>
                </a:solidFill>
              </a:rPr>
              <a:t>İŞ GÜVENCESİ</a:t>
            </a:r>
          </a:p>
        </p:txBody>
      </p:sp>
      <p:sp>
        <p:nvSpPr>
          <p:cNvPr id="74756" name="Rectangle 3">
            <a:extLst>
              <a:ext uri="{FF2B5EF4-FFF2-40B4-BE49-F238E27FC236}">
                <a16:creationId xmlns:a16="http://schemas.microsoft.com/office/drawing/2014/main" id="{F198673F-A1C9-338D-42B6-5FE12584D858}"/>
              </a:ext>
            </a:extLst>
          </p:cNvPr>
          <p:cNvSpPr>
            <a:spLocks noGrp="1" noChangeArrowheads="1"/>
          </p:cNvSpPr>
          <p:nvPr>
            <p:ph type="body" idx="1"/>
          </p:nvPr>
        </p:nvSpPr>
        <p:spPr>
          <a:xfrm>
            <a:off x="1143000" y="2017713"/>
            <a:ext cx="7572375" cy="4483100"/>
          </a:xfrm>
          <a:solidFill>
            <a:schemeClr val="bg2">
              <a:lumMod val="25000"/>
              <a:lumOff val="75000"/>
            </a:schemeClr>
          </a:solidFill>
        </p:spPr>
        <p:txBody>
          <a:bodyPr/>
          <a:lstStyle/>
          <a:p>
            <a:pPr algn="just" eaLnBrk="1" hangingPunct="1">
              <a:lnSpc>
                <a:spcPct val="90000"/>
              </a:lnSpc>
              <a:defRPr/>
            </a:pPr>
            <a:r>
              <a:rPr lang="tr-TR" b="1" dirty="0">
                <a:latin typeface="Comic Sans MS" pitchFamily="66" charset="0"/>
              </a:rPr>
              <a:t>İşçinin </a:t>
            </a:r>
            <a:r>
              <a:rPr lang="tr-TR" b="1" dirty="0">
                <a:solidFill>
                  <a:schemeClr val="hlink"/>
                </a:solidFill>
                <a:latin typeface="Comic Sans MS" pitchFamily="66" charset="0"/>
              </a:rPr>
              <a:t>altı aylık kıdemi</a:t>
            </a:r>
            <a:r>
              <a:rPr lang="tr-TR" b="1" dirty="0">
                <a:latin typeface="Comic Sans MS" pitchFamily="66" charset="0"/>
              </a:rPr>
              <a:t>, aynı işverenin bir veya değişik işyerlerinde geçen süreler birleştirilerek hesap edilir. </a:t>
            </a:r>
          </a:p>
          <a:p>
            <a:pPr algn="just" eaLnBrk="1" hangingPunct="1">
              <a:lnSpc>
                <a:spcPct val="90000"/>
              </a:lnSpc>
              <a:defRPr/>
            </a:pPr>
            <a:r>
              <a:rPr lang="tr-TR" b="1" dirty="0">
                <a:latin typeface="Comic Sans MS" pitchFamily="66" charset="0"/>
              </a:rPr>
              <a:t>İşverenin </a:t>
            </a:r>
            <a:r>
              <a:rPr lang="tr-TR" b="1" dirty="0">
                <a:solidFill>
                  <a:schemeClr val="hlink"/>
                </a:solidFill>
                <a:latin typeface="Comic Sans MS" pitchFamily="66" charset="0"/>
              </a:rPr>
              <a:t>aynı işkolunda birden fazla işyerinin bulunması halinde</a:t>
            </a:r>
            <a:r>
              <a:rPr lang="tr-TR" b="1" dirty="0">
                <a:latin typeface="Comic Sans MS" pitchFamily="66" charset="0"/>
              </a:rPr>
              <a:t>, işyerinde çalışan işçi sayısı, bu işyerlerinde çalışan toplam işçi sayısına göre belirlenir.</a:t>
            </a:r>
            <a:r>
              <a:rPr lang="tr-TR" dirty="0">
                <a:latin typeface="Comic Sans MS" pitchFamily="66" charset="0"/>
              </a:rPr>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5 Slayt Numarası Yer Tutucusu">
            <a:extLst>
              <a:ext uri="{FF2B5EF4-FFF2-40B4-BE49-F238E27FC236}">
                <a16:creationId xmlns:a16="http://schemas.microsoft.com/office/drawing/2014/main" id="{7261F330-8491-D019-C603-382BA024FD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9A9D2F6-53A3-124D-8B85-8EB3D722F014}" type="slidenum">
              <a:rPr lang="tr-TR" altLang="tr-TR"/>
              <a:pPr/>
              <a:t>106</a:t>
            </a:fld>
            <a:endParaRPr lang="tr-TR" altLang="tr-TR"/>
          </a:p>
        </p:txBody>
      </p:sp>
      <p:sp>
        <p:nvSpPr>
          <p:cNvPr id="110594" name="Rectangle 2">
            <a:extLst>
              <a:ext uri="{FF2B5EF4-FFF2-40B4-BE49-F238E27FC236}">
                <a16:creationId xmlns:a16="http://schemas.microsoft.com/office/drawing/2014/main" id="{87182CA6-B0C0-99FA-44C1-DA2E775FAE67}"/>
              </a:ext>
            </a:extLst>
          </p:cNvPr>
          <p:cNvSpPr>
            <a:spLocks noGrp="1" noChangeArrowheads="1"/>
          </p:cNvSpPr>
          <p:nvPr>
            <p:ph type="title"/>
          </p:nvPr>
        </p:nvSpPr>
        <p:spPr>
          <a:xfrm>
            <a:off x="1071563" y="285750"/>
            <a:ext cx="7793037" cy="1462088"/>
          </a:xfrm>
          <a:solidFill>
            <a:schemeClr val="hlink"/>
          </a:solidFill>
        </p:spPr>
        <p:txBody>
          <a:bodyPr/>
          <a:lstStyle/>
          <a:p>
            <a:pPr algn="ctr" eaLnBrk="1" hangingPunct="1"/>
            <a:r>
              <a:rPr lang="tr-TR" altLang="tr-TR" sz="3600">
                <a:solidFill>
                  <a:schemeClr val="bg1"/>
                </a:solidFill>
                <a:latin typeface="Comic Sans MS" panose="030F0902030302020204" pitchFamily="66" charset="0"/>
              </a:rPr>
              <a:t>İŞVEREN VEKİLLERİNİN DURUMU</a:t>
            </a:r>
          </a:p>
        </p:txBody>
      </p:sp>
      <p:sp>
        <p:nvSpPr>
          <p:cNvPr id="110595" name="Rectangle 3">
            <a:extLst>
              <a:ext uri="{FF2B5EF4-FFF2-40B4-BE49-F238E27FC236}">
                <a16:creationId xmlns:a16="http://schemas.microsoft.com/office/drawing/2014/main" id="{23679644-1C12-94FD-A0F6-7E7E87E3D7AF}"/>
              </a:ext>
            </a:extLst>
          </p:cNvPr>
          <p:cNvSpPr>
            <a:spLocks noGrp="1" noChangeArrowheads="1"/>
          </p:cNvSpPr>
          <p:nvPr>
            <p:ph type="body" idx="1"/>
          </p:nvPr>
        </p:nvSpPr>
        <p:spPr>
          <a:xfrm>
            <a:off x="1357313" y="2374900"/>
            <a:ext cx="7175500" cy="3125788"/>
          </a:xfrm>
          <a:solidFill>
            <a:schemeClr val="bg2">
              <a:lumMod val="25000"/>
              <a:lumOff val="75000"/>
            </a:schemeClr>
          </a:solidFill>
          <a:ln>
            <a:solidFill>
              <a:srgbClr val="FFFF00"/>
            </a:solidFill>
          </a:ln>
        </p:spPr>
        <p:txBody>
          <a:bodyPr/>
          <a:lstStyle/>
          <a:p>
            <a:pPr algn="just" eaLnBrk="1" hangingPunct="1">
              <a:lnSpc>
                <a:spcPct val="90000"/>
              </a:lnSpc>
              <a:defRPr/>
            </a:pPr>
            <a:r>
              <a:rPr lang="tr-TR" sz="2400" dirty="0">
                <a:latin typeface="Comic Sans MS" pitchFamily="66" charset="0"/>
              </a:rPr>
              <a:t>İşyerinin bütününü yönetmekle birlikte, </a:t>
            </a:r>
            <a:r>
              <a:rPr lang="tr-TR" sz="2400" b="1" dirty="0">
                <a:latin typeface="Comic Sans MS" pitchFamily="66" charset="0"/>
              </a:rPr>
              <a:t>işçi alma ve çıkarma yetkisi olmayan </a:t>
            </a:r>
            <a:r>
              <a:rPr lang="tr-TR" sz="2400" dirty="0">
                <a:latin typeface="Comic Sans MS" pitchFamily="66" charset="0"/>
              </a:rPr>
              <a:t>sözgelimi </a:t>
            </a:r>
            <a:r>
              <a:rPr lang="tr-TR" sz="2400" b="1" dirty="0">
                <a:latin typeface="Comic Sans MS" pitchFamily="66" charset="0"/>
              </a:rPr>
              <a:t>bir banka şube müdürü</a:t>
            </a:r>
            <a:r>
              <a:rPr lang="tr-TR" sz="2400" dirty="0">
                <a:latin typeface="Comic Sans MS" pitchFamily="66" charset="0"/>
              </a:rPr>
              <a:t> iş güvencesinden yararlanabilir. </a:t>
            </a:r>
          </a:p>
          <a:p>
            <a:pPr algn="just" eaLnBrk="1" hangingPunct="1">
              <a:lnSpc>
                <a:spcPct val="90000"/>
              </a:lnSpc>
              <a:defRPr/>
            </a:pPr>
            <a:r>
              <a:rPr lang="tr-TR" sz="2400" dirty="0">
                <a:latin typeface="Comic Sans MS" pitchFamily="66" charset="0"/>
              </a:rPr>
              <a:t>Aynı şekilde, işyerinin bütününü yönetmeyen ancak </a:t>
            </a:r>
            <a:r>
              <a:rPr lang="tr-TR" sz="2400" b="1" dirty="0">
                <a:latin typeface="Comic Sans MS" pitchFamily="66" charset="0"/>
              </a:rPr>
              <a:t>işçi alma ve çıkartma yetkisi bulunan insan kaynakları müdürü </a:t>
            </a:r>
            <a:r>
              <a:rPr lang="tr-TR" sz="2400" dirty="0">
                <a:latin typeface="Comic Sans MS" pitchFamily="66" charset="0"/>
              </a:rPr>
              <a:t>de iş güvencesi hükümlerinden faydalanabilecektir.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0594">
                                            <p:txEl>
                                              <p:charRg st="4294967295" end="4294967295"/>
                                            </p:txEl>
                                          </p:spTgt>
                                        </p:tgtEl>
                                        <p:attrNameLst>
                                          <p:attrName>style.visibility</p:attrName>
                                        </p:attrNameLst>
                                      </p:cBhvr>
                                      <p:to>
                                        <p:strVal val="visible"/>
                                      </p:to>
                                    </p:set>
                                    <p:anim calcmode="lin" valueType="num">
                                      <p:cBhvr>
                                        <p:cTn id="7" dur="500" fill="hold"/>
                                        <p:tgtEl>
                                          <p:spTgt spid="110594">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0594">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0594">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0594">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10595">
                                            <p:bg/>
                                          </p:spTgt>
                                        </p:tgtEl>
                                        <p:attrNameLst>
                                          <p:attrName>style.visibility</p:attrName>
                                        </p:attrNameLst>
                                      </p:cBhvr>
                                      <p:to>
                                        <p:strVal val="visible"/>
                                      </p:to>
                                    </p:set>
                                    <p:anim calcmode="lin" valueType="num">
                                      <p:cBhvr>
                                        <p:cTn id="15" dur="500" fill="hold"/>
                                        <p:tgtEl>
                                          <p:spTgt spid="110595">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10595">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10595">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10595">
                                            <p:bg/>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10595">
                                            <p:txEl>
                                              <p:pRg st="0" end="0"/>
                                            </p:txEl>
                                          </p:spTgt>
                                        </p:tgtEl>
                                        <p:attrNameLst>
                                          <p:attrName>style.visibility</p:attrName>
                                        </p:attrNameLst>
                                      </p:cBhvr>
                                      <p:to>
                                        <p:strVal val="visible"/>
                                      </p:to>
                                    </p:set>
                                    <p:anim calcmode="lin" valueType="num">
                                      <p:cBhvr>
                                        <p:cTn id="23" dur="500" fill="hold"/>
                                        <p:tgtEl>
                                          <p:spTgt spid="11059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1059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1059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10595">
                                            <p:txEl>
                                              <p:pRg st="1" end="1"/>
                                            </p:txEl>
                                          </p:spTgt>
                                        </p:tgtEl>
                                        <p:attrNameLst>
                                          <p:attrName>style.visibility</p:attrName>
                                        </p:attrNameLst>
                                      </p:cBhvr>
                                      <p:to>
                                        <p:strVal val="visible"/>
                                      </p:to>
                                    </p:set>
                                    <p:anim calcmode="lin" valueType="num">
                                      <p:cBhvr>
                                        <p:cTn id="31" dur="500" fill="hold"/>
                                        <p:tgtEl>
                                          <p:spTgt spid="11059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1059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1059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xit" presetSubtype="0" decel="100000" fill="hold" grpId="1" nodeType="clickEffect">
                                  <p:stCondLst>
                                    <p:cond delay="0"/>
                                  </p:stCondLst>
                                  <p:childTnLst>
                                    <p:anim calcmode="lin" valueType="num">
                                      <p:cBhvr>
                                        <p:cTn id="38" dur="500" fill="hold"/>
                                        <p:tgtEl>
                                          <p:spTgt spid="110594">
                                            <p:txEl>
                                              <p:charRg st="4294967295" end="429496729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9" dur="500" fill="hold"/>
                                        <p:tgtEl>
                                          <p:spTgt spid="110594">
                                            <p:txEl>
                                              <p:charRg st="4294967295" end="429496729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0" dur="500" fill="hold"/>
                                        <p:tgtEl>
                                          <p:spTgt spid="110594">
                                            <p:txEl>
                                              <p:charRg st="4294967295" end="4294967295"/>
                                            </p:txEl>
                                          </p:spTgt>
                                        </p:tgtEl>
                                        <p:attrNameLst>
                                          <p:attrName>ppt_x</p:attrName>
                                        </p:attrNameLst>
                                      </p:cBhvr>
                                      <p:tavLst>
                                        <p:tav tm="0">
                                          <p:val>
                                            <p:strVal val="ppt_x"/>
                                          </p:val>
                                        </p:tav>
                                        <p:tav tm="50000">
                                          <p:val>
                                            <p:strVal val="ppt_x"/>
                                          </p:val>
                                        </p:tav>
                                        <p:tav tm="100000">
                                          <p:val>
                                            <p:strVal val="ppt_x-.3"/>
                                          </p:val>
                                        </p:tav>
                                      </p:tavLst>
                                    </p:anim>
                                    <p:anim calcmode="lin" valueType="num">
                                      <p:cBhvr>
                                        <p:cTn id="41" dur="500" fill="hold"/>
                                        <p:tgtEl>
                                          <p:spTgt spid="110594">
                                            <p:txEl>
                                              <p:charRg st="4294967295" end="4294967295"/>
                                            </p:txEl>
                                          </p:spTgt>
                                        </p:tgtEl>
                                        <p:attrNameLst>
                                          <p:attrName>ppt_y</p:attrName>
                                        </p:attrNameLst>
                                      </p:cBhvr>
                                      <p:tavLst>
                                        <p:tav tm="0">
                                          <p:val>
                                            <p:strVal val="ppt_y"/>
                                          </p:val>
                                        </p:tav>
                                        <p:tav tm="100000">
                                          <p:val>
                                            <p:strVal val="ppt_y"/>
                                          </p:val>
                                        </p:tav>
                                      </p:tavLst>
                                    </p:anim>
                                    <p:set>
                                      <p:cBhvr>
                                        <p:cTn id="42" dur="1" fill="hold">
                                          <p:stCondLst>
                                            <p:cond delay="499"/>
                                          </p:stCondLst>
                                        </p:cTn>
                                        <p:tgtEl>
                                          <p:spTgt spid="110594">
                                            <p:txEl>
                                              <p:charRg st="4294967295" end="4294967295"/>
                                            </p:txEl>
                                          </p:spTgt>
                                        </p:tgtEl>
                                        <p:attrNameLst>
                                          <p:attrName>style.visibility</p:attrName>
                                        </p:attrNameLst>
                                      </p:cBhvr>
                                      <p:to>
                                        <p:strVal val="hidden"/>
                                      </p:to>
                                    </p:set>
                                  </p:childTnLst>
                                </p:cTn>
                              </p:par>
                              <p:par>
                                <p:cTn id="43" presetID="39" presetClass="exit" presetSubtype="0" decel="100000" fill="hold" grpId="1" nodeType="withEffect">
                                  <p:stCondLst>
                                    <p:cond delay="0"/>
                                  </p:stCondLst>
                                  <p:childTnLst>
                                    <p:anim calcmode="lin" valueType="num">
                                      <p:cBhvr>
                                        <p:cTn id="44" dur="500" fill="hold"/>
                                        <p:tgtEl>
                                          <p:spTgt spid="11059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5" dur="500" fill="hold"/>
                                        <p:tgtEl>
                                          <p:spTgt spid="11059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6" dur="500" fill="hold"/>
                                        <p:tgtEl>
                                          <p:spTgt spid="11059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47" dur="500" fill="hold"/>
                                        <p:tgtEl>
                                          <p:spTgt spid="110595">
                                            <p:txEl>
                                              <p:pRg st="0" end="0"/>
                                            </p:txEl>
                                          </p:spTgt>
                                        </p:tgtEl>
                                        <p:attrNameLst>
                                          <p:attrName>ppt_y</p:attrName>
                                        </p:attrNameLst>
                                      </p:cBhvr>
                                      <p:tavLst>
                                        <p:tav tm="0">
                                          <p:val>
                                            <p:strVal val="ppt_y"/>
                                          </p:val>
                                        </p:tav>
                                        <p:tav tm="100000">
                                          <p:val>
                                            <p:strVal val="ppt_y"/>
                                          </p:val>
                                        </p:tav>
                                      </p:tavLst>
                                    </p:anim>
                                    <p:set>
                                      <p:cBhvr>
                                        <p:cTn id="48" dur="1" fill="hold">
                                          <p:stCondLst>
                                            <p:cond delay="499"/>
                                          </p:stCondLst>
                                        </p:cTn>
                                        <p:tgtEl>
                                          <p:spTgt spid="110595">
                                            <p:txEl>
                                              <p:pRg st="0" end="0"/>
                                            </p:txEl>
                                          </p:spTgt>
                                        </p:tgtEl>
                                        <p:attrNameLst>
                                          <p:attrName>style.visibility</p:attrName>
                                        </p:attrNameLst>
                                      </p:cBhvr>
                                      <p:to>
                                        <p:strVal val="hidden"/>
                                      </p:to>
                                    </p:set>
                                  </p:childTnLst>
                                </p:cTn>
                              </p:par>
                              <p:par>
                                <p:cTn id="49" presetID="39" presetClass="exit" presetSubtype="0" decel="100000" fill="hold" grpId="1" nodeType="withEffect">
                                  <p:stCondLst>
                                    <p:cond delay="0"/>
                                  </p:stCondLst>
                                  <p:childTnLst>
                                    <p:anim calcmode="lin" valueType="num">
                                      <p:cBhvr>
                                        <p:cTn id="50" dur="500" fill="hold"/>
                                        <p:tgtEl>
                                          <p:spTgt spid="11059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1" dur="500" fill="hold"/>
                                        <p:tgtEl>
                                          <p:spTgt spid="11059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2" dur="500" fill="hold"/>
                                        <p:tgtEl>
                                          <p:spTgt spid="11059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53" dur="500" fill="hold"/>
                                        <p:tgtEl>
                                          <p:spTgt spid="110595">
                                            <p:txEl>
                                              <p:pRg st="1" end="1"/>
                                            </p:txEl>
                                          </p:spTgt>
                                        </p:tgtEl>
                                        <p:attrNameLst>
                                          <p:attrName>ppt_y</p:attrName>
                                        </p:attrNameLst>
                                      </p:cBhvr>
                                      <p:tavLst>
                                        <p:tav tm="0">
                                          <p:val>
                                            <p:strVal val="ppt_y"/>
                                          </p:val>
                                        </p:tav>
                                        <p:tav tm="100000">
                                          <p:val>
                                            <p:strVal val="ppt_y"/>
                                          </p:val>
                                        </p:tav>
                                      </p:tavLst>
                                    </p:anim>
                                    <p:set>
                                      <p:cBhvr>
                                        <p:cTn id="54" dur="1" fill="hold">
                                          <p:stCondLst>
                                            <p:cond delay="499"/>
                                          </p:stCondLst>
                                        </p:cTn>
                                        <p:tgtEl>
                                          <p:spTgt spid="110595">
                                            <p:txEl>
                                              <p:pRg st="1" end="1"/>
                                            </p:txEl>
                                          </p:spTgt>
                                        </p:tgtEl>
                                        <p:attrNameLst>
                                          <p:attrName>style.visibility</p:attrName>
                                        </p:attrNameLst>
                                      </p:cBhvr>
                                      <p:to>
                                        <p:strVal val="hidden"/>
                                      </p:to>
                                    </p:set>
                                  </p:childTnLst>
                                </p:cTn>
                              </p:par>
                              <p:par>
                                <p:cTn id="55" presetID="39" presetClass="exit" presetSubtype="0" decel="100000" fill="hold" grpId="1" nodeType="withEffect">
                                  <p:stCondLst>
                                    <p:cond delay="0"/>
                                  </p:stCondLst>
                                  <p:childTnLst>
                                    <p:anim calcmode="lin" valueType="num">
                                      <p:cBhvr>
                                        <p:cTn id="56" dur="500" fill="hold"/>
                                        <p:tgtEl>
                                          <p:spTgt spid="110595">
                                            <p:bg/>
                                          </p:spTgt>
                                        </p:tgtEl>
                                        <p:attrNameLst>
                                          <p:attrName>ppt_h</p:attrName>
                                        </p:attrNameLst>
                                      </p:cBhvr>
                                      <p:tavLst>
                                        <p:tav tm="0">
                                          <p:val>
                                            <p:strVal val="ppt_h"/>
                                          </p:val>
                                        </p:tav>
                                        <p:tav tm="50000">
                                          <p:val>
                                            <p:strVal val="ppt_h/20"/>
                                          </p:val>
                                        </p:tav>
                                        <p:tav tm="100000">
                                          <p:val>
                                            <p:strVal val="ppt_h/20"/>
                                          </p:val>
                                        </p:tav>
                                      </p:tavLst>
                                    </p:anim>
                                    <p:anim calcmode="lin" valueType="num">
                                      <p:cBhvr>
                                        <p:cTn id="57" dur="500" fill="hold"/>
                                        <p:tgtEl>
                                          <p:spTgt spid="110595">
                                            <p:bg/>
                                          </p:spTgt>
                                        </p:tgtEl>
                                        <p:attrNameLst>
                                          <p:attrName>ppt_w</p:attrName>
                                        </p:attrNameLst>
                                      </p:cBhvr>
                                      <p:tavLst>
                                        <p:tav tm="0">
                                          <p:val>
                                            <p:strVal val="ppt_w"/>
                                          </p:val>
                                        </p:tav>
                                        <p:tav tm="50000">
                                          <p:val>
                                            <p:strVal val="ppt_w+.3"/>
                                          </p:val>
                                        </p:tav>
                                        <p:tav tm="100000">
                                          <p:val>
                                            <p:strVal val="ppt_w+.3"/>
                                          </p:val>
                                        </p:tav>
                                      </p:tavLst>
                                    </p:anim>
                                    <p:anim calcmode="lin" valueType="num">
                                      <p:cBhvr>
                                        <p:cTn id="58" dur="500" fill="hold"/>
                                        <p:tgtEl>
                                          <p:spTgt spid="110595">
                                            <p:bg/>
                                          </p:spTgt>
                                        </p:tgtEl>
                                        <p:attrNameLst>
                                          <p:attrName>ppt_x</p:attrName>
                                        </p:attrNameLst>
                                      </p:cBhvr>
                                      <p:tavLst>
                                        <p:tav tm="0">
                                          <p:val>
                                            <p:strVal val="ppt_x"/>
                                          </p:val>
                                        </p:tav>
                                        <p:tav tm="50000">
                                          <p:val>
                                            <p:strVal val="ppt_x"/>
                                          </p:val>
                                        </p:tav>
                                        <p:tav tm="100000">
                                          <p:val>
                                            <p:strVal val="ppt_x-.3"/>
                                          </p:val>
                                        </p:tav>
                                      </p:tavLst>
                                    </p:anim>
                                    <p:anim calcmode="lin" valueType="num">
                                      <p:cBhvr>
                                        <p:cTn id="59" dur="500" fill="hold"/>
                                        <p:tgtEl>
                                          <p:spTgt spid="110595">
                                            <p:bg/>
                                          </p:spTgt>
                                        </p:tgtEl>
                                        <p:attrNameLst>
                                          <p:attrName>ppt_y</p:attrName>
                                        </p:attrNameLst>
                                      </p:cBhvr>
                                      <p:tavLst>
                                        <p:tav tm="0">
                                          <p:val>
                                            <p:strVal val="ppt_y"/>
                                          </p:val>
                                        </p:tav>
                                        <p:tav tm="100000">
                                          <p:val>
                                            <p:strVal val="ppt_y"/>
                                          </p:val>
                                        </p:tav>
                                      </p:tavLst>
                                    </p:anim>
                                    <p:set>
                                      <p:cBhvr>
                                        <p:cTn id="60" dur="1" fill="hold">
                                          <p:stCondLst>
                                            <p:cond delay="499"/>
                                          </p:stCondLst>
                                        </p:cTn>
                                        <p:tgtEl>
                                          <p:spTgt spid="11059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4" grpId="1"/>
      <p:bldP spid="110595" grpId="0" build="p" animBg="1"/>
      <p:bldP spid="110595" grpId="1" build="allAtOnce"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5 Slayt Numarası Yer Tutucusu">
            <a:extLst>
              <a:ext uri="{FF2B5EF4-FFF2-40B4-BE49-F238E27FC236}">
                <a16:creationId xmlns:a16="http://schemas.microsoft.com/office/drawing/2014/main" id="{8F6916A4-34B1-E37D-D27C-9BB4BE8AB4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2D42277-E875-F144-B566-8E5B3F032160}" type="slidenum">
              <a:rPr lang="tr-TR" altLang="tr-TR"/>
              <a:pPr/>
              <a:t>107</a:t>
            </a:fld>
            <a:endParaRPr lang="tr-TR" altLang="tr-TR"/>
          </a:p>
        </p:txBody>
      </p:sp>
      <p:sp>
        <p:nvSpPr>
          <p:cNvPr id="189443" name="Rectangle 2">
            <a:extLst>
              <a:ext uri="{FF2B5EF4-FFF2-40B4-BE49-F238E27FC236}">
                <a16:creationId xmlns:a16="http://schemas.microsoft.com/office/drawing/2014/main" id="{8C23578E-0442-6265-3AA6-6EA315DE2A4E}"/>
              </a:ext>
            </a:extLst>
          </p:cNvPr>
          <p:cNvSpPr>
            <a:spLocks noGrp="1" noChangeArrowheads="1"/>
          </p:cNvSpPr>
          <p:nvPr>
            <p:ph type="title"/>
          </p:nvPr>
        </p:nvSpPr>
        <p:spPr>
          <a:xfrm>
            <a:off x="1000125" y="357188"/>
            <a:ext cx="7429500" cy="1357312"/>
          </a:xfrm>
          <a:solidFill>
            <a:srgbClr val="92D050"/>
          </a:solidFill>
        </p:spPr>
        <p:txBody>
          <a:bodyPr/>
          <a:lstStyle/>
          <a:p>
            <a:pPr algn="ctr" eaLnBrk="1" hangingPunct="1"/>
            <a:r>
              <a:rPr lang="tr-TR" altLang="tr-TR">
                <a:solidFill>
                  <a:schemeClr val="hlink"/>
                </a:solidFill>
                <a:latin typeface="Comic Sans MS" panose="030F0902030302020204" pitchFamily="66" charset="0"/>
              </a:rPr>
              <a:t>30 işçi şartı</a:t>
            </a:r>
          </a:p>
        </p:txBody>
      </p:sp>
      <p:sp>
        <p:nvSpPr>
          <p:cNvPr id="76804" name="Rectangle 3">
            <a:extLst>
              <a:ext uri="{FF2B5EF4-FFF2-40B4-BE49-F238E27FC236}">
                <a16:creationId xmlns:a16="http://schemas.microsoft.com/office/drawing/2014/main" id="{58941C1C-8FBA-6984-E60A-BC9131446DB6}"/>
              </a:ext>
            </a:extLst>
          </p:cNvPr>
          <p:cNvSpPr>
            <a:spLocks noGrp="1" noChangeArrowheads="1"/>
          </p:cNvSpPr>
          <p:nvPr>
            <p:ph type="body" idx="1"/>
          </p:nvPr>
        </p:nvSpPr>
        <p:spPr>
          <a:xfrm>
            <a:off x="928688" y="2017713"/>
            <a:ext cx="7429500" cy="4483100"/>
          </a:xfrm>
          <a:solidFill>
            <a:schemeClr val="bg2">
              <a:lumMod val="25000"/>
              <a:lumOff val="75000"/>
            </a:schemeClr>
          </a:solidFill>
        </p:spPr>
        <p:txBody>
          <a:bodyPr/>
          <a:lstStyle/>
          <a:p>
            <a:pPr algn="just" eaLnBrk="1" hangingPunct="1">
              <a:defRPr/>
            </a:pPr>
            <a:r>
              <a:rPr lang="tr-TR" sz="2800" dirty="0">
                <a:latin typeface="Comic Sans MS" pitchFamily="66" charset="0"/>
              </a:rPr>
              <a:t>İşverenin dava konusu işyerinde ve varsa aynı iş kolunda diğer işyerlerinde çalışan işçi sayısının 30 veya daha fazla olup olmadığının tespiti için; </a:t>
            </a:r>
            <a:r>
              <a:rPr lang="tr-TR" sz="2800" dirty="0">
                <a:solidFill>
                  <a:schemeClr val="hlink"/>
                </a:solidFill>
                <a:latin typeface="Comic Sans MS" pitchFamily="66" charset="0"/>
              </a:rPr>
              <a:t>işyeri ve SGK kayıtları</a:t>
            </a:r>
            <a:r>
              <a:rPr lang="tr-TR" sz="2800" dirty="0">
                <a:latin typeface="Comic Sans MS" pitchFamily="66" charset="0"/>
              </a:rPr>
              <a:t> getirtilmeli,</a:t>
            </a:r>
          </a:p>
          <a:p>
            <a:pPr algn="just" eaLnBrk="1" hangingPunct="1">
              <a:defRPr/>
            </a:pPr>
            <a:r>
              <a:rPr lang="tr-TR" sz="2800" dirty="0">
                <a:latin typeface="Comic Sans MS" pitchFamily="66" charset="0"/>
              </a:rPr>
              <a:t> varsa </a:t>
            </a:r>
            <a:r>
              <a:rPr lang="tr-TR" sz="2800" dirty="0">
                <a:solidFill>
                  <a:schemeClr val="hlink"/>
                </a:solidFill>
                <a:latin typeface="Comic Sans MS" pitchFamily="66" charset="0"/>
              </a:rPr>
              <a:t>taraf tanıkları</a:t>
            </a:r>
            <a:r>
              <a:rPr lang="tr-TR" sz="2800" dirty="0">
                <a:latin typeface="Comic Sans MS" pitchFamily="66" charset="0"/>
              </a:rPr>
              <a:t> dinlenmeli, gerekirse </a:t>
            </a:r>
            <a:r>
              <a:rPr lang="tr-TR" sz="2800" dirty="0">
                <a:solidFill>
                  <a:schemeClr val="hlink"/>
                </a:solidFill>
                <a:latin typeface="Comic Sans MS" pitchFamily="66" charset="0"/>
              </a:rPr>
              <a:t>bilirkişi </a:t>
            </a:r>
            <a:r>
              <a:rPr lang="tr-TR" sz="2800" dirty="0">
                <a:latin typeface="Comic Sans MS" pitchFamily="66" charset="0"/>
              </a:rPr>
              <a:t>incelemesi yapılarak, işçinin iş güvencesi hükümleri kapsamına girip girmediği belirlenmeli ve sonucuna göre bir karar verilmelidir.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5 Slayt Numarası Yer Tutucusu">
            <a:extLst>
              <a:ext uri="{FF2B5EF4-FFF2-40B4-BE49-F238E27FC236}">
                <a16:creationId xmlns:a16="http://schemas.microsoft.com/office/drawing/2014/main" id="{40D14CC5-77D8-5F7E-F231-E1D42E8261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F976AF0-FEDD-A14E-83D9-4A7E5C603C91}" type="slidenum">
              <a:rPr lang="tr-TR" altLang="tr-TR"/>
              <a:pPr/>
              <a:t>108</a:t>
            </a:fld>
            <a:endParaRPr lang="tr-TR" altLang="tr-TR"/>
          </a:p>
        </p:txBody>
      </p:sp>
      <p:sp>
        <p:nvSpPr>
          <p:cNvPr id="190467" name="Rectangle 2">
            <a:extLst>
              <a:ext uri="{FF2B5EF4-FFF2-40B4-BE49-F238E27FC236}">
                <a16:creationId xmlns:a16="http://schemas.microsoft.com/office/drawing/2014/main" id="{89038B5B-697E-4CA0-9C44-BD8479FCB056}"/>
              </a:ext>
            </a:extLst>
          </p:cNvPr>
          <p:cNvSpPr>
            <a:spLocks noGrp="1" noChangeArrowheads="1"/>
          </p:cNvSpPr>
          <p:nvPr>
            <p:ph type="title"/>
          </p:nvPr>
        </p:nvSpPr>
        <p:spPr>
          <a:solidFill>
            <a:srgbClr val="92D050"/>
          </a:solidFill>
        </p:spPr>
        <p:txBody>
          <a:bodyPr/>
          <a:lstStyle/>
          <a:p>
            <a:pPr algn="ctr" eaLnBrk="1" hangingPunct="1"/>
            <a:r>
              <a:rPr lang="tr-TR" altLang="tr-TR" sz="4000">
                <a:solidFill>
                  <a:schemeClr val="hlink"/>
                </a:solidFill>
                <a:latin typeface="Comic Sans MS" panose="030F0902030302020204" pitchFamily="66" charset="0"/>
              </a:rPr>
              <a:t>30 işçi şartında hesaba katılmayanlar</a:t>
            </a:r>
          </a:p>
        </p:txBody>
      </p:sp>
      <p:sp>
        <p:nvSpPr>
          <p:cNvPr id="77828" name="Rectangle 3">
            <a:extLst>
              <a:ext uri="{FF2B5EF4-FFF2-40B4-BE49-F238E27FC236}">
                <a16:creationId xmlns:a16="http://schemas.microsoft.com/office/drawing/2014/main" id="{3F7D3E45-5E32-FB2D-C815-4A05D2D37AD2}"/>
              </a:ext>
            </a:extLst>
          </p:cNvPr>
          <p:cNvSpPr>
            <a:spLocks noGrp="1" noChangeArrowheads="1"/>
          </p:cNvSpPr>
          <p:nvPr>
            <p:ph type="body" idx="1"/>
          </p:nvPr>
        </p:nvSpPr>
        <p:spPr>
          <a:xfrm>
            <a:off x="1187450" y="2017713"/>
            <a:ext cx="7777163" cy="4435475"/>
          </a:xfrm>
          <a:solidFill>
            <a:schemeClr val="bg2">
              <a:lumMod val="25000"/>
              <a:lumOff val="75000"/>
            </a:schemeClr>
          </a:solidFill>
        </p:spPr>
        <p:txBody>
          <a:bodyPr/>
          <a:lstStyle/>
          <a:p>
            <a:pPr algn="just" eaLnBrk="1" hangingPunct="1">
              <a:defRPr/>
            </a:pPr>
            <a:r>
              <a:rPr lang="tr-TR" dirty="0">
                <a:latin typeface="Comic Sans MS" pitchFamily="66" charset="0"/>
              </a:rPr>
              <a:t>ÇIRAK, STAJYER VE MESLEK EĞİTİMİ GÖREN ÖĞRENCİLER </a:t>
            </a:r>
          </a:p>
          <a:p>
            <a:pPr algn="just" eaLnBrk="1" hangingPunct="1">
              <a:defRPr/>
            </a:pPr>
            <a:r>
              <a:rPr lang="tr-TR" dirty="0">
                <a:latin typeface="Comic Sans MS" pitchFamily="66" charset="0"/>
              </a:rPr>
              <a:t>ALT İŞVEREN İŞÇİLERİ </a:t>
            </a:r>
          </a:p>
          <a:p>
            <a:pPr algn="just" eaLnBrk="1" hangingPunct="1">
              <a:defRPr/>
            </a:pPr>
            <a:r>
              <a:rPr lang="tr-TR" dirty="0">
                <a:latin typeface="Comic Sans MS" pitchFamily="66" charset="0"/>
              </a:rPr>
              <a:t>GEÇİCİ (ÖDÜNÇ) İŞ İLİŞKİSİ İLE ÇALIŞTIRILANLAR</a:t>
            </a:r>
            <a:r>
              <a:rPr lang="tr-TR" dirty="0"/>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5 Slayt Numarası Yer Tutucusu">
            <a:extLst>
              <a:ext uri="{FF2B5EF4-FFF2-40B4-BE49-F238E27FC236}">
                <a16:creationId xmlns:a16="http://schemas.microsoft.com/office/drawing/2014/main" id="{BD6D87BA-057E-C4E0-3993-05025BD2AE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837A28C-0D5B-3F4E-87EE-1273E84E590C}" type="slidenum">
              <a:rPr lang="tr-TR" altLang="tr-TR"/>
              <a:pPr/>
              <a:t>109</a:t>
            </a:fld>
            <a:endParaRPr lang="tr-TR" altLang="tr-TR"/>
          </a:p>
        </p:txBody>
      </p:sp>
      <p:sp>
        <p:nvSpPr>
          <p:cNvPr id="191491" name="Rectangle 2">
            <a:extLst>
              <a:ext uri="{FF2B5EF4-FFF2-40B4-BE49-F238E27FC236}">
                <a16:creationId xmlns:a16="http://schemas.microsoft.com/office/drawing/2014/main" id="{5B67BF6D-B9D8-6F77-7FE4-ECDBF0D105D9}"/>
              </a:ext>
            </a:extLst>
          </p:cNvPr>
          <p:cNvSpPr>
            <a:spLocks noGrp="1" noChangeArrowheads="1"/>
          </p:cNvSpPr>
          <p:nvPr>
            <p:ph type="title"/>
          </p:nvPr>
        </p:nvSpPr>
        <p:spPr>
          <a:xfrm>
            <a:off x="1071563" y="214313"/>
            <a:ext cx="7635875" cy="1462087"/>
          </a:xfrm>
          <a:solidFill>
            <a:srgbClr val="FF0000"/>
          </a:solidFill>
        </p:spPr>
        <p:txBody>
          <a:bodyPr/>
          <a:lstStyle/>
          <a:p>
            <a:pPr algn="ctr" eaLnBrk="1" hangingPunct="1"/>
            <a:r>
              <a:rPr lang="tr-TR" altLang="tr-TR" sz="3600">
                <a:solidFill>
                  <a:schemeClr val="bg1"/>
                </a:solidFill>
                <a:latin typeface="Comic Sans MS" panose="030F0902030302020204" pitchFamily="66" charset="0"/>
              </a:rPr>
              <a:t>BİRLİKTE İSTİHDAM EDİLENLERİN DURUMU</a:t>
            </a:r>
          </a:p>
        </p:txBody>
      </p:sp>
      <p:sp>
        <p:nvSpPr>
          <p:cNvPr id="78852" name="Rectangle 3">
            <a:extLst>
              <a:ext uri="{FF2B5EF4-FFF2-40B4-BE49-F238E27FC236}">
                <a16:creationId xmlns:a16="http://schemas.microsoft.com/office/drawing/2014/main" id="{C2646958-0F8A-E597-76D9-354F52919C14}"/>
              </a:ext>
            </a:extLst>
          </p:cNvPr>
          <p:cNvSpPr>
            <a:spLocks noGrp="1" noChangeArrowheads="1"/>
          </p:cNvSpPr>
          <p:nvPr>
            <p:ph type="body" idx="1"/>
          </p:nvPr>
        </p:nvSpPr>
        <p:spPr>
          <a:xfrm>
            <a:off x="1428750" y="1785938"/>
            <a:ext cx="7532688" cy="4697412"/>
          </a:xfrm>
          <a:solidFill>
            <a:schemeClr val="bg2">
              <a:lumMod val="25000"/>
              <a:lumOff val="75000"/>
            </a:schemeClr>
          </a:solidFill>
        </p:spPr>
        <p:txBody>
          <a:bodyPr/>
          <a:lstStyle/>
          <a:p>
            <a:pPr algn="just" eaLnBrk="1" hangingPunct="1">
              <a:lnSpc>
                <a:spcPct val="80000"/>
              </a:lnSpc>
              <a:defRPr/>
            </a:pPr>
            <a:r>
              <a:rPr lang="tr-TR" sz="2400" dirty="0">
                <a:latin typeface="Calibri" pitchFamily="34" charset="0"/>
              </a:rPr>
              <a:t>Özellikle grup şirketlerinde ortaya çıkan bir çalışma biçimi olan </a:t>
            </a:r>
            <a:r>
              <a:rPr lang="tr-TR" sz="2400" b="1" dirty="0">
                <a:latin typeface="Calibri" pitchFamily="34" charset="0"/>
              </a:rPr>
              <a:t>“birlikte istihdam”</a:t>
            </a:r>
            <a:r>
              <a:rPr lang="tr-TR" sz="2400" dirty="0">
                <a:latin typeface="Calibri" pitchFamily="34" charset="0"/>
              </a:rPr>
              <a:t> şeklindeki çalışmada, işçilerin bir kısmı </a:t>
            </a:r>
            <a:r>
              <a:rPr lang="tr-TR" sz="2400" b="1" dirty="0">
                <a:solidFill>
                  <a:srgbClr val="FF0000"/>
                </a:solidFill>
                <a:latin typeface="Calibri" pitchFamily="34" charset="0"/>
              </a:rPr>
              <a:t>aynı anda birden fazla işverene ve birlikte hizmet vermektedirler.</a:t>
            </a:r>
          </a:p>
          <a:p>
            <a:pPr algn="just" eaLnBrk="1" hangingPunct="1">
              <a:lnSpc>
                <a:spcPct val="80000"/>
              </a:lnSpc>
              <a:buFont typeface="Wingdings" pitchFamily="2" charset="2"/>
              <a:buNone/>
              <a:defRPr/>
            </a:pPr>
            <a:endParaRPr lang="tr-TR" sz="2400" b="1" dirty="0">
              <a:solidFill>
                <a:srgbClr val="FF0000"/>
              </a:solidFill>
              <a:latin typeface="Calibri" pitchFamily="34" charset="0"/>
            </a:endParaRPr>
          </a:p>
          <a:p>
            <a:pPr algn="just" eaLnBrk="1" hangingPunct="1">
              <a:lnSpc>
                <a:spcPct val="80000"/>
              </a:lnSpc>
              <a:defRPr/>
            </a:pPr>
            <a:r>
              <a:rPr lang="tr-TR" sz="2400" dirty="0">
                <a:latin typeface="Calibri" pitchFamily="34" charset="0"/>
              </a:rPr>
              <a:t> Daha çok yönetim organizasyonu kapsamında birbiriyle bağlantılı olan bu şirketler, aynı binalarda hizmet verebilmekte ve bir kısım işçiler iş görme edimini işverenlerin tamamına karşı yerine getirmektedir. </a:t>
            </a:r>
          </a:p>
          <a:p>
            <a:pPr algn="just" eaLnBrk="1" hangingPunct="1">
              <a:lnSpc>
                <a:spcPct val="80000"/>
              </a:lnSpc>
              <a:buFont typeface="Wingdings" pitchFamily="2" charset="2"/>
              <a:buNone/>
              <a:defRPr/>
            </a:pPr>
            <a:endParaRPr lang="tr-TR" sz="2400" dirty="0">
              <a:latin typeface="Calibri" pitchFamily="34" charset="0"/>
            </a:endParaRPr>
          </a:p>
          <a:p>
            <a:pPr algn="just" eaLnBrk="1" hangingPunct="1">
              <a:lnSpc>
                <a:spcPct val="80000"/>
              </a:lnSpc>
              <a:defRPr/>
            </a:pPr>
            <a:r>
              <a:rPr lang="tr-TR" sz="2400" dirty="0">
                <a:solidFill>
                  <a:srgbClr val="FF0000"/>
                </a:solidFill>
                <a:latin typeface="Calibri" pitchFamily="34" charset="0"/>
              </a:rPr>
              <a:t>Örnek:</a:t>
            </a:r>
            <a:r>
              <a:rPr lang="tr-TR" sz="2400" dirty="0">
                <a:latin typeface="Calibri" pitchFamily="34" charset="0"/>
              </a:rPr>
              <a:t>Tüm şirketlerin idare müdürlüğünün aynı şahıs tarafından yapılması, şirketlerin birlikte kullandığı işyerinde verilen muhasebe, güvenlik, ulaşım, temizlik, kafeterya ve yemek hizmetlerinin yine tüm işverenlere karşı verilmiş olması.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5 Slayt Numarası Yer Tutucusu">
            <a:extLst>
              <a:ext uri="{FF2B5EF4-FFF2-40B4-BE49-F238E27FC236}">
                <a16:creationId xmlns:a16="http://schemas.microsoft.com/office/drawing/2014/main" id="{D667DE89-36F0-B442-AA94-D7740C3E99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23AA208-C0C3-BC4F-AD8B-7DDAC1BB606A}" type="slidenum">
              <a:rPr lang="tr-TR" altLang="tr-TR"/>
              <a:pPr/>
              <a:t>11</a:t>
            </a:fld>
            <a:endParaRPr lang="tr-TR" altLang="tr-TR"/>
          </a:p>
        </p:txBody>
      </p:sp>
      <p:sp>
        <p:nvSpPr>
          <p:cNvPr id="256002" name="Rectangle 2">
            <a:extLst>
              <a:ext uri="{FF2B5EF4-FFF2-40B4-BE49-F238E27FC236}">
                <a16:creationId xmlns:a16="http://schemas.microsoft.com/office/drawing/2014/main" id="{FF97F1BF-A84C-EA25-109F-DA5B3463CF94}"/>
              </a:ext>
            </a:extLst>
          </p:cNvPr>
          <p:cNvSpPr>
            <a:spLocks noGrp="1" noChangeArrowheads="1"/>
          </p:cNvSpPr>
          <p:nvPr>
            <p:ph type="title"/>
          </p:nvPr>
        </p:nvSpPr>
        <p:spPr>
          <a:solidFill>
            <a:schemeClr val="hlink"/>
          </a:solidFill>
        </p:spPr>
        <p:txBody>
          <a:bodyPr/>
          <a:lstStyle/>
          <a:p>
            <a:pPr eaLnBrk="1" hangingPunct="1"/>
            <a:r>
              <a:rPr lang="tr-TR" altLang="tr-TR" b="1">
                <a:solidFill>
                  <a:schemeClr val="bg1"/>
                </a:solidFill>
                <a:latin typeface="Comic Sans MS" panose="030F0902030302020204" pitchFamily="66" charset="0"/>
              </a:rPr>
              <a:t>İŞYERİ</a:t>
            </a:r>
          </a:p>
        </p:txBody>
      </p:sp>
      <p:sp>
        <p:nvSpPr>
          <p:cNvPr id="256003" name="Rectangle 3">
            <a:extLst>
              <a:ext uri="{FF2B5EF4-FFF2-40B4-BE49-F238E27FC236}">
                <a16:creationId xmlns:a16="http://schemas.microsoft.com/office/drawing/2014/main" id="{12CD7794-2EB0-704E-B6D8-0C250E803031}"/>
              </a:ext>
            </a:extLst>
          </p:cNvPr>
          <p:cNvSpPr>
            <a:spLocks noGrp="1" noChangeArrowheads="1"/>
          </p:cNvSpPr>
          <p:nvPr>
            <p:ph type="body" idx="1"/>
          </p:nvPr>
        </p:nvSpPr>
        <p:spPr>
          <a:solidFill>
            <a:schemeClr val="bg2">
              <a:lumMod val="25000"/>
              <a:lumOff val="75000"/>
            </a:schemeClr>
          </a:solidFill>
        </p:spPr>
        <p:txBody>
          <a:bodyPr/>
          <a:lstStyle/>
          <a:p>
            <a:pPr eaLnBrk="1" hangingPunct="1">
              <a:defRPr/>
            </a:pPr>
            <a:endParaRPr lang="tr-TR" dirty="0"/>
          </a:p>
          <a:p>
            <a:pPr algn="just" eaLnBrk="1" hangingPunct="1">
              <a:defRPr/>
            </a:pPr>
            <a:r>
              <a:rPr lang="tr-TR" dirty="0">
                <a:latin typeface="Comic Sans MS" pitchFamily="66" charset="0"/>
              </a:rPr>
              <a:t>İşveren tarafından mal veya hizmet üretmek amacıyla maddî olan ve olmayan unsurlar ile işçinin birlikte örgütlendiği birime işyeri denir.</a:t>
            </a:r>
          </a:p>
          <a:p>
            <a:pPr algn="just" eaLnBrk="1" hangingPunct="1">
              <a:defRPr/>
            </a:pPr>
            <a:r>
              <a:rPr lang="tr-TR" dirty="0">
                <a:latin typeface="Comic Sans MS" pitchFamily="66" charset="0"/>
              </a:rPr>
              <a:t>İşyerine bağlı yerler, eklentiler ve araçlar da işyerinden sayılır.</a:t>
            </a:r>
          </a:p>
        </p:txBody>
      </p:sp>
      <p:pic>
        <p:nvPicPr>
          <p:cNvPr id="256004" name="Picture 4" descr="MCj04125880000[1]">
            <a:extLst>
              <a:ext uri="{FF2B5EF4-FFF2-40B4-BE49-F238E27FC236}">
                <a16:creationId xmlns:a16="http://schemas.microsoft.com/office/drawing/2014/main" id="{CFE88437-0E01-E5D3-9B27-24E794E80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33375"/>
            <a:ext cx="2170113"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56002">
                                            <p:txEl>
                                              <p:charRg st="4294967295" end="4294967295"/>
                                            </p:txEl>
                                          </p:spTgt>
                                        </p:tgtEl>
                                        <p:attrNameLst>
                                          <p:attrName>style.visibility</p:attrName>
                                        </p:attrNameLst>
                                      </p:cBhvr>
                                      <p:to>
                                        <p:strVal val="visible"/>
                                      </p:to>
                                    </p:set>
                                    <p:anim calcmode="lin" valueType="num">
                                      <p:cBhvr>
                                        <p:cTn id="7" dur="1000" fill="hold"/>
                                        <p:tgtEl>
                                          <p:spTgt spid="256002">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256002">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25600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56003">
                                            <p:bg/>
                                          </p:spTgt>
                                        </p:tgtEl>
                                        <p:attrNameLst>
                                          <p:attrName>style.visibility</p:attrName>
                                        </p:attrNameLst>
                                      </p:cBhvr>
                                      <p:to>
                                        <p:strVal val="visible"/>
                                      </p:to>
                                    </p:set>
                                    <p:anim calcmode="lin" valueType="num">
                                      <p:cBhvr>
                                        <p:cTn id="14" dur="1000" fill="hold"/>
                                        <p:tgtEl>
                                          <p:spTgt spid="256003">
                                            <p:bg/>
                                          </p:spTgt>
                                        </p:tgtEl>
                                        <p:attrNameLst>
                                          <p:attrName>ppt_w</p:attrName>
                                        </p:attrNameLst>
                                      </p:cBhvr>
                                      <p:tavLst>
                                        <p:tav tm="0">
                                          <p:val>
                                            <p:strVal val="#ppt_w+.3"/>
                                          </p:val>
                                        </p:tav>
                                        <p:tav tm="100000">
                                          <p:val>
                                            <p:strVal val="#ppt_w"/>
                                          </p:val>
                                        </p:tav>
                                      </p:tavLst>
                                    </p:anim>
                                    <p:anim calcmode="lin" valueType="num">
                                      <p:cBhvr>
                                        <p:cTn id="15" dur="1000" fill="hold"/>
                                        <p:tgtEl>
                                          <p:spTgt spid="256003">
                                            <p:bg/>
                                          </p:spTgt>
                                        </p:tgtEl>
                                        <p:attrNameLst>
                                          <p:attrName>ppt_h</p:attrName>
                                        </p:attrNameLst>
                                      </p:cBhvr>
                                      <p:tavLst>
                                        <p:tav tm="0">
                                          <p:val>
                                            <p:strVal val="#ppt_h"/>
                                          </p:val>
                                        </p:tav>
                                        <p:tav tm="100000">
                                          <p:val>
                                            <p:strVal val="#ppt_h"/>
                                          </p:val>
                                        </p:tav>
                                      </p:tavLst>
                                    </p:anim>
                                    <p:animEffect transition="in" filter="fade">
                                      <p:cBhvr>
                                        <p:cTn id="16" dur="1000"/>
                                        <p:tgtEl>
                                          <p:spTgt spid="256003">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6003">
                                            <p:txEl>
                                              <p:pRg st="1" end="1"/>
                                            </p:txEl>
                                          </p:spTgt>
                                        </p:tgtEl>
                                        <p:attrNameLst>
                                          <p:attrName>style.visibility</p:attrName>
                                        </p:attrNameLst>
                                      </p:cBhvr>
                                      <p:to>
                                        <p:strVal val="visible"/>
                                      </p:to>
                                    </p:set>
                                    <p:anim calcmode="lin" valueType="num">
                                      <p:cBhvr>
                                        <p:cTn id="21" dur="1000" fill="hold"/>
                                        <p:tgtEl>
                                          <p:spTgt spid="25600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5600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5600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56003">
                                            <p:txEl>
                                              <p:pRg st="2" end="2"/>
                                            </p:txEl>
                                          </p:spTgt>
                                        </p:tgtEl>
                                        <p:attrNameLst>
                                          <p:attrName>style.visibility</p:attrName>
                                        </p:attrNameLst>
                                      </p:cBhvr>
                                      <p:to>
                                        <p:strVal val="visible"/>
                                      </p:to>
                                    </p:set>
                                    <p:anim calcmode="lin" valueType="num">
                                      <p:cBhvr>
                                        <p:cTn id="28" dur="1000" fill="hold"/>
                                        <p:tgtEl>
                                          <p:spTgt spid="25600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5600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5600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nodeType="clickEffect">
                                  <p:stCondLst>
                                    <p:cond delay="0"/>
                                  </p:stCondLst>
                                  <p:childTnLst>
                                    <p:set>
                                      <p:cBhvr>
                                        <p:cTn id="34" dur="1" fill="hold">
                                          <p:stCondLst>
                                            <p:cond delay="0"/>
                                          </p:stCondLst>
                                        </p:cTn>
                                        <p:tgtEl>
                                          <p:spTgt spid="256004"/>
                                        </p:tgtEl>
                                        <p:attrNameLst>
                                          <p:attrName>style.visibility</p:attrName>
                                        </p:attrNameLst>
                                      </p:cBhvr>
                                      <p:to>
                                        <p:strVal val="visible"/>
                                      </p:to>
                                    </p:set>
                                    <p:anim from="(-#ppt_w/2)" to="(#ppt_x)" calcmode="lin" valueType="num">
                                      <p:cBhvr>
                                        <p:cTn id="35" dur="600" fill="hold">
                                          <p:stCondLst>
                                            <p:cond delay="0"/>
                                          </p:stCondLst>
                                        </p:cTn>
                                        <p:tgtEl>
                                          <p:spTgt spid="256004"/>
                                        </p:tgtEl>
                                        <p:attrNameLst>
                                          <p:attrName>ppt_x</p:attrName>
                                        </p:attrNameLst>
                                      </p:cBhvr>
                                    </p:anim>
                                    <p:anim from="0" to="-1.0" calcmode="lin" valueType="num">
                                      <p:cBhvr>
                                        <p:cTn id="36" dur="200" decel="50000" autoRev="1" fill="hold">
                                          <p:stCondLst>
                                            <p:cond delay="600"/>
                                          </p:stCondLst>
                                        </p:cTn>
                                        <p:tgtEl>
                                          <p:spTgt spid="256004"/>
                                        </p:tgtEl>
                                        <p:attrNameLst>
                                          <p:attrName>xshear</p:attrName>
                                        </p:attrNameLst>
                                      </p:cBhvr>
                                    </p:anim>
                                    <p:animScale>
                                      <p:cBhvr>
                                        <p:cTn id="37" dur="200" decel="100000" autoRev="1" fill="hold">
                                          <p:stCondLst>
                                            <p:cond delay="600"/>
                                          </p:stCondLst>
                                        </p:cTn>
                                        <p:tgtEl>
                                          <p:spTgt spid="256004"/>
                                        </p:tgtEl>
                                      </p:cBhvr>
                                      <p:from x="100000" y="100000"/>
                                      <p:to x="80000" y="100000"/>
                                    </p:animScale>
                                    <p:anim by="(#ppt_h/3+#ppt_w*0.1)" calcmode="lin" valueType="num">
                                      <p:cBhvr additive="sum">
                                        <p:cTn id="38" dur="200" decel="100000" autoRev="1" fill="hold">
                                          <p:stCondLst>
                                            <p:cond delay="600"/>
                                          </p:stCondLst>
                                        </p:cTn>
                                        <p:tgtEl>
                                          <p:spTgt spid="2560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3"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Başlık">
            <a:extLst>
              <a:ext uri="{FF2B5EF4-FFF2-40B4-BE49-F238E27FC236}">
                <a16:creationId xmlns:a16="http://schemas.microsoft.com/office/drawing/2014/main" id="{C738CE0D-92C6-4FA0-2E47-AA01CCC7D82B}"/>
              </a:ext>
            </a:extLst>
          </p:cNvPr>
          <p:cNvSpPr>
            <a:spLocks noGrp="1" noChangeArrowheads="1"/>
          </p:cNvSpPr>
          <p:nvPr>
            <p:ph type="title"/>
          </p:nvPr>
        </p:nvSpPr>
        <p:spPr/>
        <p:txBody>
          <a:bodyPr/>
          <a:lstStyle/>
          <a:p>
            <a:r>
              <a:rPr lang="tr-TR" altLang="tr-TR" sz="3200">
                <a:solidFill>
                  <a:srgbClr val="FF0000"/>
                </a:solidFill>
                <a:latin typeface="Comic Sans MS" panose="030F0902030302020204" pitchFamily="66" charset="0"/>
              </a:rPr>
              <a:t>BİRLİKTE İSTİHDAM EDİLENLERİN DURUMU</a:t>
            </a:r>
            <a:endParaRPr lang="tr-TR" altLang="tr-TR" sz="3200">
              <a:solidFill>
                <a:srgbClr val="FF0000"/>
              </a:solidFill>
            </a:endParaRPr>
          </a:p>
        </p:txBody>
      </p:sp>
      <p:sp>
        <p:nvSpPr>
          <p:cNvPr id="192515" name="2 İçerik Yer Tutucusu">
            <a:extLst>
              <a:ext uri="{FF2B5EF4-FFF2-40B4-BE49-F238E27FC236}">
                <a16:creationId xmlns:a16="http://schemas.microsoft.com/office/drawing/2014/main" id="{B9014B09-2B5A-39CF-FEB8-9F3EB58DE6E7}"/>
              </a:ext>
            </a:extLst>
          </p:cNvPr>
          <p:cNvSpPr>
            <a:spLocks noGrp="1" noChangeArrowheads="1"/>
          </p:cNvSpPr>
          <p:nvPr>
            <p:ph idx="1"/>
          </p:nvPr>
        </p:nvSpPr>
        <p:spPr/>
        <p:txBody>
          <a:bodyPr/>
          <a:lstStyle/>
          <a:p>
            <a:pPr algn="just" eaLnBrk="1" hangingPunct="1">
              <a:lnSpc>
                <a:spcPct val="80000"/>
              </a:lnSpc>
            </a:pPr>
            <a:r>
              <a:rPr lang="tr-TR" altLang="tr-TR">
                <a:solidFill>
                  <a:schemeClr val="hlink"/>
                </a:solidFill>
                <a:latin typeface="Calibri" panose="020F0502020204030204" pitchFamily="34" charset="0"/>
              </a:rPr>
              <a:t>Bu gibi bir ilişkide, tüm şirketlere hizmet veren işçiler ile sadece davalı şirkete hizmet veren işçilerin </a:t>
            </a:r>
            <a:r>
              <a:rPr lang="tr-TR" altLang="tr-TR" b="1">
                <a:latin typeface="Calibri" panose="020F0502020204030204" pitchFamily="34" charset="0"/>
              </a:rPr>
              <a:t>30 işçi kıstasında dikkate alınması gerekir. </a:t>
            </a:r>
          </a:p>
          <a:p>
            <a:pPr algn="just" eaLnBrk="1" hangingPunct="1">
              <a:lnSpc>
                <a:spcPct val="80000"/>
              </a:lnSpc>
            </a:pPr>
            <a:r>
              <a:rPr lang="tr-TR" altLang="tr-TR">
                <a:solidFill>
                  <a:schemeClr val="hlink"/>
                </a:solidFill>
                <a:latin typeface="Calibri" panose="020F0502020204030204" pitchFamily="34" charset="0"/>
              </a:rPr>
              <a:t>İşten çıkarılan işçi için de, </a:t>
            </a:r>
            <a:r>
              <a:rPr lang="tr-TR" altLang="tr-TR" b="1">
                <a:latin typeface="Calibri" panose="020F0502020204030204" pitchFamily="34" charset="0"/>
              </a:rPr>
              <a:t>tüm şirketlere hizmet ediyor ise, tüm şirketlerdeki işçi sayısı dikkate alınmalıdır.</a:t>
            </a:r>
            <a:r>
              <a:rPr lang="tr-TR" altLang="tr-TR"/>
              <a:t> </a:t>
            </a:r>
          </a:p>
          <a:p>
            <a:pPr algn="just" eaLnBrk="1" hangingPunct="1">
              <a:lnSpc>
                <a:spcPct val="80000"/>
              </a:lnSpc>
            </a:pPr>
            <a:r>
              <a:rPr lang="tr-TR" altLang="tr-TR"/>
              <a:t>Yarg. 9. HD.’nin, 09.12.2010 tarih ve E. 2009/35, K. 2010/36880 sayılı Kararı</a:t>
            </a:r>
          </a:p>
        </p:txBody>
      </p:sp>
      <p:sp>
        <p:nvSpPr>
          <p:cNvPr id="192516" name="4 Slayt Numarası Yer Tutucusu">
            <a:extLst>
              <a:ext uri="{FF2B5EF4-FFF2-40B4-BE49-F238E27FC236}">
                <a16:creationId xmlns:a16="http://schemas.microsoft.com/office/drawing/2014/main" id="{C2AC3BC3-3CFE-53A8-C26B-CA1FF5D0FE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B5A5AC2-152B-6A4E-BFE5-0F9442AB8FC5}" type="slidenum">
              <a:rPr lang="tr-TR" altLang="tr-TR"/>
              <a:pPr/>
              <a:t>110</a:t>
            </a:fld>
            <a:endParaRPr lang="tr-TR" altLang="tr-T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5 Slayt Numarası Yer Tutucusu">
            <a:extLst>
              <a:ext uri="{FF2B5EF4-FFF2-40B4-BE49-F238E27FC236}">
                <a16:creationId xmlns:a16="http://schemas.microsoft.com/office/drawing/2014/main" id="{B3DC699E-DFED-208C-32CB-25FA7A30B5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31D2E80-4A14-0241-9025-EFDC004EE06E}" type="slidenum">
              <a:rPr lang="tr-TR" altLang="tr-TR"/>
              <a:pPr/>
              <a:t>111</a:t>
            </a:fld>
            <a:endParaRPr lang="tr-TR" altLang="tr-TR"/>
          </a:p>
        </p:txBody>
      </p:sp>
      <p:sp>
        <p:nvSpPr>
          <p:cNvPr id="193539" name="Rectangle 2">
            <a:extLst>
              <a:ext uri="{FF2B5EF4-FFF2-40B4-BE49-F238E27FC236}">
                <a16:creationId xmlns:a16="http://schemas.microsoft.com/office/drawing/2014/main" id="{7BA710F1-77FD-0F07-108F-A6919E910AA8}"/>
              </a:ext>
            </a:extLst>
          </p:cNvPr>
          <p:cNvSpPr>
            <a:spLocks noGrp="1" noChangeArrowheads="1"/>
          </p:cNvSpPr>
          <p:nvPr>
            <p:ph type="title"/>
          </p:nvPr>
        </p:nvSpPr>
        <p:spPr>
          <a:solidFill>
            <a:schemeClr val="hlink"/>
          </a:solidFill>
        </p:spPr>
        <p:txBody>
          <a:bodyPr/>
          <a:lstStyle/>
          <a:p>
            <a:pPr eaLnBrk="1" hangingPunct="1"/>
            <a:r>
              <a:rPr lang="tr-TR" altLang="tr-TR" sz="3600">
                <a:solidFill>
                  <a:schemeClr val="bg1"/>
                </a:solidFill>
                <a:latin typeface="Comic Sans MS" panose="030F0902030302020204" pitchFamily="66" charset="0"/>
              </a:rPr>
              <a:t>İşçinin Yetersizliğinden Kaynaklanan Sebepler:</a:t>
            </a:r>
          </a:p>
        </p:txBody>
      </p:sp>
      <p:sp>
        <p:nvSpPr>
          <p:cNvPr id="79876" name="Rectangle 3">
            <a:extLst>
              <a:ext uri="{FF2B5EF4-FFF2-40B4-BE49-F238E27FC236}">
                <a16:creationId xmlns:a16="http://schemas.microsoft.com/office/drawing/2014/main" id="{AC53F005-36C7-766A-2309-9994FA8A7D12}"/>
              </a:ext>
            </a:extLst>
          </p:cNvPr>
          <p:cNvSpPr>
            <a:spLocks noGrp="1" noChangeArrowheads="1"/>
          </p:cNvSpPr>
          <p:nvPr>
            <p:ph type="body" idx="1"/>
          </p:nvPr>
        </p:nvSpPr>
        <p:spPr>
          <a:xfrm>
            <a:off x="1182688" y="2017713"/>
            <a:ext cx="7675562" cy="3268662"/>
          </a:xfrm>
          <a:solidFill>
            <a:schemeClr val="bg2">
              <a:lumMod val="25000"/>
              <a:lumOff val="75000"/>
            </a:schemeClr>
          </a:solidFill>
        </p:spPr>
        <p:txBody>
          <a:bodyPr/>
          <a:lstStyle/>
          <a:p>
            <a:pPr algn="just" eaLnBrk="1" hangingPunct="1">
              <a:defRPr/>
            </a:pPr>
            <a:r>
              <a:rPr lang="tr-TR" sz="2800" dirty="0">
                <a:latin typeface="Comic Sans MS" pitchFamily="66" charset="0"/>
              </a:rPr>
              <a:t>Ortalama olarak benzer işi görenlerden daha az verimli çalışma; </a:t>
            </a:r>
          </a:p>
          <a:p>
            <a:pPr algn="just" eaLnBrk="1" hangingPunct="1">
              <a:defRPr/>
            </a:pPr>
            <a:r>
              <a:rPr lang="tr-TR" sz="2800" dirty="0">
                <a:latin typeface="Comic Sans MS" pitchFamily="66" charset="0"/>
              </a:rPr>
              <a:t>Gösterdiği niteliklerden beklenenden daha düşük performansa sahip olma, </a:t>
            </a:r>
          </a:p>
          <a:p>
            <a:pPr algn="just" eaLnBrk="1" hangingPunct="1">
              <a:defRPr/>
            </a:pPr>
            <a:r>
              <a:rPr lang="tr-TR" sz="2800" dirty="0">
                <a:latin typeface="Comic Sans MS" pitchFamily="66" charset="0"/>
              </a:rPr>
              <a:t>Öğrenme ve kendini yetiştirme yetersizliği</a:t>
            </a:r>
          </a:p>
          <a:p>
            <a:pPr eaLnBrk="1" hangingPunct="1">
              <a:buFont typeface="Wingdings" pitchFamily="2" charset="2"/>
              <a:buNone/>
              <a:defRPr/>
            </a:pPr>
            <a:endParaRPr lang="tr-TR" sz="2800" dirty="0">
              <a:latin typeface="Comic Sans MS" pitchFamily="66" charset="0"/>
            </a:endParaRPr>
          </a:p>
        </p:txBody>
      </p:sp>
      <p:pic>
        <p:nvPicPr>
          <p:cNvPr id="193541" name="Picture 1">
            <a:extLst>
              <a:ext uri="{FF2B5EF4-FFF2-40B4-BE49-F238E27FC236}">
                <a16:creationId xmlns:a16="http://schemas.microsoft.com/office/drawing/2014/main" id="{4E85B4BD-2EBC-703C-09FF-0CABDB486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571750"/>
            <a:ext cx="8826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5 Slayt Numarası Yer Tutucusu">
            <a:extLst>
              <a:ext uri="{FF2B5EF4-FFF2-40B4-BE49-F238E27FC236}">
                <a16:creationId xmlns:a16="http://schemas.microsoft.com/office/drawing/2014/main" id="{DBA2EE00-6194-774C-C17E-785E1EFFEF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2B273D3-14AC-964E-8A21-6A39FA7EC190}" type="slidenum">
              <a:rPr lang="tr-TR" altLang="tr-TR"/>
              <a:pPr/>
              <a:t>112</a:t>
            </a:fld>
            <a:endParaRPr lang="tr-TR" altLang="tr-TR"/>
          </a:p>
        </p:txBody>
      </p:sp>
      <p:sp>
        <p:nvSpPr>
          <p:cNvPr id="194563" name="Rectangle 2">
            <a:extLst>
              <a:ext uri="{FF2B5EF4-FFF2-40B4-BE49-F238E27FC236}">
                <a16:creationId xmlns:a16="http://schemas.microsoft.com/office/drawing/2014/main" id="{F4336695-29D9-208E-0713-23D1EC71BC3C}"/>
              </a:ext>
            </a:extLst>
          </p:cNvPr>
          <p:cNvSpPr>
            <a:spLocks noGrp="1" noChangeArrowheads="1"/>
          </p:cNvSpPr>
          <p:nvPr>
            <p:ph type="title"/>
          </p:nvPr>
        </p:nvSpPr>
        <p:spPr>
          <a:solidFill>
            <a:schemeClr val="hlink"/>
          </a:solidFill>
        </p:spPr>
        <p:txBody>
          <a:bodyPr/>
          <a:lstStyle/>
          <a:p>
            <a:pPr eaLnBrk="1" hangingPunct="1"/>
            <a:r>
              <a:rPr lang="tr-TR" altLang="tr-TR" sz="3200">
                <a:solidFill>
                  <a:schemeClr val="bg1"/>
                </a:solidFill>
                <a:latin typeface="Comic Sans MS" panose="030F0902030302020204" pitchFamily="66" charset="0"/>
              </a:rPr>
              <a:t>İşçinin Davranışlarından Doğan Sebepler</a:t>
            </a:r>
            <a:r>
              <a:rPr lang="tr-TR" altLang="tr-TR" sz="4000">
                <a:solidFill>
                  <a:schemeClr val="bg1"/>
                </a:solidFill>
              </a:rPr>
              <a:t>:</a:t>
            </a:r>
          </a:p>
        </p:txBody>
      </p:sp>
      <p:sp>
        <p:nvSpPr>
          <p:cNvPr id="80900" name="Rectangle 3">
            <a:extLst>
              <a:ext uri="{FF2B5EF4-FFF2-40B4-BE49-F238E27FC236}">
                <a16:creationId xmlns:a16="http://schemas.microsoft.com/office/drawing/2014/main" id="{CB9549DB-CD9A-AD1D-DEEA-FBE00B4523B1}"/>
              </a:ext>
            </a:extLst>
          </p:cNvPr>
          <p:cNvSpPr>
            <a:spLocks noGrp="1" noChangeArrowheads="1"/>
          </p:cNvSpPr>
          <p:nvPr>
            <p:ph type="body" idx="1"/>
          </p:nvPr>
        </p:nvSpPr>
        <p:spPr>
          <a:xfrm>
            <a:off x="642938" y="2000250"/>
            <a:ext cx="8358187" cy="4500563"/>
          </a:xfrm>
          <a:solidFill>
            <a:schemeClr val="bg2">
              <a:lumMod val="25000"/>
              <a:lumOff val="75000"/>
            </a:schemeClr>
          </a:solidFill>
        </p:spPr>
        <p:txBody>
          <a:bodyPr/>
          <a:lstStyle/>
          <a:p>
            <a:pPr eaLnBrk="1" hangingPunct="1">
              <a:lnSpc>
                <a:spcPct val="90000"/>
              </a:lnSpc>
              <a:defRPr/>
            </a:pPr>
            <a:endParaRPr lang="tr-TR" sz="2400" dirty="0">
              <a:solidFill>
                <a:schemeClr val="hlink"/>
              </a:solidFill>
              <a:latin typeface="Comic Sans MS" pitchFamily="66" charset="0"/>
            </a:endParaRPr>
          </a:p>
          <a:p>
            <a:pPr algn="just" eaLnBrk="1" hangingPunct="1">
              <a:lnSpc>
                <a:spcPct val="90000"/>
              </a:lnSpc>
              <a:defRPr/>
            </a:pPr>
            <a:r>
              <a:rPr lang="tr-TR" sz="2400" dirty="0">
                <a:solidFill>
                  <a:schemeClr val="hlink"/>
                </a:solidFill>
                <a:latin typeface="Comic Sans MS" pitchFamily="66" charset="0"/>
              </a:rPr>
              <a:t>İşverene zarar vermek</a:t>
            </a:r>
            <a:r>
              <a:rPr lang="tr-TR" sz="2400" dirty="0">
                <a:latin typeface="Comic Sans MS" pitchFamily="66" charset="0"/>
              </a:rPr>
              <a:t> ya da zararın tekrarı tedirginliğini yaratmak; işyerinde rahatsızlık yaratacak şekilde çalışma arkadaşlarından </a:t>
            </a:r>
            <a:r>
              <a:rPr lang="tr-TR" sz="2400" dirty="0">
                <a:solidFill>
                  <a:schemeClr val="hlink"/>
                </a:solidFill>
                <a:latin typeface="Comic Sans MS" pitchFamily="66" charset="0"/>
              </a:rPr>
              <a:t>borç para</a:t>
            </a:r>
            <a:r>
              <a:rPr lang="tr-TR" sz="2400" dirty="0">
                <a:latin typeface="Comic Sans MS" pitchFamily="66" charset="0"/>
              </a:rPr>
              <a:t> istemek; ücretine sık sık </a:t>
            </a:r>
            <a:r>
              <a:rPr lang="tr-TR" sz="2400" dirty="0">
                <a:solidFill>
                  <a:schemeClr val="hlink"/>
                </a:solidFill>
                <a:latin typeface="Comic Sans MS" pitchFamily="66" charset="0"/>
              </a:rPr>
              <a:t>haciz </a:t>
            </a:r>
            <a:r>
              <a:rPr lang="tr-TR" sz="2400" dirty="0">
                <a:latin typeface="Comic Sans MS" pitchFamily="66" charset="0"/>
              </a:rPr>
              <a:t>konmasına sebep olmak;</a:t>
            </a:r>
          </a:p>
          <a:p>
            <a:pPr algn="just" eaLnBrk="1" hangingPunct="1">
              <a:lnSpc>
                <a:spcPct val="90000"/>
              </a:lnSpc>
              <a:buFont typeface="Wingdings" pitchFamily="2" charset="2"/>
              <a:buNone/>
              <a:defRPr/>
            </a:pPr>
            <a:r>
              <a:rPr lang="tr-TR" sz="2400" dirty="0">
                <a:latin typeface="Comic Sans MS" pitchFamily="66" charset="0"/>
              </a:rPr>
              <a:t> </a:t>
            </a:r>
          </a:p>
          <a:p>
            <a:pPr algn="just" eaLnBrk="1" hangingPunct="1">
              <a:lnSpc>
                <a:spcPct val="90000"/>
              </a:lnSpc>
              <a:defRPr/>
            </a:pPr>
            <a:r>
              <a:rPr lang="tr-TR" sz="2400" dirty="0">
                <a:solidFill>
                  <a:schemeClr val="hlink"/>
                </a:solidFill>
                <a:latin typeface="Comic Sans MS" pitchFamily="66" charset="0"/>
              </a:rPr>
              <a:t>işyerinde iş akışını ve iş ortamını olumsuz etkileyecek bir biçimde diğer kişilerle ilişkilere girmek;</a:t>
            </a:r>
            <a:r>
              <a:rPr lang="tr-TR" sz="2400" dirty="0">
                <a:latin typeface="Comic Sans MS" pitchFamily="66" charset="0"/>
              </a:rPr>
              <a:t> </a:t>
            </a:r>
          </a:p>
          <a:p>
            <a:pPr algn="just" eaLnBrk="1" hangingPunct="1">
              <a:lnSpc>
                <a:spcPct val="90000"/>
              </a:lnSpc>
              <a:buFont typeface="Wingdings" pitchFamily="2" charset="2"/>
              <a:buNone/>
              <a:defRPr/>
            </a:pPr>
            <a:endParaRPr lang="tr-TR" sz="2400" dirty="0">
              <a:latin typeface="Comic Sans MS" pitchFamily="66" charset="0"/>
            </a:endParaRPr>
          </a:p>
          <a:p>
            <a:pPr algn="just" eaLnBrk="1" hangingPunct="1">
              <a:lnSpc>
                <a:spcPct val="90000"/>
              </a:lnSpc>
              <a:defRPr/>
            </a:pPr>
            <a:r>
              <a:rPr lang="tr-TR" sz="2400" dirty="0">
                <a:latin typeface="Comic Sans MS" pitchFamily="66" charset="0"/>
              </a:rPr>
              <a:t>iş akışını durduracak şekilde uzun telefon görüşmeleri yapmak; sık sık işe geç gelmek ve işini aksatarak işyerinde dolaşmak; </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5 Slayt Numarası Yer Tutucusu">
            <a:extLst>
              <a:ext uri="{FF2B5EF4-FFF2-40B4-BE49-F238E27FC236}">
                <a16:creationId xmlns:a16="http://schemas.microsoft.com/office/drawing/2014/main" id="{D414BF3D-3E80-8FBA-DC91-55AF95E8C4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E90BAB0-301E-F84F-B2FC-65C3C9837835}" type="slidenum">
              <a:rPr lang="tr-TR" altLang="tr-TR"/>
              <a:pPr/>
              <a:t>113</a:t>
            </a:fld>
            <a:endParaRPr lang="tr-TR" altLang="tr-TR"/>
          </a:p>
        </p:txBody>
      </p:sp>
      <p:sp>
        <p:nvSpPr>
          <p:cNvPr id="408578" name="Rectangle 2">
            <a:extLst>
              <a:ext uri="{FF2B5EF4-FFF2-40B4-BE49-F238E27FC236}">
                <a16:creationId xmlns:a16="http://schemas.microsoft.com/office/drawing/2014/main" id="{237E183E-52B0-0755-1A74-34BC5C246903}"/>
              </a:ext>
            </a:extLst>
          </p:cNvPr>
          <p:cNvSpPr>
            <a:spLocks noGrp="1" noChangeArrowheads="1"/>
          </p:cNvSpPr>
          <p:nvPr>
            <p:ph type="title"/>
          </p:nvPr>
        </p:nvSpPr>
        <p:spPr>
          <a:xfrm>
            <a:off x="928688" y="285750"/>
            <a:ext cx="7793037" cy="1462088"/>
          </a:xfrm>
          <a:solidFill>
            <a:schemeClr val="hlink"/>
          </a:solidFill>
        </p:spPr>
        <p:txBody>
          <a:bodyPr/>
          <a:lstStyle/>
          <a:p>
            <a:pPr eaLnBrk="1" hangingPunct="1"/>
            <a:r>
              <a:rPr lang="tr-TR" altLang="tr-TR" sz="3200">
                <a:solidFill>
                  <a:schemeClr val="bg1"/>
                </a:solidFill>
                <a:latin typeface="Comic Sans MS" panose="030F0902030302020204" pitchFamily="66" charset="0"/>
              </a:rPr>
              <a:t>İşletmenin, İşyerinin veya İşin Gereklerinden Kaynaklanan Sebepler</a:t>
            </a:r>
            <a:r>
              <a:rPr lang="tr-TR" altLang="tr-TR" sz="4000"/>
              <a:t> </a:t>
            </a:r>
          </a:p>
        </p:txBody>
      </p:sp>
      <p:sp>
        <p:nvSpPr>
          <p:cNvPr id="408579" name="Rectangle 3">
            <a:extLst>
              <a:ext uri="{FF2B5EF4-FFF2-40B4-BE49-F238E27FC236}">
                <a16:creationId xmlns:a16="http://schemas.microsoft.com/office/drawing/2014/main" id="{6BF61A2C-4E36-47D1-23B5-15D7FC46D2E5}"/>
              </a:ext>
            </a:extLst>
          </p:cNvPr>
          <p:cNvSpPr>
            <a:spLocks noGrp="1" noChangeArrowheads="1"/>
          </p:cNvSpPr>
          <p:nvPr>
            <p:ph type="body" idx="1"/>
          </p:nvPr>
        </p:nvSpPr>
        <p:spPr>
          <a:xfrm>
            <a:off x="642938" y="1989138"/>
            <a:ext cx="8054975" cy="4165600"/>
          </a:xfrm>
          <a:solidFill>
            <a:schemeClr val="bg2">
              <a:lumMod val="25000"/>
              <a:lumOff val="75000"/>
            </a:schemeClr>
          </a:solidFill>
        </p:spPr>
        <p:txBody>
          <a:bodyPr/>
          <a:lstStyle/>
          <a:p>
            <a:pPr algn="just" eaLnBrk="1" hangingPunct="1">
              <a:lnSpc>
                <a:spcPct val="80000"/>
              </a:lnSpc>
              <a:defRPr/>
            </a:pPr>
            <a:r>
              <a:rPr lang="tr-TR" sz="2800" dirty="0">
                <a:solidFill>
                  <a:schemeClr val="hlink"/>
                </a:solidFill>
                <a:latin typeface="Comic Sans MS" pitchFamily="66" charset="0"/>
              </a:rPr>
              <a:t>İşyeri dışından kaynaklanan sebepler</a:t>
            </a:r>
            <a:r>
              <a:rPr lang="tr-TR" sz="2800" dirty="0">
                <a:latin typeface="Comic Sans MS" pitchFamily="66" charset="0"/>
              </a:rPr>
              <a:t>; talep ve sipariş azalması; enerji sıkıntısı, ülkede yaşanan ekonomik kriz, piyasada genel durgunluk, dış pazar kaybı, ham madde sıkıntısı…</a:t>
            </a:r>
          </a:p>
          <a:p>
            <a:pPr eaLnBrk="1" hangingPunct="1">
              <a:lnSpc>
                <a:spcPct val="80000"/>
              </a:lnSpc>
              <a:defRPr/>
            </a:pPr>
            <a:endParaRPr lang="tr-TR" sz="2800" dirty="0">
              <a:solidFill>
                <a:srgbClr val="FF0066"/>
              </a:solidFill>
              <a:latin typeface="Comic Sans MS" pitchFamily="66" charset="0"/>
            </a:endParaRPr>
          </a:p>
          <a:p>
            <a:pPr algn="just" eaLnBrk="1" hangingPunct="1">
              <a:lnSpc>
                <a:spcPct val="80000"/>
              </a:lnSpc>
              <a:defRPr/>
            </a:pPr>
            <a:r>
              <a:rPr lang="tr-TR" sz="2800" dirty="0">
                <a:solidFill>
                  <a:schemeClr val="hlink"/>
                </a:solidFill>
              </a:rPr>
              <a:t>İşyeri içi sebepler</a:t>
            </a:r>
            <a:r>
              <a:rPr lang="tr-TR" sz="2800" dirty="0"/>
              <a:t> </a:t>
            </a:r>
            <a:r>
              <a:rPr lang="tr-TR" sz="2800" dirty="0">
                <a:latin typeface="Comic Sans MS" pitchFamily="66" charset="0"/>
              </a:rPr>
              <a:t>ise; yeni çalışma yöntemlerinin uygulanması; işyerinin daraltılması; yeni teknolojinin uygulanması; işyerlerinin bazı bölümlerinin iptal edilmesi; bazı iş türlerinin kaldırılması…</a:t>
            </a:r>
          </a:p>
        </p:txBody>
      </p:sp>
      <p:pic>
        <p:nvPicPr>
          <p:cNvPr id="195589" name="Picture 3">
            <a:extLst>
              <a:ext uri="{FF2B5EF4-FFF2-40B4-BE49-F238E27FC236}">
                <a16:creationId xmlns:a16="http://schemas.microsoft.com/office/drawing/2014/main" id="{020D9932-A8D4-07D7-BC63-D0F04D5B58C5}"/>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643813" y="285750"/>
            <a:ext cx="10715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08578">
                                            <p:txEl>
                                              <p:charRg st="4294967295" end="4294967295"/>
                                            </p:txEl>
                                          </p:spTgt>
                                        </p:tgtEl>
                                        <p:attrNameLst>
                                          <p:attrName>style.visibility</p:attrName>
                                        </p:attrNameLst>
                                      </p:cBhvr>
                                      <p:to>
                                        <p:strVal val="visible"/>
                                      </p:to>
                                    </p:set>
                                    <p:animEffect transition="in" filter="fade">
                                      <p:cBhvr>
                                        <p:cTn id="7" dur="768" decel="100000"/>
                                        <p:tgtEl>
                                          <p:spTgt spid="408578">
                                            <p:txEl>
                                              <p:charRg st="4294967295" end="4294967295"/>
                                            </p:txEl>
                                          </p:spTgt>
                                        </p:tgtEl>
                                      </p:cBhvr>
                                    </p:animEffect>
                                    <p:animScale>
                                      <p:cBhvr>
                                        <p:cTn id="8" dur="768" decel="100000"/>
                                        <p:tgtEl>
                                          <p:spTgt spid="408578">
                                            <p:txEl>
                                              <p:charRg st="4294967295" end="4294967295"/>
                                            </p:txEl>
                                          </p:spTgt>
                                        </p:tgtEl>
                                      </p:cBhvr>
                                      <p:from x="10000" y="10000"/>
                                      <p:to x="200000" y="450000"/>
                                    </p:animScale>
                                    <p:animScale>
                                      <p:cBhvr>
                                        <p:cTn id="9" dur="1230" accel="100000" fill="hold">
                                          <p:stCondLst>
                                            <p:cond delay="768"/>
                                          </p:stCondLst>
                                        </p:cTn>
                                        <p:tgtEl>
                                          <p:spTgt spid="408578">
                                            <p:txEl>
                                              <p:charRg st="4294967295" end="4294967295"/>
                                            </p:txEl>
                                          </p:spTgt>
                                        </p:tgtEl>
                                      </p:cBhvr>
                                      <p:from x="200000" y="450000"/>
                                      <p:to x="100000" y="100000"/>
                                    </p:animScale>
                                    <p:set>
                                      <p:cBhvr>
                                        <p:cTn id="10" dur="768" fill="hold"/>
                                        <p:tgtEl>
                                          <p:spTgt spid="408578">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408578">
                                            <p:txEl>
                                              <p:charRg st="4294967295" end="4294967295"/>
                                            </p:txEl>
                                          </p:spTgt>
                                        </p:tgtEl>
                                        <p:attrNameLst>
                                          <p:attrName>ppt_x</p:attrName>
                                        </p:attrNameLst>
                                      </p:cBhvr>
                                    </p:anim>
                                    <p:set>
                                      <p:cBhvr>
                                        <p:cTn id="12" dur="768" fill="hold"/>
                                        <p:tgtEl>
                                          <p:spTgt spid="408578">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408578">
                                            <p:txEl>
                                              <p:charRg st="4294967295" end="4294967295"/>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08579">
                                            <p:bg/>
                                          </p:spTgt>
                                        </p:tgtEl>
                                        <p:attrNameLst>
                                          <p:attrName>style.visibility</p:attrName>
                                        </p:attrNameLst>
                                      </p:cBhvr>
                                      <p:to>
                                        <p:strVal val="visible"/>
                                      </p:to>
                                    </p:set>
                                    <p:anim calcmode="lin" valueType="num">
                                      <p:cBhvr>
                                        <p:cTn id="18" dur="500" fill="hold"/>
                                        <p:tgtEl>
                                          <p:spTgt spid="408579">
                                            <p:bg/>
                                          </p:spTgt>
                                        </p:tgtEl>
                                        <p:attrNameLst>
                                          <p:attrName>ppt_w</p:attrName>
                                        </p:attrNameLst>
                                      </p:cBhvr>
                                      <p:tavLst>
                                        <p:tav tm="0">
                                          <p:val>
                                            <p:fltVal val="0"/>
                                          </p:val>
                                        </p:tav>
                                        <p:tav tm="100000">
                                          <p:val>
                                            <p:strVal val="#ppt_w"/>
                                          </p:val>
                                        </p:tav>
                                      </p:tavLst>
                                    </p:anim>
                                    <p:anim calcmode="lin" valueType="num">
                                      <p:cBhvr>
                                        <p:cTn id="19" dur="500" fill="hold"/>
                                        <p:tgtEl>
                                          <p:spTgt spid="408579">
                                            <p:bg/>
                                          </p:spTgt>
                                        </p:tgtEl>
                                        <p:attrNameLst>
                                          <p:attrName>ppt_h</p:attrName>
                                        </p:attrNameLst>
                                      </p:cBhvr>
                                      <p:tavLst>
                                        <p:tav tm="0">
                                          <p:val>
                                            <p:fltVal val="0"/>
                                          </p:val>
                                        </p:tav>
                                        <p:tav tm="100000">
                                          <p:val>
                                            <p:strVal val="#ppt_h"/>
                                          </p:val>
                                        </p:tav>
                                      </p:tavLst>
                                    </p:anim>
                                    <p:animEffect transition="in" filter="fade">
                                      <p:cBhvr>
                                        <p:cTn id="20" dur="500"/>
                                        <p:tgtEl>
                                          <p:spTgt spid="408579">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08579">
                                            <p:txEl>
                                              <p:pRg st="0" end="0"/>
                                            </p:txEl>
                                          </p:spTgt>
                                        </p:tgtEl>
                                        <p:attrNameLst>
                                          <p:attrName>style.visibility</p:attrName>
                                        </p:attrNameLst>
                                      </p:cBhvr>
                                      <p:to>
                                        <p:strVal val="visible"/>
                                      </p:to>
                                    </p:set>
                                    <p:anim calcmode="lin" valueType="num">
                                      <p:cBhvr>
                                        <p:cTn id="25" dur="500" fill="hold"/>
                                        <p:tgtEl>
                                          <p:spTgt spid="40857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0857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0857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08579">
                                            <p:txEl>
                                              <p:pRg st="2" end="2"/>
                                            </p:txEl>
                                          </p:spTgt>
                                        </p:tgtEl>
                                        <p:attrNameLst>
                                          <p:attrName>style.visibility</p:attrName>
                                        </p:attrNameLst>
                                      </p:cBhvr>
                                      <p:to>
                                        <p:strVal val="visible"/>
                                      </p:to>
                                    </p:set>
                                    <p:anim calcmode="lin" valueType="num">
                                      <p:cBhvr>
                                        <p:cTn id="32" dur="500" fill="hold"/>
                                        <p:tgtEl>
                                          <p:spTgt spid="4085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0857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08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p:bldP spid="408579"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5 Slayt Numarası Yer Tutucusu">
            <a:extLst>
              <a:ext uri="{FF2B5EF4-FFF2-40B4-BE49-F238E27FC236}">
                <a16:creationId xmlns:a16="http://schemas.microsoft.com/office/drawing/2014/main" id="{C40C413B-D1F9-D177-CCD6-E289CCC69C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CC4F7FC-FE7E-9848-84E1-88CA212B8CC4}" type="slidenum">
              <a:rPr lang="tr-TR" altLang="tr-TR"/>
              <a:pPr/>
              <a:t>114</a:t>
            </a:fld>
            <a:endParaRPr lang="tr-TR" altLang="tr-TR"/>
          </a:p>
        </p:txBody>
      </p:sp>
      <p:sp>
        <p:nvSpPr>
          <p:cNvPr id="410626" name="Rectangle 2">
            <a:extLst>
              <a:ext uri="{FF2B5EF4-FFF2-40B4-BE49-F238E27FC236}">
                <a16:creationId xmlns:a16="http://schemas.microsoft.com/office/drawing/2014/main" id="{36268E14-486C-E5E7-053E-F838FE10DEA6}"/>
              </a:ext>
            </a:extLst>
          </p:cNvPr>
          <p:cNvSpPr>
            <a:spLocks noGrp="1" noChangeArrowheads="1"/>
          </p:cNvSpPr>
          <p:nvPr>
            <p:ph type="title"/>
          </p:nvPr>
        </p:nvSpPr>
        <p:spPr>
          <a:solidFill>
            <a:schemeClr val="hlink"/>
          </a:solidFill>
        </p:spPr>
        <p:txBody>
          <a:bodyPr/>
          <a:lstStyle/>
          <a:p>
            <a:pPr eaLnBrk="1" hangingPunct="1"/>
            <a:r>
              <a:rPr lang="tr-TR" altLang="tr-TR" sz="3600">
                <a:solidFill>
                  <a:schemeClr val="bg1"/>
                </a:solidFill>
                <a:latin typeface="Comic Sans MS" panose="030F0902030302020204" pitchFamily="66" charset="0"/>
              </a:rPr>
              <a:t>FESHİN</a:t>
            </a:r>
            <a:r>
              <a:rPr lang="tr-TR" altLang="tr-TR" sz="3600">
                <a:solidFill>
                  <a:srgbClr val="FF0066"/>
                </a:solidFill>
                <a:latin typeface="Comic Sans MS" panose="030F0902030302020204" pitchFamily="66" charset="0"/>
              </a:rPr>
              <a:t> </a:t>
            </a:r>
            <a:r>
              <a:rPr lang="tr-TR" altLang="tr-TR" sz="3600">
                <a:solidFill>
                  <a:schemeClr val="bg1"/>
                </a:solidFill>
                <a:latin typeface="Comic Sans MS" panose="030F0902030302020204" pitchFamily="66" charset="0"/>
              </a:rPr>
              <a:t>SON ÇARE OLMASI</a:t>
            </a:r>
          </a:p>
        </p:txBody>
      </p:sp>
      <p:sp>
        <p:nvSpPr>
          <p:cNvPr id="410627" name="Rectangle 3">
            <a:extLst>
              <a:ext uri="{FF2B5EF4-FFF2-40B4-BE49-F238E27FC236}">
                <a16:creationId xmlns:a16="http://schemas.microsoft.com/office/drawing/2014/main" id="{A98BECA7-9F4A-59DA-E434-223959550FBB}"/>
              </a:ext>
            </a:extLst>
          </p:cNvPr>
          <p:cNvSpPr>
            <a:spLocks noGrp="1" noChangeArrowheads="1"/>
          </p:cNvSpPr>
          <p:nvPr>
            <p:ph type="body" idx="1"/>
          </p:nvPr>
        </p:nvSpPr>
        <p:spPr/>
        <p:txBody>
          <a:bodyPr/>
          <a:lstStyle/>
          <a:p>
            <a:pPr eaLnBrk="1" hangingPunct="1"/>
            <a:r>
              <a:rPr lang="tr-TR" altLang="tr-TR" sz="2800">
                <a:solidFill>
                  <a:schemeClr val="hlink"/>
                </a:solidFill>
                <a:latin typeface="Calibri" panose="020F0502020204030204" pitchFamily="34" charset="0"/>
              </a:rPr>
              <a:t>Bu uygulamaya giderken işverenden beklenen feshe en son çare olarak bakmasıdır. Bu nedenle geçerli sebep kavramına uygun yorum yaparken sürekli olarak fesihten kaçınma olanağının olup olmadığı araştırılmalıdır. </a:t>
            </a:r>
          </a:p>
          <a:p>
            <a:pPr eaLnBrk="1" hangingPunct="1"/>
            <a:r>
              <a:rPr lang="tr-TR" altLang="tr-TR" sz="2800" b="1" i="1">
                <a:latin typeface="Calibri" panose="020F0502020204030204" pitchFamily="34" charset="0"/>
              </a:rPr>
              <a:t>İşçi çıkarma uygulamasına giderken, öncelikle fazla çalışmalar kaldırılmalı, işçinin rızası ile çalışma süreleri kısaltılmalı, kısacası fesih en son çare olarak düşünülmelidir.</a:t>
            </a:r>
            <a:r>
              <a:rPr lang="tr-TR" altLang="tr-TR" sz="2800">
                <a:latin typeface="Comic Sans MS" panose="030F0902030302020204" pitchFamily="66" charset="0"/>
              </a:rPr>
              <a:t> </a:t>
            </a:r>
          </a:p>
        </p:txBody>
      </p:sp>
      <p:pic>
        <p:nvPicPr>
          <p:cNvPr id="196613" name="Picture 4" descr="a169">
            <a:extLst>
              <a:ext uri="{FF2B5EF4-FFF2-40B4-BE49-F238E27FC236}">
                <a16:creationId xmlns:a16="http://schemas.microsoft.com/office/drawing/2014/main" id="{C221EFF6-4256-5F63-2453-9516D5CD96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143375"/>
            <a:ext cx="857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Müjdat Şakar\Desktop\animasyon\Wagging finger old man moving 147.200.gif">
            <a:extLst>
              <a:ext uri="{FF2B5EF4-FFF2-40B4-BE49-F238E27FC236}">
                <a16:creationId xmlns:a16="http://schemas.microsoft.com/office/drawing/2014/main" id="{6F0A1B57-9EE8-0EC6-C86F-CC443B09EAA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9563" y="285750"/>
            <a:ext cx="9445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10626">
                                            <p:txEl>
                                              <p:charRg st="4294967295" end="4294967295"/>
                                            </p:txEl>
                                          </p:spTgt>
                                        </p:tgtEl>
                                        <p:attrNameLst>
                                          <p:attrName>style.visibility</p:attrName>
                                        </p:attrNameLst>
                                      </p:cBhvr>
                                      <p:to>
                                        <p:strVal val="visible"/>
                                      </p:to>
                                    </p:set>
                                    <p:animEffect transition="in" filter="fade">
                                      <p:cBhvr>
                                        <p:cTn id="7" dur="768" decel="100000"/>
                                        <p:tgtEl>
                                          <p:spTgt spid="410626">
                                            <p:txEl>
                                              <p:charRg st="4294967295" end="4294967295"/>
                                            </p:txEl>
                                          </p:spTgt>
                                        </p:tgtEl>
                                      </p:cBhvr>
                                    </p:animEffect>
                                    <p:animScale>
                                      <p:cBhvr>
                                        <p:cTn id="8" dur="768" decel="100000"/>
                                        <p:tgtEl>
                                          <p:spTgt spid="410626">
                                            <p:txEl>
                                              <p:charRg st="4294967295" end="4294967295"/>
                                            </p:txEl>
                                          </p:spTgt>
                                        </p:tgtEl>
                                      </p:cBhvr>
                                      <p:from x="10000" y="10000"/>
                                      <p:to x="200000" y="450000"/>
                                    </p:animScale>
                                    <p:animScale>
                                      <p:cBhvr>
                                        <p:cTn id="9" dur="1230" accel="100000" fill="hold">
                                          <p:stCondLst>
                                            <p:cond delay="768"/>
                                          </p:stCondLst>
                                        </p:cTn>
                                        <p:tgtEl>
                                          <p:spTgt spid="410626">
                                            <p:txEl>
                                              <p:charRg st="4294967295" end="4294967295"/>
                                            </p:txEl>
                                          </p:spTgt>
                                        </p:tgtEl>
                                      </p:cBhvr>
                                      <p:from x="200000" y="450000"/>
                                      <p:to x="100000" y="100000"/>
                                    </p:animScale>
                                    <p:set>
                                      <p:cBhvr>
                                        <p:cTn id="10" dur="768" fill="hold"/>
                                        <p:tgtEl>
                                          <p:spTgt spid="410626">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410626">
                                            <p:txEl>
                                              <p:charRg st="4294967295" end="4294967295"/>
                                            </p:txEl>
                                          </p:spTgt>
                                        </p:tgtEl>
                                        <p:attrNameLst>
                                          <p:attrName>ppt_x</p:attrName>
                                        </p:attrNameLst>
                                      </p:cBhvr>
                                    </p:anim>
                                    <p:set>
                                      <p:cBhvr>
                                        <p:cTn id="12" dur="768" fill="hold"/>
                                        <p:tgtEl>
                                          <p:spTgt spid="410626">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410626">
                                            <p:txEl>
                                              <p:charRg st="4294967295" end="4294967295"/>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10627">
                                            <p:txEl>
                                              <p:pRg st="0" end="0"/>
                                            </p:txEl>
                                          </p:spTgt>
                                        </p:tgtEl>
                                        <p:attrNameLst>
                                          <p:attrName>style.visibility</p:attrName>
                                        </p:attrNameLst>
                                      </p:cBhvr>
                                      <p:to>
                                        <p:strVal val="visible"/>
                                      </p:to>
                                    </p:set>
                                    <p:anim calcmode="lin" valueType="num">
                                      <p:cBhvr>
                                        <p:cTn id="18" dur="500" fill="hold"/>
                                        <p:tgtEl>
                                          <p:spTgt spid="4106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106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1062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10627">
                                            <p:txEl>
                                              <p:pRg st="1" end="1"/>
                                            </p:txEl>
                                          </p:spTgt>
                                        </p:tgtEl>
                                        <p:attrNameLst>
                                          <p:attrName>style.visibility</p:attrName>
                                        </p:attrNameLst>
                                      </p:cBhvr>
                                      <p:to>
                                        <p:strVal val="visible"/>
                                      </p:to>
                                    </p:set>
                                    <p:anim calcmode="lin" valueType="num">
                                      <p:cBhvr>
                                        <p:cTn id="25" dur="500" fill="hold"/>
                                        <p:tgtEl>
                                          <p:spTgt spid="41062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1062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1062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50000" decel="50000" fill="hold" nodeType="clickEffect">
                                  <p:stCondLst>
                                    <p:cond delay="0"/>
                                  </p:stCondLst>
                                  <p:childTnLst>
                                    <p:animMotion origin="layout" path="M 0 0  L 0 0.33333  E" pathEditMode="relative" ptsTypes="">
                                      <p:cBhvr>
                                        <p:cTn id="31" dur="2000" fill="hold"/>
                                        <p:tgtEl>
                                          <p:spTgt spid="7"/>
                                        </p:tgtEl>
                                        <p:attrNameLst>
                                          <p:attrName>ppt_x</p:attrName>
                                          <p:attrName>ppt_y</p:attrName>
                                        </p:attrNameLst>
                                      </p:cBhvr>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0 0  L 0.25 0  E" pathEditMode="relative" ptsTypes="">
                                      <p:cBhvr>
                                        <p:cTn id="35"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p:bldP spid="410627"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5 Slayt Numarası Yer Tutucusu">
            <a:extLst>
              <a:ext uri="{FF2B5EF4-FFF2-40B4-BE49-F238E27FC236}">
                <a16:creationId xmlns:a16="http://schemas.microsoft.com/office/drawing/2014/main" id="{07683BC4-3D92-DCE7-5BE0-BE532AD5B0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BB03647-0CF6-1F41-8FB6-5BDEE9B321F7}" type="slidenum">
              <a:rPr lang="tr-TR" altLang="tr-TR"/>
              <a:pPr/>
              <a:t>115</a:t>
            </a:fld>
            <a:endParaRPr lang="tr-TR" altLang="tr-TR"/>
          </a:p>
        </p:txBody>
      </p:sp>
      <p:sp>
        <p:nvSpPr>
          <p:cNvPr id="198659" name="Rectangle 2">
            <a:extLst>
              <a:ext uri="{FF2B5EF4-FFF2-40B4-BE49-F238E27FC236}">
                <a16:creationId xmlns:a16="http://schemas.microsoft.com/office/drawing/2014/main" id="{26E8883D-BBD8-4BA0-6860-9A850C097D10}"/>
              </a:ext>
            </a:extLst>
          </p:cNvPr>
          <p:cNvSpPr>
            <a:spLocks noGrp="1" noChangeArrowheads="1"/>
          </p:cNvSpPr>
          <p:nvPr>
            <p:ph type="title"/>
          </p:nvPr>
        </p:nvSpPr>
        <p:spPr>
          <a:xfrm>
            <a:off x="1150938" y="214313"/>
            <a:ext cx="7793037" cy="2071687"/>
          </a:xfrm>
          <a:solidFill>
            <a:schemeClr val="hlink"/>
          </a:solidFill>
        </p:spPr>
        <p:txBody>
          <a:bodyPr/>
          <a:lstStyle/>
          <a:p>
            <a:pPr eaLnBrk="1" hangingPunct="1"/>
            <a:r>
              <a:rPr lang="tr-TR" altLang="tr-TR" sz="3600" b="1">
                <a:solidFill>
                  <a:schemeClr val="bg1"/>
                </a:solidFill>
                <a:latin typeface="Comic Sans MS" panose="030F0902030302020204" pitchFamily="66" charset="0"/>
              </a:rPr>
              <a:t>SÖZLEŞMENİN</a:t>
            </a:r>
            <a:r>
              <a:rPr lang="tr-TR" altLang="tr-TR" sz="3600" b="1">
                <a:latin typeface="Comic Sans MS" panose="030F0902030302020204" pitchFamily="66" charset="0"/>
              </a:rPr>
              <a:t> </a:t>
            </a:r>
            <a:r>
              <a:rPr lang="tr-TR" altLang="tr-TR" sz="3600" b="1">
                <a:solidFill>
                  <a:schemeClr val="bg1"/>
                </a:solidFill>
                <a:latin typeface="Comic Sans MS" panose="030F0902030302020204" pitchFamily="66" charset="0"/>
              </a:rPr>
              <a:t>FESHİNDE USUL</a:t>
            </a:r>
            <a:br>
              <a:rPr lang="tr-TR" altLang="tr-TR" sz="3600">
                <a:latin typeface="Comic Sans MS" panose="030F0902030302020204" pitchFamily="66" charset="0"/>
              </a:rPr>
            </a:br>
            <a:endParaRPr lang="tr-TR" altLang="tr-TR" sz="3600">
              <a:latin typeface="Comic Sans MS" panose="030F0902030302020204" pitchFamily="66" charset="0"/>
            </a:endParaRPr>
          </a:p>
        </p:txBody>
      </p:sp>
      <p:sp>
        <p:nvSpPr>
          <p:cNvPr id="198660" name="Rectangle 3">
            <a:extLst>
              <a:ext uri="{FF2B5EF4-FFF2-40B4-BE49-F238E27FC236}">
                <a16:creationId xmlns:a16="http://schemas.microsoft.com/office/drawing/2014/main" id="{05418B47-EACB-33C6-923A-ACDD6D2A1145}"/>
              </a:ext>
            </a:extLst>
          </p:cNvPr>
          <p:cNvSpPr>
            <a:spLocks noGrp="1" noChangeArrowheads="1"/>
          </p:cNvSpPr>
          <p:nvPr>
            <p:ph type="body" idx="1"/>
          </p:nvPr>
        </p:nvSpPr>
        <p:spPr>
          <a:xfrm>
            <a:off x="1182688" y="2357438"/>
            <a:ext cx="7604125" cy="3714750"/>
          </a:xfrm>
          <a:solidFill>
            <a:schemeClr val="bg1"/>
          </a:solidFill>
        </p:spPr>
        <p:txBody>
          <a:bodyPr/>
          <a:lstStyle/>
          <a:p>
            <a:pPr algn="just" eaLnBrk="1" hangingPunct="1"/>
            <a:r>
              <a:rPr lang="tr-TR" altLang="tr-TR" sz="2400">
                <a:latin typeface="Comic Sans MS" panose="030F0902030302020204" pitchFamily="66" charset="0"/>
              </a:rPr>
              <a:t>MADDE 19</a:t>
            </a:r>
            <a:r>
              <a:rPr lang="tr-TR" altLang="tr-TR" sz="2400" b="1">
                <a:latin typeface="Comic Sans MS" panose="030F0902030302020204" pitchFamily="66" charset="0"/>
              </a:rPr>
              <a:t>- İşveren fesih bildirimini </a:t>
            </a:r>
            <a:r>
              <a:rPr lang="tr-TR" altLang="tr-TR" sz="2400" b="1">
                <a:solidFill>
                  <a:srgbClr val="FF0066"/>
                </a:solidFill>
                <a:latin typeface="Comic Sans MS" panose="030F0902030302020204" pitchFamily="66" charset="0"/>
              </a:rPr>
              <a:t>yazılı </a:t>
            </a:r>
            <a:r>
              <a:rPr lang="tr-TR" altLang="tr-TR" sz="2400" b="1">
                <a:latin typeface="Comic Sans MS" panose="030F0902030302020204" pitchFamily="66" charset="0"/>
              </a:rPr>
              <a:t>olarak yapmak ve fesih sebebini açık ve kesin bir şekilde belirtmek zorundadır. </a:t>
            </a:r>
          </a:p>
          <a:p>
            <a:pPr algn="just" eaLnBrk="1" hangingPunct="1"/>
            <a:r>
              <a:rPr lang="tr-TR" altLang="tr-TR" sz="2400" b="1">
                <a:latin typeface="Comic Sans MS" panose="030F0902030302020204" pitchFamily="66" charset="0"/>
              </a:rPr>
              <a:t>Hakkındaki iddialara karşı </a:t>
            </a:r>
            <a:r>
              <a:rPr lang="tr-TR" altLang="tr-TR" sz="2400" b="1">
                <a:solidFill>
                  <a:srgbClr val="FF0066"/>
                </a:solidFill>
                <a:latin typeface="Comic Sans MS" panose="030F0902030302020204" pitchFamily="66" charset="0"/>
              </a:rPr>
              <a:t>savunmasını</a:t>
            </a:r>
            <a:r>
              <a:rPr lang="tr-TR" altLang="tr-TR" sz="2400" b="1">
                <a:latin typeface="Comic Sans MS" panose="030F0902030302020204" pitchFamily="66" charset="0"/>
              </a:rPr>
              <a:t> almadan bir işçinin belirsiz süreli iş sözleşmesi, o işçinin davranışı veya verimi ile ilgili nedenlerle feshedilemez. Ancak, işverenin 25. maddenin (II) numaralı bendi şartlarına uygun fesih hakkı saklıdır.</a:t>
            </a:r>
            <a:r>
              <a:rPr lang="tr-TR" altLang="tr-TR" sz="2400">
                <a:latin typeface="Comic Sans MS" panose="030F0902030302020204" pitchFamily="66" charset="0"/>
              </a:rPr>
              <a:t> </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4D51402A-6833-0A59-D823-7D2267C68CEA}"/>
              </a:ext>
            </a:extLst>
          </p:cNvPr>
          <p:cNvSpPr>
            <a:spLocks noGrp="1"/>
          </p:cNvSpPr>
          <p:nvPr>
            <p:ph type="title"/>
          </p:nvPr>
        </p:nvSpPr>
        <p:spPr>
          <a:xfrm>
            <a:off x="468313" y="260350"/>
            <a:ext cx="8229600" cy="1143000"/>
          </a:xfrm>
          <a:solidFill>
            <a:srgbClr val="FF0000"/>
          </a:solidFill>
        </p:spPr>
        <p:txBody>
          <a:bodyPr/>
          <a:lstStyle/>
          <a:p>
            <a:pPr eaLnBrk="1" hangingPunct="1"/>
            <a:r>
              <a:rPr lang="tr-TR" altLang="tr-TR" sz="3200" b="1">
                <a:solidFill>
                  <a:schemeClr val="bg1"/>
                </a:solidFill>
              </a:rPr>
              <a:t>2018 Yılbaşından itibaren 20. md. Değişti!</a:t>
            </a:r>
            <a:endParaRPr lang="tr-TR" altLang="tr-TR" sz="3200" b="1">
              <a:solidFill>
                <a:schemeClr val="bg1"/>
              </a:solidFill>
              <a:latin typeface="Comic Sans MS" panose="030F0902030302020204" pitchFamily="66" charset="0"/>
            </a:endParaRPr>
          </a:p>
        </p:txBody>
      </p:sp>
      <p:sp>
        <p:nvSpPr>
          <p:cNvPr id="414723" name="Rectangle 3">
            <a:extLst>
              <a:ext uri="{FF2B5EF4-FFF2-40B4-BE49-F238E27FC236}">
                <a16:creationId xmlns:a16="http://schemas.microsoft.com/office/drawing/2014/main" id="{463C1E5B-5ED2-6D72-C41C-8FD9D747F868}"/>
              </a:ext>
            </a:extLst>
          </p:cNvPr>
          <p:cNvSpPr>
            <a:spLocks noGrp="1"/>
          </p:cNvSpPr>
          <p:nvPr>
            <p:ph idx="1"/>
          </p:nvPr>
        </p:nvSpPr>
        <p:spPr>
          <a:xfrm>
            <a:off x="0" y="1428750"/>
            <a:ext cx="9144000" cy="6215063"/>
          </a:xfrm>
          <a:solidFill>
            <a:schemeClr val="bg1"/>
          </a:solidFill>
        </p:spPr>
        <p:txBody>
          <a:bodyPr/>
          <a:lstStyle/>
          <a:p>
            <a:pPr algn="just" eaLnBrk="1" hangingPunct="1"/>
            <a:r>
              <a:rPr lang="tr-TR" altLang="tr-TR" sz="3000"/>
              <a:t>“İş sözleşmesi feshedilen işçi, fesih bildiriminde sebep gösterilmediği veya gösterilen sebebin geçerli bir sebep olmadığı iddiası ile </a:t>
            </a:r>
            <a:r>
              <a:rPr lang="tr-TR" altLang="tr-TR" sz="3000" b="1">
                <a:solidFill>
                  <a:srgbClr val="FF0000"/>
                </a:solidFill>
              </a:rPr>
              <a:t>fesih bildiriminin tebliği tarihinden itibaren bir ay içinde </a:t>
            </a:r>
            <a:r>
              <a:rPr lang="tr-TR" altLang="tr-TR" sz="3000"/>
              <a:t>işe iade talebiyle, İş Mahkemeleri Kanunu hükümleri uyarınca </a:t>
            </a:r>
            <a:r>
              <a:rPr lang="tr-TR" altLang="tr-TR" sz="3000" b="1">
                <a:solidFill>
                  <a:srgbClr val="FF0000"/>
                </a:solidFill>
              </a:rPr>
              <a:t>arabulucuya</a:t>
            </a:r>
            <a:r>
              <a:rPr lang="tr-TR" altLang="tr-TR" sz="3000"/>
              <a:t> başvurmak zorundadır.</a:t>
            </a:r>
          </a:p>
          <a:p>
            <a:pPr algn="just" eaLnBrk="1" hangingPunct="1"/>
            <a:r>
              <a:rPr lang="tr-TR" altLang="tr-TR" sz="3000"/>
              <a:t> Arabuluculuk faaliyeti sonunda anlaşmaya varılamaması halinde, </a:t>
            </a:r>
            <a:r>
              <a:rPr lang="tr-TR" altLang="tr-TR" sz="3000" b="1">
                <a:solidFill>
                  <a:srgbClr val="FF0000"/>
                </a:solidFill>
              </a:rPr>
              <a:t>son tutanağın düzenlendiği tarihten itibaren, iki hafta içinde iş mahkemesinde dava açılabilir</a:t>
            </a:r>
            <a:r>
              <a:rPr lang="tr-TR" altLang="tr-TR" sz="3000"/>
              <a:t>. Taraflar anlaşırlarsa uyuşmazlık aynı sürede iş mahkemesi yerine özel hakeme de götürülebilir.</a:t>
            </a:r>
          </a:p>
        </p:txBody>
      </p:sp>
      <p:sp>
        <p:nvSpPr>
          <p:cNvPr id="199684" name="5 Slayt Numarası Yer Tutucusu">
            <a:extLst>
              <a:ext uri="{FF2B5EF4-FFF2-40B4-BE49-F238E27FC236}">
                <a16:creationId xmlns:a16="http://schemas.microsoft.com/office/drawing/2014/main" id="{DAE45B29-E336-A177-EACC-B8DE02718B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A0B35AD-DE63-F542-AA0B-F2181F2683EA}" type="slidenum">
              <a:rPr lang="tr-TR" altLang="tr-TR">
                <a:solidFill>
                  <a:srgbClr val="898989"/>
                </a:solidFill>
              </a:rPr>
              <a:pPr/>
              <a:t>116</a:t>
            </a:fld>
            <a:endParaRPr lang="tr-TR" altLang="tr-TR">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4722"/>
                                        </p:tgtEl>
                                        <p:attrNameLst>
                                          <p:attrName>style.visibility</p:attrName>
                                        </p:attrNameLst>
                                      </p:cBhvr>
                                      <p:to>
                                        <p:strVal val="visible"/>
                                      </p:to>
                                    </p:set>
                                    <p:anim calcmode="lin" valueType="num">
                                      <p:cBhvr>
                                        <p:cTn id="7" dur="1000" fill="hold"/>
                                        <p:tgtEl>
                                          <p:spTgt spid="414722"/>
                                        </p:tgtEl>
                                        <p:attrNameLst>
                                          <p:attrName>ppt_w</p:attrName>
                                        </p:attrNameLst>
                                      </p:cBhvr>
                                      <p:tavLst>
                                        <p:tav tm="0">
                                          <p:val>
                                            <p:fltVal val="0"/>
                                          </p:val>
                                        </p:tav>
                                        <p:tav tm="100000">
                                          <p:val>
                                            <p:strVal val="#ppt_w"/>
                                          </p:val>
                                        </p:tav>
                                      </p:tavLst>
                                    </p:anim>
                                    <p:anim calcmode="lin" valueType="num">
                                      <p:cBhvr>
                                        <p:cTn id="8" dur="1000" fill="hold"/>
                                        <p:tgtEl>
                                          <p:spTgt spid="414722"/>
                                        </p:tgtEl>
                                        <p:attrNameLst>
                                          <p:attrName>ppt_h</p:attrName>
                                        </p:attrNameLst>
                                      </p:cBhvr>
                                      <p:tavLst>
                                        <p:tav tm="0">
                                          <p:val>
                                            <p:fltVal val="0"/>
                                          </p:val>
                                        </p:tav>
                                        <p:tav tm="100000">
                                          <p:val>
                                            <p:strVal val="#ppt_h"/>
                                          </p:val>
                                        </p:tav>
                                      </p:tavLst>
                                    </p:anim>
                                    <p:anim calcmode="lin" valueType="num">
                                      <p:cBhvr>
                                        <p:cTn id="9" dur="1000" fill="hold"/>
                                        <p:tgtEl>
                                          <p:spTgt spid="4147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47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14723">
                                            <p:txEl>
                                              <p:pRg st="0" end="0"/>
                                            </p:txEl>
                                          </p:spTgt>
                                        </p:tgtEl>
                                        <p:attrNameLst>
                                          <p:attrName>style.visibility</p:attrName>
                                        </p:attrNameLst>
                                      </p:cBhvr>
                                      <p:to>
                                        <p:strVal val="visible"/>
                                      </p:to>
                                    </p:set>
                                    <p:anim calcmode="lin" valueType="num">
                                      <p:cBhvr>
                                        <p:cTn id="15" dur="1000" fill="hold"/>
                                        <p:tgtEl>
                                          <p:spTgt spid="41472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1472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1472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41472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414723">
                                            <p:txEl>
                                              <p:pRg st="1" end="1"/>
                                            </p:txEl>
                                          </p:spTgt>
                                        </p:tgtEl>
                                        <p:attrNameLst>
                                          <p:attrName>style.visibility</p:attrName>
                                        </p:attrNameLst>
                                      </p:cBhvr>
                                      <p:to>
                                        <p:strVal val="visible"/>
                                      </p:to>
                                    </p:set>
                                    <p:anim calcmode="lin" valueType="num">
                                      <p:cBhvr>
                                        <p:cTn id="23" dur="1000" fill="hold"/>
                                        <p:tgtEl>
                                          <p:spTgt spid="41472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1472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1472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414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Başlık">
            <a:extLst>
              <a:ext uri="{FF2B5EF4-FFF2-40B4-BE49-F238E27FC236}">
                <a16:creationId xmlns:a16="http://schemas.microsoft.com/office/drawing/2014/main" id="{08C1EB97-2B05-183A-EA5A-6603007A9B5C}"/>
              </a:ext>
            </a:extLst>
          </p:cNvPr>
          <p:cNvSpPr>
            <a:spLocks noGrp="1"/>
          </p:cNvSpPr>
          <p:nvPr>
            <p:ph type="title"/>
          </p:nvPr>
        </p:nvSpPr>
        <p:spPr/>
        <p:txBody>
          <a:bodyPr/>
          <a:lstStyle/>
          <a:p>
            <a:endParaRPr lang="tr-TR" altLang="tr-TR"/>
          </a:p>
        </p:txBody>
      </p:sp>
      <p:sp>
        <p:nvSpPr>
          <p:cNvPr id="200707" name="2 İçerik Yer Tutucusu">
            <a:extLst>
              <a:ext uri="{FF2B5EF4-FFF2-40B4-BE49-F238E27FC236}">
                <a16:creationId xmlns:a16="http://schemas.microsoft.com/office/drawing/2014/main" id="{6061DA6E-C54B-56F1-0C3C-963C72742497}"/>
              </a:ext>
            </a:extLst>
          </p:cNvPr>
          <p:cNvSpPr>
            <a:spLocks noGrp="1"/>
          </p:cNvSpPr>
          <p:nvPr>
            <p:ph idx="1"/>
          </p:nvPr>
        </p:nvSpPr>
        <p:spPr>
          <a:xfrm>
            <a:off x="0" y="1357313"/>
            <a:ext cx="9144000" cy="4768850"/>
          </a:xfrm>
        </p:spPr>
        <p:txBody>
          <a:bodyPr/>
          <a:lstStyle/>
          <a:p>
            <a:pPr algn="just" eaLnBrk="1" hangingPunct="1"/>
            <a:r>
              <a:rPr lang="tr-TR" altLang="tr-TR"/>
              <a:t> </a:t>
            </a:r>
            <a:r>
              <a:rPr lang="tr-TR" altLang="tr-TR" sz="2800"/>
              <a:t>Arabulucuya başvurmaksızın doğrudan dava açılması sebebiyle davanın usulden reddi halinde ret kararı taraflara resen tebliğ edilir</a:t>
            </a:r>
            <a:r>
              <a:rPr lang="tr-TR" altLang="tr-TR" sz="2800" b="1">
                <a:solidFill>
                  <a:srgbClr val="FF0000"/>
                </a:solidFill>
              </a:rPr>
              <a:t>. Kesinleşen ret kararının da resen tebliğinden itibaren iki hafta içinde arabulucuya başvurulabilir.” </a:t>
            </a:r>
            <a:r>
              <a:rPr lang="tr-TR" altLang="tr-TR" sz="2800"/>
              <a:t>“Dava ivedilikle sonuçlandırılır. Mahkemece verilen karar hakkında istinaf yoluna başvurulması halinde, bölge adliye mahkemesi ivedilikle ve kesin olarak karar verir.” </a:t>
            </a:r>
          </a:p>
          <a:p>
            <a:pPr algn="just" eaLnBrk="1" hangingPunct="1"/>
            <a:r>
              <a:rPr lang="tr-TR" altLang="tr-TR" sz="2800" b="1">
                <a:solidFill>
                  <a:srgbClr val="FF0000"/>
                </a:solidFill>
              </a:rPr>
              <a:t>BU DEĞİŞİKLİKLER 2018 YILBAŞINDA YÜRÜRLÜĞE GİRMİŞTİR.</a:t>
            </a:r>
          </a:p>
          <a:p>
            <a:endParaRPr lang="tr-TR" altLang="tr-TR"/>
          </a:p>
        </p:txBody>
      </p:sp>
      <p:sp>
        <p:nvSpPr>
          <p:cNvPr id="200708" name="3 Slayt Numarası Yer Tutucusu">
            <a:extLst>
              <a:ext uri="{FF2B5EF4-FFF2-40B4-BE49-F238E27FC236}">
                <a16:creationId xmlns:a16="http://schemas.microsoft.com/office/drawing/2014/main" id="{5E024641-CEB9-B305-341B-46F8BE8F1A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AAB0935-989E-A744-B733-2A2B3C379B24}" type="slidenum">
              <a:rPr lang="tr-TR" altLang="tr-TR">
                <a:solidFill>
                  <a:srgbClr val="898989"/>
                </a:solidFill>
              </a:rPr>
              <a:pPr/>
              <a:t>117</a:t>
            </a:fld>
            <a:endParaRPr lang="tr-TR" altLang="tr-TR">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5 Slayt Numarası Yer Tutucusu">
            <a:extLst>
              <a:ext uri="{FF2B5EF4-FFF2-40B4-BE49-F238E27FC236}">
                <a16:creationId xmlns:a16="http://schemas.microsoft.com/office/drawing/2014/main" id="{FC228CB4-AE75-9BAB-2976-C880196916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57D2253-2F10-1C4C-8317-7B32E5C559A3}" type="slidenum">
              <a:rPr lang="tr-TR" altLang="tr-TR"/>
              <a:pPr/>
              <a:t>118</a:t>
            </a:fld>
            <a:endParaRPr lang="tr-TR" altLang="tr-TR"/>
          </a:p>
        </p:txBody>
      </p:sp>
      <p:sp>
        <p:nvSpPr>
          <p:cNvPr id="203779" name="Rectangle 2">
            <a:extLst>
              <a:ext uri="{FF2B5EF4-FFF2-40B4-BE49-F238E27FC236}">
                <a16:creationId xmlns:a16="http://schemas.microsoft.com/office/drawing/2014/main" id="{CC2FB780-982C-E011-16A0-FAC795AF7E2E}"/>
              </a:ext>
            </a:extLst>
          </p:cNvPr>
          <p:cNvSpPr>
            <a:spLocks noGrp="1" noChangeArrowheads="1"/>
          </p:cNvSpPr>
          <p:nvPr>
            <p:ph type="title"/>
          </p:nvPr>
        </p:nvSpPr>
        <p:spPr>
          <a:xfrm>
            <a:off x="1150938" y="214313"/>
            <a:ext cx="7793037" cy="1343025"/>
          </a:xfrm>
          <a:solidFill>
            <a:schemeClr val="hlink"/>
          </a:solidFill>
        </p:spPr>
        <p:txBody>
          <a:bodyPr/>
          <a:lstStyle/>
          <a:p>
            <a:pPr eaLnBrk="1" hangingPunct="1"/>
            <a:r>
              <a:rPr lang="tr-TR" altLang="tr-TR" sz="2800">
                <a:solidFill>
                  <a:schemeClr val="bg1"/>
                </a:solidFill>
              </a:rPr>
              <a:t>4-8 aylık ücret kadar işe başlatmama tazminatı</a:t>
            </a:r>
          </a:p>
        </p:txBody>
      </p:sp>
      <p:sp>
        <p:nvSpPr>
          <p:cNvPr id="203780" name="Rectangle 3">
            <a:extLst>
              <a:ext uri="{FF2B5EF4-FFF2-40B4-BE49-F238E27FC236}">
                <a16:creationId xmlns:a16="http://schemas.microsoft.com/office/drawing/2014/main" id="{B54C4CB1-0E3F-62EB-C9DC-B0799E79630E}"/>
              </a:ext>
            </a:extLst>
          </p:cNvPr>
          <p:cNvSpPr>
            <a:spLocks noGrp="1" noChangeArrowheads="1"/>
          </p:cNvSpPr>
          <p:nvPr>
            <p:ph type="body" idx="1"/>
          </p:nvPr>
        </p:nvSpPr>
        <p:spPr>
          <a:xfrm>
            <a:off x="468313" y="2133600"/>
            <a:ext cx="8318500" cy="4152900"/>
          </a:xfrm>
          <a:solidFill>
            <a:schemeClr val="bg1"/>
          </a:solidFill>
        </p:spPr>
        <p:txBody>
          <a:bodyPr/>
          <a:lstStyle/>
          <a:p>
            <a:pPr algn="just" eaLnBrk="1" hangingPunct="1">
              <a:lnSpc>
                <a:spcPct val="80000"/>
              </a:lnSpc>
            </a:pPr>
            <a:r>
              <a:rPr lang="tr-TR" altLang="tr-TR" sz="2400">
                <a:latin typeface="Comic Sans MS" panose="030F0902030302020204" pitchFamily="66" charset="0"/>
              </a:rPr>
              <a:t>Feshin geçerli bir sebebe dayandığını </a:t>
            </a:r>
            <a:r>
              <a:rPr lang="tr-TR" altLang="tr-TR" sz="2400">
                <a:solidFill>
                  <a:schemeClr val="hlink"/>
                </a:solidFill>
                <a:latin typeface="Comic Sans MS" panose="030F0902030302020204" pitchFamily="66" charset="0"/>
              </a:rPr>
              <a:t>ispat yükümlülüğü işverene aittir</a:t>
            </a:r>
            <a:r>
              <a:rPr lang="tr-TR" altLang="tr-TR" sz="2400">
                <a:latin typeface="Comic Sans MS" panose="030F0902030302020204" pitchFamily="66" charset="0"/>
              </a:rPr>
              <a:t>. </a:t>
            </a:r>
          </a:p>
          <a:p>
            <a:pPr algn="just" eaLnBrk="1" hangingPunct="1">
              <a:lnSpc>
                <a:spcPct val="80000"/>
              </a:lnSpc>
              <a:buFont typeface="Wingdings" pitchFamily="2" charset="2"/>
              <a:buNone/>
            </a:pPr>
            <a:endParaRPr lang="tr-TR" altLang="tr-TR" sz="2400">
              <a:latin typeface="Comic Sans MS" panose="030F0902030302020204" pitchFamily="66" charset="0"/>
            </a:endParaRPr>
          </a:p>
          <a:p>
            <a:pPr algn="just" eaLnBrk="1" hangingPunct="1">
              <a:lnSpc>
                <a:spcPct val="80000"/>
              </a:lnSpc>
            </a:pPr>
            <a:r>
              <a:rPr lang="tr-TR" altLang="tr-TR" sz="2400">
                <a:latin typeface="Comic Sans MS" panose="030F0902030302020204" pitchFamily="66" charset="0"/>
              </a:rPr>
              <a:t>Feshin geçersizliğine karar verildiğinde, işveren, işçiyi </a:t>
            </a:r>
            <a:r>
              <a:rPr lang="tr-TR" altLang="tr-TR" sz="2400" b="1" i="1">
                <a:latin typeface="Comic Sans MS" panose="030F0902030302020204" pitchFamily="66" charset="0"/>
              </a:rPr>
              <a:t>bir ay içinde</a:t>
            </a:r>
            <a:r>
              <a:rPr lang="tr-TR" altLang="tr-TR" sz="2400">
                <a:latin typeface="Comic Sans MS" panose="030F0902030302020204" pitchFamily="66" charset="0"/>
              </a:rPr>
              <a:t> işe başlatmak zorundadır.</a:t>
            </a:r>
          </a:p>
          <a:p>
            <a:pPr algn="just" eaLnBrk="1" hangingPunct="1">
              <a:lnSpc>
                <a:spcPct val="80000"/>
              </a:lnSpc>
              <a:buFont typeface="Wingdings" pitchFamily="2" charset="2"/>
              <a:buNone/>
            </a:pPr>
            <a:endParaRPr lang="tr-TR" altLang="tr-TR" sz="2400">
              <a:latin typeface="Comic Sans MS" panose="030F0902030302020204" pitchFamily="66" charset="0"/>
            </a:endParaRPr>
          </a:p>
          <a:p>
            <a:pPr algn="just" eaLnBrk="1" hangingPunct="1">
              <a:lnSpc>
                <a:spcPct val="80000"/>
              </a:lnSpc>
            </a:pPr>
            <a:r>
              <a:rPr lang="tr-TR" altLang="tr-TR" sz="2400">
                <a:solidFill>
                  <a:schemeClr val="hlink"/>
                </a:solidFill>
                <a:latin typeface="Comic Sans MS" panose="030F0902030302020204" pitchFamily="66" charset="0"/>
              </a:rPr>
              <a:t>İşçiyi başvurusu üzerine işveren bir ay içinde işe başlatmaz ise, işçiye </a:t>
            </a:r>
            <a:r>
              <a:rPr lang="tr-TR" altLang="tr-TR" sz="2400" b="1" i="1" u="sng">
                <a:solidFill>
                  <a:schemeClr val="hlink"/>
                </a:solidFill>
                <a:latin typeface="Comic Sans MS" panose="030F0902030302020204" pitchFamily="66" charset="0"/>
              </a:rPr>
              <a:t>en az dört aylık ve en çok sekiz aylık ücreti</a:t>
            </a:r>
            <a:r>
              <a:rPr lang="tr-TR" altLang="tr-TR" sz="2400" b="1" u="sng">
                <a:solidFill>
                  <a:schemeClr val="hlink"/>
                </a:solidFill>
                <a:latin typeface="Comic Sans MS" panose="030F0902030302020204" pitchFamily="66" charset="0"/>
              </a:rPr>
              <a:t> </a:t>
            </a:r>
            <a:r>
              <a:rPr lang="tr-TR" altLang="tr-TR" sz="2400">
                <a:solidFill>
                  <a:schemeClr val="hlink"/>
                </a:solidFill>
                <a:latin typeface="Comic Sans MS" panose="030F0902030302020204" pitchFamily="66" charset="0"/>
              </a:rPr>
              <a:t>tutarında tazminat ödemekle yükümlü olur.</a:t>
            </a:r>
          </a:p>
          <a:p>
            <a:pPr eaLnBrk="1" hangingPunct="1">
              <a:lnSpc>
                <a:spcPct val="80000"/>
              </a:lnSpc>
            </a:pPr>
            <a:endParaRPr lang="tr-TR" altLang="tr-TR" sz="2400">
              <a:latin typeface="Comic Sans MS" panose="030F0902030302020204" pitchFamily="66"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5 Slayt Numarası Yer Tutucusu">
            <a:extLst>
              <a:ext uri="{FF2B5EF4-FFF2-40B4-BE49-F238E27FC236}">
                <a16:creationId xmlns:a16="http://schemas.microsoft.com/office/drawing/2014/main" id="{4A8FC702-3758-0EAF-850A-69FB50DDC1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4C2D9D0-A162-3945-B617-CCEB4D8C2A1C}" type="slidenum">
              <a:rPr lang="tr-TR" altLang="tr-TR"/>
              <a:pPr/>
              <a:t>119</a:t>
            </a:fld>
            <a:endParaRPr lang="tr-TR" altLang="tr-TR"/>
          </a:p>
        </p:txBody>
      </p:sp>
      <p:sp>
        <p:nvSpPr>
          <p:cNvPr id="204803" name="Rectangle 2">
            <a:extLst>
              <a:ext uri="{FF2B5EF4-FFF2-40B4-BE49-F238E27FC236}">
                <a16:creationId xmlns:a16="http://schemas.microsoft.com/office/drawing/2014/main" id="{5263DAA2-9F44-955A-D5AC-EEE6CED15C35}"/>
              </a:ext>
            </a:extLst>
          </p:cNvPr>
          <p:cNvSpPr>
            <a:spLocks noGrp="1" noChangeArrowheads="1"/>
          </p:cNvSpPr>
          <p:nvPr>
            <p:ph type="title"/>
          </p:nvPr>
        </p:nvSpPr>
        <p:spPr>
          <a:xfrm>
            <a:off x="857250" y="428625"/>
            <a:ext cx="8001000" cy="1247775"/>
          </a:xfrm>
          <a:solidFill>
            <a:srgbClr val="FF0000"/>
          </a:solidFill>
        </p:spPr>
        <p:txBody>
          <a:bodyPr/>
          <a:lstStyle/>
          <a:p>
            <a:pPr eaLnBrk="1" hangingPunct="1"/>
            <a:r>
              <a:rPr lang="tr-TR" altLang="tr-TR">
                <a:solidFill>
                  <a:schemeClr val="bg1"/>
                </a:solidFill>
                <a:latin typeface="Comic Sans MS" panose="030F0902030302020204" pitchFamily="66" charset="0"/>
              </a:rPr>
              <a:t>Tazminat miktarında kıstas</a:t>
            </a:r>
          </a:p>
        </p:txBody>
      </p:sp>
      <p:sp>
        <p:nvSpPr>
          <p:cNvPr id="204804" name="Rectangle 3">
            <a:extLst>
              <a:ext uri="{FF2B5EF4-FFF2-40B4-BE49-F238E27FC236}">
                <a16:creationId xmlns:a16="http://schemas.microsoft.com/office/drawing/2014/main" id="{168F4693-1815-05DC-7C67-7CFDA7E57DE1}"/>
              </a:ext>
            </a:extLst>
          </p:cNvPr>
          <p:cNvSpPr>
            <a:spLocks noGrp="1" noChangeArrowheads="1"/>
          </p:cNvSpPr>
          <p:nvPr>
            <p:ph type="body" idx="1"/>
          </p:nvPr>
        </p:nvSpPr>
        <p:spPr>
          <a:xfrm>
            <a:off x="642938" y="2214563"/>
            <a:ext cx="7858125" cy="3554412"/>
          </a:xfrm>
          <a:solidFill>
            <a:schemeClr val="bg1"/>
          </a:solidFill>
        </p:spPr>
        <p:txBody>
          <a:bodyPr/>
          <a:lstStyle/>
          <a:p>
            <a:pPr algn="just" eaLnBrk="1" hangingPunct="1">
              <a:lnSpc>
                <a:spcPct val="80000"/>
              </a:lnSpc>
            </a:pPr>
            <a:r>
              <a:rPr lang="tr-TR" altLang="tr-TR" sz="2400">
                <a:latin typeface="Comic Sans MS" panose="030F0902030302020204" pitchFamily="66" charset="0"/>
              </a:rPr>
              <a:t>Yargıtay 9. Hukuk Dairesi, yıllık ücretli izinle ilgili 53. maddedeki kıdem sürelerini dikkate alarak:</a:t>
            </a:r>
          </a:p>
          <a:p>
            <a:pPr algn="just" eaLnBrk="1" hangingPunct="1">
              <a:lnSpc>
                <a:spcPct val="80000"/>
              </a:lnSpc>
            </a:pPr>
            <a:r>
              <a:rPr lang="tr-TR" altLang="tr-TR" sz="2400">
                <a:latin typeface="Comic Sans MS" panose="030F0902030302020204" pitchFamily="66" charset="0"/>
              </a:rPr>
              <a:t>- </a:t>
            </a:r>
            <a:r>
              <a:rPr lang="tr-TR" altLang="tr-TR" sz="2400">
                <a:solidFill>
                  <a:schemeClr val="hlink"/>
                </a:solidFill>
                <a:latin typeface="Comic Sans MS" panose="030F0902030302020204" pitchFamily="66" charset="0"/>
              </a:rPr>
              <a:t>6 ay ile 5 yıl arasında kıdemi olan işçi için 4 aylık, </a:t>
            </a:r>
          </a:p>
          <a:p>
            <a:pPr algn="just" eaLnBrk="1" hangingPunct="1">
              <a:lnSpc>
                <a:spcPct val="80000"/>
              </a:lnSpc>
            </a:pPr>
            <a:r>
              <a:rPr lang="tr-TR" altLang="tr-TR" sz="2400">
                <a:solidFill>
                  <a:schemeClr val="hlink"/>
                </a:solidFill>
                <a:latin typeface="Comic Sans MS" panose="030F0902030302020204" pitchFamily="66" charset="0"/>
              </a:rPr>
              <a:t>- 5 yıl ile 15 yıl arasında kıdemi olan işçi için 5 aylık, </a:t>
            </a:r>
          </a:p>
          <a:p>
            <a:pPr algn="just" eaLnBrk="1" hangingPunct="1">
              <a:lnSpc>
                <a:spcPct val="80000"/>
              </a:lnSpc>
            </a:pPr>
            <a:r>
              <a:rPr lang="tr-TR" altLang="tr-TR" sz="2400">
                <a:solidFill>
                  <a:schemeClr val="hlink"/>
                </a:solidFill>
                <a:latin typeface="Comic Sans MS" panose="030F0902030302020204" pitchFamily="66" charset="0"/>
              </a:rPr>
              <a:t>- 15 yıldan fazla kıdemi olan işçi için 6 aylık ücreti</a:t>
            </a:r>
            <a:r>
              <a:rPr lang="tr-TR" altLang="tr-TR" sz="2400">
                <a:latin typeface="Comic Sans MS" panose="030F0902030302020204" pitchFamily="66" charset="0"/>
              </a:rPr>
              <a:t> tutarında işe başlatmama tazminatın belirlenmesini öngörmektedir.</a:t>
            </a:r>
          </a:p>
          <a:p>
            <a:pPr algn="just" eaLnBrk="1" hangingPunct="1">
              <a:lnSpc>
                <a:spcPct val="80000"/>
              </a:lnSpc>
            </a:pPr>
            <a:r>
              <a:rPr lang="tr-TR" altLang="tr-TR" sz="2400">
                <a:latin typeface="Comic Sans MS" panose="030F0902030302020204" pitchFamily="66" charset="0"/>
              </a:rPr>
              <a:t>Fesih sebebine göre bu miktarlarda azami sınır 8 aya kadar da çıkmaktadır.</a:t>
            </a:r>
            <a:endParaRPr lang="tr-TR" altLang="ja-JP" sz="2400">
              <a:latin typeface="Comic Sans MS" panose="030F09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5 Slayt Numarası Yer Tutucusu">
            <a:extLst>
              <a:ext uri="{FF2B5EF4-FFF2-40B4-BE49-F238E27FC236}">
                <a16:creationId xmlns:a16="http://schemas.microsoft.com/office/drawing/2014/main" id="{84C9A959-A476-BB9E-F5A9-13980A0522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BA89208-519B-7749-B827-637B731255C8}" type="slidenum">
              <a:rPr lang="tr-TR" altLang="tr-TR"/>
              <a:pPr/>
              <a:t>12</a:t>
            </a:fld>
            <a:endParaRPr lang="tr-TR" altLang="tr-TR"/>
          </a:p>
        </p:txBody>
      </p:sp>
      <p:sp>
        <p:nvSpPr>
          <p:cNvPr id="15363" name="Rectangle 2">
            <a:extLst>
              <a:ext uri="{FF2B5EF4-FFF2-40B4-BE49-F238E27FC236}">
                <a16:creationId xmlns:a16="http://schemas.microsoft.com/office/drawing/2014/main" id="{5191FE15-6186-B41C-E929-642068D9D4E5}"/>
              </a:ext>
            </a:extLst>
          </p:cNvPr>
          <p:cNvSpPr>
            <a:spLocks noGrp="1" noChangeArrowheads="1"/>
          </p:cNvSpPr>
          <p:nvPr>
            <p:ph type="body" idx="1"/>
          </p:nvPr>
        </p:nvSpPr>
        <p:spPr>
          <a:solidFill>
            <a:schemeClr val="bg2">
              <a:lumMod val="25000"/>
              <a:lumOff val="75000"/>
            </a:schemeClr>
          </a:solidFill>
        </p:spPr>
        <p:txBody>
          <a:bodyPr/>
          <a:lstStyle/>
          <a:p>
            <a:pPr algn="just" eaLnBrk="1" hangingPunct="1">
              <a:defRPr/>
            </a:pPr>
            <a:r>
              <a:rPr lang="tr-TR" dirty="0">
                <a:latin typeface="Comic Sans MS" pitchFamily="66" charset="0"/>
              </a:rPr>
              <a:t>“İşletme” iktisadi bir kavramdır. İşletmede “k</a:t>
            </a:r>
            <a:r>
              <a:rPr lang="tr-TR" dirty="0"/>
              <a:t>â</a:t>
            </a:r>
            <a:r>
              <a:rPr lang="tr-TR" dirty="0">
                <a:latin typeface="Comic Sans MS" pitchFamily="66" charset="0"/>
              </a:rPr>
              <a:t>r” elde etme amacı vardır.</a:t>
            </a:r>
          </a:p>
          <a:p>
            <a:pPr algn="just" eaLnBrk="1" hangingPunct="1">
              <a:defRPr/>
            </a:pPr>
            <a:r>
              <a:rPr lang="tr-TR" dirty="0">
                <a:latin typeface="Comic Sans MS" pitchFamily="66" charset="0"/>
              </a:rPr>
              <a:t>“İşyeri” ise teknik bir kavramdır. İşyerinde mal ya da hizmet üretilir.</a:t>
            </a:r>
          </a:p>
          <a:p>
            <a:pPr algn="just" eaLnBrk="1" hangingPunct="1">
              <a:defRPr/>
            </a:pPr>
            <a:r>
              <a:rPr lang="tr-TR" dirty="0">
                <a:solidFill>
                  <a:schemeClr val="hlink"/>
                </a:solidFill>
                <a:latin typeface="Comic Sans MS" pitchFamily="66" charset="0"/>
              </a:rPr>
              <a:t>İş Hukuku anlamında işletme, her zaman birden fazla işyerinden oluşur</a:t>
            </a:r>
            <a:r>
              <a:rPr lang="tr-TR" dirty="0">
                <a:latin typeface="Comic Sans MS" pitchFamily="66" charset="0"/>
              </a:rPr>
              <a:t>.</a:t>
            </a:r>
          </a:p>
        </p:txBody>
      </p:sp>
      <p:sp>
        <p:nvSpPr>
          <p:cNvPr id="260099" name="Rectangle 3">
            <a:extLst>
              <a:ext uri="{FF2B5EF4-FFF2-40B4-BE49-F238E27FC236}">
                <a16:creationId xmlns:a16="http://schemas.microsoft.com/office/drawing/2014/main" id="{24ED97B4-9DE5-C11B-A721-963F4DF5A6A3}"/>
              </a:ext>
            </a:extLst>
          </p:cNvPr>
          <p:cNvSpPr>
            <a:spLocks noChangeArrowheads="1"/>
          </p:cNvSpPr>
          <p:nvPr/>
        </p:nvSpPr>
        <p:spPr bwMode="auto">
          <a:xfrm>
            <a:off x="684213" y="765175"/>
            <a:ext cx="7343775" cy="579438"/>
          </a:xfrm>
          <a:prstGeom prst="rect">
            <a:avLst/>
          </a:prstGeom>
          <a:solidFill>
            <a:schemeClr val="hlink"/>
          </a:solidFill>
          <a:ln w="9525">
            <a:noFill/>
            <a:miter lim="800000"/>
            <a:headEnd/>
            <a:tailEnd/>
          </a:ln>
          <a:effectLst/>
        </p:spPr>
        <p:txBody>
          <a:bodyPr>
            <a:spAutoFit/>
          </a:bodyPr>
          <a:lstStyle/>
          <a:p>
            <a:pPr eaLnBrk="1" hangingPunct="1">
              <a:spcBef>
                <a:spcPct val="20000"/>
              </a:spcBef>
              <a:buClr>
                <a:schemeClr val="hlink"/>
              </a:buClr>
              <a:buSzPct val="75000"/>
              <a:buFont typeface="Wingdings" pitchFamily="2" charset="2"/>
              <a:buChar char="l"/>
              <a:defRPr/>
            </a:pPr>
            <a:r>
              <a:rPr lang="tr-TR" sz="3200" b="1">
                <a:solidFill>
                  <a:schemeClr val="bg1"/>
                </a:solidFill>
                <a:effectLst>
                  <a:outerShdw blurRad="38100" dist="38100" dir="2700000" algn="tl">
                    <a:srgbClr val="000000"/>
                  </a:outerShdw>
                </a:effectLst>
                <a:latin typeface="Arial" charset="0"/>
                <a:cs typeface="Arial" charset="0"/>
              </a:rPr>
              <a:t>İŞLETME</a:t>
            </a:r>
          </a:p>
        </p:txBody>
      </p:sp>
      <p:pic>
        <p:nvPicPr>
          <p:cNvPr id="44037" name="Picture 4" descr="books44qr7">
            <a:extLst>
              <a:ext uri="{FF2B5EF4-FFF2-40B4-BE49-F238E27FC236}">
                <a16:creationId xmlns:a16="http://schemas.microsoft.com/office/drawing/2014/main" id="{1AB6CBBC-898C-DD3D-0D03-4022DDD2FA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5643563"/>
            <a:ext cx="1714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a:extLst>
              <a:ext uri="{FF2B5EF4-FFF2-40B4-BE49-F238E27FC236}">
                <a16:creationId xmlns:a16="http://schemas.microsoft.com/office/drawing/2014/main" id="{B26EDAB9-8EAC-2E5B-6D57-E0CED3D57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33375"/>
            <a:ext cx="17716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5 Slayt Numarası Yer Tutucusu">
            <a:extLst>
              <a:ext uri="{FF2B5EF4-FFF2-40B4-BE49-F238E27FC236}">
                <a16:creationId xmlns:a16="http://schemas.microsoft.com/office/drawing/2014/main" id="{1C934790-2A96-CE7E-1E69-4260F4BCB1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D31764E-581A-DF48-A318-0E9D41E65C35}" type="slidenum">
              <a:rPr lang="tr-TR" altLang="tr-TR"/>
              <a:pPr/>
              <a:t>120</a:t>
            </a:fld>
            <a:endParaRPr lang="tr-TR" altLang="tr-TR"/>
          </a:p>
        </p:txBody>
      </p:sp>
      <p:sp>
        <p:nvSpPr>
          <p:cNvPr id="205827" name="Rectangle 2">
            <a:extLst>
              <a:ext uri="{FF2B5EF4-FFF2-40B4-BE49-F238E27FC236}">
                <a16:creationId xmlns:a16="http://schemas.microsoft.com/office/drawing/2014/main" id="{5C1CE379-EA3B-2827-CEF1-B9EAA6EFBA37}"/>
              </a:ext>
            </a:extLst>
          </p:cNvPr>
          <p:cNvSpPr>
            <a:spLocks noGrp="1" noChangeArrowheads="1"/>
          </p:cNvSpPr>
          <p:nvPr>
            <p:ph type="title"/>
          </p:nvPr>
        </p:nvSpPr>
        <p:spPr>
          <a:solidFill>
            <a:schemeClr val="hlink"/>
          </a:solidFill>
        </p:spPr>
        <p:txBody>
          <a:bodyPr/>
          <a:lstStyle/>
          <a:p>
            <a:pPr eaLnBrk="1" hangingPunct="1"/>
            <a:r>
              <a:rPr lang="tr-TR" altLang="tr-TR">
                <a:solidFill>
                  <a:schemeClr val="bg1"/>
                </a:solidFill>
              </a:rPr>
              <a:t>Dört aya kadar boşta geçen süre ücreti</a:t>
            </a:r>
          </a:p>
        </p:txBody>
      </p:sp>
      <p:sp>
        <p:nvSpPr>
          <p:cNvPr id="205828" name="Rectangle 3">
            <a:extLst>
              <a:ext uri="{FF2B5EF4-FFF2-40B4-BE49-F238E27FC236}">
                <a16:creationId xmlns:a16="http://schemas.microsoft.com/office/drawing/2014/main" id="{DEF306B6-F442-4EAA-B7FF-27BBFB3464F7}"/>
              </a:ext>
            </a:extLst>
          </p:cNvPr>
          <p:cNvSpPr>
            <a:spLocks noGrp="1" noChangeArrowheads="1"/>
          </p:cNvSpPr>
          <p:nvPr>
            <p:ph type="body" idx="1"/>
          </p:nvPr>
        </p:nvSpPr>
        <p:spPr>
          <a:xfrm>
            <a:off x="1214438" y="2428875"/>
            <a:ext cx="7000875" cy="3286125"/>
          </a:xfrm>
          <a:solidFill>
            <a:schemeClr val="bg1"/>
          </a:solidFill>
        </p:spPr>
        <p:txBody>
          <a:bodyPr/>
          <a:lstStyle/>
          <a:p>
            <a:pPr algn="just" eaLnBrk="1" hangingPunct="1">
              <a:lnSpc>
                <a:spcPct val="80000"/>
              </a:lnSpc>
            </a:pPr>
            <a:r>
              <a:rPr lang="tr-TR" altLang="tr-TR" sz="2800" b="1">
                <a:solidFill>
                  <a:schemeClr val="hlink"/>
                </a:solidFill>
                <a:latin typeface="Comic Sans MS" panose="030F0902030302020204" pitchFamily="66" charset="0"/>
              </a:rPr>
              <a:t>Kararın kesinleşmesine kadar çalıştırılmadığı süre için işçiye </a:t>
            </a:r>
            <a:r>
              <a:rPr lang="tr-TR" altLang="tr-TR" sz="2800" b="1" u="sng">
                <a:solidFill>
                  <a:schemeClr val="hlink"/>
                </a:solidFill>
                <a:latin typeface="Comic Sans MS" panose="030F0902030302020204" pitchFamily="66" charset="0"/>
              </a:rPr>
              <a:t>en çok dört aya kadar</a:t>
            </a:r>
            <a:r>
              <a:rPr lang="tr-TR" altLang="tr-TR" sz="2800" b="1">
                <a:solidFill>
                  <a:schemeClr val="hlink"/>
                </a:solidFill>
                <a:latin typeface="Comic Sans MS" panose="030F0902030302020204" pitchFamily="66" charset="0"/>
              </a:rPr>
              <a:t> doğmuş bulunan ücret ve diğer hakları ödenir.</a:t>
            </a:r>
          </a:p>
          <a:p>
            <a:pPr algn="just" eaLnBrk="1" hangingPunct="1">
              <a:lnSpc>
                <a:spcPct val="80000"/>
              </a:lnSpc>
            </a:pPr>
            <a:r>
              <a:rPr lang="tr-TR" altLang="tr-TR" sz="2800" b="1">
                <a:latin typeface="Comic Sans MS" panose="030F0902030302020204" pitchFamily="66" charset="0"/>
              </a:rPr>
              <a:t>İşçi işe başlatılırsa, peşin olarak ödenen bildirim süresine ait ücret ile kıdem tazminatı, yukarıdaki fıkra hükümlerine göre yapılacak ödemeden </a:t>
            </a:r>
            <a:r>
              <a:rPr lang="tr-TR" altLang="tr-TR" sz="2800" b="1">
                <a:solidFill>
                  <a:schemeClr val="hlink"/>
                </a:solidFill>
                <a:latin typeface="Comic Sans MS" panose="030F0902030302020204" pitchFamily="66" charset="0"/>
              </a:rPr>
              <a:t>mahsup</a:t>
            </a:r>
            <a:r>
              <a:rPr lang="tr-TR" altLang="tr-TR" sz="2800" b="1">
                <a:latin typeface="Comic Sans MS" panose="030F0902030302020204" pitchFamily="66" charset="0"/>
              </a:rPr>
              <a:t> edilir.</a:t>
            </a:r>
          </a:p>
        </p:txBody>
      </p:sp>
      <p:pic>
        <p:nvPicPr>
          <p:cNvPr id="205829" name="Picture 4" descr="applaus1">
            <a:extLst>
              <a:ext uri="{FF2B5EF4-FFF2-40B4-BE49-F238E27FC236}">
                <a16:creationId xmlns:a16="http://schemas.microsoft.com/office/drawing/2014/main" id="{8B1802C3-FFF2-96A7-0571-B938D0C7EC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549275"/>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0" name="Picture 2" descr="C:\Users\Müjdat Şakar\Desktop\animasyon\images.jpg">
            <a:extLst>
              <a:ext uri="{FF2B5EF4-FFF2-40B4-BE49-F238E27FC236}">
                <a16:creationId xmlns:a16="http://schemas.microsoft.com/office/drawing/2014/main" id="{FC185510-A2EE-B723-4223-AE927D5D3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929188"/>
            <a:ext cx="9652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5 Slayt Numarası Yer Tutucusu">
            <a:extLst>
              <a:ext uri="{FF2B5EF4-FFF2-40B4-BE49-F238E27FC236}">
                <a16:creationId xmlns:a16="http://schemas.microsoft.com/office/drawing/2014/main" id="{D6CCB3AA-78FB-8FDB-5761-186285AC66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4901644-057A-CD44-AFD6-3683E6D0349B}" type="slidenum">
              <a:rPr lang="tr-TR" altLang="tr-TR"/>
              <a:pPr/>
              <a:t>121</a:t>
            </a:fld>
            <a:endParaRPr lang="tr-TR" altLang="tr-TR"/>
          </a:p>
        </p:txBody>
      </p:sp>
      <p:sp>
        <p:nvSpPr>
          <p:cNvPr id="209923" name="Rectangle 2">
            <a:extLst>
              <a:ext uri="{FF2B5EF4-FFF2-40B4-BE49-F238E27FC236}">
                <a16:creationId xmlns:a16="http://schemas.microsoft.com/office/drawing/2014/main" id="{1A8E8D7B-6D04-36B0-403E-705ACA3ABCE6}"/>
              </a:ext>
            </a:extLst>
          </p:cNvPr>
          <p:cNvSpPr>
            <a:spLocks noGrp="1" noChangeArrowheads="1"/>
          </p:cNvSpPr>
          <p:nvPr>
            <p:ph type="title"/>
          </p:nvPr>
        </p:nvSpPr>
        <p:spPr>
          <a:xfrm>
            <a:off x="1150938" y="214313"/>
            <a:ext cx="7564437" cy="1462087"/>
          </a:xfrm>
          <a:solidFill>
            <a:srgbClr val="FF0000"/>
          </a:solidFill>
        </p:spPr>
        <p:txBody>
          <a:bodyPr/>
          <a:lstStyle/>
          <a:p>
            <a:pPr algn="ctr" eaLnBrk="1" hangingPunct="1"/>
            <a:r>
              <a:rPr lang="tr-TR" altLang="tr-TR">
                <a:solidFill>
                  <a:schemeClr val="bg1"/>
                </a:solidFill>
                <a:latin typeface="Comic Sans MS" panose="030F0902030302020204" pitchFamily="66" charset="0"/>
              </a:rPr>
              <a:t>İKALE</a:t>
            </a:r>
          </a:p>
        </p:txBody>
      </p:sp>
      <p:sp>
        <p:nvSpPr>
          <p:cNvPr id="105476" name="Rectangle 3">
            <a:extLst>
              <a:ext uri="{FF2B5EF4-FFF2-40B4-BE49-F238E27FC236}">
                <a16:creationId xmlns:a16="http://schemas.microsoft.com/office/drawing/2014/main" id="{9A884F2D-C98D-8B66-56C7-204FC01AC569}"/>
              </a:ext>
            </a:extLst>
          </p:cNvPr>
          <p:cNvSpPr>
            <a:spLocks noGrp="1" noChangeArrowheads="1"/>
          </p:cNvSpPr>
          <p:nvPr>
            <p:ph type="body" idx="1"/>
          </p:nvPr>
        </p:nvSpPr>
        <p:spPr>
          <a:xfrm>
            <a:off x="1000125" y="2071688"/>
            <a:ext cx="7929563" cy="4060825"/>
          </a:xfrm>
          <a:solidFill>
            <a:schemeClr val="bg1">
              <a:lumMod val="85000"/>
            </a:schemeClr>
          </a:solidFill>
        </p:spPr>
        <p:txBody>
          <a:bodyPr/>
          <a:lstStyle/>
          <a:p>
            <a:pPr algn="just" eaLnBrk="1" hangingPunct="1">
              <a:defRPr/>
            </a:pPr>
            <a:r>
              <a:rPr lang="tr-TR" dirty="0">
                <a:latin typeface="Comic Sans MS" pitchFamily="66" charset="0"/>
              </a:rPr>
              <a:t>İşçi ve işverenler,  iş sözleşmesi yapma konusunda anlaştıkları gibi,  istedikleri anda bu iş sözleşmesini anlaşarak sona erdirebilirler. </a:t>
            </a:r>
          </a:p>
          <a:p>
            <a:pPr algn="just" eaLnBrk="1" hangingPunct="1">
              <a:defRPr/>
            </a:pPr>
            <a:r>
              <a:rPr lang="tr-TR" dirty="0">
                <a:latin typeface="Comic Sans MS" pitchFamily="66" charset="0"/>
              </a:rPr>
              <a:t>Bu sona erdirme anlaşması uygulamada ve yargı kararlarında  </a:t>
            </a:r>
            <a:r>
              <a:rPr lang="tr-TR" b="1" dirty="0">
                <a:latin typeface="Comic Sans MS" pitchFamily="66" charset="0"/>
              </a:rPr>
              <a:t>“bozma sözleşmesi”</a:t>
            </a:r>
            <a:r>
              <a:rPr lang="tr-TR" dirty="0">
                <a:latin typeface="Comic Sans MS" pitchFamily="66" charset="0"/>
              </a:rPr>
              <a:t> veya </a:t>
            </a:r>
            <a:r>
              <a:rPr lang="tr-TR" b="1" dirty="0">
                <a:latin typeface="Comic Sans MS" pitchFamily="66" charset="0"/>
              </a:rPr>
              <a:t>“</a:t>
            </a:r>
            <a:r>
              <a:rPr lang="tr-TR" b="1" dirty="0" err="1">
                <a:latin typeface="Comic Sans MS" pitchFamily="66" charset="0"/>
              </a:rPr>
              <a:t>ikale</a:t>
            </a:r>
            <a:r>
              <a:rPr lang="tr-TR" b="1" dirty="0">
                <a:latin typeface="Comic Sans MS" pitchFamily="66" charset="0"/>
              </a:rPr>
              <a:t>” </a:t>
            </a:r>
            <a:r>
              <a:rPr lang="tr-TR" dirty="0">
                <a:latin typeface="Comic Sans MS" pitchFamily="66" charset="0"/>
              </a:rPr>
              <a:t>olarak adlandırılmaktadır. </a:t>
            </a:r>
            <a:r>
              <a:rPr lang="tr-TR" dirty="0"/>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5 Slayt Numarası Yer Tutucusu">
            <a:extLst>
              <a:ext uri="{FF2B5EF4-FFF2-40B4-BE49-F238E27FC236}">
                <a16:creationId xmlns:a16="http://schemas.microsoft.com/office/drawing/2014/main" id="{A7676F72-1EFE-3CCE-23D8-E52AC7D82A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FD3E4D0-22F5-D44D-AA03-8157E997EFF5}" type="slidenum">
              <a:rPr lang="tr-TR" altLang="tr-TR"/>
              <a:pPr/>
              <a:t>122</a:t>
            </a:fld>
            <a:endParaRPr lang="tr-TR" altLang="tr-TR"/>
          </a:p>
        </p:txBody>
      </p:sp>
      <p:sp>
        <p:nvSpPr>
          <p:cNvPr id="210947" name="Rectangle 2">
            <a:extLst>
              <a:ext uri="{FF2B5EF4-FFF2-40B4-BE49-F238E27FC236}">
                <a16:creationId xmlns:a16="http://schemas.microsoft.com/office/drawing/2014/main" id="{8DF4FBF7-30B1-1C37-A24A-0239F1FE20BE}"/>
              </a:ext>
            </a:extLst>
          </p:cNvPr>
          <p:cNvSpPr>
            <a:spLocks noGrp="1" noChangeArrowheads="1"/>
          </p:cNvSpPr>
          <p:nvPr>
            <p:ph type="title"/>
          </p:nvPr>
        </p:nvSpPr>
        <p:spPr>
          <a:xfrm>
            <a:off x="1150938" y="214313"/>
            <a:ext cx="7493000" cy="1462087"/>
          </a:xfrm>
          <a:solidFill>
            <a:srgbClr val="FF0000"/>
          </a:solidFill>
        </p:spPr>
        <p:txBody>
          <a:bodyPr/>
          <a:lstStyle/>
          <a:p>
            <a:pPr eaLnBrk="1" hangingPunct="1"/>
            <a:r>
              <a:rPr lang="tr-TR" altLang="tr-TR">
                <a:solidFill>
                  <a:schemeClr val="bg1"/>
                </a:solidFill>
                <a:latin typeface="Times New Roman" panose="02020603050405020304" pitchFamily="18" charset="0"/>
                <a:cs typeface="Times New Roman" panose="02020603050405020304" pitchFamily="18" charset="0"/>
              </a:rPr>
              <a:t>İkalenin geçerliliği</a:t>
            </a:r>
          </a:p>
        </p:txBody>
      </p:sp>
      <p:sp>
        <p:nvSpPr>
          <p:cNvPr id="106500" name="Rectangle 3">
            <a:extLst>
              <a:ext uri="{FF2B5EF4-FFF2-40B4-BE49-F238E27FC236}">
                <a16:creationId xmlns:a16="http://schemas.microsoft.com/office/drawing/2014/main" id="{A5FDCB05-8241-6C46-2246-2B0D29DE7638}"/>
              </a:ext>
            </a:extLst>
          </p:cNvPr>
          <p:cNvSpPr>
            <a:spLocks noGrp="1" noChangeArrowheads="1"/>
          </p:cNvSpPr>
          <p:nvPr>
            <p:ph type="body" idx="1"/>
          </p:nvPr>
        </p:nvSpPr>
        <p:spPr>
          <a:xfrm>
            <a:off x="468313" y="1916113"/>
            <a:ext cx="8229600" cy="4167187"/>
          </a:xfrm>
          <a:solidFill>
            <a:schemeClr val="bg1">
              <a:lumMod val="85000"/>
            </a:schemeClr>
          </a:solidFill>
        </p:spPr>
        <p:txBody>
          <a:bodyPr/>
          <a:lstStyle/>
          <a:p>
            <a:pPr algn="just" eaLnBrk="1" hangingPunct="1">
              <a:defRPr/>
            </a:pPr>
            <a:r>
              <a:rPr lang="tr-TR" sz="2800" dirty="0">
                <a:latin typeface="Comic Sans MS" pitchFamily="66" charset="0"/>
              </a:rPr>
              <a:t>İş sözleşmesinin bu yolla sona erdirilmesi,  iş güvencesine veya iş sözleşmesinin feshine ilişkin kuralları etkisiz bırakmak amacıyla kullanılabilmektedir. </a:t>
            </a:r>
          </a:p>
          <a:p>
            <a:pPr algn="just" eaLnBrk="1" hangingPunct="1">
              <a:defRPr/>
            </a:pPr>
            <a:r>
              <a:rPr lang="tr-TR" sz="2800" dirty="0" err="1">
                <a:latin typeface="Comic Sans MS" pitchFamily="66" charset="0"/>
              </a:rPr>
              <a:t>İkale</a:t>
            </a:r>
            <a:r>
              <a:rPr lang="tr-TR" sz="2800" dirty="0">
                <a:latin typeface="Comic Sans MS" pitchFamily="66" charset="0"/>
              </a:rPr>
              <a:t> konusunda İş Kanunu veya Borçlar Kanunu’nda bir düzenleme mevcut olmadığından, konuya ilişkin meseleler yargı kararları ile çözülmeye çalışılmaktadır.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5 Slayt Numarası Yer Tutucusu">
            <a:extLst>
              <a:ext uri="{FF2B5EF4-FFF2-40B4-BE49-F238E27FC236}">
                <a16:creationId xmlns:a16="http://schemas.microsoft.com/office/drawing/2014/main" id="{BB66F55E-E9D2-7365-5650-B7739FF940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E8E90C3-D081-FD48-9316-083148F8D530}" type="slidenum">
              <a:rPr lang="tr-TR" altLang="tr-TR"/>
              <a:pPr/>
              <a:t>123</a:t>
            </a:fld>
            <a:endParaRPr lang="tr-TR" altLang="tr-TR"/>
          </a:p>
        </p:txBody>
      </p:sp>
      <p:sp>
        <p:nvSpPr>
          <p:cNvPr id="211971" name="Rectangle 2">
            <a:extLst>
              <a:ext uri="{FF2B5EF4-FFF2-40B4-BE49-F238E27FC236}">
                <a16:creationId xmlns:a16="http://schemas.microsoft.com/office/drawing/2014/main" id="{8335F59E-8E8D-C178-7948-389F65CA8F8E}"/>
              </a:ext>
            </a:extLst>
          </p:cNvPr>
          <p:cNvSpPr>
            <a:spLocks noGrp="1" noChangeArrowheads="1"/>
          </p:cNvSpPr>
          <p:nvPr>
            <p:ph type="title"/>
          </p:nvPr>
        </p:nvSpPr>
        <p:spPr/>
        <p:txBody>
          <a:bodyPr/>
          <a:lstStyle/>
          <a:p>
            <a:pPr eaLnBrk="1" hangingPunct="1"/>
            <a:r>
              <a:rPr lang="tr-TR" altLang="tr-TR" b="1">
                <a:solidFill>
                  <a:schemeClr val="hlink"/>
                </a:solidFill>
                <a:latin typeface="Comic Sans MS" panose="030F0902030302020204" pitchFamily="66" charset="0"/>
              </a:rPr>
              <a:t>“Makul yarar”</a:t>
            </a:r>
            <a:r>
              <a:rPr lang="tr-TR" altLang="tr-TR">
                <a:solidFill>
                  <a:schemeClr val="hlink"/>
                </a:solidFill>
                <a:latin typeface="Comic Sans MS" panose="030F0902030302020204" pitchFamily="66" charset="0"/>
              </a:rPr>
              <a:t> ölçütü</a:t>
            </a:r>
          </a:p>
        </p:txBody>
      </p:sp>
      <p:sp>
        <p:nvSpPr>
          <p:cNvPr id="211972" name="Rectangle 3">
            <a:extLst>
              <a:ext uri="{FF2B5EF4-FFF2-40B4-BE49-F238E27FC236}">
                <a16:creationId xmlns:a16="http://schemas.microsoft.com/office/drawing/2014/main" id="{D8CB42F4-F881-FE52-4CDC-478AD2D5A5BB}"/>
              </a:ext>
            </a:extLst>
          </p:cNvPr>
          <p:cNvSpPr>
            <a:spLocks noGrp="1" noChangeArrowheads="1"/>
          </p:cNvSpPr>
          <p:nvPr>
            <p:ph type="body" idx="1"/>
          </p:nvPr>
        </p:nvSpPr>
        <p:spPr>
          <a:xfrm>
            <a:off x="928688" y="2071688"/>
            <a:ext cx="8026400" cy="4357687"/>
          </a:xfrm>
          <a:solidFill>
            <a:schemeClr val="bg1"/>
          </a:solidFill>
        </p:spPr>
        <p:txBody>
          <a:bodyPr/>
          <a:lstStyle/>
          <a:p>
            <a:pPr algn="just" eaLnBrk="1" hangingPunct="1">
              <a:lnSpc>
                <a:spcPct val="90000"/>
              </a:lnSpc>
            </a:pPr>
            <a:r>
              <a:rPr lang="tr-TR" altLang="tr-TR" sz="2800">
                <a:latin typeface="Comic Sans MS" panose="030F0902030302020204" pitchFamily="66" charset="0"/>
              </a:rPr>
              <a:t>İrade fesadı denetimi dışında tarafların bozma sözleşmesi yapması konusunda </a:t>
            </a:r>
            <a:r>
              <a:rPr lang="tr-TR" altLang="tr-TR" sz="2800" b="1">
                <a:solidFill>
                  <a:schemeClr val="hlink"/>
                </a:solidFill>
                <a:latin typeface="Comic Sans MS" panose="030F0902030302020204" pitchFamily="66" charset="0"/>
              </a:rPr>
              <a:t>“makul</a:t>
            </a:r>
            <a:r>
              <a:rPr lang="tr-TR" altLang="tr-TR" sz="2800" b="1">
                <a:latin typeface="Comic Sans MS" panose="030F0902030302020204" pitchFamily="66" charset="0"/>
              </a:rPr>
              <a:t> </a:t>
            </a:r>
            <a:r>
              <a:rPr lang="tr-TR" altLang="tr-TR" sz="2800" b="1">
                <a:solidFill>
                  <a:schemeClr val="hlink"/>
                </a:solidFill>
                <a:latin typeface="Comic Sans MS" panose="030F0902030302020204" pitchFamily="66" charset="0"/>
              </a:rPr>
              <a:t>yarar”</a:t>
            </a:r>
            <a:r>
              <a:rPr lang="tr-TR" altLang="tr-TR" sz="2800">
                <a:latin typeface="Comic Sans MS" panose="030F0902030302020204" pitchFamily="66" charset="0"/>
              </a:rPr>
              <a:t>ının olup olmadığının da irdelenmesi gerekir. </a:t>
            </a:r>
          </a:p>
          <a:p>
            <a:pPr algn="just" eaLnBrk="1" hangingPunct="1">
              <a:lnSpc>
                <a:spcPct val="90000"/>
              </a:lnSpc>
            </a:pPr>
            <a:r>
              <a:rPr lang="tr-TR" altLang="tr-TR" sz="2800">
                <a:latin typeface="Comic Sans MS" panose="030F0902030302020204" pitchFamily="66" charset="0"/>
              </a:rPr>
              <a:t>Bozma sözleşmesi yoluyla iş sözleşmesi sona eren işçi, iş güvencesinden yoksun kaldığı gibi, kural olarak feshe bağlı haklar olan ihbar ve kıdem tazminatlarına da hak kazanamayacaktır. Yine 4447 sayılı Yasa kapsamında işsizlik sigortasından da yararlanamayacaktır .</a:t>
            </a:r>
          </a:p>
        </p:txBody>
      </p:sp>
      <p:pic>
        <p:nvPicPr>
          <p:cNvPr id="211973" name="Picture 4" descr="Symbols-8-BZQKHHCPGL">
            <a:extLst>
              <a:ext uri="{FF2B5EF4-FFF2-40B4-BE49-F238E27FC236}">
                <a16:creationId xmlns:a16="http://schemas.microsoft.com/office/drawing/2014/main" id="{0D69719D-16A2-19A5-0221-17E834CA67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571500"/>
            <a:ext cx="14192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5 Slayt Numarası Yer Tutucusu">
            <a:extLst>
              <a:ext uri="{FF2B5EF4-FFF2-40B4-BE49-F238E27FC236}">
                <a16:creationId xmlns:a16="http://schemas.microsoft.com/office/drawing/2014/main" id="{DDD647D2-050B-4E8F-545B-4496CA3A85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8CD07E5-A4A5-E74C-ADA6-3212B6D6C8BB}" type="slidenum">
              <a:rPr lang="tr-TR" altLang="tr-TR"/>
              <a:pPr/>
              <a:t>124</a:t>
            </a:fld>
            <a:endParaRPr lang="tr-TR" altLang="tr-TR"/>
          </a:p>
        </p:txBody>
      </p:sp>
      <p:sp>
        <p:nvSpPr>
          <p:cNvPr id="420866" name="Rectangle 2">
            <a:extLst>
              <a:ext uri="{FF2B5EF4-FFF2-40B4-BE49-F238E27FC236}">
                <a16:creationId xmlns:a16="http://schemas.microsoft.com/office/drawing/2014/main" id="{F471CECB-C6DF-AB62-943A-5D225903B488}"/>
              </a:ext>
            </a:extLst>
          </p:cNvPr>
          <p:cNvSpPr>
            <a:spLocks noGrp="1" noChangeArrowheads="1"/>
          </p:cNvSpPr>
          <p:nvPr>
            <p:ph type="title"/>
          </p:nvPr>
        </p:nvSpPr>
        <p:spPr>
          <a:xfrm>
            <a:off x="827088" y="188913"/>
            <a:ext cx="7793037" cy="1008062"/>
          </a:xfrm>
          <a:solidFill>
            <a:schemeClr val="hlink"/>
          </a:solidFill>
        </p:spPr>
        <p:txBody>
          <a:bodyPr/>
          <a:lstStyle/>
          <a:p>
            <a:pPr eaLnBrk="1" hangingPunct="1"/>
            <a:r>
              <a:rPr lang="tr-TR" altLang="tr-TR" sz="4000" b="1">
                <a:solidFill>
                  <a:schemeClr val="bg1"/>
                </a:solidFill>
              </a:rPr>
              <a:t>KIDEM TAZMİNATI</a:t>
            </a:r>
          </a:p>
        </p:txBody>
      </p:sp>
      <p:sp>
        <p:nvSpPr>
          <p:cNvPr id="420867" name="Rectangle 3">
            <a:extLst>
              <a:ext uri="{FF2B5EF4-FFF2-40B4-BE49-F238E27FC236}">
                <a16:creationId xmlns:a16="http://schemas.microsoft.com/office/drawing/2014/main" id="{F2C23D69-6BA2-406D-5ABF-31F83A8D49F4}"/>
              </a:ext>
            </a:extLst>
          </p:cNvPr>
          <p:cNvSpPr>
            <a:spLocks noGrp="1" noChangeArrowheads="1"/>
          </p:cNvSpPr>
          <p:nvPr>
            <p:ph type="body" idx="1"/>
          </p:nvPr>
        </p:nvSpPr>
        <p:spPr>
          <a:xfrm>
            <a:off x="468313" y="2060575"/>
            <a:ext cx="8229600" cy="4064000"/>
          </a:xfrm>
          <a:solidFill>
            <a:schemeClr val="bg1">
              <a:lumMod val="85000"/>
            </a:schemeClr>
          </a:solidFill>
        </p:spPr>
        <p:txBody>
          <a:bodyPr/>
          <a:lstStyle/>
          <a:p>
            <a:pPr algn="just" eaLnBrk="1" hangingPunct="1">
              <a:lnSpc>
                <a:spcPct val="80000"/>
              </a:lnSpc>
              <a:defRPr/>
            </a:pPr>
            <a:endParaRPr lang="tr-TR" sz="1800" b="1" i="1" dirty="0">
              <a:latin typeface="Calibri" pitchFamily="34" charset="0"/>
            </a:endParaRPr>
          </a:p>
          <a:p>
            <a:pPr algn="just" eaLnBrk="1" hangingPunct="1">
              <a:lnSpc>
                <a:spcPct val="80000"/>
              </a:lnSpc>
              <a:defRPr/>
            </a:pPr>
            <a:r>
              <a:rPr lang="tr-TR" sz="1800" b="1" i="1" dirty="0">
                <a:latin typeface="Calibri" pitchFamily="34" charset="0"/>
              </a:rPr>
              <a:t>Kıdem tazminatı kanundan doğan işverene yüklenmiş bir ödeme yükümlülüğüdür. Bu tazminatın ödenebilmesi için:</a:t>
            </a:r>
          </a:p>
          <a:p>
            <a:pPr algn="just" eaLnBrk="1" hangingPunct="1">
              <a:lnSpc>
                <a:spcPct val="80000"/>
              </a:lnSpc>
              <a:defRPr/>
            </a:pPr>
            <a:endParaRPr lang="tr-TR" sz="1800" b="1" i="1" dirty="0">
              <a:latin typeface="Calibri" pitchFamily="34" charset="0"/>
            </a:endParaRPr>
          </a:p>
          <a:p>
            <a:pPr algn="just" eaLnBrk="1" hangingPunct="1">
              <a:lnSpc>
                <a:spcPct val="80000"/>
              </a:lnSpc>
              <a:defRPr/>
            </a:pPr>
            <a:r>
              <a:rPr lang="tr-TR" sz="1800" b="1" i="1" dirty="0">
                <a:latin typeface="Calibri" pitchFamily="34" charset="0"/>
              </a:rPr>
              <a:t>İşçinin </a:t>
            </a:r>
            <a:r>
              <a:rPr lang="tr-TR" sz="1800" b="1" i="1" dirty="0" err="1">
                <a:latin typeface="Calibri" pitchFamily="34" charset="0"/>
              </a:rPr>
              <a:t>Enaz</a:t>
            </a:r>
            <a:r>
              <a:rPr lang="tr-TR" sz="1800" b="1" i="1" dirty="0">
                <a:latin typeface="Calibri" pitchFamily="34" charset="0"/>
              </a:rPr>
              <a:t> Bir Yıl Çalışmış Olması </a:t>
            </a:r>
          </a:p>
          <a:p>
            <a:pPr algn="just" eaLnBrk="1" hangingPunct="1">
              <a:lnSpc>
                <a:spcPct val="80000"/>
              </a:lnSpc>
              <a:buFont typeface="Wingdings" pitchFamily="2" charset="2"/>
              <a:buNone/>
              <a:defRPr/>
            </a:pPr>
            <a:endParaRPr lang="tr-TR" sz="1800" b="1" i="1" dirty="0">
              <a:latin typeface="Calibri" pitchFamily="34" charset="0"/>
            </a:endParaRPr>
          </a:p>
          <a:p>
            <a:pPr algn="just" eaLnBrk="1" hangingPunct="1">
              <a:lnSpc>
                <a:spcPct val="80000"/>
              </a:lnSpc>
              <a:defRPr/>
            </a:pPr>
            <a:r>
              <a:rPr lang="tr-TR" sz="1800" b="1" i="1" dirty="0">
                <a:latin typeface="Calibri" pitchFamily="34" charset="0"/>
              </a:rPr>
              <a:t>İş Sözleşmesinin Kanunda Gösterilen Hâllerden Biri İle </a:t>
            </a:r>
            <a:r>
              <a:rPr lang="tr-TR" sz="1800" b="1" i="1" dirty="0">
                <a:solidFill>
                  <a:srgbClr val="FF0000"/>
                </a:solidFill>
                <a:latin typeface="Calibri" pitchFamily="34" charset="0"/>
              </a:rPr>
              <a:t>Feshedilmesi </a:t>
            </a:r>
            <a:r>
              <a:rPr lang="tr-TR" sz="1800" b="1" i="1" dirty="0">
                <a:latin typeface="Calibri" pitchFamily="34" charset="0"/>
              </a:rPr>
              <a:t>veya </a:t>
            </a:r>
            <a:r>
              <a:rPr lang="tr-TR" sz="1800" b="1" i="1" dirty="0">
                <a:solidFill>
                  <a:srgbClr val="FF0000"/>
                </a:solidFill>
                <a:latin typeface="Calibri" pitchFamily="34" charset="0"/>
              </a:rPr>
              <a:t>İşçinin Ölümü </a:t>
            </a:r>
            <a:r>
              <a:rPr lang="tr-TR" sz="1800" b="1" i="1" dirty="0">
                <a:latin typeface="Calibri" pitchFamily="34" charset="0"/>
              </a:rPr>
              <a:t>gerekir.</a:t>
            </a:r>
          </a:p>
          <a:p>
            <a:pPr algn="just" eaLnBrk="1" hangingPunct="1">
              <a:lnSpc>
                <a:spcPct val="80000"/>
              </a:lnSpc>
              <a:buFont typeface="Wingdings" pitchFamily="2" charset="2"/>
              <a:buNone/>
              <a:defRPr/>
            </a:pPr>
            <a:endParaRPr lang="tr-TR" sz="1800" b="1" i="1" dirty="0">
              <a:latin typeface="Calibri" pitchFamily="34" charset="0"/>
            </a:endParaRPr>
          </a:p>
          <a:p>
            <a:pPr algn="just" eaLnBrk="1" hangingPunct="1">
              <a:lnSpc>
                <a:spcPct val="80000"/>
              </a:lnSpc>
              <a:buFont typeface="Wingdings" pitchFamily="2" charset="2"/>
              <a:buNone/>
              <a:defRPr/>
            </a:pPr>
            <a:endParaRPr lang="tr-TR" sz="1800" dirty="0">
              <a:latin typeface="Calibri" pitchFamily="34" charset="0"/>
            </a:endParaRPr>
          </a:p>
          <a:p>
            <a:pPr algn="just" eaLnBrk="1" hangingPunct="1">
              <a:lnSpc>
                <a:spcPct val="80000"/>
              </a:lnSpc>
              <a:defRPr/>
            </a:pPr>
            <a:r>
              <a:rPr lang="tr-TR" sz="1800" dirty="0">
                <a:solidFill>
                  <a:srgbClr val="FF0000"/>
                </a:solidFill>
                <a:latin typeface="Calibri" pitchFamily="34" charset="0"/>
              </a:rPr>
              <a:t>İşverence 25/II dışında </a:t>
            </a:r>
            <a:r>
              <a:rPr lang="tr-TR" sz="1800" dirty="0">
                <a:latin typeface="Calibri" pitchFamily="34" charset="0"/>
              </a:rPr>
              <a:t>bir sebeple yapılan fesihlerde en az bir yıllık kıdemi olan işçi kıdem tazminatı alır.</a:t>
            </a:r>
          </a:p>
        </p:txBody>
      </p:sp>
      <p:pic>
        <p:nvPicPr>
          <p:cNvPr id="214021" name="Picture 4" descr="10nx">
            <a:extLst>
              <a:ext uri="{FF2B5EF4-FFF2-40B4-BE49-F238E27FC236}">
                <a16:creationId xmlns:a16="http://schemas.microsoft.com/office/drawing/2014/main" id="{9F737A05-0310-270D-7364-CA84BBC7A2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49275"/>
            <a:ext cx="1066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20866">
                                            <p:txEl>
                                              <p:charRg st="4294967295" end="4294967295"/>
                                            </p:txEl>
                                          </p:spTgt>
                                        </p:tgtEl>
                                        <p:attrNameLst>
                                          <p:attrName>style.visibility</p:attrName>
                                        </p:attrNameLst>
                                      </p:cBhvr>
                                      <p:to>
                                        <p:strVal val="visible"/>
                                      </p:to>
                                    </p:set>
                                    <p:animEffect transition="in" filter="fade">
                                      <p:cBhvr>
                                        <p:cTn id="7" dur="768" decel="100000"/>
                                        <p:tgtEl>
                                          <p:spTgt spid="420866">
                                            <p:txEl>
                                              <p:charRg st="4294967295" end="4294967295"/>
                                            </p:txEl>
                                          </p:spTgt>
                                        </p:tgtEl>
                                      </p:cBhvr>
                                    </p:animEffect>
                                    <p:animScale>
                                      <p:cBhvr>
                                        <p:cTn id="8" dur="768" decel="100000"/>
                                        <p:tgtEl>
                                          <p:spTgt spid="420866">
                                            <p:txEl>
                                              <p:charRg st="4294967295" end="4294967295"/>
                                            </p:txEl>
                                          </p:spTgt>
                                        </p:tgtEl>
                                      </p:cBhvr>
                                      <p:from x="10000" y="10000"/>
                                      <p:to x="200000" y="450000"/>
                                    </p:animScale>
                                    <p:animScale>
                                      <p:cBhvr>
                                        <p:cTn id="9" dur="1230" accel="100000" fill="hold">
                                          <p:stCondLst>
                                            <p:cond delay="768"/>
                                          </p:stCondLst>
                                        </p:cTn>
                                        <p:tgtEl>
                                          <p:spTgt spid="420866">
                                            <p:txEl>
                                              <p:charRg st="4294967295" end="4294967295"/>
                                            </p:txEl>
                                          </p:spTgt>
                                        </p:tgtEl>
                                      </p:cBhvr>
                                      <p:from x="200000" y="450000"/>
                                      <p:to x="100000" y="100000"/>
                                    </p:animScale>
                                    <p:set>
                                      <p:cBhvr>
                                        <p:cTn id="10" dur="768" fill="hold"/>
                                        <p:tgtEl>
                                          <p:spTgt spid="420866">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420866">
                                            <p:txEl>
                                              <p:charRg st="4294967295" end="4294967295"/>
                                            </p:txEl>
                                          </p:spTgt>
                                        </p:tgtEl>
                                        <p:attrNameLst>
                                          <p:attrName>ppt_x</p:attrName>
                                        </p:attrNameLst>
                                      </p:cBhvr>
                                    </p:anim>
                                    <p:set>
                                      <p:cBhvr>
                                        <p:cTn id="12" dur="768" fill="hold"/>
                                        <p:tgtEl>
                                          <p:spTgt spid="420866">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420866">
                                            <p:txEl>
                                              <p:charRg st="4294967295" end="4294967295"/>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20867">
                                            <p:bg/>
                                          </p:spTgt>
                                        </p:tgtEl>
                                        <p:attrNameLst>
                                          <p:attrName>style.visibility</p:attrName>
                                        </p:attrNameLst>
                                      </p:cBhvr>
                                      <p:to>
                                        <p:strVal val="visible"/>
                                      </p:to>
                                    </p:set>
                                    <p:anim calcmode="lin" valueType="num">
                                      <p:cBhvr>
                                        <p:cTn id="18" dur="500" fill="hold"/>
                                        <p:tgtEl>
                                          <p:spTgt spid="420867">
                                            <p:bg/>
                                          </p:spTgt>
                                        </p:tgtEl>
                                        <p:attrNameLst>
                                          <p:attrName>ppt_w</p:attrName>
                                        </p:attrNameLst>
                                      </p:cBhvr>
                                      <p:tavLst>
                                        <p:tav tm="0">
                                          <p:val>
                                            <p:fltVal val="0"/>
                                          </p:val>
                                        </p:tav>
                                        <p:tav tm="100000">
                                          <p:val>
                                            <p:strVal val="#ppt_w"/>
                                          </p:val>
                                        </p:tav>
                                      </p:tavLst>
                                    </p:anim>
                                    <p:anim calcmode="lin" valueType="num">
                                      <p:cBhvr>
                                        <p:cTn id="19" dur="500" fill="hold"/>
                                        <p:tgtEl>
                                          <p:spTgt spid="420867">
                                            <p:bg/>
                                          </p:spTgt>
                                        </p:tgtEl>
                                        <p:attrNameLst>
                                          <p:attrName>ppt_h</p:attrName>
                                        </p:attrNameLst>
                                      </p:cBhvr>
                                      <p:tavLst>
                                        <p:tav tm="0">
                                          <p:val>
                                            <p:fltVal val="0"/>
                                          </p:val>
                                        </p:tav>
                                        <p:tav tm="100000">
                                          <p:val>
                                            <p:strVal val="#ppt_h"/>
                                          </p:val>
                                        </p:tav>
                                      </p:tavLst>
                                    </p:anim>
                                    <p:animEffect transition="in" filter="fade">
                                      <p:cBhvr>
                                        <p:cTn id="20" dur="500"/>
                                        <p:tgtEl>
                                          <p:spTgt spid="420867">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20867">
                                            <p:txEl>
                                              <p:pRg st="1" end="1"/>
                                            </p:txEl>
                                          </p:spTgt>
                                        </p:tgtEl>
                                        <p:attrNameLst>
                                          <p:attrName>style.visibility</p:attrName>
                                        </p:attrNameLst>
                                      </p:cBhvr>
                                      <p:to>
                                        <p:strVal val="visible"/>
                                      </p:to>
                                    </p:set>
                                    <p:anim calcmode="lin" valueType="num">
                                      <p:cBhvr>
                                        <p:cTn id="25" dur="500" fill="hold"/>
                                        <p:tgtEl>
                                          <p:spTgt spid="4208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2086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2086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20867">
                                            <p:txEl>
                                              <p:pRg st="3" end="3"/>
                                            </p:txEl>
                                          </p:spTgt>
                                        </p:tgtEl>
                                        <p:attrNameLst>
                                          <p:attrName>style.visibility</p:attrName>
                                        </p:attrNameLst>
                                      </p:cBhvr>
                                      <p:to>
                                        <p:strVal val="visible"/>
                                      </p:to>
                                    </p:set>
                                    <p:anim calcmode="lin" valueType="num">
                                      <p:cBhvr>
                                        <p:cTn id="32" dur="500" fill="hold"/>
                                        <p:tgtEl>
                                          <p:spTgt spid="42086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20867">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420867">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20867">
                                            <p:txEl>
                                              <p:pRg st="5" end="5"/>
                                            </p:txEl>
                                          </p:spTgt>
                                        </p:tgtEl>
                                        <p:attrNameLst>
                                          <p:attrName>style.visibility</p:attrName>
                                        </p:attrNameLst>
                                      </p:cBhvr>
                                      <p:to>
                                        <p:strVal val="visible"/>
                                      </p:to>
                                    </p:set>
                                    <p:anim calcmode="lin" valueType="num">
                                      <p:cBhvr>
                                        <p:cTn id="39" dur="500" fill="hold"/>
                                        <p:tgtEl>
                                          <p:spTgt spid="420867">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420867">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420867">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420867">
                                            <p:txEl>
                                              <p:pRg st="8" end="8"/>
                                            </p:txEl>
                                          </p:spTgt>
                                        </p:tgtEl>
                                        <p:attrNameLst>
                                          <p:attrName>style.visibility</p:attrName>
                                        </p:attrNameLst>
                                      </p:cBhvr>
                                      <p:to>
                                        <p:strVal val="visible"/>
                                      </p:to>
                                    </p:set>
                                    <p:anim calcmode="lin" valueType="num">
                                      <p:cBhvr>
                                        <p:cTn id="46" dur="500" fill="hold"/>
                                        <p:tgtEl>
                                          <p:spTgt spid="420867">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420867">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420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p:bldP spid="420867" grpId="0" build="p"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Başlık">
            <a:extLst>
              <a:ext uri="{FF2B5EF4-FFF2-40B4-BE49-F238E27FC236}">
                <a16:creationId xmlns:a16="http://schemas.microsoft.com/office/drawing/2014/main" id="{296E1A9F-8F3A-4811-8A79-4186762EA9FB}"/>
              </a:ext>
            </a:extLst>
          </p:cNvPr>
          <p:cNvSpPr>
            <a:spLocks noGrp="1" noChangeArrowheads="1"/>
          </p:cNvSpPr>
          <p:nvPr>
            <p:ph type="title"/>
          </p:nvPr>
        </p:nvSpPr>
        <p:spPr>
          <a:xfrm>
            <a:off x="1150938" y="642938"/>
            <a:ext cx="7793037" cy="1033462"/>
          </a:xfrm>
        </p:spPr>
        <p:txBody>
          <a:bodyPr/>
          <a:lstStyle/>
          <a:p>
            <a:r>
              <a:rPr lang="tr-TR" altLang="tr-TR" sz="2400" b="1"/>
              <a:t>İŞÇİ TARAFINDAN YAPILAN FESİHTE KIDEM TAZMİNATI ÖDENECEK HALLER</a:t>
            </a:r>
          </a:p>
        </p:txBody>
      </p:sp>
      <p:sp>
        <p:nvSpPr>
          <p:cNvPr id="215043" name="4 Slayt Numarası Yer Tutucusu">
            <a:extLst>
              <a:ext uri="{FF2B5EF4-FFF2-40B4-BE49-F238E27FC236}">
                <a16:creationId xmlns:a16="http://schemas.microsoft.com/office/drawing/2014/main" id="{84AC1B7D-8CCB-E63E-DA3F-223E6F152A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1FBA0DC-7456-5441-B713-D8332A861C93}" type="slidenum">
              <a:rPr lang="tr-TR" altLang="tr-TR"/>
              <a:pPr/>
              <a:t>125</a:t>
            </a:fld>
            <a:endParaRPr lang="tr-TR" altLang="tr-TR"/>
          </a:p>
        </p:txBody>
      </p:sp>
      <p:pic>
        <p:nvPicPr>
          <p:cNvPr id="215044" name="Picture 4" descr="nikah">
            <a:extLst>
              <a:ext uri="{FF2B5EF4-FFF2-40B4-BE49-F238E27FC236}">
                <a16:creationId xmlns:a16="http://schemas.microsoft.com/office/drawing/2014/main" id="{FB32A9AE-31B3-0594-8908-CE52F2CE21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714625"/>
            <a:ext cx="8128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4" descr="ihtiyarlargif">
            <a:extLst>
              <a:ext uri="{FF2B5EF4-FFF2-40B4-BE49-F238E27FC236}">
                <a16:creationId xmlns:a16="http://schemas.microsoft.com/office/drawing/2014/main" id="{D3E89482-DC7E-839D-2EEF-4BBE42238A3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4286250"/>
            <a:ext cx="192881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6" name="11 Dikdörtgen">
            <a:extLst>
              <a:ext uri="{FF2B5EF4-FFF2-40B4-BE49-F238E27FC236}">
                <a16:creationId xmlns:a16="http://schemas.microsoft.com/office/drawing/2014/main" id="{1E87AAE1-94F0-248A-DD10-A8568FE00C15}"/>
              </a:ext>
            </a:extLst>
          </p:cNvPr>
          <p:cNvSpPr>
            <a:spLocks noChangeArrowheads="1"/>
          </p:cNvSpPr>
          <p:nvPr/>
        </p:nvSpPr>
        <p:spPr bwMode="auto">
          <a:xfrm>
            <a:off x="857250" y="2143125"/>
            <a:ext cx="650081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tr-TR" altLang="tr-TR"/>
          </a:p>
          <a:p>
            <a:pPr eaLnBrk="1" hangingPunct="1"/>
            <a:r>
              <a:rPr lang="tr-TR" altLang="tr-TR" sz="1600"/>
              <a:t>-İşçi tarafından 24. maddeye göre fesih</a:t>
            </a:r>
          </a:p>
          <a:p>
            <a:pPr eaLnBrk="1" hangingPunct="1"/>
            <a:endParaRPr lang="tr-TR" altLang="tr-TR" sz="1600"/>
          </a:p>
          <a:p>
            <a:pPr eaLnBrk="1" hangingPunct="1"/>
            <a:r>
              <a:rPr lang="tr-TR" altLang="tr-TR" sz="1600"/>
              <a:t>-İşçi tarafından muvazzaf </a:t>
            </a:r>
            <a:r>
              <a:rPr lang="tr-TR" altLang="tr-TR" sz="1600" b="1"/>
              <a:t>askerlik</a:t>
            </a:r>
            <a:r>
              <a:rPr lang="tr-TR" altLang="tr-TR" sz="1600"/>
              <a:t> hizmetini yapmak amacıyla fesih,</a:t>
            </a:r>
          </a:p>
          <a:p>
            <a:pPr eaLnBrk="1" hangingPunct="1"/>
            <a:endParaRPr lang="tr-TR" altLang="tr-TR" sz="1600"/>
          </a:p>
          <a:p>
            <a:pPr eaLnBrk="1" hangingPunct="1"/>
            <a:r>
              <a:rPr lang="tr-TR" altLang="tr-TR" sz="1600"/>
              <a:t>-Kadın işçi tarafından </a:t>
            </a:r>
            <a:r>
              <a:rPr lang="tr-TR" altLang="tr-TR" sz="1600" b="1"/>
              <a:t>evlendiği</a:t>
            </a:r>
            <a:r>
              <a:rPr lang="tr-TR" altLang="tr-TR" sz="1600"/>
              <a:t> tarihten itibaren bir yıl içinde fesih.</a:t>
            </a:r>
          </a:p>
          <a:p>
            <a:pPr eaLnBrk="1" hangingPunct="1"/>
            <a:endParaRPr lang="tr-TR" altLang="tr-TR" sz="1600"/>
          </a:p>
          <a:p>
            <a:pPr eaLnBrk="1" hangingPunct="1"/>
            <a:r>
              <a:rPr lang="tr-TR" altLang="tr-TR" sz="1600"/>
              <a:t>-Bağlı olduğu sosyal güvenlik kurumundan </a:t>
            </a:r>
            <a:r>
              <a:rPr lang="tr-TR" altLang="tr-TR" sz="1600" b="1"/>
              <a:t>yaşlılık</a:t>
            </a:r>
            <a:r>
              <a:rPr lang="tr-TR" altLang="tr-TR" sz="1600"/>
              <a:t> veya </a:t>
            </a:r>
            <a:r>
              <a:rPr lang="tr-TR" altLang="tr-TR" sz="1600" b="1"/>
              <a:t>malûllük </a:t>
            </a:r>
            <a:r>
              <a:rPr lang="tr-TR" altLang="tr-TR" sz="1600"/>
              <a:t>aylığı ya da </a:t>
            </a:r>
            <a:r>
              <a:rPr lang="tr-TR" altLang="tr-TR" sz="1600" b="1"/>
              <a:t>toptan ödeme </a:t>
            </a:r>
            <a:r>
              <a:rPr lang="tr-TR" altLang="tr-TR" sz="1600"/>
              <a:t>almak amacıyla fesih,</a:t>
            </a:r>
          </a:p>
          <a:p>
            <a:pPr eaLnBrk="1" hangingPunct="1"/>
            <a:endParaRPr lang="tr-TR" altLang="tr-TR" sz="1600"/>
          </a:p>
          <a:p>
            <a:pPr eaLnBrk="1" hangingPunct="1"/>
            <a:r>
              <a:rPr lang="tr-TR" altLang="tr-TR" sz="1600"/>
              <a:t>-506 sayılı Sosyal Sigortalar Kanununun 60. maddesinin 1. fıkrasının (A) bendinin (a) ve (b) alt bendlerinde öngörülen yaşlar dışında kalan diğer şartları veya aynı kanunun geçici 81. maddesine göre yaşlılık aylığı bağlanması için öngörülen </a:t>
            </a:r>
            <a:r>
              <a:rPr lang="tr-TR" altLang="tr-TR" sz="1600" b="1"/>
              <a:t>sigortalılık süresini ve prim ödeme gün sayısını tamamlayarak (emeklilik yaşını doldurmadan) </a:t>
            </a:r>
            <a:r>
              <a:rPr lang="tr-TR" altLang="tr-TR" sz="1600"/>
              <a:t>kendi isteği ile sözleşmesini feshetmişse </a:t>
            </a:r>
          </a:p>
        </p:txBody>
      </p:sp>
      <p:sp>
        <p:nvSpPr>
          <p:cNvPr id="215047" name="12 İçerik Yer Tutucusu">
            <a:extLst>
              <a:ext uri="{FF2B5EF4-FFF2-40B4-BE49-F238E27FC236}">
                <a16:creationId xmlns:a16="http://schemas.microsoft.com/office/drawing/2014/main" id="{F39FB0D3-BB0C-15CC-34FF-D63F9B6E95A6}"/>
              </a:ext>
            </a:extLst>
          </p:cNvPr>
          <p:cNvSpPr>
            <a:spLocks noGrp="1" noChangeArrowheads="1"/>
          </p:cNvSpPr>
          <p:nvPr>
            <p:ph idx="1"/>
          </p:nvPr>
        </p:nvSpPr>
        <p:spPr>
          <a:xfrm>
            <a:off x="-857250" y="1857375"/>
            <a:ext cx="6858000" cy="4686300"/>
          </a:xfrm>
        </p:spPr>
        <p:txBody>
          <a:bodyPr/>
          <a:lstStyle/>
          <a:p>
            <a:endParaRPr lang="tr-TR" altLang="tr-TR"/>
          </a:p>
          <a:p>
            <a:endParaRPr lang="tr-TR" altLang="tr-TR"/>
          </a:p>
        </p:txBody>
      </p:sp>
      <p:pic>
        <p:nvPicPr>
          <p:cNvPr id="215048" name="Picture 4" descr="gif297">
            <a:extLst>
              <a:ext uri="{FF2B5EF4-FFF2-40B4-BE49-F238E27FC236}">
                <a16:creationId xmlns:a16="http://schemas.microsoft.com/office/drawing/2014/main" id="{B3BEC1A3-ECBA-5783-2992-E5626217119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1928813"/>
            <a:ext cx="1857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3 Slayt Numarası Yer Tutucusu">
            <a:extLst>
              <a:ext uri="{FF2B5EF4-FFF2-40B4-BE49-F238E27FC236}">
                <a16:creationId xmlns:a16="http://schemas.microsoft.com/office/drawing/2014/main" id="{AE13EA90-29C2-3E0C-6AAA-CC57D47F67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7389854-8D34-4540-86EE-D4B07AB49465}" type="slidenum">
              <a:rPr lang="tr-TR" altLang="tr-TR"/>
              <a:pPr/>
              <a:t>126</a:t>
            </a:fld>
            <a:endParaRPr lang="tr-TR" altLang="tr-TR"/>
          </a:p>
        </p:txBody>
      </p:sp>
      <p:pic>
        <p:nvPicPr>
          <p:cNvPr id="216067" name="Picture 8">
            <a:extLst>
              <a:ext uri="{FF2B5EF4-FFF2-40B4-BE49-F238E27FC236}">
                <a16:creationId xmlns:a16="http://schemas.microsoft.com/office/drawing/2014/main" id="{22744B91-9F86-E17D-5B83-BE4EB596E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64235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3 Slayt Numarası Yer Tutucusu">
            <a:extLst>
              <a:ext uri="{FF2B5EF4-FFF2-40B4-BE49-F238E27FC236}">
                <a16:creationId xmlns:a16="http://schemas.microsoft.com/office/drawing/2014/main" id="{415B811C-3FA3-E8F4-4520-E7E0A0C0A0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99713F8-BC48-094D-9BB4-3D9D8BAF885E}" type="slidenum">
              <a:rPr lang="tr-TR" altLang="tr-TR"/>
              <a:pPr/>
              <a:t>127</a:t>
            </a:fld>
            <a:endParaRPr lang="tr-TR" altLang="tr-TR"/>
          </a:p>
        </p:txBody>
      </p:sp>
      <p:pic>
        <p:nvPicPr>
          <p:cNvPr id="217091" name="Picture 4">
            <a:extLst>
              <a:ext uri="{FF2B5EF4-FFF2-40B4-BE49-F238E27FC236}">
                <a16:creationId xmlns:a16="http://schemas.microsoft.com/office/drawing/2014/main" id="{ABEDB7F1-54C4-1C93-A056-42003CA76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569325"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5 Slayt Numarası Yer Tutucusu">
            <a:extLst>
              <a:ext uri="{FF2B5EF4-FFF2-40B4-BE49-F238E27FC236}">
                <a16:creationId xmlns:a16="http://schemas.microsoft.com/office/drawing/2014/main" id="{42AD3706-43DF-80F5-AC47-27DB058266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CA2D620-133B-BF43-B154-E68E97595C9C}" type="slidenum">
              <a:rPr lang="tr-TR" altLang="tr-TR"/>
              <a:pPr/>
              <a:t>128</a:t>
            </a:fld>
            <a:endParaRPr lang="tr-TR" altLang="tr-TR"/>
          </a:p>
        </p:txBody>
      </p:sp>
      <p:sp>
        <p:nvSpPr>
          <p:cNvPr id="218115" name="Rectangle 2">
            <a:extLst>
              <a:ext uri="{FF2B5EF4-FFF2-40B4-BE49-F238E27FC236}">
                <a16:creationId xmlns:a16="http://schemas.microsoft.com/office/drawing/2014/main" id="{E7B9B38B-007C-B22C-E770-8F90A0B31590}"/>
              </a:ext>
            </a:extLst>
          </p:cNvPr>
          <p:cNvSpPr>
            <a:spLocks noGrp="1" noChangeArrowheads="1"/>
          </p:cNvSpPr>
          <p:nvPr>
            <p:ph type="title"/>
          </p:nvPr>
        </p:nvSpPr>
        <p:spPr>
          <a:solidFill>
            <a:srgbClr val="FFFF00"/>
          </a:solidFill>
        </p:spPr>
        <p:txBody>
          <a:bodyPr/>
          <a:lstStyle/>
          <a:p>
            <a:pPr eaLnBrk="1" hangingPunct="1"/>
            <a:r>
              <a:rPr lang="tr-TR" altLang="tr-TR" sz="4000">
                <a:latin typeface="Comic Sans MS" panose="030F0902030302020204" pitchFamily="66" charset="0"/>
              </a:rPr>
              <a:t>15 yıl + 3600 gün primle kıdem tazminatı</a:t>
            </a:r>
          </a:p>
        </p:txBody>
      </p:sp>
      <p:sp>
        <p:nvSpPr>
          <p:cNvPr id="119812" name="Rectangle 3">
            <a:extLst>
              <a:ext uri="{FF2B5EF4-FFF2-40B4-BE49-F238E27FC236}">
                <a16:creationId xmlns:a16="http://schemas.microsoft.com/office/drawing/2014/main" id="{E4B98ED0-FE23-02FE-2DD0-E6ED55ACBDBE}"/>
              </a:ext>
            </a:extLst>
          </p:cNvPr>
          <p:cNvSpPr>
            <a:spLocks noGrp="1" noChangeArrowheads="1"/>
          </p:cNvSpPr>
          <p:nvPr>
            <p:ph type="body" idx="1"/>
          </p:nvPr>
        </p:nvSpPr>
        <p:spPr>
          <a:solidFill>
            <a:schemeClr val="bg1">
              <a:lumMod val="85000"/>
            </a:schemeClr>
          </a:solidFill>
        </p:spPr>
        <p:txBody>
          <a:bodyPr/>
          <a:lstStyle/>
          <a:p>
            <a:pPr algn="ctr" eaLnBrk="1" hangingPunct="1">
              <a:lnSpc>
                <a:spcPct val="80000"/>
              </a:lnSpc>
              <a:buFont typeface="Wingdings" pitchFamily="2" charset="2"/>
              <a:buNone/>
              <a:defRPr/>
            </a:pPr>
            <a:endParaRPr lang="tr-TR" sz="2400" dirty="0">
              <a:latin typeface="Comic Sans MS" pitchFamily="66" charset="0"/>
            </a:endParaRPr>
          </a:p>
          <a:p>
            <a:pPr algn="ctr" eaLnBrk="1" hangingPunct="1">
              <a:lnSpc>
                <a:spcPct val="80000"/>
              </a:lnSpc>
              <a:buFont typeface="Wingdings" pitchFamily="2" charset="2"/>
              <a:buNone/>
              <a:defRPr/>
            </a:pPr>
            <a:endParaRPr lang="tr-TR" sz="2400" dirty="0">
              <a:latin typeface="Comic Sans MS" pitchFamily="66" charset="0"/>
            </a:endParaRPr>
          </a:p>
          <a:p>
            <a:pPr eaLnBrk="1" hangingPunct="1">
              <a:lnSpc>
                <a:spcPct val="80000"/>
              </a:lnSpc>
              <a:buFont typeface="Wingdings" pitchFamily="2" charset="2"/>
              <a:buNone/>
              <a:defRPr/>
            </a:pPr>
            <a:r>
              <a:rPr lang="tr-TR" sz="2800" dirty="0">
                <a:latin typeface="Comic Sans MS" pitchFamily="66" charset="0"/>
              </a:rPr>
              <a:t>23.05.2002 tarihinde </a:t>
            </a:r>
            <a:r>
              <a:rPr lang="tr-TR" sz="2800" dirty="0">
                <a:solidFill>
                  <a:schemeClr val="hlink"/>
                </a:solidFill>
                <a:latin typeface="Comic Sans MS" pitchFamily="66" charset="0"/>
              </a:rPr>
              <a:t>15 yıldan beri sigortalı olup, kadın ise 50, erkek ise 55 yaşını dolduran ve sigortalılık süresince en az 3600 gün MYÖ sigortaları primi ödemiş bulunan</a:t>
            </a:r>
            <a:r>
              <a:rPr lang="tr-TR" sz="2800" dirty="0">
                <a:latin typeface="Comic Sans MS" pitchFamily="66" charset="0"/>
              </a:rPr>
              <a:t> sigortalılar yaşlılık aylığına hak kazanacaklardır. </a:t>
            </a:r>
          </a:p>
          <a:p>
            <a:pPr algn="ctr" eaLnBrk="1" hangingPunct="1">
              <a:lnSpc>
                <a:spcPct val="80000"/>
              </a:lnSpc>
              <a:buFont typeface="Wingdings" pitchFamily="2" charset="2"/>
              <a:buNone/>
              <a:defRPr/>
            </a:pPr>
            <a:endParaRPr lang="tr-TR" sz="2800" dirty="0">
              <a:solidFill>
                <a:schemeClr val="hlink"/>
              </a:solidFill>
              <a:latin typeface="Comic Sans MS" pitchFamily="66" charset="0"/>
            </a:endParaRPr>
          </a:p>
          <a:p>
            <a:pPr algn="ctr" eaLnBrk="1" hangingPunct="1">
              <a:lnSpc>
                <a:spcPct val="80000"/>
              </a:lnSpc>
              <a:buFont typeface="Wingdings" pitchFamily="2" charset="2"/>
              <a:buNone/>
              <a:defRPr/>
            </a:pPr>
            <a:r>
              <a:rPr lang="tr-TR" sz="2800" dirty="0">
                <a:solidFill>
                  <a:schemeClr val="hlink"/>
                </a:solidFill>
                <a:latin typeface="Comic Sans MS" pitchFamily="66" charset="0"/>
              </a:rPr>
              <a:t>15 yılı ve 3600 günü tamam olan istifa ederse kıdem tazminatı alabilir.</a:t>
            </a:r>
          </a:p>
        </p:txBody>
      </p:sp>
      <p:pic>
        <p:nvPicPr>
          <p:cNvPr id="6" name="Picture 2" descr="C:\Users\Müjdat Şakar\Desktop\animasyon\talking_doofus_2_fast.gif">
            <a:extLst>
              <a:ext uri="{FF2B5EF4-FFF2-40B4-BE49-F238E27FC236}">
                <a16:creationId xmlns:a16="http://schemas.microsoft.com/office/drawing/2014/main" id="{4ECB27AD-A7DB-1506-87FA-6B411C2325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286125"/>
            <a:ext cx="10715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5 Slayt Numarası Yer Tutucusu">
            <a:extLst>
              <a:ext uri="{FF2B5EF4-FFF2-40B4-BE49-F238E27FC236}">
                <a16:creationId xmlns:a16="http://schemas.microsoft.com/office/drawing/2014/main" id="{6819B481-240E-E80F-0918-D7F5EA722C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C0CC25A-E006-BC46-B6E9-0CE3FB575A85}" type="slidenum">
              <a:rPr lang="tr-TR" altLang="tr-TR"/>
              <a:pPr/>
              <a:t>129</a:t>
            </a:fld>
            <a:endParaRPr lang="tr-TR" altLang="tr-TR"/>
          </a:p>
        </p:txBody>
      </p:sp>
      <p:sp>
        <p:nvSpPr>
          <p:cNvPr id="219139" name="Rectangle 2">
            <a:extLst>
              <a:ext uri="{FF2B5EF4-FFF2-40B4-BE49-F238E27FC236}">
                <a16:creationId xmlns:a16="http://schemas.microsoft.com/office/drawing/2014/main" id="{69D2F89B-7041-CE06-795F-F15FEAA04DB2}"/>
              </a:ext>
            </a:extLst>
          </p:cNvPr>
          <p:cNvSpPr>
            <a:spLocks noGrp="1" noChangeArrowheads="1"/>
          </p:cNvSpPr>
          <p:nvPr>
            <p:ph type="title"/>
          </p:nvPr>
        </p:nvSpPr>
        <p:spPr>
          <a:solidFill>
            <a:srgbClr val="FFFF00"/>
          </a:solidFill>
        </p:spPr>
        <p:txBody>
          <a:bodyPr/>
          <a:lstStyle/>
          <a:p>
            <a:pPr eaLnBrk="1" hangingPunct="1"/>
            <a:r>
              <a:rPr lang="tr-TR" altLang="tr-TR" sz="4000">
                <a:latin typeface="Comic Sans MS" panose="030F0902030302020204" pitchFamily="66" charset="0"/>
              </a:rPr>
              <a:t>15 yıl + 3600 gün primle kıdem tazminatı</a:t>
            </a:r>
          </a:p>
        </p:txBody>
      </p:sp>
      <p:sp>
        <p:nvSpPr>
          <p:cNvPr id="120836" name="Rectangle 3">
            <a:extLst>
              <a:ext uri="{FF2B5EF4-FFF2-40B4-BE49-F238E27FC236}">
                <a16:creationId xmlns:a16="http://schemas.microsoft.com/office/drawing/2014/main" id="{787E8B05-DD11-3AFF-CF12-4542DA6FEC5B}"/>
              </a:ext>
            </a:extLst>
          </p:cNvPr>
          <p:cNvSpPr>
            <a:spLocks noGrp="1" noChangeArrowheads="1"/>
          </p:cNvSpPr>
          <p:nvPr>
            <p:ph type="body" idx="1"/>
          </p:nvPr>
        </p:nvSpPr>
        <p:spPr>
          <a:solidFill>
            <a:schemeClr val="bg1">
              <a:lumMod val="85000"/>
            </a:schemeClr>
          </a:solidFill>
        </p:spPr>
        <p:txBody>
          <a:bodyPr/>
          <a:lstStyle/>
          <a:p>
            <a:pPr eaLnBrk="1" hangingPunct="1">
              <a:lnSpc>
                <a:spcPct val="80000"/>
              </a:lnSpc>
              <a:defRPr/>
            </a:pPr>
            <a:r>
              <a:rPr lang="tr-TR" sz="2000" dirty="0">
                <a:latin typeface="Calibri" pitchFamily="34" charset="0"/>
              </a:rPr>
              <a:t>Bu şartları 23.05.2002 tarihinde yerine getiremeyenlerden bu şartları: </a:t>
            </a:r>
          </a:p>
          <a:p>
            <a:pPr eaLnBrk="1" hangingPunct="1">
              <a:lnSpc>
                <a:spcPct val="80000"/>
              </a:lnSpc>
              <a:defRPr/>
            </a:pPr>
            <a:r>
              <a:rPr lang="tr-TR" sz="2000" dirty="0">
                <a:latin typeface="Calibri" pitchFamily="34" charset="0"/>
              </a:rPr>
              <a:t>a) 24.05.2002-23.05.2005 tarihleri arasında yerine getirenler kadın ise 52, erkek ise 56 yaşını doldurmuş olmaları,</a:t>
            </a:r>
          </a:p>
          <a:p>
            <a:pPr eaLnBrk="1" hangingPunct="1">
              <a:lnSpc>
                <a:spcPct val="80000"/>
              </a:lnSpc>
              <a:defRPr/>
            </a:pPr>
            <a:r>
              <a:rPr lang="tr-TR" sz="2000" dirty="0">
                <a:latin typeface="Calibri" pitchFamily="34" charset="0"/>
              </a:rPr>
              <a:t>b) 24.05.2005-23.05.2008 tarihleri arasında yerine getirenler kadın ise 54, erkek ise 57 yaşını doldurmuş olmaları,</a:t>
            </a:r>
          </a:p>
          <a:p>
            <a:pPr eaLnBrk="1" hangingPunct="1">
              <a:lnSpc>
                <a:spcPct val="80000"/>
              </a:lnSpc>
              <a:defRPr/>
            </a:pPr>
            <a:r>
              <a:rPr lang="tr-TR" sz="2000" dirty="0">
                <a:latin typeface="Calibri" pitchFamily="34" charset="0"/>
              </a:rPr>
              <a:t>c) 24.05.2008-23.05.2011 tarihleri arasında yerine getirenler kadın ise 56, erkek ise 58 yaşını doldurmuş olmaları,</a:t>
            </a:r>
          </a:p>
          <a:p>
            <a:pPr eaLnBrk="1" hangingPunct="1">
              <a:lnSpc>
                <a:spcPct val="80000"/>
              </a:lnSpc>
              <a:defRPr/>
            </a:pPr>
            <a:r>
              <a:rPr lang="tr-TR" sz="2000" dirty="0">
                <a:latin typeface="Calibri" pitchFamily="34" charset="0"/>
              </a:rPr>
              <a:t>d) 24.05.2011 tarihinden sonra yerine getiren kadınlar 58, 24.05.2011-23.05.2014 tarihleri arasında yerine getiren erkekler 59 yaşını doldurmuş olmaları,</a:t>
            </a:r>
          </a:p>
          <a:p>
            <a:pPr eaLnBrk="1" hangingPunct="1">
              <a:lnSpc>
                <a:spcPct val="80000"/>
              </a:lnSpc>
              <a:defRPr/>
            </a:pPr>
            <a:r>
              <a:rPr lang="tr-TR" sz="2000" dirty="0">
                <a:latin typeface="Calibri" pitchFamily="34" charset="0"/>
              </a:rPr>
              <a:t>e) 24.05.2014 tarihinden sonra yerine getiren erkekler 60 yaşını doldurmuş olmaları halinde yaşlılık aylığından yararlanabileceklerdir.</a:t>
            </a:r>
          </a:p>
          <a:p>
            <a:pPr eaLnBrk="1" hangingPunct="1">
              <a:lnSpc>
                <a:spcPct val="80000"/>
              </a:lnSpc>
              <a:defRPr/>
            </a:pPr>
            <a:endParaRPr lang="tr-TR" sz="20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Slayt Numarası Yer Tutucusu">
            <a:extLst>
              <a:ext uri="{FF2B5EF4-FFF2-40B4-BE49-F238E27FC236}">
                <a16:creationId xmlns:a16="http://schemas.microsoft.com/office/drawing/2014/main" id="{DA94A46F-518C-21F9-3F65-45071A2FC6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1EE6AF3-F161-9A43-B44B-BE6B47239327}" type="slidenum">
              <a:rPr lang="tr-TR" altLang="tr-TR"/>
              <a:pPr/>
              <a:t>13</a:t>
            </a:fld>
            <a:endParaRPr lang="tr-TR" altLang="tr-TR"/>
          </a:p>
        </p:txBody>
      </p:sp>
      <p:sp>
        <p:nvSpPr>
          <p:cNvPr id="45059" name="Rectangle 2">
            <a:extLst>
              <a:ext uri="{FF2B5EF4-FFF2-40B4-BE49-F238E27FC236}">
                <a16:creationId xmlns:a16="http://schemas.microsoft.com/office/drawing/2014/main" id="{D572B549-5450-04D0-5AD7-60687E2758EA}"/>
              </a:ext>
            </a:extLst>
          </p:cNvPr>
          <p:cNvSpPr>
            <a:spLocks noGrp="1" noChangeArrowheads="1"/>
          </p:cNvSpPr>
          <p:nvPr>
            <p:ph type="title"/>
          </p:nvPr>
        </p:nvSpPr>
        <p:spPr/>
        <p:txBody>
          <a:bodyPr/>
          <a:lstStyle/>
          <a:p>
            <a:r>
              <a:rPr lang="tr-TR" altLang="tr-TR"/>
              <a:t>İŞ KANUNU KAPSAMI-</a:t>
            </a:r>
            <a:r>
              <a:rPr lang="tr-TR" altLang="tr-TR" sz="2400"/>
              <a:t>DENİZ</a:t>
            </a:r>
            <a:r>
              <a:rPr lang="tr-TR" altLang="tr-TR"/>
              <a:t> </a:t>
            </a:r>
            <a:r>
              <a:rPr lang="tr-TR" altLang="tr-TR" sz="2400"/>
              <a:t>İŞLERİ</a:t>
            </a:r>
          </a:p>
        </p:txBody>
      </p:sp>
      <p:sp>
        <p:nvSpPr>
          <p:cNvPr id="45060" name="Rectangle 3">
            <a:extLst>
              <a:ext uri="{FF2B5EF4-FFF2-40B4-BE49-F238E27FC236}">
                <a16:creationId xmlns:a16="http://schemas.microsoft.com/office/drawing/2014/main" id="{6C3CE6FD-2E3E-75C3-D701-B97B8E716B52}"/>
              </a:ext>
            </a:extLst>
          </p:cNvPr>
          <p:cNvSpPr>
            <a:spLocks noGrp="1" noChangeArrowheads="1"/>
          </p:cNvSpPr>
          <p:nvPr>
            <p:ph type="body" idx="1"/>
          </p:nvPr>
        </p:nvSpPr>
        <p:spPr/>
        <p:txBody>
          <a:bodyPr/>
          <a:lstStyle/>
          <a:p>
            <a:pPr>
              <a:lnSpc>
                <a:spcPct val="90000"/>
              </a:lnSpc>
            </a:pPr>
            <a:r>
              <a:rPr lang="tr-TR" altLang="tr-TR" b="1"/>
              <a:t>Deniz  taşıma işlerinde </a:t>
            </a:r>
            <a:r>
              <a:rPr lang="tr-TR" altLang="tr-TR"/>
              <a:t>İş Kanunu hükümleri uygulanmaz</a:t>
            </a:r>
          </a:p>
          <a:p>
            <a:pPr>
              <a:lnSpc>
                <a:spcPct val="90000"/>
              </a:lnSpc>
              <a:buFont typeface="Wingdings" pitchFamily="2" charset="2"/>
              <a:buNone/>
            </a:pPr>
            <a:r>
              <a:rPr lang="tr-TR" altLang="tr-TR"/>
              <a:t>(*Kıyılarda veya liman ve iskelelerde gemilerden karaya ve karadan gemilere yapılan yükleme ve boşaltma işleri,</a:t>
            </a:r>
          </a:p>
          <a:p>
            <a:pPr>
              <a:lnSpc>
                <a:spcPct val="90000"/>
              </a:lnSpc>
              <a:buFont typeface="Wingdings" pitchFamily="2" charset="2"/>
              <a:buNone/>
            </a:pPr>
            <a:r>
              <a:rPr lang="tr-TR" altLang="tr-TR"/>
              <a:t>*Deniz İş Kanunu kapsamına girmeyen ve tarım işlerinden sayılmayan, denizlerde çalışan su ürünleri üreticileri ile ilgili işler hariç)</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5 Slayt Numarası Yer Tutucusu">
            <a:extLst>
              <a:ext uri="{FF2B5EF4-FFF2-40B4-BE49-F238E27FC236}">
                <a16:creationId xmlns:a16="http://schemas.microsoft.com/office/drawing/2014/main" id="{4559CADF-FDA7-47BB-DD0F-46838AD6F5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3589210-55BE-FD48-BE40-3DC68C8D4A6D}" type="slidenum">
              <a:rPr lang="tr-TR" altLang="tr-TR"/>
              <a:pPr/>
              <a:t>130</a:t>
            </a:fld>
            <a:endParaRPr lang="tr-TR" altLang="tr-TR"/>
          </a:p>
        </p:txBody>
      </p:sp>
      <p:sp>
        <p:nvSpPr>
          <p:cNvPr id="427010" name="Rectangle 2">
            <a:extLst>
              <a:ext uri="{FF2B5EF4-FFF2-40B4-BE49-F238E27FC236}">
                <a16:creationId xmlns:a16="http://schemas.microsoft.com/office/drawing/2014/main" id="{1240FA32-52ED-4E51-1A53-E25A5E93D98F}"/>
              </a:ext>
            </a:extLst>
          </p:cNvPr>
          <p:cNvSpPr>
            <a:spLocks noGrp="1" noChangeArrowheads="1"/>
          </p:cNvSpPr>
          <p:nvPr>
            <p:ph type="title"/>
          </p:nvPr>
        </p:nvSpPr>
        <p:spPr>
          <a:solidFill>
            <a:schemeClr val="hlink"/>
          </a:solidFill>
        </p:spPr>
        <p:txBody>
          <a:bodyPr/>
          <a:lstStyle/>
          <a:p>
            <a:pPr eaLnBrk="1" hangingPunct="1"/>
            <a:r>
              <a:rPr lang="tr-TR" altLang="tr-TR" sz="4000" b="1">
                <a:solidFill>
                  <a:schemeClr val="bg1"/>
                </a:solidFill>
                <a:latin typeface="Comic Sans MS" panose="030F0902030302020204" pitchFamily="66" charset="0"/>
              </a:rPr>
              <a:t>Kıdem Tazminatının Hesaplanması</a:t>
            </a:r>
          </a:p>
        </p:txBody>
      </p:sp>
      <p:sp>
        <p:nvSpPr>
          <p:cNvPr id="427011" name="Rectangle 3">
            <a:extLst>
              <a:ext uri="{FF2B5EF4-FFF2-40B4-BE49-F238E27FC236}">
                <a16:creationId xmlns:a16="http://schemas.microsoft.com/office/drawing/2014/main" id="{FAD632F4-82C6-6E2E-7008-2FCE5B2C9091}"/>
              </a:ext>
            </a:extLst>
          </p:cNvPr>
          <p:cNvSpPr>
            <a:spLocks noGrp="1" noChangeArrowheads="1"/>
          </p:cNvSpPr>
          <p:nvPr>
            <p:ph type="body" idx="1"/>
          </p:nvPr>
        </p:nvSpPr>
        <p:spPr>
          <a:xfrm>
            <a:off x="857250" y="2017713"/>
            <a:ext cx="8097838" cy="3697287"/>
          </a:xfrm>
          <a:solidFill>
            <a:schemeClr val="bg1">
              <a:lumMod val="85000"/>
            </a:schemeClr>
          </a:solidFill>
        </p:spPr>
        <p:txBody>
          <a:bodyPr/>
          <a:lstStyle/>
          <a:p>
            <a:pPr algn="just" eaLnBrk="1" hangingPunct="1">
              <a:lnSpc>
                <a:spcPct val="90000"/>
              </a:lnSpc>
              <a:defRPr/>
            </a:pPr>
            <a:r>
              <a:rPr lang="tr-TR" sz="2400" dirty="0">
                <a:latin typeface="Comic Sans MS" pitchFamily="66" charset="0"/>
              </a:rPr>
              <a:t>Kıdem tazminatının hesaplanmasına </a:t>
            </a:r>
            <a:r>
              <a:rPr lang="tr-TR" sz="2400" b="1" dirty="0">
                <a:latin typeface="Comic Sans MS" pitchFamily="66" charset="0"/>
              </a:rPr>
              <a:t>esas alınacak ücrete, </a:t>
            </a:r>
          </a:p>
          <a:p>
            <a:pPr algn="just" eaLnBrk="1" hangingPunct="1">
              <a:lnSpc>
                <a:spcPct val="90000"/>
              </a:lnSpc>
              <a:buFont typeface="Wingdings" pitchFamily="2" charset="2"/>
              <a:buNone/>
              <a:defRPr/>
            </a:pPr>
            <a:r>
              <a:rPr lang="tr-TR" sz="2400" dirty="0">
                <a:latin typeface="Comic Sans MS" pitchFamily="66" charset="0"/>
              </a:rPr>
              <a:t>		</a:t>
            </a:r>
            <a:r>
              <a:rPr lang="tr-TR" sz="2400" b="1" dirty="0">
                <a:latin typeface="Comic Sans MS" pitchFamily="66" charset="0"/>
              </a:rPr>
              <a:t>+  </a:t>
            </a:r>
            <a:r>
              <a:rPr lang="tr-TR" sz="2400" dirty="0">
                <a:latin typeface="Comic Sans MS" pitchFamily="66" charset="0"/>
              </a:rPr>
              <a:t>asıl ücretten başka, </a:t>
            </a:r>
          </a:p>
          <a:p>
            <a:pPr algn="just" eaLnBrk="1" hangingPunct="1">
              <a:lnSpc>
                <a:spcPct val="90000"/>
              </a:lnSpc>
              <a:buFont typeface="Wingdings" pitchFamily="2" charset="2"/>
              <a:buNone/>
              <a:defRPr/>
            </a:pPr>
            <a:r>
              <a:rPr lang="tr-TR" sz="2400" dirty="0">
                <a:latin typeface="Comic Sans MS" pitchFamily="66" charset="0"/>
              </a:rPr>
              <a:t>		</a:t>
            </a:r>
            <a:r>
              <a:rPr lang="tr-TR" sz="2400" b="1" dirty="0">
                <a:latin typeface="Comic Sans MS" pitchFamily="66" charset="0"/>
              </a:rPr>
              <a:t>+ </a:t>
            </a:r>
            <a:r>
              <a:rPr lang="tr-TR" sz="2400" dirty="0">
                <a:latin typeface="Comic Sans MS" pitchFamily="66" charset="0"/>
              </a:rPr>
              <a:t>işçiye haftalık, aylık veya yıllık ödemelerle 	sağlanmış para ve </a:t>
            </a:r>
          </a:p>
          <a:p>
            <a:pPr algn="just" eaLnBrk="1" hangingPunct="1">
              <a:lnSpc>
                <a:spcPct val="90000"/>
              </a:lnSpc>
              <a:buFont typeface="Wingdings" pitchFamily="2" charset="2"/>
              <a:buNone/>
              <a:defRPr/>
            </a:pPr>
            <a:r>
              <a:rPr lang="tr-TR" sz="2400" dirty="0">
                <a:latin typeface="Comic Sans MS" pitchFamily="66" charset="0"/>
              </a:rPr>
              <a:t>		</a:t>
            </a:r>
            <a:r>
              <a:rPr lang="tr-TR" sz="2400" b="1" dirty="0">
                <a:latin typeface="Comic Sans MS" pitchFamily="66" charset="0"/>
              </a:rPr>
              <a:t>+ </a:t>
            </a:r>
            <a:r>
              <a:rPr lang="tr-TR" sz="2400" dirty="0">
                <a:latin typeface="Comic Sans MS" pitchFamily="66" charset="0"/>
              </a:rPr>
              <a:t>parayla ölçülmesi mümkün sözleşmeden veya kanundan doğan ve </a:t>
            </a:r>
            <a:r>
              <a:rPr lang="tr-TR" sz="2400" b="1" dirty="0">
                <a:latin typeface="Comic Sans MS" pitchFamily="66" charset="0"/>
              </a:rPr>
              <a:t>süreklilik gösteren</a:t>
            </a:r>
            <a:r>
              <a:rPr lang="tr-TR" sz="2400" dirty="0">
                <a:latin typeface="Comic Sans MS" pitchFamily="66" charset="0"/>
              </a:rPr>
              <a:t> (arızî olmayan) tüm menfaatler </a:t>
            </a:r>
            <a:r>
              <a:rPr lang="tr-TR" sz="2400" b="1" dirty="0">
                <a:latin typeface="Comic Sans MS" pitchFamily="66" charset="0"/>
              </a:rPr>
              <a:t>“brüt”</a:t>
            </a:r>
            <a:r>
              <a:rPr lang="tr-TR" sz="2400" dirty="0">
                <a:latin typeface="Comic Sans MS" pitchFamily="66" charset="0"/>
              </a:rPr>
              <a:t> olarak dahil edilir.</a:t>
            </a:r>
          </a:p>
        </p:txBody>
      </p:sp>
      <p:pic>
        <p:nvPicPr>
          <p:cNvPr id="220165" name="Picture 3" descr="C:\Users\Müjdat Şakar\Desktop\animasyon\accountant.gif">
            <a:extLst>
              <a:ext uri="{FF2B5EF4-FFF2-40B4-BE49-F238E27FC236}">
                <a16:creationId xmlns:a16="http://schemas.microsoft.com/office/drawing/2014/main" id="{29F16B75-6DE9-2A10-FA5F-7A4AC4AE9E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5260975"/>
            <a:ext cx="20002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27010"/>
                                        </p:tgtEl>
                                        <p:attrNameLst>
                                          <p:attrName>style.visibility</p:attrName>
                                        </p:attrNameLst>
                                      </p:cBhvr>
                                      <p:to>
                                        <p:strVal val="visible"/>
                                      </p:to>
                                    </p:set>
                                    <p:anim by="(-#ppt_w*2)" calcmode="lin" valueType="num">
                                      <p:cBhvr rctx="PPT">
                                        <p:cTn id="7" dur="500" autoRev="1" fill="hold">
                                          <p:stCondLst>
                                            <p:cond delay="0"/>
                                          </p:stCondLst>
                                        </p:cTn>
                                        <p:tgtEl>
                                          <p:spTgt spid="427010"/>
                                        </p:tgtEl>
                                        <p:attrNameLst>
                                          <p:attrName>ppt_w</p:attrName>
                                        </p:attrNameLst>
                                      </p:cBhvr>
                                    </p:anim>
                                    <p:anim by="(#ppt_w*0.50)" calcmode="lin" valueType="num">
                                      <p:cBhvr>
                                        <p:cTn id="8" dur="500" decel="50000" autoRev="1" fill="hold">
                                          <p:stCondLst>
                                            <p:cond delay="0"/>
                                          </p:stCondLst>
                                        </p:cTn>
                                        <p:tgtEl>
                                          <p:spTgt spid="427010"/>
                                        </p:tgtEl>
                                        <p:attrNameLst>
                                          <p:attrName>ppt_x</p:attrName>
                                        </p:attrNameLst>
                                      </p:cBhvr>
                                    </p:anim>
                                    <p:anim from="(-#ppt_h/2)" to="(#ppt_y)" calcmode="lin" valueType="num">
                                      <p:cBhvr>
                                        <p:cTn id="9" dur="1000" fill="hold">
                                          <p:stCondLst>
                                            <p:cond delay="0"/>
                                          </p:stCondLst>
                                        </p:cTn>
                                        <p:tgtEl>
                                          <p:spTgt spid="427010"/>
                                        </p:tgtEl>
                                        <p:attrNameLst>
                                          <p:attrName>ppt_y</p:attrName>
                                        </p:attrNameLst>
                                      </p:cBhvr>
                                    </p:anim>
                                    <p:animRot by="21600000">
                                      <p:cBhvr>
                                        <p:cTn id="10" dur="1000" fill="hold">
                                          <p:stCondLst>
                                            <p:cond delay="0"/>
                                          </p:stCondLst>
                                        </p:cTn>
                                        <p:tgtEl>
                                          <p:spTgt spid="42701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427011">
                                            <p:txEl>
                                              <p:pRg st="0" end="0"/>
                                            </p:txEl>
                                          </p:spTgt>
                                        </p:tgtEl>
                                        <p:attrNameLst>
                                          <p:attrName>style.visibility</p:attrName>
                                        </p:attrNameLst>
                                      </p:cBhvr>
                                      <p:to>
                                        <p:strVal val="visible"/>
                                      </p:to>
                                    </p:set>
                                    <p:anim calcmode="lin" valueType="num">
                                      <p:cBhvr>
                                        <p:cTn id="15" dur="1000" fill="hold"/>
                                        <p:tgtEl>
                                          <p:spTgt spid="42701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2701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27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27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427011">
                                            <p:txEl>
                                              <p:pRg st="1" end="1"/>
                                            </p:txEl>
                                          </p:spTgt>
                                        </p:tgtEl>
                                        <p:attrNameLst>
                                          <p:attrName>style.visibility</p:attrName>
                                        </p:attrNameLst>
                                      </p:cBhvr>
                                      <p:to>
                                        <p:strVal val="visible"/>
                                      </p:to>
                                    </p:set>
                                    <p:anim calcmode="lin" valueType="num">
                                      <p:cBhvr>
                                        <p:cTn id="23" dur="1000" fill="hold"/>
                                        <p:tgtEl>
                                          <p:spTgt spid="42701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2701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270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270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427011">
                                            <p:txEl>
                                              <p:pRg st="2" end="2"/>
                                            </p:txEl>
                                          </p:spTgt>
                                        </p:tgtEl>
                                        <p:attrNameLst>
                                          <p:attrName>style.visibility</p:attrName>
                                        </p:attrNameLst>
                                      </p:cBhvr>
                                      <p:to>
                                        <p:strVal val="visible"/>
                                      </p:to>
                                    </p:set>
                                    <p:anim calcmode="lin" valueType="num">
                                      <p:cBhvr>
                                        <p:cTn id="31" dur="1000" fill="hold"/>
                                        <p:tgtEl>
                                          <p:spTgt spid="427011">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27011">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27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270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427011">
                                            <p:txEl>
                                              <p:pRg st="3" end="3"/>
                                            </p:txEl>
                                          </p:spTgt>
                                        </p:tgtEl>
                                        <p:attrNameLst>
                                          <p:attrName>style.visibility</p:attrName>
                                        </p:attrNameLst>
                                      </p:cBhvr>
                                      <p:to>
                                        <p:strVal val="visible"/>
                                      </p:to>
                                    </p:set>
                                    <p:anim calcmode="lin" valueType="num">
                                      <p:cBhvr>
                                        <p:cTn id="39" dur="1000" fill="hold"/>
                                        <p:tgtEl>
                                          <p:spTgt spid="427011">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27011">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270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270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5 Slayt Numarası Yer Tutucusu">
            <a:extLst>
              <a:ext uri="{FF2B5EF4-FFF2-40B4-BE49-F238E27FC236}">
                <a16:creationId xmlns:a16="http://schemas.microsoft.com/office/drawing/2014/main" id="{CFF895A3-102E-75D1-7E84-6FA6F89CC0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F7C9927-4333-B640-84DA-8A88E1E87E0F}" type="slidenum">
              <a:rPr lang="tr-TR" altLang="tr-TR"/>
              <a:pPr/>
              <a:t>131</a:t>
            </a:fld>
            <a:endParaRPr lang="tr-TR" altLang="tr-TR"/>
          </a:p>
        </p:txBody>
      </p:sp>
      <p:sp>
        <p:nvSpPr>
          <p:cNvPr id="221187" name="Rectangle 2">
            <a:extLst>
              <a:ext uri="{FF2B5EF4-FFF2-40B4-BE49-F238E27FC236}">
                <a16:creationId xmlns:a16="http://schemas.microsoft.com/office/drawing/2014/main" id="{77400E92-BAE1-4D96-7432-923867A60E0C}"/>
              </a:ext>
            </a:extLst>
          </p:cNvPr>
          <p:cNvSpPr>
            <a:spLocks noGrp="1" noChangeArrowheads="1"/>
          </p:cNvSpPr>
          <p:nvPr>
            <p:ph type="title"/>
          </p:nvPr>
        </p:nvSpPr>
        <p:spPr>
          <a:xfrm>
            <a:off x="468313" y="260350"/>
            <a:ext cx="8229600" cy="1143000"/>
          </a:xfrm>
          <a:solidFill>
            <a:schemeClr val="hlink"/>
          </a:solidFill>
        </p:spPr>
        <p:txBody>
          <a:bodyPr/>
          <a:lstStyle/>
          <a:p>
            <a:pPr eaLnBrk="1" hangingPunct="1"/>
            <a:r>
              <a:rPr lang="en-US" altLang="tr-TR" sz="2000" b="1">
                <a:solidFill>
                  <a:schemeClr val="bg1"/>
                </a:solidFill>
                <a:latin typeface="Comic Sans MS" panose="030F0902030302020204" pitchFamily="66" charset="0"/>
              </a:rPr>
              <a:t>KIDEM TAZMİNATININ HESABINDA DİKKATE ALINACAK ÖDEMELER</a:t>
            </a:r>
            <a:br>
              <a:rPr lang="en-US" altLang="tr-TR" sz="2000" b="1">
                <a:solidFill>
                  <a:schemeClr val="bg1"/>
                </a:solidFill>
                <a:latin typeface="Comic Sans MS" panose="030F0902030302020204" pitchFamily="66" charset="0"/>
              </a:rPr>
            </a:br>
            <a:endParaRPr lang="tr-TR" altLang="tr-TR" sz="2000" b="1">
              <a:solidFill>
                <a:schemeClr val="bg1"/>
              </a:solidFill>
              <a:latin typeface="Comic Sans MS" panose="030F0902030302020204" pitchFamily="66" charset="0"/>
            </a:endParaRPr>
          </a:p>
        </p:txBody>
      </p:sp>
      <p:sp>
        <p:nvSpPr>
          <p:cNvPr id="122884" name="Rectangle 3">
            <a:extLst>
              <a:ext uri="{FF2B5EF4-FFF2-40B4-BE49-F238E27FC236}">
                <a16:creationId xmlns:a16="http://schemas.microsoft.com/office/drawing/2014/main" id="{038A7C8F-CD16-8726-B802-FA68100E0FAE}"/>
              </a:ext>
            </a:extLst>
          </p:cNvPr>
          <p:cNvSpPr>
            <a:spLocks noGrp="1" noChangeArrowheads="1"/>
          </p:cNvSpPr>
          <p:nvPr>
            <p:ph type="body" idx="1"/>
          </p:nvPr>
        </p:nvSpPr>
        <p:spPr>
          <a:xfrm>
            <a:off x="1285875" y="1571625"/>
            <a:ext cx="6786563" cy="4786313"/>
          </a:xfrm>
          <a:solidFill>
            <a:schemeClr val="bg1">
              <a:lumMod val="85000"/>
            </a:schemeClr>
          </a:solidFill>
        </p:spPr>
        <p:txBody>
          <a:bodyPr/>
          <a:lstStyle/>
          <a:p>
            <a:pPr eaLnBrk="1" hangingPunct="1">
              <a:lnSpc>
                <a:spcPct val="80000"/>
              </a:lnSpc>
              <a:buFont typeface="Wingdings" pitchFamily="2" charset="2"/>
              <a:buNone/>
              <a:defRPr/>
            </a:pPr>
            <a:r>
              <a:rPr lang="en-US" sz="1400" b="1" dirty="0"/>
              <a:t> </a:t>
            </a:r>
            <a:endParaRPr lang="tr-TR" sz="1400" b="1" dirty="0"/>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1- </a:t>
            </a:r>
            <a:r>
              <a:rPr lang="en-US" sz="1400" b="1" dirty="0" err="1">
                <a:latin typeface="Comic Sans MS" pitchFamily="66" charset="0"/>
              </a:rPr>
              <a:t>Çıplak</a:t>
            </a:r>
            <a:r>
              <a:rPr lang="en-US" sz="1400" b="1" dirty="0">
                <a:latin typeface="Comic Sans MS" pitchFamily="66" charset="0"/>
              </a:rPr>
              <a:t> </a:t>
            </a:r>
            <a:r>
              <a:rPr lang="en-US" sz="1400" b="1" dirty="0" err="1">
                <a:latin typeface="Comic Sans MS" pitchFamily="66" charset="0"/>
              </a:rPr>
              <a:t>ücret</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2- </a:t>
            </a:r>
            <a:r>
              <a:rPr lang="en-US" sz="1400" b="1" dirty="0" err="1">
                <a:latin typeface="Comic Sans MS" pitchFamily="66" charset="0"/>
              </a:rPr>
              <a:t>Yemek</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3- </a:t>
            </a:r>
            <a:r>
              <a:rPr lang="en-US" sz="1400" b="1" dirty="0" err="1">
                <a:latin typeface="Comic Sans MS" pitchFamily="66" charset="0"/>
              </a:rPr>
              <a:t>Kasa</a:t>
            </a:r>
            <a:r>
              <a:rPr lang="en-US" sz="1400" b="1" dirty="0">
                <a:latin typeface="Comic Sans MS" pitchFamily="66" charset="0"/>
              </a:rPr>
              <a:t> </a:t>
            </a:r>
            <a:r>
              <a:rPr lang="en-US" sz="1400" b="1" dirty="0" err="1">
                <a:latin typeface="Comic Sans MS" pitchFamily="66" charset="0"/>
              </a:rPr>
              <a:t>tazminatı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4- </a:t>
            </a:r>
            <a:r>
              <a:rPr lang="en-US" sz="1400" b="1" dirty="0" err="1">
                <a:latin typeface="Comic Sans MS" pitchFamily="66" charset="0"/>
              </a:rPr>
              <a:t>Gıda</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5- </a:t>
            </a:r>
            <a:r>
              <a:rPr lang="en-US" sz="1400" b="1" dirty="0" err="1">
                <a:latin typeface="Comic Sans MS" pitchFamily="66" charset="0"/>
              </a:rPr>
              <a:t>Yakacak</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6- </a:t>
            </a:r>
            <a:r>
              <a:rPr lang="en-US" sz="1400" b="1" dirty="0" err="1">
                <a:latin typeface="Comic Sans MS" pitchFamily="66" charset="0"/>
              </a:rPr>
              <a:t>Eğitim</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7- </a:t>
            </a:r>
            <a:r>
              <a:rPr lang="en-US" sz="1400" b="1" dirty="0" err="1">
                <a:latin typeface="Comic Sans MS" pitchFamily="66" charset="0"/>
              </a:rPr>
              <a:t>Konut</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8- </a:t>
            </a:r>
            <a:r>
              <a:rPr lang="en-US" sz="1400" b="1" dirty="0" err="1">
                <a:latin typeface="Comic Sans MS" pitchFamily="66" charset="0"/>
              </a:rPr>
              <a:t>Giyecek</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9- </a:t>
            </a:r>
            <a:r>
              <a:rPr lang="en-US" sz="1400" b="1" dirty="0" err="1">
                <a:latin typeface="Comic Sans MS" pitchFamily="66" charset="0"/>
              </a:rPr>
              <a:t>Erzak</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10- </a:t>
            </a:r>
            <a:r>
              <a:rPr lang="en-US" sz="1400" b="1" dirty="0" err="1">
                <a:latin typeface="Comic Sans MS" pitchFamily="66" charset="0"/>
              </a:rPr>
              <a:t>Sosyal</a:t>
            </a:r>
            <a:r>
              <a:rPr lang="en-US" sz="1400" b="1" dirty="0">
                <a:latin typeface="Comic Sans MS" pitchFamily="66" charset="0"/>
              </a:rPr>
              <a:t> </a:t>
            </a:r>
            <a:r>
              <a:rPr lang="en-US" sz="1400" b="1" dirty="0" err="1">
                <a:latin typeface="Comic Sans MS" pitchFamily="66" charset="0"/>
              </a:rPr>
              <a:t>yardım</a:t>
            </a:r>
            <a:r>
              <a:rPr lang="en-US" sz="1400" b="1" dirty="0">
                <a:latin typeface="Comic Sans MS" pitchFamily="66" charset="0"/>
              </a:rPr>
              <a:t> </a:t>
            </a:r>
            <a:r>
              <a:rPr lang="en-US" sz="1400" b="1" dirty="0" err="1">
                <a:latin typeface="Comic Sans MS" pitchFamily="66" charset="0"/>
              </a:rPr>
              <a:t>niteliğindeki</a:t>
            </a:r>
            <a:r>
              <a:rPr lang="en-US" sz="1400" b="1" dirty="0">
                <a:latin typeface="Comic Sans MS" pitchFamily="66" charset="0"/>
              </a:rPr>
              <a:t> </a:t>
            </a:r>
            <a:r>
              <a:rPr lang="en-US" sz="1400" b="1" dirty="0" err="1">
                <a:latin typeface="Comic Sans MS" pitchFamily="66" charset="0"/>
              </a:rPr>
              <a:t>ayakkabı</a:t>
            </a:r>
            <a:r>
              <a:rPr lang="en-US" sz="1400" b="1" dirty="0">
                <a:latin typeface="Comic Sans MS" pitchFamily="66" charset="0"/>
              </a:rPr>
              <a:t> </a:t>
            </a:r>
            <a:r>
              <a:rPr lang="en-US" sz="1400" b="1" dirty="0" err="1">
                <a:latin typeface="Comic Sans MS" pitchFamily="66" charset="0"/>
              </a:rPr>
              <a:t>ya</a:t>
            </a:r>
            <a:r>
              <a:rPr lang="en-US" sz="1400" b="1" dirty="0">
                <a:latin typeface="Comic Sans MS" pitchFamily="66" charset="0"/>
              </a:rPr>
              <a:t> </a:t>
            </a:r>
            <a:r>
              <a:rPr lang="en-US" sz="1400" b="1" dirty="0" err="1">
                <a:latin typeface="Comic Sans MS" pitchFamily="66" charset="0"/>
              </a:rPr>
              <a:t>da</a:t>
            </a:r>
            <a:r>
              <a:rPr lang="en-US" sz="1400" b="1" dirty="0">
                <a:latin typeface="Comic Sans MS" pitchFamily="66" charset="0"/>
              </a:rPr>
              <a:t> </a:t>
            </a:r>
            <a:r>
              <a:rPr lang="en-US" sz="1400" b="1" dirty="0" err="1">
                <a:latin typeface="Comic Sans MS" pitchFamily="66" charset="0"/>
              </a:rPr>
              <a:t>bedeli</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a:t>
            </a:r>
            <a:r>
              <a:rPr lang="tr-TR" sz="1400" b="1" dirty="0">
                <a:latin typeface="Comic Sans MS" pitchFamily="66" charset="0"/>
              </a:rPr>
              <a:t> </a:t>
            </a:r>
            <a:r>
              <a:rPr lang="en-US" sz="1400" b="1" dirty="0">
                <a:latin typeface="Comic Sans MS" pitchFamily="66" charset="0"/>
              </a:rPr>
              <a:t>11- </a:t>
            </a:r>
            <a:r>
              <a:rPr lang="en-US" sz="1400" b="1" dirty="0" err="1">
                <a:latin typeface="Comic Sans MS" pitchFamily="66" charset="0"/>
              </a:rPr>
              <a:t>Unvan</a:t>
            </a:r>
            <a:r>
              <a:rPr lang="en-US" sz="1400" b="1" dirty="0">
                <a:latin typeface="Comic Sans MS" pitchFamily="66" charset="0"/>
              </a:rPr>
              <a:t> </a:t>
            </a:r>
            <a:r>
              <a:rPr lang="en-US" sz="1400" b="1" dirty="0" err="1">
                <a:latin typeface="Comic Sans MS" pitchFamily="66" charset="0"/>
              </a:rPr>
              <a:t>tazminatı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12- </a:t>
            </a:r>
            <a:r>
              <a:rPr lang="en-US" sz="1400" b="1" dirty="0" err="1">
                <a:latin typeface="Comic Sans MS" pitchFamily="66" charset="0"/>
              </a:rPr>
              <a:t>Aile</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endParaRPr lang="tr-TR" sz="1400" b="1" dirty="0">
              <a:latin typeface="Comic Sans MS" pitchFamily="66" charset="0"/>
            </a:endParaRP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13- </a:t>
            </a:r>
            <a:r>
              <a:rPr lang="en-US" sz="1400" b="1" dirty="0" err="1">
                <a:latin typeface="Comic Sans MS" pitchFamily="66" charset="0"/>
              </a:rPr>
              <a:t>Çocuk</a:t>
            </a:r>
            <a:r>
              <a:rPr lang="en-US" sz="1400" b="1" dirty="0">
                <a:latin typeface="Comic Sans MS" pitchFamily="66" charset="0"/>
              </a:rPr>
              <a:t> </a:t>
            </a:r>
            <a:r>
              <a:rPr lang="en-US" sz="1400" b="1" dirty="0" err="1">
                <a:latin typeface="Comic Sans MS" pitchFamily="66" charset="0"/>
              </a:rPr>
              <a:t>zammı</a:t>
            </a:r>
            <a:r>
              <a:rPr lang="en-US" sz="1400" b="1" dirty="0">
                <a:latin typeface="Comic Sans MS" pitchFamily="66" charset="0"/>
              </a:rPr>
              <a:t>,</a:t>
            </a:r>
            <a:r>
              <a:rPr lang="tr-TR" sz="1400" b="1" dirty="0">
                <a:latin typeface="Comic Sans MS" pitchFamily="66" charset="0"/>
              </a:rPr>
              <a:t> </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14- </a:t>
            </a:r>
            <a:r>
              <a:rPr lang="en-US" sz="1400" b="1" dirty="0" err="1">
                <a:latin typeface="Comic Sans MS" pitchFamily="66" charset="0"/>
              </a:rPr>
              <a:t>Temettü</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15- </a:t>
            </a:r>
            <a:r>
              <a:rPr lang="en-US" sz="1400" b="1" dirty="0" err="1">
                <a:latin typeface="Comic Sans MS" pitchFamily="66" charset="0"/>
              </a:rPr>
              <a:t>Havlu</a:t>
            </a:r>
            <a:r>
              <a:rPr lang="en-US" sz="1400" b="1" dirty="0">
                <a:latin typeface="Comic Sans MS" pitchFamily="66" charset="0"/>
              </a:rPr>
              <a:t> </a:t>
            </a:r>
            <a:r>
              <a:rPr lang="en-US" sz="1400" b="1" dirty="0" err="1">
                <a:latin typeface="Comic Sans MS" pitchFamily="66" charset="0"/>
              </a:rPr>
              <a:t>ve</a:t>
            </a:r>
            <a:r>
              <a:rPr lang="en-US" sz="1400" b="1" dirty="0">
                <a:latin typeface="Comic Sans MS" pitchFamily="66" charset="0"/>
              </a:rPr>
              <a:t> </a:t>
            </a:r>
            <a:r>
              <a:rPr lang="en-US" sz="1400" b="1" dirty="0" err="1">
                <a:latin typeface="Comic Sans MS" pitchFamily="66" charset="0"/>
              </a:rPr>
              <a:t>sabun</a:t>
            </a:r>
            <a:r>
              <a:rPr lang="en-US" sz="1400" b="1" dirty="0">
                <a:latin typeface="Comic Sans MS" pitchFamily="66" charset="0"/>
              </a:rPr>
              <a:t> </a:t>
            </a:r>
            <a:r>
              <a:rPr lang="en-US" sz="1400" b="1" dirty="0" err="1">
                <a:latin typeface="Comic Sans MS" pitchFamily="66" charset="0"/>
              </a:rPr>
              <a:t>yardımı</a:t>
            </a:r>
            <a:endParaRPr lang="en-US" sz="1400" b="1" dirty="0">
              <a:latin typeface="Comic Sans MS" pitchFamily="66" charset="0"/>
            </a:endParaRP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16- </a:t>
            </a:r>
            <a:r>
              <a:rPr lang="en-US" sz="1400" b="1" dirty="0" err="1">
                <a:latin typeface="Comic Sans MS" pitchFamily="66" charset="0"/>
              </a:rPr>
              <a:t>Taşıt</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17- </a:t>
            </a:r>
            <a:r>
              <a:rPr lang="en-US" sz="1400" b="1" dirty="0" err="1">
                <a:latin typeface="Comic Sans MS" pitchFamily="66" charset="0"/>
              </a:rPr>
              <a:t>Yıpranma</a:t>
            </a:r>
            <a:r>
              <a:rPr lang="en-US" sz="1400" b="1" dirty="0">
                <a:latin typeface="Comic Sans MS" pitchFamily="66" charset="0"/>
              </a:rPr>
              <a:t> </a:t>
            </a:r>
            <a:r>
              <a:rPr lang="en-US" sz="1400" b="1" dirty="0" err="1">
                <a:latin typeface="Comic Sans MS" pitchFamily="66" charset="0"/>
              </a:rPr>
              <a:t>tazminatı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18- </a:t>
            </a:r>
            <a:r>
              <a:rPr lang="en-US" sz="1400" b="1" dirty="0" err="1">
                <a:latin typeface="Comic Sans MS" pitchFamily="66" charset="0"/>
              </a:rPr>
              <a:t>Kalifiye-Nitelik</a:t>
            </a:r>
            <a:r>
              <a:rPr lang="en-US" sz="1400" b="1" dirty="0">
                <a:latin typeface="Comic Sans MS" pitchFamily="66" charset="0"/>
              </a:rPr>
              <a:t> </a:t>
            </a:r>
            <a:r>
              <a:rPr lang="en-US" sz="1400" b="1" dirty="0" err="1">
                <a:latin typeface="Comic Sans MS" pitchFamily="66" charset="0"/>
              </a:rPr>
              <a:t>zammı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19- </a:t>
            </a:r>
            <a:r>
              <a:rPr lang="en-US" sz="1400" b="1" dirty="0" err="1">
                <a:latin typeface="Comic Sans MS" pitchFamily="66" charset="0"/>
              </a:rPr>
              <a:t>Sağlık</a:t>
            </a:r>
            <a:r>
              <a:rPr lang="en-US" sz="1400" b="1" dirty="0">
                <a:latin typeface="Comic Sans MS" pitchFamily="66" charset="0"/>
              </a:rPr>
              <a:t> </a:t>
            </a:r>
            <a:r>
              <a:rPr lang="en-US" sz="1400" b="1" dirty="0" err="1">
                <a:latin typeface="Comic Sans MS" pitchFamily="66" charset="0"/>
              </a:rPr>
              <a:t>yardımı</a:t>
            </a:r>
            <a:r>
              <a:rPr lang="en-US" sz="1400" b="1" dirty="0">
                <a:latin typeface="Comic Sans MS" pitchFamily="66" charset="0"/>
              </a:rPr>
              <a:t>,</a:t>
            </a:r>
            <a:endParaRPr lang="tr-TR" sz="1400" b="1" dirty="0">
              <a:latin typeface="Comic Sans MS" pitchFamily="66" charset="0"/>
            </a:endParaRP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 20- Mali </a:t>
            </a:r>
            <a:r>
              <a:rPr lang="en-US" sz="1400" b="1" dirty="0" err="1">
                <a:latin typeface="Comic Sans MS" pitchFamily="66" charset="0"/>
              </a:rPr>
              <a:t>sorumluluk</a:t>
            </a:r>
            <a:r>
              <a:rPr lang="en-US" sz="1400" b="1" dirty="0">
                <a:latin typeface="Comic Sans MS" pitchFamily="66" charset="0"/>
              </a:rPr>
              <a:t> </a:t>
            </a:r>
            <a:r>
              <a:rPr lang="en-US" sz="1400" b="1" dirty="0" err="1">
                <a:latin typeface="Comic Sans MS" pitchFamily="66" charset="0"/>
              </a:rPr>
              <a:t>tazminatı</a:t>
            </a:r>
            <a:r>
              <a:rPr lang="en-US" sz="1400" b="1" dirty="0">
                <a:latin typeface="Comic Sans MS" pitchFamily="66" charset="0"/>
              </a:rPr>
              <a:t>,</a:t>
            </a:r>
          </a:p>
          <a:p>
            <a:pPr eaLnBrk="1" hangingPunct="1">
              <a:lnSpc>
                <a:spcPct val="80000"/>
              </a:lnSpc>
              <a:buFont typeface="Wingdings" pitchFamily="2" charset="2"/>
              <a:buNone/>
              <a:defRPr/>
            </a:pPr>
            <a:r>
              <a:rPr lang="tr-TR" sz="1400" b="1" dirty="0">
                <a:latin typeface="Comic Sans MS" pitchFamily="66" charset="0"/>
              </a:rPr>
              <a:t>      </a:t>
            </a:r>
            <a:r>
              <a:rPr lang="en-US" sz="1400" b="1" dirty="0">
                <a:latin typeface="Comic Sans MS" pitchFamily="66" charset="0"/>
              </a:rPr>
              <a:t>21- </a:t>
            </a:r>
            <a:r>
              <a:rPr lang="en-US" sz="1400" b="1" dirty="0" err="1">
                <a:latin typeface="Comic Sans MS" pitchFamily="66" charset="0"/>
              </a:rPr>
              <a:t>Devamlı</a:t>
            </a:r>
            <a:r>
              <a:rPr lang="en-US" sz="1400" b="1" dirty="0">
                <a:latin typeface="Comic Sans MS" pitchFamily="66" charset="0"/>
              </a:rPr>
              <a:t> </a:t>
            </a:r>
            <a:r>
              <a:rPr lang="en-US" sz="1400" b="1" dirty="0" err="1">
                <a:latin typeface="Comic Sans MS" pitchFamily="66" charset="0"/>
              </a:rPr>
              <a:t>ödenen</a:t>
            </a:r>
            <a:r>
              <a:rPr lang="en-US" sz="1400" b="1" dirty="0">
                <a:latin typeface="Comic Sans MS" pitchFamily="66" charset="0"/>
              </a:rPr>
              <a:t> </a:t>
            </a:r>
            <a:r>
              <a:rPr lang="en-US" sz="1400" b="1" dirty="0" err="1">
                <a:latin typeface="Comic Sans MS" pitchFamily="66" charset="0"/>
              </a:rPr>
              <a:t>primler</a:t>
            </a:r>
            <a:r>
              <a:rPr lang="en-US" sz="1400" b="1" dirty="0">
                <a:latin typeface="Comic Sans MS" pitchFamily="66" charset="0"/>
              </a:rPr>
              <a:t>.</a:t>
            </a:r>
            <a:endParaRPr lang="tr-TR" sz="1400" b="1" dirty="0">
              <a:latin typeface="Comic Sans MS" pitchFamily="66" charset="0"/>
            </a:endParaRPr>
          </a:p>
        </p:txBody>
      </p:sp>
      <p:pic>
        <p:nvPicPr>
          <p:cNvPr id="221189" name="Picture 4" descr="309">
            <a:extLst>
              <a:ext uri="{FF2B5EF4-FFF2-40B4-BE49-F238E27FC236}">
                <a16:creationId xmlns:a16="http://schemas.microsoft.com/office/drawing/2014/main" id="{7ED26533-FDF7-6B5F-9EC3-71A7009BDBC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844675"/>
            <a:ext cx="1412875" cy="1905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5 Slayt Numarası Yer Tutucusu">
            <a:extLst>
              <a:ext uri="{FF2B5EF4-FFF2-40B4-BE49-F238E27FC236}">
                <a16:creationId xmlns:a16="http://schemas.microsoft.com/office/drawing/2014/main" id="{7287E1D7-44E8-D9A3-A734-A97EE70521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8243DF8-C7EB-0A42-8091-30B3A9D6CDFC}" type="slidenum">
              <a:rPr lang="tr-TR" altLang="tr-TR"/>
              <a:pPr/>
              <a:t>132</a:t>
            </a:fld>
            <a:endParaRPr lang="tr-TR" altLang="tr-TR"/>
          </a:p>
        </p:txBody>
      </p:sp>
      <p:sp>
        <p:nvSpPr>
          <p:cNvPr id="230403" name="Rectangle 2">
            <a:extLst>
              <a:ext uri="{FF2B5EF4-FFF2-40B4-BE49-F238E27FC236}">
                <a16:creationId xmlns:a16="http://schemas.microsoft.com/office/drawing/2014/main" id="{B942AAA7-A1C0-8FBC-2C20-314558443C08}"/>
              </a:ext>
            </a:extLst>
          </p:cNvPr>
          <p:cNvSpPr>
            <a:spLocks noGrp="1" noChangeArrowheads="1"/>
          </p:cNvSpPr>
          <p:nvPr>
            <p:ph type="title"/>
          </p:nvPr>
        </p:nvSpPr>
        <p:spPr>
          <a:solidFill>
            <a:schemeClr val="hlink"/>
          </a:solidFill>
        </p:spPr>
        <p:txBody>
          <a:bodyPr/>
          <a:lstStyle/>
          <a:p>
            <a:pPr eaLnBrk="1" hangingPunct="1"/>
            <a:r>
              <a:rPr lang="tr-TR" altLang="tr-TR" sz="3200" b="1">
                <a:solidFill>
                  <a:schemeClr val="bg1"/>
                </a:solidFill>
                <a:latin typeface="Comic Sans MS" panose="030F0902030302020204" pitchFamily="66" charset="0"/>
              </a:rPr>
              <a:t>EŞİT DAVRANMA İLKESİ VE AYIRIMCILIK TAZMİNATI</a:t>
            </a:r>
          </a:p>
        </p:txBody>
      </p:sp>
      <p:sp>
        <p:nvSpPr>
          <p:cNvPr id="142340" name="Rectangle 3">
            <a:extLst>
              <a:ext uri="{FF2B5EF4-FFF2-40B4-BE49-F238E27FC236}">
                <a16:creationId xmlns:a16="http://schemas.microsoft.com/office/drawing/2014/main" id="{6C46832D-2D22-5DCE-099B-BFE7691A8831}"/>
              </a:ext>
            </a:extLst>
          </p:cNvPr>
          <p:cNvSpPr>
            <a:spLocks noGrp="1" noChangeArrowheads="1"/>
          </p:cNvSpPr>
          <p:nvPr>
            <p:ph type="body" idx="1"/>
          </p:nvPr>
        </p:nvSpPr>
        <p:spPr>
          <a:xfrm>
            <a:off x="468313" y="2000250"/>
            <a:ext cx="8229600" cy="4154488"/>
          </a:xfrm>
          <a:solidFill>
            <a:schemeClr val="bg1">
              <a:lumMod val="75000"/>
            </a:schemeClr>
          </a:solidFill>
        </p:spPr>
        <p:txBody>
          <a:bodyPr/>
          <a:lstStyle/>
          <a:p>
            <a:pPr eaLnBrk="1" hangingPunct="1">
              <a:lnSpc>
                <a:spcPct val="80000"/>
              </a:lnSpc>
              <a:defRPr/>
            </a:pPr>
            <a:r>
              <a:rPr lang="tr-TR" sz="2400" b="1" dirty="0">
                <a:latin typeface="Calibri" pitchFamily="34" charset="0"/>
              </a:rPr>
              <a:t>İş ilişkisinde dil, ırk, cinsiyet, siyasal düşünce, felsefî inanç, din ve mezhep ve benzeri sebeplere dayalı ayırım yapılamaz. </a:t>
            </a:r>
          </a:p>
          <a:p>
            <a:pPr eaLnBrk="1" hangingPunct="1">
              <a:lnSpc>
                <a:spcPct val="80000"/>
              </a:lnSpc>
              <a:defRPr/>
            </a:pPr>
            <a:r>
              <a:rPr lang="tr-TR" sz="2400" b="1" dirty="0">
                <a:latin typeface="Calibri" pitchFamily="34" charset="0"/>
              </a:rPr>
              <a:t>İş ilişkisinde veya sona ermesinde yukarıdaki fıkra hükümlerine aykırı davranıldığında işçi, </a:t>
            </a:r>
            <a:r>
              <a:rPr lang="tr-TR" sz="2400" b="1" dirty="0">
                <a:solidFill>
                  <a:schemeClr val="hlink"/>
                </a:solidFill>
                <a:latin typeface="Calibri" pitchFamily="34" charset="0"/>
              </a:rPr>
              <a:t>dört aya kadar ücreti tutarındaki uygun bir tazminattan (ayırımcılık tazminatı) başka yoksun bırakıldığı haklarını</a:t>
            </a:r>
            <a:r>
              <a:rPr lang="tr-TR" sz="2400" b="1" dirty="0">
                <a:latin typeface="Calibri" pitchFamily="34" charset="0"/>
              </a:rPr>
              <a:t> da talep edebilir. </a:t>
            </a:r>
          </a:p>
          <a:p>
            <a:pPr eaLnBrk="1" hangingPunct="1">
              <a:lnSpc>
                <a:spcPct val="80000"/>
              </a:lnSpc>
              <a:defRPr/>
            </a:pPr>
            <a:r>
              <a:rPr lang="tr-TR" sz="2400" b="1" dirty="0">
                <a:latin typeface="Calibri" pitchFamily="34" charset="0"/>
              </a:rPr>
              <a:t>İşverenin yukarıdaki fıkra hükümlerine aykırı davrandığını işçi ispat etmekle yükümlüdür. Ancak, işçi bir ihlalin varlığı ihtimalini güçlü bir biçimde gösteren bir durumu ortaya koyduğunda, işveren böyle bir ihlalin mevcut olmadığını ispat etmekle yükümlü olur</a:t>
            </a:r>
            <a:r>
              <a:rPr lang="tr-TR" sz="2400" dirty="0">
                <a:latin typeface="Calibri" pitchFamily="34" charset="0"/>
              </a:rPr>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5 Slayt Numarası Yer Tutucusu">
            <a:extLst>
              <a:ext uri="{FF2B5EF4-FFF2-40B4-BE49-F238E27FC236}">
                <a16:creationId xmlns:a16="http://schemas.microsoft.com/office/drawing/2014/main" id="{C44BC906-D70A-23C6-9B5F-C9EFAB0459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003E536-2BDA-AF46-8288-A7229043E76A}" type="slidenum">
              <a:rPr lang="tr-TR" altLang="tr-TR"/>
              <a:pPr/>
              <a:t>133</a:t>
            </a:fld>
            <a:endParaRPr lang="tr-TR" altLang="tr-TR"/>
          </a:p>
        </p:txBody>
      </p:sp>
      <p:sp>
        <p:nvSpPr>
          <p:cNvPr id="231427" name="Rectangle 2">
            <a:extLst>
              <a:ext uri="{FF2B5EF4-FFF2-40B4-BE49-F238E27FC236}">
                <a16:creationId xmlns:a16="http://schemas.microsoft.com/office/drawing/2014/main" id="{E3A45E0E-5C3D-507F-EE81-465CB1C5B15A}"/>
              </a:ext>
            </a:extLst>
          </p:cNvPr>
          <p:cNvSpPr>
            <a:spLocks noGrp="1" noChangeArrowheads="1"/>
          </p:cNvSpPr>
          <p:nvPr>
            <p:ph type="title"/>
          </p:nvPr>
        </p:nvSpPr>
        <p:spPr>
          <a:xfrm>
            <a:off x="468313" y="260350"/>
            <a:ext cx="8229600" cy="1143000"/>
          </a:xfrm>
          <a:solidFill>
            <a:schemeClr val="hlink"/>
          </a:solidFill>
        </p:spPr>
        <p:txBody>
          <a:bodyPr/>
          <a:lstStyle/>
          <a:p>
            <a:pPr eaLnBrk="1" hangingPunct="1"/>
            <a:r>
              <a:rPr lang="tr-TR" altLang="tr-TR" sz="2800" b="1">
                <a:solidFill>
                  <a:schemeClr val="bg1"/>
                </a:solidFill>
                <a:latin typeface="Comic Sans MS" panose="030F0902030302020204" pitchFamily="66" charset="0"/>
              </a:rPr>
              <a:t>İŞÇİYE ÇALIŞMA BELGESİ VERİLMESİ</a:t>
            </a:r>
            <a:br>
              <a:rPr lang="tr-TR" altLang="tr-TR" sz="2800">
                <a:latin typeface="Comic Sans MS" panose="030F0902030302020204" pitchFamily="66" charset="0"/>
              </a:rPr>
            </a:br>
            <a:endParaRPr lang="tr-TR" altLang="tr-TR" sz="2800">
              <a:latin typeface="Comic Sans MS" panose="030F0902030302020204" pitchFamily="66" charset="0"/>
            </a:endParaRPr>
          </a:p>
        </p:txBody>
      </p:sp>
      <p:sp>
        <p:nvSpPr>
          <p:cNvPr id="143364" name="Rectangle 3">
            <a:extLst>
              <a:ext uri="{FF2B5EF4-FFF2-40B4-BE49-F238E27FC236}">
                <a16:creationId xmlns:a16="http://schemas.microsoft.com/office/drawing/2014/main" id="{B1DFF756-D39F-4DA1-D83E-ADD389EEFB43}"/>
              </a:ext>
            </a:extLst>
          </p:cNvPr>
          <p:cNvSpPr>
            <a:spLocks noGrp="1" noChangeArrowheads="1"/>
          </p:cNvSpPr>
          <p:nvPr>
            <p:ph type="body" idx="1"/>
          </p:nvPr>
        </p:nvSpPr>
        <p:spPr>
          <a:solidFill>
            <a:schemeClr val="accent2">
              <a:lumMod val="60000"/>
              <a:lumOff val="40000"/>
            </a:schemeClr>
          </a:solidFill>
        </p:spPr>
        <p:txBody>
          <a:bodyPr/>
          <a:lstStyle/>
          <a:p>
            <a:pPr eaLnBrk="1" hangingPunct="1">
              <a:defRPr/>
            </a:pPr>
            <a:r>
              <a:rPr lang="tr-TR" dirty="0">
                <a:latin typeface="Comic Sans MS" pitchFamily="66" charset="0"/>
              </a:rPr>
              <a:t>İşveren, iş sözleşmesi sona eren her işçiye, talep etmesi halinde, yaptığı işin ne olduğunu ve o işte ne kadar süre çalıştığını gösteren bir </a:t>
            </a:r>
            <a:r>
              <a:rPr lang="tr-TR" b="1" dirty="0">
                <a:latin typeface="Comic Sans MS" pitchFamily="66" charset="0"/>
              </a:rPr>
              <a:t>“çalışma belgesi”</a:t>
            </a:r>
            <a:r>
              <a:rPr lang="tr-TR" dirty="0">
                <a:latin typeface="Comic Sans MS" pitchFamily="66" charset="0"/>
              </a:rPr>
              <a:t> vermekle yükümlüdür (</a:t>
            </a:r>
            <a:r>
              <a:rPr lang="tr-TR" dirty="0" err="1">
                <a:latin typeface="Comic Sans MS" pitchFamily="66" charset="0"/>
              </a:rPr>
              <a:t>İşK</a:t>
            </a:r>
            <a:r>
              <a:rPr lang="tr-TR" dirty="0">
                <a:latin typeface="Comic Sans MS" pitchFamily="66" charset="0"/>
              </a:rPr>
              <a:t>. md. 28). </a:t>
            </a:r>
          </a:p>
        </p:txBody>
      </p:sp>
      <p:pic>
        <p:nvPicPr>
          <p:cNvPr id="231429" name="Picture 4" descr="gif162">
            <a:extLst>
              <a:ext uri="{FF2B5EF4-FFF2-40B4-BE49-F238E27FC236}">
                <a16:creationId xmlns:a16="http://schemas.microsoft.com/office/drawing/2014/main" id="{CE0D3D40-9E03-135A-47BB-4FC2780E5A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76250"/>
            <a:ext cx="76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a:extLst>
              <a:ext uri="{FF2B5EF4-FFF2-40B4-BE49-F238E27FC236}">
                <a16:creationId xmlns:a16="http://schemas.microsoft.com/office/drawing/2014/main" id="{639558C0-8C45-AD94-8F79-31AFB84198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79FA3BF-37F6-E74B-B9AC-B52C8242C29C}" type="slidenum">
              <a:rPr lang="tr-TR" altLang="tr-TR"/>
              <a:pPr/>
              <a:t>14</a:t>
            </a:fld>
            <a:endParaRPr lang="tr-TR" altLang="tr-TR"/>
          </a:p>
        </p:txBody>
      </p:sp>
      <p:sp>
        <p:nvSpPr>
          <p:cNvPr id="46083" name="Rectangle 2">
            <a:extLst>
              <a:ext uri="{FF2B5EF4-FFF2-40B4-BE49-F238E27FC236}">
                <a16:creationId xmlns:a16="http://schemas.microsoft.com/office/drawing/2014/main" id="{C2D71D93-5AF5-36C7-A7EF-F16C29A2A790}"/>
              </a:ext>
            </a:extLst>
          </p:cNvPr>
          <p:cNvSpPr>
            <a:spLocks noGrp="1" noChangeArrowheads="1"/>
          </p:cNvSpPr>
          <p:nvPr>
            <p:ph type="title"/>
          </p:nvPr>
        </p:nvSpPr>
        <p:spPr/>
        <p:txBody>
          <a:bodyPr/>
          <a:lstStyle/>
          <a:p>
            <a:r>
              <a:rPr lang="tr-TR" altLang="tr-TR"/>
              <a:t>İŞ KANUNU KAPSAMI- </a:t>
            </a:r>
            <a:r>
              <a:rPr lang="tr-TR" altLang="tr-TR" sz="2400"/>
              <a:t>HAVA İŞLERİ</a:t>
            </a:r>
          </a:p>
        </p:txBody>
      </p:sp>
      <p:sp>
        <p:nvSpPr>
          <p:cNvPr id="46084" name="Rectangle 3">
            <a:extLst>
              <a:ext uri="{FF2B5EF4-FFF2-40B4-BE49-F238E27FC236}">
                <a16:creationId xmlns:a16="http://schemas.microsoft.com/office/drawing/2014/main" id="{26E202FB-A414-8FC2-25EC-E34AB8F11207}"/>
              </a:ext>
            </a:extLst>
          </p:cNvPr>
          <p:cNvSpPr>
            <a:spLocks noGrp="1" noChangeArrowheads="1"/>
          </p:cNvSpPr>
          <p:nvPr>
            <p:ph type="body" idx="1"/>
          </p:nvPr>
        </p:nvSpPr>
        <p:spPr/>
        <p:txBody>
          <a:bodyPr/>
          <a:lstStyle/>
          <a:p>
            <a:r>
              <a:rPr lang="tr-TR" altLang="tr-TR" b="1"/>
              <a:t>Hava taşıma işlerinde,</a:t>
            </a:r>
            <a:r>
              <a:rPr lang="tr-TR" altLang="tr-TR"/>
              <a:t> İş Kanunu hükümleri uygulanmaz</a:t>
            </a:r>
            <a:r>
              <a:rPr lang="tr-TR" altLang="tr-TR" b="1"/>
              <a:t> </a:t>
            </a:r>
          </a:p>
          <a:p>
            <a:r>
              <a:rPr lang="tr-TR" altLang="tr-TR" b="1"/>
              <a:t>Havacılığın bütün yer tesislerinde yürütülen işler hariç!</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5 Slayt Numarası Yer Tutucusu">
            <a:extLst>
              <a:ext uri="{FF2B5EF4-FFF2-40B4-BE49-F238E27FC236}">
                <a16:creationId xmlns:a16="http://schemas.microsoft.com/office/drawing/2014/main" id="{7505BC83-92C3-1450-8D05-F51FB63112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22B3665-FAD9-7041-B0D9-DDEBAC049E67}" type="slidenum">
              <a:rPr lang="tr-TR" altLang="tr-TR"/>
              <a:pPr/>
              <a:t>15</a:t>
            </a:fld>
            <a:endParaRPr lang="tr-TR" altLang="tr-TR"/>
          </a:p>
        </p:txBody>
      </p:sp>
      <p:sp>
        <p:nvSpPr>
          <p:cNvPr id="47107" name="Rectangle 2">
            <a:extLst>
              <a:ext uri="{FF2B5EF4-FFF2-40B4-BE49-F238E27FC236}">
                <a16:creationId xmlns:a16="http://schemas.microsoft.com/office/drawing/2014/main" id="{D38291DB-D7EC-B07E-6AD3-6754A4FB784F}"/>
              </a:ext>
            </a:extLst>
          </p:cNvPr>
          <p:cNvSpPr>
            <a:spLocks noGrp="1" noChangeArrowheads="1"/>
          </p:cNvSpPr>
          <p:nvPr>
            <p:ph type="title"/>
          </p:nvPr>
        </p:nvSpPr>
        <p:spPr/>
        <p:txBody>
          <a:bodyPr/>
          <a:lstStyle/>
          <a:p>
            <a:r>
              <a:rPr lang="tr-TR" altLang="tr-TR"/>
              <a:t>İŞ KANUNU KAPSAMI- </a:t>
            </a:r>
            <a:r>
              <a:rPr lang="tr-TR" altLang="tr-TR" sz="2400"/>
              <a:t>TARIM İŞLERİ</a:t>
            </a:r>
          </a:p>
        </p:txBody>
      </p:sp>
      <p:sp>
        <p:nvSpPr>
          <p:cNvPr id="47108" name="Rectangle 3">
            <a:extLst>
              <a:ext uri="{FF2B5EF4-FFF2-40B4-BE49-F238E27FC236}">
                <a16:creationId xmlns:a16="http://schemas.microsoft.com/office/drawing/2014/main" id="{CC6413E4-12A5-DE00-C5A9-3ECDA38BF063}"/>
              </a:ext>
            </a:extLst>
          </p:cNvPr>
          <p:cNvSpPr>
            <a:spLocks noGrp="1" noChangeArrowheads="1"/>
          </p:cNvSpPr>
          <p:nvPr>
            <p:ph type="body" idx="1"/>
          </p:nvPr>
        </p:nvSpPr>
        <p:spPr/>
        <p:txBody>
          <a:bodyPr/>
          <a:lstStyle/>
          <a:p>
            <a:pPr>
              <a:lnSpc>
                <a:spcPct val="90000"/>
              </a:lnSpc>
            </a:pPr>
            <a:r>
              <a:rPr lang="tr-TR" altLang="tr-TR" sz="2400"/>
              <a:t>50’den az işçi çalıştırılan (50 dahil) tarım ve orman işlerinin yapıldığı işyerlerinde veya işletmelerinde, İş Kanunu hükümleri uygulanmaz.</a:t>
            </a:r>
          </a:p>
          <a:p>
            <a:pPr>
              <a:lnSpc>
                <a:spcPct val="90000"/>
              </a:lnSpc>
            </a:pPr>
            <a:r>
              <a:rPr lang="tr-TR" altLang="tr-TR" sz="2400"/>
              <a:t>* Tarım sanatları ile tarım aletleri, makine ve parçalarının yapıldığı atölye ve fabrikalarda görülen işler hariç</a:t>
            </a:r>
          </a:p>
          <a:p>
            <a:pPr>
              <a:lnSpc>
                <a:spcPct val="90000"/>
              </a:lnSpc>
            </a:pPr>
            <a:r>
              <a:rPr lang="tr-TR" altLang="tr-TR" sz="2400"/>
              <a:t>* Halkın faydalanmasına açık veya işyerinin eklentisi durumunda olan park ve bahçe işleri hariç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Slayt Numarası Yer Tutucusu">
            <a:extLst>
              <a:ext uri="{FF2B5EF4-FFF2-40B4-BE49-F238E27FC236}">
                <a16:creationId xmlns:a16="http://schemas.microsoft.com/office/drawing/2014/main" id="{A9C40D20-3C20-B5F9-1CEC-DD20EABA79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877D9B1-F629-B245-B795-485DAADFA7A1}" type="slidenum">
              <a:rPr lang="tr-TR" altLang="tr-TR"/>
              <a:pPr/>
              <a:t>16</a:t>
            </a:fld>
            <a:endParaRPr lang="tr-TR" altLang="tr-TR"/>
          </a:p>
        </p:txBody>
      </p:sp>
      <p:sp>
        <p:nvSpPr>
          <p:cNvPr id="48131" name="Rectangle 2">
            <a:extLst>
              <a:ext uri="{FF2B5EF4-FFF2-40B4-BE49-F238E27FC236}">
                <a16:creationId xmlns:a16="http://schemas.microsoft.com/office/drawing/2014/main" id="{14B8CE9E-B8BB-264B-DB46-B7F2EC96E010}"/>
              </a:ext>
            </a:extLst>
          </p:cNvPr>
          <p:cNvSpPr>
            <a:spLocks noGrp="1" noChangeArrowheads="1"/>
          </p:cNvSpPr>
          <p:nvPr>
            <p:ph type="title"/>
          </p:nvPr>
        </p:nvSpPr>
        <p:spPr/>
        <p:txBody>
          <a:bodyPr/>
          <a:lstStyle/>
          <a:p>
            <a:r>
              <a:rPr lang="tr-TR" altLang="tr-TR"/>
              <a:t>İŞ KANUNU KAPSAMI-</a:t>
            </a:r>
          </a:p>
        </p:txBody>
      </p:sp>
      <p:sp>
        <p:nvSpPr>
          <p:cNvPr id="48132" name="Rectangle 3">
            <a:extLst>
              <a:ext uri="{FF2B5EF4-FFF2-40B4-BE49-F238E27FC236}">
                <a16:creationId xmlns:a16="http://schemas.microsoft.com/office/drawing/2014/main" id="{730BEC07-B4F6-FCFE-544C-445DC814D96E}"/>
              </a:ext>
            </a:extLst>
          </p:cNvPr>
          <p:cNvSpPr>
            <a:spLocks noGrp="1" noChangeArrowheads="1"/>
          </p:cNvSpPr>
          <p:nvPr>
            <p:ph type="body" idx="1"/>
          </p:nvPr>
        </p:nvSpPr>
        <p:spPr/>
        <p:txBody>
          <a:bodyPr/>
          <a:lstStyle/>
          <a:p>
            <a:pPr>
              <a:lnSpc>
                <a:spcPct val="80000"/>
              </a:lnSpc>
            </a:pPr>
            <a:r>
              <a:rPr lang="tr-TR" altLang="tr-TR" sz="2400"/>
              <a:t>Bir ailenin üyeleri ve 3. dereceye kadar (3. derece dahil) hısımları arasında dışardan başka biri katılmayarak evlerde ve el sanatlarının yapıldığı işlerde, </a:t>
            </a:r>
          </a:p>
          <a:p>
            <a:pPr>
              <a:lnSpc>
                <a:spcPct val="80000"/>
              </a:lnSpc>
            </a:pPr>
            <a:r>
              <a:rPr lang="tr-TR" altLang="tr-TR" sz="2400"/>
              <a:t>Ev hizmetlerinde, </a:t>
            </a:r>
          </a:p>
          <a:p>
            <a:pPr>
              <a:lnSpc>
                <a:spcPct val="80000"/>
              </a:lnSpc>
            </a:pPr>
            <a:r>
              <a:rPr lang="tr-TR" altLang="tr-TR" sz="2400"/>
              <a:t>Çıraklar hakkında, </a:t>
            </a:r>
          </a:p>
          <a:p>
            <a:pPr>
              <a:lnSpc>
                <a:spcPct val="80000"/>
              </a:lnSpc>
            </a:pPr>
            <a:r>
              <a:rPr lang="tr-TR" altLang="tr-TR" sz="2400"/>
              <a:t>Sporcular hakkında, </a:t>
            </a:r>
          </a:p>
          <a:p>
            <a:pPr>
              <a:lnSpc>
                <a:spcPct val="80000"/>
              </a:lnSpc>
            </a:pPr>
            <a:r>
              <a:rPr lang="tr-TR" altLang="tr-TR" sz="2400"/>
              <a:t>Rehabilite edilenler hakkında, </a:t>
            </a:r>
          </a:p>
          <a:p>
            <a:pPr>
              <a:lnSpc>
                <a:spcPct val="80000"/>
              </a:lnSpc>
            </a:pPr>
            <a:r>
              <a:rPr lang="tr-TR" altLang="tr-TR" sz="2400"/>
              <a:t>Esnaf ve Sanatkârlar Meslek Kuruluşları Kanunu’nun tarifine uygun üç kişinin çalıştığı işyerlerinde. </a:t>
            </a:r>
          </a:p>
        </p:txBody>
      </p:sp>
      <p:pic>
        <p:nvPicPr>
          <p:cNvPr id="48133" name="Picture 4" descr="a210">
            <a:extLst>
              <a:ext uri="{FF2B5EF4-FFF2-40B4-BE49-F238E27FC236}">
                <a16:creationId xmlns:a16="http://schemas.microsoft.com/office/drawing/2014/main" id="{D12A0B8E-DF0E-9E8B-8699-7EB74B0B7EA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33375"/>
            <a:ext cx="7524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a:extLst>
              <a:ext uri="{FF2B5EF4-FFF2-40B4-BE49-F238E27FC236}">
                <a16:creationId xmlns:a16="http://schemas.microsoft.com/office/drawing/2014/main" id="{4AAE94CE-85F6-DA9F-0F9B-6B6B566F74BA}"/>
              </a:ext>
            </a:extLst>
          </p:cNvPr>
          <p:cNvSpPr>
            <a:spLocks noGrp="1" noChangeArrowheads="1"/>
          </p:cNvSpPr>
          <p:nvPr>
            <p:ph type="title"/>
          </p:nvPr>
        </p:nvSpPr>
        <p:spPr/>
        <p:txBody>
          <a:bodyPr/>
          <a:lstStyle/>
          <a:p>
            <a:endParaRPr lang="tr-TR" altLang="tr-TR"/>
          </a:p>
        </p:txBody>
      </p:sp>
      <p:sp>
        <p:nvSpPr>
          <p:cNvPr id="49155" name="2 İçerik Yer Tutucusu">
            <a:extLst>
              <a:ext uri="{FF2B5EF4-FFF2-40B4-BE49-F238E27FC236}">
                <a16:creationId xmlns:a16="http://schemas.microsoft.com/office/drawing/2014/main" id="{B900C8CD-E3EA-6260-14E2-E5E6CAF15884}"/>
              </a:ext>
            </a:extLst>
          </p:cNvPr>
          <p:cNvSpPr>
            <a:spLocks noGrp="1" noChangeArrowheads="1"/>
          </p:cNvSpPr>
          <p:nvPr>
            <p:ph idx="1"/>
          </p:nvPr>
        </p:nvSpPr>
        <p:spPr/>
        <p:txBody>
          <a:bodyPr/>
          <a:lstStyle/>
          <a:p>
            <a:endParaRPr lang="tr-TR" altLang="tr-TR"/>
          </a:p>
        </p:txBody>
      </p:sp>
      <p:pic>
        <p:nvPicPr>
          <p:cNvPr id="49156" name="Picture 2" descr="F:\sozlesme.jpg">
            <a:extLst>
              <a:ext uri="{FF2B5EF4-FFF2-40B4-BE49-F238E27FC236}">
                <a16:creationId xmlns:a16="http://schemas.microsoft.com/office/drawing/2014/main" id="{3C8AA68F-B7C0-671F-EAF1-A15690A5E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Slayt Numarası Yer Tutucusu">
            <a:extLst>
              <a:ext uri="{FF2B5EF4-FFF2-40B4-BE49-F238E27FC236}">
                <a16:creationId xmlns:a16="http://schemas.microsoft.com/office/drawing/2014/main" id="{9CE6FE1A-D0A6-7571-3DF1-D94F6C8AC6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2164FFB-38CD-BE41-AF3B-FF46F9408B12}" type="slidenum">
              <a:rPr lang="tr-TR" altLang="tr-TR"/>
              <a:pPr/>
              <a:t>18</a:t>
            </a:fld>
            <a:endParaRPr lang="tr-TR" altLang="tr-TR"/>
          </a:p>
        </p:txBody>
      </p:sp>
      <p:sp>
        <p:nvSpPr>
          <p:cNvPr id="14339" name="Rectangle 3">
            <a:extLst>
              <a:ext uri="{FF2B5EF4-FFF2-40B4-BE49-F238E27FC236}">
                <a16:creationId xmlns:a16="http://schemas.microsoft.com/office/drawing/2014/main" id="{51545990-42E3-FA22-190D-35173BAC58DB}"/>
              </a:ext>
            </a:extLst>
          </p:cNvPr>
          <p:cNvSpPr>
            <a:spLocks noGrp="1" noChangeArrowheads="1"/>
          </p:cNvSpPr>
          <p:nvPr>
            <p:ph type="body" idx="1"/>
          </p:nvPr>
        </p:nvSpPr>
        <p:spPr>
          <a:xfrm>
            <a:off x="395288" y="1916113"/>
            <a:ext cx="8229600" cy="4243387"/>
          </a:xfrm>
        </p:spPr>
        <p:txBody>
          <a:bodyPr/>
          <a:lstStyle/>
          <a:p>
            <a:pPr eaLnBrk="1" hangingPunct="1"/>
            <a:endParaRPr lang="tr-TR" altLang="tr-TR"/>
          </a:p>
          <a:p>
            <a:pPr algn="just" eaLnBrk="1" hangingPunct="1">
              <a:buFont typeface="Wingdings" pitchFamily="2" charset="2"/>
              <a:buNone/>
            </a:pPr>
            <a:r>
              <a:rPr lang="tr-TR" altLang="tr-TR"/>
              <a:t>	</a:t>
            </a:r>
            <a:r>
              <a:rPr lang="tr-TR" altLang="tr-TR">
                <a:latin typeface="Comic Sans MS" panose="030F0902030302020204" pitchFamily="66" charset="0"/>
              </a:rPr>
              <a:t>Bir tarafın (işçi) </a:t>
            </a:r>
            <a:r>
              <a:rPr lang="tr-TR" altLang="tr-TR" b="1">
                <a:latin typeface="Comic Sans MS" panose="030F0902030302020204" pitchFamily="66" charset="0"/>
              </a:rPr>
              <a:t>bağımlı</a:t>
            </a:r>
            <a:r>
              <a:rPr lang="tr-TR" altLang="tr-TR">
                <a:latin typeface="Comic Sans MS" panose="030F0902030302020204" pitchFamily="66" charset="0"/>
              </a:rPr>
              <a:t> olarak </a:t>
            </a:r>
            <a:r>
              <a:rPr lang="tr-TR" altLang="tr-TR" b="1">
                <a:latin typeface="Comic Sans MS" panose="030F0902030302020204" pitchFamily="66" charset="0"/>
              </a:rPr>
              <a:t>iş</a:t>
            </a:r>
            <a:r>
              <a:rPr lang="tr-TR" altLang="tr-TR">
                <a:latin typeface="Comic Sans MS" panose="030F0902030302020204" pitchFamily="66" charset="0"/>
              </a:rPr>
              <a:t> görmeyi, diğer tarafın (işveren) da </a:t>
            </a:r>
            <a:r>
              <a:rPr lang="tr-TR" altLang="tr-TR" b="1">
                <a:latin typeface="Comic Sans MS" panose="030F0902030302020204" pitchFamily="66" charset="0"/>
              </a:rPr>
              <a:t>ücret</a:t>
            </a:r>
            <a:r>
              <a:rPr lang="tr-TR" altLang="tr-TR">
                <a:latin typeface="Comic Sans MS" panose="030F0902030302020204" pitchFamily="66" charset="0"/>
              </a:rPr>
              <a:t> ödemeyi üstlenmesinden oluşan sözleşmedir.</a:t>
            </a:r>
          </a:p>
          <a:p>
            <a:pPr eaLnBrk="1" hangingPunct="1">
              <a:buFont typeface="Wingdings" pitchFamily="2" charset="2"/>
              <a:buNone/>
            </a:pPr>
            <a:endParaRPr lang="tr-TR" altLang="tr-TR">
              <a:latin typeface="Comic Sans MS" panose="030F0902030302020204" pitchFamily="66" charset="0"/>
            </a:endParaRPr>
          </a:p>
        </p:txBody>
      </p:sp>
      <p:sp>
        <p:nvSpPr>
          <p:cNvPr id="14340" name="AutoShape 4">
            <a:extLst>
              <a:ext uri="{FF2B5EF4-FFF2-40B4-BE49-F238E27FC236}">
                <a16:creationId xmlns:a16="http://schemas.microsoft.com/office/drawing/2014/main" id="{AEC0E3A7-CFF2-F653-896C-87D7E2055E10}"/>
              </a:ext>
            </a:extLst>
          </p:cNvPr>
          <p:cNvSpPr>
            <a:spLocks noChangeArrowheads="1"/>
          </p:cNvSpPr>
          <p:nvPr/>
        </p:nvSpPr>
        <p:spPr bwMode="auto">
          <a:xfrm>
            <a:off x="2268538" y="620713"/>
            <a:ext cx="4105275" cy="1079500"/>
          </a:xfrm>
          <a:prstGeom prst="bevel">
            <a:avLst>
              <a:gd name="adj" fmla="val 12500"/>
            </a:avLst>
          </a:prstGeom>
          <a:solidFill>
            <a:schemeClr val="accent1"/>
          </a:solidFill>
          <a:ln w="9525">
            <a:solidFill>
              <a:schemeClr val="tx1"/>
            </a:solidFill>
            <a:miter lim="800000"/>
            <a:headEnd/>
            <a:tailEnd/>
          </a:ln>
          <a:effectLst/>
        </p:spPr>
        <p:txBody>
          <a:bodyPr wrap="none" anchor="ctr"/>
          <a:lstStyle/>
          <a:p>
            <a:pPr algn="ctr" eaLnBrk="1" hangingPunct="1">
              <a:spcBef>
                <a:spcPct val="20000"/>
              </a:spcBef>
              <a:buClr>
                <a:schemeClr val="hlink"/>
              </a:buClr>
              <a:buSzPct val="75000"/>
              <a:buFont typeface="Wingdings" pitchFamily="2" charset="2"/>
              <a:buNone/>
              <a:defRPr/>
            </a:pPr>
            <a:endParaRPr lang="tr-TR" sz="3200" b="1">
              <a:effectLst>
                <a:outerShdw blurRad="38100" dist="38100" dir="2700000" algn="tl">
                  <a:srgbClr val="FFFFFF"/>
                </a:outerShdw>
              </a:effectLst>
              <a:latin typeface="Arial" charset="0"/>
              <a:cs typeface="Arial" charset="0"/>
            </a:endParaRPr>
          </a:p>
          <a:p>
            <a:pPr algn="ctr" eaLnBrk="1" hangingPunct="1">
              <a:spcBef>
                <a:spcPct val="20000"/>
              </a:spcBef>
              <a:buClr>
                <a:schemeClr val="hlink"/>
              </a:buClr>
              <a:buSzPct val="75000"/>
              <a:buFont typeface="Wingdings" pitchFamily="2" charset="2"/>
              <a:buNone/>
              <a:defRPr/>
            </a:pPr>
            <a:r>
              <a:rPr lang="tr-TR" sz="3200" b="1">
                <a:effectLst>
                  <a:outerShdw blurRad="38100" dist="38100" dir="2700000" algn="tl">
                    <a:srgbClr val="FFFFFF"/>
                  </a:outerShdw>
                </a:effectLst>
                <a:latin typeface="Arial" charset="0"/>
                <a:cs typeface="Arial" charset="0"/>
              </a:rPr>
              <a:t>İŞ SÖZLEŞMESİ</a:t>
            </a:r>
            <a:endParaRPr lang="tr-TR" sz="3200">
              <a:effectLst>
                <a:outerShdw blurRad="38100" dist="38100" dir="2700000" algn="tl">
                  <a:srgbClr val="FFFFFF"/>
                </a:outerShdw>
              </a:effectLst>
              <a:latin typeface="Arial" charset="0"/>
              <a:cs typeface="Arial" charset="0"/>
            </a:endParaRPr>
          </a:p>
          <a:p>
            <a:pPr algn="ctr" eaLnBrk="1" hangingPunct="1">
              <a:defRPr/>
            </a:pPr>
            <a:endParaRPr lang="tr-TR" sz="3200">
              <a:latin typeface="Arial" charset="0"/>
              <a:cs typeface="Arial" charset="0"/>
            </a:endParaRPr>
          </a:p>
        </p:txBody>
      </p:sp>
      <p:pic>
        <p:nvPicPr>
          <p:cNvPr id="50181" name="Picture 5" descr="gif155">
            <a:extLst>
              <a:ext uri="{FF2B5EF4-FFF2-40B4-BE49-F238E27FC236}">
                <a16:creationId xmlns:a16="http://schemas.microsoft.com/office/drawing/2014/main" id="{4546CECE-F359-ECB6-C770-1B7F48B276C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88913"/>
            <a:ext cx="223202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5 Slayt Numarası Yer Tutucusu">
            <a:extLst>
              <a:ext uri="{FF2B5EF4-FFF2-40B4-BE49-F238E27FC236}">
                <a16:creationId xmlns:a16="http://schemas.microsoft.com/office/drawing/2014/main" id="{09C69D8E-E9CC-F5B2-AF19-D15256997C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59FAA1B-37FA-4D43-AB61-305E8DB60FC3}" type="slidenum">
              <a:rPr lang="tr-TR" altLang="tr-TR"/>
              <a:pPr/>
              <a:t>19</a:t>
            </a:fld>
            <a:endParaRPr lang="tr-TR" altLang="tr-TR"/>
          </a:p>
        </p:txBody>
      </p:sp>
      <p:sp>
        <p:nvSpPr>
          <p:cNvPr id="231426" name="Rectangle 2">
            <a:extLst>
              <a:ext uri="{FF2B5EF4-FFF2-40B4-BE49-F238E27FC236}">
                <a16:creationId xmlns:a16="http://schemas.microsoft.com/office/drawing/2014/main" id="{08E8DB5B-5B21-66B1-7A12-3B84C5FA2EAC}"/>
              </a:ext>
            </a:extLst>
          </p:cNvPr>
          <p:cNvSpPr>
            <a:spLocks noGrp="1" noChangeArrowheads="1"/>
          </p:cNvSpPr>
          <p:nvPr>
            <p:ph type="title"/>
          </p:nvPr>
        </p:nvSpPr>
        <p:spPr>
          <a:xfrm>
            <a:off x="1195388" y="227013"/>
            <a:ext cx="5045075" cy="1385887"/>
          </a:xfrm>
        </p:spPr>
        <p:txBody>
          <a:bodyPr/>
          <a:lstStyle/>
          <a:p>
            <a:pPr eaLnBrk="1" hangingPunct="1"/>
            <a:r>
              <a:rPr lang="tr-TR" altLang="tr-TR" sz="4000">
                <a:latin typeface="Comic Sans MS" panose="030F0902030302020204" pitchFamily="66" charset="0"/>
              </a:rPr>
              <a:t>İş sözleşmesi:</a:t>
            </a:r>
            <a:br>
              <a:rPr lang="tr-TR" altLang="tr-TR" sz="4000"/>
            </a:br>
            <a:endParaRPr lang="tr-TR" altLang="tr-TR" sz="4000"/>
          </a:p>
        </p:txBody>
      </p:sp>
      <p:sp>
        <p:nvSpPr>
          <p:cNvPr id="231427" name="Rectangle 3">
            <a:extLst>
              <a:ext uri="{FF2B5EF4-FFF2-40B4-BE49-F238E27FC236}">
                <a16:creationId xmlns:a16="http://schemas.microsoft.com/office/drawing/2014/main" id="{B06E1589-D7C6-2D73-EE1E-567EF0906578}"/>
              </a:ext>
            </a:extLst>
          </p:cNvPr>
          <p:cNvSpPr>
            <a:spLocks noGrp="1" noChangeArrowheads="1"/>
          </p:cNvSpPr>
          <p:nvPr>
            <p:ph type="body" idx="1"/>
          </p:nvPr>
        </p:nvSpPr>
        <p:spPr/>
        <p:txBody>
          <a:bodyPr/>
          <a:lstStyle/>
          <a:p>
            <a:pPr lvl="1" eaLnBrk="1" hangingPunct="1">
              <a:buFont typeface="Wingdings" pitchFamily="2" charset="2"/>
              <a:buNone/>
            </a:pPr>
            <a:r>
              <a:rPr lang="tr-TR" altLang="tr-TR" sz="2400" b="1">
                <a:latin typeface="Comic Sans MS" panose="030F0902030302020204" pitchFamily="66" charset="0"/>
              </a:rPr>
              <a:t>1) İş, </a:t>
            </a:r>
          </a:p>
          <a:p>
            <a:pPr lvl="1" eaLnBrk="1" hangingPunct="1">
              <a:buFont typeface="Wingdings" pitchFamily="2" charset="2"/>
              <a:buNone/>
            </a:pPr>
            <a:r>
              <a:rPr lang="tr-TR" altLang="tr-TR" sz="2400" b="1">
                <a:latin typeface="Comic Sans MS" panose="030F0902030302020204" pitchFamily="66" charset="0"/>
              </a:rPr>
              <a:t>2)Ücret, </a:t>
            </a:r>
          </a:p>
          <a:p>
            <a:pPr lvl="1" eaLnBrk="1" hangingPunct="1">
              <a:buFont typeface="Wingdings" pitchFamily="2" charset="2"/>
              <a:buNone/>
            </a:pPr>
            <a:r>
              <a:rPr lang="tr-TR" altLang="tr-TR" sz="2400" b="1">
                <a:latin typeface="Comic Sans MS" panose="030F0902030302020204" pitchFamily="66" charset="0"/>
              </a:rPr>
              <a:t>3)Bağımlılık </a:t>
            </a:r>
          </a:p>
          <a:p>
            <a:pPr eaLnBrk="1" hangingPunct="1">
              <a:buFont typeface="Wingdings" pitchFamily="2" charset="2"/>
              <a:buNone/>
            </a:pPr>
            <a:r>
              <a:rPr lang="tr-TR" altLang="tr-TR" sz="2400" b="1">
                <a:latin typeface="Comic Sans MS" panose="030F0902030302020204" pitchFamily="66" charset="0"/>
              </a:rPr>
              <a:t>unsurlarından oluşmaktadır</a:t>
            </a:r>
            <a:r>
              <a:rPr lang="tr-TR" altLang="tr-TR" sz="2000" b="1">
                <a:latin typeface="Comic Sans MS" panose="030F0902030302020204" pitchFamily="66" charset="0"/>
              </a:rPr>
              <a:t>.</a:t>
            </a:r>
          </a:p>
          <a:p>
            <a:pPr eaLnBrk="1" hangingPunct="1"/>
            <a:endParaRPr lang="tr-TR" altLang="tr-TR" sz="2000" b="1"/>
          </a:p>
        </p:txBody>
      </p:sp>
      <p:pic>
        <p:nvPicPr>
          <p:cNvPr id="51205" name="Picture 4" descr="sun2nc">
            <a:extLst>
              <a:ext uri="{FF2B5EF4-FFF2-40B4-BE49-F238E27FC236}">
                <a16:creationId xmlns:a16="http://schemas.microsoft.com/office/drawing/2014/main" id="{9F20BDA1-251B-08E7-30D2-3F1E39B2331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268413"/>
            <a:ext cx="14001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descr="6911tp">
            <a:extLst>
              <a:ext uri="{FF2B5EF4-FFF2-40B4-BE49-F238E27FC236}">
                <a16:creationId xmlns:a16="http://schemas.microsoft.com/office/drawing/2014/main" id="{9BDC4F3A-925E-9C31-0138-15E476E445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929063"/>
            <a:ext cx="2759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dissolve">
                                      <p:cBhvr>
                                        <p:cTn id="7" dur="500"/>
                                        <p:tgtEl>
                                          <p:spTgt spid="231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1427">
                                            <p:txEl>
                                              <p:pRg st="0" end="0"/>
                                            </p:txEl>
                                          </p:spTgt>
                                        </p:tgtEl>
                                        <p:attrNameLst>
                                          <p:attrName>style.visibility</p:attrName>
                                        </p:attrNameLst>
                                      </p:cBhvr>
                                      <p:to>
                                        <p:strVal val="visible"/>
                                      </p:to>
                                    </p:set>
                                    <p:animEffect transition="in" filter="dissolve">
                                      <p:cBhvr>
                                        <p:cTn id="12" dur="500"/>
                                        <p:tgtEl>
                                          <p:spTgt spid="2314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1427">
                                            <p:txEl>
                                              <p:pRg st="1" end="1"/>
                                            </p:txEl>
                                          </p:spTgt>
                                        </p:tgtEl>
                                        <p:attrNameLst>
                                          <p:attrName>style.visibility</p:attrName>
                                        </p:attrNameLst>
                                      </p:cBhvr>
                                      <p:to>
                                        <p:strVal val="visible"/>
                                      </p:to>
                                    </p:set>
                                    <p:animEffect transition="in" filter="dissolve">
                                      <p:cBhvr>
                                        <p:cTn id="15" dur="500"/>
                                        <p:tgtEl>
                                          <p:spTgt spid="2314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1427">
                                            <p:txEl>
                                              <p:pRg st="2" end="2"/>
                                            </p:txEl>
                                          </p:spTgt>
                                        </p:tgtEl>
                                        <p:attrNameLst>
                                          <p:attrName>style.visibility</p:attrName>
                                        </p:attrNameLst>
                                      </p:cBhvr>
                                      <p:to>
                                        <p:strVal val="visible"/>
                                      </p:to>
                                    </p:set>
                                    <p:animEffect transition="in" filter="dissolve">
                                      <p:cBhvr>
                                        <p:cTn id="18" dur="500"/>
                                        <p:tgtEl>
                                          <p:spTgt spid="23142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1427">
                                            <p:txEl>
                                              <p:pRg st="3" end="3"/>
                                            </p:txEl>
                                          </p:spTgt>
                                        </p:tgtEl>
                                        <p:attrNameLst>
                                          <p:attrName>style.visibility</p:attrName>
                                        </p:attrNameLst>
                                      </p:cBhvr>
                                      <p:to>
                                        <p:strVal val="visible"/>
                                      </p:to>
                                    </p:set>
                                    <p:animEffect transition="in" filter="dissolve">
                                      <p:cBhvr>
                                        <p:cTn id="23" dur="500"/>
                                        <p:tgtEl>
                                          <p:spTgt spid="231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a:extLst>
              <a:ext uri="{FF2B5EF4-FFF2-40B4-BE49-F238E27FC236}">
                <a16:creationId xmlns:a16="http://schemas.microsoft.com/office/drawing/2014/main" id="{B5272541-7620-32D8-9686-29822E1976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EB36F29-F6EE-974D-9D9A-9193F8026298}" type="slidenum">
              <a:rPr lang="tr-TR" altLang="tr-TR"/>
              <a:pPr/>
              <a:t>2</a:t>
            </a:fld>
            <a:endParaRPr lang="tr-TR" altLang="tr-TR"/>
          </a:p>
        </p:txBody>
      </p:sp>
      <p:graphicFrame>
        <p:nvGraphicFramePr>
          <p:cNvPr id="8" name="7 Diyagram">
            <a:extLst>
              <a:ext uri="{FF2B5EF4-FFF2-40B4-BE49-F238E27FC236}">
                <a16:creationId xmlns:a16="http://schemas.microsoft.com/office/drawing/2014/main" id="{1804E98A-8A09-F7EA-DEBE-66C319FDF0A7}"/>
              </a:ext>
            </a:extLst>
          </p:cNvPr>
          <p:cNvGraphicFramePr/>
          <p:nvPr/>
        </p:nvGraphicFramePr>
        <p:xfrm>
          <a:off x="1800225" y="2016125"/>
          <a:ext cx="5472113" cy="273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9" descr="gif89">
            <a:extLst>
              <a:ext uri="{FF2B5EF4-FFF2-40B4-BE49-F238E27FC236}">
                <a16:creationId xmlns:a16="http://schemas.microsoft.com/office/drawing/2014/main" id="{F0424E6B-1E91-ED44-033E-986F54447EF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04813"/>
            <a:ext cx="12239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a:extLst>
              <a:ext uri="{FF2B5EF4-FFF2-40B4-BE49-F238E27FC236}">
                <a16:creationId xmlns:a16="http://schemas.microsoft.com/office/drawing/2014/main" id="{18CF5929-F6F7-5DE6-9060-686B66A54C21}"/>
              </a:ext>
            </a:extLst>
          </p:cNvPr>
          <p:cNvSpPr>
            <a:spLocks noGrp="1" noChangeArrowheads="1"/>
          </p:cNvSpPr>
          <p:nvPr>
            <p:ph type="title"/>
          </p:nvPr>
        </p:nvSpPr>
        <p:spPr>
          <a:xfrm>
            <a:off x="468313" y="333375"/>
            <a:ext cx="8229600" cy="1143000"/>
          </a:xfrm>
        </p:spPr>
        <p:txBody>
          <a:bodyPr/>
          <a:lstStyle/>
          <a:p>
            <a:r>
              <a:rPr lang="tr-TR" altLang="tr-TR">
                <a:solidFill>
                  <a:srgbClr val="FF0000"/>
                </a:solidFill>
              </a:rPr>
              <a:t>Erken doğum halinde..</a:t>
            </a:r>
          </a:p>
        </p:txBody>
      </p:sp>
      <p:sp>
        <p:nvSpPr>
          <p:cNvPr id="57347" name="2 İçerik Yer Tutucusu">
            <a:extLst>
              <a:ext uri="{FF2B5EF4-FFF2-40B4-BE49-F238E27FC236}">
                <a16:creationId xmlns:a16="http://schemas.microsoft.com/office/drawing/2014/main" id="{3CEB8261-D92A-3061-5BCE-E3FA08042328}"/>
              </a:ext>
            </a:extLst>
          </p:cNvPr>
          <p:cNvSpPr>
            <a:spLocks noGrp="1" noChangeArrowheads="1"/>
          </p:cNvSpPr>
          <p:nvPr>
            <p:ph idx="1"/>
          </p:nvPr>
        </p:nvSpPr>
        <p:spPr/>
        <p:txBody>
          <a:bodyPr/>
          <a:lstStyle/>
          <a:p>
            <a:pPr eaLnBrk="1" hangingPunct="1">
              <a:lnSpc>
                <a:spcPct val="90000"/>
              </a:lnSpc>
            </a:pPr>
            <a:r>
              <a:rPr lang="tr-TR" altLang="tr-TR"/>
              <a:t>Kadın işçinin erken doğum yapması halinde ise doğumdan önce kullanamadığı çalıştırılmayacak süreler, doğum sonrası sürelere eklenmek suretiyle kullandırılır.</a:t>
            </a:r>
          </a:p>
          <a:p>
            <a:pPr eaLnBrk="1" hangingPunct="1">
              <a:lnSpc>
                <a:spcPct val="90000"/>
              </a:lnSpc>
              <a:buFont typeface="Arial" panose="020B0604020202020204" pitchFamily="34" charset="0"/>
              <a:buNone/>
            </a:pPr>
            <a:r>
              <a:rPr lang="tr-TR" altLang="tr-TR" sz="2800"/>
              <a:t>    (Ek cümle: 13/2/2011-6111/76 md.)</a:t>
            </a:r>
            <a:endParaRPr lang="en-US" altLang="tr-TR" sz="2800">
              <a:latin typeface="Comic Sans MS" panose="030F0902030302020204" pitchFamily="66" charset="0"/>
            </a:endParaRPr>
          </a:p>
          <a:p>
            <a:endParaRPr lang="tr-TR" altLang="tr-TR"/>
          </a:p>
          <a:p>
            <a:endParaRPr lang="tr-TR" altLang="tr-TR"/>
          </a:p>
        </p:txBody>
      </p:sp>
      <p:sp>
        <p:nvSpPr>
          <p:cNvPr id="57348" name="3 Slayt Numarası Yer Tutucusu">
            <a:extLst>
              <a:ext uri="{FF2B5EF4-FFF2-40B4-BE49-F238E27FC236}">
                <a16:creationId xmlns:a16="http://schemas.microsoft.com/office/drawing/2014/main" id="{A022CEA7-FB25-EC99-B0F8-89815308D5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C30A79D-E0EC-9F4D-BB64-FA53B74C700E}" type="slidenum">
              <a:rPr lang="tr-TR" altLang="tr-TR">
                <a:solidFill>
                  <a:srgbClr val="000000"/>
                </a:solidFill>
              </a:rPr>
              <a:pPr/>
              <a:t>20</a:t>
            </a:fld>
            <a:endParaRPr lang="tr-TR" altLang="tr-TR">
              <a:solidFill>
                <a:srgbClr val="000000"/>
              </a:solidFill>
            </a:endParaRPr>
          </a:p>
        </p:txBody>
      </p:sp>
      <p:pic>
        <p:nvPicPr>
          <p:cNvPr id="57349" name="Picture 7" descr="bebe42ai9">
            <a:extLst>
              <a:ext uri="{FF2B5EF4-FFF2-40B4-BE49-F238E27FC236}">
                <a16:creationId xmlns:a16="http://schemas.microsoft.com/office/drawing/2014/main" id="{36AD87CF-B430-3A0A-2EB1-6F104CF4BF3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5291138"/>
            <a:ext cx="14192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5 Slayt Numarası Yer Tutucusu">
            <a:extLst>
              <a:ext uri="{FF2B5EF4-FFF2-40B4-BE49-F238E27FC236}">
                <a16:creationId xmlns:a16="http://schemas.microsoft.com/office/drawing/2014/main" id="{B14AF8DC-8391-8FB7-856D-1BE90AD1D4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9ED3B6A-DA34-C74F-A749-91C64F3E0C18}" type="slidenum">
              <a:rPr lang="tr-TR" altLang="tr-TR"/>
              <a:pPr/>
              <a:t>21</a:t>
            </a:fld>
            <a:endParaRPr lang="tr-TR" altLang="tr-TR"/>
          </a:p>
        </p:txBody>
      </p:sp>
      <p:sp>
        <p:nvSpPr>
          <p:cNvPr id="69635" name="Rectangle 2">
            <a:extLst>
              <a:ext uri="{FF2B5EF4-FFF2-40B4-BE49-F238E27FC236}">
                <a16:creationId xmlns:a16="http://schemas.microsoft.com/office/drawing/2014/main" id="{5C35AD84-8346-5ED2-4521-5E0EC61738DA}"/>
              </a:ext>
            </a:extLst>
          </p:cNvPr>
          <p:cNvSpPr>
            <a:spLocks noGrp="1" noChangeArrowheads="1"/>
          </p:cNvSpPr>
          <p:nvPr>
            <p:ph type="title"/>
          </p:nvPr>
        </p:nvSpPr>
        <p:spPr>
          <a:solidFill>
            <a:schemeClr val="hlink"/>
          </a:solidFill>
        </p:spPr>
        <p:txBody>
          <a:bodyPr/>
          <a:lstStyle/>
          <a:p>
            <a:pPr eaLnBrk="1" hangingPunct="1"/>
            <a:r>
              <a:rPr lang="tr-TR" altLang="tr-TR" sz="4000" b="1">
                <a:solidFill>
                  <a:schemeClr val="bg1"/>
                </a:solidFill>
              </a:rPr>
              <a:t>İŞ SÖZLEŞMESİNİN ŞEKLİ</a:t>
            </a:r>
            <a:br>
              <a:rPr lang="tr-TR" altLang="tr-TR" sz="4000">
                <a:solidFill>
                  <a:schemeClr val="bg1"/>
                </a:solidFill>
              </a:rPr>
            </a:br>
            <a:endParaRPr lang="tr-TR" altLang="tr-TR" sz="4000">
              <a:solidFill>
                <a:schemeClr val="bg1"/>
              </a:solidFill>
            </a:endParaRPr>
          </a:p>
        </p:txBody>
      </p:sp>
      <p:sp>
        <p:nvSpPr>
          <p:cNvPr id="28676" name="Rectangle 3">
            <a:extLst>
              <a:ext uri="{FF2B5EF4-FFF2-40B4-BE49-F238E27FC236}">
                <a16:creationId xmlns:a16="http://schemas.microsoft.com/office/drawing/2014/main" id="{23525F44-4CEB-136D-9191-FE50FFBFCEF8}"/>
              </a:ext>
            </a:extLst>
          </p:cNvPr>
          <p:cNvSpPr>
            <a:spLocks noGrp="1" noChangeArrowheads="1"/>
          </p:cNvSpPr>
          <p:nvPr>
            <p:ph type="body" idx="1"/>
          </p:nvPr>
        </p:nvSpPr>
        <p:spPr>
          <a:xfrm>
            <a:off x="857250" y="2017713"/>
            <a:ext cx="8097838" cy="4483100"/>
          </a:xfrm>
          <a:solidFill>
            <a:schemeClr val="bg1">
              <a:lumMod val="85000"/>
            </a:schemeClr>
          </a:solidFill>
        </p:spPr>
        <p:txBody>
          <a:bodyPr/>
          <a:lstStyle/>
          <a:p>
            <a:pPr eaLnBrk="1" hangingPunct="1">
              <a:defRPr/>
            </a:pPr>
            <a:r>
              <a:rPr lang="tr-TR" dirty="0">
                <a:latin typeface="Comic Sans MS" pitchFamily="66" charset="0"/>
              </a:rPr>
              <a:t>Aksine bir hüküm bulunmadıkça iş sözleşmesi, kural olarak özel bir şekle bağlı değildir.</a:t>
            </a:r>
          </a:p>
          <a:p>
            <a:pPr eaLnBrk="1" hangingPunct="1">
              <a:defRPr/>
            </a:pPr>
            <a:r>
              <a:rPr lang="tr-TR" dirty="0">
                <a:latin typeface="Comic Sans MS" pitchFamily="66" charset="0"/>
              </a:rPr>
              <a:t>İş Kanunu, sadece süresi bir yıl veya daha uzun olan süresi belirli iş sözleşmelerinin </a:t>
            </a:r>
            <a:r>
              <a:rPr lang="tr-TR" i="1" dirty="0">
                <a:latin typeface="Comic Sans MS" pitchFamily="66" charset="0"/>
              </a:rPr>
              <a:t>yazılı</a:t>
            </a:r>
            <a:r>
              <a:rPr lang="tr-TR" dirty="0">
                <a:latin typeface="Comic Sans MS" pitchFamily="66" charset="0"/>
              </a:rPr>
              <a:t> şekilde yapılmasını aramıştır (md. 8/II). Bu şekil, “sıhhat (geçerlilik) şekli” değil </a:t>
            </a:r>
            <a:r>
              <a:rPr lang="tr-TR" b="1" dirty="0">
                <a:latin typeface="Comic Sans MS" pitchFamily="66" charset="0"/>
              </a:rPr>
              <a:t>“ispat şekli”</a:t>
            </a:r>
            <a:r>
              <a:rPr lang="tr-TR" dirty="0">
                <a:latin typeface="Comic Sans MS" pitchFamily="66" charset="0"/>
              </a:rPr>
              <a:t>dir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5 Slayt Numarası Yer Tutucusu">
            <a:extLst>
              <a:ext uri="{FF2B5EF4-FFF2-40B4-BE49-F238E27FC236}">
                <a16:creationId xmlns:a16="http://schemas.microsoft.com/office/drawing/2014/main" id="{CDC1CFF3-8826-F49F-0A04-B4D3664C01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77E2636-7644-5D45-9457-ECDB176A0A63}" type="slidenum">
              <a:rPr lang="tr-TR" altLang="tr-TR"/>
              <a:pPr/>
              <a:t>22</a:t>
            </a:fld>
            <a:endParaRPr lang="tr-TR" altLang="tr-TR"/>
          </a:p>
        </p:txBody>
      </p:sp>
      <p:sp>
        <p:nvSpPr>
          <p:cNvPr id="70659" name="Rectangle 2">
            <a:extLst>
              <a:ext uri="{FF2B5EF4-FFF2-40B4-BE49-F238E27FC236}">
                <a16:creationId xmlns:a16="http://schemas.microsoft.com/office/drawing/2014/main" id="{0C9FB21F-A005-9135-60BE-C4BB8DDA214A}"/>
              </a:ext>
            </a:extLst>
          </p:cNvPr>
          <p:cNvSpPr>
            <a:spLocks noGrp="1" noChangeArrowheads="1"/>
          </p:cNvSpPr>
          <p:nvPr>
            <p:ph type="title"/>
          </p:nvPr>
        </p:nvSpPr>
        <p:spPr>
          <a:xfrm>
            <a:off x="468313" y="260350"/>
            <a:ext cx="8229600" cy="1368425"/>
          </a:xfrm>
          <a:solidFill>
            <a:schemeClr val="hlink"/>
          </a:solidFill>
        </p:spPr>
        <p:txBody>
          <a:bodyPr/>
          <a:lstStyle/>
          <a:p>
            <a:pPr eaLnBrk="1" hangingPunct="1"/>
            <a:br>
              <a:rPr lang="tr-TR" altLang="tr-TR" sz="2800" b="1">
                <a:solidFill>
                  <a:schemeClr val="bg1"/>
                </a:solidFill>
              </a:rPr>
            </a:br>
            <a:r>
              <a:rPr lang="tr-TR" altLang="tr-TR" sz="2400" b="1">
                <a:solidFill>
                  <a:schemeClr val="bg1"/>
                </a:solidFill>
                <a:latin typeface="Comic Sans MS" panose="030F0902030302020204" pitchFamily="66" charset="0"/>
              </a:rPr>
              <a:t>İŞ SÖZLEŞMESİ YAPILAN İŞÇİYE ÖZLÜK DOSYASI AÇILMASI </a:t>
            </a:r>
            <a:br>
              <a:rPr lang="tr-TR" altLang="tr-TR" sz="2400">
                <a:solidFill>
                  <a:schemeClr val="bg1"/>
                </a:solidFill>
                <a:latin typeface="Comic Sans MS" panose="030F0902030302020204" pitchFamily="66" charset="0"/>
              </a:rPr>
            </a:br>
            <a:endParaRPr lang="tr-TR" altLang="tr-TR" sz="2400">
              <a:solidFill>
                <a:schemeClr val="bg1"/>
              </a:solidFill>
              <a:latin typeface="Comic Sans MS" panose="030F0902030302020204" pitchFamily="66" charset="0"/>
            </a:endParaRPr>
          </a:p>
        </p:txBody>
      </p:sp>
      <p:sp>
        <p:nvSpPr>
          <p:cNvPr id="30724" name="Rectangle 3">
            <a:extLst>
              <a:ext uri="{FF2B5EF4-FFF2-40B4-BE49-F238E27FC236}">
                <a16:creationId xmlns:a16="http://schemas.microsoft.com/office/drawing/2014/main" id="{BFC81D52-239A-B40D-204C-61D67C63D155}"/>
              </a:ext>
            </a:extLst>
          </p:cNvPr>
          <p:cNvSpPr>
            <a:spLocks noGrp="1" noChangeArrowheads="1"/>
          </p:cNvSpPr>
          <p:nvPr>
            <p:ph type="body" idx="1"/>
          </p:nvPr>
        </p:nvSpPr>
        <p:spPr>
          <a:xfrm>
            <a:off x="714375" y="2017713"/>
            <a:ext cx="7858125" cy="4114800"/>
          </a:xfrm>
          <a:solidFill>
            <a:schemeClr val="bg1">
              <a:lumMod val="85000"/>
            </a:schemeClr>
          </a:solidFill>
        </p:spPr>
        <p:txBody>
          <a:bodyPr/>
          <a:lstStyle/>
          <a:p>
            <a:pPr algn="just" eaLnBrk="1" hangingPunct="1">
              <a:defRPr/>
            </a:pPr>
            <a:r>
              <a:rPr lang="tr-TR" dirty="0">
                <a:latin typeface="Comic Sans MS" pitchFamily="66" charset="0"/>
              </a:rPr>
              <a:t>İşveren çalıştırdığı her işçi için bir </a:t>
            </a:r>
            <a:r>
              <a:rPr lang="tr-TR" b="1" dirty="0">
                <a:latin typeface="Comic Sans MS" pitchFamily="66" charset="0"/>
              </a:rPr>
              <a:t>özlük dosyası</a:t>
            </a:r>
            <a:r>
              <a:rPr lang="tr-TR" dirty="0">
                <a:latin typeface="Comic Sans MS" pitchFamily="66" charset="0"/>
              </a:rPr>
              <a:t> düzenler.</a:t>
            </a:r>
          </a:p>
          <a:p>
            <a:pPr algn="just" eaLnBrk="1" hangingPunct="1">
              <a:defRPr/>
            </a:pPr>
            <a:r>
              <a:rPr lang="tr-TR" sz="2800" dirty="0">
                <a:latin typeface="Comic Sans MS" pitchFamily="66" charset="0"/>
              </a:rPr>
              <a:t> İşveren bu dosyada, işçinin kimlik bilgilerinin yanında, bu Kanun ve diğer kanunlar uyarınca düzenlemek zorunda olduğu her türlü belge ve kayıtları saklamak ve bunları istendiği zaman yetkili memur ve mercilere göstermek zorundadır.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5 Slayt Numarası Yer Tutucusu">
            <a:extLst>
              <a:ext uri="{FF2B5EF4-FFF2-40B4-BE49-F238E27FC236}">
                <a16:creationId xmlns:a16="http://schemas.microsoft.com/office/drawing/2014/main" id="{897808B0-208D-B215-4BFD-6B3F4EA1E0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A1376E1-AFC6-5647-A61B-821533607783}" type="slidenum">
              <a:rPr lang="tr-TR" altLang="tr-TR"/>
              <a:pPr/>
              <a:t>23</a:t>
            </a:fld>
            <a:endParaRPr lang="tr-TR" altLang="tr-TR"/>
          </a:p>
        </p:txBody>
      </p:sp>
      <p:sp>
        <p:nvSpPr>
          <p:cNvPr id="31747" name="Rectangle 2">
            <a:extLst>
              <a:ext uri="{FF2B5EF4-FFF2-40B4-BE49-F238E27FC236}">
                <a16:creationId xmlns:a16="http://schemas.microsoft.com/office/drawing/2014/main" id="{FE8558AB-9424-E939-8F94-3484C96ADAA5}"/>
              </a:ext>
            </a:extLst>
          </p:cNvPr>
          <p:cNvSpPr>
            <a:spLocks noGrp="1" noChangeArrowheads="1"/>
          </p:cNvSpPr>
          <p:nvPr>
            <p:ph type="body" idx="1"/>
          </p:nvPr>
        </p:nvSpPr>
        <p:spPr>
          <a:xfrm>
            <a:off x="539750" y="2327275"/>
            <a:ext cx="8229600" cy="3744913"/>
          </a:xfrm>
          <a:solidFill>
            <a:schemeClr val="bg1">
              <a:lumMod val="85000"/>
            </a:schemeClr>
          </a:solidFill>
        </p:spPr>
        <p:txBody>
          <a:bodyPr/>
          <a:lstStyle/>
          <a:p>
            <a:pPr algn="just" eaLnBrk="1" hangingPunct="1">
              <a:defRPr/>
            </a:pPr>
            <a:r>
              <a:rPr lang="tr-TR" dirty="0">
                <a:latin typeface="Comic Sans MS" pitchFamily="66" charset="0"/>
              </a:rPr>
              <a:t>Taraflar iş sözleşmesini, ihtiyaçlarına uygun türde düzenleyebilirler. </a:t>
            </a:r>
          </a:p>
          <a:p>
            <a:pPr algn="just" eaLnBrk="1" hangingPunct="1">
              <a:defRPr/>
            </a:pPr>
            <a:r>
              <a:rPr lang="tr-TR" dirty="0">
                <a:latin typeface="Comic Sans MS" pitchFamily="66" charset="0"/>
              </a:rPr>
              <a:t>İş sözleşmeleri </a:t>
            </a:r>
            <a:r>
              <a:rPr lang="tr-TR" dirty="0">
                <a:solidFill>
                  <a:schemeClr val="hlink"/>
                </a:solidFill>
                <a:latin typeface="Comic Sans MS" pitchFamily="66" charset="0"/>
              </a:rPr>
              <a:t>belirli veya belirsiz süreli</a:t>
            </a:r>
            <a:r>
              <a:rPr lang="tr-TR" dirty="0">
                <a:latin typeface="Comic Sans MS" pitchFamily="66" charset="0"/>
              </a:rPr>
              <a:t> yapılır. Bu sözleşmeler çalışma biçimleri bakımından </a:t>
            </a:r>
            <a:r>
              <a:rPr lang="tr-TR" dirty="0">
                <a:solidFill>
                  <a:schemeClr val="hlink"/>
                </a:solidFill>
                <a:latin typeface="Comic Sans MS" pitchFamily="66" charset="0"/>
              </a:rPr>
              <a:t>tam süreli veya kısmî süreli</a:t>
            </a:r>
            <a:r>
              <a:rPr lang="tr-TR" dirty="0">
                <a:latin typeface="Comic Sans MS" pitchFamily="66" charset="0"/>
              </a:rPr>
              <a:t> yahut </a:t>
            </a:r>
            <a:r>
              <a:rPr lang="tr-TR" dirty="0">
                <a:solidFill>
                  <a:schemeClr val="hlink"/>
                </a:solidFill>
                <a:latin typeface="Comic Sans MS" pitchFamily="66" charset="0"/>
              </a:rPr>
              <a:t>deneme süreli</a:t>
            </a:r>
            <a:r>
              <a:rPr lang="tr-TR" dirty="0">
                <a:latin typeface="Comic Sans MS" pitchFamily="66" charset="0"/>
              </a:rPr>
              <a:t> ya da diğer türde oluşturulabilir. </a:t>
            </a:r>
          </a:p>
        </p:txBody>
      </p:sp>
      <p:sp>
        <p:nvSpPr>
          <p:cNvPr id="235523" name="AutoShape 3">
            <a:extLst>
              <a:ext uri="{FF2B5EF4-FFF2-40B4-BE49-F238E27FC236}">
                <a16:creationId xmlns:a16="http://schemas.microsoft.com/office/drawing/2014/main" id="{AD2D4504-0DBD-6AE9-DE59-A6C22B267262}"/>
              </a:ext>
            </a:extLst>
          </p:cNvPr>
          <p:cNvSpPr>
            <a:spLocks noChangeArrowheads="1"/>
          </p:cNvSpPr>
          <p:nvPr>
            <p:ph type="title"/>
          </p:nvPr>
        </p:nvSpPr>
        <p:spPr>
          <a:xfrm>
            <a:off x="142875" y="277813"/>
            <a:ext cx="8715375" cy="1865312"/>
          </a:xfrm>
          <a:prstGeom prst="bevel">
            <a:avLst>
              <a:gd name="adj" fmla="val 12500"/>
            </a:avLst>
          </a:prstGeom>
          <a:solidFill>
            <a:schemeClr val="accent1"/>
          </a:solidFill>
          <a:ln>
            <a:solidFill>
              <a:schemeClr val="tx1"/>
            </a:solidFill>
            <a:miter lim="800000"/>
            <a:headEnd/>
            <a:tailEnd/>
          </a:ln>
        </p:spPr>
        <p:txBody>
          <a:bodyPr anchor="ctr" anchorCtr="1"/>
          <a:lstStyle/>
          <a:p>
            <a:pPr eaLnBrk="1" hangingPunct="1">
              <a:spcBef>
                <a:spcPct val="20000"/>
              </a:spcBef>
              <a:buClr>
                <a:schemeClr val="hlink"/>
              </a:buClr>
              <a:buSzPct val="75000"/>
              <a:buFont typeface="Wingdings" pitchFamily="2" charset="2"/>
              <a:buNone/>
            </a:pPr>
            <a:r>
              <a:rPr lang="tr-TR" altLang="tr-TR" sz="3600" b="1"/>
              <a:t>İŞ SÖZLEŞMESİ</a:t>
            </a:r>
            <a:br>
              <a:rPr lang="tr-TR" altLang="tr-TR" sz="2400"/>
            </a:br>
            <a:r>
              <a:rPr lang="tr-TR" altLang="tr-TR" sz="2400"/>
              <a:t> TÜRLERİ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23"/>
                                        </p:tgtEl>
                                        <p:attrNameLst>
                                          <p:attrName>style.visibility</p:attrName>
                                        </p:attrNameLst>
                                      </p:cBhvr>
                                      <p:to>
                                        <p:strVal val="visible"/>
                                      </p:to>
                                    </p:set>
                                    <p:anim calcmode="lin" valueType="num">
                                      <p:cBhvr additive="base">
                                        <p:cTn id="7" dur="500" fill="hold"/>
                                        <p:tgtEl>
                                          <p:spTgt spid="235523"/>
                                        </p:tgtEl>
                                        <p:attrNameLst>
                                          <p:attrName>ppt_x</p:attrName>
                                        </p:attrNameLst>
                                      </p:cBhvr>
                                      <p:tavLst>
                                        <p:tav tm="0">
                                          <p:val>
                                            <p:strVal val="#ppt_x"/>
                                          </p:val>
                                        </p:tav>
                                        <p:tav tm="100000">
                                          <p:val>
                                            <p:strVal val="#ppt_x"/>
                                          </p:val>
                                        </p:tav>
                                      </p:tavLst>
                                    </p:anim>
                                    <p:anim calcmode="lin" valueType="num">
                                      <p:cBhvr additive="base">
                                        <p:cTn id="8" dur="500" fill="hold"/>
                                        <p:tgtEl>
                                          <p:spTgt spid="2355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a:extLst>
              <a:ext uri="{FF2B5EF4-FFF2-40B4-BE49-F238E27FC236}">
                <a16:creationId xmlns:a16="http://schemas.microsoft.com/office/drawing/2014/main" id="{847E2953-A3A7-249E-414F-B8A4D7BF99D2}"/>
              </a:ext>
            </a:extLst>
          </p:cNvPr>
          <p:cNvSpPr>
            <a:spLocks noGrp="1" noChangeArrowheads="1"/>
          </p:cNvSpPr>
          <p:nvPr>
            <p:ph type="title"/>
          </p:nvPr>
        </p:nvSpPr>
        <p:spPr/>
        <p:txBody>
          <a:bodyPr/>
          <a:lstStyle/>
          <a:p>
            <a:r>
              <a:rPr lang="tr-TR" altLang="tr-TR" sz="2800" b="1">
                <a:solidFill>
                  <a:srgbClr val="FF0000"/>
                </a:solidFill>
                <a:latin typeface="Comic Sans MS" panose="030F0902030302020204" pitchFamily="66" charset="0"/>
              </a:rPr>
              <a:t>SÜRESİ BELİRSİZ İŞ SÖZLEŞMESİ </a:t>
            </a:r>
            <a:r>
              <a:rPr lang="tr-TR" altLang="tr-TR" b="1">
                <a:solidFill>
                  <a:schemeClr val="bg1"/>
                </a:solidFill>
                <a:latin typeface="Comic Sans MS" panose="030F0902030302020204" pitchFamily="66" charset="0"/>
              </a:rPr>
              <a:t>İŞ</a:t>
            </a:r>
            <a:endParaRPr lang="tr-TR" altLang="tr-TR" sz="1800"/>
          </a:p>
        </p:txBody>
      </p:sp>
      <p:sp>
        <p:nvSpPr>
          <p:cNvPr id="32771" name="2 İçerik Yer Tutucusu">
            <a:extLst>
              <a:ext uri="{FF2B5EF4-FFF2-40B4-BE49-F238E27FC236}">
                <a16:creationId xmlns:a16="http://schemas.microsoft.com/office/drawing/2014/main" id="{4170151F-2CC8-9A5D-1C0D-B429A8A4DB5C}"/>
              </a:ext>
            </a:extLst>
          </p:cNvPr>
          <p:cNvSpPr>
            <a:spLocks noGrp="1"/>
          </p:cNvSpPr>
          <p:nvPr>
            <p:ph idx="1"/>
          </p:nvPr>
        </p:nvSpPr>
        <p:spPr>
          <a:solidFill>
            <a:schemeClr val="bg1">
              <a:lumMod val="85000"/>
            </a:schemeClr>
          </a:solidFill>
        </p:spPr>
        <p:txBody>
          <a:bodyPr/>
          <a:lstStyle/>
          <a:p>
            <a:pPr>
              <a:defRPr/>
            </a:pPr>
            <a:r>
              <a:rPr lang="tr-TR" b="1" dirty="0">
                <a:latin typeface="Comic Sans MS" pitchFamily="66" charset="0"/>
              </a:rPr>
              <a:t>İş ilişkisi bir süreye bağlı olarak yapılmazsa, sözleşme belirsiz süreli sayılır.</a:t>
            </a:r>
          </a:p>
          <a:p>
            <a:pPr>
              <a:defRPr/>
            </a:pPr>
            <a:r>
              <a:rPr lang="tr-TR" b="1" dirty="0">
                <a:latin typeface="Comic Sans MS" pitchFamily="66" charset="0"/>
              </a:rPr>
              <a:t>İşçi ya da işveren sözleşmeyi sona erdirmek için fesih bildirim (ihbar) sürelerine uymalıdır. Aksi halde “ihbar tazminatı” ödenmesi gerekir.</a:t>
            </a:r>
            <a:endParaRPr lang="tr-TR" dirty="0"/>
          </a:p>
        </p:txBody>
      </p:sp>
      <p:sp>
        <p:nvSpPr>
          <p:cNvPr id="75780" name="3 Slayt Numarası Yer Tutucusu">
            <a:extLst>
              <a:ext uri="{FF2B5EF4-FFF2-40B4-BE49-F238E27FC236}">
                <a16:creationId xmlns:a16="http://schemas.microsoft.com/office/drawing/2014/main" id="{79FC56A3-83E0-D04A-C33E-F627638EE6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8ACA11A-3A0E-F347-AD20-DC521A9E0511}" type="slidenum">
              <a:rPr lang="tr-TR" altLang="tr-TR"/>
              <a:pPr/>
              <a:t>24</a:t>
            </a:fld>
            <a:endParaRPr lang="tr-TR" alt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5 Slayt Numarası Yer Tutucusu">
            <a:extLst>
              <a:ext uri="{FF2B5EF4-FFF2-40B4-BE49-F238E27FC236}">
                <a16:creationId xmlns:a16="http://schemas.microsoft.com/office/drawing/2014/main" id="{65B04909-07E4-4DB2-FCD8-FE9B5E603E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218BEEA-788C-E64F-A489-BC84123F7310}" type="slidenum">
              <a:rPr lang="tr-TR" altLang="tr-TR"/>
              <a:pPr/>
              <a:t>25</a:t>
            </a:fld>
            <a:endParaRPr lang="tr-TR" altLang="tr-TR"/>
          </a:p>
        </p:txBody>
      </p:sp>
      <p:sp>
        <p:nvSpPr>
          <p:cNvPr id="51202" name="Rectangle 2">
            <a:extLst>
              <a:ext uri="{FF2B5EF4-FFF2-40B4-BE49-F238E27FC236}">
                <a16:creationId xmlns:a16="http://schemas.microsoft.com/office/drawing/2014/main" id="{B53E1D20-9F8A-8E30-4D30-155C20A24B73}"/>
              </a:ext>
            </a:extLst>
          </p:cNvPr>
          <p:cNvSpPr>
            <a:spLocks noGrp="1" noChangeArrowheads="1"/>
          </p:cNvSpPr>
          <p:nvPr>
            <p:ph type="title"/>
          </p:nvPr>
        </p:nvSpPr>
        <p:spPr>
          <a:solidFill>
            <a:schemeClr val="hlink"/>
          </a:solidFill>
        </p:spPr>
        <p:txBody>
          <a:bodyPr/>
          <a:lstStyle/>
          <a:p>
            <a:pPr eaLnBrk="1" hangingPunct="1"/>
            <a:r>
              <a:rPr lang="en-US" altLang="tr-TR" sz="4000" b="1">
                <a:solidFill>
                  <a:schemeClr val="bg1"/>
                </a:solidFill>
              </a:rPr>
              <a:t>SÜRESİ BELİRSİZ İŞ SÖZLEŞMESİNİN FESHİ</a:t>
            </a:r>
            <a:endParaRPr lang="tr-TR" altLang="tr-TR" sz="4000" b="1">
              <a:solidFill>
                <a:schemeClr val="bg1"/>
              </a:solidFill>
            </a:endParaRPr>
          </a:p>
        </p:txBody>
      </p:sp>
      <p:sp>
        <p:nvSpPr>
          <p:cNvPr id="51203" name="Rectangle 3">
            <a:extLst>
              <a:ext uri="{FF2B5EF4-FFF2-40B4-BE49-F238E27FC236}">
                <a16:creationId xmlns:a16="http://schemas.microsoft.com/office/drawing/2014/main" id="{30EDB6DB-6D88-3EC4-E1F7-E79B7C05A541}"/>
              </a:ext>
            </a:extLst>
          </p:cNvPr>
          <p:cNvSpPr>
            <a:spLocks noGrp="1" noChangeArrowheads="1"/>
          </p:cNvSpPr>
          <p:nvPr>
            <p:ph type="body" idx="1"/>
          </p:nvPr>
        </p:nvSpPr>
        <p:spPr>
          <a:xfrm>
            <a:off x="857250" y="2017713"/>
            <a:ext cx="8097838" cy="4114800"/>
          </a:xfrm>
          <a:solidFill>
            <a:schemeClr val="bg1">
              <a:lumMod val="85000"/>
            </a:schemeClr>
          </a:solidFill>
        </p:spPr>
        <p:txBody>
          <a:bodyPr/>
          <a:lstStyle/>
          <a:p>
            <a:pPr algn="just" eaLnBrk="1" hangingPunct="1">
              <a:lnSpc>
                <a:spcPct val="80000"/>
              </a:lnSpc>
              <a:defRPr/>
            </a:pPr>
            <a:r>
              <a:rPr lang="en-US" sz="2400" dirty="0">
                <a:latin typeface="Comic Sans MS" pitchFamily="66" charset="0"/>
              </a:rPr>
              <a:t>- </a:t>
            </a:r>
            <a:r>
              <a:rPr lang="en-US" sz="2400" dirty="0" err="1">
                <a:latin typeface="Comic Sans MS" pitchFamily="66" charset="0"/>
              </a:rPr>
              <a:t>Sözleşme</a:t>
            </a:r>
            <a:r>
              <a:rPr lang="en-US" sz="2400" dirty="0">
                <a:latin typeface="Comic Sans MS" pitchFamily="66" charset="0"/>
              </a:rPr>
              <a:t>, </a:t>
            </a:r>
            <a:r>
              <a:rPr lang="en-US" sz="2400" dirty="0" err="1">
                <a:latin typeface="Comic Sans MS" pitchFamily="66" charset="0"/>
              </a:rPr>
              <a:t>işi</a:t>
            </a:r>
            <a:r>
              <a:rPr lang="en-US" sz="2400" dirty="0">
                <a:latin typeface="Comic Sans MS" pitchFamily="66" charset="0"/>
              </a:rPr>
              <a:t> </a:t>
            </a:r>
            <a:r>
              <a:rPr lang="en-US" sz="2400" b="1" dirty="0" err="1">
                <a:latin typeface="Comic Sans MS" pitchFamily="66" charset="0"/>
              </a:rPr>
              <a:t>altı</a:t>
            </a:r>
            <a:r>
              <a:rPr lang="en-US" sz="2400" b="1" dirty="0">
                <a:latin typeface="Comic Sans MS" pitchFamily="66" charset="0"/>
              </a:rPr>
              <a:t> </a:t>
            </a:r>
            <a:r>
              <a:rPr lang="en-US" sz="2400" b="1" dirty="0" err="1">
                <a:latin typeface="Comic Sans MS" pitchFamily="66" charset="0"/>
              </a:rPr>
              <a:t>aydan</a:t>
            </a:r>
            <a:r>
              <a:rPr lang="en-US" sz="2400" b="1" dirty="0">
                <a:latin typeface="Comic Sans MS" pitchFamily="66" charset="0"/>
              </a:rPr>
              <a:t> </a:t>
            </a:r>
            <a:r>
              <a:rPr lang="en-US" sz="2400" b="1" dirty="0" err="1">
                <a:latin typeface="Comic Sans MS" pitchFamily="66" charset="0"/>
              </a:rPr>
              <a:t>az</a:t>
            </a:r>
            <a:r>
              <a:rPr lang="en-US" sz="2400" dirty="0">
                <a:latin typeface="Comic Sans MS" pitchFamily="66" charset="0"/>
              </a:rPr>
              <a:t> </a:t>
            </a:r>
            <a:r>
              <a:rPr lang="en-US" sz="2400" dirty="0" err="1">
                <a:latin typeface="Comic Sans MS" pitchFamily="66" charset="0"/>
              </a:rPr>
              <a:t>sürmüş</a:t>
            </a:r>
            <a:r>
              <a:rPr lang="en-US" sz="2400" dirty="0">
                <a:latin typeface="Comic Sans MS" pitchFamily="66" charset="0"/>
              </a:rPr>
              <a:t> </a:t>
            </a:r>
            <a:r>
              <a:rPr lang="en-US" sz="2400" dirty="0" err="1">
                <a:latin typeface="Comic Sans MS" pitchFamily="66" charset="0"/>
              </a:rPr>
              <a:t>olan</a:t>
            </a:r>
            <a:r>
              <a:rPr lang="en-US" sz="2400" dirty="0">
                <a:latin typeface="Comic Sans MS" pitchFamily="66" charset="0"/>
              </a:rPr>
              <a:t> </a:t>
            </a:r>
            <a:r>
              <a:rPr lang="en-US" sz="2400" dirty="0" err="1">
                <a:latin typeface="Comic Sans MS" pitchFamily="66" charset="0"/>
              </a:rPr>
              <a:t>işçi</a:t>
            </a:r>
            <a:r>
              <a:rPr lang="en-US" sz="2400" dirty="0">
                <a:latin typeface="Comic Sans MS" pitchFamily="66" charset="0"/>
              </a:rPr>
              <a:t> </a:t>
            </a:r>
            <a:r>
              <a:rPr lang="en-US" sz="2400" dirty="0" err="1">
                <a:latin typeface="Comic Sans MS" pitchFamily="66" charset="0"/>
              </a:rPr>
              <a:t>için</a:t>
            </a:r>
            <a:r>
              <a:rPr lang="en-US" sz="2400" dirty="0">
                <a:latin typeface="Comic Sans MS" pitchFamily="66" charset="0"/>
              </a:rPr>
              <a:t>, </a:t>
            </a:r>
            <a:r>
              <a:rPr lang="en-US" sz="2400" dirty="0" err="1">
                <a:latin typeface="Comic Sans MS" pitchFamily="66" charset="0"/>
              </a:rPr>
              <a:t>bildirimin</a:t>
            </a:r>
            <a:r>
              <a:rPr lang="en-US" sz="2400" dirty="0">
                <a:latin typeface="Comic Sans MS" pitchFamily="66" charset="0"/>
              </a:rPr>
              <a:t> </a:t>
            </a:r>
            <a:r>
              <a:rPr lang="en-US" sz="2400" dirty="0" err="1">
                <a:latin typeface="Comic Sans MS" pitchFamily="66" charset="0"/>
              </a:rPr>
              <a:t>diğer</a:t>
            </a:r>
            <a:r>
              <a:rPr lang="en-US" sz="2400" dirty="0">
                <a:latin typeface="Comic Sans MS" pitchFamily="66" charset="0"/>
              </a:rPr>
              <a:t> </a:t>
            </a:r>
            <a:r>
              <a:rPr lang="en-US" sz="2400" dirty="0" err="1">
                <a:latin typeface="Comic Sans MS" pitchFamily="66" charset="0"/>
              </a:rPr>
              <a:t>tarafa</a:t>
            </a:r>
            <a:r>
              <a:rPr lang="en-US" sz="2400" dirty="0">
                <a:latin typeface="Comic Sans MS" pitchFamily="66" charset="0"/>
              </a:rPr>
              <a:t> </a:t>
            </a:r>
            <a:r>
              <a:rPr lang="en-US" sz="2400" dirty="0" err="1">
                <a:latin typeface="Comic Sans MS" pitchFamily="66" charset="0"/>
              </a:rPr>
              <a:t>yapılmasından</a:t>
            </a:r>
            <a:r>
              <a:rPr lang="en-US" sz="2400" dirty="0">
                <a:latin typeface="Comic Sans MS" pitchFamily="66" charset="0"/>
              </a:rPr>
              <a:t> </a:t>
            </a:r>
            <a:r>
              <a:rPr lang="en-US" sz="2400" dirty="0" err="1">
                <a:latin typeface="Comic Sans MS" pitchFamily="66" charset="0"/>
              </a:rPr>
              <a:t>başlayarak</a:t>
            </a:r>
            <a:r>
              <a:rPr lang="en-US" sz="2400" dirty="0">
                <a:latin typeface="Comic Sans MS" pitchFamily="66" charset="0"/>
              </a:rPr>
              <a:t> </a:t>
            </a:r>
            <a:r>
              <a:rPr lang="en-US" sz="2400" b="1" dirty="0" err="1">
                <a:solidFill>
                  <a:schemeClr val="hlink"/>
                </a:solidFill>
                <a:latin typeface="Comic Sans MS" pitchFamily="66" charset="0"/>
              </a:rPr>
              <a:t>iki</a:t>
            </a:r>
            <a:r>
              <a:rPr lang="en-US" sz="2400" b="1" dirty="0">
                <a:solidFill>
                  <a:schemeClr val="hlink"/>
                </a:solidFill>
                <a:latin typeface="Comic Sans MS" pitchFamily="66" charset="0"/>
              </a:rPr>
              <a:t> </a:t>
            </a:r>
            <a:r>
              <a:rPr lang="en-US" sz="2400" b="1" dirty="0" err="1">
                <a:solidFill>
                  <a:schemeClr val="hlink"/>
                </a:solidFill>
                <a:latin typeface="Comic Sans MS" pitchFamily="66" charset="0"/>
              </a:rPr>
              <a:t>hafta</a:t>
            </a:r>
            <a:r>
              <a:rPr lang="en-US" sz="2400" dirty="0">
                <a:latin typeface="Comic Sans MS" pitchFamily="66" charset="0"/>
              </a:rPr>
              <a:t> </a:t>
            </a:r>
            <a:r>
              <a:rPr lang="en-US" sz="2400" dirty="0" err="1">
                <a:latin typeface="Comic Sans MS" pitchFamily="66" charset="0"/>
              </a:rPr>
              <a:t>sonra</a:t>
            </a:r>
            <a:r>
              <a:rPr lang="en-US" sz="2400" dirty="0">
                <a:latin typeface="Comic Sans MS" pitchFamily="66" charset="0"/>
              </a:rPr>
              <a:t> </a:t>
            </a:r>
          </a:p>
          <a:p>
            <a:pPr algn="just" eaLnBrk="1" hangingPunct="1">
              <a:lnSpc>
                <a:spcPct val="80000"/>
              </a:lnSpc>
              <a:defRPr/>
            </a:pPr>
            <a:r>
              <a:rPr lang="en-US" sz="2400" dirty="0">
                <a:latin typeface="Comic Sans MS" pitchFamily="66" charset="0"/>
              </a:rPr>
              <a:t>- </a:t>
            </a:r>
            <a:r>
              <a:rPr lang="en-US" sz="2400" dirty="0" err="1">
                <a:latin typeface="Comic Sans MS" pitchFamily="66" charset="0"/>
              </a:rPr>
              <a:t>Sözleşme</a:t>
            </a:r>
            <a:r>
              <a:rPr lang="en-US" sz="2400" dirty="0">
                <a:latin typeface="Comic Sans MS" pitchFamily="66" charset="0"/>
              </a:rPr>
              <a:t>, </a:t>
            </a:r>
            <a:r>
              <a:rPr lang="en-US" sz="2400" dirty="0" err="1">
                <a:latin typeface="Comic Sans MS" pitchFamily="66" charset="0"/>
              </a:rPr>
              <a:t>işi</a:t>
            </a:r>
            <a:r>
              <a:rPr lang="en-US" sz="2400" dirty="0">
                <a:latin typeface="Comic Sans MS" pitchFamily="66" charset="0"/>
              </a:rPr>
              <a:t> </a:t>
            </a:r>
            <a:r>
              <a:rPr lang="en-US" sz="2400" b="1" dirty="0" err="1">
                <a:latin typeface="Comic Sans MS" pitchFamily="66" charset="0"/>
              </a:rPr>
              <a:t>altı</a:t>
            </a:r>
            <a:r>
              <a:rPr lang="en-US" sz="2400" b="1" dirty="0">
                <a:latin typeface="Comic Sans MS" pitchFamily="66" charset="0"/>
              </a:rPr>
              <a:t> </a:t>
            </a:r>
            <a:r>
              <a:rPr lang="en-US" sz="2400" b="1" dirty="0" err="1">
                <a:latin typeface="Comic Sans MS" pitchFamily="66" charset="0"/>
              </a:rPr>
              <a:t>aydan</a:t>
            </a:r>
            <a:r>
              <a:rPr lang="en-US" sz="2400" b="1" dirty="0">
                <a:latin typeface="Comic Sans MS" pitchFamily="66" charset="0"/>
              </a:rPr>
              <a:t> </a:t>
            </a:r>
            <a:r>
              <a:rPr lang="en-US" sz="2400" b="1" dirty="0" err="1">
                <a:latin typeface="Comic Sans MS" pitchFamily="66" charset="0"/>
              </a:rPr>
              <a:t>birbuçuk</a:t>
            </a:r>
            <a:r>
              <a:rPr lang="en-US" sz="2400" b="1" dirty="0">
                <a:latin typeface="Comic Sans MS" pitchFamily="66" charset="0"/>
              </a:rPr>
              <a:t> </a:t>
            </a:r>
            <a:r>
              <a:rPr lang="en-US" sz="2400" b="1" dirty="0" err="1">
                <a:latin typeface="Comic Sans MS" pitchFamily="66" charset="0"/>
              </a:rPr>
              <a:t>yıla</a:t>
            </a:r>
            <a:r>
              <a:rPr lang="en-US" sz="2400" b="1" dirty="0">
                <a:latin typeface="Comic Sans MS" pitchFamily="66" charset="0"/>
              </a:rPr>
              <a:t> </a:t>
            </a:r>
            <a:r>
              <a:rPr lang="en-US" sz="2400" b="1" dirty="0" err="1">
                <a:latin typeface="Comic Sans MS" pitchFamily="66" charset="0"/>
              </a:rPr>
              <a:t>kadar</a:t>
            </a:r>
            <a:r>
              <a:rPr lang="en-US" sz="2400" dirty="0">
                <a:latin typeface="Comic Sans MS" pitchFamily="66" charset="0"/>
              </a:rPr>
              <a:t> </a:t>
            </a:r>
            <a:r>
              <a:rPr lang="en-US" sz="2400" dirty="0" err="1">
                <a:latin typeface="Comic Sans MS" pitchFamily="66" charset="0"/>
              </a:rPr>
              <a:t>sürmüş</a:t>
            </a:r>
            <a:r>
              <a:rPr lang="en-US" sz="2400" dirty="0">
                <a:latin typeface="Comic Sans MS" pitchFamily="66" charset="0"/>
              </a:rPr>
              <a:t> </a:t>
            </a:r>
            <a:r>
              <a:rPr lang="en-US" sz="2400" dirty="0" err="1">
                <a:latin typeface="Comic Sans MS" pitchFamily="66" charset="0"/>
              </a:rPr>
              <a:t>olan</a:t>
            </a:r>
            <a:r>
              <a:rPr lang="en-US" sz="2400" dirty="0">
                <a:latin typeface="Comic Sans MS" pitchFamily="66" charset="0"/>
              </a:rPr>
              <a:t> </a:t>
            </a:r>
            <a:r>
              <a:rPr lang="en-US" sz="2400" dirty="0" err="1">
                <a:latin typeface="Comic Sans MS" pitchFamily="66" charset="0"/>
              </a:rPr>
              <a:t>işçi</a:t>
            </a:r>
            <a:r>
              <a:rPr lang="en-US" sz="2400" dirty="0">
                <a:latin typeface="Comic Sans MS" pitchFamily="66" charset="0"/>
              </a:rPr>
              <a:t> </a:t>
            </a:r>
            <a:r>
              <a:rPr lang="en-US" sz="2400" dirty="0" err="1">
                <a:latin typeface="Comic Sans MS" pitchFamily="66" charset="0"/>
              </a:rPr>
              <a:t>için</a:t>
            </a:r>
            <a:r>
              <a:rPr lang="en-US" sz="2400" dirty="0">
                <a:latin typeface="Comic Sans MS" pitchFamily="66" charset="0"/>
              </a:rPr>
              <a:t>, </a:t>
            </a:r>
            <a:r>
              <a:rPr lang="en-US" sz="2400" dirty="0" err="1">
                <a:latin typeface="Comic Sans MS" pitchFamily="66" charset="0"/>
              </a:rPr>
              <a:t>bildirimin</a:t>
            </a:r>
            <a:r>
              <a:rPr lang="en-US" sz="2400" dirty="0">
                <a:latin typeface="Comic Sans MS" pitchFamily="66" charset="0"/>
              </a:rPr>
              <a:t> </a:t>
            </a:r>
            <a:r>
              <a:rPr lang="en-US" sz="2400" dirty="0" err="1">
                <a:latin typeface="Comic Sans MS" pitchFamily="66" charset="0"/>
              </a:rPr>
              <a:t>diğer</a:t>
            </a:r>
            <a:r>
              <a:rPr lang="en-US" sz="2400" dirty="0">
                <a:latin typeface="Comic Sans MS" pitchFamily="66" charset="0"/>
              </a:rPr>
              <a:t> </a:t>
            </a:r>
            <a:r>
              <a:rPr lang="en-US" sz="2400" dirty="0" err="1">
                <a:latin typeface="Comic Sans MS" pitchFamily="66" charset="0"/>
              </a:rPr>
              <a:t>tarafa</a:t>
            </a:r>
            <a:r>
              <a:rPr lang="en-US" sz="2400" dirty="0">
                <a:latin typeface="Comic Sans MS" pitchFamily="66" charset="0"/>
              </a:rPr>
              <a:t> </a:t>
            </a:r>
            <a:r>
              <a:rPr lang="en-US" sz="2400" dirty="0" err="1">
                <a:latin typeface="Comic Sans MS" pitchFamily="66" charset="0"/>
              </a:rPr>
              <a:t>yapılmasından</a:t>
            </a:r>
            <a:r>
              <a:rPr lang="en-US" sz="2400" dirty="0">
                <a:latin typeface="Comic Sans MS" pitchFamily="66" charset="0"/>
              </a:rPr>
              <a:t> </a:t>
            </a:r>
            <a:r>
              <a:rPr lang="en-US" sz="2400" dirty="0" err="1">
                <a:latin typeface="Comic Sans MS" pitchFamily="66" charset="0"/>
              </a:rPr>
              <a:t>başlayarak</a:t>
            </a:r>
            <a:r>
              <a:rPr lang="en-US" sz="2400" dirty="0">
                <a:latin typeface="Comic Sans MS" pitchFamily="66" charset="0"/>
              </a:rPr>
              <a:t> </a:t>
            </a:r>
            <a:r>
              <a:rPr lang="en-US" sz="2400" b="1" dirty="0" err="1">
                <a:solidFill>
                  <a:schemeClr val="hlink"/>
                </a:solidFill>
                <a:latin typeface="Comic Sans MS" pitchFamily="66" charset="0"/>
              </a:rPr>
              <a:t>dört</a:t>
            </a:r>
            <a:r>
              <a:rPr lang="en-US" sz="2400" b="1" dirty="0">
                <a:solidFill>
                  <a:schemeClr val="hlink"/>
                </a:solidFill>
                <a:latin typeface="Comic Sans MS" pitchFamily="66" charset="0"/>
              </a:rPr>
              <a:t> </a:t>
            </a:r>
            <a:r>
              <a:rPr lang="en-US" sz="2400" b="1" dirty="0" err="1">
                <a:solidFill>
                  <a:schemeClr val="hlink"/>
                </a:solidFill>
                <a:latin typeface="Comic Sans MS" pitchFamily="66" charset="0"/>
              </a:rPr>
              <a:t>hafta</a:t>
            </a:r>
            <a:r>
              <a:rPr lang="en-US" sz="2400" dirty="0">
                <a:latin typeface="Comic Sans MS" pitchFamily="66" charset="0"/>
              </a:rPr>
              <a:t> </a:t>
            </a:r>
            <a:r>
              <a:rPr lang="en-US" sz="2400" dirty="0" err="1">
                <a:latin typeface="Comic Sans MS" pitchFamily="66" charset="0"/>
              </a:rPr>
              <a:t>sonra</a:t>
            </a:r>
            <a:r>
              <a:rPr lang="en-US" sz="2400" dirty="0">
                <a:latin typeface="Comic Sans MS" pitchFamily="66" charset="0"/>
              </a:rPr>
              <a:t> </a:t>
            </a:r>
          </a:p>
          <a:p>
            <a:pPr algn="just" eaLnBrk="1" hangingPunct="1">
              <a:lnSpc>
                <a:spcPct val="80000"/>
              </a:lnSpc>
              <a:defRPr/>
            </a:pPr>
            <a:r>
              <a:rPr lang="en-US" sz="2400" dirty="0">
                <a:latin typeface="Comic Sans MS" pitchFamily="66" charset="0"/>
              </a:rPr>
              <a:t>- </a:t>
            </a:r>
            <a:r>
              <a:rPr lang="en-US" sz="2400" dirty="0" err="1">
                <a:latin typeface="Comic Sans MS" pitchFamily="66" charset="0"/>
              </a:rPr>
              <a:t>Sözleşme</a:t>
            </a:r>
            <a:r>
              <a:rPr lang="en-US" sz="2400" dirty="0">
                <a:latin typeface="Comic Sans MS" pitchFamily="66" charset="0"/>
              </a:rPr>
              <a:t>, </a:t>
            </a:r>
            <a:r>
              <a:rPr lang="en-US" sz="2400" dirty="0" err="1">
                <a:latin typeface="Comic Sans MS" pitchFamily="66" charset="0"/>
              </a:rPr>
              <a:t>işi</a:t>
            </a:r>
            <a:r>
              <a:rPr lang="en-US" sz="2400" dirty="0">
                <a:latin typeface="Comic Sans MS" pitchFamily="66" charset="0"/>
              </a:rPr>
              <a:t> </a:t>
            </a:r>
            <a:r>
              <a:rPr lang="en-US" sz="2400" b="1" dirty="0" err="1">
                <a:latin typeface="Comic Sans MS" pitchFamily="66" charset="0"/>
              </a:rPr>
              <a:t>birbuçuk</a:t>
            </a:r>
            <a:r>
              <a:rPr lang="en-US" sz="2400" b="1" dirty="0">
                <a:latin typeface="Comic Sans MS" pitchFamily="66" charset="0"/>
              </a:rPr>
              <a:t> </a:t>
            </a:r>
            <a:r>
              <a:rPr lang="en-US" sz="2400" b="1" dirty="0" err="1">
                <a:latin typeface="Comic Sans MS" pitchFamily="66" charset="0"/>
              </a:rPr>
              <a:t>yıldan</a:t>
            </a:r>
            <a:r>
              <a:rPr lang="en-US" sz="2400" b="1" dirty="0">
                <a:latin typeface="Comic Sans MS" pitchFamily="66" charset="0"/>
              </a:rPr>
              <a:t> </a:t>
            </a:r>
            <a:r>
              <a:rPr lang="en-US" sz="2400" b="1" dirty="0" err="1">
                <a:latin typeface="Comic Sans MS" pitchFamily="66" charset="0"/>
              </a:rPr>
              <a:t>üç</a:t>
            </a:r>
            <a:r>
              <a:rPr lang="en-US" sz="2400" b="1" dirty="0">
                <a:latin typeface="Comic Sans MS" pitchFamily="66" charset="0"/>
              </a:rPr>
              <a:t> </a:t>
            </a:r>
            <a:r>
              <a:rPr lang="en-US" sz="2400" b="1" dirty="0" err="1">
                <a:latin typeface="Comic Sans MS" pitchFamily="66" charset="0"/>
              </a:rPr>
              <a:t>yıla</a:t>
            </a:r>
            <a:r>
              <a:rPr lang="en-US" sz="2400" b="1" dirty="0">
                <a:latin typeface="Comic Sans MS" pitchFamily="66" charset="0"/>
              </a:rPr>
              <a:t> </a:t>
            </a:r>
            <a:r>
              <a:rPr lang="en-US" sz="2400" b="1" dirty="0" err="1">
                <a:latin typeface="Comic Sans MS" pitchFamily="66" charset="0"/>
              </a:rPr>
              <a:t>kadar</a:t>
            </a:r>
            <a:r>
              <a:rPr lang="en-US" sz="2400" dirty="0">
                <a:latin typeface="Comic Sans MS" pitchFamily="66" charset="0"/>
              </a:rPr>
              <a:t> </a:t>
            </a:r>
            <a:r>
              <a:rPr lang="en-US" sz="2400" dirty="0" err="1">
                <a:latin typeface="Comic Sans MS" pitchFamily="66" charset="0"/>
              </a:rPr>
              <a:t>sürmüş</a:t>
            </a:r>
            <a:r>
              <a:rPr lang="en-US" sz="2400" dirty="0">
                <a:latin typeface="Comic Sans MS" pitchFamily="66" charset="0"/>
              </a:rPr>
              <a:t> </a:t>
            </a:r>
            <a:r>
              <a:rPr lang="en-US" sz="2400" dirty="0" err="1">
                <a:latin typeface="Comic Sans MS" pitchFamily="66" charset="0"/>
              </a:rPr>
              <a:t>işçi</a:t>
            </a:r>
            <a:r>
              <a:rPr lang="en-US" sz="2400" dirty="0">
                <a:latin typeface="Comic Sans MS" pitchFamily="66" charset="0"/>
              </a:rPr>
              <a:t> </a:t>
            </a:r>
            <a:r>
              <a:rPr lang="en-US" sz="2400" dirty="0" err="1">
                <a:latin typeface="Comic Sans MS" pitchFamily="66" charset="0"/>
              </a:rPr>
              <a:t>için</a:t>
            </a:r>
            <a:r>
              <a:rPr lang="en-US" sz="2400" dirty="0">
                <a:latin typeface="Comic Sans MS" pitchFamily="66" charset="0"/>
              </a:rPr>
              <a:t>, </a:t>
            </a:r>
            <a:r>
              <a:rPr lang="en-US" sz="2400" dirty="0" err="1">
                <a:latin typeface="Comic Sans MS" pitchFamily="66" charset="0"/>
              </a:rPr>
              <a:t>bildirimin</a:t>
            </a:r>
            <a:r>
              <a:rPr lang="en-US" sz="2400" dirty="0">
                <a:latin typeface="Comic Sans MS" pitchFamily="66" charset="0"/>
              </a:rPr>
              <a:t> </a:t>
            </a:r>
            <a:r>
              <a:rPr lang="en-US" sz="2400" dirty="0" err="1">
                <a:latin typeface="Comic Sans MS" pitchFamily="66" charset="0"/>
              </a:rPr>
              <a:t>diğer</a:t>
            </a:r>
            <a:r>
              <a:rPr lang="en-US" sz="2400" dirty="0">
                <a:latin typeface="Comic Sans MS" pitchFamily="66" charset="0"/>
              </a:rPr>
              <a:t> </a:t>
            </a:r>
            <a:r>
              <a:rPr lang="en-US" sz="2400" dirty="0" err="1">
                <a:latin typeface="Comic Sans MS" pitchFamily="66" charset="0"/>
              </a:rPr>
              <a:t>tarafa</a:t>
            </a:r>
            <a:r>
              <a:rPr lang="en-US" sz="2400" dirty="0">
                <a:latin typeface="Comic Sans MS" pitchFamily="66" charset="0"/>
              </a:rPr>
              <a:t> </a:t>
            </a:r>
            <a:r>
              <a:rPr lang="en-US" sz="2400" dirty="0" err="1">
                <a:latin typeface="Comic Sans MS" pitchFamily="66" charset="0"/>
              </a:rPr>
              <a:t>yapılmasından</a:t>
            </a:r>
            <a:r>
              <a:rPr lang="en-US" sz="2400" dirty="0">
                <a:latin typeface="Comic Sans MS" pitchFamily="66" charset="0"/>
              </a:rPr>
              <a:t> </a:t>
            </a:r>
            <a:r>
              <a:rPr lang="en-US" sz="2400" dirty="0" err="1">
                <a:latin typeface="Comic Sans MS" pitchFamily="66" charset="0"/>
              </a:rPr>
              <a:t>başlayarak</a:t>
            </a:r>
            <a:r>
              <a:rPr lang="en-US" sz="2400" dirty="0">
                <a:latin typeface="Comic Sans MS" pitchFamily="66" charset="0"/>
              </a:rPr>
              <a:t> </a:t>
            </a:r>
            <a:r>
              <a:rPr lang="en-US" sz="2400" b="1" dirty="0" err="1">
                <a:solidFill>
                  <a:schemeClr val="hlink"/>
                </a:solidFill>
                <a:latin typeface="Comic Sans MS" pitchFamily="66" charset="0"/>
              </a:rPr>
              <a:t>altı</a:t>
            </a:r>
            <a:r>
              <a:rPr lang="en-US" sz="2400" b="1" dirty="0">
                <a:solidFill>
                  <a:schemeClr val="hlink"/>
                </a:solidFill>
                <a:latin typeface="Comic Sans MS" pitchFamily="66" charset="0"/>
              </a:rPr>
              <a:t> </a:t>
            </a:r>
            <a:r>
              <a:rPr lang="en-US" sz="2400" b="1" dirty="0" err="1">
                <a:solidFill>
                  <a:schemeClr val="hlink"/>
                </a:solidFill>
                <a:latin typeface="Comic Sans MS" pitchFamily="66" charset="0"/>
              </a:rPr>
              <a:t>hafta</a:t>
            </a:r>
            <a:r>
              <a:rPr lang="en-US" sz="2400" b="1" dirty="0">
                <a:latin typeface="Comic Sans MS" pitchFamily="66" charset="0"/>
              </a:rPr>
              <a:t> </a:t>
            </a:r>
            <a:r>
              <a:rPr lang="en-US" sz="2400" dirty="0" err="1">
                <a:latin typeface="Comic Sans MS" pitchFamily="66" charset="0"/>
              </a:rPr>
              <a:t>sonra</a:t>
            </a:r>
            <a:r>
              <a:rPr lang="en-US" sz="2400" dirty="0">
                <a:latin typeface="Comic Sans MS" pitchFamily="66" charset="0"/>
              </a:rPr>
              <a:t> </a:t>
            </a:r>
          </a:p>
          <a:p>
            <a:pPr algn="just" eaLnBrk="1" hangingPunct="1">
              <a:lnSpc>
                <a:spcPct val="80000"/>
              </a:lnSpc>
              <a:defRPr/>
            </a:pPr>
            <a:r>
              <a:rPr lang="en-US" sz="2400" dirty="0">
                <a:latin typeface="Comic Sans MS" pitchFamily="66" charset="0"/>
              </a:rPr>
              <a:t>- </a:t>
            </a:r>
            <a:r>
              <a:rPr lang="en-US" sz="2400" dirty="0" err="1">
                <a:latin typeface="Comic Sans MS" pitchFamily="66" charset="0"/>
              </a:rPr>
              <a:t>Sözleşme</a:t>
            </a:r>
            <a:r>
              <a:rPr lang="en-US" sz="2400" dirty="0">
                <a:latin typeface="Comic Sans MS" pitchFamily="66" charset="0"/>
              </a:rPr>
              <a:t>, </a:t>
            </a:r>
            <a:r>
              <a:rPr lang="en-US" sz="2400" dirty="0" err="1">
                <a:latin typeface="Comic Sans MS" pitchFamily="66" charset="0"/>
              </a:rPr>
              <a:t>işi</a:t>
            </a:r>
            <a:r>
              <a:rPr lang="en-US" sz="2400" dirty="0">
                <a:latin typeface="Comic Sans MS" pitchFamily="66" charset="0"/>
              </a:rPr>
              <a:t> </a:t>
            </a:r>
            <a:r>
              <a:rPr lang="en-US" sz="2400" b="1" dirty="0" err="1">
                <a:latin typeface="Comic Sans MS" pitchFamily="66" charset="0"/>
              </a:rPr>
              <a:t>üç</a:t>
            </a:r>
            <a:r>
              <a:rPr lang="en-US" sz="2400" b="1" dirty="0">
                <a:latin typeface="Comic Sans MS" pitchFamily="66" charset="0"/>
              </a:rPr>
              <a:t> </a:t>
            </a:r>
            <a:r>
              <a:rPr lang="en-US" sz="2400" b="1" dirty="0" err="1">
                <a:latin typeface="Comic Sans MS" pitchFamily="66" charset="0"/>
              </a:rPr>
              <a:t>yıldan</a:t>
            </a:r>
            <a:r>
              <a:rPr lang="en-US" sz="2400" b="1" dirty="0">
                <a:latin typeface="Comic Sans MS" pitchFamily="66" charset="0"/>
              </a:rPr>
              <a:t> </a:t>
            </a:r>
            <a:r>
              <a:rPr lang="en-US" sz="2400" b="1" dirty="0" err="1">
                <a:latin typeface="Comic Sans MS" pitchFamily="66" charset="0"/>
              </a:rPr>
              <a:t>fazla</a:t>
            </a:r>
            <a:r>
              <a:rPr lang="en-US" sz="2400" dirty="0">
                <a:latin typeface="Comic Sans MS" pitchFamily="66" charset="0"/>
              </a:rPr>
              <a:t> </a:t>
            </a:r>
            <a:r>
              <a:rPr lang="en-US" sz="2400" dirty="0" err="1">
                <a:latin typeface="Comic Sans MS" pitchFamily="66" charset="0"/>
              </a:rPr>
              <a:t>sürmüş</a:t>
            </a:r>
            <a:r>
              <a:rPr lang="en-US" sz="2400" dirty="0">
                <a:latin typeface="Comic Sans MS" pitchFamily="66" charset="0"/>
              </a:rPr>
              <a:t> </a:t>
            </a:r>
            <a:r>
              <a:rPr lang="en-US" sz="2400" dirty="0" err="1">
                <a:latin typeface="Comic Sans MS" pitchFamily="66" charset="0"/>
              </a:rPr>
              <a:t>olan</a:t>
            </a:r>
            <a:r>
              <a:rPr lang="en-US" sz="2400" dirty="0">
                <a:latin typeface="Comic Sans MS" pitchFamily="66" charset="0"/>
              </a:rPr>
              <a:t> </a:t>
            </a:r>
            <a:r>
              <a:rPr lang="en-US" sz="2400" dirty="0" err="1">
                <a:latin typeface="Comic Sans MS" pitchFamily="66" charset="0"/>
              </a:rPr>
              <a:t>işçi</a:t>
            </a:r>
            <a:r>
              <a:rPr lang="en-US" sz="2400" dirty="0">
                <a:latin typeface="Comic Sans MS" pitchFamily="66" charset="0"/>
              </a:rPr>
              <a:t> </a:t>
            </a:r>
            <a:r>
              <a:rPr lang="en-US" sz="2400" dirty="0" err="1">
                <a:latin typeface="Comic Sans MS" pitchFamily="66" charset="0"/>
              </a:rPr>
              <a:t>için</a:t>
            </a:r>
            <a:r>
              <a:rPr lang="en-US" sz="2400" dirty="0">
                <a:latin typeface="Comic Sans MS" pitchFamily="66" charset="0"/>
              </a:rPr>
              <a:t>, </a:t>
            </a:r>
            <a:r>
              <a:rPr lang="en-US" sz="2400" dirty="0" err="1">
                <a:latin typeface="Comic Sans MS" pitchFamily="66" charset="0"/>
              </a:rPr>
              <a:t>bildirimin</a:t>
            </a:r>
            <a:r>
              <a:rPr lang="en-US" sz="2400" dirty="0">
                <a:latin typeface="Comic Sans MS" pitchFamily="66" charset="0"/>
              </a:rPr>
              <a:t> </a:t>
            </a:r>
            <a:r>
              <a:rPr lang="en-US" sz="2400" dirty="0" err="1">
                <a:latin typeface="Comic Sans MS" pitchFamily="66" charset="0"/>
              </a:rPr>
              <a:t>diğer</a:t>
            </a:r>
            <a:r>
              <a:rPr lang="en-US" sz="2400" dirty="0">
                <a:latin typeface="Comic Sans MS" pitchFamily="66" charset="0"/>
              </a:rPr>
              <a:t> </a:t>
            </a:r>
            <a:r>
              <a:rPr lang="en-US" sz="2400" dirty="0" err="1">
                <a:latin typeface="Comic Sans MS" pitchFamily="66" charset="0"/>
              </a:rPr>
              <a:t>tarafa</a:t>
            </a:r>
            <a:r>
              <a:rPr lang="en-US" sz="2400" dirty="0">
                <a:latin typeface="Comic Sans MS" pitchFamily="66" charset="0"/>
              </a:rPr>
              <a:t> </a:t>
            </a:r>
            <a:r>
              <a:rPr lang="en-US" sz="2400" dirty="0" err="1">
                <a:latin typeface="Comic Sans MS" pitchFamily="66" charset="0"/>
              </a:rPr>
              <a:t>yapılmasından</a:t>
            </a:r>
            <a:r>
              <a:rPr lang="en-US" sz="2400" dirty="0">
                <a:latin typeface="Comic Sans MS" pitchFamily="66" charset="0"/>
              </a:rPr>
              <a:t> </a:t>
            </a:r>
            <a:r>
              <a:rPr lang="en-US" sz="2400" dirty="0" err="1">
                <a:latin typeface="Comic Sans MS" pitchFamily="66" charset="0"/>
              </a:rPr>
              <a:t>başlayarak</a:t>
            </a:r>
            <a:r>
              <a:rPr lang="en-US" sz="2400" dirty="0">
                <a:latin typeface="Comic Sans MS" pitchFamily="66" charset="0"/>
              </a:rPr>
              <a:t> </a:t>
            </a:r>
            <a:r>
              <a:rPr lang="en-US" sz="2400" b="1" dirty="0" err="1">
                <a:solidFill>
                  <a:schemeClr val="hlink"/>
                </a:solidFill>
                <a:latin typeface="Comic Sans MS" pitchFamily="66" charset="0"/>
              </a:rPr>
              <a:t>sekiz</a:t>
            </a:r>
            <a:r>
              <a:rPr lang="en-US" sz="2400" b="1" dirty="0">
                <a:solidFill>
                  <a:schemeClr val="hlink"/>
                </a:solidFill>
                <a:latin typeface="Comic Sans MS" pitchFamily="66" charset="0"/>
              </a:rPr>
              <a:t> </a:t>
            </a:r>
            <a:r>
              <a:rPr lang="en-US" sz="2400" b="1" dirty="0" err="1">
                <a:solidFill>
                  <a:schemeClr val="hlink"/>
                </a:solidFill>
                <a:latin typeface="Comic Sans MS" pitchFamily="66" charset="0"/>
              </a:rPr>
              <a:t>hafta</a:t>
            </a:r>
            <a:r>
              <a:rPr lang="en-US" sz="2400" dirty="0">
                <a:latin typeface="Comic Sans MS" pitchFamily="66" charset="0"/>
              </a:rPr>
              <a:t> </a:t>
            </a:r>
            <a:r>
              <a:rPr lang="en-US" sz="2400" dirty="0" err="1">
                <a:latin typeface="Comic Sans MS" pitchFamily="66" charset="0"/>
              </a:rPr>
              <a:t>sonra</a:t>
            </a:r>
            <a:r>
              <a:rPr lang="en-US" sz="2400" dirty="0">
                <a:latin typeface="Comic Sans MS" pitchFamily="66" charset="0"/>
              </a:rPr>
              <a:t> </a:t>
            </a:r>
            <a:r>
              <a:rPr lang="en-US" sz="2400" dirty="0" err="1">
                <a:latin typeface="Comic Sans MS" pitchFamily="66" charset="0"/>
              </a:rPr>
              <a:t>feshedilmiş</a:t>
            </a:r>
            <a:r>
              <a:rPr lang="en-US" sz="2400" dirty="0">
                <a:latin typeface="Comic Sans MS" pitchFamily="66" charset="0"/>
              </a:rPr>
              <a:t> </a:t>
            </a:r>
            <a:r>
              <a:rPr lang="en-US" sz="2400" dirty="0" err="1">
                <a:latin typeface="Comic Sans MS" pitchFamily="66" charset="0"/>
              </a:rPr>
              <a:t>olur</a:t>
            </a:r>
            <a:r>
              <a:rPr lang="en-US" sz="2400" dirty="0">
                <a:latin typeface="Comic Sans MS" pitchFamily="66" charset="0"/>
              </a:rPr>
              <a:t>.</a:t>
            </a:r>
            <a:endParaRPr lang="tr-TR"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2">
                                            <p:txEl>
                                              <p:charRg st="4294967295" end="4294967295"/>
                                            </p:txEl>
                                          </p:spTgt>
                                        </p:tgtEl>
                                        <p:attrNameLst>
                                          <p:attrName>style.visibility</p:attrName>
                                        </p:attrNameLst>
                                      </p:cBhvr>
                                      <p:to>
                                        <p:strVal val="visible"/>
                                      </p:to>
                                    </p:set>
                                    <p:animEffect transition="in" filter="dissolve">
                                      <p:cBhvr>
                                        <p:cTn id="7" dur="500"/>
                                        <p:tgtEl>
                                          <p:spTgt spid="51202">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3">
                                            <p:bg/>
                                          </p:spTgt>
                                        </p:tgtEl>
                                        <p:attrNameLst>
                                          <p:attrName>style.visibility</p:attrName>
                                        </p:attrNameLst>
                                      </p:cBhvr>
                                      <p:to>
                                        <p:strVal val="visible"/>
                                      </p:to>
                                    </p:set>
                                    <p:animEffect transition="in" filter="dissolve">
                                      <p:cBhvr>
                                        <p:cTn id="12" dur="500"/>
                                        <p:tgtEl>
                                          <p:spTgt spid="5120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3">
                                            <p:txEl>
                                              <p:pRg st="0" end="0"/>
                                            </p:txEl>
                                          </p:spTgt>
                                        </p:tgtEl>
                                        <p:attrNameLst>
                                          <p:attrName>style.visibility</p:attrName>
                                        </p:attrNameLst>
                                      </p:cBhvr>
                                      <p:to>
                                        <p:strVal val="visible"/>
                                      </p:to>
                                    </p:set>
                                    <p:animEffect transition="in" filter="dissolve">
                                      <p:cBhvr>
                                        <p:cTn id="17" dur="500"/>
                                        <p:tgtEl>
                                          <p:spTgt spid="5120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3">
                                            <p:txEl>
                                              <p:pRg st="1" end="1"/>
                                            </p:txEl>
                                          </p:spTgt>
                                        </p:tgtEl>
                                        <p:attrNameLst>
                                          <p:attrName>style.visibility</p:attrName>
                                        </p:attrNameLst>
                                      </p:cBhvr>
                                      <p:to>
                                        <p:strVal val="visible"/>
                                      </p:to>
                                    </p:set>
                                    <p:animEffect transition="in" filter="dissolve">
                                      <p:cBhvr>
                                        <p:cTn id="22" dur="500"/>
                                        <p:tgtEl>
                                          <p:spTgt spid="5120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dissolve">
                                      <p:cBhvr>
                                        <p:cTn id="27" dur="500"/>
                                        <p:tgtEl>
                                          <p:spTgt spid="512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03">
                                            <p:txEl>
                                              <p:pRg st="3" end="3"/>
                                            </p:txEl>
                                          </p:spTgt>
                                        </p:tgtEl>
                                        <p:attrNameLst>
                                          <p:attrName>style.visibility</p:attrName>
                                        </p:attrNameLst>
                                      </p:cBhvr>
                                      <p:to>
                                        <p:strVal val="visible"/>
                                      </p:to>
                                    </p:set>
                                    <p:animEffect transition="in" filter="dissolve">
                                      <p:cBhvr>
                                        <p:cTn id="32"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5 Slayt Numarası Yer Tutucusu">
            <a:extLst>
              <a:ext uri="{FF2B5EF4-FFF2-40B4-BE49-F238E27FC236}">
                <a16:creationId xmlns:a16="http://schemas.microsoft.com/office/drawing/2014/main" id="{88102645-1F43-50AA-8185-035B7683E2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EC62327-ECFB-4C4A-8BE2-6BF4DBC9BC35}" type="slidenum">
              <a:rPr lang="tr-TR" altLang="tr-TR"/>
              <a:pPr/>
              <a:t>26</a:t>
            </a:fld>
            <a:endParaRPr lang="tr-TR" altLang="tr-TR"/>
          </a:p>
        </p:txBody>
      </p:sp>
      <p:sp>
        <p:nvSpPr>
          <p:cNvPr id="686082" name="Rectangle 2">
            <a:extLst>
              <a:ext uri="{FF2B5EF4-FFF2-40B4-BE49-F238E27FC236}">
                <a16:creationId xmlns:a16="http://schemas.microsoft.com/office/drawing/2014/main" id="{7E02418B-B150-2816-7263-194491431E36}"/>
              </a:ext>
            </a:extLst>
          </p:cNvPr>
          <p:cNvSpPr>
            <a:spLocks noGrp="1" noChangeArrowheads="1"/>
          </p:cNvSpPr>
          <p:nvPr>
            <p:ph type="title"/>
          </p:nvPr>
        </p:nvSpPr>
        <p:spPr>
          <a:solidFill>
            <a:schemeClr val="hlink"/>
          </a:solidFill>
        </p:spPr>
        <p:txBody>
          <a:bodyPr/>
          <a:lstStyle/>
          <a:p>
            <a:pPr eaLnBrk="1" hangingPunct="1"/>
            <a:r>
              <a:rPr lang="en-US" altLang="tr-TR" sz="4000" b="1">
                <a:solidFill>
                  <a:schemeClr val="bg1"/>
                </a:solidFill>
                <a:latin typeface="Comic Sans MS" panose="030F0902030302020204" pitchFamily="66" charset="0"/>
              </a:rPr>
              <a:t>İhbar Tazminatı</a:t>
            </a:r>
            <a:endParaRPr lang="tr-TR" altLang="tr-TR" sz="4000" b="1">
              <a:solidFill>
                <a:schemeClr val="bg1"/>
              </a:solidFill>
              <a:latin typeface="Comic Sans MS" panose="030F0902030302020204" pitchFamily="66" charset="0"/>
            </a:endParaRPr>
          </a:p>
        </p:txBody>
      </p:sp>
      <p:sp>
        <p:nvSpPr>
          <p:cNvPr id="686083" name="Rectangle 3">
            <a:extLst>
              <a:ext uri="{FF2B5EF4-FFF2-40B4-BE49-F238E27FC236}">
                <a16:creationId xmlns:a16="http://schemas.microsoft.com/office/drawing/2014/main" id="{DF87200A-76CC-51AF-35FE-59CE9EE356BF}"/>
              </a:ext>
            </a:extLst>
          </p:cNvPr>
          <p:cNvSpPr>
            <a:spLocks noGrp="1" noChangeArrowheads="1"/>
          </p:cNvSpPr>
          <p:nvPr>
            <p:ph type="body" idx="1"/>
          </p:nvPr>
        </p:nvSpPr>
        <p:spPr>
          <a:xfrm>
            <a:off x="1182688" y="2017713"/>
            <a:ext cx="7246937" cy="4114800"/>
          </a:xfrm>
          <a:solidFill>
            <a:schemeClr val="bg1">
              <a:lumMod val="85000"/>
            </a:schemeClr>
          </a:solidFill>
        </p:spPr>
        <p:txBody>
          <a:bodyPr/>
          <a:lstStyle/>
          <a:p>
            <a:pPr algn="just" eaLnBrk="1" hangingPunct="1">
              <a:defRPr/>
            </a:pPr>
            <a:r>
              <a:rPr lang="en-US" dirty="0" err="1">
                <a:latin typeface="Comic Sans MS" pitchFamily="66" charset="0"/>
              </a:rPr>
              <a:t>İşçi</a:t>
            </a:r>
            <a:r>
              <a:rPr lang="en-US" dirty="0">
                <a:latin typeface="Comic Sans MS" pitchFamily="66" charset="0"/>
              </a:rPr>
              <a:t> </a:t>
            </a:r>
            <a:r>
              <a:rPr lang="en-US" dirty="0" err="1">
                <a:latin typeface="Comic Sans MS" pitchFamily="66" charset="0"/>
              </a:rPr>
              <a:t>bildirim</a:t>
            </a:r>
            <a:r>
              <a:rPr lang="en-US" dirty="0">
                <a:latin typeface="Comic Sans MS" pitchFamily="66" charset="0"/>
              </a:rPr>
              <a:t> </a:t>
            </a:r>
            <a:r>
              <a:rPr lang="en-US" dirty="0" err="1">
                <a:latin typeface="Comic Sans MS" pitchFamily="66" charset="0"/>
              </a:rPr>
              <a:t>şartına</a:t>
            </a:r>
            <a:r>
              <a:rPr lang="en-US" dirty="0">
                <a:latin typeface="Comic Sans MS" pitchFamily="66" charset="0"/>
              </a:rPr>
              <a:t> </a:t>
            </a:r>
            <a:r>
              <a:rPr lang="en-US" dirty="0" err="1">
                <a:latin typeface="Comic Sans MS" pitchFamily="66" charset="0"/>
              </a:rPr>
              <a:t>uymadan</a:t>
            </a:r>
            <a:r>
              <a:rPr lang="en-US" dirty="0">
                <a:latin typeface="Comic Sans MS" pitchFamily="66" charset="0"/>
              </a:rPr>
              <a:t> </a:t>
            </a:r>
            <a:r>
              <a:rPr lang="en-US" dirty="0" err="1">
                <a:latin typeface="Comic Sans MS" pitchFamily="66" charset="0"/>
              </a:rPr>
              <a:t>işi</a:t>
            </a:r>
            <a:r>
              <a:rPr lang="en-US" dirty="0">
                <a:latin typeface="Comic Sans MS" pitchFamily="66" charset="0"/>
              </a:rPr>
              <a:t> </a:t>
            </a:r>
            <a:r>
              <a:rPr lang="en-US" dirty="0" err="1">
                <a:latin typeface="Comic Sans MS" pitchFamily="66" charset="0"/>
              </a:rPr>
              <a:t>bırakıp</a:t>
            </a:r>
            <a:r>
              <a:rPr lang="en-US" dirty="0">
                <a:latin typeface="Comic Sans MS" pitchFamily="66" charset="0"/>
              </a:rPr>
              <a:t> </a:t>
            </a:r>
            <a:r>
              <a:rPr lang="en-US" dirty="0" err="1">
                <a:latin typeface="Comic Sans MS" pitchFamily="66" charset="0"/>
              </a:rPr>
              <a:t>giderse</a:t>
            </a:r>
            <a:r>
              <a:rPr lang="en-US" dirty="0">
                <a:latin typeface="Comic Sans MS" pitchFamily="66" charset="0"/>
              </a:rPr>
              <a:t> </a:t>
            </a:r>
            <a:r>
              <a:rPr lang="en-US" dirty="0" err="1">
                <a:latin typeface="Comic Sans MS" pitchFamily="66" charset="0"/>
              </a:rPr>
              <a:t>işverene</a:t>
            </a:r>
            <a:r>
              <a:rPr lang="en-US" dirty="0">
                <a:latin typeface="Comic Sans MS" pitchFamily="66" charset="0"/>
              </a:rPr>
              <a:t>, </a:t>
            </a:r>
            <a:r>
              <a:rPr lang="en-US" dirty="0" err="1">
                <a:latin typeface="Comic Sans MS" pitchFamily="66" charset="0"/>
              </a:rPr>
              <a:t>işveren</a:t>
            </a:r>
            <a:r>
              <a:rPr lang="en-US" dirty="0">
                <a:latin typeface="Comic Sans MS" pitchFamily="66" charset="0"/>
              </a:rPr>
              <a:t> </a:t>
            </a:r>
            <a:r>
              <a:rPr lang="en-US" dirty="0" err="1">
                <a:latin typeface="Comic Sans MS" pitchFamily="66" charset="0"/>
              </a:rPr>
              <a:t>bildirim</a:t>
            </a:r>
            <a:r>
              <a:rPr lang="en-US" dirty="0">
                <a:latin typeface="Comic Sans MS" pitchFamily="66" charset="0"/>
              </a:rPr>
              <a:t> </a:t>
            </a:r>
            <a:r>
              <a:rPr lang="en-US" dirty="0" err="1">
                <a:latin typeface="Comic Sans MS" pitchFamily="66" charset="0"/>
              </a:rPr>
              <a:t>süresine</a:t>
            </a:r>
            <a:r>
              <a:rPr lang="en-US" dirty="0">
                <a:latin typeface="Comic Sans MS" pitchFamily="66" charset="0"/>
              </a:rPr>
              <a:t> </a:t>
            </a:r>
            <a:r>
              <a:rPr lang="en-US" dirty="0" err="1">
                <a:latin typeface="Comic Sans MS" pitchFamily="66" charset="0"/>
              </a:rPr>
              <a:t>uymadan</a:t>
            </a:r>
            <a:r>
              <a:rPr lang="en-US" dirty="0">
                <a:latin typeface="Comic Sans MS" pitchFamily="66" charset="0"/>
              </a:rPr>
              <a:t> </a:t>
            </a:r>
            <a:r>
              <a:rPr lang="en-US" dirty="0" err="1">
                <a:latin typeface="Comic Sans MS" pitchFamily="66" charset="0"/>
              </a:rPr>
              <a:t>işçinin</a:t>
            </a:r>
            <a:r>
              <a:rPr lang="en-US" dirty="0">
                <a:latin typeface="Comic Sans MS" pitchFamily="66" charset="0"/>
              </a:rPr>
              <a:t> </a:t>
            </a:r>
            <a:r>
              <a:rPr lang="en-US" dirty="0" err="1">
                <a:latin typeface="Comic Sans MS" pitchFamily="66" charset="0"/>
              </a:rPr>
              <a:t>işyeriyle</a:t>
            </a:r>
            <a:r>
              <a:rPr lang="en-US" dirty="0">
                <a:latin typeface="Comic Sans MS" pitchFamily="66" charset="0"/>
              </a:rPr>
              <a:t> </a:t>
            </a:r>
            <a:r>
              <a:rPr lang="en-US" dirty="0" err="1">
                <a:latin typeface="Comic Sans MS" pitchFamily="66" charset="0"/>
              </a:rPr>
              <a:t>ilişiğini</a:t>
            </a:r>
            <a:r>
              <a:rPr lang="en-US" dirty="0">
                <a:latin typeface="Comic Sans MS" pitchFamily="66" charset="0"/>
              </a:rPr>
              <a:t> </a:t>
            </a:r>
            <a:r>
              <a:rPr lang="en-US" dirty="0" err="1">
                <a:latin typeface="Comic Sans MS" pitchFamily="66" charset="0"/>
              </a:rPr>
              <a:t>keserse</a:t>
            </a:r>
            <a:r>
              <a:rPr lang="en-US" dirty="0">
                <a:latin typeface="Comic Sans MS" pitchFamily="66" charset="0"/>
              </a:rPr>
              <a:t> </a:t>
            </a:r>
            <a:r>
              <a:rPr lang="en-US" dirty="0" err="1">
                <a:latin typeface="Comic Sans MS" pitchFamily="66" charset="0"/>
              </a:rPr>
              <a:t>işçiye</a:t>
            </a:r>
            <a:r>
              <a:rPr lang="en-US" dirty="0">
                <a:latin typeface="Comic Sans MS" pitchFamily="66" charset="0"/>
              </a:rPr>
              <a:t>, </a:t>
            </a:r>
            <a:r>
              <a:rPr lang="en-US" dirty="0" err="1">
                <a:latin typeface="Comic Sans MS" pitchFamily="66" charset="0"/>
              </a:rPr>
              <a:t>bildirim</a:t>
            </a:r>
            <a:r>
              <a:rPr lang="en-US" dirty="0">
                <a:latin typeface="Comic Sans MS" pitchFamily="66" charset="0"/>
              </a:rPr>
              <a:t> </a:t>
            </a:r>
            <a:r>
              <a:rPr lang="en-US" dirty="0" err="1">
                <a:latin typeface="Comic Sans MS" pitchFamily="66" charset="0"/>
              </a:rPr>
              <a:t>sürelerine</a:t>
            </a:r>
            <a:r>
              <a:rPr lang="en-US" dirty="0">
                <a:latin typeface="Comic Sans MS" pitchFamily="66" charset="0"/>
              </a:rPr>
              <a:t> </a:t>
            </a:r>
            <a:r>
              <a:rPr lang="en-US" dirty="0" err="1">
                <a:latin typeface="Comic Sans MS" pitchFamily="66" charset="0"/>
              </a:rPr>
              <a:t>ilişkin</a:t>
            </a:r>
            <a:r>
              <a:rPr lang="en-US" dirty="0">
                <a:latin typeface="Comic Sans MS" pitchFamily="66" charset="0"/>
              </a:rPr>
              <a:t> </a:t>
            </a:r>
            <a:r>
              <a:rPr lang="en-US" dirty="0" err="1">
                <a:latin typeface="Comic Sans MS" pitchFamily="66" charset="0"/>
              </a:rPr>
              <a:t>ücret</a:t>
            </a:r>
            <a:r>
              <a:rPr lang="en-US" dirty="0">
                <a:latin typeface="Comic Sans MS" pitchFamily="66" charset="0"/>
              </a:rPr>
              <a:t> </a:t>
            </a:r>
            <a:r>
              <a:rPr lang="en-US" dirty="0" err="1">
                <a:latin typeface="Comic Sans MS" pitchFamily="66" charset="0"/>
              </a:rPr>
              <a:t>tutarında</a:t>
            </a:r>
            <a:r>
              <a:rPr lang="en-US" dirty="0">
                <a:latin typeface="Comic Sans MS" pitchFamily="66" charset="0"/>
              </a:rPr>
              <a:t> </a:t>
            </a:r>
            <a:r>
              <a:rPr lang="en-US" dirty="0" err="1">
                <a:latin typeface="Comic Sans MS" pitchFamily="66" charset="0"/>
              </a:rPr>
              <a:t>bir</a:t>
            </a:r>
            <a:r>
              <a:rPr lang="en-US" dirty="0">
                <a:latin typeface="Comic Sans MS" pitchFamily="66" charset="0"/>
              </a:rPr>
              <a:t> </a:t>
            </a:r>
            <a:r>
              <a:rPr lang="en-US" dirty="0" err="1">
                <a:latin typeface="Comic Sans MS" pitchFamily="66" charset="0"/>
              </a:rPr>
              <a:t>tazminat</a:t>
            </a:r>
            <a:r>
              <a:rPr lang="en-US" dirty="0">
                <a:latin typeface="Comic Sans MS" pitchFamily="66" charset="0"/>
              </a:rPr>
              <a:t> </a:t>
            </a:r>
            <a:r>
              <a:rPr lang="en-US" dirty="0" err="1">
                <a:latin typeface="Comic Sans MS" pitchFamily="66" charset="0"/>
              </a:rPr>
              <a:t>ödemek</a:t>
            </a:r>
            <a:r>
              <a:rPr lang="en-US" dirty="0">
                <a:latin typeface="Comic Sans MS" pitchFamily="66" charset="0"/>
              </a:rPr>
              <a:t> </a:t>
            </a:r>
            <a:r>
              <a:rPr lang="en-US" dirty="0" err="1">
                <a:latin typeface="Comic Sans MS" pitchFamily="66" charset="0"/>
              </a:rPr>
              <a:t>zorundadır</a:t>
            </a:r>
            <a:r>
              <a:rPr lang="en-US" dirty="0">
                <a:latin typeface="Comic Sans MS" pitchFamily="66" charset="0"/>
              </a:rPr>
              <a:t> (</a:t>
            </a:r>
            <a:r>
              <a:rPr lang="en-US" dirty="0" err="1">
                <a:latin typeface="Comic Sans MS" pitchFamily="66" charset="0"/>
              </a:rPr>
              <a:t>İşK</a:t>
            </a:r>
            <a:r>
              <a:rPr lang="en-US" dirty="0">
                <a:latin typeface="Comic Sans MS" pitchFamily="66" charset="0"/>
              </a:rPr>
              <a:t>. </a:t>
            </a:r>
            <a:r>
              <a:rPr lang="en-US" dirty="0" err="1">
                <a:latin typeface="Comic Sans MS" pitchFamily="66" charset="0"/>
              </a:rPr>
              <a:t>md</a:t>
            </a:r>
            <a:r>
              <a:rPr lang="en-US" dirty="0">
                <a:latin typeface="Comic Sans MS" pitchFamily="66" charset="0"/>
              </a:rPr>
              <a:t>. 17/IV).</a:t>
            </a:r>
            <a:endParaRPr lang="tr-TR" dirty="0">
              <a:latin typeface="Comic Sans MS" pitchFamily="66" charset="0"/>
            </a:endParaRPr>
          </a:p>
          <a:p>
            <a:pPr algn="just" eaLnBrk="1" hangingPunct="1">
              <a:defRPr/>
            </a:pPr>
            <a:r>
              <a:rPr lang="en-US" dirty="0">
                <a:latin typeface="Comic Sans MS" pitchFamily="66" charset="0"/>
              </a:rPr>
              <a:t> Buna </a:t>
            </a:r>
            <a:r>
              <a:rPr lang="en-US" b="1" dirty="0">
                <a:latin typeface="Comic Sans MS" pitchFamily="66" charset="0"/>
              </a:rPr>
              <a:t>“</a:t>
            </a:r>
            <a:r>
              <a:rPr lang="en-US" b="1" dirty="0" err="1">
                <a:latin typeface="Comic Sans MS" pitchFamily="66" charset="0"/>
              </a:rPr>
              <a:t>ihbar</a:t>
            </a:r>
            <a:r>
              <a:rPr lang="en-US" b="1" dirty="0">
                <a:latin typeface="Comic Sans MS" pitchFamily="66" charset="0"/>
              </a:rPr>
              <a:t> </a:t>
            </a:r>
            <a:r>
              <a:rPr lang="en-US" b="1" dirty="0" err="1">
                <a:latin typeface="Comic Sans MS" pitchFamily="66" charset="0"/>
              </a:rPr>
              <a:t>tazminatı</a:t>
            </a:r>
            <a:r>
              <a:rPr lang="en-US" b="1" dirty="0">
                <a:latin typeface="Comic Sans MS" pitchFamily="66" charset="0"/>
              </a:rPr>
              <a:t>” </a:t>
            </a:r>
            <a:r>
              <a:rPr lang="en-US" dirty="0" err="1">
                <a:latin typeface="Comic Sans MS" pitchFamily="66" charset="0"/>
              </a:rPr>
              <a:t>denir</a:t>
            </a:r>
            <a:r>
              <a:rPr lang="en-US" dirty="0">
                <a:latin typeface="Comic Sans MS" pitchFamily="66" charset="0"/>
              </a:rPr>
              <a:t>.</a:t>
            </a:r>
            <a:endParaRPr lang="tr-T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86082"/>
                                        </p:tgtEl>
                                        <p:attrNameLst>
                                          <p:attrName>style.visibility</p:attrName>
                                        </p:attrNameLst>
                                      </p:cBhvr>
                                      <p:to>
                                        <p:strVal val="visible"/>
                                      </p:to>
                                    </p:set>
                                    <p:anim from="(-#ppt_w/2)" to="(#ppt_x)" calcmode="lin" valueType="num">
                                      <p:cBhvr>
                                        <p:cTn id="7" dur="600" fill="hold">
                                          <p:stCondLst>
                                            <p:cond delay="0"/>
                                          </p:stCondLst>
                                        </p:cTn>
                                        <p:tgtEl>
                                          <p:spTgt spid="686082"/>
                                        </p:tgtEl>
                                        <p:attrNameLst>
                                          <p:attrName>ppt_x</p:attrName>
                                        </p:attrNameLst>
                                      </p:cBhvr>
                                    </p:anim>
                                    <p:anim from="0" to="-1.0" calcmode="lin" valueType="num">
                                      <p:cBhvr>
                                        <p:cTn id="8" dur="200" decel="50000" autoRev="1" fill="hold">
                                          <p:stCondLst>
                                            <p:cond delay="600"/>
                                          </p:stCondLst>
                                        </p:cTn>
                                        <p:tgtEl>
                                          <p:spTgt spid="686082"/>
                                        </p:tgtEl>
                                        <p:attrNameLst>
                                          <p:attrName>xshear</p:attrName>
                                        </p:attrNameLst>
                                      </p:cBhvr>
                                    </p:anim>
                                    <p:animScale>
                                      <p:cBhvr>
                                        <p:cTn id="9" dur="200" decel="100000" autoRev="1" fill="hold">
                                          <p:stCondLst>
                                            <p:cond delay="600"/>
                                          </p:stCondLst>
                                        </p:cTn>
                                        <p:tgtEl>
                                          <p:spTgt spid="686082"/>
                                        </p:tgtEl>
                                      </p:cBhvr>
                                      <p:from x="100000" y="100000"/>
                                      <p:to x="80000" y="100000"/>
                                    </p:animScale>
                                    <p:anim by="(#ppt_h/3+#ppt_w*0.1)" calcmode="lin" valueType="num">
                                      <p:cBhvr additive="sum">
                                        <p:cTn id="10" dur="200" decel="100000" autoRev="1" fill="hold">
                                          <p:stCondLst>
                                            <p:cond delay="600"/>
                                          </p:stCondLst>
                                        </p:cTn>
                                        <p:tgtEl>
                                          <p:spTgt spid="68608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86083">
                                            <p:txEl>
                                              <p:pRg st="0" end="0"/>
                                            </p:txEl>
                                          </p:spTgt>
                                        </p:tgtEl>
                                        <p:attrNameLst>
                                          <p:attrName>style.visibility</p:attrName>
                                        </p:attrNameLst>
                                      </p:cBhvr>
                                      <p:to>
                                        <p:strVal val="visible"/>
                                      </p:to>
                                    </p:set>
                                    <p:anim calcmode="lin" valueType="num">
                                      <p:cBhvr>
                                        <p:cTn id="15" dur="500" fill="hold"/>
                                        <p:tgtEl>
                                          <p:spTgt spid="6860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860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860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8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86083">
                                            <p:txEl>
                                              <p:pRg st="1" end="1"/>
                                            </p:txEl>
                                          </p:spTgt>
                                        </p:tgtEl>
                                        <p:attrNameLst>
                                          <p:attrName>style.visibility</p:attrName>
                                        </p:attrNameLst>
                                      </p:cBhvr>
                                      <p:to>
                                        <p:strVal val="visible"/>
                                      </p:to>
                                    </p:set>
                                    <p:anim calcmode="lin" valueType="num">
                                      <p:cBhvr>
                                        <p:cTn id="23" dur="500" fill="hold"/>
                                        <p:tgtEl>
                                          <p:spTgt spid="6860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860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860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860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Slayt Numarası Yer Tutucusu">
            <a:extLst>
              <a:ext uri="{FF2B5EF4-FFF2-40B4-BE49-F238E27FC236}">
                <a16:creationId xmlns:a16="http://schemas.microsoft.com/office/drawing/2014/main" id="{3F397CB9-C6FD-D16F-0981-B2127EB438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D3B0244-7EB5-1742-81BE-76AB08A22F3F}" type="slidenum">
              <a:rPr lang="tr-TR" altLang="tr-TR"/>
              <a:pPr/>
              <a:t>27</a:t>
            </a:fld>
            <a:endParaRPr lang="tr-TR" altLang="tr-TR"/>
          </a:p>
        </p:txBody>
      </p:sp>
      <p:sp>
        <p:nvSpPr>
          <p:cNvPr id="78851" name="Rectangle 2">
            <a:extLst>
              <a:ext uri="{FF2B5EF4-FFF2-40B4-BE49-F238E27FC236}">
                <a16:creationId xmlns:a16="http://schemas.microsoft.com/office/drawing/2014/main" id="{DF9E2C54-F532-49EF-589A-8D6131DCC2EC}"/>
              </a:ext>
            </a:extLst>
          </p:cNvPr>
          <p:cNvSpPr>
            <a:spLocks noGrp="1" noChangeArrowheads="1"/>
          </p:cNvSpPr>
          <p:nvPr>
            <p:ph type="title"/>
          </p:nvPr>
        </p:nvSpPr>
        <p:spPr/>
        <p:txBody>
          <a:bodyPr/>
          <a:lstStyle/>
          <a:p>
            <a:pPr eaLnBrk="1" hangingPunct="1"/>
            <a:r>
              <a:rPr lang="tr-TR" altLang="tr-TR" sz="4000"/>
              <a:t>EMEKLİLİKTE Veya ASKERLİKTE  İHBAR TAZMİNATI</a:t>
            </a:r>
          </a:p>
        </p:txBody>
      </p:sp>
      <p:sp>
        <p:nvSpPr>
          <p:cNvPr id="78852" name="Rectangle 3">
            <a:extLst>
              <a:ext uri="{FF2B5EF4-FFF2-40B4-BE49-F238E27FC236}">
                <a16:creationId xmlns:a16="http://schemas.microsoft.com/office/drawing/2014/main" id="{05165075-145D-98F4-E8F6-91B0B838A7A7}"/>
              </a:ext>
            </a:extLst>
          </p:cNvPr>
          <p:cNvSpPr>
            <a:spLocks noGrp="1" noChangeArrowheads="1"/>
          </p:cNvSpPr>
          <p:nvPr>
            <p:ph type="body" idx="1"/>
          </p:nvPr>
        </p:nvSpPr>
        <p:spPr/>
        <p:txBody>
          <a:bodyPr/>
          <a:lstStyle/>
          <a:p>
            <a:pPr eaLnBrk="1" hangingPunct="1">
              <a:buFont typeface="Wingdings" pitchFamily="2" charset="2"/>
              <a:buNone/>
            </a:pPr>
            <a:endParaRPr lang="tr-TR" altLang="tr-TR" sz="4000">
              <a:latin typeface="Comic Sans MS" panose="030F0902030302020204" pitchFamily="66" charset="0"/>
            </a:endParaRPr>
          </a:p>
          <a:p>
            <a:pPr eaLnBrk="1" hangingPunct="1"/>
            <a:endParaRPr lang="tr-TR" altLang="tr-TR" sz="4000">
              <a:latin typeface="Comic Sans MS" panose="030F0902030302020204" pitchFamily="66" charset="0"/>
            </a:endParaRPr>
          </a:p>
          <a:p>
            <a:pPr eaLnBrk="1" hangingPunct="1"/>
            <a:r>
              <a:rPr lang="tr-TR" altLang="tr-TR">
                <a:latin typeface="Arial" panose="020B0604020202020204" pitchFamily="34" charset="0"/>
              </a:rPr>
              <a:t>Emeklilik ya da askerlik sebebiyle sözleşmesini fesheden ihbar tazminatı alamaz. En az 1 yıl kıdem varsa kıdem tazminatı alır.</a:t>
            </a:r>
          </a:p>
        </p:txBody>
      </p:sp>
      <p:pic>
        <p:nvPicPr>
          <p:cNvPr id="78853" name="Picture 4" descr="yaşlılıık gif">
            <a:extLst>
              <a:ext uri="{FF2B5EF4-FFF2-40B4-BE49-F238E27FC236}">
                <a16:creationId xmlns:a16="http://schemas.microsoft.com/office/drawing/2014/main" id="{C148204F-3DB9-6F3B-6CEA-4B234138DF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000250"/>
            <a:ext cx="24606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Slayt Numarası Yer Tutucusu">
            <a:extLst>
              <a:ext uri="{FF2B5EF4-FFF2-40B4-BE49-F238E27FC236}">
                <a16:creationId xmlns:a16="http://schemas.microsoft.com/office/drawing/2014/main" id="{50B23EED-F188-A3A1-4BDB-20EE3E92AA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38D7DC3-C57C-B44C-8CE3-DE6650023B5F}" type="slidenum">
              <a:rPr lang="tr-TR" altLang="tr-TR"/>
              <a:pPr/>
              <a:t>28</a:t>
            </a:fld>
            <a:endParaRPr lang="tr-TR" altLang="tr-TR"/>
          </a:p>
        </p:txBody>
      </p:sp>
      <p:sp>
        <p:nvSpPr>
          <p:cNvPr id="79875" name="Rectangle 2">
            <a:extLst>
              <a:ext uri="{FF2B5EF4-FFF2-40B4-BE49-F238E27FC236}">
                <a16:creationId xmlns:a16="http://schemas.microsoft.com/office/drawing/2014/main" id="{B0A88A18-74E3-E5BE-DBCD-1BAC4722E438}"/>
              </a:ext>
            </a:extLst>
          </p:cNvPr>
          <p:cNvSpPr>
            <a:spLocks noGrp="1" noChangeArrowheads="1"/>
          </p:cNvSpPr>
          <p:nvPr>
            <p:ph type="title"/>
          </p:nvPr>
        </p:nvSpPr>
        <p:spPr/>
        <p:txBody>
          <a:bodyPr/>
          <a:lstStyle/>
          <a:p>
            <a:pPr eaLnBrk="1" hangingPunct="1"/>
            <a:r>
              <a:rPr lang="tr-TR" altLang="tr-TR" sz="4000"/>
              <a:t>EVLİLİKTE KIDEM VE İHBAR TAZMİNATI</a:t>
            </a:r>
          </a:p>
        </p:txBody>
      </p:sp>
      <p:sp>
        <p:nvSpPr>
          <p:cNvPr id="79876" name="Rectangle 3">
            <a:extLst>
              <a:ext uri="{FF2B5EF4-FFF2-40B4-BE49-F238E27FC236}">
                <a16:creationId xmlns:a16="http://schemas.microsoft.com/office/drawing/2014/main" id="{AD1792E1-9BE5-F15B-19EA-76890372964D}"/>
              </a:ext>
            </a:extLst>
          </p:cNvPr>
          <p:cNvSpPr>
            <a:spLocks noGrp="1" noChangeArrowheads="1"/>
          </p:cNvSpPr>
          <p:nvPr>
            <p:ph type="body" idx="1"/>
          </p:nvPr>
        </p:nvSpPr>
        <p:spPr>
          <a:xfrm>
            <a:off x="1371600" y="2071688"/>
            <a:ext cx="7772400" cy="4114800"/>
          </a:xfrm>
        </p:spPr>
        <p:txBody>
          <a:bodyPr/>
          <a:lstStyle/>
          <a:p>
            <a:pPr eaLnBrk="1" hangingPunct="1"/>
            <a:r>
              <a:rPr lang="tr-TR" altLang="tr-TR">
                <a:latin typeface="Comic Sans MS" panose="030F0902030302020204" pitchFamily="66" charset="0"/>
              </a:rPr>
              <a:t>Kadın işçinin evlilik izninden dönmemesi, sözleşmeyi evlilik sebebiyle feshettiği anlamına gelir.</a:t>
            </a:r>
          </a:p>
          <a:p>
            <a:pPr eaLnBrk="1" hangingPunct="1"/>
            <a:r>
              <a:rPr lang="tr-TR" altLang="tr-TR">
                <a:latin typeface="Comic Sans MS" panose="030F0902030302020204" pitchFamily="66" charset="0"/>
              </a:rPr>
              <a:t>Kıdem tazminatı alabilir, ancak ihbar tazminatı alamaz.</a:t>
            </a:r>
          </a:p>
        </p:txBody>
      </p:sp>
      <p:pic>
        <p:nvPicPr>
          <p:cNvPr id="79877" name="Picture 4" descr="nikah">
            <a:extLst>
              <a:ext uri="{FF2B5EF4-FFF2-40B4-BE49-F238E27FC236}">
                <a16:creationId xmlns:a16="http://schemas.microsoft.com/office/drawing/2014/main" id="{D2102A19-4950-79BB-996F-E5510F4D100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3929063"/>
            <a:ext cx="15001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Slayt Numarası Yer Tutucusu">
            <a:extLst>
              <a:ext uri="{FF2B5EF4-FFF2-40B4-BE49-F238E27FC236}">
                <a16:creationId xmlns:a16="http://schemas.microsoft.com/office/drawing/2014/main" id="{09D2F98D-3582-75FB-1D94-E4998F18C7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F013F7B-6C53-2347-86B8-1DA7F34DE718}" type="slidenum">
              <a:rPr lang="tr-TR" altLang="tr-TR"/>
              <a:pPr/>
              <a:t>29</a:t>
            </a:fld>
            <a:endParaRPr lang="tr-TR" altLang="tr-TR"/>
          </a:p>
        </p:txBody>
      </p:sp>
      <p:sp>
        <p:nvSpPr>
          <p:cNvPr id="80899" name="Rectangle 2">
            <a:extLst>
              <a:ext uri="{FF2B5EF4-FFF2-40B4-BE49-F238E27FC236}">
                <a16:creationId xmlns:a16="http://schemas.microsoft.com/office/drawing/2014/main" id="{B13472C1-B462-ACD8-BC56-3B071B5EC994}"/>
              </a:ext>
            </a:extLst>
          </p:cNvPr>
          <p:cNvSpPr>
            <a:spLocks noGrp="1" noChangeArrowheads="1"/>
          </p:cNvSpPr>
          <p:nvPr>
            <p:ph type="title"/>
          </p:nvPr>
        </p:nvSpPr>
        <p:spPr/>
        <p:txBody>
          <a:bodyPr/>
          <a:lstStyle/>
          <a:p>
            <a:pPr eaLnBrk="1" hangingPunct="1"/>
            <a:r>
              <a:rPr lang="tr-TR" altLang="tr-TR" sz="2800" b="1"/>
              <a:t>İHBAR SÜRESİNİN BÖLÜNEMEZLİĞİ </a:t>
            </a:r>
            <a:br>
              <a:rPr lang="tr-TR" altLang="tr-TR" sz="2400"/>
            </a:br>
            <a:endParaRPr lang="tr-TR" altLang="tr-TR" sz="2400"/>
          </a:p>
        </p:txBody>
      </p:sp>
      <p:sp>
        <p:nvSpPr>
          <p:cNvPr id="80900" name="Rectangle 3">
            <a:extLst>
              <a:ext uri="{FF2B5EF4-FFF2-40B4-BE49-F238E27FC236}">
                <a16:creationId xmlns:a16="http://schemas.microsoft.com/office/drawing/2014/main" id="{98C68551-D46A-C4A0-25BE-58845816826A}"/>
              </a:ext>
            </a:extLst>
          </p:cNvPr>
          <p:cNvSpPr>
            <a:spLocks noGrp="1" noChangeArrowheads="1"/>
          </p:cNvSpPr>
          <p:nvPr>
            <p:ph type="body" idx="1"/>
          </p:nvPr>
        </p:nvSpPr>
        <p:spPr>
          <a:xfrm>
            <a:off x="468313" y="2286000"/>
            <a:ext cx="8229600" cy="4357688"/>
          </a:xfrm>
        </p:spPr>
        <p:txBody>
          <a:bodyPr/>
          <a:lstStyle/>
          <a:p>
            <a:pPr eaLnBrk="1" hangingPunct="1">
              <a:lnSpc>
                <a:spcPct val="80000"/>
              </a:lnSpc>
            </a:pPr>
            <a:r>
              <a:rPr lang="tr-TR" altLang="tr-TR" sz="2400">
                <a:latin typeface="Times New Roman" panose="02020603050405020304" pitchFamily="18" charset="0"/>
                <a:cs typeface="Times New Roman" panose="02020603050405020304" pitchFamily="18" charset="0"/>
              </a:rPr>
              <a:t>İhbar süresi verilerek iş sözleşmesinin feshi halinde iş sözleşmesi bu sürenin bitiminde feshedilmiş olur. </a:t>
            </a:r>
          </a:p>
          <a:p>
            <a:pPr eaLnBrk="1" hangingPunct="1">
              <a:lnSpc>
                <a:spcPct val="80000"/>
              </a:lnSpc>
            </a:pPr>
            <a:r>
              <a:rPr lang="tr-TR" altLang="tr-TR" sz="2400">
                <a:solidFill>
                  <a:srgbClr val="FF0000"/>
                </a:solidFill>
                <a:latin typeface="Times New Roman" panose="02020603050405020304" pitchFamily="18" charset="0"/>
                <a:cs typeface="Times New Roman" panose="02020603050405020304" pitchFamily="18" charset="0"/>
              </a:rPr>
              <a:t>İhbar süresinin bitiminden önce işçinin ilişiğinin kesilmesi halinde ise, ihbar süresi verilmemiş sayılır </a:t>
            </a:r>
            <a:r>
              <a:rPr lang="tr-TR" altLang="tr-TR" sz="2400">
                <a:latin typeface="Times New Roman" panose="02020603050405020304" pitchFamily="18" charset="0"/>
                <a:cs typeface="Times New Roman" panose="02020603050405020304" pitchFamily="18" charset="0"/>
              </a:rPr>
              <a:t>ve bu suretle iş sözleşmesini fesheden taraf diğer tarafa ihbar süresine ait ücretin tamamını tazminat olarak ödemek durumunda kalır. </a:t>
            </a:r>
          </a:p>
          <a:p>
            <a:pPr eaLnBrk="1" hangingPunct="1">
              <a:lnSpc>
                <a:spcPct val="80000"/>
              </a:lnSpc>
            </a:pPr>
            <a:r>
              <a:rPr lang="tr-TR" altLang="tr-TR" sz="2400">
                <a:latin typeface="Times New Roman" panose="02020603050405020304" pitchFamily="18" charset="0"/>
                <a:cs typeface="Times New Roman" panose="02020603050405020304" pitchFamily="18" charset="0"/>
              </a:rPr>
              <a:t>Sözleşme ile arttırılan süre dahil olmak üzere ihbar süresi bütünlük arz eder ve bölünerek uygulama yapılamaz. Bu durumda </a:t>
            </a:r>
            <a:r>
              <a:rPr lang="tr-TR" altLang="tr-TR" sz="2400" b="1">
                <a:latin typeface="Times New Roman" panose="02020603050405020304" pitchFamily="18" charset="0"/>
                <a:cs typeface="Times New Roman" panose="02020603050405020304" pitchFamily="18" charset="0"/>
              </a:rPr>
              <a:t>ihbar süresi hiç kullanılmamış gibi ihbar süresine ait ücretin tamamını ödemesi gerekir</a:t>
            </a:r>
            <a:r>
              <a:rPr lang="tr-TR" altLang="ja-JP" sz="2400" b="1">
                <a:latin typeface="Times New Roman" panose="02020603050405020304" pitchFamily="18" charset="0"/>
                <a:cs typeface="Times New Roman" panose="02020603050405020304" pitchFamily="18" charset="0"/>
              </a:rPr>
              <a:t>. </a:t>
            </a:r>
            <a:br>
              <a:rPr lang="tr-TR" altLang="ja-JP" sz="2400">
                <a:latin typeface="Times New Roman" panose="02020603050405020304" pitchFamily="18" charset="0"/>
                <a:cs typeface="Times New Roman" panose="02020603050405020304" pitchFamily="18" charset="0"/>
              </a:rPr>
            </a:br>
            <a:r>
              <a:rPr lang="tr-TR" altLang="ja-JP" sz="2400">
                <a:latin typeface="Times New Roman" panose="02020603050405020304" pitchFamily="18" charset="0"/>
                <a:cs typeface="Times New Roman" panose="02020603050405020304" pitchFamily="18" charset="0"/>
              </a:rPr>
              <a:t>(Yarg. 9. Hukuk Dairesi,  13.01.2005, Esas No: 2004/33705 Karar No:2005/996.)</a:t>
            </a:r>
            <a:endParaRPr lang="tr-TR" altLang="tr-TR" sz="2400">
              <a:latin typeface="Times New Roman" panose="02020603050405020304" pitchFamily="18" charset="0"/>
              <a:cs typeface="Times New Roman" panose="02020603050405020304" pitchFamily="18" charset="0"/>
            </a:endParaRPr>
          </a:p>
        </p:txBody>
      </p:sp>
      <p:pic>
        <p:nvPicPr>
          <p:cNvPr id="80901" name="Picture 4" descr="gif43">
            <a:extLst>
              <a:ext uri="{FF2B5EF4-FFF2-40B4-BE49-F238E27FC236}">
                <a16:creationId xmlns:a16="http://schemas.microsoft.com/office/drawing/2014/main" id="{DEC716E6-14A9-EBB8-512D-B43249A41D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428625"/>
            <a:ext cx="10620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a:extLst>
              <a:ext uri="{FF2B5EF4-FFF2-40B4-BE49-F238E27FC236}">
                <a16:creationId xmlns:a16="http://schemas.microsoft.com/office/drawing/2014/main" id="{F0A3918E-4DC5-898B-ECD1-B30EB6C8223E}"/>
              </a:ext>
            </a:extLst>
          </p:cNvPr>
          <p:cNvSpPr>
            <a:spLocks noGrp="1" noChangeArrowheads="1"/>
          </p:cNvSpPr>
          <p:nvPr>
            <p:ph type="title"/>
          </p:nvPr>
        </p:nvSpPr>
        <p:spPr/>
        <p:txBody>
          <a:bodyPr/>
          <a:lstStyle/>
          <a:p>
            <a:endParaRPr lang="tr-TR" altLang="tr-TR"/>
          </a:p>
        </p:txBody>
      </p:sp>
      <p:sp>
        <p:nvSpPr>
          <p:cNvPr id="18435" name="2 İçerik Yer Tutucusu">
            <a:extLst>
              <a:ext uri="{FF2B5EF4-FFF2-40B4-BE49-F238E27FC236}">
                <a16:creationId xmlns:a16="http://schemas.microsoft.com/office/drawing/2014/main" id="{4345BBE4-B417-37A8-CC78-258411AC6ED4}"/>
              </a:ext>
            </a:extLst>
          </p:cNvPr>
          <p:cNvSpPr>
            <a:spLocks noGrp="1" noChangeArrowheads="1"/>
          </p:cNvSpPr>
          <p:nvPr>
            <p:ph idx="1"/>
          </p:nvPr>
        </p:nvSpPr>
        <p:spPr/>
        <p:txBody>
          <a:bodyPr/>
          <a:lstStyle/>
          <a:p>
            <a:r>
              <a:rPr lang="tr-TR" altLang="tr-TR"/>
              <a:t>2012 yılında İş Hukuku alanında önemli kanunlar yürürlüğe konmuştur: 6331 sayılı İş Sağlığı ve Güvenliği Kanunu, 6356 sayılı Sendikalar ve Toplu İş Sözleşmesi Kanunu ve 6098 sayılı Türk Borçlar Kanunu.</a:t>
            </a:r>
          </a:p>
        </p:txBody>
      </p:sp>
      <p:sp>
        <p:nvSpPr>
          <p:cNvPr id="18436" name="3 Slayt Numarası Yer Tutucusu">
            <a:extLst>
              <a:ext uri="{FF2B5EF4-FFF2-40B4-BE49-F238E27FC236}">
                <a16:creationId xmlns:a16="http://schemas.microsoft.com/office/drawing/2014/main" id="{3D954DF8-E9A9-DBBE-992B-2EBA8EB52F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68B950-A5A5-C649-803B-871F05CFFD3D}" type="slidenum">
              <a:rPr lang="tr-TR" altLang="tr-TR"/>
              <a:pPr/>
              <a:t>3</a:t>
            </a:fld>
            <a:endParaRPr lang="tr-TR" alt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5 Slayt Numarası Yer Tutucusu">
            <a:extLst>
              <a:ext uri="{FF2B5EF4-FFF2-40B4-BE49-F238E27FC236}">
                <a16:creationId xmlns:a16="http://schemas.microsoft.com/office/drawing/2014/main" id="{C167EEA3-38F3-E56B-EE84-050C5ACF59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70095A1-4F96-2E46-B4D6-977A416BFAEA}" type="slidenum">
              <a:rPr lang="tr-TR" altLang="tr-TR"/>
              <a:pPr/>
              <a:t>30</a:t>
            </a:fld>
            <a:endParaRPr lang="tr-TR" altLang="tr-TR"/>
          </a:p>
        </p:txBody>
      </p:sp>
      <p:sp>
        <p:nvSpPr>
          <p:cNvPr id="83971" name="Rectangle 2">
            <a:extLst>
              <a:ext uri="{FF2B5EF4-FFF2-40B4-BE49-F238E27FC236}">
                <a16:creationId xmlns:a16="http://schemas.microsoft.com/office/drawing/2014/main" id="{94F0DF92-3E01-3DE4-6584-9EAB344043E9}"/>
              </a:ext>
            </a:extLst>
          </p:cNvPr>
          <p:cNvSpPr>
            <a:spLocks noGrp="1" noChangeArrowheads="1"/>
          </p:cNvSpPr>
          <p:nvPr>
            <p:ph type="title"/>
          </p:nvPr>
        </p:nvSpPr>
        <p:spPr>
          <a:solidFill>
            <a:schemeClr val="hlink"/>
          </a:solidFill>
        </p:spPr>
        <p:txBody>
          <a:bodyPr/>
          <a:lstStyle/>
          <a:p>
            <a:pPr algn="ctr" eaLnBrk="1" hangingPunct="1"/>
            <a:r>
              <a:rPr lang="tr-TR" altLang="tr-TR" sz="3600" b="1">
                <a:solidFill>
                  <a:schemeClr val="bg1"/>
                </a:solidFill>
                <a:latin typeface="Comic Sans MS" panose="030F0902030302020204" pitchFamily="66" charset="0"/>
              </a:rPr>
              <a:t>BELİRLİ SÜRELİ İŞ SÖZLEŞMESİ</a:t>
            </a:r>
          </a:p>
        </p:txBody>
      </p:sp>
      <p:sp>
        <p:nvSpPr>
          <p:cNvPr id="227331" name="Rectangle 3">
            <a:extLst>
              <a:ext uri="{FF2B5EF4-FFF2-40B4-BE49-F238E27FC236}">
                <a16:creationId xmlns:a16="http://schemas.microsoft.com/office/drawing/2014/main" id="{AF35E545-A9C1-7828-3602-B8E51FEA862B}"/>
              </a:ext>
            </a:extLst>
          </p:cNvPr>
          <p:cNvSpPr>
            <a:spLocks noGrp="1" noChangeArrowheads="1"/>
          </p:cNvSpPr>
          <p:nvPr>
            <p:ph type="body" idx="1"/>
          </p:nvPr>
        </p:nvSpPr>
        <p:spPr>
          <a:xfrm>
            <a:off x="714375" y="2017713"/>
            <a:ext cx="8001000" cy="3482975"/>
          </a:xfrm>
          <a:solidFill>
            <a:schemeClr val="bg1">
              <a:lumMod val="85000"/>
            </a:schemeClr>
          </a:solidFill>
        </p:spPr>
        <p:txBody>
          <a:bodyPr/>
          <a:lstStyle/>
          <a:p>
            <a:pPr algn="just" eaLnBrk="1" hangingPunct="1">
              <a:lnSpc>
                <a:spcPct val="90000"/>
              </a:lnSpc>
              <a:defRPr/>
            </a:pPr>
            <a:r>
              <a:rPr lang="tr-TR" sz="2400" b="1" dirty="0">
                <a:latin typeface="Comic Sans MS" pitchFamily="66" charset="0"/>
              </a:rPr>
              <a:t>Belirli süreli işlerde veya belli bir işin tamamlanması veya belirli bir olgunun ortaya çıkması gibi </a:t>
            </a:r>
            <a:r>
              <a:rPr lang="tr-TR" sz="2400" b="1" dirty="0">
                <a:solidFill>
                  <a:schemeClr val="hlink"/>
                </a:solidFill>
                <a:latin typeface="Comic Sans MS" pitchFamily="66" charset="0"/>
              </a:rPr>
              <a:t>objektif koşullara bağlı olarak</a:t>
            </a:r>
            <a:r>
              <a:rPr lang="tr-TR" sz="2400" b="1" dirty="0">
                <a:latin typeface="Comic Sans MS" pitchFamily="66" charset="0"/>
              </a:rPr>
              <a:t> işveren ile işçi arasında yazılı şekilde yapılan iş sözleşmesi belirli süreli iş sözleşmesidir. </a:t>
            </a:r>
          </a:p>
          <a:p>
            <a:pPr algn="just" eaLnBrk="1" hangingPunct="1">
              <a:lnSpc>
                <a:spcPct val="90000"/>
              </a:lnSpc>
              <a:buFont typeface="Wingdings" pitchFamily="2" charset="2"/>
              <a:buNone/>
              <a:defRPr/>
            </a:pPr>
            <a:endParaRPr lang="tr-TR" sz="2400" b="1" dirty="0">
              <a:latin typeface="Comic Sans MS" pitchFamily="66" charset="0"/>
            </a:endParaRPr>
          </a:p>
          <a:p>
            <a:pPr algn="just" eaLnBrk="1" hangingPunct="1">
              <a:lnSpc>
                <a:spcPct val="90000"/>
              </a:lnSpc>
              <a:defRPr/>
            </a:pPr>
            <a:r>
              <a:rPr lang="tr-TR" sz="2400" b="1" dirty="0">
                <a:latin typeface="Comic Sans MS" pitchFamily="66" charset="0"/>
              </a:rPr>
              <a:t>Belirli süreli iş sözleşmesi, </a:t>
            </a:r>
            <a:r>
              <a:rPr lang="tr-TR" sz="2400" b="1" dirty="0">
                <a:solidFill>
                  <a:schemeClr val="hlink"/>
                </a:solidFill>
                <a:latin typeface="Comic Sans MS" pitchFamily="66" charset="0"/>
              </a:rPr>
              <a:t>esaslı bir neden</a:t>
            </a:r>
            <a:r>
              <a:rPr lang="tr-TR" sz="2400" b="1" dirty="0">
                <a:latin typeface="Comic Sans MS" pitchFamily="66" charset="0"/>
              </a:rPr>
              <a:t> olmadıkça yapılamaz. Aksi halde iş sözleşmesi başlangıçtan itibaren belirsiz süreli kabul edilir.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27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27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a:extLst>
              <a:ext uri="{FF2B5EF4-FFF2-40B4-BE49-F238E27FC236}">
                <a16:creationId xmlns:a16="http://schemas.microsoft.com/office/drawing/2014/main" id="{71B2DF67-DA96-CDA3-A39B-498EB5455C7C}"/>
              </a:ext>
            </a:extLst>
          </p:cNvPr>
          <p:cNvSpPr>
            <a:spLocks noGrp="1" noChangeArrowheads="1"/>
          </p:cNvSpPr>
          <p:nvPr>
            <p:ph type="title"/>
          </p:nvPr>
        </p:nvSpPr>
        <p:spPr/>
        <p:txBody>
          <a:bodyPr/>
          <a:lstStyle/>
          <a:p>
            <a:r>
              <a:rPr lang="tr-TR" altLang="tr-TR"/>
              <a:t>Belirli süreli sözleşme istisnaidir!</a:t>
            </a:r>
          </a:p>
        </p:txBody>
      </p:sp>
      <p:sp>
        <p:nvSpPr>
          <p:cNvPr id="35843" name="2 İçerik Yer Tutucusu">
            <a:extLst>
              <a:ext uri="{FF2B5EF4-FFF2-40B4-BE49-F238E27FC236}">
                <a16:creationId xmlns:a16="http://schemas.microsoft.com/office/drawing/2014/main" id="{D7B642B1-36D1-75BA-94D1-DAD80C6EFA19}"/>
              </a:ext>
            </a:extLst>
          </p:cNvPr>
          <p:cNvSpPr>
            <a:spLocks noGrp="1"/>
          </p:cNvSpPr>
          <p:nvPr>
            <p:ph idx="1"/>
          </p:nvPr>
        </p:nvSpPr>
        <p:spPr>
          <a:xfrm>
            <a:off x="928688" y="2017713"/>
            <a:ext cx="8026400" cy="4114800"/>
          </a:xfrm>
          <a:solidFill>
            <a:schemeClr val="bg1">
              <a:lumMod val="85000"/>
            </a:schemeClr>
          </a:solidFill>
        </p:spPr>
        <p:txBody>
          <a:bodyPr/>
          <a:lstStyle/>
          <a:p>
            <a:pPr algn="just">
              <a:defRPr/>
            </a:pPr>
            <a:r>
              <a:rPr lang="tr-TR" dirty="0" err="1"/>
              <a:t>Aslolan</a:t>
            </a:r>
            <a:r>
              <a:rPr lang="tr-TR" dirty="0"/>
              <a:t> süresi belirsiz sözleşmedir.</a:t>
            </a:r>
          </a:p>
          <a:p>
            <a:pPr algn="just">
              <a:defRPr/>
            </a:pPr>
            <a:r>
              <a:rPr lang="tr-TR" dirty="0"/>
              <a:t>Ancak esaslı neden varsa belirli süreli sözleşme yapılabilir.</a:t>
            </a:r>
          </a:p>
          <a:p>
            <a:pPr algn="just">
              <a:defRPr/>
            </a:pPr>
            <a:r>
              <a:rPr lang="tr-TR" sz="2400" dirty="0">
                <a:solidFill>
                  <a:srgbClr val="FF0000"/>
                </a:solidFill>
              </a:rPr>
              <a:t>Örnek: </a:t>
            </a:r>
            <a:r>
              <a:rPr lang="tr-TR" sz="2400" dirty="0"/>
              <a:t>Üç yılda bitmesi taahhüt edilen baraj ihalesinde çalışan işçiler, indirim döneminde çalışacak ek satış elemanları, doğum izninde olan personel yerine alınan geçici eleman, şirket genel müdürü…</a:t>
            </a:r>
          </a:p>
        </p:txBody>
      </p:sp>
      <p:sp>
        <p:nvSpPr>
          <p:cNvPr id="84996" name="3 Slayt Numarası Yer Tutucusu">
            <a:extLst>
              <a:ext uri="{FF2B5EF4-FFF2-40B4-BE49-F238E27FC236}">
                <a16:creationId xmlns:a16="http://schemas.microsoft.com/office/drawing/2014/main" id="{0FFAE6E0-046D-AA5B-A061-4B7E2E1BC5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E77B912-D781-7742-A18A-80B51679F45C}" type="slidenum">
              <a:rPr lang="tr-TR" altLang="tr-TR"/>
              <a:pPr/>
              <a:t>31</a:t>
            </a:fld>
            <a:endParaRPr lang="tr-TR" altLang="tr-TR"/>
          </a:p>
        </p:txBody>
      </p:sp>
      <p:pic>
        <p:nvPicPr>
          <p:cNvPr id="84997" name="Picture 4" descr="gif101">
            <a:extLst>
              <a:ext uri="{FF2B5EF4-FFF2-40B4-BE49-F238E27FC236}">
                <a16:creationId xmlns:a16="http://schemas.microsoft.com/office/drawing/2014/main" id="{32F870CB-BB35-4BC6-14A4-0C3F1D1726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6557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5 Slayt Numarası Yer Tutucusu">
            <a:extLst>
              <a:ext uri="{FF2B5EF4-FFF2-40B4-BE49-F238E27FC236}">
                <a16:creationId xmlns:a16="http://schemas.microsoft.com/office/drawing/2014/main" id="{7D4D306B-E6DB-EBD7-0A14-1665E1C59C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6427EC1-83A2-AE4A-A1C1-2AFE00280FC0}" type="slidenum">
              <a:rPr lang="tr-TR" altLang="tr-TR"/>
              <a:pPr/>
              <a:t>32</a:t>
            </a:fld>
            <a:endParaRPr lang="tr-TR" altLang="tr-TR"/>
          </a:p>
        </p:txBody>
      </p:sp>
      <p:sp>
        <p:nvSpPr>
          <p:cNvPr id="89091" name="Rectangle 2">
            <a:extLst>
              <a:ext uri="{FF2B5EF4-FFF2-40B4-BE49-F238E27FC236}">
                <a16:creationId xmlns:a16="http://schemas.microsoft.com/office/drawing/2014/main" id="{56F8C74A-DE4C-59CE-24B0-B9F0D678C972}"/>
              </a:ext>
            </a:extLst>
          </p:cNvPr>
          <p:cNvSpPr>
            <a:spLocks noGrp="1" noChangeArrowheads="1"/>
          </p:cNvSpPr>
          <p:nvPr>
            <p:ph type="title"/>
          </p:nvPr>
        </p:nvSpPr>
        <p:spPr/>
        <p:txBody>
          <a:bodyPr/>
          <a:lstStyle/>
          <a:p>
            <a:pPr eaLnBrk="1" hangingPunct="1"/>
            <a:r>
              <a:rPr lang="tr-TR" altLang="tr-TR" sz="3200">
                <a:solidFill>
                  <a:schemeClr val="hlink"/>
                </a:solidFill>
              </a:rPr>
              <a:t>SÜRESİ BELİRLİ SÖZLEŞMENİN FESHİNDE TAZMİNATLARIN DURUMU</a:t>
            </a:r>
          </a:p>
        </p:txBody>
      </p:sp>
      <p:sp>
        <p:nvSpPr>
          <p:cNvPr id="39940" name="Rectangle 3">
            <a:extLst>
              <a:ext uri="{FF2B5EF4-FFF2-40B4-BE49-F238E27FC236}">
                <a16:creationId xmlns:a16="http://schemas.microsoft.com/office/drawing/2014/main" id="{761EC8FD-297D-D473-0486-6B04C1E488F8}"/>
              </a:ext>
            </a:extLst>
          </p:cNvPr>
          <p:cNvSpPr>
            <a:spLocks noGrp="1" noChangeArrowheads="1"/>
          </p:cNvSpPr>
          <p:nvPr>
            <p:ph type="body" idx="1"/>
          </p:nvPr>
        </p:nvSpPr>
        <p:spPr>
          <a:xfrm>
            <a:off x="500063" y="2017713"/>
            <a:ext cx="8286750" cy="4114800"/>
          </a:xfrm>
          <a:solidFill>
            <a:schemeClr val="bg1">
              <a:lumMod val="85000"/>
            </a:schemeClr>
          </a:solidFill>
        </p:spPr>
        <p:txBody>
          <a:bodyPr/>
          <a:lstStyle/>
          <a:p>
            <a:pPr algn="just" eaLnBrk="1" hangingPunct="1">
              <a:defRPr/>
            </a:pPr>
            <a:r>
              <a:rPr lang="tr-TR" dirty="0">
                <a:latin typeface="Georgia" pitchFamily="18" charset="0"/>
              </a:rPr>
              <a:t>Süresi belirli sözleşmesi, süre bitmeden işveren tarafından feshedilen işçi, Türk Borçlar Kanunu’nun 408. maddesi uyarınca, </a:t>
            </a:r>
            <a:r>
              <a:rPr lang="tr-TR" b="1" dirty="0">
                <a:solidFill>
                  <a:schemeClr val="hlink"/>
                </a:solidFill>
                <a:latin typeface="Georgia" pitchFamily="18" charset="0"/>
              </a:rPr>
              <a:t>geriye kalan sözleşme süresine ilişkin ücretlerini</a:t>
            </a:r>
            <a:r>
              <a:rPr lang="tr-TR" dirty="0">
                <a:latin typeface="Georgia" pitchFamily="18" charset="0"/>
              </a:rPr>
              <a:t> tazminat olarak isteyebilir</a:t>
            </a:r>
            <a:r>
              <a:rPr lang="tr-TR" i="1" dirty="0">
                <a:latin typeface="Georgia" pitchFamily="18" charset="0"/>
              </a:rPr>
              <a:t>.</a:t>
            </a:r>
            <a:r>
              <a:rPr lang="tr-TR" dirty="0">
                <a:latin typeface="Georgia" pitchFamily="18" charset="0"/>
              </a:rPr>
              <a:t> </a:t>
            </a:r>
          </a:p>
          <a:p>
            <a:pPr algn="just" eaLnBrk="1" hangingPunct="1">
              <a:defRPr/>
            </a:pPr>
            <a:r>
              <a:rPr lang="tr-TR" dirty="0">
                <a:solidFill>
                  <a:schemeClr val="hlink"/>
                </a:solidFill>
                <a:latin typeface="Georgia" pitchFamily="18" charset="0"/>
              </a:rPr>
              <a:t>İşçi en az bir yıllık kıdeme sahipse kıdem tazminatı da</a:t>
            </a:r>
            <a:r>
              <a:rPr lang="tr-TR" dirty="0">
                <a:latin typeface="Georgia" pitchFamily="18" charset="0"/>
              </a:rPr>
              <a:t> alabilir.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Başlık">
            <a:extLst>
              <a:ext uri="{FF2B5EF4-FFF2-40B4-BE49-F238E27FC236}">
                <a16:creationId xmlns:a16="http://schemas.microsoft.com/office/drawing/2014/main" id="{CB8CACD0-8E12-BC6B-1C98-86970075029B}"/>
              </a:ext>
            </a:extLst>
          </p:cNvPr>
          <p:cNvSpPr>
            <a:spLocks noGrp="1" noChangeArrowheads="1"/>
          </p:cNvSpPr>
          <p:nvPr>
            <p:ph type="title"/>
          </p:nvPr>
        </p:nvSpPr>
        <p:spPr/>
        <p:txBody>
          <a:bodyPr/>
          <a:lstStyle/>
          <a:p>
            <a:r>
              <a:rPr lang="tr-TR" altLang="tr-TR" sz="3600" b="1">
                <a:solidFill>
                  <a:schemeClr val="tx1"/>
                </a:solidFill>
                <a:latin typeface="Times New Roman" panose="02020603050405020304" pitchFamily="18" charset="0"/>
                <a:cs typeface="Times New Roman" panose="02020603050405020304" pitchFamily="18" charset="0"/>
              </a:rPr>
              <a:t> </a:t>
            </a:r>
            <a:r>
              <a:rPr lang="tr-TR" altLang="tr-TR" sz="3600"/>
              <a:t>SÜRESİ BELİRLİ SÖZLEŞMENİN İŞÇİ TARAFINDAN FESHİ</a:t>
            </a:r>
          </a:p>
        </p:txBody>
      </p:sp>
      <p:sp>
        <p:nvSpPr>
          <p:cNvPr id="40963" name="2 İçerik Yer Tutucusu">
            <a:extLst>
              <a:ext uri="{FF2B5EF4-FFF2-40B4-BE49-F238E27FC236}">
                <a16:creationId xmlns:a16="http://schemas.microsoft.com/office/drawing/2014/main" id="{93F21D8A-6E28-7233-6C37-50003B235888}"/>
              </a:ext>
            </a:extLst>
          </p:cNvPr>
          <p:cNvSpPr>
            <a:spLocks noGrp="1"/>
          </p:cNvSpPr>
          <p:nvPr>
            <p:ph idx="1"/>
          </p:nvPr>
        </p:nvSpPr>
        <p:spPr>
          <a:xfrm>
            <a:off x="785813" y="2143125"/>
            <a:ext cx="7929562" cy="4143375"/>
          </a:xfrm>
          <a:solidFill>
            <a:schemeClr val="bg1">
              <a:lumMod val="85000"/>
            </a:schemeClr>
          </a:solidFill>
        </p:spPr>
        <p:txBody>
          <a:bodyPr/>
          <a:lstStyle/>
          <a:p>
            <a:pPr algn="just">
              <a:defRPr/>
            </a:pPr>
            <a:r>
              <a:rPr lang="tr-TR" sz="2200" b="1" dirty="0">
                <a:latin typeface="Times New Roman" pitchFamily="18" charset="0"/>
                <a:cs typeface="Times New Roman" pitchFamily="18" charset="0"/>
              </a:rPr>
              <a:t>TÜRK BORÇLAR KANUNU MADDE 439- </a:t>
            </a:r>
            <a:r>
              <a:rPr lang="tr-TR" sz="2200" dirty="0">
                <a:latin typeface="Times New Roman" pitchFamily="18" charset="0"/>
                <a:cs typeface="Times New Roman" pitchFamily="18" charset="0"/>
              </a:rPr>
              <a:t>İşçi, haklı sebep olmaksızın işe başlamadığı veya aniden işi bıraktığı takdirde </a:t>
            </a:r>
            <a:r>
              <a:rPr lang="tr-TR" sz="2200" dirty="0">
                <a:solidFill>
                  <a:srgbClr val="FF0000"/>
                </a:solidFill>
                <a:latin typeface="Times New Roman" pitchFamily="18" charset="0"/>
                <a:cs typeface="Times New Roman" pitchFamily="18" charset="0"/>
              </a:rPr>
              <a:t>işveren, </a:t>
            </a:r>
            <a:r>
              <a:rPr lang="tr-TR" sz="2200" b="1" dirty="0">
                <a:solidFill>
                  <a:srgbClr val="FF0000"/>
                </a:solidFill>
                <a:latin typeface="Times New Roman" pitchFamily="18" charset="0"/>
                <a:cs typeface="Times New Roman" pitchFamily="18" charset="0"/>
              </a:rPr>
              <a:t>aylık ücretin dörtte birine eşit bir tazminat </a:t>
            </a:r>
            <a:r>
              <a:rPr lang="tr-TR" sz="2200" dirty="0">
                <a:solidFill>
                  <a:srgbClr val="FF0000"/>
                </a:solidFill>
                <a:latin typeface="Times New Roman" pitchFamily="18" charset="0"/>
                <a:cs typeface="Times New Roman" pitchFamily="18" charset="0"/>
              </a:rPr>
              <a:t>isteme hakkına sahiptir. İşverenin, ayrıca ek zararlarının giderilmesini isteme hakkı da vardır.</a:t>
            </a:r>
          </a:p>
          <a:p>
            <a:pPr algn="just">
              <a:defRPr/>
            </a:pPr>
            <a:r>
              <a:rPr lang="tr-TR" sz="2200" dirty="0">
                <a:latin typeface="Times New Roman" pitchFamily="18" charset="0"/>
                <a:cs typeface="Times New Roman" pitchFamily="18" charset="0"/>
              </a:rPr>
              <a:t>İşveren zarara uğramamışsa veya uğradığı </a:t>
            </a:r>
            <a:r>
              <a:rPr lang="tr-TR" sz="2200" dirty="0">
                <a:solidFill>
                  <a:srgbClr val="FF0000"/>
                </a:solidFill>
                <a:latin typeface="Times New Roman" pitchFamily="18" charset="0"/>
                <a:cs typeface="Times New Roman" pitchFamily="18" charset="0"/>
              </a:rPr>
              <a:t>zarar işçinin aylık ücretinin dörtte birinden az ise, hâkim tazminatı indirebilir.</a:t>
            </a:r>
          </a:p>
          <a:p>
            <a:pPr algn="just">
              <a:defRPr/>
            </a:pPr>
            <a:r>
              <a:rPr lang="tr-TR" sz="2200" dirty="0">
                <a:latin typeface="Times New Roman" pitchFamily="18" charset="0"/>
                <a:cs typeface="Times New Roman" pitchFamily="18" charset="0"/>
              </a:rPr>
              <a:t>Tazminat isteme hakkı takas yoluyla sona ermemişse işveren, işçinin işe başlamamasından veya işi bırakmasından başlayarak </a:t>
            </a:r>
            <a:r>
              <a:rPr lang="tr-TR" sz="2200" b="1" dirty="0">
                <a:solidFill>
                  <a:srgbClr val="FF0000"/>
                </a:solidFill>
                <a:latin typeface="Times New Roman" pitchFamily="18" charset="0"/>
                <a:cs typeface="Times New Roman" pitchFamily="18" charset="0"/>
              </a:rPr>
              <a:t>otuz gün içinde, dava veya takip yoluyla bu hakkını kullanmak zorundadır. Aksi takdirde, tazminat isteme hakkı düşer.</a:t>
            </a:r>
          </a:p>
          <a:p>
            <a:pPr>
              <a:defRPr/>
            </a:pPr>
            <a:endParaRPr lang="tr-TR" dirty="0"/>
          </a:p>
        </p:txBody>
      </p:sp>
      <p:sp>
        <p:nvSpPr>
          <p:cNvPr id="90116" name="3 Slayt Numarası Yer Tutucusu">
            <a:extLst>
              <a:ext uri="{FF2B5EF4-FFF2-40B4-BE49-F238E27FC236}">
                <a16:creationId xmlns:a16="http://schemas.microsoft.com/office/drawing/2014/main" id="{8B80A234-2F51-CC5C-059B-363AECC7E1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5DFFBC6-FF61-2A45-BEB2-22949654EFF5}" type="slidenum">
              <a:rPr lang="tr-TR" altLang="tr-TR"/>
              <a:pPr/>
              <a:t>33</a:t>
            </a:fld>
            <a:endParaRPr lang="tr-TR" alt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5 Slayt Numarası Yer Tutucusu">
            <a:extLst>
              <a:ext uri="{FF2B5EF4-FFF2-40B4-BE49-F238E27FC236}">
                <a16:creationId xmlns:a16="http://schemas.microsoft.com/office/drawing/2014/main" id="{A3A58365-4F47-DC7C-0C55-68AC906946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D64FA17-CB6A-DB4C-A6FF-54A24734EFE1}" type="slidenum">
              <a:rPr lang="tr-TR" altLang="tr-TR"/>
              <a:pPr/>
              <a:t>34</a:t>
            </a:fld>
            <a:endParaRPr lang="tr-TR" altLang="tr-TR"/>
          </a:p>
        </p:txBody>
      </p:sp>
      <p:sp>
        <p:nvSpPr>
          <p:cNvPr id="91139" name="Rectangle 2">
            <a:extLst>
              <a:ext uri="{FF2B5EF4-FFF2-40B4-BE49-F238E27FC236}">
                <a16:creationId xmlns:a16="http://schemas.microsoft.com/office/drawing/2014/main" id="{D9B69A1D-2FB8-2490-9D82-916C225ABBF5}"/>
              </a:ext>
            </a:extLst>
          </p:cNvPr>
          <p:cNvSpPr>
            <a:spLocks noGrp="1" noChangeArrowheads="1"/>
          </p:cNvSpPr>
          <p:nvPr>
            <p:ph type="title"/>
          </p:nvPr>
        </p:nvSpPr>
        <p:spPr/>
        <p:txBody>
          <a:bodyPr/>
          <a:lstStyle/>
          <a:p>
            <a:pPr eaLnBrk="1" hangingPunct="1"/>
            <a:r>
              <a:rPr lang="tr-TR" altLang="tr-TR" sz="3600" b="1">
                <a:solidFill>
                  <a:schemeClr val="hlink"/>
                </a:solidFill>
                <a:latin typeface="Comic Sans MS" panose="030F0902030302020204" pitchFamily="66" charset="0"/>
              </a:rPr>
              <a:t>Kısmî süreli iş sözleşmesi</a:t>
            </a:r>
            <a:br>
              <a:rPr lang="tr-TR" altLang="tr-TR" sz="4000" b="1"/>
            </a:br>
            <a:endParaRPr lang="tr-TR" altLang="tr-TR" sz="4000" b="1"/>
          </a:p>
        </p:txBody>
      </p:sp>
      <p:sp>
        <p:nvSpPr>
          <p:cNvPr id="41988" name="Rectangle 3">
            <a:extLst>
              <a:ext uri="{FF2B5EF4-FFF2-40B4-BE49-F238E27FC236}">
                <a16:creationId xmlns:a16="http://schemas.microsoft.com/office/drawing/2014/main" id="{461E8B43-A00B-128E-B56F-14B84A1E60E4}"/>
              </a:ext>
            </a:extLst>
          </p:cNvPr>
          <p:cNvSpPr>
            <a:spLocks noGrp="1" noChangeArrowheads="1"/>
          </p:cNvSpPr>
          <p:nvPr>
            <p:ph type="body" idx="1"/>
          </p:nvPr>
        </p:nvSpPr>
        <p:spPr>
          <a:solidFill>
            <a:schemeClr val="bg1">
              <a:lumMod val="85000"/>
            </a:schemeClr>
          </a:solidFill>
        </p:spPr>
        <p:txBody>
          <a:bodyPr/>
          <a:lstStyle/>
          <a:p>
            <a:pPr algn="just" eaLnBrk="1" hangingPunct="1">
              <a:lnSpc>
                <a:spcPct val="90000"/>
              </a:lnSpc>
              <a:defRPr/>
            </a:pPr>
            <a:r>
              <a:rPr lang="tr-TR" dirty="0">
                <a:latin typeface="Comic Sans MS" pitchFamily="66" charset="0"/>
              </a:rPr>
              <a:t>İşçinin normal haftalık çalışma süresinin, tam süreli iş sözleşmesiyle çalışan emsal işçiye göre önemli ölçüde daha az belirlenmesi durumunda sözleşme kısmî süreli iş sözleşmesidir.</a:t>
            </a:r>
          </a:p>
          <a:p>
            <a:pPr algn="just" eaLnBrk="1" hangingPunct="1">
              <a:lnSpc>
                <a:spcPct val="90000"/>
              </a:lnSpc>
              <a:defRPr/>
            </a:pPr>
            <a:r>
              <a:rPr lang="tr-TR" b="1" dirty="0">
                <a:latin typeface="Comic Sans MS" pitchFamily="66" charset="0"/>
              </a:rPr>
              <a:t>Haftalık çalışma süresinin üçte ikisinden az</a:t>
            </a:r>
            <a:r>
              <a:rPr lang="tr-TR" dirty="0">
                <a:latin typeface="Comic Sans MS" pitchFamily="66" charset="0"/>
              </a:rPr>
              <a:t>,( mesela 45 saat çalışılan bir işyerinde 30 saatin altında)</a:t>
            </a:r>
            <a:r>
              <a:rPr lang="tr-TR" b="1" dirty="0">
                <a:latin typeface="Comic Sans MS" pitchFamily="66" charset="0"/>
              </a:rPr>
              <a:t> çalışanlar kısmi sürelidir.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5 Slayt Numarası Yer Tutucusu">
            <a:extLst>
              <a:ext uri="{FF2B5EF4-FFF2-40B4-BE49-F238E27FC236}">
                <a16:creationId xmlns:a16="http://schemas.microsoft.com/office/drawing/2014/main" id="{880BB737-844E-CBE4-5130-B42F6F359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6714B8A-72EF-8948-9450-7CE77982676D}" type="slidenum">
              <a:rPr lang="tr-TR" altLang="tr-TR"/>
              <a:pPr/>
              <a:t>35</a:t>
            </a:fld>
            <a:endParaRPr lang="tr-TR" altLang="tr-TR"/>
          </a:p>
        </p:txBody>
      </p:sp>
      <p:sp>
        <p:nvSpPr>
          <p:cNvPr id="92163" name="Rectangle 2">
            <a:extLst>
              <a:ext uri="{FF2B5EF4-FFF2-40B4-BE49-F238E27FC236}">
                <a16:creationId xmlns:a16="http://schemas.microsoft.com/office/drawing/2014/main" id="{948826DA-B695-9C1F-4EC5-211A7FCFDC48}"/>
              </a:ext>
            </a:extLst>
          </p:cNvPr>
          <p:cNvSpPr>
            <a:spLocks noGrp="1" noChangeArrowheads="1"/>
          </p:cNvSpPr>
          <p:nvPr>
            <p:ph type="title"/>
          </p:nvPr>
        </p:nvSpPr>
        <p:spPr/>
        <p:txBody>
          <a:bodyPr/>
          <a:lstStyle/>
          <a:p>
            <a:pPr eaLnBrk="1" hangingPunct="1"/>
            <a:r>
              <a:rPr lang="tr-TR" altLang="tr-TR" sz="3600" b="1">
                <a:solidFill>
                  <a:schemeClr val="hlink"/>
                </a:solidFill>
                <a:latin typeface="Comic Sans MS" panose="030F0902030302020204" pitchFamily="66" charset="0"/>
              </a:rPr>
              <a:t>Kısmî süreli iş sözleşmesi</a:t>
            </a:r>
            <a:br>
              <a:rPr lang="tr-TR" altLang="tr-TR" sz="4000" b="1"/>
            </a:br>
            <a:endParaRPr lang="tr-TR" altLang="tr-TR" sz="4000" b="1"/>
          </a:p>
        </p:txBody>
      </p:sp>
      <p:sp>
        <p:nvSpPr>
          <p:cNvPr id="43012" name="Rectangle 3">
            <a:extLst>
              <a:ext uri="{FF2B5EF4-FFF2-40B4-BE49-F238E27FC236}">
                <a16:creationId xmlns:a16="http://schemas.microsoft.com/office/drawing/2014/main" id="{4A0F3D21-3C71-F9C1-16CA-C3BCA83C7BEF}"/>
              </a:ext>
            </a:extLst>
          </p:cNvPr>
          <p:cNvSpPr>
            <a:spLocks noGrp="1" noChangeArrowheads="1"/>
          </p:cNvSpPr>
          <p:nvPr>
            <p:ph type="body" idx="1"/>
          </p:nvPr>
        </p:nvSpPr>
        <p:spPr>
          <a:xfrm>
            <a:off x="357188" y="2000250"/>
            <a:ext cx="8597900" cy="4429125"/>
          </a:xfrm>
          <a:solidFill>
            <a:schemeClr val="bg1">
              <a:lumMod val="85000"/>
            </a:schemeClr>
          </a:solidFill>
        </p:spPr>
        <p:txBody>
          <a:bodyPr/>
          <a:lstStyle/>
          <a:p>
            <a:pPr algn="just" eaLnBrk="1" hangingPunct="1">
              <a:defRPr/>
            </a:pPr>
            <a:r>
              <a:rPr lang="tr-TR" sz="2800" b="1" dirty="0">
                <a:latin typeface="Comic Sans MS" pitchFamily="66" charset="0"/>
              </a:rPr>
              <a:t>Kısmî süreli çalışan işçinin ücret ve paraya ilişkin bölünebilir menfaatleri, tam süreli emsal işçiye göre çalıştığı süreye </a:t>
            </a:r>
            <a:r>
              <a:rPr lang="tr-TR" sz="2800" b="1" dirty="0">
                <a:solidFill>
                  <a:schemeClr val="hlink"/>
                </a:solidFill>
                <a:latin typeface="Comic Sans MS" pitchFamily="66" charset="0"/>
              </a:rPr>
              <a:t>orantılı</a:t>
            </a:r>
            <a:r>
              <a:rPr lang="tr-TR" sz="2800" b="1" dirty="0">
                <a:latin typeface="Comic Sans MS" pitchFamily="66" charset="0"/>
              </a:rPr>
              <a:t> olarak ödenir.</a:t>
            </a:r>
          </a:p>
          <a:p>
            <a:pPr algn="just" eaLnBrk="1" hangingPunct="1">
              <a:defRPr/>
            </a:pPr>
            <a:r>
              <a:rPr lang="tr-TR" sz="2800" b="1" dirty="0">
                <a:latin typeface="Comic Sans MS" pitchFamily="66" charset="0"/>
              </a:rPr>
              <a:t> </a:t>
            </a:r>
            <a:r>
              <a:rPr lang="tr-TR" sz="2800" b="1" dirty="0">
                <a:solidFill>
                  <a:schemeClr val="hlink"/>
                </a:solidFill>
                <a:latin typeface="Comic Sans MS" pitchFamily="66" charset="0"/>
              </a:rPr>
              <a:t>Emsal işçi</a:t>
            </a:r>
            <a:r>
              <a:rPr lang="tr-TR" sz="2800" b="1" dirty="0">
                <a:latin typeface="Comic Sans MS" pitchFamily="66" charset="0"/>
              </a:rPr>
              <a:t>, işyerinde aynı veya benzeri işte tam süreli çalıştırılan işçidir. İşyerinde böyle bir işçi bulunmadığı takdirde, o işkolunda şartlara uygun işyerinde aynı veya benzer işi üstlenen tam süreli iş sözleşmesiyle çalıştırılan işçi esas alınır.</a:t>
            </a:r>
          </a:p>
          <a:p>
            <a:pPr algn="just" eaLnBrk="1" hangingPunct="1">
              <a:buFont typeface="Wingdings" pitchFamily="2" charset="2"/>
              <a:buNone/>
              <a:defRPr/>
            </a:pPr>
            <a:endParaRPr lang="tr-T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5 Slayt Numarası Yer Tutucusu">
            <a:extLst>
              <a:ext uri="{FF2B5EF4-FFF2-40B4-BE49-F238E27FC236}">
                <a16:creationId xmlns:a16="http://schemas.microsoft.com/office/drawing/2014/main" id="{1E4B4B57-2F62-FD40-7B72-3CD00355A4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FA0F702-D145-F544-BF50-797D10B849AC}" type="slidenum">
              <a:rPr lang="tr-TR" altLang="tr-TR"/>
              <a:pPr/>
              <a:t>36</a:t>
            </a:fld>
            <a:endParaRPr lang="tr-TR" altLang="tr-TR"/>
          </a:p>
        </p:txBody>
      </p:sp>
      <p:sp>
        <p:nvSpPr>
          <p:cNvPr id="93187" name="Rectangle 2">
            <a:extLst>
              <a:ext uri="{FF2B5EF4-FFF2-40B4-BE49-F238E27FC236}">
                <a16:creationId xmlns:a16="http://schemas.microsoft.com/office/drawing/2014/main" id="{84C37FD4-00EE-54A4-2DD9-EBE23B26F1E0}"/>
              </a:ext>
            </a:extLst>
          </p:cNvPr>
          <p:cNvSpPr>
            <a:spLocks noGrp="1" noChangeArrowheads="1"/>
          </p:cNvSpPr>
          <p:nvPr>
            <p:ph type="title"/>
          </p:nvPr>
        </p:nvSpPr>
        <p:spPr>
          <a:solidFill>
            <a:schemeClr val="hlink"/>
          </a:solidFill>
        </p:spPr>
        <p:txBody>
          <a:bodyPr/>
          <a:lstStyle/>
          <a:p>
            <a:pPr eaLnBrk="1" hangingPunct="1"/>
            <a:r>
              <a:rPr lang="tr-TR" altLang="tr-TR" sz="2800" b="1">
                <a:solidFill>
                  <a:schemeClr val="bg1"/>
                </a:solidFill>
                <a:latin typeface="Comic Sans MS" panose="030F0902030302020204" pitchFamily="66" charset="0"/>
              </a:rPr>
              <a:t>DENEME SÜRELİ İŞ SÖZLEŞMESİ</a:t>
            </a:r>
            <a:r>
              <a:rPr lang="tr-TR" altLang="tr-TR" sz="4000"/>
              <a:t> </a:t>
            </a:r>
          </a:p>
        </p:txBody>
      </p:sp>
      <p:sp>
        <p:nvSpPr>
          <p:cNvPr id="44036" name="Rectangle 3">
            <a:extLst>
              <a:ext uri="{FF2B5EF4-FFF2-40B4-BE49-F238E27FC236}">
                <a16:creationId xmlns:a16="http://schemas.microsoft.com/office/drawing/2014/main" id="{6BFEA646-D03B-F2B7-3BCB-3996855954D2}"/>
              </a:ext>
            </a:extLst>
          </p:cNvPr>
          <p:cNvSpPr>
            <a:spLocks noGrp="1" noChangeArrowheads="1"/>
          </p:cNvSpPr>
          <p:nvPr>
            <p:ph type="body" idx="1"/>
          </p:nvPr>
        </p:nvSpPr>
        <p:spPr>
          <a:xfrm>
            <a:off x="571500" y="2000250"/>
            <a:ext cx="8383588" cy="4132263"/>
          </a:xfrm>
          <a:solidFill>
            <a:schemeClr val="bg1">
              <a:lumMod val="85000"/>
            </a:schemeClr>
          </a:solidFill>
        </p:spPr>
        <p:txBody>
          <a:bodyPr/>
          <a:lstStyle/>
          <a:p>
            <a:pPr algn="just" eaLnBrk="1" hangingPunct="1">
              <a:defRPr/>
            </a:pPr>
            <a:r>
              <a:rPr lang="tr-TR" sz="2800" b="1" dirty="0">
                <a:latin typeface="Comic Sans MS" pitchFamily="66" charset="0"/>
              </a:rPr>
              <a:t>Taraflarca iş sözleşmesine bir deneme kaydı konulduğunda, bunun süresi </a:t>
            </a:r>
            <a:r>
              <a:rPr lang="tr-TR" sz="2800" b="1" dirty="0">
                <a:solidFill>
                  <a:schemeClr val="hlink"/>
                </a:solidFill>
                <a:latin typeface="Comic Sans MS" pitchFamily="66" charset="0"/>
              </a:rPr>
              <a:t>en çok iki ay</a:t>
            </a:r>
            <a:r>
              <a:rPr lang="tr-TR" sz="2800" b="1" dirty="0">
                <a:latin typeface="Comic Sans MS" pitchFamily="66" charset="0"/>
              </a:rPr>
              <a:t> olabilir. Ancak deneme süresi toplu iş sözleşmeleriyle dört aya kadar uzatılabilir. </a:t>
            </a:r>
            <a:endParaRPr lang="tr-TR" sz="2800" b="1">
              <a:latin typeface="Comic Sans MS" pitchFamily="66" charset="0"/>
            </a:endParaRPr>
          </a:p>
          <a:p>
            <a:pPr algn="just" eaLnBrk="1" hangingPunct="1">
              <a:buFont typeface="Wingdings" pitchFamily="2" charset="2"/>
              <a:buNone/>
              <a:defRPr/>
            </a:pPr>
            <a:endParaRPr lang="tr-TR" sz="2800" b="1" dirty="0">
              <a:latin typeface="Comic Sans MS" pitchFamily="66" charset="0"/>
            </a:endParaRPr>
          </a:p>
          <a:p>
            <a:pPr algn="just" eaLnBrk="1" hangingPunct="1">
              <a:defRPr/>
            </a:pPr>
            <a:r>
              <a:rPr lang="tr-TR" sz="2800" b="1" dirty="0">
                <a:latin typeface="Comic Sans MS" pitchFamily="66" charset="0"/>
              </a:rPr>
              <a:t>Deneme süresi içinde taraflar iş sözleşmesini bildirim süresine gerek olmaksızın ve tazminatsız feshedebilir. İşçinin çalıştığı günler için ücret ve diğer hakları saklıdır.</a:t>
            </a:r>
            <a:r>
              <a:rPr lang="tr-TR" sz="28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8">
            <a:extLst>
              <a:ext uri="{FF2B5EF4-FFF2-40B4-BE49-F238E27FC236}">
                <a16:creationId xmlns:a16="http://schemas.microsoft.com/office/drawing/2014/main" id="{61480EAE-EAD6-0A07-1F91-296910ABFF6F}"/>
              </a:ext>
            </a:extLst>
          </p:cNvPr>
          <p:cNvSpPr>
            <a:spLocks noGrp="1" noChangeArrowheads="1"/>
          </p:cNvSpPr>
          <p:nvPr>
            <p:ph type="sldNum" sz="quarter" idx="12"/>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C455AF5-8B72-C245-9425-1E67F444B381}" type="slidenum">
              <a:rPr lang="tr-TR" altLang="tr-TR">
                <a:solidFill>
                  <a:srgbClr val="000000"/>
                </a:solidFill>
              </a:rPr>
              <a:pPr/>
              <a:t>37</a:t>
            </a:fld>
            <a:endParaRPr lang="tr-TR" altLang="tr-TR">
              <a:solidFill>
                <a:srgbClr val="000000"/>
              </a:solidFill>
            </a:endParaRPr>
          </a:p>
        </p:txBody>
      </p:sp>
      <p:sp>
        <p:nvSpPr>
          <p:cNvPr id="97283" name="Rectangle 2">
            <a:extLst>
              <a:ext uri="{FF2B5EF4-FFF2-40B4-BE49-F238E27FC236}">
                <a16:creationId xmlns:a16="http://schemas.microsoft.com/office/drawing/2014/main" id="{C4AECE86-3DC4-8DBD-63AA-FABBDC94B23B}"/>
              </a:ext>
            </a:extLst>
          </p:cNvPr>
          <p:cNvSpPr>
            <a:spLocks noGrp="1" noChangeArrowheads="1"/>
          </p:cNvSpPr>
          <p:nvPr>
            <p:ph type="ctrTitle"/>
          </p:nvPr>
        </p:nvSpPr>
        <p:spPr/>
        <p:txBody>
          <a:bodyPr/>
          <a:lstStyle/>
          <a:p>
            <a:r>
              <a:rPr lang="tr-TR" altLang="tr-TR" b="1"/>
              <a:t>İşçi İş Görme Borcunu Bizzat Kendisi Yerine Getirmelidir</a:t>
            </a:r>
          </a:p>
        </p:txBody>
      </p:sp>
      <p:pic>
        <p:nvPicPr>
          <p:cNvPr id="97284" name="Picture 3" descr="a210">
            <a:extLst>
              <a:ext uri="{FF2B5EF4-FFF2-40B4-BE49-F238E27FC236}">
                <a16:creationId xmlns:a16="http://schemas.microsoft.com/office/drawing/2014/main" id="{F3B5D316-3421-AE73-755E-E430EDB358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44913" y="3284538"/>
            <a:ext cx="22860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5 Slayt Numarası Yer Tutucusu">
            <a:extLst>
              <a:ext uri="{FF2B5EF4-FFF2-40B4-BE49-F238E27FC236}">
                <a16:creationId xmlns:a16="http://schemas.microsoft.com/office/drawing/2014/main" id="{8760BCE3-C724-F894-E9A4-E34EF24C82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986E180-BDEE-1B48-AE8F-3B9E3BEE27FD}" type="slidenum">
              <a:rPr lang="tr-TR" altLang="tr-TR">
                <a:solidFill>
                  <a:srgbClr val="000000"/>
                </a:solidFill>
              </a:rPr>
              <a:pPr/>
              <a:t>38</a:t>
            </a:fld>
            <a:endParaRPr lang="tr-TR" altLang="tr-TR">
              <a:solidFill>
                <a:srgbClr val="000000"/>
              </a:solidFill>
            </a:endParaRPr>
          </a:p>
        </p:txBody>
      </p:sp>
      <p:sp>
        <p:nvSpPr>
          <p:cNvPr id="98307" name="Rectangle 2">
            <a:extLst>
              <a:ext uri="{FF2B5EF4-FFF2-40B4-BE49-F238E27FC236}">
                <a16:creationId xmlns:a16="http://schemas.microsoft.com/office/drawing/2014/main" id="{D4161FF9-441C-5DF8-1C55-EF3FD1C3CA11}"/>
              </a:ext>
            </a:extLst>
          </p:cNvPr>
          <p:cNvSpPr>
            <a:spLocks noGrp="1" noChangeArrowheads="1"/>
          </p:cNvSpPr>
          <p:nvPr>
            <p:ph type="title"/>
          </p:nvPr>
        </p:nvSpPr>
        <p:spPr>
          <a:xfrm>
            <a:off x="755650" y="1989138"/>
            <a:ext cx="7477125" cy="1944687"/>
          </a:xfrm>
        </p:spPr>
        <p:txBody>
          <a:bodyPr/>
          <a:lstStyle/>
          <a:p>
            <a:r>
              <a:rPr lang="tr-TR" altLang="tr-TR" sz="4000" b="1"/>
              <a:t>İşçi İş Görme Borcunu Özenle Yerine Getirmelidir</a:t>
            </a:r>
            <a:r>
              <a:rPr lang="tr-TR" altLang="tr-TR" sz="4000"/>
              <a:t> </a:t>
            </a:r>
          </a:p>
        </p:txBody>
      </p:sp>
      <p:pic>
        <p:nvPicPr>
          <p:cNvPr id="98308" name="Picture 3" descr="gif328">
            <a:extLst>
              <a:ext uri="{FF2B5EF4-FFF2-40B4-BE49-F238E27FC236}">
                <a16:creationId xmlns:a16="http://schemas.microsoft.com/office/drawing/2014/main" id="{95C05E8F-4E78-539E-2B79-01F1E547C7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8263"/>
            <a:ext cx="22320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5 Slayt Numarası Yer Tutucusu">
            <a:extLst>
              <a:ext uri="{FF2B5EF4-FFF2-40B4-BE49-F238E27FC236}">
                <a16:creationId xmlns:a16="http://schemas.microsoft.com/office/drawing/2014/main" id="{0085EC37-CEC0-8A65-7B4E-B3BCF87B4B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0D2E398-EC9D-A04B-9E4B-03895BEF1886}" type="slidenum">
              <a:rPr lang="tr-TR" altLang="tr-TR">
                <a:solidFill>
                  <a:srgbClr val="000000"/>
                </a:solidFill>
              </a:rPr>
              <a:pPr/>
              <a:t>39</a:t>
            </a:fld>
            <a:endParaRPr lang="tr-TR" altLang="tr-TR">
              <a:solidFill>
                <a:srgbClr val="000000"/>
              </a:solidFill>
            </a:endParaRPr>
          </a:p>
        </p:txBody>
      </p:sp>
      <p:sp>
        <p:nvSpPr>
          <p:cNvPr id="99331" name="Rectangle 2">
            <a:extLst>
              <a:ext uri="{FF2B5EF4-FFF2-40B4-BE49-F238E27FC236}">
                <a16:creationId xmlns:a16="http://schemas.microsoft.com/office/drawing/2014/main" id="{FC8C6975-6D1D-21BF-62F0-60931A19B07C}"/>
              </a:ext>
            </a:extLst>
          </p:cNvPr>
          <p:cNvSpPr>
            <a:spLocks noGrp="1" noChangeArrowheads="1"/>
          </p:cNvSpPr>
          <p:nvPr>
            <p:ph type="title"/>
          </p:nvPr>
        </p:nvSpPr>
        <p:spPr>
          <a:xfrm>
            <a:off x="0" y="3500438"/>
            <a:ext cx="7477125" cy="2808287"/>
          </a:xfrm>
        </p:spPr>
        <p:txBody>
          <a:bodyPr/>
          <a:lstStyle/>
          <a:p>
            <a:r>
              <a:rPr lang="tr-TR" altLang="tr-TR" sz="4000" b="1"/>
              <a:t>İşçi, Sözleşmede Belirtilen veya Kendisinden Beklenebilecek İşi Yerine Getirmelidir.</a:t>
            </a:r>
          </a:p>
        </p:txBody>
      </p:sp>
      <p:pic>
        <p:nvPicPr>
          <p:cNvPr id="99332" name="Picture 3" descr="gif357">
            <a:extLst>
              <a:ext uri="{FF2B5EF4-FFF2-40B4-BE49-F238E27FC236}">
                <a16:creationId xmlns:a16="http://schemas.microsoft.com/office/drawing/2014/main" id="{C6DEA2A1-E412-5819-7D9F-5BBE39F50A6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33375"/>
            <a:ext cx="1317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Slayt Numarası Yer Tutucusu">
            <a:extLst>
              <a:ext uri="{FF2B5EF4-FFF2-40B4-BE49-F238E27FC236}">
                <a16:creationId xmlns:a16="http://schemas.microsoft.com/office/drawing/2014/main" id="{7D3397FB-41E3-2CE2-4B25-6B050C27EE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EE043F3-E4EC-7D4D-A6DF-E908BDDB5CC1}" type="slidenum">
              <a:rPr lang="tr-TR" altLang="tr-TR"/>
              <a:pPr/>
              <a:t>4</a:t>
            </a:fld>
            <a:endParaRPr lang="tr-TR" altLang="tr-TR"/>
          </a:p>
        </p:txBody>
      </p:sp>
      <p:sp>
        <p:nvSpPr>
          <p:cNvPr id="696322" name="Rectangle 2">
            <a:extLst>
              <a:ext uri="{FF2B5EF4-FFF2-40B4-BE49-F238E27FC236}">
                <a16:creationId xmlns:a16="http://schemas.microsoft.com/office/drawing/2014/main" id="{81315008-1639-5A12-DA0A-316A82A612E4}"/>
              </a:ext>
            </a:extLst>
          </p:cNvPr>
          <p:cNvSpPr>
            <a:spLocks noGrp="1" noChangeArrowheads="1"/>
          </p:cNvSpPr>
          <p:nvPr>
            <p:ph type="body" idx="1"/>
          </p:nvPr>
        </p:nvSpPr>
        <p:spPr>
          <a:xfrm>
            <a:off x="468313" y="2492375"/>
            <a:ext cx="8032750" cy="3365500"/>
          </a:xfrm>
          <a:solidFill>
            <a:schemeClr val="bg2">
              <a:lumMod val="25000"/>
              <a:lumOff val="75000"/>
            </a:schemeClr>
          </a:solidFill>
        </p:spPr>
        <p:txBody>
          <a:bodyPr/>
          <a:lstStyle/>
          <a:p>
            <a:pPr algn="just" eaLnBrk="1" hangingPunct="1">
              <a:buFont typeface="Wingdings" pitchFamily="2" charset="2"/>
              <a:buNone/>
              <a:defRPr/>
            </a:pPr>
            <a:r>
              <a:rPr lang="tr-TR" dirty="0">
                <a:latin typeface="Times New Roman" pitchFamily="18" charset="0"/>
                <a:cs typeface="Times New Roman" pitchFamily="18" charset="0"/>
              </a:rPr>
              <a:t>	Bir kanun veya sözleşme hükmü, açık değilse, birden fazla anlam verilebiliyorsa, yorumlanmaya muhtaç demektir.</a:t>
            </a:r>
          </a:p>
          <a:p>
            <a:pPr algn="just" eaLnBrk="1" hangingPunct="1">
              <a:buFont typeface="Wingdings" pitchFamily="2" charset="2"/>
              <a:buNone/>
              <a:defRPr/>
            </a:pPr>
            <a:r>
              <a:rPr lang="tr-TR" dirty="0">
                <a:latin typeface="Times New Roman" pitchFamily="18" charset="0"/>
                <a:cs typeface="Times New Roman" pitchFamily="18" charset="0"/>
              </a:rPr>
              <a:t>	 İş Hukukunda yoruma açık bir hükümle karşılaşıldığında, farklı anlamlardan işçi yararına olanı tercih edilecektir.</a:t>
            </a:r>
          </a:p>
        </p:txBody>
      </p:sp>
      <p:sp>
        <p:nvSpPr>
          <p:cNvPr id="696323" name="AutoShape 3">
            <a:extLst>
              <a:ext uri="{FF2B5EF4-FFF2-40B4-BE49-F238E27FC236}">
                <a16:creationId xmlns:a16="http://schemas.microsoft.com/office/drawing/2014/main" id="{7323F684-444A-CDD2-997D-4F00F2BC29DC}"/>
              </a:ext>
            </a:extLst>
          </p:cNvPr>
          <p:cNvSpPr>
            <a:spLocks noChangeArrowheads="1"/>
          </p:cNvSpPr>
          <p:nvPr/>
        </p:nvSpPr>
        <p:spPr bwMode="auto">
          <a:xfrm>
            <a:off x="1042988" y="476250"/>
            <a:ext cx="7345362" cy="1223963"/>
          </a:xfrm>
          <a:prstGeom prst="bevel">
            <a:avLst>
              <a:gd name="adj" fmla="val 12500"/>
            </a:avLst>
          </a:prstGeom>
          <a:solidFill>
            <a:srgbClr val="FF9900"/>
          </a:solidFill>
          <a:ln w="9525">
            <a:solidFill>
              <a:schemeClr val="tx1"/>
            </a:solidFill>
            <a:miter lim="800000"/>
            <a:headEnd/>
            <a:tailEnd/>
          </a:ln>
          <a:effectLst/>
        </p:spPr>
        <p:txBody>
          <a:bodyPr wrap="none" anchor="ctr"/>
          <a:lstStyle/>
          <a:p>
            <a:pPr algn="ctr" eaLnBrk="1" hangingPunct="1">
              <a:defRPr/>
            </a:pPr>
            <a:r>
              <a:rPr lang="tr-TR" sz="3200" b="1">
                <a:solidFill>
                  <a:schemeClr val="bg1"/>
                </a:solidFill>
                <a:effectLst>
                  <a:outerShdw blurRad="38100" dist="38100" dir="2700000" algn="tl">
                    <a:srgbClr val="000000"/>
                  </a:outerShdw>
                </a:effectLst>
                <a:latin typeface="Arial" charset="0"/>
                <a:cs typeface="Arial" charset="0"/>
              </a:rPr>
              <a:t>İŞÇİ YARARINA YORUM İLKESİ</a:t>
            </a:r>
          </a:p>
        </p:txBody>
      </p:sp>
      <p:pic>
        <p:nvPicPr>
          <p:cNvPr id="19461" name="Picture 4" descr="ber101">
            <a:extLst>
              <a:ext uri="{FF2B5EF4-FFF2-40B4-BE49-F238E27FC236}">
                <a16:creationId xmlns:a16="http://schemas.microsoft.com/office/drawing/2014/main" id="{2F2F74D3-13BE-6841-A8CA-5BB1E3FB2C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5048250"/>
            <a:ext cx="10382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96323"/>
                                        </p:tgtEl>
                                        <p:attrNameLst>
                                          <p:attrName>style.visibility</p:attrName>
                                        </p:attrNameLst>
                                      </p:cBhvr>
                                      <p:to>
                                        <p:strVal val="visible"/>
                                      </p:to>
                                    </p:set>
                                    <p:animEffect transition="in" filter="fade">
                                      <p:cBhvr>
                                        <p:cTn id="7" dur="2000"/>
                                        <p:tgtEl>
                                          <p:spTgt spid="696323"/>
                                        </p:tgtEl>
                                      </p:cBhvr>
                                    </p:animEffect>
                                    <p:anim calcmode="lin" valueType="num">
                                      <p:cBhvr>
                                        <p:cTn id="8" dur="2000" fill="hold"/>
                                        <p:tgtEl>
                                          <p:spTgt spid="696323"/>
                                        </p:tgtEl>
                                        <p:attrNameLst>
                                          <p:attrName>style.rotation</p:attrName>
                                        </p:attrNameLst>
                                      </p:cBhvr>
                                      <p:tavLst>
                                        <p:tav tm="0">
                                          <p:val>
                                            <p:fltVal val="720"/>
                                          </p:val>
                                        </p:tav>
                                        <p:tav tm="100000">
                                          <p:val>
                                            <p:fltVal val="0"/>
                                          </p:val>
                                        </p:tav>
                                      </p:tavLst>
                                    </p:anim>
                                    <p:anim calcmode="lin" valueType="num">
                                      <p:cBhvr>
                                        <p:cTn id="9" dur="2000" fill="hold"/>
                                        <p:tgtEl>
                                          <p:spTgt spid="696323"/>
                                        </p:tgtEl>
                                        <p:attrNameLst>
                                          <p:attrName>ppt_h</p:attrName>
                                        </p:attrNameLst>
                                      </p:cBhvr>
                                      <p:tavLst>
                                        <p:tav tm="0">
                                          <p:val>
                                            <p:fltVal val="0"/>
                                          </p:val>
                                        </p:tav>
                                        <p:tav tm="100000">
                                          <p:val>
                                            <p:strVal val="#ppt_h"/>
                                          </p:val>
                                        </p:tav>
                                      </p:tavLst>
                                    </p:anim>
                                    <p:anim calcmode="lin" valueType="num">
                                      <p:cBhvr>
                                        <p:cTn id="10" dur="2000" fill="hold"/>
                                        <p:tgtEl>
                                          <p:spTgt spid="69632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96322">
                                            <p:txEl>
                                              <p:pRg st="0" end="0"/>
                                            </p:txEl>
                                          </p:spTgt>
                                        </p:tgtEl>
                                        <p:attrNameLst>
                                          <p:attrName>style.visibility</p:attrName>
                                        </p:attrNameLst>
                                      </p:cBhvr>
                                      <p:to>
                                        <p:strVal val="visible"/>
                                      </p:to>
                                    </p:set>
                                    <p:anim calcmode="lin" valueType="num">
                                      <p:cBhvr additive="base">
                                        <p:cTn id="15" dur="500" fill="hold"/>
                                        <p:tgtEl>
                                          <p:spTgt spid="69632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96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96322">
                                            <p:txEl>
                                              <p:pRg st="1" end="1"/>
                                            </p:txEl>
                                          </p:spTgt>
                                        </p:tgtEl>
                                        <p:attrNameLst>
                                          <p:attrName>style.visibility</p:attrName>
                                        </p:attrNameLst>
                                      </p:cBhvr>
                                      <p:to>
                                        <p:strVal val="visible"/>
                                      </p:to>
                                    </p:set>
                                    <p:anim calcmode="lin" valueType="num">
                                      <p:cBhvr additive="base">
                                        <p:cTn id="21" dur="500" fill="hold"/>
                                        <p:tgtEl>
                                          <p:spTgt spid="69632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6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5 Slayt Numarası Yer Tutucusu">
            <a:extLst>
              <a:ext uri="{FF2B5EF4-FFF2-40B4-BE49-F238E27FC236}">
                <a16:creationId xmlns:a16="http://schemas.microsoft.com/office/drawing/2014/main" id="{FB485B63-D5E6-A74D-043A-FF00ED7EDB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382E7EC-E69A-7E49-BA68-5DB98F19F332}" type="slidenum">
              <a:rPr lang="tr-TR" altLang="tr-TR">
                <a:solidFill>
                  <a:srgbClr val="000000"/>
                </a:solidFill>
              </a:rPr>
              <a:pPr/>
              <a:t>40</a:t>
            </a:fld>
            <a:endParaRPr lang="tr-TR" altLang="tr-TR">
              <a:solidFill>
                <a:srgbClr val="000000"/>
              </a:solidFill>
            </a:endParaRPr>
          </a:p>
        </p:txBody>
      </p:sp>
      <p:sp>
        <p:nvSpPr>
          <p:cNvPr id="100355" name="Rectangle 2">
            <a:extLst>
              <a:ext uri="{FF2B5EF4-FFF2-40B4-BE49-F238E27FC236}">
                <a16:creationId xmlns:a16="http://schemas.microsoft.com/office/drawing/2014/main" id="{D707AAF2-89C9-654A-BDD5-7146AA8965E6}"/>
              </a:ext>
            </a:extLst>
          </p:cNvPr>
          <p:cNvSpPr>
            <a:spLocks noGrp="1" noChangeArrowheads="1"/>
          </p:cNvSpPr>
          <p:nvPr>
            <p:ph type="title"/>
          </p:nvPr>
        </p:nvSpPr>
        <p:spPr>
          <a:xfrm>
            <a:off x="0" y="2492375"/>
            <a:ext cx="7477125" cy="3240088"/>
          </a:xfrm>
        </p:spPr>
        <p:txBody>
          <a:bodyPr/>
          <a:lstStyle/>
          <a:p>
            <a:r>
              <a:rPr lang="tr-TR" altLang="tr-TR" sz="4000" b="1"/>
              <a:t>İşçi İş Görme Borcunu Sözleşmede Gösterilen Yer ve Zamanda Yerine Getirmelidir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5 Slayt Numarası Yer Tutucusu">
            <a:extLst>
              <a:ext uri="{FF2B5EF4-FFF2-40B4-BE49-F238E27FC236}">
                <a16:creationId xmlns:a16="http://schemas.microsoft.com/office/drawing/2014/main" id="{7DF575C4-6A4B-85D5-1302-3FD1BF84EF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AA89D3E-2D78-874F-A90A-5599C50106B2}" type="slidenum">
              <a:rPr lang="tr-TR" altLang="tr-TR">
                <a:solidFill>
                  <a:srgbClr val="000000"/>
                </a:solidFill>
              </a:rPr>
              <a:pPr/>
              <a:t>41</a:t>
            </a:fld>
            <a:endParaRPr lang="tr-TR" altLang="tr-TR">
              <a:solidFill>
                <a:srgbClr val="000000"/>
              </a:solidFill>
            </a:endParaRPr>
          </a:p>
        </p:txBody>
      </p:sp>
      <p:sp>
        <p:nvSpPr>
          <p:cNvPr id="101379" name="Rectangle 2">
            <a:extLst>
              <a:ext uri="{FF2B5EF4-FFF2-40B4-BE49-F238E27FC236}">
                <a16:creationId xmlns:a16="http://schemas.microsoft.com/office/drawing/2014/main" id="{6A3A4058-6369-70F4-E4C2-EA9A4BB3BF60}"/>
              </a:ext>
            </a:extLst>
          </p:cNvPr>
          <p:cNvSpPr>
            <a:spLocks noGrp="1" noChangeArrowheads="1"/>
          </p:cNvSpPr>
          <p:nvPr>
            <p:ph type="title"/>
          </p:nvPr>
        </p:nvSpPr>
        <p:spPr/>
        <p:txBody>
          <a:bodyPr/>
          <a:lstStyle/>
          <a:p>
            <a:r>
              <a:rPr lang="tr-TR" altLang="tr-TR" b="1"/>
              <a:t>Sadakat Borcu</a:t>
            </a:r>
          </a:p>
        </p:txBody>
      </p:sp>
      <p:sp>
        <p:nvSpPr>
          <p:cNvPr id="278531" name="Rectangle 3">
            <a:extLst>
              <a:ext uri="{FF2B5EF4-FFF2-40B4-BE49-F238E27FC236}">
                <a16:creationId xmlns:a16="http://schemas.microsoft.com/office/drawing/2014/main" id="{D7547B18-5D05-0D5B-A703-8FF5C97B853E}"/>
              </a:ext>
            </a:extLst>
          </p:cNvPr>
          <p:cNvSpPr>
            <a:spLocks noGrp="1" noChangeArrowheads="1"/>
          </p:cNvSpPr>
          <p:nvPr>
            <p:ph type="body" idx="1"/>
          </p:nvPr>
        </p:nvSpPr>
        <p:spPr/>
        <p:txBody>
          <a:bodyPr/>
          <a:lstStyle/>
          <a:p>
            <a:pPr algn="just"/>
            <a:r>
              <a:rPr lang="tr-TR" altLang="tr-TR"/>
              <a:t>İşçi, işverene sadakatle hizmet etmeli, dürüstlük kuralı çerçevesinde işverenin ve işletmenin çıkarlarını korumalıdır.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fade">
                                      <p:cBhvr>
                                        <p:cTn id="7" dur="1000"/>
                                        <p:tgtEl>
                                          <p:spTgt spid="278531">
                                            <p:txEl>
                                              <p:pRg st="0" end="0"/>
                                            </p:txEl>
                                          </p:spTgt>
                                        </p:tgtEl>
                                      </p:cBhvr>
                                    </p:animEffect>
                                    <p:anim calcmode="lin" valueType="num">
                                      <p:cBhvr>
                                        <p:cTn id="8" dur="10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85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5 Slayt Numarası Yer Tutucusu">
            <a:extLst>
              <a:ext uri="{FF2B5EF4-FFF2-40B4-BE49-F238E27FC236}">
                <a16:creationId xmlns:a16="http://schemas.microsoft.com/office/drawing/2014/main" id="{426C99CE-4415-2FF3-F071-7273A4EC4C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87FFC8A-6BF2-C348-B67B-68336AB379BC}" type="slidenum">
              <a:rPr lang="tr-TR" altLang="tr-TR">
                <a:solidFill>
                  <a:srgbClr val="000000"/>
                </a:solidFill>
              </a:rPr>
              <a:pPr/>
              <a:t>42</a:t>
            </a:fld>
            <a:endParaRPr lang="tr-TR" altLang="tr-TR">
              <a:solidFill>
                <a:srgbClr val="000000"/>
              </a:solidFill>
            </a:endParaRPr>
          </a:p>
        </p:txBody>
      </p:sp>
      <p:sp>
        <p:nvSpPr>
          <p:cNvPr id="102403" name="Rectangle 2">
            <a:extLst>
              <a:ext uri="{FF2B5EF4-FFF2-40B4-BE49-F238E27FC236}">
                <a16:creationId xmlns:a16="http://schemas.microsoft.com/office/drawing/2014/main" id="{5624E792-ED98-4CCD-6F38-6FDC9DBEED6D}"/>
              </a:ext>
            </a:extLst>
          </p:cNvPr>
          <p:cNvSpPr>
            <a:spLocks noGrp="1" noChangeArrowheads="1"/>
          </p:cNvSpPr>
          <p:nvPr>
            <p:ph type="title"/>
          </p:nvPr>
        </p:nvSpPr>
        <p:spPr/>
        <p:txBody>
          <a:bodyPr/>
          <a:lstStyle/>
          <a:p>
            <a:r>
              <a:rPr lang="tr-TR" altLang="tr-TR" b="1"/>
              <a:t>Ücret Ödeme Borcu</a:t>
            </a:r>
          </a:p>
        </p:txBody>
      </p:sp>
      <p:sp>
        <p:nvSpPr>
          <p:cNvPr id="280579" name="Rectangle 3">
            <a:extLst>
              <a:ext uri="{FF2B5EF4-FFF2-40B4-BE49-F238E27FC236}">
                <a16:creationId xmlns:a16="http://schemas.microsoft.com/office/drawing/2014/main" id="{4EDA008A-1DF5-FF78-6F18-9D73599B570E}"/>
              </a:ext>
            </a:extLst>
          </p:cNvPr>
          <p:cNvSpPr>
            <a:spLocks noGrp="1" noChangeArrowheads="1"/>
          </p:cNvSpPr>
          <p:nvPr>
            <p:ph type="body" idx="1"/>
          </p:nvPr>
        </p:nvSpPr>
        <p:spPr/>
        <p:txBody>
          <a:bodyPr/>
          <a:lstStyle/>
          <a:p>
            <a:r>
              <a:rPr lang="tr-TR" altLang="tr-TR"/>
              <a:t>İşverenin, iş sözleşmesinden doğan temel borcu, işçiye ücretini ödemektir.</a:t>
            </a:r>
          </a:p>
          <a:p>
            <a:r>
              <a:rPr lang="tr-TR" altLang="tr-TR"/>
              <a:t>Ücret, İş Kanunu md. 32/I’de </a:t>
            </a:r>
            <a:r>
              <a:rPr lang="tr-TR" altLang="tr-TR" i="1"/>
              <a:t>“bir kimseye bir iş karşılığında işveren veya üçüncü kişiler tarafından sağlanan ve para ile ödenen tutar</a:t>
            </a:r>
            <a:r>
              <a:rPr lang="tr-TR" altLang="tr-TR" b="1" i="1"/>
              <a:t>”</a:t>
            </a:r>
            <a:r>
              <a:rPr lang="tr-TR" altLang="tr-TR" b="1"/>
              <a:t> </a:t>
            </a:r>
            <a:r>
              <a:rPr lang="tr-TR" altLang="tr-TR"/>
              <a:t>olarak tanımlanmıştır.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fade">
                                      <p:cBhvr>
                                        <p:cTn id="7" dur="1000"/>
                                        <p:tgtEl>
                                          <p:spTgt spid="280579">
                                            <p:txEl>
                                              <p:pRg st="0" end="0"/>
                                            </p:txEl>
                                          </p:spTgt>
                                        </p:tgtEl>
                                      </p:cBhvr>
                                    </p:animEffect>
                                    <p:anim calcmode="lin" valueType="num">
                                      <p:cBhvr>
                                        <p:cTn id="8" dur="10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0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0579">
                                            <p:txEl>
                                              <p:pRg st="1" end="1"/>
                                            </p:txEl>
                                          </p:spTgt>
                                        </p:tgtEl>
                                        <p:attrNameLst>
                                          <p:attrName>style.visibility</p:attrName>
                                        </p:attrNameLst>
                                      </p:cBhvr>
                                      <p:to>
                                        <p:strVal val="visible"/>
                                      </p:to>
                                    </p:set>
                                    <p:animEffect transition="in" filter="fade">
                                      <p:cBhvr>
                                        <p:cTn id="14" dur="1000"/>
                                        <p:tgtEl>
                                          <p:spTgt spid="280579">
                                            <p:txEl>
                                              <p:pRg st="1" end="1"/>
                                            </p:txEl>
                                          </p:spTgt>
                                        </p:tgtEl>
                                      </p:cBhvr>
                                    </p:animEffect>
                                    <p:anim calcmode="lin" valueType="num">
                                      <p:cBhvr>
                                        <p:cTn id="15" dur="10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057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5 Slayt Numarası Yer Tutucusu">
            <a:extLst>
              <a:ext uri="{FF2B5EF4-FFF2-40B4-BE49-F238E27FC236}">
                <a16:creationId xmlns:a16="http://schemas.microsoft.com/office/drawing/2014/main" id="{AA418B58-3418-40E3-260D-214B61F290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1171C2C-AEED-FA49-BE5E-41DD690FF5ED}" type="slidenum">
              <a:rPr lang="tr-TR" altLang="tr-TR">
                <a:solidFill>
                  <a:srgbClr val="000000"/>
                </a:solidFill>
              </a:rPr>
              <a:pPr/>
              <a:t>43</a:t>
            </a:fld>
            <a:endParaRPr lang="tr-TR" altLang="tr-TR">
              <a:solidFill>
                <a:srgbClr val="000000"/>
              </a:solidFill>
            </a:endParaRPr>
          </a:p>
        </p:txBody>
      </p:sp>
      <p:sp>
        <p:nvSpPr>
          <p:cNvPr id="103427" name="Rectangle 2">
            <a:extLst>
              <a:ext uri="{FF2B5EF4-FFF2-40B4-BE49-F238E27FC236}">
                <a16:creationId xmlns:a16="http://schemas.microsoft.com/office/drawing/2014/main" id="{CFE7450D-A579-FC39-A034-2FDD43C9360F}"/>
              </a:ext>
            </a:extLst>
          </p:cNvPr>
          <p:cNvSpPr>
            <a:spLocks noGrp="1" noChangeArrowheads="1"/>
          </p:cNvSpPr>
          <p:nvPr>
            <p:ph type="title"/>
          </p:nvPr>
        </p:nvSpPr>
        <p:spPr/>
        <p:txBody>
          <a:bodyPr/>
          <a:lstStyle/>
          <a:p>
            <a:r>
              <a:rPr lang="tr-TR" altLang="tr-TR"/>
              <a:t>ASGARİ ÜCRET</a:t>
            </a:r>
          </a:p>
        </p:txBody>
      </p:sp>
      <p:sp>
        <p:nvSpPr>
          <p:cNvPr id="103428" name="Rectangle 3">
            <a:extLst>
              <a:ext uri="{FF2B5EF4-FFF2-40B4-BE49-F238E27FC236}">
                <a16:creationId xmlns:a16="http://schemas.microsoft.com/office/drawing/2014/main" id="{BC4A3BF2-4236-C6EB-CA94-B313205CD177}"/>
              </a:ext>
            </a:extLst>
          </p:cNvPr>
          <p:cNvSpPr>
            <a:spLocks noGrp="1" noChangeArrowheads="1"/>
          </p:cNvSpPr>
          <p:nvPr>
            <p:ph type="body" idx="1"/>
          </p:nvPr>
        </p:nvSpPr>
        <p:spPr/>
        <p:txBody>
          <a:bodyPr/>
          <a:lstStyle/>
          <a:p>
            <a:r>
              <a:rPr lang="tr-TR" altLang="tr-TR" sz="2800"/>
              <a:t>Tarafların sözleşmede kararlaştırdıkları ücret, </a:t>
            </a:r>
            <a:r>
              <a:rPr lang="tr-TR" altLang="tr-TR" sz="2800" i="1"/>
              <a:t>Asgarî Ücret Tespit Komisyonu</a:t>
            </a:r>
            <a:r>
              <a:rPr lang="tr-TR" altLang="tr-TR" sz="2800"/>
              <a:t> tarafından en geç iki yılda bir belirlenen ve Resmî Gazetede  yayınlanarak yürürlüğe giren “</a:t>
            </a:r>
            <a:r>
              <a:rPr lang="tr-TR" altLang="tr-TR" sz="2800" i="1"/>
              <a:t>asgarî ücret”</a:t>
            </a:r>
            <a:r>
              <a:rPr lang="tr-TR" altLang="tr-TR" sz="2800"/>
              <a:t>in altında olamaz. Ücretin bir üst sınırı yoktur. </a:t>
            </a:r>
          </a:p>
          <a:p>
            <a:r>
              <a:rPr lang="tr-TR" altLang="tr-TR" sz="2800"/>
              <a:t>Asgari ücretin kaç TL olduğunu internetten sorgulayınız.</a:t>
            </a:r>
          </a:p>
          <a:p>
            <a:pPr>
              <a:buFont typeface="Wingdings" pitchFamily="2" charset="2"/>
              <a:buNone/>
            </a:pPr>
            <a:endParaRPr lang="tr-TR" altLang="tr-TR" sz="2800"/>
          </a:p>
        </p:txBody>
      </p:sp>
      <p:pic>
        <p:nvPicPr>
          <p:cNvPr id="103429" name="Picture 4" descr="gif126">
            <a:extLst>
              <a:ext uri="{FF2B5EF4-FFF2-40B4-BE49-F238E27FC236}">
                <a16:creationId xmlns:a16="http://schemas.microsoft.com/office/drawing/2014/main" id="{4ED2BD6A-90B5-0E10-E674-BC8748E312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248275"/>
            <a:ext cx="1676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5 Slayt Numarası Yer Tutucusu">
            <a:extLst>
              <a:ext uri="{FF2B5EF4-FFF2-40B4-BE49-F238E27FC236}">
                <a16:creationId xmlns:a16="http://schemas.microsoft.com/office/drawing/2014/main" id="{15B0D06D-216F-A709-C99C-17294806A3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3D70305-0384-144E-A406-2FCBC3B796EC}" type="slidenum">
              <a:rPr lang="tr-TR" altLang="tr-TR">
                <a:solidFill>
                  <a:srgbClr val="000000"/>
                </a:solidFill>
              </a:rPr>
              <a:pPr/>
              <a:t>44</a:t>
            </a:fld>
            <a:endParaRPr lang="tr-TR" altLang="tr-TR">
              <a:solidFill>
                <a:srgbClr val="000000"/>
              </a:solidFill>
            </a:endParaRPr>
          </a:p>
        </p:txBody>
      </p:sp>
      <p:sp>
        <p:nvSpPr>
          <p:cNvPr id="284674" name="Rectangle 2">
            <a:extLst>
              <a:ext uri="{FF2B5EF4-FFF2-40B4-BE49-F238E27FC236}">
                <a16:creationId xmlns:a16="http://schemas.microsoft.com/office/drawing/2014/main" id="{2F2A0224-1419-8CC7-C1CC-77D7793BAA2B}"/>
              </a:ext>
            </a:extLst>
          </p:cNvPr>
          <p:cNvSpPr>
            <a:spLocks noGrp="1" noChangeArrowheads="1"/>
          </p:cNvSpPr>
          <p:nvPr>
            <p:ph type="body" idx="1"/>
          </p:nvPr>
        </p:nvSpPr>
        <p:spPr/>
        <p:txBody>
          <a:bodyPr/>
          <a:lstStyle/>
          <a:p>
            <a:r>
              <a:rPr lang="tr-TR" altLang="tr-TR" b="1"/>
              <a:t>ÜCRETİN ÖDENME ZAMANI VE YERİ</a:t>
            </a:r>
          </a:p>
          <a:p>
            <a:endParaRPr lang="tr-TR" altLang="tr-TR" b="1"/>
          </a:p>
          <a:p>
            <a:r>
              <a:rPr lang="tr-TR" altLang="tr-TR" sz="2000" b="1"/>
              <a:t>Ücret kural olarak Türk parası ile ve en geç ayda bir ödenir. Yabancı uyruklu işçilere yabancı para ile ödeme mümkündür.</a:t>
            </a:r>
          </a:p>
          <a:p>
            <a:r>
              <a:rPr lang="tr-TR" altLang="tr-TR" sz="2000" b="1"/>
              <a:t>En az beş işçi çalıştıran işverenler, işçi ücretlerini işçinin adına açılmış banka hesabına ödemek zorundadırlar.</a:t>
            </a:r>
          </a:p>
          <a:p>
            <a:endParaRPr lang="tr-TR" altLang="tr-TR" b="1"/>
          </a:p>
          <a:p>
            <a:endParaRPr lang="tr-TR" altLang="tr-TR" b="1"/>
          </a:p>
        </p:txBody>
      </p:sp>
      <p:pic>
        <p:nvPicPr>
          <p:cNvPr id="104452" name="Picture 3" descr="gif125">
            <a:extLst>
              <a:ext uri="{FF2B5EF4-FFF2-40B4-BE49-F238E27FC236}">
                <a16:creationId xmlns:a16="http://schemas.microsoft.com/office/drawing/2014/main" id="{567B9703-7A11-3B38-DA98-0AF39BEDB22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708275"/>
            <a:ext cx="1428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anim calcmode="lin" valueType="num">
                                      <p:cBhvr>
                                        <p:cTn id="7" dur="1000" fill="hold"/>
                                        <p:tgtEl>
                                          <p:spTgt spid="28467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8467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467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84674">
                                            <p:txEl>
                                              <p:pRg st="2" end="2"/>
                                            </p:txEl>
                                          </p:spTgt>
                                        </p:tgtEl>
                                        <p:attrNameLst>
                                          <p:attrName>style.visibility</p:attrName>
                                        </p:attrNameLst>
                                      </p:cBhvr>
                                      <p:to>
                                        <p:strVal val="visible"/>
                                      </p:to>
                                    </p:set>
                                    <p:anim calcmode="lin" valueType="num">
                                      <p:cBhvr>
                                        <p:cTn id="14" dur="1000" fill="hold"/>
                                        <p:tgtEl>
                                          <p:spTgt spid="284674">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8467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8467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84674">
                                            <p:txEl>
                                              <p:pRg st="3" end="3"/>
                                            </p:txEl>
                                          </p:spTgt>
                                        </p:tgtEl>
                                        <p:attrNameLst>
                                          <p:attrName>style.visibility</p:attrName>
                                        </p:attrNameLst>
                                      </p:cBhvr>
                                      <p:to>
                                        <p:strVal val="visible"/>
                                      </p:to>
                                    </p:set>
                                    <p:anim calcmode="lin" valueType="num">
                                      <p:cBhvr>
                                        <p:cTn id="21" dur="1000" fill="hold"/>
                                        <p:tgtEl>
                                          <p:spTgt spid="284674">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8467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84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5 Slayt Numarası Yer Tutucusu">
            <a:extLst>
              <a:ext uri="{FF2B5EF4-FFF2-40B4-BE49-F238E27FC236}">
                <a16:creationId xmlns:a16="http://schemas.microsoft.com/office/drawing/2014/main" id="{1BABF350-7B63-BB1F-E23E-9DF469347E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491D3D2-C41C-1D4B-8BEE-FBEBEC1C97B0}" type="slidenum">
              <a:rPr lang="tr-TR" altLang="tr-TR">
                <a:solidFill>
                  <a:srgbClr val="000000"/>
                </a:solidFill>
              </a:rPr>
              <a:pPr/>
              <a:t>45</a:t>
            </a:fld>
            <a:endParaRPr lang="tr-TR" altLang="tr-TR">
              <a:solidFill>
                <a:srgbClr val="000000"/>
              </a:solidFill>
            </a:endParaRPr>
          </a:p>
        </p:txBody>
      </p:sp>
      <p:sp>
        <p:nvSpPr>
          <p:cNvPr id="105475" name="Rectangle 2">
            <a:extLst>
              <a:ext uri="{FF2B5EF4-FFF2-40B4-BE49-F238E27FC236}">
                <a16:creationId xmlns:a16="http://schemas.microsoft.com/office/drawing/2014/main" id="{20C1892D-9664-4367-1FB4-B5FC575C9041}"/>
              </a:ext>
            </a:extLst>
          </p:cNvPr>
          <p:cNvSpPr>
            <a:spLocks noGrp="1" noChangeArrowheads="1"/>
          </p:cNvSpPr>
          <p:nvPr>
            <p:ph type="title"/>
          </p:nvPr>
        </p:nvSpPr>
        <p:spPr>
          <a:solidFill>
            <a:schemeClr val="hlink"/>
          </a:solidFill>
        </p:spPr>
        <p:txBody>
          <a:bodyPr/>
          <a:lstStyle/>
          <a:p>
            <a:pPr eaLnBrk="1" hangingPunct="1"/>
            <a:r>
              <a:rPr lang="tr-TR" altLang="tr-TR" sz="4000">
                <a:solidFill>
                  <a:schemeClr val="bg1"/>
                </a:solidFill>
              </a:rPr>
              <a:t> Ücretin gününde ödenmemesi</a:t>
            </a:r>
            <a:br>
              <a:rPr lang="tr-TR" altLang="tr-TR" sz="4000"/>
            </a:br>
            <a:endParaRPr lang="tr-TR" altLang="tr-TR" sz="4000"/>
          </a:p>
        </p:txBody>
      </p:sp>
      <p:sp>
        <p:nvSpPr>
          <p:cNvPr id="113668" name="Rectangle 3">
            <a:extLst>
              <a:ext uri="{FF2B5EF4-FFF2-40B4-BE49-F238E27FC236}">
                <a16:creationId xmlns:a16="http://schemas.microsoft.com/office/drawing/2014/main" id="{3D76D254-6182-8528-852B-89D3504285BD}"/>
              </a:ext>
            </a:extLst>
          </p:cNvPr>
          <p:cNvSpPr>
            <a:spLocks noGrp="1" noChangeArrowheads="1"/>
          </p:cNvSpPr>
          <p:nvPr>
            <p:ph type="body" idx="1"/>
          </p:nvPr>
        </p:nvSpPr>
        <p:spPr>
          <a:solidFill>
            <a:schemeClr val="bg1">
              <a:lumMod val="85000"/>
            </a:schemeClr>
          </a:solidFill>
        </p:spPr>
        <p:txBody>
          <a:bodyPr/>
          <a:lstStyle/>
          <a:p>
            <a:pPr algn="just" eaLnBrk="1" hangingPunct="1">
              <a:lnSpc>
                <a:spcPct val="80000"/>
              </a:lnSpc>
              <a:defRPr/>
            </a:pPr>
            <a:r>
              <a:rPr lang="tr-TR" sz="2400" dirty="0">
                <a:latin typeface="Calibri" pitchFamily="34" charset="0"/>
              </a:rPr>
              <a:t>Madde 34 - Ücreti ödeme gününden itibaren </a:t>
            </a:r>
            <a:r>
              <a:rPr lang="tr-TR" sz="2400" dirty="0">
                <a:solidFill>
                  <a:schemeClr val="hlink"/>
                </a:solidFill>
                <a:latin typeface="Calibri" pitchFamily="34" charset="0"/>
              </a:rPr>
              <a:t>yirmi gün içinde</a:t>
            </a:r>
            <a:r>
              <a:rPr lang="tr-TR" sz="2400" dirty="0">
                <a:latin typeface="Calibri" pitchFamily="34" charset="0"/>
              </a:rPr>
              <a:t> mücbir bir neden dışında ödenmeyen işçi, iş görme borcunu yerine getirmekten kaçınabilir. </a:t>
            </a:r>
          </a:p>
          <a:p>
            <a:pPr algn="just" eaLnBrk="1" hangingPunct="1">
              <a:lnSpc>
                <a:spcPct val="80000"/>
              </a:lnSpc>
              <a:defRPr/>
            </a:pPr>
            <a:r>
              <a:rPr lang="tr-TR" sz="2400" dirty="0">
                <a:latin typeface="Calibri" pitchFamily="34" charset="0"/>
              </a:rPr>
              <a:t>İş görme borcunu yerine getirmemeleri sayısal olarak toplu bir nitelik kazansa dahi grev olarak nitelendirilemez. </a:t>
            </a:r>
          </a:p>
          <a:p>
            <a:pPr algn="just" eaLnBrk="1" hangingPunct="1">
              <a:lnSpc>
                <a:spcPct val="80000"/>
              </a:lnSpc>
              <a:defRPr/>
            </a:pPr>
            <a:r>
              <a:rPr lang="tr-TR" sz="2400" dirty="0">
                <a:latin typeface="Calibri" pitchFamily="34" charset="0"/>
              </a:rPr>
              <a:t>Gününde ödenmeyen ücretler için </a:t>
            </a:r>
            <a:r>
              <a:rPr lang="tr-TR" sz="2400" dirty="0">
                <a:solidFill>
                  <a:schemeClr val="hlink"/>
                </a:solidFill>
                <a:latin typeface="Calibri" pitchFamily="34" charset="0"/>
              </a:rPr>
              <a:t>mevduata uygulanan en yüksek faiz</a:t>
            </a:r>
            <a:r>
              <a:rPr lang="tr-TR" sz="2400" dirty="0">
                <a:latin typeface="Calibri" pitchFamily="34" charset="0"/>
              </a:rPr>
              <a:t> oranı uygulanır.</a:t>
            </a:r>
          </a:p>
          <a:p>
            <a:pPr algn="just" eaLnBrk="1" hangingPunct="1">
              <a:lnSpc>
                <a:spcPct val="80000"/>
              </a:lnSpc>
              <a:defRPr/>
            </a:pPr>
            <a:r>
              <a:rPr lang="tr-TR" sz="2400" dirty="0">
                <a:latin typeface="Calibri" pitchFamily="34" charset="0"/>
              </a:rPr>
              <a:t> Bu işçilerin bu nedenle iş akitleri çalışmadıkları için feshedilemez ve yerine yeni işçi alınamaz, bu işler başkalarına yaptırılamaz.</a:t>
            </a:r>
          </a:p>
          <a:p>
            <a:pPr algn="just" eaLnBrk="1" hangingPunct="1">
              <a:lnSpc>
                <a:spcPct val="80000"/>
              </a:lnSpc>
              <a:defRPr/>
            </a:pPr>
            <a:r>
              <a:rPr lang="tr-TR" sz="2400" dirty="0">
                <a:solidFill>
                  <a:schemeClr val="hlink"/>
                </a:solidFill>
                <a:latin typeface="Calibri" pitchFamily="34" charset="0"/>
              </a:rPr>
              <a:t>Ancak çalışılmayan günler için ücret ödenmeyeceğinden, bu madde işçilerin ücretsiz izine çıkartılmasına hizmet edecektir.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5 Slayt Numarası Yer Tutucusu">
            <a:extLst>
              <a:ext uri="{FF2B5EF4-FFF2-40B4-BE49-F238E27FC236}">
                <a16:creationId xmlns:a16="http://schemas.microsoft.com/office/drawing/2014/main" id="{CEDB5F9E-2FC7-3768-D9E4-FF90A39772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E294DB1-B661-E849-AB64-0DB6572FECAE}" type="slidenum">
              <a:rPr lang="tr-TR" altLang="tr-TR">
                <a:solidFill>
                  <a:srgbClr val="000000"/>
                </a:solidFill>
              </a:rPr>
              <a:pPr/>
              <a:t>46</a:t>
            </a:fld>
            <a:endParaRPr lang="tr-TR" altLang="tr-TR">
              <a:solidFill>
                <a:srgbClr val="000000"/>
              </a:solidFill>
            </a:endParaRPr>
          </a:p>
        </p:txBody>
      </p:sp>
      <p:sp>
        <p:nvSpPr>
          <p:cNvPr id="286722" name="Rectangle 2">
            <a:extLst>
              <a:ext uri="{FF2B5EF4-FFF2-40B4-BE49-F238E27FC236}">
                <a16:creationId xmlns:a16="http://schemas.microsoft.com/office/drawing/2014/main" id="{0F660502-D26B-6588-E9CD-775507E36504}"/>
              </a:ext>
            </a:extLst>
          </p:cNvPr>
          <p:cNvSpPr>
            <a:spLocks noGrp="1" noChangeArrowheads="1"/>
          </p:cNvSpPr>
          <p:nvPr>
            <p:ph type="body" idx="1"/>
          </p:nvPr>
        </p:nvSpPr>
        <p:spPr>
          <a:xfrm>
            <a:off x="468313" y="1628775"/>
            <a:ext cx="8229600" cy="4495800"/>
          </a:xfrm>
        </p:spPr>
        <p:txBody>
          <a:bodyPr/>
          <a:lstStyle/>
          <a:p>
            <a:pPr algn="ctr"/>
            <a:endParaRPr lang="tr-TR" altLang="tr-TR" sz="4000"/>
          </a:p>
          <a:p>
            <a:pPr algn="ctr"/>
            <a:r>
              <a:rPr lang="tr-TR" altLang="tr-TR" sz="2800"/>
              <a:t>ÜCRET ZAMANAŞIMI</a:t>
            </a:r>
          </a:p>
          <a:p>
            <a:r>
              <a:rPr lang="tr-TR" altLang="tr-TR" sz="2800"/>
              <a:t>Ücret alacakları, alacağın doğduğu tarihten itibaren işlemeye başlayan </a:t>
            </a:r>
            <a:r>
              <a:rPr lang="tr-TR" altLang="tr-TR" sz="2800" b="1"/>
              <a:t>beş yıllık zamanaşımı</a:t>
            </a:r>
            <a:r>
              <a:rPr lang="tr-TR" altLang="tr-TR" sz="2800"/>
              <a:t> sürelerine tâbidir.</a:t>
            </a:r>
          </a:p>
          <a:p>
            <a:r>
              <a:rPr lang="tr-TR" altLang="tr-TR" sz="2800" b="1"/>
              <a:t>İhbar tazminatı ve kıdem tazminatında zamanaşımı </a:t>
            </a:r>
            <a:r>
              <a:rPr lang="tr-TR" altLang="tr-TR" sz="2800"/>
              <a:t>on yıl iken 2017’de çıkan 7036 sayılı Kanunla </a:t>
            </a:r>
            <a:r>
              <a:rPr lang="tr-TR" altLang="tr-TR" sz="2800" b="1"/>
              <a:t>beş yıla indirilmiştir.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Effect transition="in" filter="fade">
                                      <p:cBhvr>
                                        <p:cTn id="7" dur="1000"/>
                                        <p:tgtEl>
                                          <p:spTgt spid="286722">
                                            <p:txEl>
                                              <p:pRg st="1" end="1"/>
                                            </p:txEl>
                                          </p:spTgt>
                                        </p:tgtEl>
                                      </p:cBhvr>
                                    </p:animEffect>
                                    <p:anim calcmode="lin" valueType="num">
                                      <p:cBhvr>
                                        <p:cTn id="8" dur="10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8672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867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6722">
                                            <p:txEl>
                                              <p:pRg st="2" end="2"/>
                                            </p:txEl>
                                          </p:spTgt>
                                        </p:tgtEl>
                                        <p:attrNameLst>
                                          <p:attrName>style.visibility</p:attrName>
                                        </p:attrNameLst>
                                      </p:cBhvr>
                                      <p:to>
                                        <p:strVal val="visible"/>
                                      </p:to>
                                    </p:set>
                                    <p:animEffect transition="in" filter="fade">
                                      <p:cBhvr>
                                        <p:cTn id="15" dur="1000"/>
                                        <p:tgtEl>
                                          <p:spTgt spid="286722">
                                            <p:txEl>
                                              <p:pRg st="2" end="2"/>
                                            </p:txEl>
                                          </p:spTgt>
                                        </p:tgtEl>
                                      </p:cBhvr>
                                    </p:animEffect>
                                    <p:anim calcmode="lin" valueType="num">
                                      <p:cBhvr>
                                        <p:cTn id="16" dur="10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8672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8672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86722">
                                            <p:txEl>
                                              <p:pRg st="3" end="3"/>
                                            </p:txEl>
                                          </p:spTgt>
                                        </p:tgtEl>
                                        <p:attrNameLst>
                                          <p:attrName>style.visibility</p:attrName>
                                        </p:attrNameLst>
                                      </p:cBhvr>
                                      <p:to>
                                        <p:strVal val="visible"/>
                                      </p:to>
                                    </p:set>
                                    <p:animEffect transition="in" filter="fade">
                                      <p:cBhvr>
                                        <p:cTn id="23" dur="1000"/>
                                        <p:tgtEl>
                                          <p:spTgt spid="286722">
                                            <p:txEl>
                                              <p:pRg st="3" end="3"/>
                                            </p:txEl>
                                          </p:spTgt>
                                        </p:tgtEl>
                                      </p:cBhvr>
                                    </p:animEffect>
                                    <p:anim calcmode="lin" valueType="num">
                                      <p:cBhvr>
                                        <p:cTn id="24" dur="10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8672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8672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Başlık">
            <a:extLst>
              <a:ext uri="{FF2B5EF4-FFF2-40B4-BE49-F238E27FC236}">
                <a16:creationId xmlns:a16="http://schemas.microsoft.com/office/drawing/2014/main" id="{FECEF602-BBE6-B157-EB15-821FED2949D4}"/>
              </a:ext>
            </a:extLst>
          </p:cNvPr>
          <p:cNvSpPr>
            <a:spLocks noGrp="1" noChangeArrowheads="1"/>
          </p:cNvSpPr>
          <p:nvPr>
            <p:ph type="title"/>
          </p:nvPr>
        </p:nvSpPr>
        <p:spPr>
          <a:solidFill>
            <a:srgbClr val="FF0000"/>
          </a:solidFill>
        </p:spPr>
        <p:txBody>
          <a:bodyPr/>
          <a:lstStyle/>
          <a:p>
            <a:pPr eaLnBrk="1" hangingPunct="1"/>
            <a:r>
              <a:rPr lang="tr-TR" altLang="tr-TR">
                <a:solidFill>
                  <a:schemeClr val="bg1"/>
                </a:solidFill>
              </a:rPr>
              <a:t>TBK. Md.407/II</a:t>
            </a:r>
          </a:p>
        </p:txBody>
      </p:sp>
      <p:sp>
        <p:nvSpPr>
          <p:cNvPr id="115715" name="2 İçerik Yer Tutucusu">
            <a:extLst>
              <a:ext uri="{FF2B5EF4-FFF2-40B4-BE49-F238E27FC236}">
                <a16:creationId xmlns:a16="http://schemas.microsoft.com/office/drawing/2014/main" id="{DC6CE763-DB1B-F417-AF14-4C2DEC154C17}"/>
              </a:ext>
            </a:extLst>
          </p:cNvPr>
          <p:cNvSpPr>
            <a:spLocks noGrp="1"/>
          </p:cNvSpPr>
          <p:nvPr>
            <p:ph idx="1"/>
          </p:nvPr>
        </p:nvSpPr>
        <p:spPr>
          <a:solidFill>
            <a:schemeClr val="bg1">
              <a:lumMod val="85000"/>
            </a:schemeClr>
          </a:solidFill>
        </p:spPr>
        <p:txBody>
          <a:bodyPr/>
          <a:lstStyle/>
          <a:p>
            <a:pPr algn="just" eaLnBrk="1" hangingPunct="1">
              <a:defRPr/>
            </a:pPr>
            <a:r>
              <a:rPr lang="tr-TR" dirty="0"/>
              <a:t>İşveren, işçiden olan alacağı ile ücret borcunu işçinin rızası olmadıkça </a:t>
            </a:r>
            <a:r>
              <a:rPr lang="tr-TR" b="1" dirty="0">
                <a:solidFill>
                  <a:srgbClr val="FF0000"/>
                </a:solidFill>
              </a:rPr>
              <a:t>TAKAS</a:t>
            </a:r>
            <a:r>
              <a:rPr lang="tr-TR" dirty="0">
                <a:solidFill>
                  <a:srgbClr val="FF0000"/>
                </a:solidFill>
              </a:rPr>
              <a:t> </a:t>
            </a:r>
            <a:r>
              <a:rPr lang="tr-TR" dirty="0"/>
              <a:t>edemez.</a:t>
            </a:r>
            <a:r>
              <a:rPr lang="tr-TR" b="1" dirty="0"/>
              <a:t> </a:t>
            </a:r>
          </a:p>
          <a:p>
            <a:pPr algn="just" eaLnBrk="1" hangingPunct="1">
              <a:defRPr/>
            </a:pPr>
            <a:r>
              <a:rPr lang="tr-TR" dirty="0"/>
              <a:t>Ancak, işçinin kasten sebebiyet verdiği yargı kararıyla sabit bir zarardan doğan alacaklar, ücretin haczedilebilir kısmı kadar takas edilebilir.</a:t>
            </a:r>
          </a:p>
        </p:txBody>
      </p:sp>
      <p:sp>
        <p:nvSpPr>
          <p:cNvPr id="107524" name="3 Slayt Numarası Yer Tutucusu">
            <a:extLst>
              <a:ext uri="{FF2B5EF4-FFF2-40B4-BE49-F238E27FC236}">
                <a16:creationId xmlns:a16="http://schemas.microsoft.com/office/drawing/2014/main" id="{58C3B0BB-C2AA-09DD-EA54-30DDE4558D48}"/>
              </a:ext>
            </a:extLst>
          </p:cNvPr>
          <p:cNvSpPr>
            <a:spLocks noGrp="1"/>
          </p:cNvSpPr>
          <p:nvPr>
            <p:ph type="sldNum" sz="quarter" idx="12"/>
          </p:nvPr>
        </p:nvSpPr>
        <p:spPr>
          <a:xfrm>
            <a:off x="3657600" y="624363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fld id="{2B68E68F-122B-C44F-8FA5-282F025404C8}" type="slidenum">
              <a:rPr lang="tr-TR" altLang="tr-TR">
                <a:solidFill>
                  <a:srgbClr val="000000"/>
                </a:solidFill>
              </a:rPr>
              <a:pPr algn="ctr"/>
              <a:t>47</a:t>
            </a:fld>
            <a:endParaRPr lang="tr-TR" altLang="tr-TR">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5 Slayt Numarası Yer Tutucusu">
            <a:extLst>
              <a:ext uri="{FF2B5EF4-FFF2-40B4-BE49-F238E27FC236}">
                <a16:creationId xmlns:a16="http://schemas.microsoft.com/office/drawing/2014/main" id="{D1DAF677-7869-D1B2-D7B7-248CD87C0D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4E6616E-EC62-B44E-B31F-76CA104C5304}" type="slidenum">
              <a:rPr lang="tr-TR" altLang="tr-TR">
                <a:solidFill>
                  <a:srgbClr val="000000"/>
                </a:solidFill>
              </a:rPr>
              <a:pPr/>
              <a:t>48</a:t>
            </a:fld>
            <a:endParaRPr lang="tr-TR" altLang="tr-TR">
              <a:solidFill>
                <a:srgbClr val="000000"/>
              </a:solidFill>
            </a:endParaRPr>
          </a:p>
        </p:txBody>
      </p:sp>
      <p:sp>
        <p:nvSpPr>
          <p:cNvPr id="108547" name="Rectangle 2">
            <a:extLst>
              <a:ext uri="{FF2B5EF4-FFF2-40B4-BE49-F238E27FC236}">
                <a16:creationId xmlns:a16="http://schemas.microsoft.com/office/drawing/2014/main" id="{43CC193B-838B-C3E7-151B-3C9B376FAE80}"/>
              </a:ext>
            </a:extLst>
          </p:cNvPr>
          <p:cNvSpPr>
            <a:spLocks noGrp="1" noChangeArrowheads="1"/>
          </p:cNvSpPr>
          <p:nvPr>
            <p:ph type="title"/>
          </p:nvPr>
        </p:nvSpPr>
        <p:spPr>
          <a:solidFill>
            <a:schemeClr val="hlink"/>
          </a:solidFill>
        </p:spPr>
        <p:txBody>
          <a:bodyPr/>
          <a:lstStyle/>
          <a:p>
            <a:pPr eaLnBrk="1" hangingPunct="1"/>
            <a:r>
              <a:rPr lang="tr-TR" altLang="tr-TR" sz="4000">
                <a:solidFill>
                  <a:schemeClr val="bg1"/>
                </a:solidFill>
                <a:latin typeface="Times New Roman" panose="02020603050405020304" pitchFamily="18" charset="0"/>
                <a:cs typeface="Times New Roman" panose="02020603050405020304" pitchFamily="18" charset="0"/>
              </a:rPr>
              <a:t>Ücretin saklı kısmı</a:t>
            </a:r>
            <a:br>
              <a:rPr lang="tr-TR" altLang="tr-TR" sz="4000">
                <a:solidFill>
                  <a:schemeClr val="bg1"/>
                </a:solidFill>
                <a:latin typeface="Times New Roman" panose="02020603050405020304" pitchFamily="18" charset="0"/>
                <a:cs typeface="Times New Roman" panose="02020603050405020304" pitchFamily="18" charset="0"/>
              </a:rPr>
            </a:br>
            <a:endParaRPr lang="tr-TR" altLang="tr-TR" sz="4000">
              <a:solidFill>
                <a:schemeClr val="bg1"/>
              </a:solidFill>
              <a:latin typeface="Times New Roman" panose="02020603050405020304" pitchFamily="18" charset="0"/>
              <a:cs typeface="Times New Roman" panose="02020603050405020304" pitchFamily="18" charset="0"/>
            </a:endParaRPr>
          </a:p>
        </p:txBody>
      </p:sp>
      <p:sp>
        <p:nvSpPr>
          <p:cNvPr id="108548" name="Rectangle 3">
            <a:extLst>
              <a:ext uri="{FF2B5EF4-FFF2-40B4-BE49-F238E27FC236}">
                <a16:creationId xmlns:a16="http://schemas.microsoft.com/office/drawing/2014/main" id="{EA108D10-8228-D632-B99A-89A92F8CC789}"/>
              </a:ext>
            </a:extLst>
          </p:cNvPr>
          <p:cNvSpPr>
            <a:spLocks noGrp="1" noChangeArrowheads="1"/>
          </p:cNvSpPr>
          <p:nvPr>
            <p:ph type="body" idx="1"/>
          </p:nvPr>
        </p:nvSpPr>
        <p:spPr/>
        <p:txBody>
          <a:bodyPr/>
          <a:lstStyle/>
          <a:p>
            <a:pPr eaLnBrk="1" hangingPunct="1"/>
            <a:r>
              <a:rPr lang="tr-TR" altLang="tr-TR" sz="2800">
                <a:latin typeface="Comic Sans MS" panose="030F0902030302020204" pitchFamily="66" charset="0"/>
              </a:rPr>
              <a:t>Madde 35 - İşçilerin aylık ücretlerinin </a:t>
            </a:r>
            <a:r>
              <a:rPr lang="tr-TR" altLang="tr-TR" sz="2800">
                <a:solidFill>
                  <a:schemeClr val="hlink"/>
                </a:solidFill>
                <a:latin typeface="Comic Sans MS" panose="030F0902030302020204" pitchFamily="66" charset="0"/>
              </a:rPr>
              <a:t>dörtte birinden fazlası haczedilemez</a:t>
            </a:r>
            <a:r>
              <a:rPr lang="tr-TR" altLang="tr-TR" sz="2800">
                <a:latin typeface="Comic Sans MS" panose="030F0902030302020204" pitchFamily="66" charset="0"/>
              </a:rPr>
              <a:t> veya başkasına devir ve temlik olunamaz. </a:t>
            </a:r>
          </a:p>
          <a:p>
            <a:pPr eaLnBrk="1" hangingPunct="1"/>
            <a:r>
              <a:rPr lang="tr-TR" altLang="tr-TR" sz="2800">
                <a:latin typeface="Comic Sans MS" panose="030F0902030302020204" pitchFamily="66" charset="0"/>
              </a:rPr>
              <a:t>Ancak,  işçinin bakmak zorunda olduğu aile üyeleri için hakim tarafından takdir edilecek miktar bu paraya dahil değildir.</a:t>
            </a:r>
          </a:p>
          <a:p>
            <a:pPr eaLnBrk="1" hangingPunct="1"/>
            <a:r>
              <a:rPr lang="tr-TR" altLang="tr-TR" sz="2800">
                <a:latin typeface="Comic Sans MS" panose="030F0902030302020204" pitchFamily="66" charset="0"/>
              </a:rPr>
              <a:t> Nafaka borcu alacaklılarının hakları saklıdır.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5 Slayt Numarası Yer Tutucusu">
            <a:extLst>
              <a:ext uri="{FF2B5EF4-FFF2-40B4-BE49-F238E27FC236}">
                <a16:creationId xmlns:a16="http://schemas.microsoft.com/office/drawing/2014/main" id="{23B807D8-6005-12CB-C64C-2F67D0B6DA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4FEEDEB-0C41-8B4E-BD45-CB6E4532C058}" type="slidenum">
              <a:rPr lang="tr-TR" altLang="tr-TR">
                <a:solidFill>
                  <a:srgbClr val="000000"/>
                </a:solidFill>
              </a:rPr>
              <a:pPr/>
              <a:t>49</a:t>
            </a:fld>
            <a:endParaRPr lang="tr-TR" altLang="tr-TR">
              <a:solidFill>
                <a:srgbClr val="000000"/>
              </a:solidFill>
            </a:endParaRPr>
          </a:p>
        </p:txBody>
      </p:sp>
      <p:sp>
        <p:nvSpPr>
          <p:cNvPr id="288770" name="Rectangle 2">
            <a:extLst>
              <a:ext uri="{FF2B5EF4-FFF2-40B4-BE49-F238E27FC236}">
                <a16:creationId xmlns:a16="http://schemas.microsoft.com/office/drawing/2014/main" id="{19BE0047-F59E-A6A6-1700-6E1873E8E546}"/>
              </a:ext>
            </a:extLst>
          </p:cNvPr>
          <p:cNvSpPr>
            <a:spLocks noGrp="1" noChangeArrowheads="1"/>
          </p:cNvSpPr>
          <p:nvPr>
            <p:ph type="title"/>
          </p:nvPr>
        </p:nvSpPr>
        <p:spPr/>
        <p:txBody>
          <a:bodyPr/>
          <a:lstStyle/>
          <a:p>
            <a:r>
              <a:rPr lang="tr-TR" altLang="tr-TR" sz="4000" b="1"/>
              <a:t>İşçiyi Koruma Borcu</a:t>
            </a:r>
            <a:br>
              <a:rPr lang="tr-TR" altLang="tr-TR" sz="4000"/>
            </a:br>
            <a:endParaRPr lang="tr-TR" altLang="tr-TR" sz="4000"/>
          </a:p>
        </p:txBody>
      </p:sp>
      <p:sp>
        <p:nvSpPr>
          <p:cNvPr id="288771" name="Rectangle 3">
            <a:extLst>
              <a:ext uri="{FF2B5EF4-FFF2-40B4-BE49-F238E27FC236}">
                <a16:creationId xmlns:a16="http://schemas.microsoft.com/office/drawing/2014/main" id="{6F2E494C-74BB-7693-290A-21FE75D005C7}"/>
              </a:ext>
            </a:extLst>
          </p:cNvPr>
          <p:cNvSpPr>
            <a:spLocks noGrp="1" noChangeArrowheads="1"/>
          </p:cNvSpPr>
          <p:nvPr>
            <p:ph type="body" idx="1"/>
          </p:nvPr>
        </p:nvSpPr>
        <p:spPr/>
        <p:txBody>
          <a:bodyPr/>
          <a:lstStyle/>
          <a:p>
            <a:r>
              <a:rPr lang="tr-TR" altLang="tr-TR" sz="2000">
                <a:solidFill>
                  <a:srgbClr val="000000"/>
                </a:solidFill>
                <a:latin typeface="Georgia" panose="02040502050405020303" pitchFamily="18" charset="0"/>
              </a:rPr>
              <a:t>30 Haziran 2012 tarihinde yayımlanan 6331 sayılı </a:t>
            </a:r>
            <a:r>
              <a:rPr lang="tr-TR" altLang="tr-TR" sz="2000" b="1" i="1">
                <a:solidFill>
                  <a:srgbClr val="000000"/>
                </a:solidFill>
                <a:latin typeface="Georgia" panose="02040502050405020303" pitchFamily="18" charset="0"/>
              </a:rPr>
              <a:t>İş Sağlığı ve Güvenliği Kanunu </a:t>
            </a:r>
            <a:r>
              <a:rPr lang="tr-TR" altLang="tr-TR" sz="2000">
                <a:solidFill>
                  <a:srgbClr val="000000"/>
                </a:solidFill>
                <a:latin typeface="Georgia" panose="02040502050405020303" pitchFamily="18" charset="0"/>
              </a:rPr>
              <a:t>İş Kanunu içinde yer alan iş güvenliği hükümlerini yürürlükten kaldırmış, kendi içinde yeniden düzenlemiştir. </a:t>
            </a:r>
            <a:endParaRPr lang="tr-TR" altLang="tr-TR" sz="2000"/>
          </a:p>
          <a:p>
            <a:endParaRPr lang="tr-TR" altLang="tr-TR" sz="2000"/>
          </a:p>
          <a:p>
            <a:r>
              <a:rPr lang="tr-TR" altLang="tr-TR" sz="2000"/>
              <a:t>İşverenin ücret ödeme borcunun yanı sıra;</a:t>
            </a:r>
          </a:p>
          <a:p>
            <a:r>
              <a:rPr lang="tr-TR" altLang="tr-TR" sz="2000"/>
              <a:t> işçinin menfaatlerine zarar verecek davranışlardan kaçınma, </a:t>
            </a:r>
          </a:p>
          <a:p>
            <a:r>
              <a:rPr lang="tr-TR" altLang="tr-TR" sz="2000"/>
              <a:t>işçiyi sağlığına uygun işte çalıştırma, </a:t>
            </a:r>
          </a:p>
          <a:p>
            <a:r>
              <a:rPr lang="tr-TR" altLang="tr-TR" sz="2000"/>
              <a:t>yapacağı iş konusunda işçiyi eğitme </a:t>
            </a:r>
          </a:p>
          <a:p>
            <a:r>
              <a:rPr lang="tr-TR" altLang="tr-TR" sz="2000"/>
              <a:t>iş kazaları ve meslek hastalıklarına engel olmak için işyerinde </a:t>
            </a:r>
            <a:r>
              <a:rPr lang="tr-TR" altLang="tr-TR" sz="2000" i="1"/>
              <a:t>işçi sağlığı ve iş güvenliği</a:t>
            </a:r>
            <a:r>
              <a:rPr lang="tr-TR" altLang="tr-TR" sz="2000"/>
              <a:t> tedbirlerini alma borçları da bulunmaktadır.</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p:cTn id="7" dur="2000" fill="hold"/>
                                        <p:tgtEl>
                                          <p:spTgt spid="288770"/>
                                        </p:tgtEl>
                                        <p:attrNameLst>
                                          <p:attrName>ppt_w</p:attrName>
                                        </p:attrNameLst>
                                      </p:cBhvr>
                                      <p:tavLst>
                                        <p:tav tm="0">
                                          <p:val>
                                            <p:strVal val="#ppt_w"/>
                                          </p:val>
                                        </p:tav>
                                        <p:tav tm="100000">
                                          <p:val>
                                            <p:strVal val="#ppt_w"/>
                                          </p:val>
                                        </p:tav>
                                      </p:tavLst>
                                    </p:anim>
                                    <p:anim calcmode="lin" valueType="num">
                                      <p:cBhvr>
                                        <p:cTn id="8" dur="2000" fill="hold"/>
                                        <p:tgtEl>
                                          <p:spTgt spid="28877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88770"/>
                                        </p:tgtEl>
                                        <p:attrNameLst>
                                          <p:attrName>ppt_x</p:attrName>
                                        </p:attrNameLst>
                                      </p:cBhvr>
                                      <p:tavLst>
                                        <p:tav tm="0">
                                          <p:val>
                                            <p:strVal val="#ppt_x-.4"/>
                                          </p:val>
                                        </p:tav>
                                        <p:tav tm="100000">
                                          <p:val>
                                            <p:strVal val="#ppt_x"/>
                                          </p:val>
                                        </p:tav>
                                      </p:tavLst>
                                    </p:anim>
                                    <p:anim calcmode="lin" valueType="num">
                                      <p:cBhvr>
                                        <p:cTn id="10" dur="2000" fill="hold"/>
                                        <p:tgtEl>
                                          <p:spTgt spid="28877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88771">
                                            <p:txEl>
                                              <p:pRg st="0" end="0"/>
                                            </p:txEl>
                                          </p:spTgt>
                                        </p:tgtEl>
                                        <p:attrNameLst>
                                          <p:attrName>style.visibility</p:attrName>
                                        </p:attrNameLst>
                                      </p:cBhvr>
                                      <p:to>
                                        <p:strVal val="visible"/>
                                      </p:to>
                                    </p:set>
                                    <p:animEffect transition="in" filter="fade">
                                      <p:cBhvr>
                                        <p:cTn id="15" dur="500">
                                          <p:stCondLst>
                                            <p:cond delay="0"/>
                                          </p:stCondLst>
                                        </p:cTn>
                                        <p:tgtEl>
                                          <p:spTgt spid="288771">
                                            <p:txEl>
                                              <p:pRg st="0" end="0"/>
                                            </p:txEl>
                                          </p:spTgt>
                                        </p:tgtEl>
                                      </p:cBhvr>
                                    </p:animEffect>
                                    <p:anim calcmode="lin" valueType="num">
                                      <p:cBhvr>
                                        <p:cTn id="16" dur="500" fill="hold">
                                          <p:stCondLst>
                                            <p:cond delay="0"/>
                                          </p:stCondLst>
                                        </p:cTn>
                                        <p:tgtEl>
                                          <p:spTgt spid="28877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88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88771">
                                            <p:txEl>
                                              <p:pRg st="2" end="2"/>
                                            </p:txEl>
                                          </p:spTgt>
                                        </p:tgtEl>
                                        <p:attrNameLst>
                                          <p:attrName>style.visibility</p:attrName>
                                        </p:attrNameLst>
                                      </p:cBhvr>
                                      <p:to>
                                        <p:strVal val="visible"/>
                                      </p:to>
                                    </p:set>
                                    <p:animEffect transition="in" filter="fade">
                                      <p:cBhvr>
                                        <p:cTn id="22" dur="500">
                                          <p:stCondLst>
                                            <p:cond delay="0"/>
                                          </p:stCondLst>
                                        </p:cTn>
                                        <p:tgtEl>
                                          <p:spTgt spid="288771">
                                            <p:txEl>
                                              <p:pRg st="2" end="2"/>
                                            </p:txEl>
                                          </p:spTgt>
                                        </p:tgtEl>
                                      </p:cBhvr>
                                    </p:animEffect>
                                    <p:anim calcmode="lin" valueType="num">
                                      <p:cBhvr>
                                        <p:cTn id="23" dur="500" fill="hold">
                                          <p:stCondLst>
                                            <p:cond delay="0"/>
                                          </p:stCondLst>
                                        </p:cTn>
                                        <p:tgtEl>
                                          <p:spTgt spid="288771">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88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88771">
                                            <p:txEl>
                                              <p:pRg st="3" end="3"/>
                                            </p:txEl>
                                          </p:spTgt>
                                        </p:tgtEl>
                                        <p:attrNameLst>
                                          <p:attrName>style.visibility</p:attrName>
                                        </p:attrNameLst>
                                      </p:cBhvr>
                                      <p:to>
                                        <p:strVal val="visible"/>
                                      </p:to>
                                    </p:set>
                                    <p:animEffect transition="in" filter="fade">
                                      <p:cBhvr>
                                        <p:cTn id="29" dur="500">
                                          <p:stCondLst>
                                            <p:cond delay="0"/>
                                          </p:stCondLst>
                                        </p:cTn>
                                        <p:tgtEl>
                                          <p:spTgt spid="288771">
                                            <p:txEl>
                                              <p:pRg st="3" end="3"/>
                                            </p:txEl>
                                          </p:spTgt>
                                        </p:tgtEl>
                                      </p:cBhvr>
                                    </p:animEffect>
                                    <p:anim calcmode="lin" valueType="num">
                                      <p:cBhvr>
                                        <p:cTn id="30" dur="500" fill="hold">
                                          <p:stCondLst>
                                            <p:cond delay="0"/>
                                          </p:stCondLst>
                                        </p:cTn>
                                        <p:tgtEl>
                                          <p:spTgt spid="288771">
                                            <p:txEl>
                                              <p:pRg st="3" end="3"/>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88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88771">
                                            <p:txEl>
                                              <p:pRg st="4" end="4"/>
                                            </p:txEl>
                                          </p:spTgt>
                                        </p:tgtEl>
                                        <p:attrNameLst>
                                          <p:attrName>style.visibility</p:attrName>
                                        </p:attrNameLst>
                                      </p:cBhvr>
                                      <p:to>
                                        <p:strVal val="visible"/>
                                      </p:to>
                                    </p:set>
                                    <p:animEffect transition="in" filter="fade">
                                      <p:cBhvr>
                                        <p:cTn id="36" dur="500">
                                          <p:stCondLst>
                                            <p:cond delay="0"/>
                                          </p:stCondLst>
                                        </p:cTn>
                                        <p:tgtEl>
                                          <p:spTgt spid="288771">
                                            <p:txEl>
                                              <p:pRg st="4" end="4"/>
                                            </p:txEl>
                                          </p:spTgt>
                                        </p:tgtEl>
                                      </p:cBhvr>
                                    </p:animEffect>
                                    <p:anim calcmode="lin" valueType="num">
                                      <p:cBhvr>
                                        <p:cTn id="37" dur="500" fill="hold">
                                          <p:stCondLst>
                                            <p:cond delay="0"/>
                                          </p:stCondLst>
                                        </p:cTn>
                                        <p:tgtEl>
                                          <p:spTgt spid="288771">
                                            <p:txEl>
                                              <p:pRg st="4" end="4"/>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88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88771">
                                            <p:txEl>
                                              <p:pRg st="5" end="5"/>
                                            </p:txEl>
                                          </p:spTgt>
                                        </p:tgtEl>
                                        <p:attrNameLst>
                                          <p:attrName>style.visibility</p:attrName>
                                        </p:attrNameLst>
                                      </p:cBhvr>
                                      <p:to>
                                        <p:strVal val="visible"/>
                                      </p:to>
                                    </p:set>
                                    <p:animEffect transition="in" filter="fade">
                                      <p:cBhvr>
                                        <p:cTn id="43" dur="500">
                                          <p:stCondLst>
                                            <p:cond delay="0"/>
                                          </p:stCondLst>
                                        </p:cTn>
                                        <p:tgtEl>
                                          <p:spTgt spid="288771">
                                            <p:txEl>
                                              <p:pRg st="5" end="5"/>
                                            </p:txEl>
                                          </p:spTgt>
                                        </p:tgtEl>
                                      </p:cBhvr>
                                    </p:animEffect>
                                    <p:anim calcmode="lin" valueType="num">
                                      <p:cBhvr>
                                        <p:cTn id="44" dur="500" fill="hold">
                                          <p:stCondLst>
                                            <p:cond delay="0"/>
                                          </p:stCondLst>
                                        </p:cTn>
                                        <p:tgtEl>
                                          <p:spTgt spid="288771">
                                            <p:txEl>
                                              <p:pRg st="5" end="5"/>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88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88771">
                                            <p:txEl>
                                              <p:pRg st="6" end="6"/>
                                            </p:txEl>
                                          </p:spTgt>
                                        </p:tgtEl>
                                        <p:attrNameLst>
                                          <p:attrName>style.visibility</p:attrName>
                                        </p:attrNameLst>
                                      </p:cBhvr>
                                      <p:to>
                                        <p:strVal val="visible"/>
                                      </p:to>
                                    </p:set>
                                    <p:animEffect transition="in" filter="fade">
                                      <p:cBhvr>
                                        <p:cTn id="50" dur="500">
                                          <p:stCondLst>
                                            <p:cond delay="0"/>
                                          </p:stCondLst>
                                        </p:cTn>
                                        <p:tgtEl>
                                          <p:spTgt spid="288771">
                                            <p:txEl>
                                              <p:pRg st="6" end="6"/>
                                            </p:txEl>
                                          </p:spTgt>
                                        </p:tgtEl>
                                      </p:cBhvr>
                                    </p:animEffect>
                                    <p:anim calcmode="lin" valueType="num">
                                      <p:cBhvr>
                                        <p:cTn id="51" dur="500" fill="hold">
                                          <p:stCondLst>
                                            <p:cond delay="0"/>
                                          </p:stCondLst>
                                        </p:cTn>
                                        <p:tgtEl>
                                          <p:spTgt spid="288771">
                                            <p:txEl>
                                              <p:pRg st="6" end="6"/>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887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a:extLst>
              <a:ext uri="{FF2B5EF4-FFF2-40B4-BE49-F238E27FC236}">
                <a16:creationId xmlns:a16="http://schemas.microsoft.com/office/drawing/2014/main" id="{0DC7CB10-661B-9EA1-9122-0DFF2F1AED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BA510A9-9B11-CD4E-A039-6C5838C32BB5}" type="slidenum">
              <a:rPr lang="tr-TR" altLang="tr-TR"/>
              <a:pPr/>
              <a:t>5</a:t>
            </a:fld>
            <a:endParaRPr lang="tr-TR" altLang="tr-TR"/>
          </a:p>
        </p:txBody>
      </p:sp>
      <p:sp>
        <p:nvSpPr>
          <p:cNvPr id="13315" name="Rectangle 3">
            <a:extLst>
              <a:ext uri="{FF2B5EF4-FFF2-40B4-BE49-F238E27FC236}">
                <a16:creationId xmlns:a16="http://schemas.microsoft.com/office/drawing/2014/main" id="{F148D6A9-896F-9C13-93C4-08CDE9579FDC}"/>
              </a:ext>
            </a:extLst>
          </p:cNvPr>
          <p:cNvSpPr>
            <a:spLocks noGrp="1" noChangeArrowheads="1"/>
          </p:cNvSpPr>
          <p:nvPr>
            <p:ph type="body" idx="1"/>
          </p:nvPr>
        </p:nvSpPr>
        <p:spPr>
          <a:xfrm>
            <a:off x="468313" y="2000250"/>
            <a:ext cx="8229600" cy="4159250"/>
          </a:xfrm>
          <a:solidFill>
            <a:schemeClr val="bg2">
              <a:lumMod val="25000"/>
              <a:lumOff val="75000"/>
            </a:schemeClr>
          </a:solidFill>
        </p:spPr>
        <p:txBody>
          <a:bodyPr/>
          <a:lstStyle/>
          <a:p>
            <a:pPr eaLnBrk="1" hangingPunct="1">
              <a:defRPr/>
            </a:pPr>
            <a:endParaRPr lang="tr-TR" dirty="0"/>
          </a:p>
          <a:p>
            <a:pPr eaLnBrk="1" hangingPunct="1">
              <a:buFont typeface="Wingdings" pitchFamily="2" charset="2"/>
              <a:buNone/>
              <a:defRPr/>
            </a:pPr>
            <a:endParaRPr lang="tr-TR" dirty="0"/>
          </a:p>
          <a:p>
            <a:pPr eaLnBrk="1" hangingPunct="1">
              <a:buFont typeface="Wingdings" pitchFamily="2" charset="2"/>
              <a:buNone/>
              <a:defRPr/>
            </a:pPr>
            <a:r>
              <a:rPr lang="tr-TR" dirty="0">
                <a:latin typeface="Comic Sans MS" pitchFamily="66" charset="0"/>
              </a:rPr>
              <a:t>Bir </a:t>
            </a:r>
            <a:r>
              <a:rPr lang="tr-TR" b="1" dirty="0">
                <a:latin typeface="Comic Sans MS" pitchFamily="66" charset="0"/>
              </a:rPr>
              <a:t>iş sözleşmesi</a:t>
            </a:r>
            <a:r>
              <a:rPr lang="tr-TR" dirty="0">
                <a:latin typeface="Comic Sans MS" pitchFamily="66" charset="0"/>
              </a:rPr>
              <a:t>ne dayanarak çalışan </a:t>
            </a:r>
            <a:r>
              <a:rPr lang="tr-TR" dirty="0">
                <a:solidFill>
                  <a:schemeClr val="hlink"/>
                </a:solidFill>
                <a:latin typeface="Comic Sans MS" pitchFamily="66" charset="0"/>
              </a:rPr>
              <a:t>gerçek</a:t>
            </a:r>
            <a:r>
              <a:rPr lang="tr-TR" dirty="0">
                <a:latin typeface="Comic Sans MS" pitchFamily="66" charset="0"/>
              </a:rPr>
              <a:t> </a:t>
            </a:r>
            <a:r>
              <a:rPr lang="tr-TR" dirty="0">
                <a:solidFill>
                  <a:schemeClr val="hlink"/>
                </a:solidFill>
                <a:latin typeface="Comic Sans MS" pitchFamily="66" charset="0"/>
              </a:rPr>
              <a:t>kişi</a:t>
            </a:r>
            <a:r>
              <a:rPr lang="tr-TR" dirty="0">
                <a:latin typeface="Comic Sans MS" pitchFamily="66" charset="0"/>
              </a:rPr>
              <a:t>ye işçi denir.</a:t>
            </a:r>
          </a:p>
          <a:p>
            <a:pPr eaLnBrk="1" hangingPunct="1">
              <a:buFont typeface="Wingdings" pitchFamily="2" charset="2"/>
              <a:buNone/>
              <a:defRPr/>
            </a:pPr>
            <a:r>
              <a:rPr lang="tr-TR" dirty="0">
                <a:latin typeface="Comic Sans MS" pitchFamily="66" charset="0"/>
              </a:rPr>
              <a:t>İşçi her zaman gerçek kişidir. Tüzel kişiler işçi olamaz, ama işveren olabilir.</a:t>
            </a:r>
          </a:p>
        </p:txBody>
      </p:sp>
      <p:sp>
        <p:nvSpPr>
          <p:cNvPr id="13316" name="AutoShape 4">
            <a:extLst>
              <a:ext uri="{FF2B5EF4-FFF2-40B4-BE49-F238E27FC236}">
                <a16:creationId xmlns:a16="http://schemas.microsoft.com/office/drawing/2014/main" id="{1D18ACA0-F57D-7AAB-32F8-F7DBBEA133F6}"/>
              </a:ext>
            </a:extLst>
          </p:cNvPr>
          <p:cNvSpPr>
            <a:spLocks noChangeArrowheads="1"/>
          </p:cNvSpPr>
          <p:nvPr/>
        </p:nvSpPr>
        <p:spPr bwMode="auto">
          <a:xfrm>
            <a:off x="2500313" y="500063"/>
            <a:ext cx="2952750" cy="1079500"/>
          </a:xfrm>
          <a:prstGeom prst="bevel">
            <a:avLst>
              <a:gd name="adj" fmla="val 12500"/>
            </a:avLst>
          </a:prstGeom>
          <a:solidFill>
            <a:srgbClr val="FF0000"/>
          </a:solidFill>
          <a:ln w="9525">
            <a:solidFill>
              <a:schemeClr val="tx1"/>
            </a:solidFill>
            <a:miter lim="800000"/>
            <a:headEnd/>
            <a:tailEnd/>
          </a:ln>
          <a:effectLst/>
        </p:spPr>
        <p:txBody>
          <a:bodyPr wrap="none" anchor="ctr"/>
          <a:lstStyle/>
          <a:p>
            <a:pPr algn="ctr" eaLnBrk="1" hangingPunct="1">
              <a:spcBef>
                <a:spcPct val="20000"/>
              </a:spcBef>
              <a:buClr>
                <a:schemeClr val="hlink"/>
              </a:buClr>
              <a:buSzPct val="75000"/>
              <a:buFont typeface="Wingdings" pitchFamily="2" charset="2"/>
              <a:buNone/>
              <a:defRPr/>
            </a:pPr>
            <a:endParaRPr lang="tr-TR" sz="2800" b="1" dirty="0">
              <a:effectLst>
                <a:outerShdw blurRad="38100" dist="38100" dir="2700000" algn="tl">
                  <a:srgbClr val="FFFFFF"/>
                </a:outerShdw>
              </a:effectLst>
              <a:latin typeface="Arial" charset="0"/>
              <a:cs typeface="Arial" charset="0"/>
            </a:endParaRPr>
          </a:p>
          <a:p>
            <a:pPr algn="ctr" eaLnBrk="1" hangingPunct="1">
              <a:spcBef>
                <a:spcPct val="20000"/>
              </a:spcBef>
              <a:buClr>
                <a:schemeClr val="hlink"/>
              </a:buClr>
              <a:buSzPct val="75000"/>
              <a:buFont typeface="Wingdings" pitchFamily="2" charset="2"/>
              <a:buNone/>
              <a:defRPr/>
            </a:pPr>
            <a:r>
              <a:rPr lang="tr-TR" sz="3600" b="1" dirty="0">
                <a:solidFill>
                  <a:schemeClr val="bg1"/>
                </a:solidFill>
                <a:effectLst>
                  <a:outerShdw blurRad="38100" dist="38100" dir="2700000" algn="tl">
                    <a:srgbClr val="000000"/>
                  </a:outerShdw>
                </a:effectLst>
                <a:latin typeface="Arial" charset="0"/>
                <a:cs typeface="Arial" charset="0"/>
              </a:rPr>
              <a:t>İ Ş Ç İ</a:t>
            </a:r>
            <a:endParaRPr lang="tr-TR" sz="3600" dirty="0">
              <a:solidFill>
                <a:schemeClr val="bg1"/>
              </a:solidFill>
              <a:effectLst>
                <a:outerShdw blurRad="38100" dist="38100" dir="2700000" algn="tl">
                  <a:srgbClr val="000000"/>
                </a:outerShdw>
              </a:effectLst>
              <a:latin typeface="Arial" charset="0"/>
              <a:cs typeface="Arial" charset="0"/>
            </a:endParaRPr>
          </a:p>
          <a:p>
            <a:pPr algn="ctr" eaLnBrk="1" hangingPunct="1">
              <a:defRPr/>
            </a:pPr>
            <a:endParaRPr lang="tr-TR" sz="3600" dirty="0">
              <a:solidFill>
                <a:schemeClr val="bg1"/>
              </a:solidFill>
              <a:latin typeface="Arial" charset="0"/>
              <a:cs typeface="Arial" charset="0"/>
            </a:endParaRPr>
          </a:p>
        </p:txBody>
      </p:sp>
      <p:pic>
        <p:nvPicPr>
          <p:cNvPr id="13327" name="Picture 15" descr="MCj04125880000[1]">
            <a:extLst>
              <a:ext uri="{FF2B5EF4-FFF2-40B4-BE49-F238E27FC236}">
                <a16:creationId xmlns:a16="http://schemas.microsoft.com/office/drawing/2014/main" id="{011EBC61-FCA3-6CFB-1EFD-A7C8C5C27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41438"/>
            <a:ext cx="21701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8">
            <a:extLst>
              <a:ext uri="{FF2B5EF4-FFF2-40B4-BE49-F238E27FC236}">
                <a16:creationId xmlns:a16="http://schemas.microsoft.com/office/drawing/2014/main" id="{9F650C5F-BDBC-373B-36AB-00A14B9D2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1928813"/>
            <a:ext cx="2476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from="(-#ppt_w/2)" to="(#ppt_x)" calcmode="lin" valueType="num">
                                      <p:cBhvr>
                                        <p:cTn id="13" dur="600" fill="hold">
                                          <p:stCondLst>
                                            <p:cond delay="0"/>
                                          </p:stCondLst>
                                        </p:cTn>
                                        <p:tgtEl>
                                          <p:spTgt spid="13327"/>
                                        </p:tgtEl>
                                        <p:attrNameLst>
                                          <p:attrName>ppt_x</p:attrName>
                                        </p:attrNameLst>
                                      </p:cBhvr>
                                    </p:anim>
                                    <p:anim from="0" to="-1.0" calcmode="lin" valueType="num">
                                      <p:cBhvr>
                                        <p:cTn id="14" dur="200" decel="50000" autoRev="1" fill="hold">
                                          <p:stCondLst>
                                            <p:cond delay="600"/>
                                          </p:stCondLst>
                                        </p:cTn>
                                        <p:tgtEl>
                                          <p:spTgt spid="13327"/>
                                        </p:tgtEl>
                                        <p:attrNameLst>
                                          <p:attrName>xshear</p:attrName>
                                        </p:attrNameLst>
                                      </p:cBhvr>
                                    </p:anim>
                                    <p:animScale>
                                      <p:cBhvr>
                                        <p:cTn id="15" dur="200" decel="100000" autoRev="1" fill="hold">
                                          <p:stCondLst>
                                            <p:cond delay="600"/>
                                          </p:stCondLst>
                                        </p:cTn>
                                        <p:tgtEl>
                                          <p:spTgt spid="13327"/>
                                        </p:tgtEl>
                                      </p:cBhvr>
                                      <p:from x="100000" y="100000"/>
                                      <p:to x="80000" y="100000"/>
                                    </p:animScale>
                                    <p:anim by="(#ppt_h/3+#ppt_w*0.1)" calcmode="lin" valueType="num">
                                      <p:cBhvr additive="sum">
                                        <p:cTn id="16" dur="200" decel="100000" autoRev="1" fill="hold">
                                          <p:stCondLst>
                                            <p:cond delay="600"/>
                                          </p:stCondLst>
                                        </p:cTn>
                                        <p:tgtEl>
                                          <p:spTgt spid="13327"/>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additive="base">
                                        <p:cTn id="2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 calcmode="lin" valueType="num">
                                      <p:cBhvr additive="base">
                                        <p:cTn id="27"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Unvan 1">
            <a:extLst>
              <a:ext uri="{FF2B5EF4-FFF2-40B4-BE49-F238E27FC236}">
                <a16:creationId xmlns:a16="http://schemas.microsoft.com/office/drawing/2014/main" id="{682436A8-4BB3-3AEA-266D-21EF7028A98A}"/>
              </a:ext>
            </a:extLst>
          </p:cNvPr>
          <p:cNvSpPr>
            <a:spLocks noGrp="1" noChangeArrowheads="1"/>
          </p:cNvSpPr>
          <p:nvPr>
            <p:ph type="title"/>
          </p:nvPr>
        </p:nvSpPr>
        <p:spPr/>
        <p:txBody>
          <a:bodyPr/>
          <a:lstStyle/>
          <a:p>
            <a:r>
              <a:rPr lang="tr-TR" altLang="tr-TR" sz="2800" b="1">
                <a:solidFill>
                  <a:srgbClr val="FF0000"/>
                </a:solidFill>
                <a:latin typeface="Georgia" panose="02040502050405020303" pitchFamily="18" charset="0"/>
              </a:rPr>
              <a:t>İşverenin İşçinin Kişisel Verilerinin Korunmasına İlişkin Yükümlülükleri </a:t>
            </a:r>
            <a:endParaRPr lang="tr-TR" altLang="tr-TR" sz="2800" b="1">
              <a:solidFill>
                <a:srgbClr val="FF0000"/>
              </a:solidFill>
            </a:endParaRPr>
          </a:p>
        </p:txBody>
      </p:sp>
      <p:sp>
        <p:nvSpPr>
          <p:cNvPr id="111619" name="İçerik Yer Tutucusu 2">
            <a:extLst>
              <a:ext uri="{FF2B5EF4-FFF2-40B4-BE49-F238E27FC236}">
                <a16:creationId xmlns:a16="http://schemas.microsoft.com/office/drawing/2014/main" id="{3F7D9AD4-93A6-BFF4-E553-D60420BEBAB5}"/>
              </a:ext>
            </a:extLst>
          </p:cNvPr>
          <p:cNvSpPr>
            <a:spLocks noGrp="1" noChangeArrowheads="1"/>
          </p:cNvSpPr>
          <p:nvPr>
            <p:ph idx="1"/>
          </p:nvPr>
        </p:nvSpPr>
        <p:spPr/>
        <p:txBody>
          <a:bodyPr/>
          <a:lstStyle/>
          <a:p>
            <a:r>
              <a:rPr lang="tr-TR" altLang="tr-TR" sz="2000">
                <a:solidFill>
                  <a:srgbClr val="000000"/>
                </a:solidFill>
                <a:latin typeface="Georgia" panose="02040502050405020303" pitchFamily="18" charset="0"/>
              </a:rPr>
              <a:t>Kişisel veri, kimliği belirli veya belirlenebilir gerçek kişiye ilişkin her türlü bilgiyi ifade etmektedir. </a:t>
            </a:r>
          </a:p>
          <a:p>
            <a:r>
              <a:rPr lang="tr-TR" altLang="tr-TR" sz="2000">
                <a:solidFill>
                  <a:srgbClr val="000000"/>
                </a:solidFill>
                <a:latin typeface="Georgia" panose="02040502050405020303" pitchFamily="18" charset="0"/>
              </a:rPr>
              <a:t>Bir gerçek kişinin; adı, soyadı, doğum tarihi ve doğum yeri gibi bireyin sadece kimliğini ortaya koyan bilgiler değil;</a:t>
            </a:r>
          </a:p>
          <a:p>
            <a:r>
              <a:rPr lang="tr-TR" altLang="tr-TR" sz="2000">
                <a:solidFill>
                  <a:srgbClr val="000000"/>
                </a:solidFill>
                <a:latin typeface="Georgia" panose="02040502050405020303" pitchFamily="18" charset="0"/>
              </a:rPr>
              <a:t> telefon numarası, motorlu taşıt plakası, sosyal güvenlik numarası, pasaport numarası, IBAN numarası, özgeçmiş, resim, görüntü ve ses kayıtları, parmak izleri, genetik verileri, e-posta adresi, hobiler, tercihler, etkileşimde bulunulan kişiler, grup üyelikleri, aile bilgileri, sağlık bilgileri gibi kişiyi doğrudan veya dolaylı olarak belirlenebilir kılan tüm veriler kişisel veri olarak kabul edilmektedir</a:t>
            </a:r>
            <a:r>
              <a:rPr lang="tr-TR" altLang="tr-TR" sz="1200">
                <a:solidFill>
                  <a:srgbClr val="000000"/>
                </a:solidFill>
                <a:latin typeface="Georgia" panose="02040502050405020303" pitchFamily="18" charset="0"/>
              </a:rPr>
              <a:t>. </a:t>
            </a:r>
            <a:endParaRPr lang="tr-TR" altLang="tr-TR" sz="1200"/>
          </a:p>
        </p:txBody>
      </p:sp>
      <p:sp>
        <p:nvSpPr>
          <p:cNvPr id="111620" name="Slayt Numarası Yer Tutucusu 3">
            <a:extLst>
              <a:ext uri="{FF2B5EF4-FFF2-40B4-BE49-F238E27FC236}">
                <a16:creationId xmlns:a16="http://schemas.microsoft.com/office/drawing/2014/main" id="{B48C38D9-4B76-5B11-236A-08B03155ED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A7F5D29-9F52-6E4D-B21C-35CDCD1B9110}" type="slidenum">
              <a:rPr lang="tr-TR" altLang="tr-TR"/>
              <a:pPr/>
              <a:t>50</a:t>
            </a:fld>
            <a:endParaRPr lang="tr-TR" alt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İçerik Yer Tutucusu 2">
            <a:extLst>
              <a:ext uri="{FF2B5EF4-FFF2-40B4-BE49-F238E27FC236}">
                <a16:creationId xmlns:a16="http://schemas.microsoft.com/office/drawing/2014/main" id="{6175EA14-2C21-3257-45F7-1FCC0B1CF87B}"/>
              </a:ext>
            </a:extLst>
          </p:cNvPr>
          <p:cNvSpPr>
            <a:spLocks noGrp="1"/>
          </p:cNvSpPr>
          <p:nvPr>
            <p:ph idx="1"/>
          </p:nvPr>
        </p:nvSpPr>
        <p:spPr/>
        <p:txBody>
          <a:bodyPr/>
          <a:lstStyle/>
          <a:p>
            <a:r>
              <a:rPr lang="tr-TR" altLang="tr-TR" sz="2400">
                <a:solidFill>
                  <a:srgbClr val="000000"/>
                </a:solidFill>
                <a:latin typeface="Georgia" panose="02040502050405020303" pitchFamily="18" charset="0"/>
              </a:rPr>
              <a:t>Çalışma süresi, işçinin, sadece fiilen çalıştığı değil, genel olarak işverenin emri altında geçirdiği saatleri ifade eder. </a:t>
            </a:r>
          </a:p>
          <a:p>
            <a:r>
              <a:rPr lang="tr-TR" altLang="tr-TR" sz="2400">
                <a:solidFill>
                  <a:srgbClr val="000000"/>
                </a:solidFill>
                <a:latin typeface="Georgia" panose="02040502050405020303" pitchFamily="18" charset="0"/>
              </a:rPr>
              <a:t>Çalışma süresini, </a:t>
            </a:r>
            <a:r>
              <a:rPr lang="tr-TR" altLang="tr-TR" sz="2400" b="1" i="1">
                <a:solidFill>
                  <a:srgbClr val="000000"/>
                </a:solidFill>
                <a:latin typeface="Georgia" panose="02040502050405020303" pitchFamily="18" charset="0"/>
              </a:rPr>
              <a:t>İş Kanununa İlişkin Çalışma Süreleri Yönetmeliği, </a:t>
            </a:r>
            <a:r>
              <a:rPr lang="tr-TR" altLang="tr-TR" sz="2400" i="1">
                <a:solidFill>
                  <a:srgbClr val="000000"/>
                </a:solidFill>
                <a:latin typeface="Georgia" panose="02040502050405020303" pitchFamily="18" charset="0"/>
              </a:rPr>
              <a:t>“</a:t>
            </a:r>
            <a:r>
              <a:rPr lang="tr-TR" altLang="tr-TR" sz="2400">
                <a:solidFill>
                  <a:srgbClr val="000000"/>
                </a:solidFill>
                <a:latin typeface="Georgia" panose="02040502050405020303" pitchFamily="18" charset="0"/>
              </a:rPr>
              <a:t>Çalışma süresi, işçinin çalıştırıldığı işte geçirdiği süredir. İş Kanununun 66. maddesinin birinci fıkrasında yazılı süreler de çalışma süresinden sayılır” şeklinde tanımlamıştır. </a:t>
            </a:r>
            <a:endParaRPr lang="tr-TR" altLang="tr-TR" sz="2400"/>
          </a:p>
        </p:txBody>
      </p:sp>
      <p:sp>
        <p:nvSpPr>
          <p:cNvPr id="114691" name="Slayt Numarası Yer Tutucusu 3">
            <a:extLst>
              <a:ext uri="{FF2B5EF4-FFF2-40B4-BE49-F238E27FC236}">
                <a16:creationId xmlns:a16="http://schemas.microsoft.com/office/drawing/2014/main" id="{E9343EE6-C314-0847-E83B-33869F81B8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150AEC6-F290-3547-A89E-498717CC638C}" type="slidenum">
              <a:rPr lang="tr-TR" altLang="tr-TR"/>
              <a:pPr/>
              <a:t>51</a:t>
            </a:fld>
            <a:endParaRPr lang="tr-TR" altLang="tr-TR"/>
          </a:p>
        </p:txBody>
      </p:sp>
      <p:sp>
        <p:nvSpPr>
          <p:cNvPr id="114692" name="Rectangle 2">
            <a:extLst>
              <a:ext uri="{FF2B5EF4-FFF2-40B4-BE49-F238E27FC236}">
                <a16:creationId xmlns:a16="http://schemas.microsoft.com/office/drawing/2014/main" id="{C863854F-078B-6C2C-9046-45D564958483}"/>
              </a:ext>
            </a:extLst>
          </p:cNvPr>
          <p:cNvSpPr>
            <a:spLocks noGrp="1" noChangeArrowheads="1"/>
          </p:cNvSpPr>
          <p:nvPr>
            <p:ph type="title"/>
          </p:nvPr>
        </p:nvSpPr>
        <p:spPr>
          <a:solidFill>
            <a:schemeClr val="hlink"/>
          </a:solidFill>
        </p:spPr>
        <p:txBody>
          <a:bodyPr/>
          <a:lstStyle/>
          <a:p>
            <a:pPr eaLnBrk="1" hangingPunct="1"/>
            <a:r>
              <a:rPr lang="tr-TR" altLang="tr-TR" b="1">
                <a:solidFill>
                  <a:schemeClr val="bg1"/>
                </a:solidFill>
                <a:latin typeface="Comic Sans MS" panose="030F0902030302020204" pitchFamily="66" charset="0"/>
              </a:rPr>
              <a:t>ÇALIŞMA SÜRELERİ</a:t>
            </a:r>
            <a:r>
              <a:rPr lang="tr-TR" altLang="tr-T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Unvan 1">
            <a:extLst>
              <a:ext uri="{FF2B5EF4-FFF2-40B4-BE49-F238E27FC236}">
                <a16:creationId xmlns:a16="http://schemas.microsoft.com/office/drawing/2014/main" id="{B93173B2-6FBF-A42A-9C41-22CD62EB21E2}"/>
              </a:ext>
            </a:extLst>
          </p:cNvPr>
          <p:cNvSpPr>
            <a:spLocks noGrp="1"/>
          </p:cNvSpPr>
          <p:nvPr>
            <p:ph type="title"/>
          </p:nvPr>
        </p:nvSpPr>
        <p:spPr/>
        <p:txBody>
          <a:bodyPr/>
          <a:lstStyle/>
          <a:p>
            <a:endParaRPr lang="tr-TR" altLang="tr-TR"/>
          </a:p>
        </p:txBody>
      </p:sp>
      <p:sp>
        <p:nvSpPr>
          <p:cNvPr id="115715" name="İçerik Yer Tutucusu 2">
            <a:extLst>
              <a:ext uri="{FF2B5EF4-FFF2-40B4-BE49-F238E27FC236}">
                <a16:creationId xmlns:a16="http://schemas.microsoft.com/office/drawing/2014/main" id="{4F790D5B-AEEB-A554-DEC4-1B5A05306E89}"/>
              </a:ext>
            </a:extLst>
          </p:cNvPr>
          <p:cNvSpPr>
            <a:spLocks noGrp="1"/>
          </p:cNvSpPr>
          <p:nvPr>
            <p:ph idx="1"/>
          </p:nvPr>
        </p:nvSpPr>
        <p:spPr/>
        <p:txBody>
          <a:bodyPr/>
          <a:lstStyle/>
          <a:p>
            <a:pPr algn="just"/>
            <a:r>
              <a:rPr lang="tr-TR" altLang="tr-TR" sz="2000">
                <a:solidFill>
                  <a:srgbClr val="000000"/>
                </a:solidFill>
                <a:latin typeface="Georgia" panose="02040502050405020303" pitchFamily="18" charset="0"/>
              </a:rPr>
              <a:t>İş Kanunu md. 66, </a:t>
            </a:r>
            <a:r>
              <a:rPr lang="tr-TR" altLang="tr-TR" sz="2000" i="1">
                <a:solidFill>
                  <a:srgbClr val="000000"/>
                </a:solidFill>
                <a:latin typeface="Georgia" panose="02040502050405020303" pitchFamily="18" charset="0"/>
              </a:rPr>
              <a:t>çalışma süresinden sayılan hâlleri </a:t>
            </a:r>
            <a:r>
              <a:rPr lang="tr-TR" altLang="tr-TR" sz="2000">
                <a:solidFill>
                  <a:srgbClr val="000000"/>
                </a:solidFill>
                <a:latin typeface="Georgia" panose="02040502050405020303" pitchFamily="18" charset="0"/>
              </a:rPr>
              <a:t>saymıştır. Buna göre; </a:t>
            </a:r>
          </a:p>
          <a:p>
            <a:pPr algn="just"/>
            <a:r>
              <a:rPr lang="tr-TR" altLang="tr-TR" sz="2000">
                <a:solidFill>
                  <a:srgbClr val="000000"/>
                </a:solidFill>
                <a:latin typeface="Georgia" panose="02040502050405020303" pitchFamily="18" charset="0"/>
              </a:rPr>
              <a:t>– Yer veya su altında çalışılacak işlerde, işçilerin buralara inmeleri ve çıkmaları için gereken süreler, </a:t>
            </a:r>
          </a:p>
          <a:p>
            <a:pPr algn="just"/>
            <a:r>
              <a:rPr lang="tr-TR" altLang="tr-TR" sz="2000">
                <a:solidFill>
                  <a:srgbClr val="000000"/>
                </a:solidFill>
                <a:latin typeface="Georgia" panose="02040502050405020303" pitchFamily="18" charset="0"/>
              </a:rPr>
              <a:t>– İşçilerin işveren tarafından, işyerinden başka bir yerde çalıştırılmak üzere gönderilmeleri halinde yolda geçen süreler, </a:t>
            </a:r>
          </a:p>
          <a:p>
            <a:pPr algn="just"/>
            <a:r>
              <a:rPr lang="tr-TR" altLang="tr-TR" sz="2000">
                <a:solidFill>
                  <a:srgbClr val="000000"/>
                </a:solidFill>
                <a:latin typeface="Georgia" panose="02040502050405020303" pitchFamily="18" charset="0"/>
              </a:rPr>
              <a:t>– İşçilerin işveren tarafından iş ile ilgili olmaksızın başka bir yere gönderilmesi veya meşgûl edilmesi sebebiyle asıl işini yapmaksızın geçirdikleri süreler, </a:t>
            </a:r>
          </a:p>
          <a:p>
            <a:pPr algn="just"/>
            <a:r>
              <a:rPr lang="tr-TR" altLang="tr-TR" sz="2000">
                <a:solidFill>
                  <a:srgbClr val="000000"/>
                </a:solidFill>
                <a:latin typeface="Georgia" panose="02040502050405020303" pitchFamily="18" charset="0"/>
              </a:rPr>
              <a:t>– İşçilerin, işverenin emrinde çıkacak işi bekleyerek geçirdikleri süreler, </a:t>
            </a:r>
          </a:p>
        </p:txBody>
      </p:sp>
      <p:sp>
        <p:nvSpPr>
          <p:cNvPr id="115716" name="Slayt Numarası Yer Tutucusu 3">
            <a:extLst>
              <a:ext uri="{FF2B5EF4-FFF2-40B4-BE49-F238E27FC236}">
                <a16:creationId xmlns:a16="http://schemas.microsoft.com/office/drawing/2014/main" id="{EBBDC208-9030-1658-C663-244F5A06F8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EAB0F4B-25DF-6446-BEA7-079D1A3082E5}" type="slidenum">
              <a:rPr lang="tr-TR" altLang="tr-TR"/>
              <a:pPr/>
              <a:t>52</a:t>
            </a:fld>
            <a:endParaRPr lang="tr-TR" alt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Unvan 1">
            <a:extLst>
              <a:ext uri="{FF2B5EF4-FFF2-40B4-BE49-F238E27FC236}">
                <a16:creationId xmlns:a16="http://schemas.microsoft.com/office/drawing/2014/main" id="{25E4F534-A5B6-53A8-42DB-7F6D0354DBDE}"/>
              </a:ext>
            </a:extLst>
          </p:cNvPr>
          <p:cNvSpPr>
            <a:spLocks noGrp="1"/>
          </p:cNvSpPr>
          <p:nvPr>
            <p:ph type="title"/>
          </p:nvPr>
        </p:nvSpPr>
        <p:spPr/>
        <p:txBody>
          <a:bodyPr/>
          <a:lstStyle/>
          <a:p>
            <a:endParaRPr lang="tr-TR" altLang="tr-TR"/>
          </a:p>
        </p:txBody>
      </p:sp>
      <p:sp>
        <p:nvSpPr>
          <p:cNvPr id="116739" name="İçerik Yer Tutucusu 2">
            <a:extLst>
              <a:ext uri="{FF2B5EF4-FFF2-40B4-BE49-F238E27FC236}">
                <a16:creationId xmlns:a16="http://schemas.microsoft.com/office/drawing/2014/main" id="{4AED9833-9D5A-9822-5666-BC5D23F82C11}"/>
              </a:ext>
            </a:extLst>
          </p:cNvPr>
          <p:cNvSpPr>
            <a:spLocks noGrp="1"/>
          </p:cNvSpPr>
          <p:nvPr>
            <p:ph idx="1"/>
          </p:nvPr>
        </p:nvSpPr>
        <p:spPr>
          <a:xfrm>
            <a:off x="1182688" y="1916113"/>
            <a:ext cx="7772400" cy="4784725"/>
          </a:xfrm>
        </p:spPr>
        <p:txBody>
          <a:bodyPr/>
          <a:lstStyle/>
          <a:p>
            <a:pPr algn="just">
              <a:buClr>
                <a:srgbClr val="3333CC"/>
              </a:buClr>
            </a:pPr>
            <a:r>
              <a:rPr lang="tr-TR" altLang="tr-TR" sz="2000">
                <a:solidFill>
                  <a:srgbClr val="000000"/>
                </a:solidFill>
                <a:latin typeface="Georgia" panose="02040502050405020303" pitchFamily="18" charset="0"/>
              </a:rPr>
              <a:t>– Çocuk emziren kadın işçilerin çocuklarına süt vermeleri için ayrılan süreler (Kadın işçilere bir yaşından küçük çocuklarını emzirmeleri için günde toplam birbuçuk saat süt izni verilir. Bu sürenin hangi saatler arasında ve kaça bölünerek kullanılacağını işçi kendisi belirler. İşK. md.74/son). </a:t>
            </a:r>
          </a:p>
          <a:p>
            <a:pPr algn="just">
              <a:buClr>
                <a:srgbClr val="3333CC"/>
              </a:buClr>
            </a:pPr>
            <a:r>
              <a:rPr lang="tr-TR" altLang="tr-TR" sz="2000">
                <a:solidFill>
                  <a:srgbClr val="000000"/>
                </a:solidFill>
                <a:latin typeface="Georgia" panose="02040502050405020303" pitchFamily="18" charset="0"/>
              </a:rPr>
              <a:t>– Yol, köprü, kanal yapımı; elektrik direği dikimi, boru döşenmesi gibi, işçilerin, işyeri oturdukları mahallerden uzakta olduğu için topluca taşınmaları gereken işlerde, işveren tarafından sağlanan taşıtla toplu ve düzenli bir şekilde götürülüp getirilmeleri sırasında araçlarda geçen süreler. </a:t>
            </a:r>
          </a:p>
          <a:p>
            <a:pPr algn="just">
              <a:buClr>
                <a:srgbClr val="3333CC"/>
              </a:buClr>
            </a:pPr>
            <a:r>
              <a:rPr lang="tr-TR" altLang="tr-TR" sz="2000">
                <a:solidFill>
                  <a:srgbClr val="000000"/>
                </a:solidFill>
                <a:latin typeface="Georgia" panose="02040502050405020303" pitchFamily="18" charset="0"/>
              </a:rPr>
              <a:t>İşin niteliğinden doğmayıp da, işveren tarafından sırf sosyal yardım amacıyla işyerine götürülüp getirilme esnasında araçlarda geçen süre çalışma süresinden sayılmaz (İşK. md.66/son) </a:t>
            </a:r>
            <a:endParaRPr lang="tr-TR" altLang="tr-TR" sz="2000">
              <a:solidFill>
                <a:srgbClr val="000000"/>
              </a:solidFill>
            </a:endParaRPr>
          </a:p>
          <a:p>
            <a:endParaRPr lang="tr-TR" altLang="tr-TR"/>
          </a:p>
        </p:txBody>
      </p:sp>
      <p:sp>
        <p:nvSpPr>
          <p:cNvPr id="116740" name="Slayt Numarası Yer Tutucusu 3">
            <a:extLst>
              <a:ext uri="{FF2B5EF4-FFF2-40B4-BE49-F238E27FC236}">
                <a16:creationId xmlns:a16="http://schemas.microsoft.com/office/drawing/2014/main" id="{B212DDDF-1C87-9E49-7475-9EFEF94DB3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87A2B02-4B3A-664C-AE4B-0BD5338F9589}" type="slidenum">
              <a:rPr lang="tr-TR" altLang="tr-TR"/>
              <a:pPr/>
              <a:t>53</a:t>
            </a:fld>
            <a:endParaRPr lang="tr-TR" alt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Unvan 1">
            <a:extLst>
              <a:ext uri="{FF2B5EF4-FFF2-40B4-BE49-F238E27FC236}">
                <a16:creationId xmlns:a16="http://schemas.microsoft.com/office/drawing/2014/main" id="{6BCFDF35-9E13-C4CA-6107-572667328BB4}"/>
              </a:ext>
            </a:extLst>
          </p:cNvPr>
          <p:cNvSpPr>
            <a:spLocks noGrp="1"/>
          </p:cNvSpPr>
          <p:nvPr>
            <p:ph type="title"/>
          </p:nvPr>
        </p:nvSpPr>
        <p:spPr/>
        <p:txBody>
          <a:bodyPr/>
          <a:lstStyle/>
          <a:p>
            <a:endParaRPr lang="tr-TR" altLang="tr-TR"/>
          </a:p>
        </p:txBody>
      </p:sp>
      <p:sp>
        <p:nvSpPr>
          <p:cNvPr id="117763" name="İçerik Yer Tutucusu 2">
            <a:extLst>
              <a:ext uri="{FF2B5EF4-FFF2-40B4-BE49-F238E27FC236}">
                <a16:creationId xmlns:a16="http://schemas.microsoft.com/office/drawing/2014/main" id="{7DF3738D-68D2-84FD-98AB-70EA803EA1BE}"/>
              </a:ext>
            </a:extLst>
          </p:cNvPr>
          <p:cNvSpPr>
            <a:spLocks noGrp="1"/>
          </p:cNvSpPr>
          <p:nvPr>
            <p:ph idx="1"/>
          </p:nvPr>
        </p:nvSpPr>
        <p:spPr/>
        <p:txBody>
          <a:bodyPr/>
          <a:lstStyle/>
          <a:p>
            <a:pPr algn="just"/>
            <a:r>
              <a:rPr lang="tr-TR" altLang="tr-TR" sz="2400">
                <a:solidFill>
                  <a:srgbClr val="000000"/>
                </a:solidFill>
                <a:latin typeface="Georgia" panose="02040502050405020303" pitchFamily="18" charset="0"/>
              </a:rPr>
              <a:t>Günlük çalışmanın başlama ve bitiş saatleri ile dinlenme saatleri işyerlerinde işçilere duyurulur. İşin niteliğine göre işin başlama ve bitiş saatleri işçiler için farklı şekilde düzenlenebilir (İşK.md.67). Yeni İş Kanunu, çalışma sürelerine esneklik getirmiştir. </a:t>
            </a:r>
          </a:p>
        </p:txBody>
      </p:sp>
      <p:sp>
        <p:nvSpPr>
          <p:cNvPr id="117764" name="Slayt Numarası Yer Tutucusu 3">
            <a:extLst>
              <a:ext uri="{FF2B5EF4-FFF2-40B4-BE49-F238E27FC236}">
                <a16:creationId xmlns:a16="http://schemas.microsoft.com/office/drawing/2014/main" id="{FE83309D-62A1-64D3-0712-667BF365D1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AB0F54D-180A-BA44-ABA9-385F3B682A3E}" type="slidenum">
              <a:rPr lang="tr-TR" altLang="tr-TR"/>
              <a:pPr/>
              <a:t>54</a:t>
            </a:fld>
            <a:endParaRPr lang="tr-TR" alt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5 Slayt Numarası Yer Tutucusu">
            <a:extLst>
              <a:ext uri="{FF2B5EF4-FFF2-40B4-BE49-F238E27FC236}">
                <a16:creationId xmlns:a16="http://schemas.microsoft.com/office/drawing/2014/main" id="{A3EDFD19-286E-E121-BE43-14BD1B6550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6303C4E-AE28-0D40-B008-9E9E2C19F202}" type="slidenum">
              <a:rPr lang="tr-TR" altLang="tr-TR">
                <a:solidFill>
                  <a:srgbClr val="000000"/>
                </a:solidFill>
              </a:rPr>
              <a:pPr/>
              <a:t>55</a:t>
            </a:fld>
            <a:endParaRPr lang="tr-TR" altLang="tr-TR">
              <a:solidFill>
                <a:srgbClr val="000000"/>
              </a:solidFill>
            </a:endParaRPr>
          </a:p>
        </p:txBody>
      </p:sp>
      <p:sp>
        <p:nvSpPr>
          <p:cNvPr id="118787" name="Rectangle 3">
            <a:extLst>
              <a:ext uri="{FF2B5EF4-FFF2-40B4-BE49-F238E27FC236}">
                <a16:creationId xmlns:a16="http://schemas.microsoft.com/office/drawing/2014/main" id="{1CAACE2A-D6E3-7C83-76C0-A1E76129DAA8}"/>
              </a:ext>
            </a:extLst>
          </p:cNvPr>
          <p:cNvSpPr>
            <a:spLocks noGrp="1" noChangeArrowheads="1"/>
          </p:cNvSpPr>
          <p:nvPr>
            <p:ph type="body" idx="1"/>
          </p:nvPr>
        </p:nvSpPr>
        <p:spPr/>
        <p:txBody>
          <a:bodyPr/>
          <a:lstStyle/>
          <a:p>
            <a:pPr eaLnBrk="1" hangingPunct="1"/>
            <a:r>
              <a:rPr lang="tr-TR" altLang="tr-TR">
                <a:latin typeface="Arial" panose="020B0604020202020204" pitchFamily="34" charset="0"/>
              </a:rPr>
              <a:t>Genel bakımdan çalışma süresi haftada </a:t>
            </a:r>
            <a:r>
              <a:rPr lang="tr-TR" altLang="tr-TR">
                <a:solidFill>
                  <a:schemeClr val="hlink"/>
                </a:solidFill>
                <a:latin typeface="Arial" panose="020B0604020202020204" pitchFamily="34" charset="0"/>
              </a:rPr>
              <a:t>en çok </a:t>
            </a:r>
            <a:r>
              <a:rPr lang="tr-TR" altLang="tr-TR" b="1">
                <a:solidFill>
                  <a:schemeClr val="hlink"/>
                </a:solidFill>
                <a:latin typeface="Arial" panose="020B0604020202020204" pitchFamily="34" charset="0"/>
              </a:rPr>
              <a:t>kırkbeş saattir</a:t>
            </a:r>
            <a:r>
              <a:rPr lang="tr-TR" altLang="tr-TR">
                <a:latin typeface="Arial" panose="020B0604020202020204" pitchFamily="34" charset="0"/>
              </a:rPr>
              <a:t>. </a:t>
            </a:r>
          </a:p>
          <a:p>
            <a:pPr eaLnBrk="1" hangingPunct="1"/>
            <a:r>
              <a:rPr lang="tr-TR" altLang="tr-TR">
                <a:latin typeface="Arial" panose="020B0604020202020204" pitchFamily="34" charset="0"/>
              </a:rPr>
              <a:t>Aksi kararlaştırılmamışsa bu süre, işyerlerinde haftanın çalışılan günlerine eşit ölçüde bölünerek uygulanır. </a:t>
            </a:r>
          </a:p>
        </p:txBody>
      </p:sp>
      <p:sp>
        <p:nvSpPr>
          <p:cNvPr id="118788" name="Unvan 1">
            <a:extLst>
              <a:ext uri="{FF2B5EF4-FFF2-40B4-BE49-F238E27FC236}">
                <a16:creationId xmlns:a16="http://schemas.microsoft.com/office/drawing/2014/main" id="{1BE37956-33B6-A3D8-E05B-DB0CC57BB7C2}"/>
              </a:ext>
            </a:extLst>
          </p:cNvPr>
          <p:cNvSpPr>
            <a:spLocks noGrp="1"/>
          </p:cNvSpPr>
          <p:nvPr>
            <p:ph type="title"/>
          </p:nvPr>
        </p:nvSpPr>
        <p:spPr/>
        <p:txBody>
          <a:bodyPr/>
          <a:lstStyle/>
          <a:p>
            <a:endParaRPr lang="tr-TR" alt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Unvan 1">
            <a:extLst>
              <a:ext uri="{FF2B5EF4-FFF2-40B4-BE49-F238E27FC236}">
                <a16:creationId xmlns:a16="http://schemas.microsoft.com/office/drawing/2014/main" id="{BBD4186E-B769-67C8-718A-B329E5D30B60}"/>
              </a:ext>
            </a:extLst>
          </p:cNvPr>
          <p:cNvSpPr>
            <a:spLocks noGrp="1"/>
          </p:cNvSpPr>
          <p:nvPr>
            <p:ph type="title"/>
          </p:nvPr>
        </p:nvSpPr>
        <p:spPr/>
        <p:txBody>
          <a:bodyPr/>
          <a:lstStyle/>
          <a:p>
            <a:endParaRPr lang="tr-TR" altLang="tr-TR"/>
          </a:p>
        </p:txBody>
      </p:sp>
      <p:sp>
        <p:nvSpPr>
          <p:cNvPr id="119811" name="İçerik Yer Tutucusu 2">
            <a:extLst>
              <a:ext uri="{FF2B5EF4-FFF2-40B4-BE49-F238E27FC236}">
                <a16:creationId xmlns:a16="http://schemas.microsoft.com/office/drawing/2014/main" id="{AADB5E03-0A76-8979-3C74-9FE5CA3C6DA0}"/>
              </a:ext>
            </a:extLst>
          </p:cNvPr>
          <p:cNvSpPr>
            <a:spLocks noGrp="1"/>
          </p:cNvSpPr>
          <p:nvPr>
            <p:ph idx="1"/>
          </p:nvPr>
        </p:nvSpPr>
        <p:spPr/>
        <p:txBody>
          <a:bodyPr/>
          <a:lstStyle/>
          <a:p>
            <a:r>
              <a:rPr lang="tr-TR" altLang="tr-TR">
                <a:solidFill>
                  <a:srgbClr val="000000"/>
                </a:solidFill>
                <a:latin typeface="Georgia" panose="02040502050405020303" pitchFamily="18" charset="0"/>
              </a:rPr>
              <a:t>Yer altı maden işlerinde çalışan işçilerin çalışma süresi; günde en çok yedi buçuk, haftada en çok otuz yedi buçuk saattir (İşK. md.63) </a:t>
            </a:r>
            <a:endParaRPr lang="tr-TR" altLang="tr-TR"/>
          </a:p>
        </p:txBody>
      </p:sp>
      <p:sp>
        <p:nvSpPr>
          <p:cNvPr id="119812" name="Slayt Numarası Yer Tutucusu 3">
            <a:extLst>
              <a:ext uri="{FF2B5EF4-FFF2-40B4-BE49-F238E27FC236}">
                <a16:creationId xmlns:a16="http://schemas.microsoft.com/office/drawing/2014/main" id="{3C5DD8DC-1E78-2D66-4152-D63EFF7E73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A5DE6D6-973A-7C44-93D4-D66BBA47F88C}" type="slidenum">
              <a:rPr lang="tr-TR" altLang="tr-TR"/>
              <a:pPr/>
              <a:t>56</a:t>
            </a:fld>
            <a:endParaRPr lang="tr-TR" alt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5 Slayt Numarası Yer Tutucusu">
            <a:extLst>
              <a:ext uri="{FF2B5EF4-FFF2-40B4-BE49-F238E27FC236}">
                <a16:creationId xmlns:a16="http://schemas.microsoft.com/office/drawing/2014/main" id="{7C1CFF1F-6C35-24CA-88C9-3D7A01EEE8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6718855-63CE-154C-B971-61B343852A8F}" type="slidenum">
              <a:rPr lang="tr-TR" altLang="tr-TR">
                <a:solidFill>
                  <a:srgbClr val="000000"/>
                </a:solidFill>
              </a:rPr>
              <a:pPr/>
              <a:t>57</a:t>
            </a:fld>
            <a:endParaRPr lang="tr-TR" altLang="tr-TR">
              <a:solidFill>
                <a:srgbClr val="000000"/>
              </a:solidFill>
            </a:endParaRPr>
          </a:p>
        </p:txBody>
      </p:sp>
      <p:sp>
        <p:nvSpPr>
          <p:cNvPr id="120835" name="Rectangle 2">
            <a:extLst>
              <a:ext uri="{FF2B5EF4-FFF2-40B4-BE49-F238E27FC236}">
                <a16:creationId xmlns:a16="http://schemas.microsoft.com/office/drawing/2014/main" id="{F1A02B5B-89B2-45CB-49D4-4C781ACE93E8}"/>
              </a:ext>
            </a:extLst>
          </p:cNvPr>
          <p:cNvSpPr>
            <a:spLocks noGrp="1" noChangeArrowheads="1"/>
          </p:cNvSpPr>
          <p:nvPr>
            <p:ph type="title"/>
          </p:nvPr>
        </p:nvSpPr>
        <p:spPr>
          <a:solidFill>
            <a:schemeClr val="hlink"/>
          </a:solidFill>
        </p:spPr>
        <p:txBody>
          <a:bodyPr/>
          <a:lstStyle/>
          <a:p>
            <a:pPr eaLnBrk="1" hangingPunct="1"/>
            <a:r>
              <a:rPr lang="tr-TR" altLang="tr-TR">
                <a:solidFill>
                  <a:schemeClr val="bg1"/>
                </a:solidFill>
                <a:latin typeface="Comic Sans MS" panose="030F0902030302020204" pitchFamily="66" charset="0"/>
              </a:rPr>
              <a:t>ESNEK ÇALIŞMA</a:t>
            </a:r>
          </a:p>
        </p:txBody>
      </p:sp>
      <p:sp>
        <p:nvSpPr>
          <p:cNvPr id="120836" name="Rectangle 3">
            <a:extLst>
              <a:ext uri="{FF2B5EF4-FFF2-40B4-BE49-F238E27FC236}">
                <a16:creationId xmlns:a16="http://schemas.microsoft.com/office/drawing/2014/main" id="{08A443AB-5F5D-200E-6BE4-6AD7BEA7ED01}"/>
              </a:ext>
            </a:extLst>
          </p:cNvPr>
          <p:cNvSpPr>
            <a:spLocks noGrp="1" noChangeArrowheads="1"/>
          </p:cNvSpPr>
          <p:nvPr>
            <p:ph type="body" idx="1"/>
          </p:nvPr>
        </p:nvSpPr>
        <p:spPr/>
        <p:txBody>
          <a:bodyPr/>
          <a:lstStyle/>
          <a:p>
            <a:pPr eaLnBrk="1" hangingPunct="1"/>
            <a:r>
              <a:rPr lang="tr-TR" altLang="tr-TR" sz="2400" i="1">
                <a:latin typeface="Comic Sans MS" panose="030F0902030302020204" pitchFamily="66" charset="0"/>
              </a:rPr>
              <a:t>Tarafların anlaşması ile</a:t>
            </a:r>
            <a:r>
              <a:rPr lang="tr-TR" altLang="tr-TR" sz="2400">
                <a:latin typeface="Comic Sans MS" panose="030F0902030302020204" pitchFamily="66" charset="0"/>
              </a:rPr>
              <a:t> haftalık normal çalışma süresi, işyerlerinde haftanın çalışılan günlerine, </a:t>
            </a:r>
            <a:r>
              <a:rPr lang="tr-TR" altLang="tr-TR" sz="2400" b="1">
                <a:solidFill>
                  <a:schemeClr val="hlink"/>
                </a:solidFill>
                <a:latin typeface="Comic Sans MS" panose="030F0902030302020204" pitchFamily="66" charset="0"/>
              </a:rPr>
              <a:t>günde onbir saati aşmamak</a:t>
            </a:r>
            <a:r>
              <a:rPr lang="tr-TR" altLang="tr-TR" sz="2400">
                <a:solidFill>
                  <a:schemeClr val="hlink"/>
                </a:solidFill>
                <a:latin typeface="Comic Sans MS" panose="030F0902030302020204" pitchFamily="66" charset="0"/>
              </a:rPr>
              <a:t> koşulu ile</a:t>
            </a:r>
            <a:r>
              <a:rPr lang="tr-TR" altLang="tr-TR" sz="2400">
                <a:latin typeface="Comic Sans MS" panose="030F0902030302020204" pitchFamily="66" charset="0"/>
              </a:rPr>
              <a:t> farklı şekilde dağıtılabilir. </a:t>
            </a:r>
          </a:p>
          <a:p>
            <a:pPr eaLnBrk="1" hangingPunct="1"/>
            <a:r>
              <a:rPr lang="tr-TR" altLang="tr-TR" sz="2400">
                <a:latin typeface="Comic Sans MS" panose="030F0902030302020204" pitchFamily="66" charset="0"/>
              </a:rPr>
              <a:t>Bu halde, </a:t>
            </a:r>
            <a:r>
              <a:rPr lang="tr-TR" altLang="tr-TR" sz="2400">
                <a:solidFill>
                  <a:schemeClr val="hlink"/>
                </a:solidFill>
                <a:latin typeface="Comic Sans MS" panose="030F0902030302020204" pitchFamily="66" charset="0"/>
              </a:rPr>
              <a:t>iki aylık (8 haftalık) </a:t>
            </a:r>
            <a:r>
              <a:rPr lang="tr-TR" altLang="tr-TR" sz="2400" b="1" i="1">
                <a:solidFill>
                  <a:schemeClr val="hlink"/>
                </a:solidFill>
                <a:latin typeface="Comic Sans MS" panose="030F0902030302020204" pitchFamily="66" charset="0"/>
              </a:rPr>
              <a:t>denkleştirme süresi</a:t>
            </a:r>
            <a:r>
              <a:rPr lang="tr-TR" altLang="tr-TR" sz="2400" i="1">
                <a:latin typeface="Comic Sans MS" panose="030F0902030302020204" pitchFamily="66" charset="0"/>
              </a:rPr>
              <a:t>  </a:t>
            </a:r>
            <a:r>
              <a:rPr lang="tr-TR" altLang="tr-TR" sz="2400">
                <a:latin typeface="Comic Sans MS" panose="030F0902030302020204" pitchFamily="66" charset="0"/>
              </a:rPr>
              <a:t>içinde işçinin haftalık ortalama çalışma süresi, normal haftalık çalışma süresini aşamaz. Denkleştirme süresi toplu iş sözleşmeleri ile dört aya kadar artırılabilir.</a:t>
            </a:r>
            <a:r>
              <a:rPr lang="tr-TR" altLang="tr-TR" sz="2800">
                <a:latin typeface="Comic Sans MS" panose="030F0902030302020204" pitchFamily="66"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Başlık">
            <a:extLst>
              <a:ext uri="{FF2B5EF4-FFF2-40B4-BE49-F238E27FC236}">
                <a16:creationId xmlns:a16="http://schemas.microsoft.com/office/drawing/2014/main" id="{9F46E9F6-8E91-B0B4-B9BF-E3D13ECE7FDC}"/>
              </a:ext>
            </a:extLst>
          </p:cNvPr>
          <p:cNvSpPr>
            <a:spLocks noGrp="1" noChangeArrowheads="1"/>
          </p:cNvSpPr>
          <p:nvPr>
            <p:ph type="title"/>
          </p:nvPr>
        </p:nvSpPr>
        <p:spPr/>
        <p:txBody>
          <a:bodyPr/>
          <a:lstStyle/>
          <a:p>
            <a:r>
              <a:rPr lang="tr-TR" altLang="tr-TR"/>
              <a:t>GECE ÇALIŞMASI</a:t>
            </a:r>
          </a:p>
        </p:txBody>
      </p:sp>
      <p:sp>
        <p:nvSpPr>
          <p:cNvPr id="123907" name="2 İçerik Yer Tutucusu">
            <a:extLst>
              <a:ext uri="{FF2B5EF4-FFF2-40B4-BE49-F238E27FC236}">
                <a16:creationId xmlns:a16="http://schemas.microsoft.com/office/drawing/2014/main" id="{9B4A6A58-E94B-7D37-D388-200450CBA4CF}"/>
              </a:ext>
            </a:extLst>
          </p:cNvPr>
          <p:cNvSpPr>
            <a:spLocks noGrp="1" noChangeArrowheads="1"/>
          </p:cNvSpPr>
          <p:nvPr>
            <p:ph idx="1"/>
          </p:nvPr>
        </p:nvSpPr>
        <p:spPr/>
        <p:txBody>
          <a:bodyPr/>
          <a:lstStyle/>
          <a:p>
            <a:r>
              <a:rPr lang="tr-TR" altLang="tr-TR" sz="2800"/>
              <a:t>20.00- 06.00 arası çalışmalar gece çalışmasıdır.</a:t>
            </a:r>
          </a:p>
          <a:p>
            <a:r>
              <a:rPr lang="tr-TR" altLang="tr-TR" sz="2800"/>
              <a:t>Gece çalışması yedi buçuk saati geçemez(İşK.69).</a:t>
            </a:r>
          </a:p>
          <a:p>
            <a:r>
              <a:rPr lang="tr-TR" altLang="tr-TR" sz="2800"/>
              <a:t>“Ancak, </a:t>
            </a:r>
            <a:r>
              <a:rPr lang="tr-TR" altLang="tr-TR" sz="2800">
                <a:solidFill>
                  <a:srgbClr val="FF0000"/>
                </a:solidFill>
              </a:rPr>
              <a:t>turizm</a:t>
            </a:r>
            <a:r>
              <a:rPr lang="tr-TR" altLang="tr-TR" sz="2800"/>
              <a:t>, </a:t>
            </a:r>
            <a:r>
              <a:rPr lang="tr-TR" altLang="tr-TR" sz="2800">
                <a:solidFill>
                  <a:srgbClr val="FF0000"/>
                </a:solidFill>
              </a:rPr>
              <a:t>özel güvenlik </a:t>
            </a:r>
            <a:r>
              <a:rPr lang="tr-TR" altLang="tr-TR" sz="2800"/>
              <a:t>ve </a:t>
            </a:r>
            <a:r>
              <a:rPr lang="tr-TR" altLang="tr-TR" sz="2800">
                <a:solidFill>
                  <a:srgbClr val="FF0000"/>
                </a:solidFill>
              </a:rPr>
              <a:t>sağlık</a:t>
            </a:r>
            <a:r>
              <a:rPr lang="tr-TR" altLang="tr-TR" sz="2800"/>
              <a:t> hizmeti yürütülen işlerde </a:t>
            </a:r>
            <a:r>
              <a:rPr lang="tr-TR" altLang="tr-TR" sz="2800" b="1"/>
              <a:t>işçinin yazılı onayının alınması şartıyla</a:t>
            </a:r>
            <a:r>
              <a:rPr lang="tr-TR" altLang="tr-TR" sz="2800"/>
              <a:t> yedi buçuk saatin üzerinde gece çalışması yaptırılabilir.” (6645 s. K. Değişik </a:t>
            </a:r>
            <a:r>
              <a:rPr lang="tr-TR" altLang="tr-TR"/>
              <a:t>İşK. md. 69).</a:t>
            </a:r>
          </a:p>
          <a:p>
            <a:endParaRPr lang="tr-TR" altLang="tr-TR"/>
          </a:p>
        </p:txBody>
      </p:sp>
      <p:sp>
        <p:nvSpPr>
          <p:cNvPr id="123908" name="3 Slayt Numarası Yer Tutucusu">
            <a:extLst>
              <a:ext uri="{FF2B5EF4-FFF2-40B4-BE49-F238E27FC236}">
                <a16:creationId xmlns:a16="http://schemas.microsoft.com/office/drawing/2014/main" id="{2BC4791A-E0E6-17DB-190F-C10E2ABEB0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D8C9541-6700-0F4C-AB6C-8F1B7827CAE7}" type="slidenum">
              <a:rPr lang="tr-TR" altLang="tr-TR">
                <a:solidFill>
                  <a:srgbClr val="000000"/>
                </a:solidFill>
              </a:rPr>
              <a:pPr/>
              <a:t>58</a:t>
            </a:fld>
            <a:endParaRPr lang="tr-TR" altLang="tr-TR">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5 Slayt Numarası Yer Tutucusu">
            <a:extLst>
              <a:ext uri="{FF2B5EF4-FFF2-40B4-BE49-F238E27FC236}">
                <a16:creationId xmlns:a16="http://schemas.microsoft.com/office/drawing/2014/main" id="{69D23271-A87A-0247-CA5B-9286020A86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1CE6B07-8EA5-6B4F-8B8B-C232BB904F38}" type="slidenum">
              <a:rPr lang="tr-TR" altLang="tr-TR">
                <a:solidFill>
                  <a:srgbClr val="000000"/>
                </a:solidFill>
              </a:rPr>
              <a:pPr/>
              <a:t>59</a:t>
            </a:fld>
            <a:endParaRPr lang="tr-TR" altLang="tr-TR">
              <a:solidFill>
                <a:srgbClr val="000000"/>
              </a:solidFill>
            </a:endParaRPr>
          </a:p>
        </p:txBody>
      </p:sp>
      <p:sp>
        <p:nvSpPr>
          <p:cNvPr id="124931" name="Rectangle 2">
            <a:extLst>
              <a:ext uri="{FF2B5EF4-FFF2-40B4-BE49-F238E27FC236}">
                <a16:creationId xmlns:a16="http://schemas.microsoft.com/office/drawing/2014/main" id="{1BB3E59E-74D5-D00E-65D2-305BF7758AD6}"/>
              </a:ext>
            </a:extLst>
          </p:cNvPr>
          <p:cNvSpPr>
            <a:spLocks noGrp="1" noChangeArrowheads="1"/>
          </p:cNvSpPr>
          <p:nvPr>
            <p:ph type="title"/>
          </p:nvPr>
        </p:nvSpPr>
        <p:spPr>
          <a:solidFill>
            <a:schemeClr val="hlink"/>
          </a:solidFill>
        </p:spPr>
        <p:txBody>
          <a:bodyPr/>
          <a:lstStyle/>
          <a:p>
            <a:pPr eaLnBrk="1" hangingPunct="1"/>
            <a:r>
              <a:rPr lang="tr-TR" altLang="tr-TR" b="1">
                <a:solidFill>
                  <a:schemeClr val="bg1"/>
                </a:solidFill>
                <a:latin typeface="Comic Sans MS" panose="030F0902030302020204" pitchFamily="66" charset="0"/>
              </a:rPr>
              <a:t>FAZLA ÇALIŞMA</a:t>
            </a:r>
            <a:r>
              <a:rPr lang="tr-TR" altLang="tr-TR"/>
              <a:t> </a:t>
            </a:r>
          </a:p>
        </p:txBody>
      </p:sp>
      <p:sp>
        <p:nvSpPr>
          <p:cNvPr id="124932" name="Rectangle 3">
            <a:extLst>
              <a:ext uri="{FF2B5EF4-FFF2-40B4-BE49-F238E27FC236}">
                <a16:creationId xmlns:a16="http://schemas.microsoft.com/office/drawing/2014/main" id="{89BD5E23-A8D7-1D17-5EB2-B5A80B96175A}"/>
              </a:ext>
            </a:extLst>
          </p:cNvPr>
          <p:cNvSpPr>
            <a:spLocks noGrp="1" noChangeArrowheads="1"/>
          </p:cNvSpPr>
          <p:nvPr>
            <p:ph type="body" idx="1"/>
          </p:nvPr>
        </p:nvSpPr>
        <p:spPr/>
        <p:txBody>
          <a:bodyPr/>
          <a:lstStyle/>
          <a:p>
            <a:pPr eaLnBrk="1" hangingPunct="1"/>
            <a:r>
              <a:rPr lang="tr-TR" altLang="tr-TR">
                <a:latin typeface="Comic Sans MS" panose="030F0902030302020204" pitchFamily="66" charset="0"/>
              </a:rPr>
              <a:t>Fazla çalışma, </a:t>
            </a:r>
            <a:r>
              <a:rPr lang="tr-TR" altLang="tr-TR">
                <a:solidFill>
                  <a:schemeClr val="hlink"/>
                </a:solidFill>
                <a:latin typeface="Comic Sans MS" panose="030F0902030302020204" pitchFamily="66" charset="0"/>
              </a:rPr>
              <a:t>haftalık kırkbeş saati aşan çalışmalardır. </a:t>
            </a:r>
          </a:p>
          <a:p>
            <a:pPr eaLnBrk="1" hangingPunct="1"/>
            <a:r>
              <a:rPr lang="tr-TR" altLang="tr-TR">
                <a:latin typeface="Comic Sans MS" panose="030F0902030302020204" pitchFamily="66" charset="0"/>
              </a:rPr>
              <a:t>Denkleştirme esasının uygulandığı hallerde, çalışma süresi bazı haftalarda toplam kırkbeş saati aşsa dahi bu çalışmalar fazla çalışma sayılmaz (İşK. md.41/I).</a:t>
            </a:r>
            <a:r>
              <a:rPr lang="tr-TR" altLang="tr-TR"/>
              <a:t> </a:t>
            </a:r>
          </a:p>
        </p:txBody>
      </p:sp>
      <p:pic>
        <p:nvPicPr>
          <p:cNvPr id="124933" name="Picture 5" descr="zz24">
            <a:extLst>
              <a:ext uri="{FF2B5EF4-FFF2-40B4-BE49-F238E27FC236}">
                <a16:creationId xmlns:a16="http://schemas.microsoft.com/office/drawing/2014/main" id="{AFE69147-30D6-EB9A-AB32-9C9DDD879A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5143500"/>
            <a:ext cx="1571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1">
            <a:extLst>
              <a:ext uri="{FF2B5EF4-FFF2-40B4-BE49-F238E27FC236}">
                <a16:creationId xmlns:a16="http://schemas.microsoft.com/office/drawing/2014/main" id="{AB243B21-973B-11CC-3D3B-4C7350299DAD}"/>
              </a:ext>
            </a:extLst>
          </p:cNvPr>
          <p:cNvSpPr>
            <a:spLocks noGrp="1" noChangeArrowheads="1"/>
          </p:cNvSpPr>
          <p:nvPr>
            <p:ph type="title"/>
          </p:nvPr>
        </p:nvSpPr>
        <p:spPr/>
        <p:txBody>
          <a:bodyPr/>
          <a:lstStyle/>
          <a:p>
            <a:r>
              <a:rPr lang="tr-TR" altLang="tr-TR"/>
              <a:t>ÇIRAK</a:t>
            </a:r>
          </a:p>
        </p:txBody>
      </p:sp>
      <p:sp>
        <p:nvSpPr>
          <p:cNvPr id="21507" name="İçerik Yer Tutucusu 2">
            <a:extLst>
              <a:ext uri="{FF2B5EF4-FFF2-40B4-BE49-F238E27FC236}">
                <a16:creationId xmlns:a16="http://schemas.microsoft.com/office/drawing/2014/main" id="{EEA62DD8-2831-4A1E-0BC6-E67115F25202}"/>
              </a:ext>
            </a:extLst>
          </p:cNvPr>
          <p:cNvSpPr>
            <a:spLocks noGrp="1" noChangeArrowheads="1"/>
          </p:cNvSpPr>
          <p:nvPr>
            <p:ph idx="1"/>
          </p:nvPr>
        </p:nvSpPr>
        <p:spPr/>
        <p:txBody>
          <a:bodyPr/>
          <a:lstStyle/>
          <a:p>
            <a:r>
              <a:rPr lang="tr-TR" altLang="tr-TR" sz="2800"/>
              <a:t>İşçiler ücret geliri elde etmek için çalışırlarken, çıraklar bir meslek veya sanatı öğrenmek için çalışan kişilerdir ve işçi sayılmazlar.. </a:t>
            </a:r>
          </a:p>
          <a:p>
            <a:r>
              <a:rPr lang="tr-TR" altLang="tr-TR" sz="2800"/>
              <a:t>İş Kanunu, çırakları İş Kanunu kapsamı dışında bırakmıştır. </a:t>
            </a:r>
          </a:p>
          <a:p>
            <a:r>
              <a:rPr lang="tr-TR" altLang="tr-TR" sz="2800"/>
              <a:t>Çıraklar sendikaya da üye olamazlar ve toplu iş sözleşmesinden yararlanamazlar.</a:t>
            </a:r>
          </a:p>
        </p:txBody>
      </p:sp>
      <p:sp>
        <p:nvSpPr>
          <p:cNvPr id="21508" name="Slayt Numarası Yer Tutucusu 3">
            <a:extLst>
              <a:ext uri="{FF2B5EF4-FFF2-40B4-BE49-F238E27FC236}">
                <a16:creationId xmlns:a16="http://schemas.microsoft.com/office/drawing/2014/main" id="{37C05B54-78C7-5347-7ABC-7098FACE5C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93AF730-A092-FD44-A416-05AE4A303F30}" type="slidenum">
              <a:rPr lang="tr-TR" altLang="tr-TR"/>
              <a:pPr/>
              <a:t>6</a:t>
            </a:fld>
            <a:endParaRPr lang="tr-TR" altLang="tr-T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5 Slayt Numarası Yer Tutucusu">
            <a:extLst>
              <a:ext uri="{FF2B5EF4-FFF2-40B4-BE49-F238E27FC236}">
                <a16:creationId xmlns:a16="http://schemas.microsoft.com/office/drawing/2014/main" id="{7B08FC17-3D2F-8ECC-CA00-ABC0877D23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137EA5F-7BCA-9C47-95F9-5E5341F011B4}" type="slidenum">
              <a:rPr lang="tr-TR" altLang="tr-TR">
                <a:solidFill>
                  <a:srgbClr val="000000"/>
                </a:solidFill>
              </a:rPr>
              <a:pPr/>
              <a:t>60</a:t>
            </a:fld>
            <a:endParaRPr lang="tr-TR" altLang="tr-TR">
              <a:solidFill>
                <a:srgbClr val="000000"/>
              </a:solidFill>
            </a:endParaRPr>
          </a:p>
        </p:txBody>
      </p:sp>
      <p:sp>
        <p:nvSpPr>
          <p:cNvPr id="125955" name="Rectangle 2">
            <a:extLst>
              <a:ext uri="{FF2B5EF4-FFF2-40B4-BE49-F238E27FC236}">
                <a16:creationId xmlns:a16="http://schemas.microsoft.com/office/drawing/2014/main" id="{41AF796C-369E-D823-962C-64B7BE3F2D32}"/>
              </a:ext>
            </a:extLst>
          </p:cNvPr>
          <p:cNvSpPr>
            <a:spLocks noGrp="1" noChangeArrowheads="1"/>
          </p:cNvSpPr>
          <p:nvPr>
            <p:ph type="title"/>
          </p:nvPr>
        </p:nvSpPr>
        <p:spPr/>
        <p:txBody>
          <a:bodyPr/>
          <a:lstStyle/>
          <a:p>
            <a:pPr eaLnBrk="1" hangingPunct="1"/>
            <a:r>
              <a:rPr lang="tr-TR" altLang="tr-TR">
                <a:solidFill>
                  <a:schemeClr val="hlink"/>
                </a:solidFill>
              </a:rPr>
              <a:t>Fazla çalışma türleri</a:t>
            </a:r>
          </a:p>
        </p:txBody>
      </p:sp>
      <p:sp>
        <p:nvSpPr>
          <p:cNvPr id="125956" name="Rectangle 3">
            <a:extLst>
              <a:ext uri="{FF2B5EF4-FFF2-40B4-BE49-F238E27FC236}">
                <a16:creationId xmlns:a16="http://schemas.microsoft.com/office/drawing/2014/main" id="{FFE34724-CE8B-4A33-F84E-4B69EA08A427}"/>
              </a:ext>
            </a:extLst>
          </p:cNvPr>
          <p:cNvSpPr>
            <a:spLocks noGrp="1" noChangeArrowheads="1"/>
          </p:cNvSpPr>
          <p:nvPr>
            <p:ph type="body" idx="1"/>
          </p:nvPr>
        </p:nvSpPr>
        <p:spPr/>
        <p:txBody>
          <a:bodyPr/>
          <a:lstStyle/>
          <a:p>
            <a:pPr eaLnBrk="1" hangingPunct="1"/>
            <a:r>
              <a:rPr lang="tr-TR" altLang="tr-TR"/>
              <a:t>Olağan</a:t>
            </a:r>
          </a:p>
          <a:p>
            <a:pPr eaLnBrk="1" hangingPunct="1"/>
            <a:r>
              <a:rPr lang="tr-TR" altLang="tr-TR"/>
              <a:t>Zorunlu</a:t>
            </a:r>
          </a:p>
          <a:p>
            <a:pPr eaLnBrk="1" hangingPunct="1"/>
            <a:r>
              <a:rPr lang="tr-TR" altLang="tr-TR"/>
              <a:t>Olağanüstü</a:t>
            </a:r>
          </a:p>
          <a:p>
            <a:pPr eaLnBrk="1" hangingPunct="1"/>
            <a:r>
              <a:rPr lang="tr-TR" altLang="tr-TR"/>
              <a:t>Hazırlama Tamamlama Temizleme</a:t>
            </a:r>
          </a:p>
        </p:txBody>
      </p:sp>
      <p:pic>
        <p:nvPicPr>
          <p:cNvPr id="125957" name="Picture 4" descr="18">
            <a:extLst>
              <a:ext uri="{FF2B5EF4-FFF2-40B4-BE49-F238E27FC236}">
                <a16:creationId xmlns:a16="http://schemas.microsoft.com/office/drawing/2014/main" id="{1F97BF5F-0906-DD44-785D-FC1204A2AD4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700213"/>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home.comcast.net/~leparcell/talking_man.gif">
            <a:extLst>
              <a:ext uri="{FF2B5EF4-FFF2-40B4-BE49-F238E27FC236}">
                <a16:creationId xmlns:a16="http://schemas.microsoft.com/office/drawing/2014/main" id="{EE1C6B65-DE07-E814-18D7-6E229E12B2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214813"/>
            <a:ext cx="15001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0 0  L 0.25 0  E" pathEditMode="relative" ptsTypes="">
                                      <p:cBhvr>
                                        <p:cTn id="14" dur="2000" fill="hold"/>
                                        <p:tgtEl>
                                          <p:spTgt spid="7"/>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5001 2.22222E-6 L 0.89584 0.01041 " pathEditMode="relative" ptsTypes="AA">
                                      <p:cBhvr>
                                        <p:cTn id="1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5 Slayt Numarası Yer Tutucusu">
            <a:extLst>
              <a:ext uri="{FF2B5EF4-FFF2-40B4-BE49-F238E27FC236}">
                <a16:creationId xmlns:a16="http://schemas.microsoft.com/office/drawing/2014/main" id="{820843A6-37E6-A04A-D51B-F19BBCFF25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F136ADA-6A13-754B-ADBB-80B68D193F8D}" type="slidenum">
              <a:rPr lang="tr-TR" altLang="tr-TR">
                <a:solidFill>
                  <a:srgbClr val="000000"/>
                </a:solidFill>
              </a:rPr>
              <a:pPr/>
              <a:t>61</a:t>
            </a:fld>
            <a:endParaRPr lang="tr-TR" altLang="tr-TR">
              <a:solidFill>
                <a:srgbClr val="000000"/>
              </a:solidFill>
            </a:endParaRPr>
          </a:p>
        </p:txBody>
      </p:sp>
      <p:sp>
        <p:nvSpPr>
          <p:cNvPr id="126979" name="Rectangle 2">
            <a:extLst>
              <a:ext uri="{FF2B5EF4-FFF2-40B4-BE49-F238E27FC236}">
                <a16:creationId xmlns:a16="http://schemas.microsoft.com/office/drawing/2014/main" id="{21889A86-10BB-B0CB-B378-FF9FC6EB26D5}"/>
              </a:ext>
            </a:extLst>
          </p:cNvPr>
          <p:cNvSpPr>
            <a:spLocks noGrp="1" noChangeArrowheads="1"/>
          </p:cNvSpPr>
          <p:nvPr>
            <p:ph type="title"/>
          </p:nvPr>
        </p:nvSpPr>
        <p:spPr>
          <a:solidFill>
            <a:schemeClr val="hlink"/>
          </a:solidFill>
        </p:spPr>
        <p:txBody>
          <a:bodyPr/>
          <a:lstStyle/>
          <a:p>
            <a:pPr eaLnBrk="1" hangingPunct="1"/>
            <a:r>
              <a:rPr lang="tr-TR" altLang="tr-TR" sz="3600">
                <a:solidFill>
                  <a:schemeClr val="bg1"/>
                </a:solidFill>
                <a:latin typeface="Arial" panose="020B0604020202020204" pitchFamily="34" charset="0"/>
              </a:rPr>
              <a:t>OLAĞAN FAZLA ÇALIŞMA YAPABİLME ŞARTLARI</a:t>
            </a:r>
            <a:r>
              <a:rPr lang="tr-TR" altLang="tr-TR" sz="3600">
                <a:latin typeface="Arial" panose="020B0604020202020204" pitchFamily="34" charset="0"/>
              </a:rPr>
              <a:t> </a:t>
            </a:r>
          </a:p>
        </p:txBody>
      </p:sp>
      <p:sp>
        <p:nvSpPr>
          <p:cNvPr id="126980" name="Rectangle 3">
            <a:extLst>
              <a:ext uri="{FF2B5EF4-FFF2-40B4-BE49-F238E27FC236}">
                <a16:creationId xmlns:a16="http://schemas.microsoft.com/office/drawing/2014/main" id="{14B0508E-3495-E5CC-89AC-6F049EC61E03}"/>
              </a:ext>
            </a:extLst>
          </p:cNvPr>
          <p:cNvSpPr>
            <a:spLocks noGrp="1" noChangeArrowheads="1"/>
          </p:cNvSpPr>
          <p:nvPr>
            <p:ph type="body" idx="1"/>
          </p:nvPr>
        </p:nvSpPr>
        <p:spPr/>
        <p:txBody>
          <a:bodyPr/>
          <a:lstStyle/>
          <a:p>
            <a:pPr eaLnBrk="1" hangingPunct="1"/>
            <a:r>
              <a:rPr lang="tr-TR" altLang="tr-TR">
                <a:latin typeface="Arial" panose="020B0604020202020204" pitchFamily="34" charset="0"/>
              </a:rPr>
              <a:t>Fazla çalışma yapılmadan önce işçinin </a:t>
            </a:r>
            <a:r>
              <a:rPr lang="tr-TR" altLang="tr-TR" b="1">
                <a:latin typeface="Arial" panose="020B0604020202020204" pitchFamily="34" charset="0"/>
              </a:rPr>
              <a:t>yazılı onayının alınması </a:t>
            </a:r>
            <a:r>
              <a:rPr lang="tr-TR" altLang="tr-TR">
                <a:latin typeface="Arial" panose="020B0604020202020204" pitchFamily="34" charset="0"/>
              </a:rPr>
              <a:t>gerekir. Bu onay, sözleşmeyle  de alınabilir. İşçi 30 gün önceden bildirerek onayını geri alabilir.</a:t>
            </a:r>
          </a:p>
          <a:p>
            <a:pPr eaLnBrk="1" hangingPunct="1"/>
            <a:r>
              <a:rPr lang="tr-TR" altLang="tr-TR">
                <a:solidFill>
                  <a:srgbClr val="000000"/>
                </a:solidFill>
                <a:latin typeface="Arial" panose="020B0604020202020204" pitchFamily="34" charset="0"/>
              </a:rPr>
              <a:t>Olağan sebeplerle yapılan fazla çalışmaların toplamı, </a:t>
            </a:r>
            <a:r>
              <a:rPr lang="tr-TR" altLang="tr-TR" b="1">
                <a:solidFill>
                  <a:srgbClr val="000000"/>
                </a:solidFill>
                <a:latin typeface="Arial" panose="020B0604020202020204" pitchFamily="34" charset="0"/>
              </a:rPr>
              <a:t>bir yılda 270 saatten fazla olamaz </a:t>
            </a:r>
            <a:r>
              <a:rPr lang="tr-TR" altLang="tr-TR">
                <a:solidFill>
                  <a:srgbClr val="000000"/>
                </a:solidFill>
                <a:latin typeface="Arial" panose="020B0604020202020204" pitchFamily="34" charset="0"/>
              </a:rPr>
              <a:t>(İşK. md. 41/VIII).</a:t>
            </a:r>
            <a:endParaRPr lang="tr-TR" altLang="tr-TR">
              <a:latin typeface="Arial" panose="020B0604020202020204" pitchFamily="34" charset="0"/>
            </a:endParaRPr>
          </a:p>
        </p:txBody>
      </p:sp>
      <p:pic>
        <p:nvPicPr>
          <p:cNvPr id="126981" name="Picture 4" descr="gif150">
            <a:extLst>
              <a:ext uri="{FF2B5EF4-FFF2-40B4-BE49-F238E27FC236}">
                <a16:creationId xmlns:a16="http://schemas.microsoft.com/office/drawing/2014/main" id="{0183AEE0-9672-9933-3D42-296BA81CC5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84138"/>
            <a:ext cx="11858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5 Slayt Numarası Yer Tutucusu">
            <a:extLst>
              <a:ext uri="{FF2B5EF4-FFF2-40B4-BE49-F238E27FC236}">
                <a16:creationId xmlns:a16="http://schemas.microsoft.com/office/drawing/2014/main" id="{F035DF63-8422-BD58-24E3-1937AEF519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7B067F6-D123-BF4F-ABFB-BEB250E9A452}" type="slidenum">
              <a:rPr lang="tr-TR" altLang="tr-TR">
                <a:solidFill>
                  <a:srgbClr val="000000"/>
                </a:solidFill>
              </a:rPr>
              <a:pPr/>
              <a:t>62</a:t>
            </a:fld>
            <a:endParaRPr lang="tr-TR" altLang="tr-TR">
              <a:solidFill>
                <a:srgbClr val="000000"/>
              </a:solidFill>
            </a:endParaRPr>
          </a:p>
        </p:txBody>
      </p:sp>
      <p:sp>
        <p:nvSpPr>
          <p:cNvPr id="128003" name="Rectangle 2">
            <a:extLst>
              <a:ext uri="{FF2B5EF4-FFF2-40B4-BE49-F238E27FC236}">
                <a16:creationId xmlns:a16="http://schemas.microsoft.com/office/drawing/2014/main" id="{EC11728D-E124-79F2-544C-79137C8D262C}"/>
              </a:ext>
            </a:extLst>
          </p:cNvPr>
          <p:cNvSpPr>
            <a:spLocks noGrp="1" noChangeArrowheads="1"/>
          </p:cNvSpPr>
          <p:nvPr>
            <p:ph type="title"/>
          </p:nvPr>
        </p:nvSpPr>
        <p:spPr/>
        <p:txBody>
          <a:bodyPr/>
          <a:lstStyle/>
          <a:p>
            <a:pPr eaLnBrk="1" hangingPunct="1"/>
            <a:r>
              <a:rPr lang="tr-TR" altLang="tr-TR" sz="3600">
                <a:solidFill>
                  <a:schemeClr val="hlink"/>
                </a:solidFill>
                <a:latin typeface="Comic Sans MS" panose="030F0902030302020204" pitchFamily="66" charset="0"/>
              </a:rPr>
              <a:t>Yıllık 270 saat aşılsa dahi fazla çalışma ücreti ödenir.</a:t>
            </a:r>
          </a:p>
        </p:txBody>
      </p:sp>
      <p:sp>
        <p:nvSpPr>
          <p:cNvPr id="128004" name="Rectangle 3">
            <a:extLst>
              <a:ext uri="{FF2B5EF4-FFF2-40B4-BE49-F238E27FC236}">
                <a16:creationId xmlns:a16="http://schemas.microsoft.com/office/drawing/2014/main" id="{21B8C267-6D1B-4D5F-B2D9-BD73551B514C}"/>
              </a:ext>
            </a:extLst>
          </p:cNvPr>
          <p:cNvSpPr>
            <a:spLocks noGrp="1" noChangeArrowheads="1"/>
          </p:cNvSpPr>
          <p:nvPr>
            <p:ph type="body" idx="1"/>
          </p:nvPr>
        </p:nvSpPr>
        <p:spPr/>
        <p:txBody>
          <a:bodyPr/>
          <a:lstStyle/>
          <a:p>
            <a:pPr eaLnBrk="1" hangingPunct="1">
              <a:lnSpc>
                <a:spcPct val="80000"/>
              </a:lnSpc>
            </a:pPr>
            <a:r>
              <a:rPr lang="tr-TR" altLang="ja-JP" sz="2400">
                <a:latin typeface="Comic Sans MS" panose="030F0902030302020204" pitchFamily="66" charset="0"/>
              </a:rPr>
              <a:t>Fazla çalışma süresinin toplamının bir yılda 270 saatten fazla olamayacağı şeklindeki sınırlamaya rağmen işçinin daha fazla çalıştırılması halinde, bu çalışmalarının karşılığı olan fazla mesai ücretinin de ödenmesi gerektiği açıktır. Yasa’daki sınırlama esasen işçiyi korumaya yöneliktir. </a:t>
            </a:r>
          </a:p>
          <a:p>
            <a:pPr eaLnBrk="1" hangingPunct="1">
              <a:lnSpc>
                <a:spcPct val="80000"/>
              </a:lnSpc>
              <a:buFont typeface="Wingdings" pitchFamily="2" charset="2"/>
              <a:buNone/>
            </a:pPr>
            <a:r>
              <a:rPr lang="tr-TR" altLang="ja-JP" sz="2400">
                <a:latin typeface="Comic Sans MS" panose="030F0902030302020204" pitchFamily="66" charset="0"/>
              </a:rPr>
              <a:t>    (Yarg. 9. HD.’ nin,  18.11.2008 tarih ve E. 2007/32717, K. 2008/31210 sayılı Kararı.)</a:t>
            </a:r>
            <a:r>
              <a:rPr lang="tr-TR" altLang="ja-JP" sz="2400"/>
              <a:t> </a:t>
            </a:r>
          </a:p>
          <a:p>
            <a:pPr eaLnBrk="1" hangingPunct="1">
              <a:lnSpc>
                <a:spcPct val="80000"/>
              </a:lnSpc>
            </a:pPr>
            <a:r>
              <a:rPr lang="tr-TR" altLang="ja-JP" sz="2400">
                <a:solidFill>
                  <a:schemeClr val="hlink"/>
                </a:solidFill>
                <a:latin typeface="Calibri" panose="020F0502020204030204" pitchFamily="34" charset="0"/>
              </a:rPr>
              <a:t>Ücrete fazla çalışma ücretinin dahil olması halinde de 270 saati aşan kısım ödenir.</a:t>
            </a:r>
            <a:endParaRPr lang="tr-TR" altLang="tr-TR" sz="2400">
              <a:solidFill>
                <a:schemeClr val="hlink"/>
              </a:solidFill>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5 Slayt Numarası Yer Tutucusu">
            <a:extLst>
              <a:ext uri="{FF2B5EF4-FFF2-40B4-BE49-F238E27FC236}">
                <a16:creationId xmlns:a16="http://schemas.microsoft.com/office/drawing/2014/main" id="{3BA2A8E5-0F96-CA24-5847-E60B82BF67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2E4EAC9-658F-6C40-95EF-139C57A67CD1}" type="slidenum">
              <a:rPr lang="tr-TR" altLang="tr-TR">
                <a:solidFill>
                  <a:srgbClr val="000000"/>
                </a:solidFill>
              </a:rPr>
              <a:pPr/>
              <a:t>63</a:t>
            </a:fld>
            <a:endParaRPr lang="tr-TR" altLang="tr-TR">
              <a:solidFill>
                <a:srgbClr val="000000"/>
              </a:solidFill>
            </a:endParaRPr>
          </a:p>
        </p:txBody>
      </p:sp>
      <p:sp>
        <p:nvSpPr>
          <p:cNvPr id="129027" name="Rectangle 2">
            <a:extLst>
              <a:ext uri="{FF2B5EF4-FFF2-40B4-BE49-F238E27FC236}">
                <a16:creationId xmlns:a16="http://schemas.microsoft.com/office/drawing/2014/main" id="{0F859525-9182-1712-0254-6F8F258F50F9}"/>
              </a:ext>
            </a:extLst>
          </p:cNvPr>
          <p:cNvSpPr>
            <a:spLocks noGrp="1" noChangeArrowheads="1"/>
          </p:cNvSpPr>
          <p:nvPr>
            <p:ph type="title"/>
          </p:nvPr>
        </p:nvSpPr>
        <p:spPr>
          <a:solidFill>
            <a:schemeClr val="hlink"/>
          </a:solidFill>
        </p:spPr>
        <p:txBody>
          <a:bodyPr/>
          <a:lstStyle/>
          <a:p>
            <a:pPr eaLnBrk="1" hangingPunct="1"/>
            <a:r>
              <a:rPr lang="tr-TR" altLang="tr-TR" b="1">
                <a:solidFill>
                  <a:schemeClr val="bg1"/>
                </a:solidFill>
                <a:latin typeface="Comic Sans MS" panose="030F0902030302020204" pitchFamily="66" charset="0"/>
              </a:rPr>
              <a:t>“Fazla Sürelerle Çalışma”</a:t>
            </a:r>
            <a:r>
              <a:rPr lang="tr-TR" altLang="tr-TR"/>
              <a:t> </a:t>
            </a:r>
          </a:p>
        </p:txBody>
      </p:sp>
      <p:sp>
        <p:nvSpPr>
          <p:cNvPr id="129028" name="Rectangle 3">
            <a:extLst>
              <a:ext uri="{FF2B5EF4-FFF2-40B4-BE49-F238E27FC236}">
                <a16:creationId xmlns:a16="http://schemas.microsoft.com/office/drawing/2014/main" id="{6264ADD3-7D88-4AC9-0E83-7574E0BE5D9C}"/>
              </a:ext>
            </a:extLst>
          </p:cNvPr>
          <p:cNvSpPr>
            <a:spLocks noGrp="1" noChangeArrowheads="1"/>
          </p:cNvSpPr>
          <p:nvPr>
            <p:ph type="body" idx="1"/>
          </p:nvPr>
        </p:nvSpPr>
        <p:spPr/>
        <p:txBody>
          <a:bodyPr/>
          <a:lstStyle/>
          <a:p>
            <a:pPr eaLnBrk="1" hangingPunct="1"/>
            <a:r>
              <a:rPr lang="tr-TR" altLang="tr-TR" b="1">
                <a:latin typeface="Comic Sans MS" panose="030F0902030302020204" pitchFamily="66" charset="0"/>
              </a:rPr>
              <a:t>Haftalık çalışma süresinin sözleşmelerle kırkbeş saatin altında belirlendiği durumlarda, </a:t>
            </a:r>
            <a:r>
              <a:rPr lang="tr-TR" altLang="tr-TR" b="1">
                <a:solidFill>
                  <a:schemeClr val="hlink"/>
                </a:solidFill>
                <a:latin typeface="Comic Sans MS" panose="030F0902030302020204" pitchFamily="66" charset="0"/>
              </a:rPr>
              <a:t>haftalık çalışma süresini aşan ve kırkbeş saate kadar yapılan çalışmalar</a:t>
            </a:r>
            <a:r>
              <a:rPr lang="tr-TR" altLang="tr-TR" b="1">
                <a:latin typeface="Comic Sans MS" panose="030F0902030302020204" pitchFamily="66" charset="0"/>
              </a:rPr>
              <a:t> “fazla çalışma” değil “fazla sürelerle çalışma”sayılmıştır.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5 Slayt Numarası Yer Tutucusu">
            <a:extLst>
              <a:ext uri="{FF2B5EF4-FFF2-40B4-BE49-F238E27FC236}">
                <a16:creationId xmlns:a16="http://schemas.microsoft.com/office/drawing/2014/main" id="{001FF682-3F8C-B876-CD1B-B3DBDA7331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8CF18E0-2F20-8C4B-97D4-9C567E6170A0}" type="slidenum">
              <a:rPr lang="tr-TR" altLang="tr-TR">
                <a:solidFill>
                  <a:srgbClr val="000000"/>
                </a:solidFill>
              </a:rPr>
              <a:pPr/>
              <a:t>64</a:t>
            </a:fld>
            <a:endParaRPr lang="tr-TR" altLang="tr-TR">
              <a:solidFill>
                <a:srgbClr val="000000"/>
              </a:solidFill>
            </a:endParaRPr>
          </a:p>
        </p:txBody>
      </p:sp>
      <p:sp>
        <p:nvSpPr>
          <p:cNvPr id="130051" name="Rectangle 2">
            <a:extLst>
              <a:ext uri="{FF2B5EF4-FFF2-40B4-BE49-F238E27FC236}">
                <a16:creationId xmlns:a16="http://schemas.microsoft.com/office/drawing/2014/main" id="{FCF9904A-921E-874E-DC66-82E68EAF6DB5}"/>
              </a:ext>
            </a:extLst>
          </p:cNvPr>
          <p:cNvSpPr>
            <a:spLocks noGrp="1" noChangeArrowheads="1"/>
          </p:cNvSpPr>
          <p:nvPr>
            <p:ph type="title"/>
          </p:nvPr>
        </p:nvSpPr>
        <p:spPr>
          <a:solidFill>
            <a:schemeClr val="hlink"/>
          </a:solidFill>
        </p:spPr>
        <p:txBody>
          <a:bodyPr/>
          <a:lstStyle/>
          <a:p>
            <a:pPr eaLnBrk="1" hangingPunct="1"/>
            <a:r>
              <a:rPr lang="tr-TR" altLang="tr-TR" sz="4000" b="1">
                <a:solidFill>
                  <a:schemeClr val="bg1"/>
                </a:solidFill>
                <a:latin typeface="Comic Sans MS" panose="030F0902030302020204" pitchFamily="66" charset="0"/>
              </a:rPr>
              <a:t>Fazla Çalışma Ücreti veya Serbest Zaman</a:t>
            </a:r>
          </a:p>
        </p:txBody>
      </p:sp>
      <p:sp>
        <p:nvSpPr>
          <p:cNvPr id="130052" name="Rectangle 3">
            <a:extLst>
              <a:ext uri="{FF2B5EF4-FFF2-40B4-BE49-F238E27FC236}">
                <a16:creationId xmlns:a16="http://schemas.microsoft.com/office/drawing/2014/main" id="{A2E96550-D9C4-4C93-DF2B-1BD4B748DEDE}"/>
              </a:ext>
            </a:extLst>
          </p:cNvPr>
          <p:cNvSpPr>
            <a:spLocks noGrp="1" noChangeArrowheads="1"/>
          </p:cNvSpPr>
          <p:nvPr>
            <p:ph type="body" idx="1"/>
          </p:nvPr>
        </p:nvSpPr>
        <p:spPr/>
        <p:txBody>
          <a:bodyPr/>
          <a:lstStyle/>
          <a:p>
            <a:pPr eaLnBrk="1" hangingPunct="1">
              <a:lnSpc>
                <a:spcPct val="90000"/>
              </a:lnSpc>
            </a:pPr>
            <a:r>
              <a:rPr lang="tr-TR" altLang="tr-TR" sz="2400" b="1">
                <a:latin typeface="Comic Sans MS" panose="030F0902030302020204" pitchFamily="66" charset="0"/>
              </a:rPr>
              <a:t>Her bir saat fazla çalışma için verilecek ücret normal çalışma ücretinin saat başına düşen miktarının </a:t>
            </a:r>
            <a:r>
              <a:rPr lang="tr-TR" altLang="tr-TR" sz="2400" b="1">
                <a:solidFill>
                  <a:schemeClr val="hlink"/>
                </a:solidFill>
                <a:latin typeface="Comic Sans MS" panose="030F0902030302020204" pitchFamily="66" charset="0"/>
              </a:rPr>
              <a:t>% 50</a:t>
            </a:r>
            <a:r>
              <a:rPr lang="tr-TR" altLang="tr-TR" sz="2400" b="1">
                <a:latin typeface="Comic Sans MS" panose="030F0902030302020204" pitchFamily="66" charset="0"/>
              </a:rPr>
              <a:t>, fazla sürelerle çalışma için </a:t>
            </a:r>
          </a:p>
          <a:p>
            <a:pPr eaLnBrk="1" hangingPunct="1">
              <a:lnSpc>
                <a:spcPct val="90000"/>
              </a:lnSpc>
              <a:buFont typeface="Wingdings" pitchFamily="2" charset="2"/>
              <a:buNone/>
            </a:pPr>
            <a:r>
              <a:rPr lang="tr-TR" altLang="tr-TR" sz="2400" b="1">
                <a:solidFill>
                  <a:schemeClr val="hlink"/>
                </a:solidFill>
                <a:latin typeface="Comic Sans MS" panose="030F0902030302020204" pitchFamily="66" charset="0"/>
              </a:rPr>
              <a:t>   % 25</a:t>
            </a:r>
            <a:r>
              <a:rPr lang="tr-TR" altLang="tr-TR" sz="2400" b="1">
                <a:latin typeface="Comic Sans MS" panose="030F0902030302020204" pitchFamily="66" charset="0"/>
              </a:rPr>
              <a:t> yükseltilmesi suretiyle ödenir (İşK. md.41/II).</a:t>
            </a:r>
          </a:p>
          <a:p>
            <a:pPr eaLnBrk="1" hangingPunct="1">
              <a:lnSpc>
                <a:spcPct val="90000"/>
              </a:lnSpc>
            </a:pPr>
            <a:r>
              <a:rPr lang="tr-TR" altLang="tr-TR" sz="2400" b="1">
                <a:latin typeface="Comic Sans MS" panose="030F0902030302020204" pitchFamily="66" charset="0"/>
              </a:rPr>
              <a:t>Fazla çalışma veya fazla sürelerle çalışma yapan işçi isterse, bu çalışmalar karşılığı zamlı ücret yerine, fazla çalıştığı her saat karşılığında bir saat otuz dakikayı, fazla sürelerle çalıştığı her saat karşılığında bir saat onbeş dakikayı </a:t>
            </a:r>
            <a:r>
              <a:rPr lang="tr-TR" altLang="tr-TR" sz="2400" b="1">
                <a:solidFill>
                  <a:schemeClr val="hlink"/>
                </a:solidFill>
                <a:latin typeface="Comic Sans MS" panose="030F0902030302020204" pitchFamily="66" charset="0"/>
              </a:rPr>
              <a:t>serbest zaman</a:t>
            </a:r>
            <a:r>
              <a:rPr lang="tr-TR" altLang="tr-TR" sz="2400" b="1">
                <a:latin typeface="Comic Sans MS" panose="030F0902030302020204" pitchFamily="66" charset="0"/>
              </a:rPr>
              <a:t> olarak altı ay zarfında, çalışma süreleri içinde ve ücretinde bir kesinti olmadan kullanır.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5 Slayt Numarası Yer Tutucusu">
            <a:extLst>
              <a:ext uri="{FF2B5EF4-FFF2-40B4-BE49-F238E27FC236}">
                <a16:creationId xmlns:a16="http://schemas.microsoft.com/office/drawing/2014/main" id="{1F88D9C6-14C4-24D5-B653-8E1F202B60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75C5135-83B0-344C-894E-9D66FB7983BC}" type="slidenum">
              <a:rPr lang="tr-TR" altLang="tr-TR">
                <a:solidFill>
                  <a:srgbClr val="000000"/>
                </a:solidFill>
              </a:rPr>
              <a:pPr/>
              <a:t>65</a:t>
            </a:fld>
            <a:endParaRPr lang="tr-TR" altLang="tr-TR">
              <a:solidFill>
                <a:srgbClr val="000000"/>
              </a:solidFill>
            </a:endParaRPr>
          </a:p>
        </p:txBody>
      </p:sp>
      <p:sp>
        <p:nvSpPr>
          <p:cNvPr id="132099" name="Rectangle 2">
            <a:extLst>
              <a:ext uri="{FF2B5EF4-FFF2-40B4-BE49-F238E27FC236}">
                <a16:creationId xmlns:a16="http://schemas.microsoft.com/office/drawing/2014/main" id="{153E136C-07E7-21CE-9FF1-BA3F6B0E2F33}"/>
              </a:ext>
            </a:extLst>
          </p:cNvPr>
          <p:cNvSpPr>
            <a:spLocks noGrp="1" noChangeArrowheads="1"/>
          </p:cNvSpPr>
          <p:nvPr>
            <p:ph type="title"/>
          </p:nvPr>
        </p:nvSpPr>
        <p:spPr/>
        <p:txBody>
          <a:bodyPr/>
          <a:lstStyle/>
          <a:p>
            <a:pPr eaLnBrk="1" hangingPunct="1"/>
            <a:r>
              <a:rPr lang="tr-TR" altLang="tr-TR" sz="3600">
                <a:solidFill>
                  <a:schemeClr val="hlink"/>
                </a:solidFill>
                <a:latin typeface="Comic Sans MS" panose="030F0902030302020204" pitchFamily="66" charset="0"/>
              </a:rPr>
              <a:t>Gece çalışmaları 7,5 saati geçerse fazla çalışmadır.</a:t>
            </a:r>
          </a:p>
        </p:txBody>
      </p:sp>
      <p:sp>
        <p:nvSpPr>
          <p:cNvPr id="132100" name="Rectangle 3">
            <a:extLst>
              <a:ext uri="{FF2B5EF4-FFF2-40B4-BE49-F238E27FC236}">
                <a16:creationId xmlns:a16="http://schemas.microsoft.com/office/drawing/2014/main" id="{36CEF6C7-99D1-B27D-7C69-983845494FB1}"/>
              </a:ext>
            </a:extLst>
          </p:cNvPr>
          <p:cNvSpPr>
            <a:spLocks noGrp="1" noChangeArrowheads="1"/>
          </p:cNvSpPr>
          <p:nvPr>
            <p:ph type="body" idx="1"/>
          </p:nvPr>
        </p:nvSpPr>
        <p:spPr/>
        <p:txBody>
          <a:bodyPr/>
          <a:lstStyle/>
          <a:p>
            <a:pPr eaLnBrk="1" hangingPunct="1">
              <a:lnSpc>
                <a:spcPct val="90000"/>
              </a:lnSpc>
            </a:pPr>
            <a:r>
              <a:rPr lang="tr-TR" altLang="ja-JP" sz="2800">
                <a:latin typeface="Comic Sans MS" panose="030F0902030302020204" pitchFamily="66" charset="0"/>
              </a:rPr>
              <a:t>İşçilerin gece çalışmaları günde yedi buçuk saati geçemez (md. 69/3). </a:t>
            </a:r>
          </a:p>
          <a:p>
            <a:pPr eaLnBrk="1" hangingPunct="1">
              <a:lnSpc>
                <a:spcPct val="90000"/>
              </a:lnSpc>
            </a:pPr>
            <a:r>
              <a:rPr lang="tr-TR" altLang="ja-JP" sz="2800">
                <a:latin typeface="Comic Sans MS" panose="030F0902030302020204" pitchFamily="66" charset="0"/>
              </a:rPr>
              <a:t>Gece çalışmaları yönünden haftalık 45 saat olan yasal çalışma sınırı aşılmamış olsa da günde 7,5 saati aşan çalışmalar için fazla çalışma ücreti ödenmelidir. </a:t>
            </a:r>
          </a:p>
          <a:p>
            <a:pPr eaLnBrk="1" hangingPunct="1">
              <a:lnSpc>
                <a:spcPct val="90000"/>
              </a:lnSpc>
              <a:buFont typeface="Wingdings" pitchFamily="2" charset="2"/>
              <a:buNone/>
            </a:pPr>
            <a:r>
              <a:rPr lang="tr-TR" altLang="ja-JP" sz="2800">
                <a:latin typeface="Comic Sans MS" panose="030F0902030302020204" pitchFamily="66" charset="0"/>
              </a:rPr>
              <a:t>   (Yarg. 9. HD.’ nin, 23.06.2009 tarih ve E. 2007/40862, K. 2009/17766 sayılı Kararı).</a:t>
            </a:r>
            <a:r>
              <a:rPr lang="tr-TR" altLang="ja-JP" sz="2800"/>
              <a:t> </a:t>
            </a:r>
            <a:endParaRPr lang="tr-TR" altLang="tr-TR" sz="2800"/>
          </a:p>
        </p:txBody>
      </p:sp>
      <p:pic>
        <p:nvPicPr>
          <p:cNvPr id="132101" name="Picture 4" descr="a211">
            <a:extLst>
              <a:ext uri="{FF2B5EF4-FFF2-40B4-BE49-F238E27FC236}">
                <a16:creationId xmlns:a16="http://schemas.microsoft.com/office/drawing/2014/main" id="{8E990793-E618-9D96-BB2B-58B9F9786CC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929188"/>
            <a:ext cx="11239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Unvan 1">
            <a:extLst>
              <a:ext uri="{FF2B5EF4-FFF2-40B4-BE49-F238E27FC236}">
                <a16:creationId xmlns:a16="http://schemas.microsoft.com/office/drawing/2014/main" id="{C8C040E0-89E3-658B-08BC-36F870291A48}"/>
              </a:ext>
            </a:extLst>
          </p:cNvPr>
          <p:cNvSpPr>
            <a:spLocks noGrp="1"/>
          </p:cNvSpPr>
          <p:nvPr>
            <p:ph type="title"/>
          </p:nvPr>
        </p:nvSpPr>
        <p:spPr/>
        <p:txBody>
          <a:bodyPr/>
          <a:lstStyle/>
          <a:p>
            <a:endParaRPr lang="tr-TR" altLang="tr-TR"/>
          </a:p>
        </p:txBody>
      </p:sp>
      <p:sp>
        <p:nvSpPr>
          <p:cNvPr id="133123" name="İçerik Yer Tutucusu 2">
            <a:extLst>
              <a:ext uri="{FF2B5EF4-FFF2-40B4-BE49-F238E27FC236}">
                <a16:creationId xmlns:a16="http://schemas.microsoft.com/office/drawing/2014/main" id="{24A3D260-0FEB-A3DF-F362-E68F0C6A3597}"/>
              </a:ext>
            </a:extLst>
          </p:cNvPr>
          <p:cNvSpPr>
            <a:spLocks noGrp="1"/>
          </p:cNvSpPr>
          <p:nvPr>
            <p:ph idx="1"/>
          </p:nvPr>
        </p:nvSpPr>
        <p:spPr/>
        <p:txBody>
          <a:bodyPr/>
          <a:lstStyle/>
          <a:p>
            <a:pPr algn="just"/>
            <a:r>
              <a:rPr lang="tr-TR" altLang="tr-TR" sz="2400">
                <a:solidFill>
                  <a:srgbClr val="000000"/>
                </a:solidFill>
                <a:latin typeface="Georgia" panose="02040502050405020303" pitchFamily="18" charset="0"/>
              </a:rPr>
              <a:t>Fazla çalışma süresinin hesaplanmasında, yarım saatten az süreler yarım saat, yarım saati aşan süreler ise bir saat sayılır (Fazla Çalışma T. md. 2/I). </a:t>
            </a:r>
          </a:p>
          <a:p>
            <a:pPr algn="just"/>
            <a:r>
              <a:rPr lang="tr-TR" altLang="tr-TR" sz="2400">
                <a:solidFill>
                  <a:srgbClr val="000000"/>
                </a:solidFill>
                <a:latin typeface="Georgia" panose="02040502050405020303" pitchFamily="18" charset="0"/>
              </a:rPr>
              <a:t>Fazla çalışmaya ilişkin kurallara aykırılık idarî para cezasını gerektirmekle birlikte, işçinin fazla çalışma ücreti, kurallara aykırı davranılmış olsa bile tam olarak ödenecektir. </a:t>
            </a:r>
            <a:endParaRPr lang="tr-TR" altLang="tr-TR" sz="2400"/>
          </a:p>
        </p:txBody>
      </p:sp>
      <p:sp>
        <p:nvSpPr>
          <p:cNvPr id="133124" name="Slayt Numarası Yer Tutucusu 3">
            <a:extLst>
              <a:ext uri="{FF2B5EF4-FFF2-40B4-BE49-F238E27FC236}">
                <a16:creationId xmlns:a16="http://schemas.microsoft.com/office/drawing/2014/main" id="{9E902503-2709-8FBE-96FB-B7CF3F2E23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909C2BB-9840-AB4A-BCD4-56113BE05AE2}" type="slidenum">
              <a:rPr lang="tr-TR" altLang="tr-TR"/>
              <a:pPr/>
              <a:t>66</a:t>
            </a:fld>
            <a:endParaRPr lang="tr-TR" alt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EE1CB6-9F77-258D-50DA-8FE07E7F8232}"/>
              </a:ext>
            </a:extLst>
          </p:cNvPr>
          <p:cNvSpPr>
            <a:spLocks noGrp="1"/>
          </p:cNvSpPr>
          <p:nvPr>
            <p:ph type="title"/>
          </p:nvPr>
        </p:nvSpPr>
        <p:spPr>
          <a:xfrm>
            <a:off x="1258888" y="188913"/>
            <a:ext cx="7793037" cy="1893887"/>
          </a:xfrm>
        </p:spPr>
        <p:txBody>
          <a:bodyPr/>
          <a:lstStyle/>
          <a:p>
            <a:pPr marL="342900" indent="-342900" algn="ctr">
              <a:spcBef>
                <a:spcPct val="20000"/>
              </a:spcBef>
              <a:defRPr/>
            </a:pPr>
            <a:r>
              <a:rPr lang="tr-TR" sz="3200" b="1" dirty="0">
                <a:solidFill>
                  <a:srgbClr val="FF0000"/>
                </a:solidFill>
                <a:latin typeface="Georgia" panose="02040502050405020303" pitchFamily="18" charset="0"/>
                <a:ea typeface="+mn-ea"/>
              </a:rPr>
              <a:t>ZORUNLU SEBEPLERLE </a:t>
            </a:r>
            <a:br>
              <a:rPr lang="tr-TR" sz="3200" b="1" dirty="0">
                <a:solidFill>
                  <a:srgbClr val="FF0000"/>
                </a:solidFill>
                <a:latin typeface="Georgia" panose="02040502050405020303" pitchFamily="18" charset="0"/>
                <a:ea typeface="+mn-ea"/>
              </a:rPr>
            </a:br>
            <a:r>
              <a:rPr lang="tr-TR" sz="3200" b="1" dirty="0">
                <a:solidFill>
                  <a:srgbClr val="FF0000"/>
                </a:solidFill>
                <a:latin typeface="Georgia" panose="02040502050405020303" pitchFamily="18" charset="0"/>
                <a:ea typeface="+mn-ea"/>
              </a:rPr>
              <a:t>FAZLA ÇALIŞMA </a:t>
            </a:r>
            <a:br>
              <a:rPr lang="tr-TR" sz="3200" dirty="0">
                <a:solidFill>
                  <a:srgbClr val="000000"/>
                </a:solidFill>
                <a:latin typeface="Georgia" panose="02040502050405020303" pitchFamily="18" charset="0"/>
                <a:ea typeface="+mn-ea"/>
              </a:rPr>
            </a:br>
            <a:endParaRPr lang="tr-TR" dirty="0"/>
          </a:p>
        </p:txBody>
      </p:sp>
      <p:sp>
        <p:nvSpPr>
          <p:cNvPr id="134147" name="İçerik Yer Tutucusu 2">
            <a:extLst>
              <a:ext uri="{FF2B5EF4-FFF2-40B4-BE49-F238E27FC236}">
                <a16:creationId xmlns:a16="http://schemas.microsoft.com/office/drawing/2014/main" id="{765623A6-9569-E88E-D3E8-7D4E1854FC07}"/>
              </a:ext>
            </a:extLst>
          </p:cNvPr>
          <p:cNvSpPr>
            <a:spLocks noGrp="1"/>
          </p:cNvSpPr>
          <p:nvPr>
            <p:ph idx="1"/>
          </p:nvPr>
        </p:nvSpPr>
        <p:spPr/>
        <p:txBody>
          <a:bodyPr/>
          <a:lstStyle/>
          <a:p>
            <a:pPr algn="just"/>
            <a:r>
              <a:rPr lang="tr-TR" altLang="tr-TR" sz="2800">
                <a:solidFill>
                  <a:srgbClr val="000000"/>
                </a:solidFill>
                <a:latin typeface="Georgia" panose="02040502050405020303" pitchFamily="18" charset="0"/>
              </a:rPr>
              <a:t>İşyerinde meydana gelen bir arızanın giderilmesi, bir arıza ihtimalinin bulunması yahut üretim araçları için hemen yapılması gereken işlerin veya zorlayıcı sebeplerin ortaya çıkması durumunda, bununla ilgili işçiler zorunlu olarak fazla çalışma yapmak zorundadırlar (İşK. md. 42).</a:t>
            </a:r>
          </a:p>
          <a:p>
            <a:pPr algn="just"/>
            <a:r>
              <a:rPr lang="tr-TR" altLang="tr-TR" sz="2800">
                <a:solidFill>
                  <a:srgbClr val="000000"/>
                </a:solidFill>
                <a:latin typeface="Georgia" panose="02040502050405020303" pitchFamily="18" charset="0"/>
              </a:rPr>
              <a:t>Olağan fazla çalışmalar dışında serbest zamanla ödeşme imkânı yoktur. </a:t>
            </a:r>
            <a:endParaRPr lang="tr-TR" altLang="tr-TR" sz="2800"/>
          </a:p>
        </p:txBody>
      </p:sp>
      <p:sp>
        <p:nvSpPr>
          <p:cNvPr id="134148" name="Slayt Numarası Yer Tutucusu 3">
            <a:extLst>
              <a:ext uri="{FF2B5EF4-FFF2-40B4-BE49-F238E27FC236}">
                <a16:creationId xmlns:a16="http://schemas.microsoft.com/office/drawing/2014/main" id="{E451491C-A0F0-F160-7B9D-029A665C92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069BF71-A366-5A41-B736-71277738FB5F}" type="slidenum">
              <a:rPr lang="tr-TR" altLang="tr-TR"/>
              <a:pPr/>
              <a:t>67</a:t>
            </a:fld>
            <a:endParaRPr lang="tr-TR" alt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5 Slayt Numarası Yer Tutucusu">
            <a:extLst>
              <a:ext uri="{FF2B5EF4-FFF2-40B4-BE49-F238E27FC236}">
                <a16:creationId xmlns:a16="http://schemas.microsoft.com/office/drawing/2014/main" id="{174AD354-2066-4AAB-F225-FCE5B8690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0E5AA9F-F8A7-534C-8273-F5E397F1C7DF}" type="slidenum">
              <a:rPr lang="tr-TR" altLang="tr-TR">
                <a:solidFill>
                  <a:srgbClr val="000000"/>
                </a:solidFill>
              </a:rPr>
              <a:pPr/>
              <a:t>68</a:t>
            </a:fld>
            <a:endParaRPr lang="tr-TR" altLang="tr-TR">
              <a:solidFill>
                <a:srgbClr val="000000"/>
              </a:solidFill>
            </a:endParaRPr>
          </a:p>
        </p:txBody>
      </p:sp>
      <p:sp>
        <p:nvSpPr>
          <p:cNvPr id="136195" name="Rectangle 2">
            <a:extLst>
              <a:ext uri="{FF2B5EF4-FFF2-40B4-BE49-F238E27FC236}">
                <a16:creationId xmlns:a16="http://schemas.microsoft.com/office/drawing/2014/main" id="{72877830-D150-5E7D-A952-61CB63A8BB13}"/>
              </a:ext>
            </a:extLst>
          </p:cNvPr>
          <p:cNvSpPr>
            <a:spLocks noGrp="1" noChangeArrowheads="1"/>
          </p:cNvSpPr>
          <p:nvPr>
            <p:ph type="title"/>
          </p:nvPr>
        </p:nvSpPr>
        <p:spPr/>
        <p:txBody>
          <a:bodyPr/>
          <a:lstStyle/>
          <a:p>
            <a:pPr eaLnBrk="1" hangingPunct="1"/>
            <a:r>
              <a:rPr lang="tr-TR" altLang="tr-TR" sz="4000" b="1">
                <a:solidFill>
                  <a:schemeClr val="hlink"/>
                </a:solidFill>
              </a:rPr>
              <a:t>FAZLA ÇALIŞMANIN İSPATI</a:t>
            </a:r>
            <a:br>
              <a:rPr lang="tr-TR" altLang="tr-TR" sz="4000">
                <a:solidFill>
                  <a:schemeClr val="hlink"/>
                </a:solidFill>
              </a:rPr>
            </a:br>
            <a:endParaRPr lang="tr-TR" altLang="tr-TR" sz="4000">
              <a:solidFill>
                <a:schemeClr val="hlink"/>
              </a:solidFill>
            </a:endParaRPr>
          </a:p>
        </p:txBody>
      </p:sp>
      <p:sp>
        <p:nvSpPr>
          <p:cNvPr id="136196" name="Rectangle 3">
            <a:extLst>
              <a:ext uri="{FF2B5EF4-FFF2-40B4-BE49-F238E27FC236}">
                <a16:creationId xmlns:a16="http://schemas.microsoft.com/office/drawing/2014/main" id="{4B8DB487-E1D3-7CF5-A05C-CCF1B292EC0E}"/>
              </a:ext>
            </a:extLst>
          </p:cNvPr>
          <p:cNvSpPr>
            <a:spLocks noGrp="1" noChangeArrowheads="1"/>
          </p:cNvSpPr>
          <p:nvPr>
            <p:ph type="body" idx="1"/>
          </p:nvPr>
        </p:nvSpPr>
        <p:spPr>
          <a:noFill/>
        </p:spPr>
        <p:txBody>
          <a:bodyPr/>
          <a:lstStyle/>
          <a:p>
            <a:pPr eaLnBrk="1" hangingPunct="1">
              <a:lnSpc>
                <a:spcPct val="80000"/>
              </a:lnSpc>
            </a:pPr>
            <a:r>
              <a:rPr lang="tr-TR" altLang="tr-TR" sz="2400">
                <a:latin typeface="Comic Sans MS" panose="030F0902030302020204" pitchFamily="66" charset="0"/>
              </a:rPr>
              <a:t>Fazla çalışma yaptığını iddia eden işçi bu iddiasını ispatla yükümlüdür. </a:t>
            </a:r>
          </a:p>
          <a:p>
            <a:pPr eaLnBrk="1" hangingPunct="1">
              <a:lnSpc>
                <a:spcPct val="80000"/>
              </a:lnSpc>
            </a:pPr>
            <a:r>
              <a:rPr lang="tr-TR" altLang="tr-TR" sz="2400">
                <a:latin typeface="Comic Sans MS" panose="030F0902030302020204" pitchFamily="66" charset="0"/>
              </a:rPr>
              <a:t>İşçinin imzasını taşıyan bordro sahteliği ispat edilinceye kadar kesin delil niteliğindedir. </a:t>
            </a:r>
            <a:r>
              <a:rPr lang="tr-TR" altLang="tr-TR" sz="2400">
                <a:solidFill>
                  <a:srgbClr val="FF0000"/>
                </a:solidFill>
                <a:latin typeface="Comic Sans MS" panose="030F0902030302020204" pitchFamily="66" charset="0"/>
              </a:rPr>
              <a:t>Bordronun sahteliği ileri sürülüp kanıtlanmadıkça, imzalı bordroda görünen fazla çalışma alacağının ödendiği varsayılır. </a:t>
            </a:r>
          </a:p>
          <a:p>
            <a:pPr eaLnBrk="1" hangingPunct="1">
              <a:lnSpc>
                <a:spcPct val="80000"/>
              </a:lnSpc>
            </a:pPr>
            <a:r>
              <a:rPr lang="tr-TR" altLang="tr-TR" sz="2400" b="1">
                <a:latin typeface="Comic Sans MS" panose="030F0902030302020204" pitchFamily="66" charset="0"/>
              </a:rPr>
              <a:t>Bordroda fazla çalışma bölümünün boş olması ya da bordronun imza taşımaması halinde işçi fazla çalışma yaptığını </a:t>
            </a:r>
            <a:r>
              <a:rPr lang="tr-TR" altLang="tr-TR" sz="2400" b="1">
                <a:solidFill>
                  <a:srgbClr val="FF0000"/>
                </a:solidFill>
                <a:latin typeface="Comic Sans MS" panose="030F0902030302020204" pitchFamily="66" charset="0"/>
              </a:rPr>
              <a:t>her türlü delille </a:t>
            </a:r>
            <a:r>
              <a:rPr lang="tr-TR" altLang="tr-TR" sz="2400" b="1">
                <a:latin typeface="Comic Sans MS" panose="030F0902030302020204" pitchFamily="66" charset="0"/>
              </a:rPr>
              <a:t>ispat edebilir.</a:t>
            </a:r>
            <a:endParaRPr lang="tr-TR" altLang="tr-TR" sz="2400">
              <a:latin typeface="Comic Sans MS" panose="030F0902030302020204" pitchFamily="66" charset="0"/>
            </a:endParaRPr>
          </a:p>
          <a:p>
            <a:pPr eaLnBrk="1" hangingPunct="1">
              <a:lnSpc>
                <a:spcPct val="80000"/>
              </a:lnSpc>
            </a:pPr>
            <a:r>
              <a:rPr lang="tr-TR" altLang="tr-TR" sz="2400">
                <a:latin typeface="Comic Sans MS" panose="030F0902030302020204" pitchFamily="66" charset="0"/>
              </a:rPr>
              <a:t>Fazla çalışmanın yazılı delil ya da tanıkla ispatı mümkündür. Ancak işyerindeki çalışma düzenini bilmeyen ve bilmesi mümkün olmayan tanıkların anlatımlarına değer verilemez.</a:t>
            </a:r>
          </a:p>
        </p:txBody>
      </p:sp>
      <p:pic>
        <p:nvPicPr>
          <p:cNvPr id="136197" name="Picture 4" descr="comp6">
            <a:extLst>
              <a:ext uri="{FF2B5EF4-FFF2-40B4-BE49-F238E27FC236}">
                <a16:creationId xmlns:a16="http://schemas.microsoft.com/office/drawing/2014/main" id="{9A47AFE4-6538-EC6D-F8FC-9809E95340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928938"/>
            <a:ext cx="1019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5 Slayt Numarası Yer Tutucusu">
            <a:extLst>
              <a:ext uri="{FF2B5EF4-FFF2-40B4-BE49-F238E27FC236}">
                <a16:creationId xmlns:a16="http://schemas.microsoft.com/office/drawing/2014/main" id="{6618B922-3D2F-2C75-A6D5-9B02DA3976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37E06A2-1AB3-404A-BD44-990F7D33CCA4}" type="slidenum">
              <a:rPr lang="tr-TR" altLang="tr-TR">
                <a:solidFill>
                  <a:srgbClr val="000000"/>
                </a:solidFill>
              </a:rPr>
              <a:pPr/>
              <a:t>69</a:t>
            </a:fld>
            <a:endParaRPr lang="tr-TR" altLang="tr-TR">
              <a:solidFill>
                <a:srgbClr val="000000"/>
              </a:solidFill>
            </a:endParaRPr>
          </a:p>
        </p:txBody>
      </p:sp>
      <p:sp>
        <p:nvSpPr>
          <p:cNvPr id="143363" name="Rectangle 2">
            <a:extLst>
              <a:ext uri="{FF2B5EF4-FFF2-40B4-BE49-F238E27FC236}">
                <a16:creationId xmlns:a16="http://schemas.microsoft.com/office/drawing/2014/main" id="{FFAA1B78-DAEB-C087-900E-0F18E4BDFA07}"/>
              </a:ext>
            </a:extLst>
          </p:cNvPr>
          <p:cNvSpPr>
            <a:spLocks noGrp="1" noChangeArrowheads="1"/>
          </p:cNvSpPr>
          <p:nvPr>
            <p:ph type="title"/>
          </p:nvPr>
        </p:nvSpPr>
        <p:spPr>
          <a:xfrm>
            <a:off x="1116013" y="0"/>
            <a:ext cx="7793037" cy="1462088"/>
          </a:xfrm>
          <a:solidFill>
            <a:schemeClr val="hlink"/>
          </a:solidFill>
        </p:spPr>
        <p:txBody>
          <a:bodyPr/>
          <a:lstStyle/>
          <a:p>
            <a:pPr eaLnBrk="1" hangingPunct="1"/>
            <a:r>
              <a:rPr lang="tr-TR" altLang="tr-TR" b="1">
                <a:solidFill>
                  <a:schemeClr val="bg1"/>
                </a:solidFill>
                <a:latin typeface="Comic Sans MS" panose="030F0902030302020204" pitchFamily="66" charset="0"/>
              </a:rPr>
              <a:t>Fazla Çalışma Yasakları</a:t>
            </a:r>
          </a:p>
        </p:txBody>
      </p:sp>
      <p:sp>
        <p:nvSpPr>
          <p:cNvPr id="143364" name="Rectangle 3">
            <a:extLst>
              <a:ext uri="{FF2B5EF4-FFF2-40B4-BE49-F238E27FC236}">
                <a16:creationId xmlns:a16="http://schemas.microsoft.com/office/drawing/2014/main" id="{67E2DE8A-0CA0-A4BD-6363-9E918835E78A}"/>
              </a:ext>
            </a:extLst>
          </p:cNvPr>
          <p:cNvSpPr>
            <a:spLocks noGrp="1" noChangeArrowheads="1"/>
          </p:cNvSpPr>
          <p:nvPr>
            <p:ph type="body" idx="1"/>
          </p:nvPr>
        </p:nvSpPr>
        <p:spPr>
          <a:xfrm>
            <a:off x="468313" y="1916113"/>
            <a:ext cx="8229600" cy="4608512"/>
          </a:xfrm>
        </p:spPr>
        <p:txBody>
          <a:bodyPr/>
          <a:lstStyle/>
          <a:p>
            <a:pPr eaLnBrk="1" hangingPunct="1">
              <a:lnSpc>
                <a:spcPct val="80000"/>
              </a:lnSpc>
            </a:pPr>
            <a:r>
              <a:rPr lang="tr-TR" altLang="tr-TR" sz="2000">
                <a:latin typeface="Arial" panose="020B0604020202020204" pitchFamily="34" charset="0"/>
              </a:rPr>
              <a:t>1° Sağlık kuralları bakımından günde en çok 7,5 saat veya daha az çalışılması gereken işlerde fazla çalışma yapılamaz</a:t>
            </a:r>
          </a:p>
          <a:p>
            <a:pPr eaLnBrk="1" hangingPunct="1">
              <a:lnSpc>
                <a:spcPct val="80000"/>
              </a:lnSpc>
            </a:pPr>
            <a:r>
              <a:rPr lang="tr-TR" altLang="tr-TR" sz="2000">
                <a:latin typeface="Arial" panose="020B0604020202020204" pitchFamily="34" charset="0"/>
              </a:rPr>
              <a:t>2° Gece çalışmalarında olağan fazla çalışma yapılamaz Kadın işçilere ne sebeple olursa olsun, gece döneminde fazla çalışma yaptırılamaz</a:t>
            </a:r>
          </a:p>
          <a:p>
            <a:pPr eaLnBrk="1" hangingPunct="1">
              <a:lnSpc>
                <a:spcPct val="80000"/>
              </a:lnSpc>
            </a:pPr>
            <a:r>
              <a:rPr lang="tr-TR" altLang="tr-TR" sz="2000">
                <a:latin typeface="Arial" panose="020B0604020202020204" pitchFamily="34" charset="0"/>
              </a:rPr>
              <a:t>3° Kısmi süreli iş sözleşmesi ile çalıştırılan işçilere fazla sürelerle çalışma da yaptırılamaz</a:t>
            </a:r>
          </a:p>
          <a:p>
            <a:pPr eaLnBrk="1" hangingPunct="1">
              <a:lnSpc>
                <a:spcPct val="80000"/>
              </a:lnSpc>
            </a:pPr>
            <a:r>
              <a:rPr lang="tr-TR" altLang="tr-TR" sz="2000">
                <a:latin typeface="Arial" panose="020B0604020202020204" pitchFamily="34" charset="0"/>
              </a:rPr>
              <a:t>4° 18 yaşından küçük olanlar fazla çalışma yapamaz</a:t>
            </a:r>
          </a:p>
          <a:p>
            <a:pPr eaLnBrk="1" hangingPunct="1">
              <a:lnSpc>
                <a:spcPct val="80000"/>
              </a:lnSpc>
            </a:pPr>
            <a:r>
              <a:rPr lang="tr-TR" altLang="tr-TR" sz="2000">
                <a:latin typeface="Arial" panose="020B0604020202020204" pitchFamily="34" charset="0"/>
              </a:rPr>
              <a:t>5° İş sözleşmesi veya toplu iş sözleşmesi ile önceden veya sonradan fazla çalışmayı kabul etmiş olsalar bile sağlıklarının elvermediği işyeri hekim raporu ile belgelenen işçiler fazla çalışma yapamaz.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a:extLst>
              <a:ext uri="{FF2B5EF4-FFF2-40B4-BE49-F238E27FC236}">
                <a16:creationId xmlns:a16="http://schemas.microsoft.com/office/drawing/2014/main" id="{EDB32D7A-F5FB-505F-0AE8-25ACC04405ED}"/>
              </a:ext>
            </a:extLst>
          </p:cNvPr>
          <p:cNvSpPr>
            <a:spLocks noGrp="1" noChangeArrowheads="1"/>
          </p:cNvSpPr>
          <p:nvPr>
            <p:ph type="title"/>
          </p:nvPr>
        </p:nvSpPr>
        <p:spPr/>
        <p:txBody>
          <a:bodyPr/>
          <a:lstStyle/>
          <a:p>
            <a:r>
              <a:rPr lang="tr-TR" altLang="tr-TR"/>
              <a:t>STAJYER</a:t>
            </a:r>
          </a:p>
        </p:txBody>
      </p:sp>
      <p:sp>
        <p:nvSpPr>
          <p:cNvPr id="3" name="İçerik Yer Tutucusu 2">
            <a:extLst>
              <a:ext uri="{FF2B5EF4-FFF2-40B4-BE49-F238E27FC236}">
                <a16:creationId xmlns:a16="http://schemas.microsoft.com/office/drawing/2014/main" id="{28CD20EB-84D9-4E6B-0DD4-2C61A389BB39}"/>
              </a:ext>
            </a:extLst>
          </p:cNvPr>
          <p:cNvSpPr>
            <a:spLocks noGrp="1"/>
          </p:cNvSpPr>
          <p:nvPr>
            <p:ph idx="1"/>
          </p:nvPr>
        </p:nvSpPr>
        <p:spPr/>
        <p:txBody>
          <a:bodyPr/>
          <a:lstStyle/>
          <a:p>
            <a:pPr>
              <a:defRPr/>
            </a:pPr>
            <a:r>
              <a:rPr lang="tr-TR" sz="2000" dirty="0"/>
              <a:t>Stajyer, öğrenmiş olduğu bir meslek ve sanatı geliştirmek, uygulama tecrübesi kazanmak için çalışan kişidir. </a:t>
            </a:r>
          </a:p>
          <a:p>
            <a:pPr>
              <a:defRPr/>
            </a:pPr>
            <a:r>
              <a:rPr lang="tr-TR" sz="2000" dirty="0"/>
              <a:t>Teknik ve mesleki eğitimdeki stajyerlere ,</a:t>
            </a:r>
            <a:r>
              <a:rPr lang="tr-TR" sz="2000" dirty="0">
                <a:solidFill>
                  <a:schemeClr val="tx2">
                    <a:lumMod val="60000"/>
                    <a:lumOff val="40000"/>
                  </a:schemeClr>
                </a:solidFill>
              </a:rPr>
              <a:t>asgari ücretin net tutarının yirmi ve üzerinde personel çalıştıran işyerlerinde yüzde 30’undan, </a:t>
            </a:r>
            <a:r>
              <a:rPr lang="tr-TR" sz="2000" dirty="0">
                <a:solidFill>
                  <a:srgbClr val="FF0000"/>
                </a:solidFill>
              </a:rPr>
              <a:t>yirmiden az personel çalıştıran işyerlerinde yüzde 15’inden,</a:t>
            </a:r>
            <a:r>
              <a:rPr lang="tr-TR" sz="2000" dirty="0"/>
              <a:t> aşağı ücret ödenemez.</a:t>
            </a:r>
          </a:p>
          <a:p>
            <a:pPr>
              <a:defRPr/>
            </a:pPr>
            <a:r>
              <a:rPr lang="tr-TR" sz="2000" dirty="0"/>
              <a:t>Çırak ücretlerindeki Devlet katkısı stajyerler için de yapılacaktır.</a:t>
            </a:r>
          </a:p>
        </p:txBody>
      </p:sp>
      <p:sp>
        <p:nvSpPr>
          <p:cNvPr id="24580" name="Slayt Numarası Yer Tutucusu 3">
            <a:extLst>
              <a:ext uri="{FF2B5EF4-FFF2-40B4-BE49-F238E27FC236}">
                <a16:creationId xmlns:a16="http://schemas.microsoft.com/office/drawing/2014/main" id="{A218AD3E-B21F-2982-1B72-3F2764492A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B6F9EF2-EC25-F04C-BD33-825BF7A2BC77}" type="slidenum">
              <a:rPr lang="tr-TR" altLang="tr-TR"/>
              <a:pPr/>
              <a:t>7</a:t>
            </a:fld>
            <a:endParaRPr lang="tr-TR" altLang="tr-T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Unvan 1">
            <a:extLst>
              <a:ext uri="{FF2B5EF4-FFF2-40B4-BE49-F238E27FC236}">
                <a16:creationId xmlns:a16="http://schemas.microsoft.com/office/drawing/2014/main" id="{9EECA7BD-F9CD-02CF-A201-CF443D946251}"/>
              </a:ext>
            </a:extLst>
          </p:cNvPr>
          <p:cNvSpPr>
            <a:spLocks noGrp="1"/>
          </p:cNvSpPr>
          <p:nvPr>
            <p:ph type="title"/>
          </p:nvPr>
        </p:nvSpPr>
        <p:spPr/>
        <p:txBody>
          <a:bodyPr/>
          <a:lstStyle/>
          <a:p>
            <a:endParaRPr lang="tr-TR" altLang="tr-TR"/>
          </a:p>
        </p:txBody>
      </p:sp>
      <p:sp>
        <p:nvSpPr>
          <p:cNvPr id="144387" name="İçerik Yer Tutucusu 2">
            <a:extLst>
              <a:ext uri="{FF2B5EF4-FFF2-40B4-BE49-F238E27FC236}">
                <a16:creationId xmlns:a16="http://schemas.microsoft.com/office/drawing/2014/main" id="{E3EC6682-1776-A419-5016-763F7A93B2B9}"/>
              </a:ext>
            </a:extLst>
          </p:cNvPr>
          <p:cNvSpPr>
            <a:spLocks noGrp="1"/>
          </p:cNvSpPr>
          <p:nvPr>
            <p:ph idx="1"/>
          </p:nvPr>
        </p:nvSpPr>
        <p:spPr/>
        <p:txBody>
          <a:bodyPr/>
          <a:lstStyle/>
          <a:p>
            <a:pPr algn="just">
              <a:buClr>
                <a:srgbClr val="3333CC"/>
              </a:buClr>
            </a:pPr>
            <a:r>
              <a:rPr lang="tr-TR" altLang="tr-TR" sz="2000">
                <a:solidFill>
                  <a:srgbClr val="000000"/>
                </a:solidFill>
                <a:latin typeface="Arial" panose="020B0604020202020204" pitchFamily="34" charset="0"/>
              </a:rPr>
              <a:t>6° İş Kanununun 88. maddesinde öngörülen </a:t>
            </a:r>
            <a:r>
              <a:rPr lang="tr-TR" altLang="tr-TR" sz="2000" i="1">
                <a:solidFill>
                  <a:srgbClr val="000000"/>
                </a:solidFill>
                <a:latin typeface="Arial" panose="020B0604020202020204" pitchFamily="34" charset="0"/>
              </a:rPr>
              <a:t>Gebe veya Emziren Kadınların Çalıştırılma Şartlarıyla Emzirme Odaları ve Çocuk Bakım Yurtlarına Dair Yönetmelik’</a:t>
            </a:r>
            <a:r>
              <a:rPr lang="tr-TR" altLang="tr-TR" sz="2000">
                <a:solidFill>
                  <a:srgbClr val="000000"/>
                </a:solidFill>
                <a:latin typeface="Arial" panose="020B0604020202020204" pitchFamily="34" charset="0"/>
              </a:rPr>
              <a:t>te belirtilen gebe, yeni doğum yapmış ve çocuk emziren işçiler (Fazla Çalışma Yön. md.8/c). </a:t>
            </a:r>
          </a:p>
          <a:p>
            <a:pPr algn="just">
              <a:buClr>
                <a:srgbClr val="3333CC"/>
              </a:buClr>
            </a:pPr>
            <a:r>
              <a:rPr lang="tr-TR" altLang="tr-TR" sz="2000">
                <a:solidFill>
                  <a:srgbClr val="000000"/>
                </a:solidFill>
                <a:latin typeface="Arial" panose="020B0604020202020204" pitchFamily="34" charset="0"/>
              </a:rPr>
              <a:t>7° </a:t>
            </a:r>
            <a:r>
              <a:rPr lang="tr-TR" altLang="tr-TR" sz="2000" b="1">
                <a:solidFill>
                  <a:srgbClr val="000000"/>
                </a:solidFill>
                <a:latin typeface="Arial" panose="020B0604020202020204" pitchFamily="34" charset="0"/>
              </a:rPr>
              <a:t>Yer altında maden işlerinde çalışan işçilere olağan fazla çalışma yaptırılamaz. </a:t>
            </a:r>
            <a:r>
              <a:rPr lang="tr-TR" altLang="tr-TR" sz="2000">
                <a:solidFill>
                  <a:srgbClr val="000000"/>
                </a:solidFill>
                <a:latin typeface="Arial" panose="020B0604020202020204" pitchFamily="34" charset="0"/>
              </a:rPr>
              <a:t>Zorunlu ve olağanüstü fazla çalışma yaptırılabilir. Bu durumda haftalık otuz yedi buçuk saati aşan her bir saat fazla çalışma için verilecek ücret, normal çalışma ücretinin saat başına düşen miktarının </a:t>
            </a:r>
            <a:r>
              <a:rPr lang="tr-TR" altLang="tr-TR" sz="2000" b="1">
                <a:solidFill>
                  <a:srgbClr val="000000"/>
                </a:solidFill>
                <a:latin typeface="Arial" panose="020B0604020202020204" pitchFamily="34" charset="0"/>
              </a:rPr>
              <a:t>yüzde yüzden az olmamak üzere arttırılması </a:t>
            </a:r>
            <a:r>
              <a:rPr lang="tr-TR" altLang="tr-TR" sz="2000">
                <a:solidFill>
                  <a:srgbClr val="000000"/>
                </a:solidFill>
                <a:latin typeface="Arial" panose="020B0604020202020204" pitchFamily="34" charset="0"/>
              </a:rPr>
              <a:t>suretiyle ödenir (2014’de 6552 sayılı Kanunla İşK.md.41’e eklenen fıkra</a:t>
            </a:r>
            <a:r>
              <a:rPr lang="tr-TR" altLang="tr-TR" sz="2400">
                <a:solidFill>
                  <a:srgbClr val="000000"/>
                </a:solidFill>
                <a:latin typeface="Georgia" panose="02040502050405020303" pitchFamily="18" charset="0"/>
              </a:rPr>
              <a:t>). </a:t>
            </a:r>
            <a:endParaRPr lang="tr-TR" altLang="tr-TR" sz="2400">
              <a:solidFill>
                <a:srgbClr val="000000"/>
              </a:solidFill>
              <a:latin typeface="Calibri" panose="020F0502020204030204" pitchFamily="34" charset="0"/>
            </a:endParaRPr>
          </a:p>
          <a:p>
            <a:endParaRPr lang="tr-TR" altLang="tr-TR"/>
          </a:p>
        </p:txBody>
      </p:sp>
      <p:sp>
        <p:nvSpPr>
          <p:cNvPr id="144388" name="Slayt Numarası Yer Tutucusu 3">
            <a:extLst>
              <a:ext uri="{FF2B5EF4-FFF2-40B4-BE49-F238E27FC236}">
                <a16:creationId xmlns:a16="http://schemas.microsoft.com/office/drawing/2014/main" id="{023062C7-22F1-1C19-B8C7-C5F321923C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9B2E432-4652-D94F-9905-2AD61DBEB45F}" type="slidenum">
              <a:rPr lang="tr-TR" altLang="tr-TR"/>
              <a:pPr/>
              <a:t>70</a:t>
            </a:fld>
            <a:endParaRPr lang="tr-TR" altLang="tr-T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5 Slayt Numarası Yer Tutucusu">
            <a:extLst>
              <a:ext uri="{FF2B5EF4-FFF2-40B4-BE49-F238E27FC236}">
                <a16:creationId xmlns:a16="http://schemas.microsoft.com/office/drawing/2014/main" id="{BD028DEA-E1E8-36FD-107F-971677C67A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021E4AE-2767-AC4B-B96B-DF0E2CADB352}" type="slidenum">
              <a:rPr lang="tr-TR" altLang="tr-TR">
                <a:solidFill>
                  <a:srgbClr val="000000"/>
                </a:solidFill>
              </a:rPr>
              <a:pPr/>
              <a:t>71</a:t>
            </a:fld>
            <a:endParaRPr lang="tr-TR" altLang="tr-TR">
              <a:solidFill>
                <a:srgbClr val="000000"/>
              </a:solidFill>
            </a:endParaRPr>
          </a:p>
        </p:txBody>
      </p:sp>
      <p:sp>
        <p:nvSpPr>
          <p:cNvPr id="145411" name="Rectangle 2">
            <a:extLst>
              <a:ext uri="{FF2B5EF4-FFF2-40B4-BE49-F238E27FC236}">
                <a16:creationId xmlns:a16="http://schemas.microsoft.com/office/drawing/2014/main" id="{C17BF080-445C-E7FB-17DE-3D33B79C7F2A}"/>
              </a:ext>
            </a:extLst>
          </p:cNvPr>
          <p:cNvSpPr>
            <a:spLocks noGrp="1" noChangeArrowheads="1"/>
          </p:cNvSpPr>
          <p:nvPr>
            <p:ph type="title"/>
          </p:nvPr>
        </p:nvSpPr>
        <p:spPr>
          <a:solidFill>
            <a:schemeClr val="hlink"/>
          </a:solidFill>
        </p:spPr>
        <p:txBody>
          <a:bodyPr/>
          <a:lstStyle/>
          <a:p>
            <a:pPr eaLnBrk="1" hangingPunct="1"/>
            <a:r>
              <a:rPr lang="tr-TR" altLang="tr-TR" sz="1800" b="1">
                <a:solidFill>
                  <a:schemeClr val="bg1"/>
                </a:solidFill>
                <a:latin typeface="Comic Sans MS" panose="030F0902030302020204" pitchFamily="66" charset="0"/>
              </a:rPr>
              <a:t>DİNLENME SÜRELERİ:</a:t>
            </a:r>
            <a:r>
              <a:rPr lang="tr-TR" altLang="tr-TR" sz="1800">
                <a:solidFill>
                  <a:schemeClr val="bg1"/>
                </a:solidFill>
                <a:latin typeface="Comic Sans MS" panose="030F0902030302020204" pitchFamily="66" charset="0"/>
              </a:rPr>
              <a:t> </a:t>
            </a:r>
            <a:r>
              <a:rPr lang="tr-TR" altLang="tr-TR" sz="4000">
                <a:solidFill>
                  <a:schemeClr val="bg1"/>
                </a:solidFill>
                <a:latin typeface="Comic Sans MS" panose="030F0902030302020204" pitchFamily="66" charset="0"/>
              </a:rPr>
              <a:t>ARA DİNLENMESİ</a:t>
            </a:r>
          </a:p>
        </p:txBody>
      </p:sp>
      <p:sp>
        <p:nvSpPr>
          <p:cNvPr id="145412" name="Rectangle 3">
            <a:extLst>
              <a:ext uri="{FF2B5EF4-FFF2-40B4-BE49-F238E27FC236}">
                <a16:creationId xmlns:a16="http://schemas.microsoft.com/office/drawing/2014/main" id="{7B36231C-4812-ECA2-30C0-5AD5555D7567}"/>
              </a:ext>
            </a:extLst>
          </p:cNvPr>
          <p:cNvSpPr>
            <a:spLocks noGrp="1" noChangeArrowheads="1"/>
          </p:cNvSpPr>
          <p:nvPr>
            <p:ph type="body" idx="1"/>
          </p:nvPr>
        </p:nvSpPr>
        <p:spPr/>
        <p:txBody>
          <a:bodyPr/>
          <a:lstStyle/>
          <a:p>
            <a:pPr eaLnBrk="1" hangingPunct="1">
              <a:lnSpc>
                <a:spcPct val="90000"/>
              </a:lnSpc>
            </a:pPr>
            <a:r>
              <a:rPr lang="tr-TR" altLang="tr-TR" sz="2800">
                <a:latin typeface="Arial" panose="020B0604020202020204" pitchFamily="34" charset="0"/>
              </a:rPr>
              <a:t>Ara dinlenmesi; </a:t>
            </a:r>
          </a:p>
          <a:p>
            <a:pPr eaLnBrk="1" hangingPunct="1">
              <a:lnSpc>
                <a:spcPct val="90000"/>
              </a:lnSpc>
            </a:pPr>
            <a:r>
              <a:rPr lang="tr-TR" altLang="tr-TR" sz="2800">
                <a:latin typeface="Arial" panose="020B0604020202020204" pitchFamily="34" charset="0"/>
              </a:rPr>
              <a:t>4 saat veya daha kısa süreli işlerde enaz 15 dakika, </a:t>
            </a:r>
          </a:p>
          <a:p>
            <a:pPr eaLnBrk="1" hangingPunct="1">
              <a:lnSpc>
                <a:spcPct val="90000"/>
              </a:lnSpc>
            </a:pPr>
            <a:r>
              <a:rPr lang="tr-TR" altLang="tr-TR" sz="2800">
                <a:latin typeface="Arial" panose="020B0604020202020204" pitchFamily="34" charset="0"/>
              </a:rPr>
              <a:t>4 saatten fazla ve 7,5 saate kadar (7,5 saat dahil) süreli işlerde enaz yarım saat, </a:t>
            </a:r>
          </a:p>
          <a:p>
            <a:pPr eaLnBrk="1" hangingPunct="1">
              <a:lnSpc>
                <a:spcPct val="90000"/>
              </a:lnSpc>
            </a:pPr>
            <a:r>
              <a:rPr lang="tr-TR" altLang="tr-TR" sz="2800">
                <a:latin typeface="Arial" panose="020B0604020202020204" pitchFamily="34" charset="0"/>
              </a:rPr>
              <a:t>7,5 saatten fazla süreli işlerde enaz bir saat olarak verilir (İşK. md. 68/I). </a:t>
            </a:r>
          </a:p>
          <a:p>
            <a:pPr eaLnBrk="1" hangingPunct="1">
              <a:lnSpc>
                <a:spcPct val="90000"/>
              </a:lnSpc>
            </a:pPr>
            <a:r>
              <a:rPr lang="tr-TR" altLang="tr-TR" sz="2800">
                <a:latin typeface="Arial" panose="020B0604020202020204" pitchFamily="34" charset="0"/>
              </a:rPr>
              <a:t>Bu süreler sözleşmeyle arttırılabilir, fakat azaltılamaz.</a:t>
            </a:r>
          </a:p>
        </p:txBody>
      </p:sp>
      <p:pic>
        <p:nvPicPr>
          <p:cNvPr id="145413" name="Picture 4" descr="anim_082">
            <a:extLst>
              <a:ext uri="{FF2B5EF4-FFF2-40B4-BE49-F238E27FC236}">
                <a16:creationId xmlns:a16="http://schemas.microsoft.com/office/drawing/2014/main" id="{BC368BC3-A9BF-1230-2A3B-954F5FF927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676400"/>
            <a:ext cx="114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Unvan 1">
            <a:extLst>
              <a:ext uri="{FF2B5EF4-FFF2-40B4-BE49-F238E27FC236}">
                <a16:creationId xmlns:a16="http://schemas.microsoft.com/office/drawing/2014/main" id="{7E3C5F8C-C00F-EBEB-DBD0-8E86D0C47A65}"/>
              </a:ext>
            </a:extLst>
          </p:cNvPr>
          <p:cNvSpPr>
            <a:spLocks noGrp="1"/>
          </p:cNvSpPr>
          <p:nvPr>
            <p:ph type="title"/>
          </p:nvPr>
        </p:nvSpPr>
        <p:spPr/>
        <p:txBody>
          <a:bodyPr/>
          <a:lstStyle/>
          <a:p>
            <a:endParaRPr lang="tr-TR" altLang="tr-TR"/>
          </a:p>
        </p:txBody>
      </p:sp>
      <p:sp>
        <p:nvSpPr>
          <p:cNvPr id="146435" name="İçerik Yer Tutucusu 2">
            <a:extLst>
              <a:ext uri="{FF2B5EF4-FFF2-40B4-BE49-F238E27FC236}">
                <a16:creationId xmlns:a16="http://schemas.microsoft.com/office/drawing/2014/main" id="{CB44B022-FF0A-300C-2940-63F34CEA3E25}"/>
              </a:ext>
            </a:extLst>
          </p:cNvPr>
          <p:cNvSpPr>
            <a:spLocks noGrp="1"/>
          </p:cNvSpPr>
          <p:nvPr>
            <p:ph idx="1"/>
          </p:nvPr>
        </p:nvSpPr>
        <p:spPr/>
        <p:txBody>
          <a:bodyPr/>
          <a:lstStyle/>
          <a:p>
            <a:r>
              <a:rPr lang="tr-TR" altLang="tr-TR">
                <a:solidFill>
                  <a:srgbClr val="000000"/>
                </a:solidFill>
                <a:latin typeface="Georgia" panose="02040502050405020303" pitchFamily="18" charset="0"/>
              </a:rPr>
              <a:t>Ara dinlenmesi süresi </a:t>
            </a:r>
            <a:r>
              <a:rPr lang="tr-TR" altLang="tr-TR" b="1">
                <a:solidFill>
                  <a:srgbClr val="000000"/>
                </a:solidFill>
                <a:latin typeface="Georgia" panose="02040502050405020303" pitchFamily="18" charset="0"/>
              </a:rPr>
              <a:t>çalışma süresinden sayılmaz </a:t>
            </a:r>
            <a:r>
              <a:rPr lang="tr-TR" altLang="tr-TR">
                <a:solidFill>
                  <a:srgbClr val="000000"/>
                </a:solidFill>
                <a:latin typeface="Georgia" panose="02040502050405020303" pitchFamily="18" charset="0"/>
              </a:rPr>
              <a:t>(İşK. md.68/ son). İşçi ara dinlenmesinde işyerinden ayrılabilir. Eğer bu süre içinde çalıştırılırsa, bu şekilde günlük çalışma süresinin aşılması halinde fazla çalışma söz konusu olur. </a:t>
            </a:r>
            <a:endParaRPr lang="tr-TR" altLang="tr-TR"/>
          </a:p>
        </p:txBody>
      </p:sp>
      <p:sp>
        <p:nvSpPr>
          <p:cNvPr id="146436" name="Slayt Numarası Yer Tutucusu 3">
            <a:extLst>
              <a:ext uri="{FF2B5EF4-FFF2-40B4-BE49-F238E27FC236}">
                <a16:creationId xmlns:a16="http://schemas.microsoft.com/office/drawing/2014/main" id="{FEFC6B89-9B92-3D58-795B-8C173FCEAB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72F3D18-4B1C-E446-BA3C-BDF4BF70CFAE}" type="slidenum">
              <a:rPr lang="tr-TR" altLang="tr-TR"/>
              <a:pPr/>
              <a:t>72</a:t>
            </a:fld>
            <a:endParaRPr lang="tr-TR" alt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5 Slayt Numarası Yer Tutucusu">
            <a:extLst>
              <a:ext uri="{FF2B5EF4-FFF2-40B4-BE49-F238E27FC236}">
                <a16:creationId xmlns:a16="http://schemas.microsoft.com/office/drawing/2014/main" id="{719A8427-B9AC-06A2-C79B-F64213A74B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6DE2C52-07BC-004B-AB19-188ADF6B2FB8}" type="slidenum">
              <a:rPr lang="tr-TR" altLang="tr-TR">
                <a:solidFill>
                  <a:srgbClr val="000000"/>
                </a:solidFill>
              </a:rPr>
              <a:pPr/>
              <a:t>73</a:t>
            </a:fld>
            <a:endParaRPr lang="tr-TR" altLang="tr-TR">
              <a:solidFill>
                <a:srgbClr val="000000"/>
              </a:solidFill>
            </a:endParaRPr>
          </a:p>
        </p:txBody>
      </p:sp>
      <p:sp>
        <p:nvSpPr>
          <p:cNvPr id="740354" name="Rectangle 2">
            <a:extLst>
              <a:ext uri="{FF2B5EF4-FFF2-40B4-BE49-F238E27FC236}">
                <a16:creationId xmlns:a16="http://schemas.microsoft.com/office/drawing/2014/main" id="{F9713654-D2F0-9516-5C15-5285C3430A46}"/>
              </a:ext>
            </a:extLst>
          </p:cNvPr>
          <p:cNvSpPr>
            <a:spLocks noGrp="1" noChangeArrowheads="1"/>
          </p:cNvSpPr>
          <p:nvPr>
            <p:ph type="title"/>
          </p:nvPr>
        </p:nvSpPr>
        <p:spPr>
          <a:xfrm>
            <a:off x="1150938" y="214313"/>
            <a:ext cx="7793037" cy="1198562"/>
          </a:xfrm>
          <a:solidFill>
            <a:schemeClr val="hlink"/>
          </a:solidFill>
        </p:spPr>
        <p:txBody>
          <a:bodyPr/>
          <a:lstStyle/>
          <a:p>
            <a:pPr eaLnBrk="1" hangingPunct="1"/>
            <a:r>
              <a:rPr lang="tr-TR" altLang="tr-TR" b="1">
                <a:solidFill>
                  <a:schemeClr val="bg1"/>
                </a:solidFill>
                <a:latin typeface="Arial" panose="020B0604020202020204" pitchFamily="34" charset="0"/>
              </a:rPr>
              <a:t>ÜCRETLİ HAFTA TATİLİ</a:t>
            </a:r>
          </a:p>
        </p:txBody>
      </p:sp>
      <p:sp>
        <p:nvSpPr>
          <p:cNvPr id="740355" name="Rectangle 3">
            <a:extLst>
              <a:ext uri="{FF2B5EF4-FFF2-40B4-BE49-F238E27FC236}">
                <a16:creationId xmlns:a16="http://schemas.microsoft.com/office/drawing/2014/main" id="{FF4904C4-ED33-6747-F2F3-5045D0C72B93}"/>
              </a:ext>
            </a:extLst>
          </p:cNvPr>
          <p:cNvSpPr>
            <a:spLocks noGrp="1" noChangeArrowheads="1"/>
          </p:cNvSpPr>
          <p:nvPr>
            <p:ph type="body" idx="1"/>
          </p:nvPr>
        </p:nvSpPr>
        <p:spPr/>
        <p:txBody>
          <a:bodyPr/>
          <a:lstStyle/>
          <a:p>
            <a:pPr eaLnBrk="1" hangingPunct="1">
              <a:lnSpc>
                <a:spcPct val="80000"/>
              </a:lnSpc>
              <a:buFont typeface="Wingdings" pitchFamily="2" charset="2"/>
              <a:buNone/>
              <a:defRPr/>
            </a:pPr>
            <a:r>
              <a:rPr lang="tr-TR" sz="1600" b="1" dirty="0">
                <a:solidFill>
                  <a:srgbClr val="FF0000"/>
                </a:solidFill>
                <a:latin typeface="+mj-lt"/>
              </a:rPr>
              <a:t>Hafta tatili ücretine hak kazanmak için çalışılması gereken altı işgününün hesabında aşağıdaki süreler </a:t>
            </a:r>
            <a:r>
              <a:rPr lang="tr-TR" sz="1600" b="1" i="1" dirty="0">
                <a:solidFill>
                  <a:srgbClr val="FF0000"/>
                </a:solidFill>
                <a:latin typeface="+mj-lt"/>
              </a:rPr>
              <a:t>çalışılmış gibi</a:t>
            </a:r>
            <a:r>
              <a:rPr lang="tr-TR" sz="1600" b="1" dirty="0">
                <a:solidFill>
                  <a:srgbClr val="FF0000"/>
                </a:solidFill>
                <a:latin typeface="+mj-lt"/>
              </a:rPr>
              <a:t> hesaba katılır.</a:t>
            </a:r>
          </a:p>
          <a:p>
            <a:pPr eaLnBrk="1" hangingPunct="1">
              <a:lnSpc>
                <a:spcPct val="80000"/>
              </a:lnSpc>
              <a:defRPr/>
            </a:pPr>
            <a:r>
              <a:rPr lang="tr-TR" sz="2000" dirty="0">
                <a:latin typeface="+mj-lt"/>
              </a:rPr>
              <a:t>1° Çalışılmadığı halde çalışma süresinden sayılan zamanlar </a:t>
            </a:r>
          </a:p>
          <a:p>
            <a:pPr eaLnBrk="1" hangingPunct="1">
              <a:lnSpc>
                <a:spcPct val="80000"/>
              </a:lnSpc>
              <a:defRPr/>
            </a:pPr>
            <a:r>
              <a:rPr lang="tr-TR" sz="2000" dirty="0">
                <a:latin typeface="+mj-lt"/>
              </a:rPr>
              <a:t>2° Kanundan veya sözleşmeden kaynaklanan tatil günleri </a:t>
            </a:r>
          </a:p>
          <a:p>
            <a:pPr eaLnBrk="1" hangingPunct="1">
              <a:lnSpc>
                <a:spcPct val="80000"/>
              </a:lnSpc>
              <a:defRPr/>
            </a:pPr>
            <a:r>
              <a:rPr lang="tr-TR" sz="2000" dirty="0">
                <a:latin typeface="+mj-lt"/>
              </a:rPr>
              <a:t>3° İşçiye; evlenmesi veya evlat edinmesi ya da ana veya babasının, eşinin, kardeşinin, çocuğunun ölümü hâlinde üç gün, eşinin doğum yapması hâlinde ise beş gün ücretli izin süreleri.</a:t>
            </a:r>
          </a:p>
          <a:p>
            <a:pPr eaLnBrk="1" hangingPunct="1">
              <a:lnSpc>
                <a:spcPct val="80000"/>
              </a:lnSpc>
              <a:buFont typeface="Wingdings" pitchFamily="2" charset="2"/>
              <a:buNone/>
              <a:defRPr/>
            </a:pPr>
            <a:r>
              <a:rPr lang="tr-TR" sz="2000" dirty="0">
                <a:latin typeface="+mj-lt"/>
              </a:rPr>
              <a:t>	İşçilerin en az yüzde yetmiş oranında engelli veya süreğen hastalığı olan çocuğunun tedavisinde, hastalık raporuna dayalı olarak ve çalışan ebeveynden sadece biri tarafından kullanılması kaydıyla, bir yıl içinde toptan veya bölümler hâlinde on güne kadar ücretli izin süreleri. (2015’de 6645 sayılı Kanunla geldi</a:t>
            </a:r>
            <a:r>
              <a:rPr lang="tr-TR" sz="1600" dirty="0">
                <a:latin typeface="+mj-lt"/>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40354">
                                            <p:txEl>
                                              <p:charRg st="4294967295" end="4294967295"/>
                                            </p:txEl>
                                          </p:spTgt>
                                        </p:tgtEl>
                                        <p:attrNameLst>
                                          <p:attrName>style.visibility</p:attrName>
                                        </p:attrNameLst>
                                      </p:cBhvr>
                                      <p:to>
                                        <p:strVal val="visible"/>
                                      </p:to>
                                    </p:set>
                                    <p:animEffect transition="in" filter="fade">
                                      <p:cBhvr>
                                        <p:cTn id="7" dur="768" decel="100000"/>
                                        <p:tgtEl>
                                          <p:spTgt spid="740354">
                                            <p:txEl>
                                              <p:charRg st="4294967295" end="4294967295"/>
                                            </p:txEl>
                                          </p:spTgt>
                                        </p:tgtEl>
                                      </p:cBhvr>
                                    </p:animEffect>
                                    <p:animScale>
                                      <p:cBhvr>
                                        <p:cTn id="8" dur="768" decel="100000"/>
                                        <p:tgtEl>
                                          <p:spTgt spid="740354">
                                            <p:txEl>
                                              <p:charRg st="4294967295" end="4294967295"/>
                                            </p:txEl>
                                          </p:spTgt>
                                        </p:tgtEl>
                                      </p:cBhvr>
                                      <p:from x="10000" y="10000"/>
                                      <p:to x="200000" y="450000"/>
                                    </p:animScale>
                                    <p:animScale>
                                      <p:cBhvr>
                                        <p:cTn id="9" dur="1230" accel="100000" fill="hold">
                                          <p:stCondLst>
                                            <p:cond delay="768"/>
                                          </p:stCondLst>
                                        </p:cTn>
                                        <p:tgtEl>
                                          <p:spTgt spid="740354">
                                            <p:txEl>
                                              <p:charRg st="4294967295" end="4294967295"/>
                                            </p:txEl>
                                          </p:spTgt>
                                        </p:tgtEl>
                                      </p:cBhvr>
                                      <p:from x="200000" y="450000"/>
                                      <p:to x="100000" y="100000"/>
                                    </p:animScale>
                                    <p:set>
                                      <p:cBhvr>
                                        <p:cTn id="10" dur="768" fill="hold"/>
                                        <p:tgtEl>
                                          <p:spTgt spid="740354">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740354">
                                            <p:txEl>
                                              <p:charRg st="4294967295" end="4294967295"/>
                                            </p:txEl>
                                          </p:spTgt>
                                        </p:tgtEl>
                                        <p:attrNameLst>
                                          <p:attrName>ppt_x</p:attrName>
                                        </p:attrNameLst>
                                      </p:cBhvr>
                                    </p:anim>
                                    <p:set>
                                      <p:cBhvr>
                                        <p:cTn id="12" dur="768" fill="hold"/>
                                        <p:tgtEl>
                                          <p:spTgt spid="740354">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740354">
                                            <p:txEl>
                                              <p:charRg st="4294967295" end="4294967295"/>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40355">
                                            <p:txEl>
                                              <p:pRg st="0" end="0"/>
                                            </p:txEl>
                                          </p:spTgt>
                                        </p:tgtEl>
                                        <p:attrNameLst>
                                          <p:attrName>style.visibility</p:attrName>
                                        </p:attrNameLst>
                                      </p:cBhvr>
                                      <p:to>
                                        <p:strVal val="visible"/>
                                      </p:to>
                                    </p:set>
                                    <p:anim calcmode="lin" valueType="num">
                                      <p:cBhvr>
                                        <p:cTn id="18" dur="500" fill="hold"/>
                                        <p:tgtEl>
                                          <p:spTgt spid="7403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403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4035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40355">
                                            <p:txEl>
                                              <p:pRg st="1" end="1"/>
                                            </p:txEl>
                                          </p:spTgt>
                                        </p:tgtEl>
                                        <p:attrNameLst>
                                          <p:attrName>style.visibility</p:attrName>
                                        </p:attrNameLst>
                                      </p:cBhvr>
                                      <p:to>
                                        <p:strVal val="visible"/>
                                      </p:to>
                                    </p:set>
                                    <p:anim calcmode="lin" valueType="num">
                                      <p:cBhvr>
                                        <p:cTn id="25" dur="500" fill="hold"/>
                                        <p:tgtEl>
                                          <p:spTgt spid="74035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4035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4035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40355">
                                            <p:txEl>
                                              <p:pRg st="2" end="2"/>
                                            </p:txEl>
                                          </p:spTgt>
                                        </p:tgtEl>
                                        <p:attrNameLst>
                                          <p:attrName>style.visibility</p:attrName>
                                        </p:attrNameLst>
                                      </p:cBhvr>
                                      <p:to>
                                        <p:strVal val="visible"/>
                                      </p:to>
                                    </p:set>
                                    <p:anim calcmode="lin" valueType="num">
                                      <p:cBhvr>
                                        <p:cTn id="32" dur="500" fill="hold"/>
                                        <p:tgtEl>
                                          <p:spTgt spid="74035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4035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4035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40355">
                                            <p:txEl>
                                              <p:pRg st="3" end="3"/>
                                            </p:txEl>
                                          </p:spTgt>
                                        </p:tgtEl>
                                        <p:attrNameLst>
                                          <p:attrName>style.visibility</p:attrName>
                                        </p:attrNameLst>
                                      </p:cBhvr>
                                      <p:to>
                                        <p:strVal val="visible"/>
                                      </p:to>
                                    </p:set>
                                    <p:anim calcmode="lin" valueType="num">
                                      <p:cBhvr>
                                        <p:cTn id="39" dur="500" fill="hold"/>
                                        <p:tgtEl>
                                          <p:spTgt spid="74035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40355">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40355">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740355">
                                            <p:txEl>
                                              <p:pRg st="4" end="4"/>
                                            </p:txEl>
                                          </p:spTgt>
                                        </p:tgtEl>
                                        <p:attrNameLst>
                                          <p:attrName>style.visibility</p:attrName>
                                        </p:attrNameLst>
                                      </p:cBhvr>
                                      <p:to>
                                        <p:strVal val="visible"/>
                                      </p:to>
                                    </p:set>
                                    <p:anim calcmode="lin" valueType="num">
                                      <p:cBhvr>
                                        <p:cTn id="46" dur="500" fill="hold"/>
                                        <p:tgtEl>
                                          <p:spTgt spid="740355">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740355">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74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4" grpId="0"/>
      <p:bldP spid="74035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Unvan 1">
            <a:extLst>
              <a:ext uri="{FF2B5EF4-FFF2-40B4-BE49-F238E27FC236}">
                <a16:creationId xmlns:a16="http://schemas.microsoft.com/office/drawing/2014/main" id="{C6254DC1-27B5-5FD4-249F-98EF66EFF6DE}"/>
              </a:ext>
            </a:extLst>
          </p:cNvPr>
          <p:cNvSpPr>
            <a:spLocks noGrp="1"/>
          </p:cNvSpPr>
          <p:nvPr>
            <p:ph type="title"/>
          </p:nvPr>
        </p:nvSpPr>
        <p:spPr/>
        <p:txBody>
          <a:bodyPr/>
          <a:lstStyle/>
          <a:p>
            <a:endParaRPr lang="tr-TR" altLang="tr-TR"/>
          </a:p>
        </p:txBody>
      </p:sp>
      <p:sp>
        <p:nvSpPr>
          <p:cNvPr id="148483" name="İçerik Yer Tutucusu 2">
            <a:extLst>
              <a:ext uri="{FF2B5EF4-FFF2-40B4-BE49-F238E27FC236}">
                <a16:creationId xmlns:a16="http://schemas.microsoft.com/office/drawing/2014/main" id="{0E1BAAF2-74F7-E56E-C45E-B0E6F55B1A43}"/>
              </a:ext>
            </a:extLst>
          </p:cNvPr>
          <p:cNvSpPr>
            <a:spLocks noGrp="1"/>
          </p:cNvSpPr>
          <p:nvPr>
            <p:ph idx="1"/>
          </p:nvPr>
        </p:nvSpPr>
        <p:spPr/>
        <p:txBody>
          <a:bodyPr/>
          <a:lstStyle/>
          <a:p>
            <a:pPr eaLnBrk="1" hangingPunct="1">
              <a:lnSpc>
                <a:spcPct val="80000"/>
              </a:lnSpc>
              <a:buClr>
                <a:srgbClr val="3333CC"/>
              </a:buClr>
            </a:pPr>
            <a:r>
              <a:rPr lang="tr-TR" altLang="tr-TR" sz="2800">
                <a:solidFill>
                  <a:srgbClr val="000000"/>
                </a:solidFill>
              </a:rPr>
              <a:t>4° Hekim raporuyla verilen hastalık ve dinlenme izinleri,</a:t>
            </a:r>
          </a:p>
          <a:p>
            <a:pPr eaLnBrk="1" hangingPunct="1">
              <a:lnSpc>
                <a:spcPct val="80000"/>
              </a:lnSpc>
              <a:buClr>
                <a:srgbClr val="3333CC"/>
              </a:buClr>
            </a:pPr>
            <a:r>
              <a:rPr lang="tr-TR" altLang="tr-TR" sz="2800">
                <a:solidFill>
                  <a:srgbClr val="000000"/>
                </a:solidFill>
              </a:rPr>
              <a:t>5° İşveren tarafından verilen diğer izinler,</a:t>
            </a:r>
          </a:p>
          <a:p>
            <a:pPr eaLnBrk="1" hangingPunct="1">
              <a:lnSpc>
                <a:spcPct val="80000"/>
              </a:lnSpc>
              <a:buClr>
                <a:srgbClr val="3333CC"/>
              </a:buClr>
            </a:pPr>
            <a:r>
              <a:rPr lang="tr-TR" altLang="tr-TR" sz="2800">
                <a:solidFill>
                  <a:srgbClr val="000000"/>
                </a:solidFill>
              </a:rPr>
              <a:t>6° Zorlayıcı ve ekonomik bir sebep olmadan işveren tarafından işyerinin haftanın bir veya birkaç günü tatil edilmesi halinde çalışılmadan geçen günler.</a:t>
            </a:r>
          </a:p>
          <a:p>
            <a:endParaRPr lang="tr-TR" altLang="tr-TR" sz="2400"/>
          </a:p>
        </p:txBody>
      </p:sp>
      <p:sp>
        <p:nvSpPr>
          <p:cNvPr id="148484" name="Slayt Numarası Yer Tutucusu 3">
            <a:extLst>
              <a:ext uri="{FF2B5EF4-FFF2-40B4-BE49-F238E27FC236}">
                <a16:creationId xmlns:a16="http://schemas.microsoft.com/office/drawing/2014/main" id="{41CB6269-24F3-E9B1-B842-3F2A3E16E8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C2D101A-4EE4-9646-A4A6-F279C91A0372}" type="slidenum">
              <a:rPr lang="tr-TR" altLang="tr-TR"/>
              <a:pPr/>
              <a:t>74</a:t>
            </a:fld>
            <a:endParaRPr lang="tr-TR" altLang="tr-T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5 Slayt Numarası Yer Tutucusu">
            <a:extLst>
              <a:ext uri="{FF2B5EF4-FFF2-40B4-BE49-F238E27FC236}">
                <a16:creationId xmlns:a16="http://schemas.microsoft.com/office/drawing/2014/main" id="{1F1885CB-7D00-4714-1547-D77D8C2183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6A40809-B404-694F-B493-DCC9CA074610}" type="slidenum">
              <a:rPr lang="tr-TR" altLang="tr-TR">
                <a:solidFill>
                  <a:srgbClr val="000000"/>
                </a:solidFill>
              </a:rPr>
              <a:pPr/>
              <a:t>75</a:t>
            </a:fld>
            <a:endParaRPr lang="tr-TR" altLang="tr-TR">
              <a:solidFill>
                <a:srgbClr val="000000"/>
              </a:solidFill>
            </a:endParaRPr>
          </a:p>
        </p:txBody>
      </p:sp>
      <p:sp>
        <p:nvSpPr>
          <p:cNvPr id="150531" name="Rectangle 2">
            <a:extLst>
              <a:ext uri="{FF2B5EF4-FFF2-40B4-BE49-F238E27FC236}">
                <a16:creationId xmlns:a16="http://schemas.microsoft.com/office/drawing/2014/main" id="{4259BBF8-E042-95DF-14A5-1D57A0865F64}"/>
              </a:ext>
            </a:extLst>
          </p:cNvPr>
          <p:cNvSpPr>
            <a:spLocks noGrp="1" noChangeArrowheads="1"/>
          </p:cNvSpPr>
          <p:nvPr>
            <p:ph type="title"/>
          </p:nvPr>
        </p:nvSpPr>
        <p:spPr>
          <a:xfrm>
            <a:off x="468313" y="260350"/>
            <a:ext cx="8229600" cy="1143000"/>
          </a:xfrm>
          <a:solidFill>
            <a:schemeClr val="hlink"/>
          </a:solidFill>
        </p:spPr>
        <p:txBody>
          <a:bodyPr/>
          <a:lstStyle/>
          <a:p>
            <a:pPr eaLnBrk="1" hangingPunct="1"/>
            <a:r>
              <a:rPr lang="tr-TR" altLang="tr-TR" sz="3200" b="1" i="1">
                <a:solidFill>
                  <a:schemeClr val="bg1"/>
                </a:solidFill>
                <a:latin typeface="Comic Sans MS" panose="030F0902030302020204" pitchFamily="66" charset="0"/>
              </a:rPr>
              <a:t>Ulusal  Bayram ve Genel Tatiller</a:t>
            </a:r>
          </a:p>
        </p:txBody>
      </p:sp>
      <p:sp>
        <p:nvSpPr>
          <p:cNvPr id="150532" name="Rectangle 3">
            <a:extLst>
              <a:ext uri="{FF2B5EF4-FFF2-40B4-BE49-F238E27FC236}">
                <a16:creationId xmlns:a16="http://schemas.microsoft.com/office/drawing/2014/main" id="{54217335-EC7C-9DFA-4749-AD9D84CC426E}"/>
              </a:ext>
            </a:extLst>
          </p:cNvPr>
          <p:cNvSpPr>
            <a:spLocks noGrp="1" noChangeArrowheads="1"/>
          </p:cNvSpPr>
          <p:nvPr>
            <p:ph type="body" idx="1"/>
          </p:nvPr>
        </p:nvSpPr>
        <p:spPr/>
        <p:txBody>
          <a:bodyPr/>
          <a:lstStyle/>
          <a:p>
            <a:pPr eaLnBrk="1" hangingPunct="1"/>
            <a:r>
              <a:rPr lang="tr-TR" altLang="tr-TR" b="1">
                <a:latin typeface="Comic Sans MS" panose="030F0902030302020204" pitchFamily="66" charset="0"/>
              </a:rPr>
              <a:t>Tek ulusal bayram Cumhuriyet Bayramı,</a:t>
            </a:r>
            <a:r>
              <a:rPr lang="tr-TR" altLang="tr-TR">
                <a:latin typeface="Comic Sans MS" panose="030F0902030302020204" pitchFamily="66" charset="0"/>
              </a:rPr>
              <a:t> 28 Ekim günü saat 13.00’den başlar, 29 Ekim günü devam eder </a:t>
            </a:r>
          </a:p>
        </p:txBody>
      </p:sp>
      <p:pic>
        <p:nvPicPr>
          <p:cNvPr id="150533" name="Picture 4" descr="bayraklı çocuk">
            <a:extLst>
              <a:ext uri="{FF2B5EF4-FFF2-40B4-BE49-F238E27FC236}">
                <a16:creationId xmlns:a16="http://schemas.microsoft.com/office/drawing/2014/main" id="{1B9F2BDE-A12F-2840-07C4-5898A4041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5" descr="b11po4jr">
            <a:extLst>
              <a:ext uri="{FF2B5EF4-FFF2-40B4-BE49-F238E27FC236}">
                <a16:creationId xmlns:a16="http://schemas.microsoft.com/office/drawing/2014/main" id="{3DCE50A9-D7BA-14D0-C496-1CB98867F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15573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B65254-C676-830B-D1C3-B7E9769B19FD}"/>
              </a:ext>
            </a:extLst>
          </p:cNvPr>
          <p:cNvSpPr>
            <a:spLocks noGrp="1"/>
          </p:cNvSpPr>
          <p:nvPr>
            <p:ph type="title"/>
          </p:nvPr>
        </p:nvSpPr>
        <p:spPr/>
        <p:txBody>
          <a:bodyPr/>
          <a:lstStyle/>
          <a:p>
            <a:pPr>
              <a:defRPr/>
            </a:pPr>
            <a:r>
              <a:rPr lang="tr-TR" altLang="tr-TR" sz="3600" b="1" dirty="0">
                <a:solidFill>
                  <a:srgbClr val="FF0000"/>
                </a:solidFill>
                <a:latin typeface="Arial" panose="020B0604020202020204" pitchFamily="34" charset="0"/>
                <a:ea typeface="+mn-ea"/>
              </a:rPr>
              <a:t>GENEL TATİL GÜNLERİ</a:t>
            </a:r>
            <a:endParaRPr lang="tr-TR" sz="3600" dirty="0">
              <a:solidFill>
                <a:srgbClr val="FF0000"/>
              </a:solidFill>
              <a:latin typeface="Arial" panose="020B0604020202020204" pitchFamily="34" charset="0"/>
            </a:endParaRPr>
          </a:p>
        </p:txBody>
      </p:sp>
      <p:sp>
        <p:nvSpPr>
          <p:cNvPr id="151555" name="İçerik Yer Tutucusu 2">
            <a:extLst>
              <a:ext uri="{FF2B5EF4-FFF2-40B4-BE49-F238E27FC236}">
                <a16:creationId xmlns:a16="http://schemas.microsoft.com/office/drawing/2014/main" id="{E6E31035-C3B1-19AF-AA9A-4601988EA363}"/>
              </a:ext>
            </a:extLst>
          </p:cNvPr>
          <p:cNvSpPr>
            <a:spLocks noGrp="1" noChangeArrowheads="1"/>
          </p:cNvSpPr>
          <p:nvPr>
            <p:ph idx="1"/>
          </p:nvPr>
        </p:nvSpPr>
        <p:spPr>
          <a:xfrm>
            <a:off x="1182688" y="1844675"/>
            <a:ext cx="7772400" cy="4287838"/>
          </a:xfrm>
        </p:spPr>
        <p:txBody>
          <a:bodyPr/>
          <a:lstStyle/>
          <a:p>
            <a:pPr algn="just"/>
            <a:r>
              <a:rPr lang="tr-TR" altLang="tr-TR" sz="2800" b="1">
                <a:solidFill>
                  <a:srgbClr val="000000"/>
                </a:solidFill>
                <a:latin typeface="Georgia" panose="02040502050405020303" pitchFamily="18" charset="0"/>
              </a:rPr>
              <a:t>Genel tatil günleri </a:t>
            </a:r>
            <a:r>
              <a:rPr lang="tr-TR" altLang="tr-TR" sz="2800">
                <a:solidFill>
                  <a:srgbClr val="000000"/>
                </a:solidFill>
                <a:latin typeface="Georgia" panose="02040502050405020303" pitchFamily="18" charset="0"/>
              </a:rPr>
              <a:t>beş grupta toplanır: </a:t>
            </a:r>
          </a:p>
          <a:p>
            <a:pPr algn="just"/>
            <a:r>
              <a:rPr lang="tr-TR" altLang="tr-TR" sz="2800">
                <a:solidFill>
                  <a:srgbClr val="000000"/>
                </a:solidFill>
                <a:latin typeface="Georgia" panose="02040502050405020303" pitchFamily="18" charset="0"/>
              </a:rPr>
              <a:t>1) Resmî bayram günleri (23 Nisan, 19 Mayıs, 30 Ağustos), </a:t>
            </a:r>
          </a:p>
          <a:p>
            <a:pPr algn="just"/>
            <a:r>
              <a:rPr lang="tr-TR" altLang="tr-TR" sz="2800">
                <a:solidFill>
                  <a:srgbClr val="000000"/>
                </a:solidFill>
                <a:latin typeface="Georgia" panose="02040502050405020303" pitchFamily="18" charset="0"/>
              </a:rPr>
              <a:t>2) Dinî bayram günleri (Ramazan Bayramı ve Kurban Bayramı), </a:t>
            </a:r>
          </a:p>
          <a:p>
            <a:pPr algn="just"/>
            <a:r>
              <a:rPr lang="tr-TR" altLang="tr-TR" sz="2800">
                <a:solidFill>
                  <a:srgbClr val="000000"/>
                </a:solidFill>
                <a:latin typeface="Georgia" panose="02040502050405020303" pitchFamily="18" charset="0"/>
              </a:rPr>
              <a:t>3) 1 Ocak günü yılbaşı tatili </a:t>
            </a:r>
          </a:p>
          <a:p>
            <a:pPr algn="just"/>
            <a:r>
              <a:rPr lang="tr-TR" altLang="tr-TR" sz="2800">
                <a:solidFill>
                  <a:srgbClr val="000000"/>
                </a:solidFill>
                <a:latin typeface="Georgia" panose="02040502050405020303" pitchFamily="18" charset="0"/>
              </a:rPr>
              <a:t>4) 1 Mayıs Emek ve Dayanışma Günü tatili, </a:t>
            </a:r>
          </a:p>
          <a:p>
            <a:pPr algn="just"/>
            <a:r>
              <a:rPr lang="tr-TR" altLang="tr-TR" sz="2800">
                <a:solidFill>
                  <a:srgbClr val="000000"/>
                </a:solidFill>
                <a:latin typeface="Georgia" panose="02040502050405020303" pitchFamily="18" charset="0"/>
              </a:rPr>
              <a:t>5) 15 Temmuz Demokrasi ve Milli Birlik Günü tatilidir (29 Ekim 2016’da yayımlanan 6752 sayılı Kanunla getirilmiştir.) </a:t>
            </a:r>
            <a:endParaRPr lang="tr-TR" altLang="tr-TR"/>
          </a:p>
        </p:txBody>
      </p:sp>
      <p:sp>
        <p:nvSpPr>
          <p:cNvPr id="151556" name="Slayt Numarası Yer Tutucusu 3">
            <a:extLst>
              <a:ext uri="{FF2B5EF4-FFF2-40B4-BE49-F238E27FC236}">
                <a16:creationId xmlns:a16="http://schemas.microsoft.com/office/drawing/2014/main" id="{0932A45F-4E2E-05C3-62D9-4DFE66D345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146668A-4776-9945-835A-E87ACC6942AB}" type="slidenum">
              <a:rPr lang="tr-TR" altLang="tr-TR"/>
              <a:pPr/>
              <a:t>76</a:t>
            </a:fld>
            <a:endParaRPr lang="tr-TR" altLang="tr-T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Unvan 1">
            <a:extLst>
              <a:ext uri="{FF2B5EF4-FFF2-40B4-BE49-F238E27FC236}">
                <a16:creationId xmlns:a16="http://schemas.microsoft.com/office/drawing/2014/main" id="{B2418B21-E97A-6240-AFBC-C782982BC42D}"/>
              </a:ext>
            </a:extLst>
          </p:cNvPr>
          <p:cNvSpPr>
            <a:spLocks noGrp="1"/>
          </p:cNvSpPr>
          <p:nvPr>
            <p:ph type="title"/>
          </p:nvPr>
        </p:nvSpPr>
        <p:spPr/>
        <p:txBody>
          <a:bodyPr/>
          <a:lstStyle/>
          <a:p>
            <a:endParaRPr lang="tr-TR" altLang="tr-TR"/>
          </a:p>
        </p:txBody>
      </p:sp>
      <p:sp>
        <p:nvSpPr>
          <p:cNvPr id="152579" name="İçerik Yer Tutucusu 2">
            <a:extLst>
              <a:ext uri="{FF2B5EF4-FFF2-40B4-BE49-F238E27FC236}">
                <a16:creationId xmlns:a16="http://schemas.microsoft.com/office/drawing/2014/main" id="{8CA73AC8-ED2A-E6B3-DAE2-2806C2595060}"/>
              </a:ext>
            </a:extLst>
          </p:cNvPr>
          <p:cNvSpPr>
            <a:spLocks noGrp="1"/>
          </p:cNvSpPr>
          <p:nvPr>
            <p:ph idx="1"/>
          </p:nvPr>
        </p:nvSpPr>
        <p:spPr/>
        <p:txBody>
          <a:bodyPr/>
          <a:lstStyle/>
          <a:p>
            <a:pPr algn="just"/>
            <a:r>
              <a:rPr lang="tr-TR" altLang="tr-TR" sz="2400">
                <a:solidFill>
                  <a:srgbClr val="000000"/>
                </a:solidFill>
                <a:latin typeface="Georgia" panose="02040502050405020303" pitchFamily="18" charset="0"/>
              </a:rPr>
              <a:t>Genel tatil günlerinde, işçilerin çalıştırılabilmeleri, bu konuda iş sözleşmelerine veya toplu iş sözleşmelerine hüküm konması halinde, mümkündür (İşK. md. 44). Hüküm yoksa işçiye sorularak rızası aranır. </a:t>
            </a:r>
          </a:p>
          <a:p>
            <a:pPr algn="just"/>
            <a:r>
              <a:rPr lang="tr-TR" altLang="tr-TR" sz="2400">
                <a:solidFill>
                  <a:srgbClr val="000000"/>
                </a:solidFill>
                <a:latin typeface="Georgia" panose="02040502050405020303" pitchFamily="18" charset="0"/>
              </a:rPr>
              <a:t>Ulusal bayram ve genel tatil günü olarak kabul edilen günlerde işçilere, bir iş karşılığı olmaksızın, o günlere ilişkin </a:t>
            </a:r>
            <a:r>
              <a:rPr lang="tr-TR" altLang="tr-TR" sz="2400" i="1">
                <a:solidFill>
                  <a:srgbClr val="000000"/>
                </a:solidFill>
                <a:latin typeface="Georgia" panose="02040502050405020303" pitchFamily="18" charset="0"/>
              </a:rPr>
              <a:t>çıplak ücret </a:t>
            </a:r>
            <a:r>
              <a:rPr lang="tr-TR" altLang="tr-TR" sz="2400">
                <a:solidFill>
                  <a:srgbClr val="000000"/>
                </a:solidFill>
                <a:latin typeface="Georgia" panose="02040502050405020303" pitchFamily="18" charset="0"/>
              </a:rPr>
              <a:t>ödenir. İşçiler bu günlerde çalıştırılırsa, çalışılan her gün için ayrıca bir günlük ücret ödenir (İşK. md. 47/I). </a:t>
            </a:r>
            <a:endParaRPr lang="tr-TR" altLang="tr-TR" sz="2400"/>
          </a:p>
        </p:txBody>
      </p:sp>
      <p:sp>
        <p:nvSpPr>
          <p:cNvPr id="152580" name="Slayt Numarası Yer Tutucusu 3">
            <a:extLst>
              <a:ext uri="{FF2B5EF4-FFF2-40B4-BE49-F238E27FC236}">
                <a16:creationId xmlns:a16="http://schemas.microsoft.com/office/drawing/2014/main" id="{6A8379BC-749B-A6F2-015B-4E9982A31D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9C81388-6733-1A45-B370-01B208773A6F}" type="slidenum">
              <a:rPr lang="tr-TR" altLang="tr-TR">
                <a:solidFill>
                  <a:srgbClr val="898989"/>
                </a:solidFill>
              </a:rPr>
              <a:pPr/>
              <a:t>77</a:t>
            </a:fld>
            <a:endParaRPr lang="tr-TR" altLang="tr-TR">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Unvan 1">
            <a:extLst>
              <a:ext uri="{FF2B5EF4-FFF2-40B4-BE49-F238E27FC236}">
                <a16:creationId xmlns:a16="http://schemas.microsoft.com/office/drawing/2014/main" id="{EF2F7E3C-04B1-6E57-F68B-4E6C62ED7A81}"/>
              </a:ext>
            </a:extLst>
          </p:cNvPr>
          <p:cNvSpPr>
            <a:spLocks noGrp="1"/>
          </p:cNvSpPr>
          <p:nvPr>
            <p:ph type="title"/>
          </p:nvPr>
        </p:nvSpPr>
        <p:spPr/>
        <p:txBody>
          <a:bodyPr/>
          <a:lstStyle/>
          <a:p>
            <a:r>
              <a:rPr lang="tr-TR" altLang="tr-TR" b="1">
                <a:solidFill>
                  <a:srgbClr val="FF0000"/>
                </a:solidFill>
              </a:rPr>
              <a:t>YILLIK ÜCRETLİ İZİN  </a:t>
            </a:r>
          </a:p>
        </p:txBody>
      </p:sp>
      <p:sp>
        <p:nvSpPr>
          <p:cNvPr id="153603" name="İçerik Yer Tutucusu 2">
            <a:extLst>
              <a:ext uri="{FF2B5EF4-FFF2-40B4-BE49-F238E27FC236}">
                <a16:creationId xmlns:a16="http://schemas.microsoft.com/office/drawing/2014/main" id="{0A33F40D-91F5-9246-A91D-ECA2874A4C71}"/>
              </a:ext>
            </a:extLst>
          </p:cNvPr>
          <p:cNvSpPr>
            <a:spLocks noGrp="1"/>
          </p:cNvSpPr>
          <p:nvPr>
            <p:ph idx="1"/>
          </p:nvPr>
        </p:nvSpPr>
        <p:spPr/>
        <p:txBody>
          <a:bodyPr/>
          <a:lstStyle/>
          <a:p>
            <a:r>
              <a:rPr lang="tr-TR" altLang="tr-TR" sz="2000">
                <a:solidFill>
                  <a:srgbClr val="000000"/>
                </a:solidFill>
                <a:latin typeface="Georgia" panose="02040502050405020303" pitchFamily="18" charset="0"/>
              </a:rPr>
              <a:t>Yıllık ücretli izne hak kazanmak için belirli bir süre çalışmış olmak şartı arandığından, işçi </a:t>
            </a:r>
            <a:r>
              <a:rPr lang="tr-TR" altLang="tr-TR" sz="2000" b="1">
                <a:solidFill>
                  <a:srgbClr val="000000"/>
                </a:solidFill>
                <a:latin typeface="Georgia" panose="02040502050405020303" pitchFamily="18" charset="0"/>
              </a:rPr>
              <a:t>her çalışma yılına ait iznini gelecek yıl içinde </a:t>
            </a:r>
            <a:r>
              <a:rPr lang="tr-TR" altLang="tr-TR" sz="2000">
                <a:solidFill>
                  <a:srgbClr val="000000"/>
                </a:solidFill>
                <a:latin typeface="Georgia" panose="02040502050405020303" pitchFamily="18" charset="0"/>
              </a:rPr>
              <a:t>kullanır (İşK. md. 54/IV). </a:t>
            </a:r>
          </a:p>
          <a:p>
            <a:r>
              <a:rPr lang="tr-TR" altLang="tr-TR" sz="2000">
                <a:solidFill>
                  <a:srgbClr val="000000"/>
                </a:solidFill>
                <a:latin typeface="Georgia" panose="02040502050405020303" pitchFamily="18" charset="0"/>
              </a:rPr>
              <a:t>Her yıl izne hak kazanmak için, son izne çıkış gününden değil, son izne hak kazanıldığı günden itibaren bir yılın dolması gerekir (İşK. md. 54/III).</a:t>
            </a:r>
          </a:p>
          <a:p>
            <a:r>
              <a:rPr lang="tr-TR" altLang="tr-TR" sz="2000">
                <a:solidFill>
                  <a:srgbClr val="000000"/>
                </a:solidFill>
                <a:latin typeface="Georgia" panose="02040502050405020303" pitchFamily="18" charset="0"/>
              </a:rPr>
              <a:t>Yıllık ücretli izne hak kazanmak için doldurulması gereken çalışma süresinin, aynı işverene ait değişik işyerlerinde sürekli veya aralıklı çalışmayla tamamlanması mümkündür (İşK. md.54/I). </a:t>
            </a:r>
            <a:endParaRPr lang="tr-TR" altLang="tr-TR" sz="2000"/>
          </a:p>
        </p:txBody>
      </p:sp>
      <p:sp>
        <p:nvSpPr>
          <p:cNvPr id="153604" name="Slayt Numarası Yer Tutucusu 3">
            <a:extLst>
              <a:ext uri="{FF2B5EF4-FFF2-40B4-BE49-F238E27FC236}">
                <a16:creationId xmlns:a16="http://schemas.microsoft.com/office/drawing/2014/main" id="{F90D16BC-9AB0-FFE3-98A7-B824E1F576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95E053C-1715-1341-89B1-C27B5856290B}" type="slidenum">
              <a:rPr lang="tr-TR" altLang="tr-TR">
                <a:solidFill>
                  <a:srgbClr val="898989"/>
                </a:solidFill>
              </a:rPr>
              <a:pPr/>
              <a:t>78</a:t>
            </a:fld>
            <a:endParaRPr lang="tr-TR" altLang="tr-TR">
              <a:solidFill>
                <a:srgbClr val="898989"/>
              </a:solidFill>
            </a:endParaRPr>
          </a:p>
        </p:txBody>
      </p:sp>
      <p:pic>
        <p:nvPicPr>
          <p:cNvPr id="153605" name="Picture 4" descr="bd45">
            <a:extLst>
              <a:ext uri="{FF2B5EF4-FFF2-40B4-BE49-F238E27FC236}">
                <a16:creationId xmlns:a16="http://schemas.microsoft.com/office/drawing/2014/main" id="{9BD77F9F-93CC-E184-CEF3-0484A27044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188913"/>
            <a:ext cx="23812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5 Slayt Numarası Yer Tutucusu">
            <a:extLst>
              <a:ext uri="{FF2B5EF4-FFF2-40B4-BE49-F238E27FC236}">
                <a16:creationId xmlns:a16="http://schemas.microsoft.com/office/drawing/2014/main" id="{CFF2BD5D-4C95-B4EF-5B3B-13BE06938D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700E256-29FD-8E4A-BEB5-03407690E921}" type="slidenum">
              <a:rPr lang="tr-TR" altLang="tr-TR">
                <a:solidFill>
                  <a:srgbClr val="000000"/>
                </a:solidFill>
              </a:rPr>
              <a:pPr/>
              <a:t>79</a:t>
            </a:fld>
            <a:endParaRPr lang="tr-TR" altLang="tr-TR">
              <a:solidFill>
                <a:srgbClr val="000000"/>
              </a:solidFill>
            </a:endParaRPr>
          </a:p>
        </p:txBody>
      </p:sp>
      <p:sp>
        <p:nvSpPr>
          <p:cNvPr id="744451" name="Rectangle 3">
            <a:extLst>
              <a:ext uri="{FF2B5EF4-FFF2-40B4-BE49-F238E27FC236}">
                <a16:creationId xmlns:a16="http://schemas.microsoft.com/office/drawing/2014/main" id="{0ECED0B3-1AB8-17EA-E71A-0B6583636D48}"/>
              </a:ext>
            </a:extLst>
          </p:cNvPr>
          <p:cNvSpPr>
            <a:spLocks noGrp="1" noChangeArrowheads="1"/>
          </p:cNvSpPr>
          <p:nvPr>
            <p:ph type="body" idx="1"/>
          </p:nvPr>
        </p:nvSpPr>
        <p:spPr/>
        <p:txBody>
          <a:bodyPr/>
          <a:lstStyle/>
          <a:p>
            <a:pPr eaLnBrk="1" hangingPunct="1">
              <a:lnSpc>
                <a:spcPct val="80000"/>
              </a:lnSpc>
            </a:pPr>
            <a:r>
              <a:rPr lang="tr-TR" altLang="tr-TR" sz="2500">
                <a:solidFill>
                  <a:srgbClr val="FF0000"/>
                </a:solidFill>
                <a:latin typeface="Comic Sans MS" panose="030F0902030302020204" pitchFamily="66" charset="0"/>
              </a:rPr>
              <a:t>Asgarî yıllık ücretli izin süreleri</a:t>
            </a:r>
            <a:r>
              <a:rPr lang="tr-TR" altLang="tr-TR" sz="2500">
                <a:latin typeface="Comic Sans MS" panose="030F0902030302020204" pitchFamily="66" charset="0"/>
              </a:rPr>
              <a:t>, hizmet süresi:</a:t>
            </a:r>
          </a:p>
          <a:p>
            <a:pPr eaLnBrk="1" hangingPunct="1">
              <a:lnSpc>
                <a:spcPct val="80000"/>
              </a:lnSpc>
            </a:pPr>
            <a:r>
              <a:rPr lang="tr-TR" altLang="tr-TR" sz="2500">
                <a:latin typeface="Comic Sans MS" panose="030F0902030302020204" pitchFamily="66" charset="0"/>
              </a:rPr>
              <a:t>- Bir yıldan beş yıla kadar olanlara (beş yıl dahil) yılda </a:t>
            </a:r>
            <a:r>
              <a:rPr lang="tr-TR" altLang="tr-TR" sz="2500" b="1">
                <a:latin typeface="Comic Sans MS" panose="030F0902030302020204" pitchFamily="66" charset="0"/>
              </a:rPr>
              <a:t>14 </a:t>
            </a:r>
            <a:r>
              <a:rPr lang="tr-TR" altLang="tr-TR" sz="2500">
                <a:latin typeface="Comic Sans MS" panose="030F0902030302020204" pitchFamily="66" charset="0"/>
              </a:rPr>
              <a:t>gün,</a:t>
            </a:r>
          </a:p>
          <a:p>
            <a:pPr eaLnBrk="1" hangingPunct="1">
              <a:lnSpc>
                <a:spcPct val="80000"/>
              </a:lnSpc>
            </a:pPr>
            <a:r>
              <a:rPr lang="tr-TR" altLang="tr-TR" sz="2500">
                <a:latin typeface="Comic Sans MS" panose="030F0902030302020204" pitchFamily="66" charset="0"/>
              </a:rPr>
              <a:t>- Beş yıldan fazla ve onbeş yıldan az olanlara yılda </a:t>
            </a:r>
            <a:r>
              <a:rPr lang="tr-TR" altLang="tr-TR" sz="2500" b="1">
                <a:latin typeface="Comic Sans MS" panose="030F0902030302020204" pitchFamily="66" charset="0"/>
              </a:rPr>
              <a:t>20</a:t>
            </a:r>
            <a:r>
              <a:rPr lang="tr-TR" altLang="tr-TR" sz="2500">
                <a:latin typeface="Comic Sans MS" panose="030F0902030302020204" pitchFamily="66" charset="0"/>
              </a:rPr>
              <a:t> gün,</a:t>
            </a:r>
          </a:p>
          <a:p>
            <a:pPr eaLnBrk="1" hangingPunct="1">
              <a:lnSpc>
                <a:spcPct val="80000"/>
              </a:lnSpc>
            </a:pPr>
            <a:r>
              <a:rPr lang="tr-TR" altLang="tr-TR" sz="2500">
                <a:latin typeface="Comic Sans MS" panose="030F0902030302020204" pitchFamily="66" charset="0"/>
              </a:rPr>
              <a:t>- Onbeş yıl ve daha fazla olanlara yılda </a:t>
            </a:r>
            <a:r>
              <a:rPr lang="tr-TR" altLang="tr-TR" sz="2500" b="1">
                <a:latin typeface="Comic Sans MS" panose="030F0902030302020204" pitchFamily="66" charset="0"/>
              </a:rPr>
              <a:t>26</a:t>
            </a:r>
            <a:r>
              <a:rPr lang="tr-TR" altLang="tr-TR" sz="2500">
                <a:latin typeface="Comic Sans MS" panose="030F0902030302020204" pitchFamily="66" charset="0"/>
              </a:rPr>
              <a:t> gün olarak gösterilmiş, bu sürelerin toplu iş sözleşmeleri ve iş akitleri ile arttırılabileceği ifade edilmiştir. </a:t>
            </a:r>
            <a:r>
              <a:rPr lang="tr-TR" altLang="tr-TR" sz="2500" i="1">
                <a:latin typeface="Comic Sans MS" panose="030F0902030302020204" pitchFamily="66" charset="0"/>
              </a:rPr>
              <a:t>18 ve daha küçük yaştaki işçilerle 50 ve daha yukarı yaştaki işçilere</a:t>
            </a:r>
            <a:r>
              <a:rPr lang="tr-TR" altLang="tr-TR" sz="2500">
                <a:latin typeface="Comic Sans MS" panose="030F0902030302020204" pitchFamily="66" charset="0"/>
              </a:rPr>
              <a:t> verilecek yıllık izin süresi 20 günden az olamaz.</a:t>
            </a:r>
          </a:p>
          <a:p>
            <a:pPr eaLnBrk="1" hangingPunct="1">
              <a:lnSpc>
                <a:spcPct val="80000"/>
              </a:lnSpc>
            </a:pPr>
            <a:r>
              <a:rPr lang="tr-TR" altLang="tr-TR" sz="2500">
                <a:solidFill>
                  <a:srgbClr val="FF0000"/>
                </a:solidFill>
                <a:latin typeface="Comic Sans MS" panose="030F0902030302020204" pitchFamily="66" charset="0"/>
              </a:rPr>
              <a:t>İzin süresine rastlayan ulusal bayram, hafta tatili ve genel tatil günleri izin süresinden sayılmaz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diamond(in)">
                                      <p:cBhvr>
                                        <p:cTn id="7" dur="2000"/>
                                        <p:tgtEl>
                                          <p:spTgt spid="74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44451">
                                            <p:txEl>
                                              <p:pRg st="1" end="1"/>
                                            </p:txEl>
                                          </p:spTgt>
                                        </p:tgtEl>
                                        <p:attrNameLst>
                                          <p:attrName>style.visibility</p:attrName>
                                        </p:attrNameLst>
                                      </p:cBhvr>
                                      <p:to>
                                        <p:strVal val="visible"/>
                                      </p:to>
                                    </p:set>
                                    <p:animEffect transition="in" filter="diamond(in)">
                                      <p:cBhvr>
                                        <p:cTn id="12" dur="2000"/>
                                        <p:tgtEl>
                                          <p:spTgt spid="744451">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744451">
                                            <p:txEl>
                                              <p:pRg st="2" end="2"/>
                                            </p:txEl>
                                          </p:spTgt>
                                        </p:tgtEl>
                                        <p:attrNameLst>
                                          <p:attrName>style.visibility</p:attrName>
                                        </p:attrNameLst>
                                      </p:cBhvr>
                                      <p:to>
                                        <p:strVal val="visible"/>
                                      </p:to>
                                    </p:set>
                                    <p:animEffect transition="in" filter="diamond(in)">
                                      <p:cBhvr>
                                        <p:cTn id="15" dur="2000"/>
                                        <p:tgtEl>
                                          <p:spTgt spid="744451">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744451">
                                            <p:txEl>
                                              <p:pRg st="3" end="3"/>
                                            </p:txEl>
                                          </p:spTgt>
                                        </p:tgtEl>
                                        <p:attrNameLst>
                                          <p:attrName>style.visibility</p:attrName>
                                        </p:attrNameLst>
                                      </p:cBhvr>
                                      <p:to>
                                        <p:strVal val="visible"/>
                                      </p:to>
                                    </p:set>
                                    <p:animEffect transition="in" filter="diamond(in)">
                                      <p:cBhvr>
                                        <p:cTn id="18" dur="2000"/>
                                        <p:tgtEl>
                                          <p:spTgt spid="744451">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744451">
                                            <p:txEl>
                                              <p:pRg st="4" end="4"/>
                                            </p:txEl>
                                          </p:spTgt>
                                        </p:tgtEl>
                                        <p:attrNameLst>
                                          <p:attrName>style.visibility</p:attrName>
                                        </p:attrNameLst>
                                      </p:cBhvr>
                                      <p:to>
                                        <p:strVal val="visible"/>
                                      </p:to>
                                    </p:set>
                                    <p:animEffect transition="in" filter="diamond(in)">
                                      <p:cBhvr>
                                        <p:cTn id="21" dur="2000"/>
                                        <p:tgtEl>
                                          <p:spTgt spid="74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a:extLst>
              <a:ext uri="{FF2B5EF4-FFF2-40B4-BE49-F238E27FC236}">
                <a16:creationId xmlns:a16="http://schemas.microsoft.com/office/drawing/2014/main" id="{40367C7A-8687-E11E-2E09-43EFE45C3E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B480997-334D-7840-94E2-D18EE94295B9}" type="slidenum">
              <a:rPr lang="tr-TR" altLang="tr-TR"/>
              <a:pPr/>
              <a:t>8</a:t>
            </a:fld>
            <a:endParaRPr lang="tr-TR" altLang="tr-TR"/>
          </a:p>
        </p:txBody>
      </p:sp>
      <p:sp>
        <p:nvSpPr>
          <p:cNvPr id="25603" name="Rectangle 2">
            <a:extLst>
              <a:ext uri="{FF2B5EF4-FFF2-40B4-BE49-F238E27FC236}">
                <a16:creationId xmlns:a16="http://schemas.microsoft.com/office/drawing/2014/main" id="{0261D5C4-882C-F759-A93B-28E2828B2D8C}"/>
              </a:ext>
            </a:extLst>
          </p:cNvPr>
          <p:cNvSpPr>
            <a:spLocks noGrp="1" noChangeArrowheads="1"/>
          </p:cNvSpPr>
          <p:nvPr>
            <p:ph type="body" idx="1"/>
          </p:nvPr>
        </p:nvSpPr>
        <p:spPr>
          <a:solidFill>
            <a:schemeClr val="hlink"/>
          </a:solidFill>
        </p:spPr>
        <p:txBody>
          <a:bodyPr/>
          <a:lstStyle/>
          <a:p>
            <a:pPr eaLnBrk="1" hangingPunct="1"/>
            <a:endParaRPr lang="tr-TR" altLang="tr-TR" b="1"/>
          </a:p>
          <a:p>
            <a:pPr eaLnBrk="1" hangingPunct="1"/>
            <a:endParaRPr lang="tr-TR" altLang="tr-TR" b="1"/>
          </a:p>
          <a:p>
            <a:pPr eaLnBrk="1" hangingPunct="1">
              <a:buFont typeface="Wingdings" pitchFamily="2" charset="2"/>
              <a:buNone/>
            </a:pPr>
            <a:r>
              <a:rPr lang="tr-TR" altLang="tr-TR" b="1">
                <a:solidFill>
                  <a:schemeClr val="bg1"/>
                </a:solidFill>
                <a:latin typeface="Comic Sans MS" panose="030F0902030302020204" pitchFamily="66" charset="0"/>
              </a:rPr>
              <a:t>İŞVEREN</a:t>
            </a:r>
            <a:endParaRPr lang="tr-TR" altLang="tr-TR">
              <a:solidFill>
                <a:schemeClr val="bg1"/>
              </a:solidFill>
              <a:latin typeface="Comic Sans MS" panose="030F0902030302020204" pitchFamily="66" charset="0"/>
            </a:endParaRPr>
          </a:p>
          <a:p>
            <a:pPr eaLnBrk="1" hangingPunct="1"/>
            <a:r>
              <a:rPr lang="tr-TR" altLang="tr-TR">
                <a:solidFill>
                  <a:schemeClr val="bg1"/>
                </a:solidFill>
                <a:latin typeface="Comic Sans MS" panose="030F0902030302020204" pitchFamily="66" charset="0"/>
              </a:rPr>
              <a:t>İşçi çalıştıran gerçek veya tüzel kişiler ile </a:t>
            </a:r>
          </a:p>
          <a:p>
            <a:pPr eaLnBrk="1" hangingPunct="1"/>
            <a:r>
              <a:rPr lang="tr-TR" altLang="tr-TR">
                <a:solidFill>
                  <a:schemeClr val="bg1"/>
                </a:solidFill>
                <a:latin typeface="Comic Sans MS" panose="030F0902030302020204" pitchFamily="66" charset="0"/>
              </a:rPr>
              <a:t>Tüzel kişiliği olmayan </a:t>
            </a:r>
          </a:p>
          <a:p>
            <a:pPr eaLnBrk="1" hangingPunct="1">
              <a:buFont typeface="Wingdings" pitchFamily="2" charset="2"/>
              <a:buNone/>
            </a:pPr>
            <a:r>
              <a:rPr lang="tr-TR" altLang="tr-TR">
                <a:solidFill>
                  <a:schemeClr val="bg1"/>
                </a:solidFill>
                <a:latin typeface="Comic Sans MS" panose="030F0902030302020204" pitchFamily="66" charset="0"/>
              </a:rPr>
              <a:t>kurum ve kuruluşlar işveren sayılır.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Unvan 1">
            <a:extLst>
              <a:ext uri="{FF2B5EF4-FFF2-40B4-BE49-F238E27FC236}">
                <a16:creationId xmlns:a16="http://schemas.microsoft.com/office/drawing/2014/main" id="{C30E9658-3F84-A83B-BA23-35AEFEAE576A}"/>
              </a:ext>
            </a:extLst>
          </p:cNvPr>
          <p:cNvSpPr>
            <a:spLocks noGrp="1"/>
          </p:cNvSpPr>
          <p:nvPr>
            <p:ph type="title"/>
          </p:nvPr>
        </p:nvSpPr>
        <p:spPr/>
        <p:txBody>
          <a:bodyPr/>
          <a:lstStyle/>
          <a:p>
            <a:endParaRPr lang="tr-TR" altLang="tr-TR"/>
          </a:p>
        </p:txBody>
      </p:sp>
      <p:sp>
        <p:nvSpPr>
          <p:cNvPr id="155651" name="İçerik Yer Tutucusu 2">
            <a:extLst>
              <a:ext uri="{FF2B5EF4-FFF2-40B4-BE49-F238E27FC236}">
                <a16:creationId xmlns:a16="http://schemas.microsoft.com/office/drawing/2014/main" id="{503C40B7-F5E7-EAAA-056A-C9A45A936B6B}"/>
              </a:ext>
            </a:extLst>
          </p:cNvPr>
          <p:cNvSpPr>
            <a:spLocks noGrp="1"/>
          </p:cNvSpPr>
          <p:nvPr>
            <p:ph idx="1"/>
          </p:nvPr>
        </p:nvSpPr>
        <p:spPr/>
        <p:txBody>
          <a:bodyPr/>
          <a:lstStyle/>
          <a:p>
            <a:r>
              <a:rPr lang="tr-TR" altLang="tr-TR">
                <a:solidFill>
                  <a:srgbClr val="000000"/>
                </a:solidFill>
                <a:latin typeface="Georgia" panose="02040502050405020303" pitchFamily="18" charset="0"/>
              </a:rPr>
              <a:t>11.09.2014 tarihinde yayımlanan 6552 sayılı (Torba) Kanun ile İş Kanunu 53. maddenin dördüncü fıkrasına eklenen hükme göre: </a:t>
            </a:r>
            <a:r>
              <a:rPr lang="tr-TR" altLang="tr-TR" b="1" i="1">
                <a:solidFill>
                  <a:srgbClr val="000000"/>
                </a:solidFill>
                <a:latin typeface="Georgia" panose="02040502050405020303" pitchFamily="18" charset="0"/>
              </a:rPr>
              <a:t>Yer altı işlerinde çalışan işçilerin yıllık ücretli izin süreleri dörder gün arttırılarak uygulanır.</a:t>
            </a:r>
            <a:endParaRPr lang="tr-TR" altLang="tr-TR"/>
          </a:p>
        </p:txBody>
      </p:sp>
      <p:sp>
        <p:nvSpPr>
          <p:cNvPr id="155652" name="Slayt Numarası Yer Tutucusu 3">
            <a:extLst>
              <a:ext uri="{FF2B5EF4-FFF2-40B4-BE49-F238E27FC236}">
                <a16:creationId xmlns:a16="http://schemas.microsoft.com/office/drawing/2014/main" id="{D26D1877-4F2E-D216-A702-A02ADE48FF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4C1187C-AD82-AB4E-B634-0D425152694C}" type="slidenum">
              <a:rPr lang="tr-TR" altLang="tr-TR"/>
              <a:pPr/>
              <a:t>80</a:t>
            </a:fld>
            <a:endParaRPr lang="tr-TR" altLang="tr-T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5 Slayt Numarası Yer Tutucusu">
            <a:extLst>
              <a:ext uri="{FF2B5EF4-FFF2-40B4-BE49-F238E27FC236}">
                <a16:creationId xmlns:a16="http://schemas.microsoft.com/office/drawing/2014/main" id="{A51CE201-CE48-3140-F26A-CD02A45CF7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09631BE-59EF-9A49-BC2E-3EA81F7A67B9}" type="slidenum">
              <a:rPr lang="tr-TR" altLang="tr-TR">
                <a:solidFill>
                  <a:srgbClr val="000000"/>
                </a:solidFill>
              </a:rPr>
              <a:pPr/>
              <a:t>81</a:t>
            </a:fld>
            <a:endParaRPr lang="tr-TR" altLang="tr-TR">
              <a:solidFill>
                <a:srgbClr val="000000"/>
              </a:solidFill>
            </a:endParaRPr>
          </a:p>
        </p:txBody>
      </p:sp>
      <p:sp>
        <p:nvSpPr>
          <p:cNvPr id="746498" name="Rectangle 2">
            <a:extLst>
              <a:ext uri="{FF2B5EF4-FFF2-40B4-BE49-F238E27FC236}">
                <a16:creationId xmlns:a16="http://schemas.microsoft.com/office/drawing/2014/main" id="{24CD2A76-49DF-3634-74B1-19BB1DB428A5}"/>
              </a:ext>
            </a:extLst>
          </p:cNvPr>
          <p:cNvSpPr>
            <a:spLocks noGrp="1" noChangeArrowheads="1"/>
          </p:cNvSpPr>
          <p:nvPr>
            <p:ph type="title"/>
          </p:nvPr>
        </p:nvSpPr>
        <p:spPr>
          <a:solidFill>
            <a:schemeClr val="hlink"/>
          </a:solidFill>
        </p:spPr>
        <p:txBody>
          <a:bodyPr/>
          <a:lstStyle/>
          <a:p>
            <a:pPr eaLnBrk="1" hangingPunct="1"/>
            <a:r>
              <a:rPr lang="tr-TR" altLang="tr-TR" sz="2400" b="1">
                <a:solidFill>
                  <a:schemeClr val="bg1"/>
                </a:solidFill>
                <a:latin typeface="Comic Sans MS" panose="030F0902030302020204" pitchFamily="66" charset="0"/>
              </a:rPr>
              <a:t>BİR YILLIK ÇALIŞMA SÜRESİNİN HESABINDA, ÇALIŞILMIŞ SAYILAN SÜRELER</a:t>
            </a:r>
          </a:p>
        </p:txBody>
      </p:sp>
      <p:sp>
        <p:nvSpPr>
          <p:cNvPr id="746499" name="Rectangle 3">
            <a:extLst>
              <a:ext uri="{FF2B5EF4-FFF2-40B4-BE49-F238E27FC236}">
                <a16:creationId xmlns:a16="http://schemas.microsoft.com/office/drawing/2014/main" id="{477913AD-ECA3-4489-7C77-2028493A5154}"/>
              </a:ext>
            </a:extLst>
          </p:cNvPr>
          <p:cNvSpPr>
            <a:spLocks noGrp="1" noChangeArrowheads="1"/>
          </p:cNvSpPr>
          <p:nvPr>
            <p:ph type="body" idx="1"/>
          </p:nvPr>
        </p:nvSpPr>
        <p:spPr/>
        <p:txBody>
          <a:bodyPr/>
          <a:lstStyle/>
          <a:p>
            <a:pPr eaLnBrk="1" hangingPunct="1">
              <a:lnSpc>
                <a:spcPct val="80000"/>
              </a:lnSpc>
              <a:buFont typeface="Wingdings" pitchFamily="2" charset="2"/>
              <a:buNone/>
            </a:pPr>
            <a:endParaRPr lang="tr-TR" altLang="tr-TR" sz="1800">
              <a:latin typeface="Times New Roman" panose="02020603050405020304" pitchFamily="18" charset="0"/>
              <a:cs typeface="Times New Roman" panose="02020603050405020304" pitchFamily="18" charset="0"/>
            </a:endParaRPr>
          </a:p>
          <a:p>
            <a:pPr eaLnBrk="1" hangingPunct="1">
              <a:lnSpc>
                <a:spcPct val="80000"/>
              </a:lnSpc>
            </a:pPr>
            <a:r>
              <a:rPr lang="tr-TR" altLang="tr-TR" sz="1800">
                <a:latin typeface="Times New Roman" panose="02020603050405020304" pitchFamily="18" charset="0"/>
                <a:cs typeface="Times New Roman" panose="02020603050405020304" pitchFamily="18" charset="0"/>
              </a:rPr>
              <a:t>1° İşçinin kaza ve hastalık yüzünden işe gidemediği günler (md.25/I-b’de öngörülen süreden, yani fesih bildirim süresine eklenecek altı haftalık süreden fazlası sayılmaz),</a:t>
            </a:r>
          </a:p>
          <a:p>
            <a:pPr eaLnBrk="1" hangingPunct="1">
              <a:lnSpc>
                <a:spcPct val="80000"/>
              </a:lnSpc>
              <a:buFont typeface="Wingdings" pitchFamily="2" charset="2"/>
              <a:buNone/>
            </a:pPr>
            <a:endParaRPr lang="tr-TR" altLang="tr-TR" sz="1800">
              <a:latin typeface="Times New Roman" panose="02020603050405020304" pitchFamily="18" charset="0"/>
              <a:cs typeface="Times New Roman" panose="02020603050405020304" pitchFamily="18" charset="0"/>
            </a:endParaRPr>
          </a:p>
          <a:p>
            <a:pPr eaLnBrk="1" hangingPunct="1">
              <a:lnSpc>
                <a:spcPct val="80000"/>
              </a:lnSpc>
            </a:pPr>
            <a:r>
              <a:rPr lang="tr-TR" altLang="tr-TR" sz="1800">
                <a:latin typeface="Times New Roman" panose="02020603050405020304" pitchFamily="18" charset="0"/>
                <a:cs typeface="Times New Roman" panose="02020603050405020304" pitchFamily="18" charset="0"/>
              </a:rPr>
              <a:t>2° Kadın işçilerin 74. madde gereğince çalıştırılmadıkları doğum öncesi ve sonrası sekizer haftalık süreler; (bu sürelerin ardından alınacak 6 aya kadar ücretsiz izin süreleri çalışılmış gibi sayılmaz. bkz. İşK. md 74/V),</a:t>
            </a:r>
          </a:p>
          <a:p>
            <a:pPr eaLnBrk="1" hangingPunct="1">
              <a:lnSpc>
                <a:spcPct val="80000"/>
              </a:lnSpc>
              <a:buFont typeface="Wingdings" pitchFamily="2" charset="2"/>
              <a:buNone/>
            </a:pPr>
            <a:endParaRPr lang="tr-TR" altLang="tr-TR" sz="1800">
              <a:latin typeface="Times New Roman" panose="02020603050405020304" pitchFamily="18" charset="0"/>
              <a:cs typeface="Times New Roman" panose="02020603050405020304" pitchFamily="18" charset="0"/>
            </a:endParaRPr>
          </a:p>
          <a:p>
            <a:pPr eaLnBrk="1" hangingPunct="1">
              <a:lnSpc>
                <a:spcPct val="80000"/>
              </a:lnSpc>
            </a:pPr>
            <a:r>
              <a:rPr lang="tr-TR" altLang="tr-TR" sz="1800">
                <a:latin typeface="Times New Roman" panose="02020603050405020304" pitchFamily="18" charset="0"/>
                <a:cs typeface="Times New Roman" panose="02020603050405020304" pitchFamily="18" charset="0"/>
              </a:rPr>
              <a:t>3° Muvazzaf askerlik hizmeti dışında manevra veya kanunî yükümlülük sebebiyle işe gidemediği sürenin doksan günü;</a:t>
            </a:r>
          </a:p>
          <a:p>
            <a:pPr eaLnBrk="1" hangingPunct="1">
              <a:lnSpc>
                <a:spcPct val="80000"/>
              </a:lnSpc>
              <a:buFont typeface="Wingdings" pitchFamily="2" charset="2"/>
              <a:buNone/>
            </a:pPr>
            <a:endParaRPr lang="tr-TR" altLang="tr-TR" sz="1800">
              <a:latin typeface="Times New Roman" panose="02020603050405020304" pitchFamily="18" charset="0"/>
              <a:cs typeface="Times New Roman" panose="02020603050405020304" pitchFamily="18" charset="0"/>
            </a:endParaRPr>
          </a:p>
          <a:p>
            <a:pPr eaLnBrk="1" hangingPunct="1">
              <a:lnSpc>
                <a:spcPct val="80000"/>
              </a:lnSpc>
            </a:pPr>
            <a:r>
              <a:rPr lang="tr-TR" altLang="tr-TR" sz="1800">
                <a:latin typeface="Times New Roman" panose="02020603050405020304" pitchFamily="18" charset="0"/>
                <a:cs typeface="Times New Roman" panose="02020603050405020304" pitchFamily="18" charset="0"/>
              </a:rPr>
              <a:t>4° Zorlayıcı sebepler yüzünden işin aralıksız bir haftadan fazla tatil edilmesi durumunda, yeniden işe başlama şartıyla işçinin çalışmadığı sürenin onbeş günü;</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46498">
                                            <p:txEl>
                                              <p:charRg st="4294967295" end="4294967295"/>
                                            </p:txEl>
                                          </p:spTgt>
                                        </p:tgtEl>
                                        <p:attrNameLst>
                                          <p:attrName>style.visibility</p:attrName>
                                        </p:attrNameLst>
                                      </p:cBhvr>
                                      <p:to>
                                        <p:strVal val="visible"/>
                                      </p:to>
                                    </p:set>
                                    <p:anim calcmode="lin" valueType="num">
                                      <p:cBhvr>
                                        <p:cTn id="7" dur="1000" fill="hold">
                                          <p:stCondLst>
                                            <p:cond delay="0"/>
                                          </p:stCondLst>
                                        </p:cTn>
                                        <p:tgtEl>
                                          <p:spTgt spid="746498">
                                            <p:txEl>
                                              <p:charRg st="4294967295" end="4294967295"/>
                                            </p:txEl>
                                          </p:spTgt>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746498">
                                            <p:txEl>
                                              <p:charRg st="4294967295" end="4294967295"/>
                                            </p:txEl>
                                          </p:spTgt>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746498">
                                            <p:txEl>
                                              <p:charRg st="4294967295" end="4294967295"/>
                                            </p:txEl>
                                          </p:spTgt>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746498">
                                            <p:txEl>
                                              <p:charRg st="4294967295" end="4294967295"/>
                                            </p:txEl>
                                          </p:spTgt>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746498">
                                            <p:txEl>
                                              <p:charRg st="4294967295" end="4294967295"/>
                                            </p:txEl>
                                          </p:spTgt>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46499">
                                            <p:txEl>
                                              <p:pRg st="1" end="1"/>
                                            </p:txEl>
                                          </p:spTgt>
                                        </p:tgtEl>
                                        <p:attrNameLst>
                                          <p:attrName>style.visibility</p:attrName>
                                        </p:attrNameLst>
                                      </p:cBhvr>
                                      <p:to>
                                        <p:strVal val="visible"/>
                                      </p:to>
                                    </p:set>
                                    <p:anim calcmode="lin" valueType="num">
                                      <p:cBhvr>
                                        <p:cTn id="16" dur="500" fill="hold"/>
                                        <p:tgtEl>
                                          <p:spTgt spid="74649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74649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74649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74649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74649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46499">
                                            <p:txEl>
                                              <p:pRg st="3" end="3"/>
                                            </p:txEl>
                                          </p:spTgt>
                                        </p:tgtEl>
                                        <p:attrNameLst>
                                          <p:attrName>style.visibility</p:attrName>
                                        </p:attrNameLst>
                                      </p:cBhvr>
                                      <p:to>
                                        <p:strVal val="visible"/>
                                      </p:to>
                                    </p:set>
                                    <p:anim calcmode="lin" valueType="num">
                                      <p:cBhvr>
                                        <p:cTn id="25" dur="500" fill="hold"/>
                                        <p:tgtEl>
                                          <p:spTgt spid="746499">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746499">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746499">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746499">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74649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746499">
                                            <p:txEl>
                                              <p:pRg st="5" end="5"/>
                                            </p:txEl>
                                          </p:spTgt>
                                        </p:tgtEl>
                                        <p:attrNameLst>
                                          <p:attrName>style.visibility</p:attrName>
                                        </p:attrNameLst>
                                      </p:cBhvr>
                                      <p:to>
                                        <p:strVal val="visible"/>
                                      </p:to>
                                    </p:set>
                                    <p:anim calcmode="lin" valueType="num">
                                      <p:cBhvr>
                                        <p:cTn id="34" dur="500" fill="hold"/>
                                        <p:tgtEl>
                                          <p:spTgt spid="746499">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746499">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746499">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746499">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74649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746499">
                                            <p:txEl>
                                              <p:pRg st="7" end="7"/>
                                            </p:txEl>
                                          </p:spTgt>
                                        </p:tgtEl>
                                        <p:attrNameLst>
                                          <p:attrName>style.visibility</p:attrName>
                                        </p:attrNameLst>
                                      </p:cBhvr>
                                      <p:to>
                                        <p:strVal val="visible"/>
                                      </p:to>
                                    </p:set>
                                    <p:anim calcmode="lin" valueType="num">
                                      <p:cBhvr>
                                        <p:cTn id="43" dur="500" fill="hold"/>
                                        <p:tgtEl>
                                          <p:spTgt spid="746499">
                                            <p:txEl>
                                              <p:pRg st="7" end="7"/>
                                            </p:txEl>
                                          </p:spTgt>
                                        </p:tgtEl>
                                        <p:attrNameLst>
                                          <p:attrName>ppt_w</p:attrName>
                                        </p:attrNameLst>
                                      </p:cBhvr>
                                      <p:tavLst>
                                        <p:tav tm="0">
                                          <p:val>
                                            <p:strVal val="#ppt_w*0.05"/>
                                          </p:val>
                                        </p:tav>
                                        <p:tav tm="100000">
                                          <p:val>
                                            <p:strVal val="#ppt_w"/>
                                          </p:val>
                                        </p:tav>
                                      </p:tavLst>
                                    </p:anim>
                                    <p:anim calcmode="lin" valueType="num">
                                      <p:cBhvr>
                                        <p:cTn id="44" dur="500" fill="hold"/>
                                        <p:tgtEl>
                                          <p:spTgt spid="746499">
                                            <p:txEl>
                                              <p:pRg st="7" end="7"/>
                                            </p:txEl>
                                          </p:spTgt>
                                        </p:tgtEl>
                                        <p:attrNameLst>
                                          <p:attrName>ppt_h</p:attrName>
                                        </p:attrNameLst>
                                      </p:cBhvr>
                                      <p:tavLst>
                                        <p:tav tm="0">
                                          <p:val>
                                            <p:strVal val="#ppt_h"/>
                                          </p:val>
                                        </p:tav>
                                        <p:tav tm="100000">
                                          <p:val>
                                            <p:strVal val="#ppt_h"/>
                                          </p:val>
                                        </p:tav>
                                      </p:tavLst>
                                    </p:anim>
                                    <p:anim calcmode="lin" valueType="num">
                                      <p:cBhvr>
                                        <p:cTn id="45" dur="500" fill="hold"/>
                                        <p:tgtEl>
                                          <p:spTgt spid="746499">
                                            <p:txEl>
                                              <p:pRg st="7" end="7"/>
                                            </p:txEl>
                                          </p:spTgt>
                                        </p:tgtEl>
                                        <p:attrNameLst>
                                          <p:attrName>ppt_x</p:attrName>
                                        </p:attrNameLst>
                                      </p:cBhvr>
                                      <p:tavLst>
                                        <p:tav tm="0">
                                          <p:val>
                                            <p:strVal val="#ppt_x-.2"/>
                                          </p:val>
                                        </p:tav>
                                        <p:tav tm="100000">
                                          <p:val>
                                            <p:strVal val="#ppt_x"/>
                                          </p:val>
                                        </p:tav>
                                      </p:tavLst>
                                    </p:anim>
                                    <p:anim calcmode="lin" valueType="num">
                                      <p:cBhvr>
                                        <p:cTn id="46" dur="500" fill="hold"/>
                                        <p:tgtEl>
                                          <p:spTgt spid="746499">
                                            <p:txEl>
                                              <p:pRg st="7" end="7"/>
                                            </p:txEl>
                                          </p:spTgt>
                                        </p:tgtEl>
                                        <p:attrNameLst>
                                          <p:attrName>ppt_y</p:attrName>
                                        </p:attrNameLst>
                                      </p:cBhvr>
                                      <p:tavLst>
                                        <p:tav tm="0">
                                          <p:val>
                                            <p:strVal val="#ppt_y"/>
                                          </p:val>
                                        </p:tav>
                                        <p:tav tm="100000">
                                          <p:val>
                                            <p:strVal val="#ppt_y"/>
                                          </p:val>
                                        </p:tav>
                                      </p:tavLst>
                                    </p:anim>
                                    <p:animEffect transition="in" filter="fade">
                                      <p:cBhvr>
                                        <p:cTn id="47" dur="500"/>
                                        <p:tgtEl>
                                          <p:spTgt spid="74649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xit" presetSubtype="0" fill="hold" grpId="1" nodeType="clickEffect">
                                  <p:stCondLst>
                                    <p:cond delay="0"/>
                                  </p:stCondLst>
                                  <p:childTnLst>
                                    <p:anim calcmode="lin" valueType="num">
                                      <p:cBhvr>
                                        <p:cTn id="51" dur="2000" fill="hold"/>
                                        <p:tgtEl>
                                          <p:spTgt spid="746498">
                                            <p:txEl>
                                              <p:charRg st="4294967295" end="4294967295"/>
                                            </p:txEl>
                                          </p:spTgt>
                                        </p:tgtEl>
                                        <p:attrNameLst>
                                          <p:attrName>style.rotation</p:attrName>
                                        </p:attrNameLst>
                                      </p:cBhvr>
                                      <p:tavLst>
                                        <p:tav tm="0">
                                          <p:val>
                                            <p:fltVal val="0"/>
                                          </p:val>
                                        </p:tav>
                                        <p:tav tm="100000">
                                          <p:val>
                                            <p:fltVal val="-90"/>
                                          </p:val>
                                        </p:tav>
                                      </p:tavLst>
                                    </p:anim>
                                    <p:anim calcmode="lin" valueType="num">
                                      <p:cBhvr>
                                        <p:cTn id="52" dur="2000" fill="hold"/>
                                        <p:tgtEl>
                                          <p:spTgt spid="746498">
                                            <p:txEl>
                                              <p:charRg st="4294967295" end="4294967295"/>
                                            </p:txEl>
                                          </p:spTgt>
                                        </p:tgtEl>
                                        <p:attrNameLst>
                                          <p:attrName>ppt_w</p:attrName>
                                        </p:attrNameLst>
                                      </p:cBhvr>
                                      <p:tavLst>
                                        <p:tav tm="0">
                                          <p:val>
                                            <p:strVal val="ppt_w"/>
                                          </p:val>
                                        </p:tav>
                                        <p:tav tm="50000">
                                          <p:val>
                                            <p:strVal val="ppt_w-.5"/>
                                          </p:val>
                                        </p:tav>
                                        <p:tav tm="100000">
                                          <p:val>
                                            <p:strVal val="ppt_w-.5"/>
                                          </p:val>
                                        </p:tav>
                                      </p:tavLst>
                                    </p:anim>
                                    <p:anim calcmode="lin" valueType="num">
                                      <p:cBhvr>
                                        <p:cTn id="53" dur="2000" fill="hold"/>
                                        <p:tgtEl>
                                          <p:spTgt spid="746498">
                                            <p:txEl>
                                              <p:charRg st="4294967295" end="4294967295"/>
                                            </p:txEl>
                                          </p:spTgt>
                                        </p:tgtEl>
                                        <p:attrNameLst>
                                          <p:attrName>ppt_h</p:attrName>
                                        </p:attrNameLst>
                                      </p:cBhvr>
                                      <p:tavLst>
                                        <p:tav tm="0">
                                          <p:val>
                                            <p:strVal val="ppt_h"/>
                                          </p:val>
                                        </p:tav>
                                        <p:tav tm="100000">
                                          <p:val>
                                            <p:strVal val="ppt_h"/>
                                          </p:val>
                                        </p:tav>
                                      </p:tavLst>
                                    </p:anim>
                                    <p:anim calcmode="lin" valueType="num">
                                      <p:cBhvr>
                                        <p:cTn id="54" dur="2000" fill="hold"/>
                                        <p:tgtEl>
                                          <p:spTgt spid="746498">
                                            <p:txEl>
                                              <p:charRg st="4294967295" end="4294967295"/>
                                            </p:txEl>
                                          </p:spTgt>
                                        </p:tgtEl>
                                        <p:attrNameLst>
                                          <p:attrName>ppt_x</p:attrName>
                                        </p:attrNameLst>
                                      </p:cBhvr>
                                      <p:tavLst>
                                        <p:tav tm="0">
                                          <p:val>
                                            <p:strVal val="ppt_x"/>
                                          </p:val>
                                        </p:tav>
                                        <p:tav tm="100000">
                                          <p:val>
                                            <p:strVal val="ppt_x+.4"/>
                                          </p:val>
                                        </p:tav>
                                      </p:tavLst>
                                    </p:anim>
                                    <p:anim calcmode="lin" valueType="num">
                                      <p:cBhvr>
                                        <p:cTn id="55" dur="2000" fill="hold"/>
                                        <p:tgtEl>
                                          <p:spTgt spid="746498">
                                            <p:txEl>
                                              <p:charRg st="4294967295" end="4294967295"/>
                                            </p:txEl>
                                          </p:spTgt>
                                        </p:tgtEl>
                                        <p:attrNameLst>
                                          <p:attrName>ppt_y</p:attrName>
                                        </p:attrNameLst>
                                      </p:cBhvr>
                                      <p:tavLst>
                                        <p:tav tm="0">
                                          <p:val>
                                            <p:strVal val="ppt_y"/>
                                          </p:val>
                                        </p:tav>
                                        <p:tav tm="50000">
                                          <p:val>
                                            <p:strVal val="ppt_y+.1"/>
                                          </p:val>
                                        </p:tav>
                                        <p:tav tm="100000">
                                          <p:val>
                                            <p:strVal val="ppt_y-.2"/>
                                          </p:val>
                                        </p:tav>
                                      </p:tavLst>
                                    </p:anim>
                                    <p:set>
                                      <p:cBhvr>
                                        <p:cTn id="56" dur="1" fill="hold">
                                          <p:stCondLst>
                                            <p:cond delay="1998"/>
                                          </p:stCondLst>
                                        </p:cTn>
                                        <p:tgtEl>
                                          <p:spTgt spid="746498">
                                            <p:txEl>
                                              <p:charRg st="4294967295" end="4294967295"/>
                                            </p:txEl>
                                          </p:spTgt>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746499">
                                            <p:txEl>
                                              <p:pRg st="1" end="1"/>
                                            </p:txEl>
                                          </p:spTgt>
                                        </p:tgtEl>
                                      </p:cBhvr>
                                    </p:animEffect>
                                    <p:set>
                                      <p:cBhvr>
                                        <p:cTn id="59" dur="1" fill="hold">
                                          <p:stCondLst>
                                            <p:cond delay="499"/>
                                          </p:stCondLst>
                                        </p:cTn>
                                        <p:tgtEl>
                                          <p:spTgt spid="746499">
                                            <p:txEl>
                                              <p:pRg st="1" end="1"/>
                                            </p:txEl>
                                          </p:spTgt>
                                        </p:tgtEl>
                                        <p:attrNameLst>
                                          <p:attrName>style.visibility</p:attrName>
                                        </p:attrNameLst>
                                      </p:cBhvr>
                                      <p:to>
                                        <p:strVal val="hidden"/>
                                      </p:to>
                                    </p:set>
                                  </p:childTnLst>
                                </p:cTn>
                              </p:par>
                              <p:par>
                                <p:cTn id="60" presetID="22" presetClass="exit" presetSubtype="8" fill="hold" grpId="1" nodeType="withEffect">
                                  <p:stCondLst>
                                    <p:cond delay="0"/>
                                  </p:stCondLst>
                                  <p:childTnLst>
                                    <p:animEffect transition="out" filter="wipe(left)">
                                      <p:cBhvr>
                                        <p:cTn id="61" dur="500"/>
                                        <p:tgtEl>
                                          <p:spTgt spid="746499">
                                            <p:txEl>
                                              <p:pRg st="3" end="3"/>
                                            </p:txEl>
                                          </p:spTgt>
                                        </p:tgtEl>
                                      </p:cBhvr>
                                    </p:animEffect>
                                    <p:set>
                                      <p:cBhvr>
                                        <p:cTn id="62" dur="1" fill="hold">
                                          <p:stCondLst>
                                            <p:cond delay="499"/>
                                          </p:stCondLst>
                                        </p:cTn>
                                        <p:tgtEl>
                                          <p:spTgt spid="746499">
                                            <p:txEl>
                                              <p:pRg st="3" end="3"/>
                                            </p:txEl>
                                          </p:spTgt>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746499">
                                            <p:txEl>
                                              <p:pRg st="5" end="5"/>
                                            </p:txEl>
                                          </p:spTgt>
                                        </p:tgtEl>
                                      </p:cBhvr>
                                    </p:animEffect>
                                    <p:set>
                                      <p:cBhvr>
                                        <p:cTn id="65" dur="1" fill="hold">
                                          <p:stCondLst>
                                            <p:cond delay="499"/>
                                          </p:stCondLst>
                                        </p:cTn>
                                        <p:tgtEl>
                                          <p:spTgt spid="746499">
                                            <p:txEl>
                                              <p:pRg st="5" end="5"/>
                                            </p:txEl>
                                          </p:spTgt>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746499">
                                            <p:txEl>
                                              <p:pRg st="7" end="7"/>
                                            </p:txEl>
                                          </p:spTgt>
                                        </p:tgtEl>
                                      </p:cBhvr>
                                    </p:animEffect>
                                    <p:set>
                                      <p:cBhvr>
                                        <p:cTn id="68" dur="1" fill="hold">
                                          <p:stCondLst>
                                            <p:cond delay="499"/>
                                          </p:stCondLst>
                                        </p:cTn>
                                        <p:tgtEl>
                                          <p:spTgt spid="746499">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498" grpId="0"/>
      <p:bldP spid="746498" grpId="1"/>
      <p:bldP spid="746499" grpId="0" build="p"/>
      <p:bldP spid="746499" grpId="1" build="allAtOnce"/>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5 Slayt Numarası Yer Tutucusu">
            <a:extLst>
              <a:ext uri="{FF2B5EF4-FFF2-40B4-BE49-F238E27FC236}">
                <a16:creationId xmlns:a16="http://schemas.microsoft.com/office/drawing/2014/main" id="{C3570C3A-CBB6-ACDF-1841-C96FFD9F38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52A8F3A-D48E-8341-BDF6-506AEBC3E735}" type="slidenum">
              <a:rPr lang="tr-TR" altLang="tr-TR">
                <a:solidFill>
                  <a:srgbClr val="000000"/>
                </a:solidFill>
              </a:rPr>
              <a:pPr/>
              <a:t>82</a:t>
            </a:fld>
            <a:endParaRPr lang="tr-TR" altLang="tr-TR">
              <a:solidFill>
                <a:srgbClr val="000000"/>
              </a:solidFill>
            </a:endParaRPr>
          </a:p>
        </p:txBody>
      </p:sp>
      <p:sp>
        <p:nvSpPr>
          <p:cNvPr id="157699" name="Rectangle 2">
            <a:extLst>
              <a:ext uri="{FF2B5EF4-FFF2-40B4-BE49-F238E27FC236}">
                <a16:creationId xmlns:a16="http://schemas.microsoft.com/office/drawing/2014/main" id="{E32164E9-5B4A-7E50-B510-D91DD036C847}"/>
              </a:ext>
            </a:extLst>
          </p:cNvPr>
          <p:cNvSpPr>
            <a:spLocks noGrp="1" noChangeArrowheads="1"/>
          </p:cNvSpPr>
          <p:nvPr>
            <p:ph type="title"/>
          </p:nvPr>
        </p:nvSpPr>
        <p:spPr/>
        <p:txBody>
          <a:bodyPr/>
          <a:lstStyle/>
          <a:p>
            <a:pPr eaLnBrk="1" hangingPunct="1"/>
            <a:r>
              <a:rPr lang="tr-TR" altLang="tr-TR" sz="1600" b="1">
                <a:solidFill>
                  <a:schemeClr val="folHlink"/>
                </a:solidFill>
                <a:latin typeface="Comic Sans MS" panose="030F0902030302020204" pitchFamily="66" charset="0"/>
              </a:rPr>
              <a:t>BİR YILLIK ÇALIŞMA SÜRESİNİN HESABINDA, ÇALIŞILMIŞ SAYILAN SÜRELER</a:t>
            </a:r>
          </a:p>
        </p:txBody>
      </p:sp>
      <p:sp>
        <p:nvSpPr>
          <p:cNvPr id="157700" name="Rectangle 3">
            <a:extLst>
              <a:ext uri="{FF2B5EF4-FFF2-40B4-BE49-F238E27FC236}">
                <a16:creationId xmlns:a16="http://schemas.microsoft.com/office/drawing/2014/main" id="{A5473481-CE06-C20E-1256-D7E934CD3D53}"/>
              </a:ext>
            </a:extLst>
          </p:cNvPr>
          <p:cNvSpPr>
            <a:spLocks noGrp="1" noChangeArrowheads="1"/>
          </p:cNvSpPr>
          <p:nvPr>
            <p:ph type="body" idx="1"/>
          </p:nvPr>
        </p:nvSpPr>
        <p:spPr/>
        <p:txBody>
          <a:bodyPr/>
          <a:lstStyle/>
          <a:p>
            <a:pPr eaLnBrk="1" hangingPunct="1">
              <a:lnSpc>
                <a:spcPct val="80000"/>
              </a:lnSpc>
            </a:pPr>
            <a:r>
              <a:rPr lang="tr-TR" altLang="tr-TR" sz="1600">
                <a:latin typeface="Times New Roman" panose="02020603050405020304" pitchFamily="18" charset="0"/>
                <a:cs typeface="Times New Roman" panose="02020603050405020304" pitchFamily="18" charset="0"/>
              </a:rPr>
              <a:t>5° İşK. md. 66 gereğince çalışma süresinden sayılan haller;</a:t>
            </a:r>
          </a:p>
          <a:p>
            <a:pPr eaLnBrk="1" hangingPunct="1">
              <a:lnSpc>
                <a:spcPct val="80000"/>
              </a:lnSpc>
            </a:pPr>
            <a:r>
              <a:rPr lang="tr-TR" altLang="tr-TR" sz="1600">
                <a:latin typeface="Times New Roman" panose="02020603050405020304" pitchFamily="18" charset="0"/>
                <a:cs typeface="Times New Roman" panose="02020603050405020304" pitchFamily="18" charset="0"/>
              </a:rPr>
              <a:t>6° Hafta tatili, ulusal bayram ve genel tatil günleri;</a:t>
            </a:r>
          </a:p>
          <a:p>
            <a:pPr eaLnBrk="1" hangingPunct="1">
              <a:lnSpc>
                <a:spcPct val="80000"/>
              </a:lnSpc>
            </a:pPr>
            <a:r>
              <a:rPr lang="tr-TR" altLang="tr-TR" sz="1600">
                <a:latin typeface="Times New Roman" panose="02020603050405020304" pitchFamily="18" charset="0"/>
                <a:cs typeface="Times New Roman" panose="02020603050405020304" pitchFamily="18" charset="0"/>
              </a:rPr>
              <a:t>7° Röntgen işlerinde çalışanlara pazar günü dışında verilmesi gereken yarım günlük izinler;</a:t>
            </a:r>
          </a:p>
          <a:p>
            <a:pPr eaLnBrk="1" hangingPunct="1">
              <a:lnSpc>
                <a:spcPct val="80000"/>
              </a:lnSpc>
            </a:pPr>
            <a:r>
              <a:rPr lang="tr-TR" altLang="tr-TR" sz="1600">
                <a:latin typeface="Times New Roman" panose="02020603050405020304" pitchFamily="18" charset="0"/>
                <a:cs typeface="Times New Roman" panose="02020603050405020304" pitchFamily="18" charset="0"/>
              </a:rPr>
              <a:t>8° İşçilerin mevzuata göre oluşturulan çeşitli kurullara veya milletlerarası teşekküllerin işçilik konuları ile ilgili toplantılarına katılmaları sebebiyle işe devam edemedikleri günler;</a:t>
            </a:r>
          </a:p>
          <a:p>
            <a:pPr eaLnBrk="1" hangingPunct="1">
              <a:lnSpc>
                <a:spcPct val="80000"/>
              </a:lnSpc>
            </a:pPr>
            <a:r>
              <a:rPr lang="tr-TR" altLang="tr-TR" sz="1600">
                <a:latin typeface="Times New Roman" panose="02020603050405020304" pitchFamily="18" charset="0"/>
                <a:cs typeface="Times New Roman" panose="02020603050405020304" pitchFamily="18" charset="0"/>
              </a:rPr>
              <a:t>9° </a:t>
            </a:r>
            <a:r>
              <a:rPr lang="tr-TR" altLang="tr-TR" sz="1600"/>
              <a:t>İşçiye; evlenmesi veya evlat edinmesi ya da ana veya babasının, eşinin, kardeşinin, çocuğunun ölümü hâlinde üç gün, eşinin doğum yapması hâlinde ise beş gün ücretli izin süreleri.</a:t>
            </a:r>
          </a:p>
          <a:p>
            <a:pPr eaLnBrk="1" hangingPunct="1">
              <a:lnSpc>
                <a:spcPct val="80000"/>
              </a:lnSpc>
              <a:buFont typeface="Wingdings" pitchFamily="2" charset="2"/>
              <a:buNone/>
            </a:pPr>
            <a:r>
              <a:rPr lang="tr-TR" altLang="tr-TR" sz="1600"/>
              <a:t>	İşçilerin en az yüzde yetmiş oranında engelli veya süreğen hastalığı olan çocuğunun tedavisinde, hastalık raporuna dayalı olarak ve çalışan ebeveynden sadece biri tarafından kullanılması kaydıyla, bir yıl içinde toptan veya bölümler hâlinde on güne kadar ücretli izin süreleri. (2015’de 6645 sayılı Kanunla geldi).</a:t>
            </a:r>
            <a:endParaRPr lang="tr-TR" altLang="tr-TR" sz="1600">
              <a:latin typeface="Times New Roman" panose="02020603050405020304" pitchFamily="18" charset="0"/>
              <a:cs typeface="Times New Roman" panose="02020603050405020304" pitchFamily="18" charset="0"/>
            </a:endParaRPr>
          </a:p>
          <a:p>
            <a:pPr eaLnBrk="1" hangingPunct="1">
              <a:lnSpc>
                <a:spcPct val="80000"/>
              </a:lnSpc>
            </a:pPr>
            <a:r>
              <a:rPr lang="tr-TR" altLang="tr-TR" sz="1600">
                <a:latin typeface="Times New Roman" panose="02020603050405020304" pitchFamily="18" charset="0"/>
                <a:cs typeface="Times New Roman" panose="02020603050405020304" pitchFamily="18" charset="0"/>
              </a:rPr>
              <a:t>10° Yıllık ücretli izin hakkının uygulanması sonucu işçinin kullandığı yıllık izin süresi, çalışılmış gibi değerlendirilir.</a:t>
            </a:r>
          </a:p>
          <a:p>
            <a:pPr eaLnBrk="1" hangingPunct="1">
              <a:lnSpc>
                <a:spcPct val="80000"/>
              </a:lnSpc>
            </a:pPr>
            <a:endParaRPr lang="tr-TR" altLang="tr-TR" sz="20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5 Slayt Numarası Yer Tutucusu">
            <a:extLst>
              <a:ext uri="{FF2B5EF4-FFF2-40B4-BE49-F238E27FC236}">
                <a16:creationId xmlns:a16="http://schemas.microsoft.com/office/drawing/2014/main" id="{B859DDB1-068B-CBC2-004B-0B93644F5E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A86D328-BF32-FC42-8FA2-36EB4F30A3B2}" type="slidenum">
              <a:rPr lang="tr-TR" altLang="tr-TR">
                <a:solidFill>
                  <a:srgbClr val="000000"/>
                </a:solidFill>
              </a:rPr>
              <a:pPr/>
              <a:t>83</a:t>
            </a:fld>
            <a:endParaRPr lang="tr-TR" altLang="tr-TR">
              <a:solidFill>
                <a:srgbClr val="000000"/>
              </a:solidFill>
            </a:endParaRPr>
          </a:p>
        </p:txBody>
      </p:sp>
      <p:sp>
        <p:nvSpPr>
          <p:cNvPr id="768002" name="Rectangle 2">
            <a:extLst>
              <a:ext uri="{FF2B5EF4-FFF2-40B4-BE49-F238E27FC236}">
                <a16:creationId xmlns:a16="http://schemas.microsoft.com/office/drawing/2014/main" id="{AF0DF800-28B5-79ED-330A-235CC61E62F7}"/>
              </a:ext>
            </a:extLst>
          </p:cNvPr>
          <p:cNvSpPr>
            <a:spLocks noGrp="1" noChangeArrowheads="1"/>
          </p:cNvSpPr>
          <p:nvPr>
            <p:ph type="title"/>
          </p:nvPr>
        </p:nvSpPr>
        <p:spPr/>
        <p:txBody>
          <a:bodyPr/>
          <a:lstStyle/>
          <a:p>
            <a:pPr eaLnBrk="1" hangingPunct="1"/>
            <a:r>
              <a:rPr lang="tr-TR" altLang="tr-TR">
                <a:solidFill>
                  <a:schemeClr val="hlink"/>
                </a:solidFill>
              </a:rPr>
              <a:t>İznin Bölünmesi</a:t>
            </a:r>
            <a:r>
              <a:rPr lang="tr-TR" altLang="tr-TR"/>
              <a:t> </a:t>
            </a:r>
          </a:p>
        </p:txBody>
      </p:sp>
      <p:sp>
        <p:nvSpPr>
          <p:cNvPr id="768003" name="Rectangle 3">
            <a:extLst>
              <a:ext uri="{FF2B5EF4-FFF2-40B4-BE49-F238E27FC236}">
                <a16:creationId xmlns:a16="http://schemas.microsoft.com/office/drawing/2014/main" id="{79D7D5D7-604D-0436-8A3C-4411BB4012D6}"/>
              </a:ext>
            </a:extLst>
          </p:cNvPr>
          <p:cNvSpPr>
            <a:spLocks noGrp="1" noChangeArrowheads="1"/>
          </p:cNvSpPr>
          <p:nvPr>
            <p:ph type="body" idx="1"/>
          </p:nvPr>
        </p:nvSpPr>
        <p:spPr/>
        <p:txBody>
          <a:bodyPr/>
          <a:lstStyle/>
          <a:p>
            <a:pPr eaLnBrk="1" hangingPunct="1"/>
            <a:r>
              <a:rPr lang="tr-TR" altLang="tr-TR" sz="2400">
                <a:latin typeface="Times New Roman" panose="02020603050405020304" pitchFamily="18" charset="0"/>
                <a:cs typeface="Times New Roman" panose="02020603050405020304" pitchFamily="18" charset="0"/>
              </a:rPr>
              <a:t>Her yıla ait yıllık ücretli izin süresi, kural olarak, </a:t>
            </a:r>
            <a:r>
              <a:rPr lang="tr-TR" altLang="tr-TR" sz="2400" i="1">
                <a:latin typeface="Times New Roman" panose="02020603050405020304" pitchFamily="18" charset="0"/>
                <a:cs typeface="Times New Roman" panose="02020603050405020304" pitchFamily="18" charset="0"/>
              </a:rPr>
              <a:t>bölünmeden</a:t>
            </a:r>
            <a:r>
              <a:rPr lang="tr-TR" altLang="tr-TR" sz="2400">
                <a:latin typeface="Times New Roman" panose="02020603050405020304" pitchFamily="18" charset="0"/>
                <a:cs typeface="Times New Roman" panose="02020603050405020304" pitchFamily="18" charset="0"/>
              </a:rPr>
              <a:t> bir defada kullanılır.</a:t>
            </a:r>
          </a:p>
          <a:p>
            <a:r>
              <a:rPr lang="tr-TR" altLang="tr-TR" sz="2400">
                <a:latin typeface="Times New Roman" panose="02020603050405020304" pitchFamily="18" charset="0"/>
                <a:cs typeface="Times New Roman" panose="02020603050405020304" pitchFamily="18" charset="0"/>
              </a:rPr>
              <a:t> Ancak, 53. maddede öngörülen izin süreleri </a:t>
            </a:r>
            <a:r>
              <a:rPr lang="tr-TR" altLang="tr-TR" sz="2400" b="1"/>
              <a:t>tarafların anlaşması ile bir bölümü on günden aşağı olmamak üzere bölümler hâlinde kullanılabilir (2016’da 6704 s.K.ile değişik).) </a:t>
            </a:r>
          </a:p>
        </p:txBody>
      </p:sp>
      <p:pic>
        <p:nvPicPr>
          <p:cNvPr id="161797" name="Picture 4" descr="18">
            <a:extLst>
              <a:ext uri="{FF2B5EF4-FFF2-40B4-BE49-F238E27FC236}">
                <a16:creationId xmlns:a16="http://schemas.microsoft.com/office/drawing/2014/main" id="{D6143901-AD71-24AE-FA7A-E86EE35C3AD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33375"/>
            <a:ext cx="15843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68002"/>
                                        </p:tgtEl>
                                        <p:attrNameLst>
                                          <p:attrName>style.visibility</p:attrName>
                                        </p:attrNameLst>
                                      </p:cBhvr>
                                      <p:to>
                                        <p:strVal val="visible"/>
                                      </p:to>
                                    </p:set>
                                    <p:animEffect transition="in" filter="dissolve">
                                      <p:cBhvr>
                                        <p:cTn id="7" dur="500"/>
                                        <p:tgtEl>
                                          <p:spTgt spid="76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03">
                                            <p:txEl>
                                              <p:pRg st="0" end="0"/>
                                            </p:txEl>
                                          </p:spTgt>
                                        </p:tgtEl>
                                        <p:attrNameLst>
                                          <p:attrName>style.visibility</p:attrName>
                                        </p:attrNameLst>
                                      </p:cBhvr>
                                      <p:to>
                                        <p:strVal val="visible"/>
                                      </p:to>
                                    </p:set>
                                    <p:animEffect transition="in" filter="dissolve">
                                      <p:cBhvr>
                                        <p:cTn id="12" dur="500"/>
                                        <p:tgtEl>
                                          <p:spTgt spid="7680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03">
                                            <p:txEl>
                                              <p:pRg st="1" end="1"/>
                                            </p:txEl>
                                          </p:spTgt>
                                        </p:tgtEl>
                                        <p:attrNameLst>
                                          <p:attrName>style.visibility</p:attrName>
                                        </p:attrNameLst>
                                      </p:cBhvr>
                                      <p:to>
                                        <p:strVal val="visible"/>
                                      </p:to>
                                    </p:set>
                                    <p:animEffect transition="in" filter="dissolve">
                                      <p:cBhvr>
                                        <p:cTn id="17" dur="500"/>
                                        <p:tgtEl>
                                          <p:spTgt spid="768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2" grpId="0"/>
      <p:bldP spid="76800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5 Slayt Numarası Yer Tutucusu">
            <a:extLst>
              <a:ext uri="{FF2B5EF4-FFF2-40B4-BE49-F238E27FC236}">
                <a16:creationId xmlns:a16="http://schemas.microsoft.com/office/drawing/2014/main" id="{D132983C-7502-F2A5-E771-46AA2AC032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2DFEABA-D176-5249-8112-AB6789895B89}" type="slidenum">
              <a:rPr lang="tr-TR" altLang="tr-TR">
                <a:solidFill>
                  <a:srgbClr val="000000"/>
                </a:solidFill>
              </a:rPr>
              <a:pPr/>
              <a:t>84</a:t>
            </a:fld>
            <a:endParaRPr lang="tr-TR" altLang="tr-TR">
              <a:solidFill>
                <a:srgbClr val="000000"/>
              </a:solidFill>
            </a:endParaRPr>
          </a:p>
        </p:txBody>
      </p:sp>
      <p:sp>
        <p:nvSpPr>
          <p:cNvPr id="163843" name="Rectangle 2">
            <a:extLst>
              <a:ext uri="{FF2B5EF4-FFF2-40B4-BE49-F238E27FC236}">
                <a16:creationId xmlns:a16="http://schemas.microsoft.com/office/drawing/2014/main" id="{F849AECC-D908-080B-8854-0CF8ECB1DA92}"/>
              </a:ext>
            </a:extLst>
          </p:cNvPr>
          <p:cNvSpPr>
            <a:spLocks noGrp="1" noChangeArrowheads="1"/>
          </p:cNvSpPr>
          <p:nvPr>
            <p:ph type="title"/>
          </p:nvPr>
        </p:nvSpPr>
        <p:spPr/>
        <p:txBody>
          <a:bodyPr/>
          <a:lstStyle/>
          <a:p>
            <a:pPr eaLnBrk="1" hangingPunct="1"/>
            <a:r>
              <a:rPr lang="tr-TR" altLang="tr-TR">
                <a:solidFill>
                  <a:schemeClr val="hlink"/>
                </a:solidFill>
              </a:rPr>
              <a:t>Yıllık İzin Ücreti</a:t>
            </a:r>
            <a:r>
              <a:rPr lang="tr-TR" altLang="tr-TR"/>
              <a:t> </a:t>
            </a:r>
          </a:p>
        </p:txBody>
      </p:sp>
      <p:sp>
        <p:nvSpPr>
          <p:cNvPr id="163844" name="Rectangle 3">
            <a:extLst>
              <a:ext uri="{FF2B5EF4-FFF2-40B4-BE49-F238E27FC236}">
                <a16:creationId xmlns:a16="http://schemas.microsoft.com/office/drawing/2014/main" id="{ACA91395-B313-E82B-8F43-BB870B4ACF35}"/>
              </a:ext>
            </a:extLst>
          </p:cNvPr>
          <p:cNvSpPr>
            <a:spLocks noGrp="1" noChangeArrowheads="1"/>
          </p:cNvSpPr>
          <p:nvPr>
            <p:ph type="body" idx="1"/>
          </p:nvPr>
        </p:nvSpPr>
        <p:spPr/>
        <p:txBody>
          <a:bodyPr/>
          <a:lstStyle/>
          <a:p>
            <a:pPr eaLnBrk="1" hangingPunct="1"/>
            <a:r>
              <a:rPr lang="tr-TR" altLang="tr-TR"/>
              <a:t>Yıllık izin ücreti </a:t>
            </a:r>
            <a:r>
              <a:rPr lang="tr-TR" altLang="tr-TR" i="1"/>
              <a:t>çıplak ücret</a:t>
            </a:r>
            <a:r>
              <a:rPr lang="tr-TR" altLang="tr-TR"/>
              <a:t> üzerinden hesaplanır ve izne çıkmadan önce </a:t>
            </a:r>
            <a:r>
              <a:rPr lang="tr-TR" altLang="tr-TR" i="1"/>
              <a:t>peşin</a:t>
            </a:r>
            <a:r>
              <a:rPr lang="tr-TR" altLang="tr-TR"/>
              <a:t> veya avans olarak ödenir. </a:t>
            </a:r>
          </a:p>
          <a:p>
            <a:pPr eaLnBrk="1" hangingPunct="1"/>
            <a:r>
              <a:rPr lang="tr-TR" altLang="tr-TR"/>
              <a:t>Yıllık izin süresine rastlayan hafta tatili, ulusal bayram ve genel tatil ücretleri ayrıca ödenecektir (İşK. md. 57).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5 Slayt Numarası Yer Tutucusu">
            <a:extLst>
              <a:ext uri="{FF2B5EF4-FFF2-40B4-BE49-F238E27FC236}">
                <a16:creationId xmlns:a16="http://schemas.microsoft.com/office/drawing/2014/main" id="{825EE175-6816-71B6-C64A-3140639428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47F2C34-7C8F-B84A-BCF0-CA6D16E0DD0C}" type="slidenum">
              <a:rPr lang="tr-TR" altLang="tr-TR">
                <a:solidFill>
                  <a:srgbClr val="000000"/>
                </a:solidFill>
              </a:rPr>
              <a:pPr/>
              <a:t>85</a:t>
            </a:fld>
            <a:endParaRPr lang="tr-TR" altLang="tr-TR">
              <a:solidFill>
                <a:srgbClr val="000000"/>
              </a:solidFill>
            </a:endParaRPr>
          </a:p>
        </p:txBody>
      </p:sp>
      <p:sp>
        <p:nvSpPr>
          <p:cNvPr id="164867" name="Rectangle 2">
            <a:extLst>
              <a:ext uri="{FF2B5EF4-FFF2-40B4-BE49-F238E27FC236}">
                <a16:creationId xmlns:a16="http://schemas.microsoft.com/office/drawing/2014/main" id="{97DCE0C5-868E-74A7-7494-784928FF477F}"/>
              </a:ext>
            </a:extLst>
          </p:cNvPr>
          <p:cNvSpPr>
            <a:spLocks noGrp="1" noChangeArrowheads="1"/>
          </p:cNvSpPr>
          <p:nvPr>
            <p:ph type="title"/>
          </p:nvPr>
        </p:nvSpPr>
        <p:spPr/>
        <p:txBody>
          <a:bodyPr/>
          <a:lstStyle/>
          <a:p>
            <a:pPr eaLnBrk="1" hangingPunct="1"/>
            <a:r>
              <a:rPr lang="tr-TR" altLang="tr-TR">
                <a:solidFill>
                  <a:schemeClr val="hlink"/>
                </a:solidFill>
              </a:rPr>
              <a:t>Yıllık izinler biriktirilmez</a:t>
            </a:r>
          </a:p>
        </p:txBody>
      </p:sp>
      <p:sp>
        <p:nvSpPr>
          <p:cNvPr id="164868" name="Rectangle 3">
            <a:extLst>
              <a:ext uri="{FF2B5EF4-FFF2-40B4-BE49-F238E27FC236}">
                <a16:creationId xmlns:a16="http://schemas.microsoft.com/office/drawing/2014/main" id="{2B770FF3-1EE2-855B-F5B1-10BA13262D33}"/>
              </a:ext>
            </a:extLst>
          </p:cNvPr>
          <p:cNvSpPr>
            <a:spLocks noGrp="1" noChangeArrowheads="1"/>
          </p:cNvSpPr>
          <p:nvPr>
            <p:ph type="body" idx="1"/>
          </p:nvPr>
        </p:nvSpPr>
        <p:spPr/>
        <p:txBody>
          <a:bodyPr/>
          <a:lstStyle/>
          <a:p>
            <a:pPr eaLnBrk="1" hangingPunct="1">
              <a:lnSpc>
                <a:spcPct val="80000"/>
              </a:lnSpc>
            </a:pPr>
            <a:r>
              <a:rPr lang="tr-TR" altLang="tr-TR" sz="2800" b="1">
                <a:latin typeface="Comic Sans MS" panose="030F0902030302020204" pitchFamily="66" charset="0"/>
              </a:rPr>
              <a:t>Uygulamada,</a:t>
            </a:r>
            <a:r>
              <a:rPr lang="tr-TR" altLang="tr-TR" sz="2800">
                <a:latin typeface="Comic Sans MS" panose="030F0902030302020204" pitchFamily="66" charset="0"/>
              </a:rPr>
              <a:t> işçilere yıllık izinlerinin zamanında kullandırılmadığı, birkaç yılın izninin biriktiği görülmektedir. </a:t>
            </a:r>
          </a:p>
          <a:p>
            <a:pPr eaLnBrk="1" hangingPunct="1">
              <a:lnSpc>
                <a:spcPct val="80000"/>
              </a:lnSpc>
            </a:pPr>
            <a:r>
              <a:rPr lang="tr-TR" altLang="tr-TR" sz="2800">
                <a:latin typeface="Comic Sans MS" panose="030F0902030302020204" pitchFamily="66" charset="0"/>
              </a:rPr>
              <a:t>Bu durum kanuna ve yıllık iznin işçiyi dinlendirme amacına aykırıdır ve işverenlere idarî para cezası verilmesini gerektirir.</a:t>
            </a:r>
          </a:p>
          <a:p>
            <a:pPr eaLnBrk="1" hangingPunct="1">
              <a:lnSpc>
                <a:spcPct val="80000"/>
              </a:lnSpc>
              <a:buFont typeface="Wingdings" pitchFamily="2" charset="2"/>
              <a:buNone/>
            </a:pPr>
            <a:endParaRPr lang="tr-TR" altLang="tr-TR" sz="2800">
              <a:latin typeface="Comic Sans MS" panose="030F0902030302020204" pitchFamily="66"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Başlık">
            <a:extLst>
              <a:ext uri="{FF2B5EF4-FFF2-40B4-BE49-F238E27FC236}">
                <a16:creationId xmlns:a16="http://schemas.microsoft.com/office/drawing/2014/main" id="{AA9FE61A-6BE3-D48D-206A-689F242F0ECE}"/>
              </a:ext>
            </a:extLst>
          </p:cNvPr>
          <p:cNvSpPr>
            <a:spLocks noGrp="1" noChangeArrowheads="1"/>
          </p:cNvSpPr>
          <p:nvPr>
            <p:ph type="title"/>
          </p:nvPr>
        </p:nvSpPr>
        <p:spPr/>
        <p:txBody>
          <a:bodyPr/>
          <a:lstStyle/>
          <a:p>
            <a:r>
              <a:rPr lang="tr-TR" altLang="tr-TR" sz="2800">
                <a:solidFill>
                  <a:srgbClr val="FF0000"/>
                </a:solidFill>
              </a:rPr>
              <a:t>Kullanılmayan izinlerin parası fesihte ödenir.</a:t>
            </a:r>
          </a:p>
        </p:txBody>
      </p:sp>
      <p:sp>
        <p:nvSpPr>
          <p:cNvPr id="165891" name="2 İçerik Yer Tutucusu">
            <a:extLst>
              <a:ext uri="{FF2B5EF4-FFF2-40B4-BE49-F238E27FC236}">
                <a16:creationId xmlns:a16="http://schemas.microsoft.com/office/drawing/2014/main" id="{68D47C61-EE7D-DAAB-A13E-64A475AE4E05}"/>
              </a:ext>
            </a:extLst>
          </p:cNvPr>
          <p:cNvSpPr>
            <a:spLocks noGrp="1" noChangeArrowheads="1"/>
          </p:cNvSpPr>
          <p:nvPr>
            <p:ph idx="1"/>
          </p:nvPr>
        </p:nvSpPr>
        <p:spPr/>
        <p:txBody>
          <a:bodyPr/>
          <a:lstStyle/>
          <a:p>
            <a:pPr algn="just"/>
            <a:r>
              <a:rPr lang="tr-TR" altLang="tr-TR">
                <a:latin typeface="Comic Sans MS" panose="030F0902030302020204" pitchFamily="66" charset="0"/>
              </a:rPr>
              <a:t>İşçinin kullanmadığı yıllık izinlerin parası, iş sözleşmesi feshedildiğinde, o günkü ücret üzerinden topluca ödenmelidir (İşK. md. 59/I).</a:t>
            </a:r>
          </a:p>
          <a:p>
            <a:pPr algn="just"/>
            <a:r>
              <a:rPr lang="tr-TR" altLang="tr-TR">
                <a:latin typeface="Comic Sans MS" panose="030F0902030302020204" pitchFamily="66" charset="0"/>
              </a:rPr>
              <a:t>Ödenecek miktar hesaplanırken izin süreleri işgünü değil, gün olarak alınacaktır. Çünkü fiilen kullanılan bir izin söz konusu değildir.</a:t>
            </a:r>
            <a:endParaRPr lang="tr-TR" altLang="tr-TR"/>
          </a:p>
        </p:txBody>
      </p:sp>
      <p:sp>
        <p:nvSpPr>
          <p:cNvPr id="165892" name="3 Slayt Numarası Yer Tutucusu">
            <a:extLst>
              <a:ext uri="{FF2B5EF4-FFF2-40B4-BE49-F238E27FC236}">
                <a16:creationId xmlns:a16="http://schemas.microsoft.com/office/drawing/2014/main" id="{DB32FA21-9196-677D-FBC9-940533519B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2FA8B9A-F729-574A-801C-3A5908FD9C7E}" type="slidenum">
              <a:rPr lang="tr-TR" altLang="tr-TR">
                <a:solidFill>
                  <a:srgbClr val="000000"/>
                </a:solidFill>
              </a:rPr>
              <a:pPr/>
              <a:t>86</a:t>
            </a:fld>
            <a:endParaRPr lang="tr-TR" altLang="tr-TR">
              <a:solidFill>
                <a:srgbClr val="000000"/>
              </a:solidFill>
            </a:endParaRPr>
          </a:p>
        </p:txBody>
      </p:sp>
      <p:pic>
        <p:nvPicPr>
          <p:cNvPr id="165893" name="Picture 4" descr="gif43">
            <a:extLst>
              <a:ext uri="{FF2B5EF4-FFF2-40B4-BE49-F238E27FC236}">
                <a16:creationId xmlns:a16="http://schemas.microsoft.com/office/drawing/2014/main" id="{46AA6C12-EE27-F6A2-A33B-13A8638C9D0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0"/>
            <a:ext cx="8572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Unvan 1">
            <a:extLst>
              <a:ext uri="{FF2B5EF4-FFF2-40B4-BE49-F238E27FC236}">
                <a16:creationId xmlns:a16="http://schemas.microsoft.com/office/drawing/2014/main" id="{6E831C6C-718B-1D06-A00E-281137F8959C}"/>
              </a:ext>
            </a:extLst>
          </p:cNvPr>
          <p:cNvSpPr>
            <a:spLocks noGrp="1"/>
          </p:cNvSpPr>
          <p:nvPr>
            <p:ph type="title"/>
          </p:nvPr>
        </p:nvSpPr>
        <p:spPr/>
        <p:txBody>
          <a:bodyPr/>
          <a:lstStyle/>
          <a:p>
            <a:endParaRPr lang="tr-TR" altLang="tr-TR"/>
          </a:p>
        </p:txBody>
      </p:sp>
      <p:sp>
        <p:nvSpPr>
          <p:cNvPr id="168963" name="İçerik Yer Tutucusu 2">
            <a:extLst>
              <a:ext uri="{FF2B5EF4-FFF2-40B4-BE49-F238E27FC236}">
                <a16:creationId xmlns:a16="http://schemas.microsoft.com/office/drawing/2014/main" id="{2F714017-E510-C161-04E1-D54DFB5D5496}"/>
              </a:ext>
            </a:extLst>
          </p:cNvPr>
          <p:cNvSpPr>
            <a:spLocks noGrp="1"/>
          </p:cNvSpPr>
          <p:nvPr>
            <p:ph idx="1"/>
          </p:nvPr>
        </p:nvSpPr>
        <p:spPr/>
        <p:txBody>
          <a:bodyPr/>
          <a:lstStyle/>
          <a:p>
            <a:r>
              <a:rPr lang="tr-TR" altLang="tr-TR" sz="2400">
                <a:solidFill>
                  <a:srgbClr val="000000"/>
                </a:solidFill>
                <a:latin typeface="Georgia" panose="02040502050405020303" pitchFamily="18" charset="0"/>
              </a:rPr>
              <a:t>Yıllık izin ücreti alacaklarında </a:t>
            </a:r>
            <a:r>
              <a:rPr lang="tr-TR" altLang="tr-TR" sz="2400" b="1">
                <a:solidFill>
                  <a:srgbClr val="000000"/>
                </a:solidFill>
                <a:latin typeface="Georgia" panose="02040502050405020303" pitchFamily="18" charset="0"/>
              </a:rPr>
              <a:t>zamanaşımı </a:t>
            </a:r>
            <a:r>
              <a:rPr lang="tr-TR" altLang="tr-TR" sz="2400">
                <a:solidFill>
                  <a:srgbClr val="000000"/>
                </a:solidFill>
                <a:latin typeface="Georgia" panose="02040502050405020303" pitchFamily="18" charset="0"/>
              </a:rPr>
              <a:t>süresi, diğer ücret alacaklarında olduğu gibi, 5 yıldır .</a:t>
            </a:r>
          </a:p>
          <a:p>
            <a:r>
              <a:rPr lang="tr-TR" altLang="tr-TR" sz="2400">
                <a:solidFill>
                  <a:srgbClr val="000000"/>
                </a:solidFill>
                <a:latin typeface="Georgia" panose="02040502050405020303" pitchFamily="18" charset="0"/>
              </a:rPr>
              <a:t>Bu sürenin başlangıcı, her izin hakkının doğduğu tarih değil, iş sözleşmesinin sona erdiği tarihtir.</a:t>
            </a:r>
            <a:endParaRPr lang="tr-TR" altLang="tr-TR" sz="2400"/>
          </a:p>
        </p:txBody>
      </p:sp>
      <p:sp>
        <p:nvSpPr>
          <p:cNvPr id="168964" name="Slayt Numarası Yer Tutucusu 3">
            <a:extLst>
              <a:ext uri="{FF2B5EF4-FFF2-40B4-BE49-F238E27FC236}">
                <a16:creationId xmlns:a16="http://schemas.microsoft.com/office/drawing/2014/main" id="{81E9F479-A77F-A4AC-E458-296BDDFC9F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976DDDA-6B88-854C-846E-BBEDC5F1F4B4}" type="slidenum">
              <a:rPr lang="tr-TR" altLang="tr-TR"/>
              <a:pPr/>
              <a:t>87</a:t>
            </a:fld>
            <a:endParaRPr lang="tr-TR" altLang="tr-T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5 Slayt Numarası Yer Tutucusu">
            <a:extLst>
              <a:ext uri="{FF2B5EF4-FFF2-40B4-BE49-F238E27FC236}">
                <a16:creationId xmlns:a16="http://schemas.microsoft.com/office/drawing/2014/main" id="{5449F5D6-DF08-0296-C741-3AF917D653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4755D60-BFE4-AE4E-8B56-C9101E16D181}" type="slidenum">
              <a:rPr lang="tr-TR" altLang="tr-TR"/>
              <a:pPr/>
              <a:t>88</a:t>
            </a:fld>
            <a:endParaRPr lang="tr-TR" altLang="tr-TR"/>
          </a:p>
        </p:txBody>
      </p:sp>
      <p:sp>
        <p:nvSpPr>
          <p:cNvPr id="2" name="Rectangle 2">
            <a:extLst>
              <a:ext uri="{FF2B5EF4-FFF2-40B4-BE49-F238E27FC236}">
                <a16:creationId xmlns:a16="http://schemas.microsoft.com/office/drawing/2014/main" id="{2A5FD430-B76B-3725-63D3-B09B7189D549}"/>
              </a:ext>
            </a:extLst>
          </p:cNvPr>
          <p:cNvSpPr>
            <a:spLocks noGrp="1" noChangeArrowheads="1"/>
          </p:cNvSpPr>
          <p:nvPr>
            <p:ph type="title"/>
          </p:nvPr>
        </p:nvSpPr>
        <p:spPr>
          <a:solidFill>
            <a:schemeClr val="hlink"/>
          </a:solidFill>
        </p:spPr>
        <p:txBody>
          <a:bodyPr/>
          <a:lstStyle/>
          <a:p>
            <a:pPr eaLnBrk="1" hangingPunct="1"/>
            <a:r>
              <a:rPr lang="tr-TR" altLang="tr-TR" sz="4000" b="1">
                <a:solidFill>
                  <a:schemeClr val="bg1"/>
                </a:solidFill>
              </a:rPr>
              <a:t>HAKLI</a:t>
            </a:r>
            <a:r>
              <a:rPr lang="tr-TR" altLang="tr-TR" sz="4000" b="1"/>
              <a:t> </a:t>
            </a:r>
            <a:r>
              <a:rPr lang="tr-TR" altLang="tr-TR" sz="4000" b="1">
                <a:solidFill>
                  <a:schemeClr val="bg1"/>
                </a:solidFill>
              </a:rPr>
              <a:t>SEBEPLE DERHÂL FESİH</a:t>
            </a:r>
          </a:p>
        </p:txBody>
      </p:sp>
      <p:sp>
        <p:nvSpPr>
          <p:cNvPr id="55299" name="Rectangle 3">
            <a:extLst>
              <a:ext uri="{FF2B5EF4-FFF2-40B4-BE49-F238E27FC236}">
                <a16:creationId xmlns:a16="http://schemas.microsoft.com/office/drawing/2014/main" id="{80FFC389-72AE-CEA2-4A43-78AC6C5A7B98}"/>
              </a:ext>
            </a:extLst>
          </p:cNvPr>
          <p:cNvSpPr>
            <a:spLocks noGrp="1" noChangeArrowheads="1"/>
          </p:cNvSpPr>
          <p:nvPr>
            <p:ph type="body" idx="1"/>
          </p:nvPr>
        </p:nvSpPr>
        <p:spPr>
          <a:xfrm>
            <a:off x="785813" y="1928813"/>
            <a:ext cx="8169275" cy="4203700"/>
          </a:xfrm>
          <a:solidFill>
            <a:schemeClr val="bg1">
              <a:lumMod val="85000"/>
            </a:schemeClr>
          </a:solidFill>
        </p:spPr>
        <p:txBody>
          <a:bodyPr/>
          <a:lstStyle/>
          <a:p>
            <a:pPr algn="just" eaLnBrk="1" hangingPunct="1">
              <a:lnSpc>
                <a:spcPct val="80000"/>
              </a:lnSpc>
              <a:defRPr/>
            </a:pPr>
            <a:r>
              <a:rPr lang="tr-TR" sz="2800" dirty="0">
                <a:latin typeface="Comic Sans MS" pitchFamily="66" charset="0"/>
              </a:rPr>
              <a:t>İş Kanunu md. 24 işçinin, md. 25 ise işverenin dayanabileceği haklı sebepleri üç grup halinde düzenlenmiştir. Birinci grup, </a:t>
            </a:r>
            <a:r>
              <a:rPr lang="tr-TR" sz="2800" b="1" dirty="0">
                <a:latin typeface="Comic Sans MS" pitchFamily="66" charset="0"/>
              </a:rPr>
              <a:t>“sağlık sebepleri”</a:t>
            </a:r>
            <a:r>
              <a:rPr lang="tr-TR" sz="2800" dirty="0">
                <a:latin typeface="Comic Sans MS" pitchFamily="66" charset="0"/>
              </a:rPr>
              <a:t>; ikinci grup, </a:t>
            </a:r>
            <a:r>
              <a:rPr lang="tr-TR" sz="2800" b="1" dirty="0">
                <a:latin typeface="Comic Sans MS" pitchFamily="66" charset="0"/>
              </a:rPr>
              <a:t>“ahlâk ve </a:t>
            </a:r>
            <a:r>
              <a:rPr lang="tr-TR" sz="2800" b="1" dirty="0" err="1">
                <a:latin typeface="Comic Sans MS" pitchFamily="66" charset="0"/>
              </a:rPr>
              <a:t>iyiniyet</a:t>
            </a:r>
            <a:r>
              <a:rPr lang="tr-TR" sz="2800" b="1" dirty="0">
                <a:latin typeface="Comic Sans MS" pitchFamily="66" charset="0"/>
              </a:rPr>
              <a:t> kurallarına uymayan haller ve benzerleri”,</a:t>
            </a:r>
            <a:r>
              <a:rPr lang="tr-TR" sz="2800" dirty="0">
                <a:latin typeface="Comic Sans MS" pitchFamily="66" charset="0"/>
              </a:rPr>
              <a:t> üçüncüsü ise </a:t>
            </a:r>
            <a:r>
              <a:rPr lang="tr-TR" sz="2800" b="1" dirty="0">
                <a:latin typeface="Comic Sans MS" pitchFamily="66" charset="0"/>
              </a:rPr>
              <a:t>“zorlayıcı </a:t>
            </a:r>
            <a:r>
              <a:rPr lang="tr-TR" sz="2800" b="1" dirty="0" err="1">
                <a:latin typeface="Comic Sans MS" pitchFamily="66" charset="0"/>
              </a:rPr>
              <a:t>sebepler”</a:t>
            </a:r>
            <a:r>
              <a:rPr lang="tr-TR" sz="2800" dirty="0" err="1">
                <a:latin typeface="Comic Sans MS" pitchFamily="66" charset="0"/>
              </a:rPr>
              <a:t>dir</a:t>
            </a:r>
            <a:r>
              <a:rPr lang="tr-TR" sz="2800" dirty="0">
                <a:latin typeface="Comic Sans MS" pitchFamily="66" charset="0"/>
              </a:rPr>
              <a:t>.</a:t>
            </a:r>
            <a:endParaRPr lang="tr-TR" sz="2800" i="1" dirty="0">
              <a:latin typeface="Comic Sans MS" pitchFamily="66" charset="0"/>
            </a:endParaRPr>
          </a:p>
          <a:p>
            <a:pPr algn="just" eaLnBrk="1" hangingPunct="1">
              <a:lnSpc>
                <a:spcPct val="80000"/>
              </a:lnSpc>
              <a:defRPr/>
            </a:pPr>
            <a:r>
              <a:rPr lang="tr-TR" sz="2800" i="1" dirty="0">
                <a:latin typeface="Comic Sans MS" pitchFamily="66" charset="0"/>
              </a:rPr>
              <a:t>İş Kanunu md.24 ve 25’ deki haklı sebeplerin varlığı halinde, </a:t>
            </a:r>
            <a:r>
              <a:rPr lang="tr-TR" sz="2800" b="1" i="1" dirty="0">
                <a:solidFill>
                  <a:schemeClr val="hlink"/>
                </a:solidFill>
                <a:latin typeface="Comic Sans MS" pitchFamily="66" charset="0"/>
              </a:rPr>
              <a:t>ihbar tazminatı almak veya vermek söz konusu değildir</a:t>
            </a:r>
            <a:r>
              <a:rPr lang="tr-TR" sz="2800" i="1" dirty="0">
                <a:solidFill>
                  <a:schemeClr val="hlink"/>
                </a:solidFill>
                <a:latin typeface="Comic Sans MS" pitchFamily="66" charset="0"/>
              </a:rPr>
              <a:t>.</a:t>
            </a:r>
            <a:r>
              <a:rPr lang="tr-TR" sz="2800" i="1" dirty="0">
                <a:latin typeface="Comic Sans MS" pitchFamily="66" charset="0"/>
              </a:rPr>
              <a:t> İş Kanunu 25/II dışındaki hallerde ise, işçi en az bir yıl çalışmışsa kıdem tazminatı ödenmesi mümkündür.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5" dur="500"/>
                                        <p:tgtEl>
                                          <p:spTgt spid="552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55299">
                                            <p:txEl>
                                              <p:pRg st="1" end="1"/>
                                            </p:txEl>
                                          </p:spTgt>
                                        </p:tgtEl>
                                        <p:attrNameLst>
                                          <p:attrName>style.visibility</p:attrName>
                                        </p:attrNameLst>
                                      </p:cBhvr>
                                      <p:to>
                                        <p:strVal val="visible"/>
                                      </p:to>
                                    </p:set>
                                    <p:anim calcmode="lin" valueType="num">
                                      <p:cBhvr>
                                        <p:cTn id="20" dur="1000" fill="hold"/>
                                        <p:tgtEl>
                                          <p:spTgt spid="55299">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552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5 Slayt Numarası Yer Tutucusu">
            <a:extLst>
              <a:ext uri="{FF2B5EF4-FFF2-40B4-BE49-F238E27FC236}">
                <a16:creationId xmlns:a16="http://schemas.microsoft.com/office/drawing/2014/main" id="{98A0A822-B748-125D-5C7F-E18B1542F1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ABFB681-DA4D-ED45-8A48-50105B738386}" type="slidenum">
              <a:rPr lang="tr-TR" altLang="tr-TR"/>
              <a:pPr/>
              <a:t>89</a:t>
            </a:fld>
            <a:endParaRPr lang="tr-TR" altLang="tr-TR"/>
          </a:p>
        </p:txBody>
      </p:sp>
      <p:sp>
        <p:nvSpPr>
          <p:cNvPr id="171011" name="Rectangle 2">
            <a:extLst>
              <a:ext uri="{FF2B5EF4-FFF2-40B4-BE49-F238E27FC236}">
                <a16:creationId xmlns:a16="http://schemas.microsoft.com/office/drawing/2014/main" id="{05575525-9DB0-B850-9DBC-DE20443AAD33}"/>
              </a:ext>
            </a:extLst>
          </p:cNvPr>
          <p:cNvSpPr>
            <a:spLocks noGrp="1" noChangeArrowheads="1"/>
          </p:cNvSpPr>
          <p:nvPr>
            <p:ph type="title"/>
          </p:nvPr>
        </p:nvSpPr>
        <p:spPr>
          <a:xfrm>
            <a:off x="468313" y="260350"/>
            <a:ext cx="8229600" cy="1143000"/>
          </a:xfrm>
          <a:solidFill>
            <a:schemeClr val="hlink"/>
          </a:solidFill>
        </p:spPr>
        <p:txBody>
          <a:bodyPr/>
          <a:lstStyle/>
          <a:p>
            <a:pPr eaLnBrk="1" hangingPunct="1"/>
            <a:br>
              <a:rPr lang="tr-TR" altLang="tr-TR" sz="2800" b="1">
                <a:solidFill>
                  <a:schemeClr val="bg1"/>
                </a:solidFill>
              </a:rPr>
            </a:br>
            <a:r>
              <a:rPr lang="tr-TR" altLang="tr-TR" sz="2400" b="1">
                <a:solidFill>
                  <a:schemeClr val="bg1"/>
                </a:solidFill>
              </a:rPr>
              <a:t>İŞÇİNİN HAKLI NEDENLE DERHAL FESİH HAKKI</a:t>
            </a:r>
            <a:br>
              <a:rPr lang="tr-TR" altLang="tr-TR" sz="2400">
                <a:solidFill>
                  <a:schemeClr val="bg1"/>
                </a:solidFill>
              </a:rPr>
            </a:br>
            <a:endParaRPr lang="tr-TR" altLang="tr-TR" sz="2400">
              <a:solidFill>
                <a:schemeClr val="bg1"/>
              </a:solidFill>
            </a:endParaRPr>
          </a:p>
        </p:txBody>
      </p:sp>
      <p:sp>
        <p:nvSpPr>
          <p:cNvPr id="60420" name="Rectangle 3">
            <a:extLst>
              <a:ext uri="{FF2B5EF4-FFF2-40B4-BE49-F238E27FC236}">
                <a16:creationId xmlns:a16="http://schemas.microsoft.com/office/drawing/2014/main" id="{D6B74B8F-0998-8003-6170-3D46554EF49D}"/>
              </a:ext>
            </a:extLst>
          </p:cNvPr>
          <p:cNvSpPr>
            <a:spLocks noGrp="1" noChangeArrowheads="1"/>
          </p:cNvSpPr>
          <p:nvPr>
            <p:ph type="body" idx="1"/>
          </p:nvPr>
        </p:nvSpPr>
        <p:spPr>
          <a:xfrm>
            <a:off x="857250" y="2071688"/>
            <a:ext cx="8097838" cy="4214812"/>
          </a:xfrm>
          <a:solidFill>
            <a:schemeClr val="bg1">
              <a:lumMod val="85000"/>
            </a:schemeClr>
          </a:solidFill>
        </p:spPr>
        <p:txBody>
          <a:bodyPr/>
          <a:lstStyle/>
          <a:p>
            <a:pPr algn="just" eaLnBrk="1" hangingPunct="1">
              <a:lnSpc>
                <a:spcPct val="90000"/>
              </a:lnSpc>
              <a:defRPr/>
            </a:pPr>
            <a:r>
              <a:rPr lang="tr-TR" sz="2400" dirty="0">
                <a:latin typeface="Comic Sans MS" pitchFamily="66" charset="0"/>
              </a:rPr>
              <a:t>MADDE 24.</a:t>
            </a:r>
            <a:r>
              <a:rPr lang="tr-TR" sz="2400" b="1" dirty="0">
                <a:latin typeface="Comic Sans MS" pitchFamily="66" charset="0"/>
              </a:rPr>
              <a:t> - Süresi belirli olsun veya olmasın işçi, aşağıda yazılı hallerde iş sözleşmesini sürenin bitiminden önce veya bildirim süresini beklemeksizin feshedebilir: </a:t>
            </a:r>
          </a:p>
          <a:p>
            <a:pPr algn="just" eaLnBrk="1" hangingPunct="1">
              <a:lnSpc>
                <a:spcPct val="90000"/>
              </a:lnSpc>
              <a:defRPr/>
            </a:pPr>
            <a:r>
              <a:rPr lang="tr-TR" sz="2400" b="1" dirty="0">
                <a:solidFill>
                  <a:schemeClr val="hlink"/>
                </a:solidFill>
                <a:latin typeface="Comic Sans MS" pitchFamily="66" charset="0"/>
              </a:rPr>
              <a:t>I- Sağlık sebepleri</a:t>
            </a:r>
          </a:p>
          <a:p>
            <a:pPr algn="just" eaLnBrk="1" hangingPunct="1">
              <a:lnSpc>
                <a:spcPct val="90000"/>
              </a:lnSpc>
              <a:defRPr/>
            </a:pPr>
            <a:r>
              <a:rPr lang="tr-TR" sz="2400" b="1" dirty="0">
                <a:latin typeface="Comic Sans MS" pitchFamily="66" charset="0"/>
              </a:rPr>
              <a:t>a- İş sözleşmesinin konusu olan işin yapılması işin niteliğinden doğan bir sebeple işçinin sağlığı veya yaşayışı için tehlikeli olursa. </a:t>
            </a:r>
          </a:p>
          <a:p>
            <a:pPr algn="just" eaLnBrk="1" hangingPunct="1">
              <a:lnSpc>
                <a:spcPct val="90000"/>
              </a:lnSpc>
              <a:defRPr/>
            </a:pPr>
            <a:r>
              <a:rPr lang="tr-TR" sz="2400" b="1" dirty="0">
                <a:latin typeface="Comic Sans MS" pitchFamily="66" charset="0"/>
              </a:rPr>
              <a:t>b- İşçinin sürekli olarak yakından ve doğrudan buluşup görüştüğü işveren yahut başka bir işçi bulaşıcı veya işçinin işi ile bağdaşmayan bir hastalığa tutulursa. </a:t>
            </a:r>
          </a:p>
        </p:txBody>
      </p:sp>
      <p:pic>
        <p:nvPicPr>
          <p:cNvPr id="171013" name="Picture 7" descr="hemşire3">
            <a:extLst>
              <a:ext uri="{FF2B5EF4-FFF2-40B4-BE49-F238E27FC236}">
                <a16:creationId xmlns:a16="http://schemas.microsoft.com/office/drawing/2014/main" id="{C727369D-248A-3BB1-4317-1A56AFAA72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928938"/>
            <a:ext cx="669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a:extLst>
              <a:ext uri="{FF2B5EF4-FFF2-40B4-BE49-F238E27FC236}">
                <a16:creationId xmlns:a16="http://schemas.microsoft.com/office/drawing/2014/main" id="{86554C43-211B-A9B4-3F26-DBA74F49FB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AAEF378-E44E-3D4B-8D9F-410E554E0519}" type="slidenum">
              <a:rPr lang="tr-TR" altLang="tr-TR"/>
              <a:pPr/>
              <a:t>9</a:t>
            </a:fld>
            <a:endParaRPr lang="tr-TR" altLang="tr-TR"/>
          </a:p>
        </p:txBody>
      </p:sp>
      <p:sp>
        <p:nvSpPr>
          <p:cNvPr id="38915" name="Rectangle 2">
            <a:extLst>
              <a:ext uri="{FF2B5EF4-FFF2-40B4-BE49-F238E27FC236}">
                <a16:creationId xmlns:a16="http://schemas.microsoft.com/office/drawing/2014/main" id="{D75B518F-8496-8B02-4F81-3431C4D99BCD}"/>
              </a:ext>
            </a:extLst>
          </p:cNvPr>
          <p:cNvSpPr>
            <a:spLocks noGrp="1" noChangeArrowheads="1"/>
          </p:cNvSpPr>
          <p:nvPr>
            <p:ph type="title"/>
          </p:nvPr>
        </p:nvSpPr>
        <p:spPr>
          <a:solidFill>
            <a:schemeClr val="hlink"/>
          </a:solidFill>
        </p:spPr>
        <p:txBody>
          <a:bodyPr/>
          <a:lstStyle/>
          <a:p>
            <a:pPr eaLnBrk="1" hangingPunct="1"/>
            <a:r>
              <a:rPr lang="tr-TR" altLang="tr-TR">
                <a:solidFill>
                  <a:schemeClr val="bg1"/>
                </a:solidFill>
              </a:rPr>
              <a:t>İŞVEREN VEKİLİ</a:t>
            </a:r>
          </a:p>
        </p:txBody>
      </p:sp>
      <p:sp>
        <p:nvSpPr>
          <p:cNvPr id="38916" name="Rectangle 3">
            <a:extLst>
              <a:ext uri="{FF2B5EF4-FFF2-40B4-BE49-F238E27FC236}">
                <a16:creationId xmlns:a16="http://schemas.microsoft.com/office/drawing/2014/main" id="{30ACFEE7-DA16-1470-78AE-CD30FB809C8F}"/>
              </a:ext>
            </a:extLst>
          </p:cNvPr>
          <p:cNvSpPr>
            <a:spLocks noGrp="1" noChangeArrowheads="1"/>
          </p:cNvSpPr>
          <p:nvPr>
            <p:ph type="body" idx="1"/>
          </p:nvPr>
        </p:nvSpPr>
        <p:spPr>
          <a:solidFill>
            <a:schemeClr val="accent2"/>
          </a:solidFill>
        </p:spPr>
        <p:txBody>
          <a:bodyPr/>
          <a:lstStyle/>
          <a:p>
            <a:pPr eaLnBrk="1" hangingPunct="1"/>
            <a:r>
              <a:rPr lang="tr-TR" altLang="tr-TR">
                <a:latin typeface="Comic Sans MS" panose="030F0902030302020204" pitchFamily="66" charset="0"/>
              </a:rPr>
              <a:t>İşveren adına iş yöneten, ancak çoğu zaman kendisi de işçi olan kişidir.</a:t>
            </a:r>
          </a:p>
          <a:p>
            <a:pPr eaLnBrk="1" hangingPunct="1"/>
            <a:r>
              <a:rPr lang="tr-TR" altLang="tr-TR">
                <a:latin typeface="Comic Sans MS" panose="030F0902030302020204" pitchFamily="66" charset="0"/>
              </a:rPr>
              <a:t>İş Hukuku bakımından genel müdür de, ustabaşı da işveren vekilidir.</a:t>
            </a:r>
          </a:p>
        </p:txBody>
      </p:sp>
      <p:pic>
        <p:nvPicPr>
          <p:cNvPr id="38917" name="Picture 6" descr="10nx">
            <a:extLst>
              <a:ext uri="{FF2B5EF4-FFF2-40B4-BE49-F238E27FC236}">
                <a16:creationId xmlns:a16="http://schemas.microsoft.com/office/drawing/2014/main" id="{69C71EBB-6B4E-115B-78C1-53D982B172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0350"/>
            <a:ext cx="21605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5 Slayt Numarası Yer Tutucusu">
            <a:extLst>
              <a:ext uri="{FF2B5EF4-FFF2-40B4-BE49-F238E27FC236}">
                <a16:creationId xmlns:a16="http://schemas.microsoft.com/office/drawing/2014/main" id="{176884DF-58EA-2757-3A15-CBE1D6DD58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D26AD12-8DE7-3E42-8B8C-EEDD956B653B}" type="slidenum">
              <a:rPr lang="tr-TR" altLang="tr-TR"/>
              <a:pPr/>
              <a:t>90</a:t>
            </a:fld>
            <a:endParaRPr lang="tr-TR" altLang="tr-TR"/>
          </a:p>
        </p:txBody>
      </p:sp>
      <p:sp>
        <p:nvSpPr>
          <p:cNvPr id="172035" name="Rectangle 2">
            <a:extLst>
              <a:ext uri="{FF2B5EF4-FFF2-40B4-BE49-F238E27FC236}">
                <a16:creationId xmlns:a16="http://schemas.microsoft.com/office/drawing/2014/main" id="{CF2EB78D-CFBD-8A64-7306-8946B4F2A910}"/>
              </a:ext>
            </a:extLst>
          </p:cNvPr>
          <p:cNvSpPr>
            <a:spLocks noGrp="1" noChangeArrowheads="1"/>
          </p:cNvSpPr>
          <p:nvPr>
            <p:ph type="title"/>
          </p:nvPr>
        </p:nvSpPr>
        <p:spPr>
          <a:xfrm>
            <a:off x="1000125" y="428625"/>
            <a:ext cx="7793038" cy="1462088"/>
          </a:xfrm>
          <a:ln>
            <a:solidFill>
              <a:srgbClr val="FFFF00"/>
            </a:solidFill>
            <a:miter lim="800000"/>
            <a:headEnd/>
            <a:tailEnd/>
          </a:ln>
        </p:spPr>
        <p:txBody>
          <a:bodyPr/>
          <a:lstStyle/>
          <a:p>
            <a:pPr eaLnBrk="1" hangingPunct="1"/>
            <a:r>
              <a:rPr lang="tr-TR" altLang="ja-JP" sz="2400" b="1"/>
              <a:t>BULAŞICI HASTALIKLI İŞÇİNİN HAKLI FESHİ</a:t>
            </a:r>
            <a:r>
              <a:rPr lang="tr-TR" altLang="ja-JP"/>
              <a:t> </a:t>
            </a:r>
            <a:endParaRPr lang="tr-TR" altLang="tr-TR"/>
          </a:p>
        </p:txBody>
      </p:sp>
      <p:sp>
        <p:nvSpPr>
          <p:cNvPr id="61444" name="Rectangle 3">
            <a:extLst>
              <a:ext uri="{FF2B5EF4-FFF2-40B4-BE49-F238E27FC236}">
                <a16:creationId xmlns:a16="http://schemas.microsoft.com/office/drawing/2014/main" id="{13EF54A0-449F-2747-85D2-38D6FCC00B10}"/>
              </a:ext>
            </a:extLst>
          </p:cNvPr>
          <p:cNvSpPr>
            <a:spLocks noGrp="1" noChangeArrowheads="1"/>
          </p:cNvSpPr>
          <p:nvPr>
            <p:ph type="body" idx="1"/>
          </p:nvPr>
        </p:nvSpPr>
        <p:spPr>
          <a:solidFill>
            <a:schemeClr val="bg1">
              <a:lumMod val="85000"/>
            </a:schemeClr>
          </a:solidFill>
        </p:spPr>
        <p:txBody>
          <a:bodyPr/>
          <a:lstStyle/>
          <a:p>
            <a:pPr eaLnBrk="1" hangingPunct="1">
              <a:lnSpc>
                <a:spcPct val="80000"/>
              </a:lnSpc>
              <a:defRPr/>
            </a:pPr>
            <a:r>
              <a:rPr lang="tr-TR" sz="2400" b="1" dirty="0"/>
              <a:t>YARGITAY</a:t>
            </a:r>
            <a:r>
              <a:rPr lang="tr-TR" sz="2400" dirty="0"/>
              <a:t> </a:t>
            </a:r>
            <a:r>
              <a:rPr lang="tr-TR" sz="2400" b="1" dirty="0"/>
              <a:t>HUKUK GENEL KURULU</a:t>
            </a:r>
            <a:r>
              <a:rPr lang="tr-TR" sz="2400" dirty="0"/>
              <a:t>, </a:t>
            </a:r>
            <a:r>
              <a:rPr lang="tr-TR" sz="2400" b="1" dirty="0"/>
              <a:t>13.02.2008</a:t>
            </a:r>
          </a:p>
          <a:p>
            <a:pPr eaLnBrk="1" hangingPunct="1">
              <a:lnSpc>
                <a:spcPct val="80000"/>
              </a:lnSpc>
              <a:buFont typeface="Wingdings" pitchFamily="2" charset="2"/>
              <a:buNone/>
              <a:defRPr/>
            </a:pPr>
            <a:r>
              <a:rPr lang="tr-TR" sz="2400" b="1" dirty="0"/>
              <a:t>E: 2008/9-133</a:t>
            </a:r>
            <a:r>
              <a:rPr lang="tr-TR" sz="2400" dirty="0"/>
              <a:t>, </a:t>
            </a:r>
            <a:r>
              <a:rPr lang="tr-TR" sz="2400" b="1" dirty="0"/>
              <a:t>K: 2008/126</a:t>
            </a:r>
          </a:p>
          <a:p>
            <a:pPr algn="just" eaLnBrk="1" hangingPunct="1">
              <a:lnSpc>
                <a:spcPct val="80000"/>
              </a:lnSpc>
              <a:buFont typeface="Wingdings" pitchFamily="2" charset="2"/>
              <a:buNone/>
              <a:defRPr/>
            </a:pPr>
            <a:endParaRPr lang="tr-TR" sz="2400" b="1" dirty="0"/>
          </a:p>
          <a:p>
            <a:pPr algn="just" eaLnBrk="1" hangingPunct="1">
              <a:lnSpc>
                <a:spcPct val="80000"/>
              </a:lnSpc>
              <a:defRPr/>
            </a:pPr>
            <a:r>
              <a:rPr lang="tr-TR" sz="2400" b="1" dirty="0"/>
              <a:t>ÖZETİ: </a:t>
            </a:r>
            <a:r>
              <a:rPr lang="tr-TR" sz="2400" dirty="0"/>
              <a:t>Davacı işçinin çalıştığı yerin gıda işyeri olduğu, bu nedenle hastalığı bulaştırma riskinin çok yüksek olduğu, bu işyerinde çalışmasının, yakalandığı hastalığın niteliği de düşünüldüğünde işçi yönünden yaşamsal risk doğurabileceği anlaşılmakla, iş akdinin işçi tarafından haklı olarak feshedildiği, dolayısıyla kıdem tazminatını almaya hak kazandığı sonucuna varılmıştır.</a:t>
            </a:r>
          </a:p>
        </p:txBody>
      </p:sp>
      <p:pic>
        <p:nvPicPr>
          <p:cNvPr id="172037" name="Picture 4" descr="AN1178">
            <a:extLst>
              <a:ext uri="{FF2B5EF4-FFF2-40B4-BE49-F238E27FC236}">
                <a16:creationId xmlns:a16="http://schemas.microsoft.com/office/drawing/2014/main" id="{AF79A89B-FB7A-2DC2-777E-3AD6636D0A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214313"/>
            <a:ext cx="1125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5 Slayt Numarası Yer Tutucusu">
            <a:extLst>
              <a:ext uri="{FF2B5EF4-FFF2-40B4-BE49-F238E27FC236}">
                <a16:creationId xmlns:a16="http://schemas.microsoft.com/office/drawing/2014/main" id="{9C6C8CFB-0E4F-CAC8-4474-75F86DB12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1A5E47B-572E-454D-B1D2-C1FDFFF5CD4A}" type="slidenum">
              <a:rPr lang="tr-TR" altLang="tr-TR"/>
              <a:pPr/>
              <a:t>91</a:t>
            </a:fld>
            <a:endParaRPr lang="tr-TR" altLang="tr-TR"/>
          </a:p>
        </p:txBody>
      </p:sp>
      <p:sp>
        <p:nvSpPr>
          <p:cNvPr id="100354" name="Rectangle 2">
            <a:extLst>
              <a:ext uri="{FF2B5EF4-FFF2-40B4-BE49-F238E27FC236}">
                <a16:creationId xmlns:a16="http://schemas.microsoft.com/office/drawing/2014/main" id="{AB8684DC-02C9-A9D2-EF81-FC073F2BAA57}"/>
              </a:ext>
            </a:extLst>
          </p:cNvPr>
          <p:cNvSpPr>
            <a:spLocks noGrp="1" noChangeArrowheads="1"/>
          </p:cNvSpPr>
          <p:nvPr>
            <p:ph type="title"/>
          </p:nvPr>
        </p:nvSpPr>
        <p:spPr>
          <a:solidFill>
            <a:schemeClr val="hlink"/>
          </a:solidFill>
        </p:spPr>
        <p:txBody>
          <a:bodyPr/>
          <a:lstStyle/>
          <a:p>
            <a:pPr eaLnBrk="1" hangingPunct="1"/>
            <a:r>
              <a:rPr lang="tr-TR" altLang="tr-TR" sz="2400" b="1">
                <a:solidFill>
                  <a:schemeClr val="bg1"/>
                </a:solidFill>
              </a:rPr>
              <a:t>24/II- Ahlak ve iyiniyet kurallarına uymayan haller ve benzerleri</a:t>
            </a:r>
            <a:br>
              <a:rPr lang="tr-TR" altLang="tr-TR" sz="2400" b="1">
                <a:solidFill>
                  <a:schemeClr val="bg1"/>
                </a:solidFill>
              </a:rPr>
            </a:br>
            <a:endParaRPr lang="tr-TR" altLang="tr-TR" sz="2400" b="1">
              <a:solidFill>
                <a:schemeClr val="bg1"/>
              </a:solidFill>
            </a:endParaRPr>
          </a:p>
        </p:txBody>
      </p:sp>
      <p:sp>
        <p:nvSpPr>
          <p:cNvPr id="100355" name="Rectangle 3">
            <a:extLst>
              <a:ext uri="{FF2B5EF4-FFF2-40B4-BE49-F238E27FC236}">
                <a16:creationId xmlns:a16="http://schemas.microsoft.com/office/drawing/2014/main" id="{75E683DA-FB80-8C5D-AE91-8C767F78D8D2}"/>
              </a:ext>
            </a:extLst>
          </p:cNvPr>
          <p:cNvSpPr>
            <a:spLocks noGrp="1" noChangeArrowheads="1"/>
          </p:cNvSpPr>
          <p:nvPr>
            <p:ph type="body" idx="1"/>
          </p:nvPr>
        </p:nvSpPr>
        <p:spPr>
          <a:xfrm>
            <a:off x="571500" y="1857375"/>
            <a:ext cx="8286750" cy="4572000"/>
          </a:xfrm>
          <a:solidFill>
            <a:schemeClr val="bg1">
              <a:lumMod val="85000"/>
            </a:schemeClr>
          </a:solidFill>
        </p:spPr>
        <p:txBody>
          <a:bodyPr/>
          <a:lstStyle/>
          <a:p>
            <a:pPr algn="just" eaLnBrk="1" hangingPunct="1">
              <a:lnSpc>
                <a:spcPct val="80000"/>
              </a:lnSpc>
              <a:defRPr/>
            </a:pPr>
            <a:r>
              <a:rPr lang="tr-TR" sz="2400" b="1" dirty="0">
                <a:latin typeface="Comic Sans MS" pitchFamily="66" charset="0"/>
              </a:rPr>
              <a:t>İşveren </a:t>
            </a:r>
            <a:r>
              <a:rPr lang="tr-TR" sz="2400" b="1" dirty="0">
                <a:solidFill>
                  <a:schemeClr val="hlink"/>
                </a:solidFill>
                <a:latin typeface="Comic Sans MS" pitchFamily="66" charset="0"/>
              </a:rPr>
              <a:t>sözleşmenin esaslı noktalarında işçiyi yanıltırsa. </a:t>
            </a:r>
          </a:p>
          <a:p>
            <a:pPr algn="just" eaLnBrk="1" hangingPunct="1">
              <a:lnSpc>
                <a:spcPct val="80000"/>
              </a:lnSpc>
              <a:buFont typeface="Wingdings" pitchFamily="2" charset="2"/>
              <a:buNone/>
              <a:defRPr/>
            </a:pPr>
            <a:endParaRPr lang="tr-TR" sz="2400" b="1" dirty="0">
              <a:solidFill>
                <a:schemeClr val="hlink"/>
              </a:solidFill>
              <a:latin typeface="Comic Sans MS" pitchFamily="66" charset="0"/>
            </a:endParaRPr>
          </a:p>
          <a:p>
            <a:pPr algn="just" eaLnBrk="1" hangingPunct="1">
              <a:lnSpc>
                <a:spcPct val="80000"/>
              </a:lnSpc>
              <a:defRPr/>
            </a:pPr>
            <a:r>
              <a:rPr lang="tr-TR" sz="2400" b="1" dirty="0">
                <a:latin typeface="Comic Sans MS" pitchFamily="66" charset="0"/>
              </a:rPr>
              <a:t>İşveren </a:t>
            </a:r>
            <a:r>
              <a:rPr lang="tr-TR" sz="2400" b="1" dirty="0">
                <a:solidFill>
                  <a:schemeClr val="hlink"/>
                </a:solidFill>
                <a:latin typeface="Comic Sans MS" pitchFamily="66" charset="0"/>
              </a:rPr>
              <a:t>işçinin veya ailesi üyelerinden birinin</a:t>
            </a:r>
            <a:r>
              <a:rPr lang="tr-TR" sz="2400" b="1" dirty="0">
                <a:latin typeface="Comic Sans MS" pitchFamily="66" charset="0"/>
              </a:rPr>
              <a:t> şeref ve namusuna dokunacak şekilde sözler söyler, davranışlarda bulunursa veya işçiye cinsel tacizde bulunursa. </a:t>
            </a:r>
          </a:p>
          <a:p>
            <a:pPr algn="just" eaLnBrk="1" hangingPunct="1">
              <a:lnSpc>
                <a:spcPct val="80000"/>
              </a:lnSpc>
              <a:buFont typeface="Wingdings" pitchFamily="2" charset="2"/>
              <a:buNone/>
              <a:defRPr/>
            </a:pPr>
            <a:endParaRPr lang="tr-TR" sz="2400" b="1" dirty="0">
              <a:latin typeface="Comic Sans MS" pitchFamily="66" charset="0"/>
            </a:endParaRPr>
          </a:p>
          <a:p>
            <a:pPr algn="just" eaLnBrk="1" hangingPunct="1">
              <a:lnSpc>
                <a:spcPct val="80000"/>
              </a:lnSpc>
              <a:defRPr/>
            </a:pPr>
            <a:r>
              <a:rPr lang="tr-TR" sz="2400" b="1" dirty="0">
                <a:latin typeface="Comic Sans MS" pitchFamily="66" charset="0"/>
              </a:rPr>
              <a:t>İşveren </a:t>
            </a:r>
            <a:r>
              <a:rPr lang="tr-TR" sz="2400" b="1" dirty="0">
                <a:solidFill>
                  <a:schemeClr val="hlink"/>
                </a:solidFill>
                <a:latin typeface="Comic Sans MS" pitchFamily="66" charset="0"/>
              </a:rPr>
              <a:t>işçiye veya ailesi üyelerinden birine karşı</a:t>
            </a:r>
            <a:r>
              <a:rPr lang="tr-TR" sz="2400" b="1" dirty="0">
                <a:latin typeface="Comic Sans MS" pitchFamily="66" charset="0"/>
              </a:rPr>
              <a:t> sataşmada bulunur veya gözdağı verirse, kanuna karşı davranışa kışkırtır, yahut işçiye ve ailesi üyelerinden birine karşı hapsi gerektiren bir suç işlerse yahut işçi hakkında şeref ve haysiyet kırıcı asılsız ağır </a:t>
            </a:r>
            <a:r>
              <a:rPr lang="tr-TR" sz="2400" b="1" dirty="0" err="1">
                <a:latin typeface="Comic Sans MS" pitchFamily="66" charset="0"/>
              </a:rPr>
              <a:t>isnad</a:t>
            </a:r>
            <a:r>
              <a:rPr lang="tr-TR" sz="2400" b="1" dirty="0">
                <a:latin typeface="Comic Sans MS" pitchFamily="66" charset="0"/>
              </a:rPr>
              <a:t> veya ithamlarda bulunursa. </a:t>
            </a:r>
          </a:p>
          <a:p>
            <a:pPr algn="just" eaLnBrk="1" hangingPunct="1">
              <a:lnSpc>
                <a:spcPct val="80000"/>
              </a:lnSpc>
              <a:buFont typeface="Wingdings" pitchFamily="2" charset="2"/>
              <a:buNone/>
              <a:defRPr/>
            </a:pPr>
            <a:endParaRPr lang="tr-TR" sz="2000" b="1"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4">
                                            <p:txEl>
                                              <p:charRg st="4294967295" end="4294967295"/>
                                            </p:txEl>
                                          </p:spTgt>
                                        </p:tgtEl>
                                        <p:attrNameLst>
                                          <p:attrName>style.visibility</p:attrName>
                                        </p:attrNameLst>
                                      </p:cBhvr>
                                      <p:to>
                                        <p:strVal val="visible"/>
                                      </p:to>
                                    </p:set>
                                    <p:animEffect transition="in" filter="fade">
                                      <p:cBhvr>
                                        <p:cTn id="7" dur="2000"/>
                                        <p:tgtEl>
                                          <p:spTgt spid="10035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bg/>
                                          </p:spTgt>
                                        </p:tgtEl>
                                        <p:attrNameLst>
                                          <p:attrName>style.visibility</p:attrName>
                                        </p:attrNameLst>
                                      </p:cBhvr>
                                      <p:to>
                                        <p:strVal val="visible"/>
                                      </p:to>
                                    </p:set>
                                    <p:animEffect transition="in" filter="wipe(left)">
                                      <p:cBhvr>
                                        <p:cTn id="12" dur="500"/>
                                        <p:tgtEl>
                                          <p:spTgt spid="10035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0" end="0"/>
                                            </p:txEl>
                                          </p:spTgt>
                                        </p:tgtEl>
                                        <p:attrNameLst>
                                          <p:attrName>style.visibility</p:attrName>
                                        </p:attrNameLst>
                                      </p:cBhvr>
                                      <p:to>
                                        <p:strVal val="visible"/>
                                      </p:to>
                                    </p:set>
                                    <p:animEffect transition="in" filter="wipe(left)">
                                      <p:cBhvr>
                                        <p:cTn id="17" dur="500"/>
                                        <p:tgtEl>
                                          <p:spTgt spid="10035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5">
                                            <p:txEl>
                                              <p:pRg st="2" end="2"/>
                                            </p:txEl>
                                          </p:spTgt>
                                        </p:tgtEl>
                                        <p:attrNameLst>
                                          <p:attrName>style.visibility</p:attrName>
                                        </p:attrNameLst>
                                      </p:cBhvr>
                                      <p:to>
                                        <p:strVal val="visible"/>
                                      </p:to>
                                    </p:set>
                                    <p:animEffect transition="in" filter="wipe(left)">
                                      <p:cBhvr>
                                        <p:cTn id="22" dur="500"/>
                                        <p:tgtEl>
                                          <p:spTgt spid="1003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wipe(left)">
                                      <p:cBhvr>
                                        <p:cTn id="27" dur="5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Başlık">
            <a:extLst>
              <a:ext uri="{FF2B5EF4-FFF2-40B4-BE49-F238E27FC236}">
                <a16:creationId xmlns:a16="http://schemas.microsoft.com/office/drawing/2014/main" id="{6D7A4802-2BCD-B35A-BB61-8E7FC513BFB4}"/>
              </a:ext>
            </a:extLst>
          </p:cNvPr>
          <p:cNvSpPr>
            <a:spLocks noGrp="1" noChangeArrowheads="1"/>
          </p:cNvSpPr>
          <p:nvPr>
            <p:ph type="title"/>
          </p:nvPr>
        </p:nvSpPr>
        <p:spPr/>
        <p:txBody>
          <a:bodyPr/>
          <a:lstStyle/>
          <a:p>
            <a:r>
              <a:rPr lang="tr-TR" altLang="tr-TR" sz="2800" b="1">
                <a:solidFill>
                  <a:srgbClr val="FF0000"/>
                </a:solidFill>
              </a:rPr>
              <a:t>24/II- Ahlak ve iyiniyet kurallarına uymayan haller ve benzerleri</a:t>
            </a:r>
            <a:endParaRPr lang="tr-TR" altLang="tr-TR" sz="2800">
              <a:solidFill>
                <a:srgbClr val="FF0000"/>
              </a:solidFill>
            </a:endParaRPr>
          </a:p>
        </p:txBody>
      </p:sp>
      <p:sp>
        <p:nvSpPr>
          <p:cNvPr id="174083" name="2 İçerik Yer Tutucusu">
            <a:extLst>
              <a:ext uri="{FF2B5EF4-FFF2-40B4-BE49-F238E27FC236}">
                <a16:creationId xmlns:a16="http://schemas.microsoft.com/office/drawing/2014/main" id="{97E7D076-7CC6-52F2-6F4D-13B4EE1942CB}"/>
              </a:ext>
            </a:extLst>
          </p:cNvPr>
          <p:cNvSpPr>
            <a:spLocks noGrp="1" noChangeArrowheads="1"/>
          </p:cNvSpPr>
          <p:nvPr>
            <p:ph idx="1"/>
          </p:nvPr>
        </p:nvSpPr>
        <p:spPr/>
        <p:txBody>
          <a:bodyPr/>
          <a:lstStyle/>
          <a:p>
            <a:pPr algn="just" eaLnBrk="1" hangingPunct="1">
              <a:lnSpc>
                <a:spcPct val="80000"/>
              </a:lnSpc>
            </a:pPr>
            <a:r>
              <a:rPr lang="tr-TR" altLang="tr-TR" b="1">
                <a:latin typeface="Comic Sans MS" panose="030F0902030302020204" pitchFamily="66" charset="0"/>
              </a:rPr>
              <a:t>İşçi,diğer bir işçi veya üçüncü kişiler tarafından işyerinde </a:t>
            </a:r>
            <a:r>
              <a:rPr lang="tr-TR" altLang="tr-TR" b="1">
                <a:solidFill>
                  <a:schemeClr val="hlink"/>
                </a:solidFill>
                <a:latin typeface="Comic Sans MS" panose="030F0902030302020204" pitchFamily="66" charset="0"/>
              </a:rPr>
              <a:t>cinsel tacize</a:t>
            </a:r>
            <a:r>
              <a:rPr lang="tr-TR" altLang="tr-TR" b="1">
                <a:latin typeface="Comic Sans MS" panose="030F0902030302020204" pitchFamily="66" charset="0"/>
              </a:rPr>
              <a:t> uğrar ve bu durumu işverene bildirmesine rağmen gerekli önlemler alınmazsa</a:t>
            </a:r>
          </a:p>
          <a:p>
            <a:pPr algn="just" eaLnBrk="1" hangingPunct="1">
              <a:lnSpc>
                <a:spcPct val="80000"/>
              </a:lnSpc>
            </a:pPr>
            <a:r>
              <a:rPr lang="tr-TR" altLang="tr-TR" b="1">
                <a:latin typeface="Comic Sans MS" panose="030F0902030302020204" pitchFamily="66" charset="0"/>
              </a:rPr>
              <a:t> İşveren tarafından işçinin </a:t>
            </a:r>
            <a:r>
              <a:rPr lang="tr-TR" altLang="tr-TR" b="1">
                <a:solidFill>
                  <a:schemeClr val="hlink"/>
                </a:solidFill>
                <a:latin typeface="Comic Sans MS" panose="030F0902030302020204" pitchFamily="66" charset="0"/>
              </a:rPr>
              <a:t>ücreti </a:t>
            </a:r>
            <a:r>
              <a:rPr lang="tr-TR" altLang="tr-TR" b="1">
                <a:latin typeface="Comic Sans MS" panose="030F0902030302020204" pitchFamily="66" charset="0"/>
              </a:rPr>
              <a:t>kanun hükümleri veya sözleşme şartlarına uygun olarak hesap edilmez veya ödenmezse, </a:t>
            </a:r>
          </a:p>
          <a:p>
            <a:pPr algn="just" eaLnBrk="1" hangingPunct="1">
              <a:lnSpc>
                <a:spcPct val="80000"/>
              </a:lnSpc>
            </a:pPr>
            <a:r>
              <a:rPr lang="tr-TR" altLang="tr-TR" b="1">
                <a:solidFill>
                  <a:schemeClr val="hlink"/>
                </a:solidFill>
                <a:latin typeface="Comic Sans MS" panose="030F0902030302020204" pitchFamily="66" charset="0"/>
              </a:rPr>
              <a:t>Çalışma şartları uygulanmazsa.</a:t>
            </a:r>
            <a:endParaRPr lang="tr-TR" altLang="tr-TR"/>
          </a:p>
        </p:txBody>
      </p:sp>
      <p:sp>
        <p:nvSpPr>
          <p:cNvPr id="174084" name="5 Slayt Numarası Yer Tutucusu">
            <a:extLst>
              <a:ext uri="{FF2B5EF4-FFF2-40B4-BE49-F238E27FC236}">
                <a16:creationId xmlns:a16="http://schemas.microsoft.com/office/drawing/2014/main" id="{47C61462-BD5B-B673-782E-462A514F8D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CE4E2B3-AC5C-944E-8984-3D1929727F01}" type="slidenum">
              <a:rPr lang="tr-TR" altLang="tr-TR"/>
              <a:pPr/>
              <a:t>92</a:t>
            </a:fld>
            <a:endParaRPr lang="tr-TR" altLang="tr-T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Başlık">
            <a:extLst>
              <a:ext uri="{FF2B5EF4-FFF2-40B4-BE49-F238E27FC236}">
                <a16:creationId xmlns:a16="http://schemas.microsoft.com/office/drawing/2014/main" id="{8ECFD32F-AEC2-D0F5-98C5-5BBD729ADF63}"/>
              </a:ext>
            </a:extLst>
          </p:cNvPr>
          <p:cNvSpPr>
            <a:spLocks noGrp="1" noChangeArrowheads="1"/>
          </p:cNvSpPr>
          <p:nvPr>
            <p:ph type="title"/>
          </p:nvPr>
        </p:nvSpPr>
        <p:spPr/>
        <p:txBody>
          <a:bodyPr/>
          <a:lstStyle/>
          <a:p>
            <a:r>
              <a:rPr lang="tr-TR" altLang="tr-TR"/>
              <a:t>TBK . Md.417: MOBBING</a:t>
            </a:r>
          </a:p>
        </p:txBody>
      </p:sp>
      <p:sp>
        <p:nvSpPr>
          <p:cNvPr id="63491" name="2 İçerik Yer Tutucusu">
            <a:extLst>
              <a:ext uri="{FF2B5EF4-FFF2-40B4-BE49-F238E27FC236}">
                <a16:creationId xmlns:a16="http://schemas.microsoft.com/office/drawing/2014/main" id="{D38ED6D7-71D6-C2E2-06C8-A914ED6E1D77}"/>
              </a:ext>
            </a:extLst>
          </p:cNvPr>
          <p:cNvSpPr>
            <a:spLocks noGrp="1"/>
          </p:cNvSpPr>
          <p:nvPr>
            <p:ph idx="1"/>
          </p:nvPr>
        </p:nvSpPr>
        <p:spPr>
          <a:xfrm>
            <a:off x="857250" y="2017713"/>
            <a:ext cx="8097838" cy="4114800"/>
          </a:xfrm>
          <a:solidFill>
            <a:schemeClr val="bg1">
              <a:lumMod val="85000"/>
            </a:schemeClr>
          </a:solidFill>
        </p:spPr>
        <p:txBody>
          <a:bodyPr/>
          <a:lstStyle/>
          <a:p>
            <a:pPr algn="just">
              <a:defRPr/>
            </a:pPr>
            <a:r>
              <a:rPr lang="tr-TR" dirty="0"/>
              <a:t>İşveren psikolojik ve cinsel tacize karşı önlem almakla yükümlüdür.</a:t>
            </a:r>
          </a:p>
          <a:p>
            <a:pPr algn="just">
              <a:defRPr/>
            </a:pPr>
            <a:r>
              <a:rPr lang="tr-TR" dirty="0"/>
              <a:t>İşverenin tazminat sorumluluğu vardır.</a:t>
            </a:r>
          </a:p>
          <a:p>
            <a:pPr algn="just">
              <a:defRPr/>
            </a:pPr>
            <a:r>
              <a:rPr lang="tr-TR" dirty="0" err="1"/>
              <a:t>Mobbingin</a:t>
            </a:r>
            <a:r>
              <a:rPr lang="tr-TR" dirty="0"/>
              <a:t> Önlenmesi konulu 19.03.2011 günlü Başbakanlık Genelgesi de işvereni sorumlu tutuyor.</a:t>
            </a:r>
          </a:p>
        </p:txBody>
      </p:sp>
      <p:sp>
        <p:nvSpPr>
          <p:cNvPr id="175108" name="3 Slayt Numarası Yer Tutucusu">
            <a:extLst>
              <a:ext uri="{FF2B5EF4-FFF2-40B4-BE49-F238E27FC236}">
                <a16:creationId xmlns:a16="http://schemas.microsoft.com/office/drawing/2014/main" id="{1850AAE9-3D11-4567-E54C-20C6E64EA1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D0FCAAE-6FBF-C14D-8E2F-65DE89781B24}" type="slidenum">
              <a:rPr lang="tr-TR" altLang="tr-TR"/>
              <a:pPr/>
              <a:t>93</a:t>
            </a:fld>
            <a:endParaRPr lang="tr-TR" altLang="tr-T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5 Slayt Numarası Yer Tutucusu">
            <a:extLst>
              <a:ext uri="{FF2B5EF4-FFF2-40B4-BE49-F238E27FC236}">
                <a16:creationId xmlns:a16="http://schemas.microsoft.com/office/drawing/2014/main" id="{AF9D8179-D0DC-04C4-2D3A-E4F53E1A6E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7901AA7-28B3-F847-8C39-00807DA1A042}" type="slidenum">
              <a:rPr lang="tr-TR" altLang="tr-TR"/>
              <a:pPr/>
              <a:t>94</a:t>
            </a:fld>
            <a:endParaRPr lang="tr-TR" altLang="tr-TR"/>
          </a:p>
        </p:txBody>
      </p:sp>
      <p:sp>
        <p:nvSpPr>
          <p:cNvPr id="176131" name="Rectangle 2">
            <a:extLst>
              <a:ext uri="{FF2B5EF4-FFF2-40B4-BE49-F238E27FC236}">
                <a16:creationId xmlns:a16="http://schemas.microsoft.com/office/drawing/2014/main" id="{DE9F8444-D10F-2C32-9D34-92D337484033}"/>
              </a:ext>
            </a:extLst>
          </p:cNvPr>
          <p:cNvSpPr>
            <a:spLocks noGrp="1" noChangeArrowheads="1"/>
          </p:cNvSpPr>
          <p:nvPr>
            <p:ph type="title"/>
          </p:nvPr>
        </p:nvSpPr>
        <p:spPr>
          <a:solidFill>
            <a:schemeClr val="hlink"/>
          </a:solidFill>
        </p:spPr>
        <p:txBody>
          <a:bodyPr/>
          <a:lstStyle/>
          <a:p>
            <a:pPr eaLnBrk="1" hangingPunct="1"/>
            <a:r>
              <a:rPr lang="tr-TR" altLang="tr-TR" sz="4000" b="1">
                <a:solidFill>
                  <a:schemeClr val="bg1"/>
                </a:solidFill>
                <a:latin typeface="Comic Sans MS" panose="030F0902030302020204" pitchFamily="66" charset="0"/>
              </a:rPr>
              <a:t>24/III- Zorlayıcı sebepler</a:t>
            </a:r>
            <a:br>
              <a:rPr lang="tr-TR" altLang="tr-TR" sz="4000" b="1">
                <a:latin typeface="Comic Sans MS" panose="030F0902030302020204" pitchFamily="66" charset="0"/>
              </a:rPr>
            </a:br>
            <a:endParaRPr lang="tr-TR" altLang="tr-TR" sz="4000" b="1">
              <a:latin typeface="Comic Sans MS" panose="030F0902030302020204" pitchFamily="66" charset="0"/>
            </a:endParaRPr>
          </a:p>
        </p:txBody>
      </p:sp>
      <p:sp>
        <p:nvSpPr>
          <p:cNvPr id="64516" name="Rectangle 3">
            <a:extLst>
              <a:ext uri="{FF2B5EF4-FFF2-40B4-BE49-F238E27FC236}">
                <a16:creationId xmlns:a16="http://schemas.microsoft.com/office/drawing/2014/main" id="{563C29D6-C0F1-DA04-99B3-0149689CAE15}"/>
              </a:ext>
            </a:extLst>
          </p:cNvPr>
          <p:cNvSpPr>
            <a:spLocks noGrp="1" noChangeArrowheads="1"/>
          </p:cNvSpPr>
          <p:nvPr>
            <p:ph type="body" idx="1"/>
          </p:nvPr>
        </p:nvSpPr>
        <p:spPr>
          <a:solidFill>
            <a:schemeClr val="bg1">
              <a:lumMod val="85000"/>
            </a:schemeClr>
          </a:solidFill>
        </p:spPr>
        <p:txBody>
          <a:bodyPr/>
          <a:lstStyle/>
          <a:p>
            <a:pPr algn="just" eaLnBrk="1" hangingPunct="1">
              <a:defRPr/>
            </a:pPr>
            <a:r>
              <a:rPr lang="tr-TR" b="1" dirty="0">
                <a:latin typeface="Comic Sans MS" pitchFamily="66" charset="0"/>
              </a:rPr>
              <a:t>İşçinin çalıştığı </a:t>
            </a:r>
            <a:r>
              <a:rPr lang="tr-TR" b="1" dirty="0">
                <a:solidFill>
                  <a:schemeClr val="hlink"/>
                </a:solidFill>
                <a:latin typeface="Comic Sans MS" pitchFamily="66" charset="0"/>
              </a:rPr>
              <a:t>işyerinde bir haftadan fazla süre ile işin durmasını</a:t>
            </a:r>
            <a:r>
              <a:rPr lang="tr-TR" b="1" dirty="0">
                <a:latin typeface="Comic Sans MS" pitchFamily="66" charset="0"/>
              </a:rPr>
              <a:t> gerektirecek zorlayıcı sebepler ortaya çıkarsa.</a:t>
            </a:r>
            <a:r>
              <a:rPr lang="tr-TR" dirty="0"/>
              <a:t> </a:t>
            </a:r>
          </a:p>
          <a:p>
            <a:pPr eaLnBrk="1" hangingPunct="1">
              <a:buFont typeface="Wingdings" pitchFamily="2" charset="2"/>
              <a:buNone/>
              <a:defRPr/>
            </a:pPr>
            <a:endParaRPr lang="tr-TR" dirty="0"/>
          </a:p>
          <a:p>
            <a:pPr eaLnBrk="1" hangingPunct="1">
              <a:buFont typeface="Wingdings" pitchFamily="2" charset="2"/>
              <a:buNone/>
              <a:defRPr/>
            </a:pPr>
            <a:endParaRPr lang="tr-TR" dirty="0"/>
          </a:p>
        </p:txBody>
      </p:sp>
      <p:pic>
        <p:nvPicPr>
          <p:cNvPr id="176133" name="Picture 4" descr="gif162">
            <a:extLst>
              <a:ext uri="{FF2B5EF4-FFF2-40B4-BE49-F238E27FC236}">
                <a16:creationId xmlns:a16="http://schemas.microsoft.com/office/drawing/2014/main" id="{657D8916-5DF6-99B4-CFB7-5FF1BA9DF69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292600"/>
            <a:ext cx="21605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5 Slayt Numarası Yer Tutucusu">
            <a:extLst>
              <a:ext uri="{FF2B5EF4-FFF2-40B4-BE49-F238E27FC236}">
                <a16:creationId xmlns:a16="http://schemas.microsoft.com/office/drawing/2014/main" id="{714B4AB4-7565-55DA-5B41-0E3238806D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66F62F5-BA40-5545-810A-468B82525192}" type="slidenum">
              <a:rPr lang="tr-TR" altLang="tr-TR"/>
              <a:pPr/>
              <a:t>95</a:t>
            </a:fld>
            <a:endParaRPr lang="tr-TR" altLang="tr-TR"/>
          </a:p>
        </p:txBody>
      </p:sp>
      <p:sp>
        <p:nvSpPr>
          <p:cNvPr id="65539" name="Rectangle 3">
            <a:extLst>
              <a:ext uri="{FF2B5EF4-FFF2-40B4-BE49-F238E27FC236}">
                <a16:creationId xmlns:a16="http://schemas.microsoft.com/office/drawing/2014/main" id="{50044D0B-4769-DC44-264A-D961EDDF2427}"/>
              </a:ext>
            </a:extLst>
          </p:cNvPr>
          <p:cNvSpPr>
            <a:spLocks noGrp="1" noChangeArrowheads="1"/>
          </p:cNvSpPr>
          <p:nvPr>
            <p:ph type="body" idx="1"/>
          </p:nvPr>
        </p:nvSpPr>
        <p:spPr>
          <a:xfrm>
            <a:off x="1182688" y="2017713"/>
            <a:ext cx="7604125" cy="4114800"/>
          </a:xfrm>
          <a:solidFill>
            <a:schemeClr val="bg1">
              <a:lumMod val="85000"/>
            </a:schemeClr>
          </a:solidFill>
        </p:spPr>
        <p:txBody>
          <a:bodyPr/>
          <a:lstStyle/>
          <a:p>
            <a:pPr algn="just" eaLnBrk="1" hangingPunct="1">
              <a:lnSpc>
                <a:spcPct val="90000"/>
              </a:lnSpc>
              <a:defRPr/>
            </a:pPr>
            <a:r>
              <a:rPr lang="tr-TR" sz="2400" b="1" dirty="0">
                <a:latin typeface="Times New Roman" pitchFamily="18" charset="0"/>
                <a:cs typeface="Times New Roman" pitchFamily="18" charset="0"/>
              </a:rPr>
              <a:t>İşçinin hastalık, kaza, doğum ve gebelik gibi hallerde işveren için iş sözleşmesini bildirimsiz fesih hakkı; belirtilen hallerin işçinin işyerindeki çalışma süresine göre 17. maddedeki </a:t>
            </a:r>
            <a:r>
              <a:rPr lang="tr-TR" sz="2400" b="1" dirty="0">
                <a:solidFill>
                  <a:schemeClr val="hlink"/>
                </a:solidFill>
                <a:latin typeface="Times New Roman" pitchFamily="18" charset="0"/>
                <a:cs typeface="Times New Roman" pitchFamily="18" charset="0"/>
              </a:rPr>
              <a:t>bildirim sürelerini altı hafta aşmasından sonra</a:t>
            </a:r>
            <a:r>
              <a:rPr lang="tr-TR" sz="2400" b="1" dirty="0">
                <a:latin typeface="Times New Roman" pitchFamily="18" charset="0"/>
                <a:cs typeface="Times New Roman" pitchFamily="18" charset="0"/>
              </a:rPr>
              <a:t> doğar. </a:t>
            </a:r>
          </a:p>
          <a:p>
            <a:pPr algn="just" eaLnBrk="1" hangingPunct="1">
              <a:lnSpc>
                <a:spcPct val="90000"/>
              </a:lnSpc>
              <a:defRPr/>
            </a:pPr>
            <a:r>
              <a:rPr lang="tr-TR" sz="2400" b="1" dirty="0">
                <a:latin typeface="Times New Roman" pitchFamily="18" charset="0"/>
                <a:cs typeface="Times New Roman" pitchFamily="18" charset="0"/>
              </a:rPr>
              <a:t>Doğum ve gebelik hallerinde bu süre 74. maddedeki sürenin bitiminde başlar. </a:t>
            </a:r>
            <a:r>
              <a:rPr lang="tr-TR" sz="2400" b="1" dirty="0">
                <a:solidFill>
                  <a:schemeClr val="hlink"/>
                </a:solidFill>
                <a:latin typeface="Times New Roman" pitchFamily="18" charset="0"/>
                <a:cs typeface="Times New Roman" pitchFamily="18" charset="0"/>
              </a:rPr>
              <a:t>Ancak işçinin iş sözleşmesinin askıda kalması nedeniyle işine gidemediği süreler için ücret işlemez.</a:t>
            </a:r>
            <a:r>
              <a:rPr lang="tr-TR" sz="2400" b="1" dirty="0">
                <a:solidFill>
                  <a:schemeClr val="hlink"/>
                </a:solidFill>
                <a:latin typeface="Comic Sans MS" pitchFamily="66" charset="0"/>
              </a:rPr>
              <a:t> </a:t>
            </a:r>
          </a:p>
          <a:p>
            <a:pPr eaLnBrk="1" hangingPunct="1">
              <a:lnSpc>
                <a:spcPct val="90000"/>
              </a:lnSpc>
              <a:defRPr/>
            </a:pPr>
            <a:endParaRPr lang="tr-TR" sz="2800" dirty="0"/>
          </a:p>
        </p:txBody>
      </p:sp>
      <p:sp>
        <p:nvSpPr>
          <p:cNvPr id="177156" name="4 Başlık">
            <a:extLst>
              <a:ext uri="{FF2B5EF4-FFF2-40B4-BE49-F238E27FC236}">
                <a16:creationId xmlns:a16="http://schemas.microsoft.com/office/drawing/2014/main" id="{1AB2F2B9-2534-B7DA-3BBE-297447774D7E}"/>
              </a:ext>
            </a:extLst>
          </p:cNvPr>
          <p:cNvSpPr>
            <a:spLocks noGrp="1" noChangeArrowheads="1"/>
          </p:cNvSpPr>
          <p:nvPr>
            <p:ph type="title"/>
          </p:nvPr>
        </p:nvSpPr>
        <p:spPr/>
        <p:txBody>
          <a:bodyPr/>
          <a:lstStyle/>
          <a:p>
            <a:r>
              <a:rPr lang="tr-TR" altLang="tr-TR" sz="3200" b="1">
                <a:solidFill>
                  <a:srgbClr val="FF0000"/>
                </a:solidFill>
              </a:rPr>
              <a:t>İŞVERENİN HAKLI NEDENLE DERHAL FESİH HAKKI: 25/I Sağlık Sebepleri</a:t>
            </a:r>
            <a:endParaRPr lang="tr-TR" altLang="tr-TR" sz="3200">
              <a:solidFill>
                <a:srgbClr val="FF0000"/>
              </a:solidFill>
            </a:endParaRPr>
          </a:p>
        </p:txBody>
      </p:sp>
      <p:pic>
        <p:nvPicPr>
          <p:cNvPr id="177157" name="Picture 4" descr="prof028">
            <a:extLst>
              <a:ext uri="{FF2B5EF4-FFF2-40B4-BE49-F238E27FC236}">
                <a16:creationId xmlns:a16="http://schemas.microsoft.com/office/drawing/2014/main" id="{C9BAEB0B-FF1F-C950-6773-7B9C5BCE7D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072063"/>
            <a:ext cx="15001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5 Slayt Numarası Yer Tutucusu">
            <a:extLst>
              <a:ext uri="{FF2B5EF4-FFF2-40B4-BE49-F238E27FC236}">
                <a16:creationId xmlns:a16="http://schemas.microsoft.com/office/drawing/2014/main" id="{CA250D97-6D88-6F3F-A77A-29D6C64CF1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28B9C5E-AE24-6643-BC16-A0C305412BC2}" type="slidenum">
              <a:rPr lang="tr-TR" altLang="tr-TR"/>
              <a:pPr/>
              <a:t>96</a:t>
            </a:fld>
            <a:endParaRPr lang="tr-TR" altLang="tr-TR"/>
          </a:p>
        </p:txBody>
      </p:sp>
      <p:sp>
        <p:nvSpPr>
          <p:cNvPr id="178179" name="Rectangle 2">
            <a:extLst>
              <a:ext uri="{FF2B5EF4-FFF2-40B4-BE49-F238E27FC236}">
                <a16:creationId xmlns:a16="http://schemas.microsoft.com/office/drawing/2014/main" id="{6FCA3D27-C0C6-B7E0-A94F-FEB1045A7A9B}"/>
              </a:ext>
            </a:extLst>
          </p:cNvPr>
          <p:cNvSpPr>
            <a:spLocks noGrp="1" noChangeArrowheads="1"/>
          </p:cNvSpPr>
          <p:nvPr>
            <p:ph type="title"/>
          </p:nvPr>
        </p:nvSpPr>
        <p:spPr>
          <a:solidFill>
            <a:schemeClr val="hlink"/>
          </a:solidFill>
        </p:spPr>
        <p:txBody>
          <a:bodyPr/>
          <a:lstStyle/>
          <a:p>
            <a:pPr eaLnBrk="1" hangingPunct="1"/>
            <a:r>
              <a:rPr lang="tr-TR" altLang="tr-TR" sz="2400" b="1">
                <a:solidFill>
                  <a:schemeClr val="bg1"/>
                </a:solidFill>
              </a:rPr>
              <a:t>İŞVERENİN HAKLI NEDENLE DERHAL FESİH HAKKI</a:t>
            </a:r>
            <a:br>
              <a:rPr lang="tr-TR" altLang="tr-TR" sz="2400">
                <a:solidFill>
                  <a:schemeClr val="bg1"/>
                </a:solidFill>
              </a:rPr>
            </a:br>
            <a:endParaRPr lang="tr-TR" altLang="tr-TR" sz="2400">
              <a:solidFill>
                <a:schemeClr val="bg1"/>
              </a:solidFill>
            </a:endParaRPr>
          </a:p>
        </p:txBody>
      </p:sp>
      <p:sp>
        <p:nvSpPr>
          <p:cNvPr id="66564" name="Rectangle 3">
            <a:extLst>
              <a:ext uri="{FF2B5EF4-FFF2-40B4-BE49-F238E27FC236}">
                <a16:creationId xmlns:a16="http://schemas.microsoft.com/office/drawing/2014/main" id="{CF09BC3A-A129-4679-FDA2-F9DEB278598F}"/>
              </a:ext>
            </a:extLst>
          </p:cNvPr>
          <p:cNvSpPr>
            <a:spLocks noGrp="1" noChangeArrowheads="1"/>
          </p:cNvSpPr>
          <p:nvPr>
            <p:ph type="body" idx="1"/>
          </p:nvPr>
        </p:nvSpPr>
        <p:spPr>
          <a:xfrm>
            <a:off x="1182688" y="2017713"/>
            <a:ext cx="7675562" cy="4114800"/>
          </a:xfrm>
          <a:solidFill>
            <a:schemeClr val="bg1">
              <a:lumMod val="85000"/>
            </a:schemeClr>
          </a:solidFill>
        </p:spPr>
        <p:txBody>
          <a:bodyPr/>
          <a:lstStyle/>
          <a:p>
            <a:pPr eaLnBrk="1" hangingPunct="1">
              <a:lnSpc>
                <a:spcPct val="80000"/>
              </a:lnSpc>
              <a:defRPr/>
            </a:pPr>
            <a:r>
              <a:rPr lang="tr-TR" sz="2000" b="1" dirty="0">
                <a:latin typeface="Calibri" pitchFamily="34" charset="0"/>
              </a:rPr>
              <a:t>25/I- SAĞLIK SEBEPLERİ </a:t>
            </a:r>
          </a:p>
          <a:p>
            <a:pPr algn="just" eaLnBrk="1" hangingPunct="1">
              <a:lnSpc>
                <a:spcPct val="80000"/>
              </a:lnSpc>
              <a:defRPr/>
            </a:pPr>
            <a:r>
              <a:rPr lang="tr-TR" sz="2000" b="1" dirty="0">
                <a:latin typeface="Calibri" pitchFamily="34" charset="0"/>
              </a:rPr>
              <a:t>İşçinin kendi kastından veya derli toplu olmayan yaşayışından yahut içkiye düşkünlüğünden doğacak bir hastalığa veya sakatlığa uğraması halinde, bu sebeple doğacak devamsızlığın ardı ardına </a:t>
            </a:r>
            <a:r>
              <a:rPr lang="tr-TR" sz="2000" b="1" dirty="0">
                <a:solidFill>
                  <a:schemeClr val="hlink"/>
                </a:solidFill>
                <a:latin typeface="Calibri" pitchFamily="34" charset="0"/>
              </a:rPr>
              <a:t>üç iş günü veya bir ayda beş iş gününden fazla ( yani 6 işgünü) sürmesi.</a:t>
            </a:r>
          </a:p>
          <a:p>
            <a:pPr algn="just" eaLnBrk="1" hangingPunct="1">
              <a:lnSpc>
                <a:spcPct val="80000"/>
              </a:lnSpc>
              <a:defRPr/>
            </a:pPr>
            <a:endParaRPr lang="tr-TR" sz="2000" b="1" dirty="0">
              <a:latin typeface="Calibri" pitchFamily="34" charset="0"/>
            </a:endParaRPr>
          </a:p>
          <a:p>
            <a:pPr algn="just" eaLnBrk="1" hangingPunct="1">
              <a:lnSpc>
                <a:spcPct val="80000"/>
              </a:lnSpc>
              <a:defRPr/>
            </a:pPr>
            <a:r>
              <a:rPr lang="tr-TR" sz="2000" b="1" dirty="0">
                <a:latin typeface="Calibri" pitchFamily="34" charset="0"/>
              </a:rPr>
              <a:t>İşçinin tutulduğu hastalığın tedavi edilemeyecek nitelikte olduğu ve işyerinde çalışmasında sakınca bulunduğunun Sağlık Kurulunca saptanması durumunda. </a:t>
            </a:r>
          </a:p>
          <a:p>
            <a:pPr eaLnBrk="1" hangingPunct="1">
              <a:lnSpc>
                <a:spcPct val="80000"/>
              </a:lnSpc>
              <a:defRPr/>
            </a:pPr>
            <a:endParaRPr lang="tr-TR" sz="2000" b="1" dirty="0">
              <a:latin typeface="Calibri" pitchFamily="34" charset="0"/>
            </a:endParaRPr>
          </a:p>
          <a:p>
            <a:pPr eaLnBrk="1" hangingPunct="1">
              <a:lnSpc>
                <a:spcPct val="80000"/>
              </a:lnSpc>
              <a:buFont typeface="Wingdings" pitchFamily="2" charset="2"/>
              <a:buNone/>
              <a:defRPr/>
            </a:pPr>
            <a:endParaRPr lang="tr-TR" sz="2000" b="1" dirty="0">
              <a:solidFill>
                <a:schemeClr val="hlink"/>
              </a:solidFill>
              <a:latin typeface="Comic Sans MS" pitchFamily="66" charset="0"/>
            </a:endParaRPr>
          </a:p>
        </p:txBody>
      </p:sp>
      <p:pic>
        <p:nvPicPr>
          <p:cNvPr id="178181" name="Picture 6" descr="sante_020">
            <a:extLst>
              <a:ext uri="{FF2B5EF4-FFF2-40B4-BE49-F238E27FC236}">
                <a16:creationId xmlns:a16="http://schemas.microsoft.com/office/drawing/2014/main" id="{1BAAFD1B-DD71-22D0-58A0-1127A0167B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4143375"/>
            <a:ext cx="23812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Başlık">
            <a:extLst>
              <a:ext uri="{FF2B5EF4-FFF2-40B4-BE49-F238E27FC236}">
                <a16:creationId xmlns:a16="http://schemas.microsoft.com/office/drawing/2014/main" id="{AFEA04B9-FF60-970A-291E-B857BB7C33FF}"/>
              </a:ext>
            </a:extLst>
          </p:cNvPr>
          <p:cNvSpPr>
            <a:spLocks noGrp="1" noChangeArrowheads="1"/>
          </p:cNvSpPr>
          <p:nvPr>
            <p:ph type="title"/>
          </p:nvPr>
        </p:nvSpPr>
        <p:spPr/>
        <p:txBody>
          <a:bodyPr/>
          <a:lstStyle/>
          <a:p>
            <a:r>
              <a:rPr lang="tr-TR" altLang="tr-TR" sz="3600"/>
              <a:t>24/II ve 25/II’de hak düşürücü süre</a:t>
            </a:r>
          </a:p>
        </p:txBody>
      </p:sp>
      <p:sp>
        <p:nvSpPr>
          <p:cNvPr id="67587" name="2 İçerik Yer Tutucusu">
            <a:extLst>
              <a:ext uri="{FF2B5EF4-FFF2-40B4-BE49-F238E27FC236}">
                <a16:creationId xmlns:a16="http://schemas.microsoft.com/office/drawing/2014/main" id="{58A8BE41-A195-29C5-8826-BF2FD2222DF1}"/>
              </a:ext>
            </a:extLst>
          </p:cNvPr>
          <p:cNvSpPr>
            <a:spLocks noGrp="1"/>
          </p:cNvSpPr>
          <p:nvPr>
            <p:ph idx="1"/>
          </p:nvPr>
        </p:nvSpPr>
        <p:spPr>
          <a:xfrm>
            <a:off x="1182688" y="2017713"/>
            <a:ext cx="7532687" cy="4114800"/>
          </a:xfrm>
          <a:solidFill>
            <a:schemeClr val="bg1">
              <a:lumMod val="85000"/>
            </a:schemeClr>
          </a:solidFill>
        </p:spPr>
        <p:txBody>
          <a:bodyPr/>
          <a:lstStyle/>
          <a:p>
            <a:pPr algn="just">
              <a:defRPr/>
            </a:pPr>
            <a:r>
              <a:rPr lang="tr-TR" dirty="0"/>
              <a:t>Sözleşmeyi fesih hakkını kazanan, sebebi öğrenme tarihinden itibaren </a:t>
            </a:r>
            <a:r>
              <a:rPr lang="tr-TR" dirty="0">
                <a:solidFill>
                  <a:srgbClr val="FF0000"/>
                </a:solidFill>
              </a:rPr>
              <a:t>6 işgünü içinde </a:t>
            </a:r>
            <a:r>
              <a:rPr lang="tr-TR" dirty="0"/>
              <a:t>bu hakkını kullanmalıdır.</a:t>
            </a:r>
          </a:p>
          <a:p>
            <a:pPr algn="just">
              <a:defRPr/>
            </a:pPr>
            <a:r>
              <a:rPr lang="tr-TR" dirty="0"/>
              <a:t>Sebebin gerçekleştiği andan itibaren de </a:t>
            </a:r>
            <a:r>
              <a:rPr lang="tr-TR" dirty="0">
                <a:solidFill>
                  <a:srgbClr val="FF0000"/>
                </a:solidFill>
              </a:rPr>
              <a:t>1 yıl içinde </a:t>
            </a:r>
            <a:r>
              <a:rPr lang="tr-TR" dirty="0"/>
              <a:t>öğrenilmelidir.</a:t>
            </a:r>
          </a:p>
          <a:p>
            <a:pPr algn="just">
              <a:defRPr/>
            </a:pPr>
            <a:r>
              <a:rPr lang="tr-TR" dirty="0">
                <a:solidFill>
                  <a:srgbClr val="FF0000"/>
                </a:solidFill>
              </a:rPr>
              <a:t>İşçi olayda çıkar sağlamışsa 1 yıllık süre uygulanmaz.</a:t>
            </a:r>
          </a:p>
        </p:txBody>
      </p:sp>
      <p:sp>
        <p:nvSpPr>
          <p:cNvPr id="179204" name="3 Slayt Numarası Yer Tutucusu">
            <a:extLst>
              <a:ext uri="{FF2B5EF4-FFF2-40B4-BE49-F238E27FC236}">
                <a16:creationId xmlns:a16="http://schemas.microsoft.com/office/drawing/2014/main" id="{573D263E-20EC-EAF3-3C12-D1112D88CF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57EEFE0-8788-BF41-A1E0-D098668BAEEE}" type="slidenum">
              <a:rPr lang="tr-TR" altLang="tr-TR"/>
              <a:pPr/>
              <a:t>97</a:t>
            </a:fld>
            <a:endParaRPr lang="tr-TR" altLang="tr-T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5 Slayt Numarası Yer Tutucusu">
            <a:extLst>
              <a:ext uri="{FF2B5EF4-FFF2-40B4-BE49-F238E27FC236}">
                <a16:creationId xmlns:a16="http://schemas.microsoft.com/office/drawing/2014/main" id="{BEDA05B9-FA27-452A-6060-5AB1348D4B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3A216C5-43E0-2243-822C-B37EFB6F2CAA}" type="slidenum">
              <a:rPr lang="tr-TR" altLang="tr-TR"/>
              <a:pPr/>
              <a:t>98</a:t>
            </a:fld>
            <a:endParaRPr lang="tr-TR" altLang="tr-TR"/>
          </a:p>
        </p:txBody>
      </p:sp>
      <p:sp>
        <p:nvSpPr>
          <p:cNvPr id="180227" name="Rectangle 2">
            <a:extLst>
              <a:ext uri="{FF2B5EF4-FFF2-40B4-BE49-F238E27FC236}">
                <a16:creationId xmlns:a16="http://schemas.microsoft.com/office/drawing/2014/main" id="{387AB7A7-F1B1-4CC8-F7E6-F3147D96BDB8}"/>
              </a:ext>
            </a:extLst>
          </p:cNvPr>
          <p:cNvSpPr>
            <a:spLocks noGrp="1" noChangeArrowheads="1"/>
          </p:cNvSpPr>
          <p:nvPr>
            <p:ph type="title"/>
          </p:nvPr>
        </p:nvSpPr>
        <p:spPr>
          <a:solidFill>
            <a:schemeClr val="hlink"/>
          </a:solidFill>
        </p:spPr>
        <p:txBody>
          <a:bodyPr/>
          <a:lstStyle/>
          <a:p>
            <a:pPr eaLnBrk="1" hangingPunct="1"/>
            <a:r>
              <a:rPr lang="tr-TR" altLang="tr-TR" sz="2400" b="1">
                <a:solidFill>
                  <a:schemeClr val="bg1"/>
                </a:solidFill>
              </a:rPr>
              <a:t>25/II- AHLAK VE İYİ NİYET KURALLARINA UYMAYAN HALLER VE BENZERLERİ</a:t>
            </a:r>
            <a:r>
              <a:rPr lang="tr-TR" altLang="tr-TR" sz="2400" b="1"/>
              <a:t> </a:t>
            </a:r>
            <a:br>
              <a:rPr lang="tr-TR" altLang="tr-TR" sz="2400" b="1"/>
            </a:br>
            <a:endParaRPr lang="tr-TR" altLang="tr-TR" sz="2400" b="1"/>
          </a:p>
        </p:txBody>
      </p:sp>
      <p:sp>
        <p:nvSpPr>
          <p:cNvPr id="180228" name="Rectangle 3">
            <a:extLst>
              <a:ext uri="{FF2B5EF4-FFF2-40B4-BE49-F238E27FC236}">
                <a16:creationId xmlns:a16="http://schemas.microsoft.com/office/drawing/2014/main" id="{F86153BA-6ACB-6B6A-99A9-64915B284884}"/>
              </a:ext>
            </a:extLst>
          </p:cNvPr>
          <p:cNvSpPr>
            <a:spLocks noGrp="1" noChangeArrowheads="1"/>
          </p:cNvSpPr>
          <p:nvPr>
            <p:ph type="body" idx="1"/>
          </p:nvPr>
        </p:nvSpPr>
        <p:spPr>
          <a:xfrm>
            <a:off x="468313" y="2060575"/>
            <a:ext cx="8229600" cy="4525963"/>
          </a:xfrm>
        </p:spPr>
        <p:txBody>
          <a:bodyPr/>
          <a:lstStyle/>
          <a:p>
            <a:pPr algn="just" eaLnBrk="1" hangingPunct="1">
              <a:lnSpc>
                <a:spcPct val="90000"/>
              </a:lnSpc>
            </a:pPr>
            <a:r>
              <a:rPr lang="tr-TR" altLang="tr-TR" sz="2800" b="1">
                <a:latin typeface="Comic Sans MS" panose="030F0902030302020204" pitchFamily="66" charset="0"/>
              </a:rPr>
              <a:t>Sözleşmenin esaslı noktalarında </a:t>
            </a:r>
            <a:r>
              <a:rPr lang="tr-TR" altLang="tr-TR" sz="2800" b="1">
                <a:solidFill>
                  <a:schemeClr val="hlink"/>
                </a:solidFill>
                <a:latin typeface="Comic Sans MS" panose="030F0902030302020204" pitchFamily="66" charset="0"/>
              </a:rPr>
              <a:t>işçinin işvereni yanıltması</a:t>
            </a:r>
            <a:r>
              <a:rPr lang="tr-TR" altLang="tr-TR" sz="2800" b="1">
                <a:solidFill>
                  <a:srgbClr val="FFFF00"/>
                </a:solidFill>
                <a:latin typeface="Comic Sans MS" panose="030F0902030302020204" pitchFamily="66" charset="0"/>
              </a:rPr>
              <a:t>.</a:t>
            </a:r>
            <a:r>
              <a:rPr lang="tr-TR" altLang="tr-TR" sz="2800" b="1">
                <a:latin typeface="Comic Sans MS" panose="030F0902030302020204" pitchFamily="66" charset="0"/>
              </a:rPr>
              <a:t> </a:t>
            </a:r>
          </a:p>
          <a:p>
            <a:pPr algn="just" eaLnBrk="1" hangingPunct="1">
              <a:lnSpc>
                <a:spcPct val="90000"/>
              </a:lnSpc>
            </a:pPr>
            <a:r>
              <a:rPr lang="tr-TR" altLang="tr-TR" sz="2800" b="1">
                <a:latin typeface="Comic Sans MS" panose="030F0902030302020204" pitchFamily="66" charset="0"/>
              </a:rPr>
              <a:t>İşçinin, </a:t>
            </a:r>
            <a:r>
              <a:rPr lang="tr-TR" altLang="tr-TR" sz="2800" b="1">
                <a:solidFill>
                  <a:schemeClr val="hlink"/>
                </a:solidFill>
                <a:latin typeface="Comic Sans MS" panose="030F0902030302020204" pitchFamily="66" charset="0"/>
              </a:rPr>
              <a:t>işveren yahut bunların aile üyelerinden birinin şeref ve namusuna</a:t>
            </a:r>
            <a:r>
              <a:rPr lang="tr-TR" altLang="tr-TR" sz="2800" b="1">
                <a:latin typeface="Comic Sans MS" panose="030F0902030302020204" pitchFamily="66" charset="0"/>
              </a:rPr>
              <a:t> dokunacak sözler sarf etmesi veya davranışlarda bulunması, </a:t>
            </a:r>
          </a:p>
          <a:p>
            <a:pPr algn="just" eaLnBrk="1" hangingPunct="1">
              <a:lnSpc>
                <a:spcPct val="90000"/>
              </a:lnSpc>
            </a:pPr>
            <a:r>
              <a:rPr lang="tr-TR" altLang="tr-TR" sz="2800" b="1">
                <a:latin typeface="Comic Sans MS" panose="030F0902030302020204" pitchFamily="66" charset="0"/>
              </a:rPr>
              <a:t>İşveren hakkında şeref ve haysiyet kırıcı </a:t>
            </a:r>
            <a:r>
              <a:rPr lang="tr-TR" altLang="tr-TR" sz="2800" b="1">
                <a:solidFill>
                  <a:schemeClr val="hlink"/>
                </a:solidFill>
                <a:latin typeface="Comic Sans MS" panose="030F0902030302020204" pitchFamily="66" charset="0"/>
              </a:rPr>
              <a:t>asılsız ihbar ve isnatlarda bulunması. </a:t>
            </a:r>
          </a:p>
          <a:p>
            <a:pPr algn="just" eaLnBrk="1" hangingPunct="1">
              <a:lnSpc>
                <a:spcPct val="90000"/>
              </a:lnSpc>
            </a:pPr>
            <a:r>
              <a:rPr lang="tr-TR" altLang="tr-TR" sz="2800" b="1">
                <a:latin typeface="Comic Sans MS" panose="030F0902030302020204" pitchFamily="66" charset="0"/>
              </a:rPr>
              <a:t>İşçinin işverenin başka bir işçisine </a:t>
            </a:r>
            <a:r>
              <a:rPr lang="tr-TR" altLang="tr-TR" sz="2800" b="1">
                <a:solidFill>
                  <a:schemeClr val="hlink"/>
                </a:solidFill>
                <a:latin typeface="Comic Sans MS" panose="030F0902030302020204" pitchFamily="66" charset="0"/>
              </a:rPr>
              <a:t>cinsel tacizde</a:t>
            </a:r>
            <a:r>
              <a:rPr lang="tr-TR" altLang="tr-TR" sz="2800" b="1">
                <a:latin typeface="Comic Sans MS" panose="030F0902030302020204" pitchFamily="66" charset="0"/>
              </a:rPr>
              <a:t> bulunması. </a:t>
            </a:r>
          </a:p>
          <a:p>
            <a:pPr eaLnBrk="1" hangingPunct="1">
              <a:lnSpc>
                <a:spcPct val="90000"/>
              </a:lnSpc>
            </a:pPr>
            <a:endParaRPr lang="tr-TR" altLang="tr-TR" sz="2800" b="1">
              <a:latin typeface="Comic Sans MS" panose="030F0902030302020204" pitchFamily="66" charset="0"/>
            </a:endParaRPr>
          </a:p>
          <a:p>
            <a:pPr eaLnBrk="1" hangingPunct="1">
              <a:lnSpc>
                <a:spcPct val="90000"/>
              </a:lnSpc>
            </a:pPr>
            <a:endParaRPr lang="tr-TR" altLang="tr-TR" sz="2800" b="1">
              <a:latin typeface="Comic Sans MS" panose="030F0902030302020204" pitchFamily="66" charset="0"/>
            </a:endParaRPr>
          </a:p>
        </p:txBody>
      </p:sp>
      <p:pic>
        <p:nvPicPr>
          <p:cNvPr id="180229" name="Picture 5" descr="18">
            <a:extLst>
              <a:ext uri="{FF2B5EF4-FFF2-40B4-BE49-F238E27FC236}">
                <a16:creationId xmlns:a16="http://schemas.microsoft.com/office/drawing/2014/main" id="{94F9BFBF-7614-ABA2-DB0E-1A5C042339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1214438"/>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5 Slayt Numarası Yer Tutucusu">
            <a:extLst>
              <a:ext uri="{FF2B5EF4-FFF2-40B4-BE49-F238E27FC236}">
                <a16:creationId xmlns:a16="http://schemas.microsoft.com/office/drawing/2014/main" id="{47D8F8AD-3B75-D403-13AC-32A739AA8B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42B080B-FE0C-C14E-9617-7B6FFCC78DBA}" type="slidenum">
              <a:rPr lang="tr-TR" altLang="tr-TR"/>
              <a:pPr/>
              <a:t>99</a:t>
            </a:fld>
            <a:endParaRPr lang="tr-TR" altLang="tr-TR"/>
          </a:p>
        </p:txBody>
      </p:sp>
      <p:sp>
        <p:nvSpPr>
          <p:cNvPr id="181251" name="Rectangle 3">
            <a:extLst>
              <a:ext uri="{FF2B5EF4-FFF2-40B4-BE49-F238E27FC236}">
                <a16:creationId xmlns:a16="http://schemas.microsoft.com/office/drawing/2014/main" id="{9D08F653-308E-9DCD-A4D3-36CB14A38053}"/>
              </a:ext>
            </a:extLst>
          </p:cNvPr>
          <p:cNvSpPr>
            <a:spLocks noGrp="1" noChangeArrowheads="1"/>
          </p:cNvSpPr>
          <p:nvPr>
            <p:ph type="body" idx="1"/>
          </p:nvPr>
        </p:nvSpPr>
        <p:spPr>
          <a:xfrm>
            <a:off x="1182688" y="2017713"/>
            <a:ext cx="7389812" cy="4114800"/>
          </a:xfrm>
        </p:spPr>
        <p:txBody>
          <a:bodyPr/>
          <a:lstStyle/>
          <a:p>
            <a:pPr algn="just" eaLnBrk="1" hangingPunct="1">
              <a:lnSpc>
                <a:spcPct val="80000"/>
              </a:lnSpc>
            </a:pPr>
            <a:r>
              <a:rPr lang="tr-TR" altLang="tr-TR" sz="2800" b="1">
                <a:latin typeface="Calibri" panose="020F0502020204030204" pitchFamily="34" charset="0"/>
              </a:rPr>
              <a:t>İşçinin işverene yahut onun ailesi üyelerinden birine yahut işverenin başka işçisine </a:t>
            </a:r>
            <a:r>
              <a:rPr lang="tr-TR" altLang="tr-TR" sz="2800" b="1">
                <a:solidFill>
                  <a:schemeClr val="hlink"/>
                </a:solidFill>
                <a:latin typeface="Calibri" panose="020F0502020204030204" pitchFamily="34" charset="0"/>
              </a:rPr>
              <a:t>sataşması </a:t>
            </a:r>
            <a:r>
              <a:rPr lang="tr-TR" altLang="tr-TR" sz="2800" b="1">
                <a:latin typeface="Calibri" panose="020F0502020204030204" pitchFamily="34" charset="0"/>
              </a:rPr>
              <a:t>veya işyerinde</a:t>
            </a:r>
            <a:r>
              <a:rPr lang="tr-TR" altLang="tr-TR" sz="2800" b="1">
                <a:solidFill>
                  <a:schemeClr val="hlink"/>
                </a:solidFill>
                <a:latin typeface="Calibri" panose="020F0502020204030204" pitchFamily="34" charset="0"/>
              </a:rPr>
              <a:t> içki ve uyuşturucu yasağına aykırı hareket etmesi</a:t>
            </a:r>
            <a:r>
              <a:rPr lang="tr-TR" altLang="tr-TR" sz="2800" b="1">
                <a:solidFill>
                  <a:srgbClr val="FFFF00"/>
                </a:solidFill>
                <a:latin typeface="Calibri" panose="020F0502020204030204" pitchFamily="34" charset="0"/>
              </a:rPr>
              <a:t>. </a:t>
            </a:r>
          </a:p>
          <a:p>
            <a:pPr algn="just" eaLnBrk="1" hangingPunct="1">
              <a:lnSpc>
                <a:spcPct val="80000"/>
              </a:lnSpc>
              <a:buFont typeface="Wingdings" pitchFamily="2" charset="2"/>
              <a:buNone/>
            </a:pPr>
            <a:endParaRPr lang="tr-TR" altLang="tr-TR" sz="2800" b="1">
              <a:solidFill>
                <a:srgbClr val="FFFF00"/>
              </a:solidFill>
              <a:latin typeface="Calibri" panose="020F0502020204030204" pitchFamily="34" charset="0"/>
            </a:endParaRPr>
          </a:p>
          <a:p>
            <a:pPr algn="just" eaLnBrk="1" hangingPunct="1">
              <a:lnSpc>
                <a:spcPct val="80000"/>
              </a:lnSpc>
            </a:pPr>
            <a:r>
              <a:rPr lang="tr-TR" altLang="tr-TR" sz="2800" b="1">
                <a:latin typeface="Calibri" panose="020F0502020204030204" pitchFamily="34" charset="0"/>
              </a:rPr>
              <a:t>İşçinin </a:t>
            </a:r>
            <a:r>
              <a:rPr lang="tr-TR" altLang="tr-TR" sz="2800" b="1">
                <a:solidFill>
                  <a:schemeClr val="hlink"/>
                </a:solidFill>
                <a:latin typeface="Calibri" panose="020F0502020204030204" pitchFamily="34" charset="0"/>
              </a:rPr>
              <a:t>doğruluk ve bağlılığa uymayan davranışlarda bulunması.</a:t>
            </a:r>
            <a:r>
              <a:rPr lang="tr-TR" altLang="tr-TR" sz="2800" b="1">
                <a:latin typeface="Calibri" panose="020F0502020204030204" pitchFamily="34" charset="0"/>
              </a:rPr>
              <a:t> </a:t>
            </a:r>
          </a:p>
          <a:p>
            <a:pPr algn="just" eaLnBrk="1" hangingPunct="1">
              <a:lnSpc>
                <a:spcPct val="80000"/>
              </a:lnSpc>
              <a:buFont typeface="Wingdings" pitchFamily="2" charset="2"/>
              <a:buNone/>
            </a:pPr>
            <a:endParaRPr lang="tr-TR" altLang="tr-TR" sz="2800" b="1">
              <a:latin typeface="Calibri" panose="020F0502020204030204" pitchFamily="34" charset="0"/>
            </a:endParaRPr>
          </a:p>
          <a:p>
            <a:pPr algn="just" eaLnBrk="1" hangingPunct="1">
              <a:lnSpc>
                <a:spcPct val="80000"/>
              </a:lnSpc>
            </a:pPr>
            <a:r>
              <a:rPr lang="tr-TR" altLang="tr-TR" sz="2800" b="1">
                <a:latin typeface="Calibri" panose="020F0502020204030204" pitchFamily="34" charset="0"/>
              </a:rPr>
              <a:t>İşçinin, işyerinde, yedi günden fazla hapisle cezalandırılan ve cezası ertelenmeyen bir </a:t>
            </a:r>
            <a:r>
              <a:rPr lang="tr-TR" altLang="tr-TR" sz="2800" b="1">
                <a:solidFill>
                  <a:schemeClr val="hlink"/>
                </a:solidFill>
                <a:latin typeface="Calibri" panose="020F0502020204030204" pitchFamily="34" charset="0"/>
              </a:rPr>
              <a:t>suç işlemesi.</a:t>
            </a:r>
            <a:r>
              <a:rPr lang="tr-TR" altLang="tr-TR" sz="2800" b="1">
                <a:solidFill>
                  <a:srgbClr val="FFFF00"/>
                </a:solidFill>
                <a:latin typeface="Calibri" panose="020F0502020204030204" pitchFamily="34" charset="0"/>
              </a:rPr>
              <a:t> </a:t>
            </a:r>
          </a:p>
          <a:p>
            <a:pPr eaLnBrk="1" hangingPunct="1">
              <a:lnSpc>
                <a:spcPct val="80000"/>
              </a:lnSpc>
            </a:pPr>
            <a:endParaRPr lang="tr-TR" altLang="tr-TR" sz="1800"/>
          </a:p>
        </p:txBody>
      </p:sp>
      <p:sp>
        <p:nvSpPr>
          <p:cNvPr id="181252" name="6 Başlık">
            <a:extLst>
              <a:ext uri="{FF2B5EF4-FFF2-40B4-BE49-F238E27FC236}">
                <a16:creationId xmlns:a16="http://schemas.microsoft.com/office/drawing/2014/main" id="{326DB237-3530-9535-29F7-C4C5908FA770}"/>
              </a:ext>
            </a:extLst>
          </p:cNvPr>
          <p:cNvSpPr>
            <a:spLocks noGrp="1" noChangeArrowheads="1"/>
          </p:cNvSpPr>
          <p:nvPr>
            <p:ph type="title"/>
          </p:nvPr>
        </p:nvSpPr>
        <p:spPr/>
        <p:txBody>
          <a:bodyPr/>
          <a:lstStyle/>
          <a:p>
            <a:r>
              <a:rPr lang="tr-TR" altLang="tr-TR" sz="2000" b="1">
                <a:solidFill>
                  <a:srgbClr val="FF0000"/>
                </a:solidFill>
              </a:rPr>
              <a:t>25/II- AHLAK VE İYİ NİYET KURALLARINA UYMAYAN HALLER VE BENZERLERİ</a:t>
            </a:r>
            <a:endParaRPr lang="tr-TR" altLang="tr-TR" sz="2000">
              <a:solidFill>
                <a:srgbClr val="FF0000"/>
              </a:solidFill>
            </a:endParaRPr>
          </a:p>
        </p:txBody>
      </p:sp>
      <p:pic>
        <p:nvPicPr>
          <p:cNvPr id="181253" name="Picture 4" descr="22">
            <a:extLst>
              <a:ext uri="{FF2B5EF4-FFF2-40B4-BE49-F238E27FC236}">
                <a16:creationId xmlns:a16="http://schemas.microsoft.com/office/drawing/2014/main" id="{FFE4742A-8426-D69A-621C-B0F2139AB43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14563"/>
            <a:ext cx="1000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8961</TotalTime>
  <Words>7578</Words>
  <Application>Microsoft Macintosh PowerPoint</Application>
  <PresentationFormat>Ekran Gösterisi (4:3)</PresentationFormat>
  <Paragraphs>720</Paragraphs>
  <Slides>133</Slides>
  <Notes>67</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133</vt:i4>
      </vt:variant>
    </vt:vector>
  </HeadingPairs>
  <TitlesOfParts>
    <vt:vector size="144" baseType="lpstr">
      <vt:lpstr>Tahoma</vt:lpstr>
      <vt:lpstr>Arial</vt:lpstr>
      <vt:lpstr>Wingdings</vt:lpstr>
      <vt:lpstr>Calibri</vt:lpstr>
      <vt:lpstr>Comic Sans MS</vt:lpstr>
      <vt:lpstr>Times New Roman</vt:lpstr>
      <vt:lpstr>Georgia</vt:lpstr>
      <vt:lpstr>Karışımlar</vt:lpstr>
      <vt:lpstr>Ofis Teması</vt:lpstr>
      <vt:lpstr>1_Ofis Teması</vt:lpstr>
      <vt:lpstr>2_Ofis Teması</vt:lpstr>
      <vt:lpstr>PowerPoint Sunusu</vt:lpstr>
      <vt:lpstr>PowerPoint Sunusu</vt:lpstr>
      <vt:lpstr>PowerPoint Sunusu</vt:lpstr>
      <vt:lpstr>PowerPoint Sunusu</vt:lpstr>
      <vt:lpstr>PowerPoint Sunusu</vt:lpstr>
      <vt:lpstr>ÇIRAK</vt:lpstr>
      <vt:lpstr>STAJYER</vt:lpstr>
      <vt:lpstr>PowerPoint Sunusu</vt:lpstr>
      <vt:lpstr>İŞVEREN VEKİLİ</vt:lpstr>
      <vt:lpstr>İşveren vekillerinin sorumluluğu</vt:lpstr>
      <vt:lpstr>İŞYERİ</vt:lpstr>
      <vt:lpstr>PowerPoint Sunusu</vt:lpstr>
      <vt:lpstr>İŞ KANUNU KAPSAMI-DENİZ İŞLERİ</vt:lpstr>
      <vt:lpstr>İŞ KANUNU KAPSAMI- HAVA İŞLERİ</vt:lpstr>
      <vt:lpstr>İŞ KANUNU KAPSAMI- TARIM İŞLERİ</vt:lpstr>
      <vt:lpstr>İŞ KANUNU KAPSAMI-</vt:lpstr>
      <vt:lpstr>PowerPoint Sunusu</vt:lpstr>
      <vt:lpstr>PowerPoint Sunusu</vt:lpstr>
      <vt:lpstr>İş sözleşmesi: </vt:lpstr>
      <vt:lpstr>Erken doğum halinde..</vt:lpstr>
      <vt:lpstr>İŞ SÖZLEŞMESİNİN ŞEKLİ </vt:lpstr>
      <vt:lpstr> İŞ SÖZLEŞMESİ YAPILAN İŞÇİYE ÖZLÜK DOSYASI AÇILMASI  </vt:lpstr>
      <vt:lpstr>İŞ SÖZLEŞMESİ  TÜRLERİ</vt:lpstr>
      <vt:lpstr>SÜRESİ BELİRSİZ İŞ SÖZLEŞMESİ İŞ</vt:lpstr>
      <vt:lpstr>SÜRESİ BELİRSİZ İŞ SÖZLEŞMESİNİN FESHİ</vt:lpstr>
      <vt:lpstr>İhbar Tazminatı</vt:lpstr>
      <vt:lpstr>EMEKLİLİKTE Veya ASKERLİKTE  İHBAR TAZMİNATI</vt:lpstr>
      <vt:lpstr>EVLİLİKTE KIDEM VE İHBAR TAZMİNATI</vt:lpstr>
      <vt:lpstr>İHBAR SÜRESİNİN BÖLÜNEMEZLİĞİ  </vt:lpstr>
      <vt:lpstr>BELİRLİ SÜRELİ İŞ SÖZLEŞMESİ</vt:lpstr>
      <vt:lpstr>Belirli süreli sözleşme istisnaidir!</vt:lpstr>
      <vt:lpstr>SÜRESİ BELİRLİ SÖZLEŞMENİN FESHİNDE TAZMİNATLARIN DURUMU</vt:lpstr>
      <vt:lpstr> SÜRESİ BELİRLİ SÖZLEŞMENİN İŞÇİ TARAFINDAN FESHİ</vt:lpstr>
      <vt:lpstr>Kısmî süreli iş sözleşmesi </vt:lpstr>
      <vt:lpstr>Kısmî süreli iş sözleşmesi </vt:lpstr>
      <vt:lpstr>DENEME SÜRELİ İŞ SÖZLEŞMESİ </vt:lpstr>
      <vt:lpstr>İşçi İş Görme Borcunu Bizzat Kendisi Yerine Getirmelidir</vt:lpstr>
      <vt:lpstr>İşçi İş Görme Borcunu Özenle Yerine Getirmelidir </vt:lpstr>
      <vt:lpstr>İşçi, Sözleşmede Belirtilen veya Kendisinden Beklenebilecek İşi Yerine Getirmelidir.</vt:lpstr>
      <vt:lpstr>İşçi İş Görme Borcunu Sözleşmede Gösterilen Yer ve Zamanda Yerine Getirmelidir</vt:lpstr>
      <vt:lpstr>Sadakat Borcu</vt:lpstr>
      <vt:lpstr>Ücret Ödeme Borcu</vt:lpstr>
      <vt:lpstr>ASGARİ ÜCRET</vt:lpstr>
      <vt:lpstr>PowerPoint Sunusu</vt:lpstr>
      <vt:lpstr> Ücretin gününde ödenmemesi </vt:lpstr>
      <vt:lpstr>PowerPoint Sunusu</vt:lpstr>
      <vt:lpstr>TBK. Md.407/II</vt:lpstr>
      <vt:lpstr>Ücretin saklı kısmı </vt:lpstr>
      <vt:lpstr>İşçiyi Koruma Borcu </vt:lpstr>
      <vt:lpstr>İşverenin İşçinin Kişisel Verilerinin Korunmasına İlişkin Yükümlülükleri </vt:lpstr>
      <vt:lpstr>ÇALIŞMA SÜRELERİ </vt:lpstr>
      <vt:lpstr>PowerPoint Sunusu</vt:lpstr>
      <vt:lpstr>PowerPoint Sunusu</vt:lpstr>
      <vt:lpstr>PowerPoint Sunusu</vt:lpstr>
      <vt:lpstr>PowerPoint Sunusu</vt:lpstr>
      <vt:lpstr>PowerPoint Sunusu</vt:lpstr>
      <vt:lpstr>ESNEK ÇALIŞMA</vt:lpstr>
      <vt:lpstr>GECE ÇALIŞMASI</vt:lpstr>
      <vt:lpstr>FAZLA ÇALIŞMA </vt:lpstr>
      <vt:lpstr>Fazla çalışma türleri</vt:lpstr>
      <vt:lpstr>OLAĞAN FAZLA ÇALIŞMA YAPABİLME ŞARTLARI </vt:lpstr>
      <vt:lpstr>Yıllık 270 saat aşılsa dahi fazla çalışma ücreti ödenir.</vt:lpstr>
      <vt:lpstr>“Fazla Sürelerle Çalışma” </vt:lpstr>
      <vt:lpstr>Fazla Çalışma Ücreti veya Serbest Zaman</vt:lpstr>
      <vt:lpstr>Gece çalışmaları 7,5 saati geçerse fazla çalışmadır.</vt:lpstr>
      <vt:lpstr>PowerPoint Sunusu</vt:lpstr>
      <vt:lpstr>ZORUNLU SEBEPLERLE  FAZLA ÇALIŞMA  </vt:lpstr>
      <vt:lpstr>FAZLA ÇALIŞMANIN İSPATI </vt:lpstr>
      <vt:lpstr>Fazla Çalışma Yasakları</vt:lpstr>
      <vt:lpstr>PowerPoint Sunusu</vt:lpstr>
      <vt:lpstr>DİNLENME SÜRELERİ: ARA DİNLENMESİ</vt:lpstr>
      <vt:lpstr>PowerPoint Sunusu</vt:lpstr>
      <vt:lpstr>ÜCRETLİ HAFTA TATİLİ</vt:lpstr>
      <vt:lpstr>PowerPoint Sunusu</vt:lpstr>
      <vt:lpstr>Ulusal  Bayram ve Genel Tatiller</vt:lpstr>
      <vt:lpstr>GENEL TATİL GÜNLERİ</vt:lpstr>
      <vt:lpstr>PowerPoint Sunusu</vt:lpstr>
      <vt:lpstr>YILLIK ÜCRETLİ İZİN  </vt:lpstr>
      <vt:lpstr>PowerPoint Sunusu</vt:lpstr>
      <vt:lpstr>PowerPoint Sunusu</vt:lpstr>
      <vt:lpstr>BİR YILLIK ÇALIŞMA SÜRESİNİN HESABINDA, ÇALIŞILMIŞ SAYILAN SÜRELER</vt:lpstr>
      <vt:lpstr>BİR YILLIK ÇALIŞMA SÜRESİNİN HESABINDA, ÇALIŞILMIŞ SAYILAN SÜRELER</vt:lpstr>
      <vt:lpstr>İznin Bölünmesi </vt:lpstr>
      <vt:lpstr>Yıllık İzin Ücreti </vt:lpstr>
      <vt:lpstr>Yıllık izinler biriktirilmez</vt:lpstr>
      <vt:lpstr>Kullanılmayan izinlerin parası fesihte ödenir.</vt:lpstr>
      <vt:lpstr>PowerPoint Sunusu</vt:lpstr>
      <vt:lpstr>HAKLI SEBEPLE DERHÂL FESİH</vt:lpstr>
      <vt:lpstr> İŞÇİNİN HAKLI NEDENLE DERHAL FESİH HAKKI </vt:lpstr>
      <vt:lpstr>BULAŞICI HASTALIKLI İŞÇİNİN HAKLI FESHİ </vt:lpstr>
      <vt:lpstr>24/II- Ahlak ve iyiniyet kurallarına uymayan haller ve benzerleri </vt:lpstr>
      <vt:lpstr>24/II- Ahlak ve iyiniyet kurallarına uymayan haller ve benzerleri</vt:lpstr>
      <vt:lpstr>TBK . Md.417: MOBBING</vt:lpstr>
      <vt:lpstr>24/III- Zorlayıcı sebepler </vt:lpstr>
      <vt:lpstr>İŞVERENİN HAKLI NEDENLE DERHAL FESİH HAKKI: 25/I Sağlık Sebepleri</vt:lpstr>
      <vt:lpstr>İŞVERENİN HAKLI NEDENLE DERHAL FESİH HAKKI </vt:lpstr>
      <vt:lpstr>24/II ve 25/II’de hak düşürücü süre</vt:lpstr>
      <vt:lpstr>25/II- AHLAK VE İYİ NİYET KURALLARINA UYMAYAN HALLER VE BENZERLERİ  </vt:lpstr>
      <vt:lpstr>25/II- AHLAK VE İYİ NİYET KURALLARINA UYMAYAN HALLER VE BENZERLERİ</vt:lpstr>
      <vt:lpstr>25/II- AHLAK VE İYİ NİYET KURALLARINA UYMAYAN HALLER VE BENZERLERİ</vt:lpstr>
      <vt:lpstr>25/III- Zorlayıcı sebepler  </vt:lpstr>
      <vt:lpstr>25/IV  Gözaltı veya Tutuklanma </vt:lpstr>
      <vt:lpstr>İŞ GÜVENCESİ</vt:lpstr>
      <vt:lpstr>İŞ GÜVENCESİ HÜKÜMLERİNDEN YARARLANANLAR</vt:lpstr>
      <vt:lpstr>İŞ GÜVENCESİ</vt:lpstr>
      <vt:lpstr>İŞVEREN VEKİLLERİNİN DURUMU</vt:lpstr>
      <vt:lpstr>30 işçi şartı</vt:lpstr>
      <vt:lpstr>30 işçi şartında hesaba katılmayanlar</vt:lpstr>
      <vt:lpstr>BİRLİKTE İSTİHDAM EDİLENLERİN DURUMU</vt:lpstr>
      <vt:lpstr>BİRLİKTE İSTİHDAM EDİLENLERİN DURUMU</vt:lpstr>
      <vt:lpstr>İşçinin Yetersizliğinden Kaynaklanan Sebepler:</vt:lpstr>
      <vt:lpstr>İşçinin Davranışlarından Doğan Sebepler:</vt:lpstr>
      <vt:lpstr>İşletmenin, İşyerinin veya İşin Gereklerinden Kaynaklanan Sebepler </vt:lpstr>
      <vt:lpstr>FESHİN SON ÇARE OLMASI</vt:lpstr>
      <vt:lpstr>SÖZLEŞMENİN FESHİNDE USUL </vt:lpstr>
      <vt:lpstr>2018 Yılbaşından itibaren 20. md. Değişti!</vt:lpstr>
      <vt:lpstr>PowerPoint Sunusu</vt:lpstr>
      <vt:lpstr>4-8 aylık ücret kadar işe başlatmama tazminatı</vt:lpstr>
      <vt:lpstr>Tazminat miktarında kıstas</vt:lpstr>
      <vt:lpstr>Dört aya kadar boşta geçen süre ücreti</vt:lpstr>
      <vt:lpstr>İKALE</vt:lpstr>
      <vt:lpstr>İkalenin geçerliliği</vt:lpstr>
      <vt:lpstr>“Makul yarar” ölçütü</vt:lpstr>
      <vt:lpstr>KIDEM TAZMİNATI</vt:lpstr>
      <vt:lpstr>İŞÇİ TARAFINDAN YAPILAN FESİHTE KIDEM TAZMİNATI ÖDENECEK HALLER</vt:lpstr>
      <vt:lpstr>PowerPoint Sunusu</vt:lpstr>
      <vt:lpstr>PowerPoint Sunusu</vt:lpstr>
      <vt:lpstr>15 yıl + 3600 gün primle kıdem tazminatı</vt:lpstr>
      <vt:lpstr>15 yıl + 3600 gün primle kıdem tazminatı</vt:lpstr>
      <vt:lpstr>Kıdem Tazminatının Hesaplanması</vt:lpstr>
      <vt:lpstr>KIDEM TAZMİNATININ HESABINDA DİKKATE ALINACAK ÖDEMELER </vt:lpstr>
      <vt:lpstr>EŞİT DAVRANMA İLKESİ VE AYIRIMCILIK TAZMİNATI</vt:lpstr>
      <vt:lpstr>İŞÇİYE ÇALIŞMA BELGESİ VERİLMESİ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Av. Dr. Polat İŞOĞLU</cp:lastModifiedBy>
  <cp:revision>717</cp:revision>
  <dcterms:created xsi:type="dcterms:W3CDTF">2009-03-05T20:51:19Z</dcterms:created>
  <dcterms:modified xsi:type="dcterms:W3CDTF">2025-11-03T03:38:24Z</dcterms:modified>
</cp:coreProperties>
</file>