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71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D2DADE-D485-46E3-9249-98D0542E5FE9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EEF21E6-4255-4ACD-8DA2-BCE8455E5737}">
      <dgm:prSet/>
      <dgm:spPr/>
      <dgm:t>
        <a:bodyPr/>
        <a:lstStyle/>
        <a:p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Faiz , paranın fiyatıdır.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1EB4DC-D65D-4353-BEE9-7A376EAFD63D}" type="parTrans" cxnId="{AE0BBA53-CC00-4547-B391-0676881C8994}">
      <dgm:prSet/>
      <dgm:spPr/>
      <dgm:t>
        <a:bodyPr/>
        <a:lstStyle/>
        <a:p>
          <a:endParaRPr lang="en-US"/>
        </a:p>
      </dgm:t>
    </dgm:pt>
    <dgm:pt modelId="{09A25F37-C0AD-43AF-B0B6-805B378C37D5}" type="sibTrans" cxnId="{AE0BBA53-CC00-4547-B391-0676881C8994}">
      <dgm:prSet/>
      <dgm:spPr/>
      <dgm:t>
        <a:bodyPr/>
        <a:lstStyle/>
        <a:p>
          <a:endParaRPr lang="en-US"/>
        </a:p>
      </dgm:t>
    </dgm:pt>
    <dgm:pt modelId="{0F056B5D-35C1-444D-A66D-B0CDCF5F6E31}">
      <dgm:prSet/>
      <dgm:spPr/>
      <dgm:t>
        <a:bodyPr/>
        <a:lstStyle/>
        <a:p>
          <a:r>
            <a:rPr lang="tr-TR" b="0" i="0" dirty="0">
              <a:latin typeface="Times New Roman" panose="02020603050405020304" pitchFamily="18" charset="0"/>
              <a:cs typeface="Times New Roman" panose="02020603050405020304" pitchFamily="18" charset="0"/>
            </a:rPr>
            <a:t>Faiz, paranın kullanılması veya kullandırılması karşılığında yapılan ödeme veya tahsilattır. Anapara üzerinden ödenen veya elde edilen nakittir.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A6A38E-6602-42FD-87FF-8A603E18BE26}" type="parTrans" cxnId="{BB1ED405-F0B0-46E3-9C6E-BD290A19413B}">
      <dgm:prSet/>
      <dgm:spPr/>
      <dgm:t>
        <a:bodyPr/>
        <a:lstStyle/>
        <a:p>
          <a:endParaRPr lang="en-US"/>
        </a:p>
      </dgm:t>
    </dgm:pt>
    <dgm:pt modelId="{A390F6DA-88D3-4EA2-B673-B78AD1BF859A}" type="sibTrans" cxnId="{BB1ED405-F0B0-46E3-9C6E-BD290A19413B}">
      <dgm:prSet/>
      <dgm:spPr/>
      <dgm:t>
        <a:bodyPr/>
        <a:lstStyle/>
        <a:p>
          <a:endParaRPr lang="en-US"/>
        </a:p>
      </dgm:t>
    </dgm:pt>
    <dgm:pt modelId="{F6850EFC-80B0-41A2-8563-6CA242C50D27}" type="pres">
      <dgm:prSet presAssocID="{80D2DADE-D485-46E3-9249-98D0542E5FE9}" presName="linear" presStyleCnt="0">
        <dgm:presLayoutVars>
          <dgm:animLvl val="lvl"/>
          <dgm:resizeHandles val="exact"/>
        </dgm:presLayoutVars>
      </dgm:prSet>
      <dgm:spPr/>
    </dgm:pt>
    <dgm:pt modelId="{4B0F6134-0ADF-4D57-90DC-513B7B9D1334}" type="pres">
      <dgm:prSet presAssocID="{3EEF21E6-4255-4ACD-8DA2-BCE8455E5737}" presName="parentText" presStyleLbl="node1" presStyleIdx="0" presStyleCnt="2" custLinFactY="-525" custLinFactNeighborY="-100000">
        <dgm:presLayoutVars>
          <dgm:chMax val="0"/>
          <dgm:bulletEnabled val="1"/>
        </dgm:presLayoutVars>
      </dgm:prSet>
      <dgm:spPr/>
    </dgm:pt>
    <dgm:pt modelId="{2C7BFEAE-B7A1-4B77-9CE9-BEAA1F1FCAEB}" type="pres">
      <dgm:prSet presAssocID="{09A25F37-C0AD-43AF-B0B6-805B378C37D5}" presName="spacer" presStyleCnt="0"/>
      <dgm:spPr/>
    </dgm:pt>
    <dgm:pt modelId="{973937F8-0EEB-48F6-88F3-6C073956041D}" type="pres">
      <dgm:prSet presAssocID="{0F056B5D-35C1-444D-A66D-B0CDCF5F6E31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B1ED405-F0B0-46E3-9C6E-BD290A19413B}" srcId="{80D2DADE-D485-46E3-9249-98D0542E5FE9}" destId="{0F056B5D-35C1-444D-A66D-B0CDCF5F6E31}" srcOrd="1" destOrd="0" parTransId="{B9A6A38E-6602-42FD-87FF-8A603E18BE26}" sibTransId="{A390F6DA-88D3-4EA2-B673-B78AD1BF859A}"/>
    <dgm:cxn modelId="{AE0BBA53-CC00-4547-B391-0676881C8994}" srcId="{80D2DADE-D485-46E3-9249-98D0542E5FE9}" destId="{3EEF21E6-4255-4ACD-8DA2-BCE8455E5737}" srcOrd="0" destOrd="0" parTransId="{2A1EB4DC-D65D-4353-BEE9-7A376EAFD63D}" sibTransId="{09A25F37-C0AD-43AF-B0B6-805B378C37D5}"/>
    <dgm:cxn modelId="{EBD57D87-4436-4398-A775-52412C222278}" type="presOf" srcId="{3EEF21E6-4255-4ACD-8DA2-BCE8455E5737}" destId="{4B0F6134-0ADF-4D57-90DC-513B7B9D1334}" srcOrd="0" destOrd="0" presId="urn:microsoft.com/office/officeart/2005/8/layout/vList2"/>
    <dgm:cxn modelId="{A3BDED89-5325-400D-8D2F-AF9C6A77F8B0}" type="presOf" srcId="{0F056B5D-35C1-444D-A66D-B0CDCF5F6E31}" destId="{973937F8-0EEB-48F6-88F3-6C073956041D}" srcOrd="0" destOrd="0" presId="urn:microsoft.com/office/officeart/2005/8/layout/vList2"/>
    <dgm:cxn modelId="{4B9DB5BE-ACBE-40CA-A7E0-8084E558B2F4}" type="presOf" srcId="{80D2DADE-D485-46E3-9249-98D0542E5FE9}" destId="{F6850EFC-80B0-41A2-8563-6CA242C50D27}" srcOrd="0" destOrd="0" presId="urn:microsoft.com/office/officeart/2005/8/layout/vList2"/>
    <dgm:cxn modelId="{D0CB4868-24C9-433B-BA07-EEF3358E43EB}" type="presParOf" srcId="{F6850EFC-80B0-41A2-8563-6CA242C50D27}" destId="{4B0F6134-0ADF-4D57-90DC-513B7B9D1334}" srcOrd="0" destOrd="0" presId="urn:microsoft.com/office/officeart/2005/8/layout/vList2"/>
    <dgm:cxn modelId="{E47EB8F8-7973-4E80-8A9C-03236DA3217C}" type="presParOf" srcId="{F6850EFC-80B0-41A2-8563-6CA242C50D27}" destId="{2C7BFEAE-B7A1-4B77-9CE9-BEAA1F1FCAEB}" srcOrd="1" destOrd="0" presId="urn:microsoft.com/office/officeart/2005/8/layout/vList2"/>
    <dgm:cxn modelId="{2D106D9A-1938-4B3B-B48D-4825BE281180}" type="presParOf" srcId="{F6850EFC-80B0-41A2-8563-6CA242C50D27}" destId="{973937F8-0EEB-48F6-88F3-6C073956041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C36C7C-C7C5-4F7C-B134-727DFA0F5DFB}" type="doc">
      <dgm:prSet loTypeId="urn:microsoft.com/office/officeart/2005/8/layout/bProcess2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A8682218-1592-4271-958E-4257BE240957}">
      <dgm:prSet/>
      <dgm:spPr/>
      <dgm:t>
        <a:bodyPr/>
        <a:lstStyle/>
        <a:p>
          <a:r>
            <a:rPr lang="tr-TR"/>
            <a:t>Bir Tutarın Bugünkü Değeri</a:t>
          </a:r>
          <a:endParaRPr lang="en-US"/>
        </a:p>
      </dgm:t>
    </dgm:pt>
    <dgm:pt modelId="{62B8AB6B-DA75-438C-BB74-73B4613C4BF3}" type="parTrans" cxnId="{643693B1-F1BE-4A91-AD1A-C6FDFCE71BBD}">
      <dgm:prSet/>
      <dgm:spPr/>
      <dgm:t>
        <a:bodyPr/>
        <a:lstStyle/>
        <a:p>
          <a:endParaRPr lang="en-US"/>
        </a:p>
      </dgm:t>
    </dgm:pt>
    <dgm:pt modelId="{B6ED1DE2-B3AE-4155-8C29-098D072F79EF}" type="sibTrans" cxnId="{643693B1-F1BE-4A91-AD1A-C6FDFCE71BBD}">
      <dgm:prSet/>
      <dgm:spPr/>
      <dgm:t>
        <a:bodyPr/>
        <a:lstStyle/>
        <a:p>
          <a:endParaRPr lang="en-US"/>
        </a:p>
      </dgm:t>
    </dgm:pt>
    <dgm:pt modelId="{89EA8D17-0008-48C2-A196-4930C42519D8}">
      <dgm:prSet/>
      <dgm:spPr/>
      <dgm:t>
        <a:bodyPr/>
        <a:lstStyle/>
        <a:p>
          <a:r>
            <a:rPr lang="tr-TR"/>
            <a:t>Bugünkü değer, gelecekte elde edilmesi gereken veya elde edileceği bilinen bir tutar için bugün yatırım yapılması gereken tutarı ifade eder. </a:t>
          </a:r>
          <a:endParaRPr lang="en-US"/>
        </a:p>
      </dgm:t>
    </dgm:pt>
    <dgm:pt modelId="{76EA71B9-EDCE-490F-B447-00AECDC3CBEF}" type="parTrans" cxnId="{C966E7F8-52D9-4F79-90BE-37237983EC44}">
      <dgm:prSet/>
      <dgm:spPr/>
      <dgm:t>
        <a:bodyPr/>
        <a:lstStyle/>
        <a:p>
          <a:endParaRPr lang="en-US"/>
        </a:p>
      </dgm:t>
    </dgm:pt>
    <dgm:pt modelId="{A48413EA-1514-4F1F-AB2A-D1026970AC0B}" type="sibTrans" cxnId="{C966E7F8-52D9-4F79-90BE-37237983EC44}">
      <dgm:prSet/>
      <dgm:spPr/>
      <dgm:t>
        <a:bodyPr/>
        <a:lstStyle/>
        <a:p>
          <a:endParaRPr lang="en-US"/>
        </a:p>
      </dgm:t>
    </dgm:pt>
    <dgm:pt modelId="{D0B93B4F-D5CF-4F67-98BF-EF2BAA990675}" type="pres">
      <dgm:prSet presAssocID="{D2C36C7C-C7C5-4F7C-B134-727DFA0F5DFB}" presName="diagram" presStyleCnt="0">
        <dgm:presLayoutVars>
          <dgm:dir/>
          <dgm:resizeHandles/>
        </dgm:presLayoutVars>
      </dgm:prSet>
      <dgm:spPr/>
    </dgm:pt>
    <dgm:pt modelId="{D0CCF189-6CE4-40EE-B74E-97165AE18A67}" type="pres">
      <dgm:prSet presAssocID="{A8682218-1592-4271-958E-4257BE240957}" presName="firstNode" presStyleLbl="node1" presStyleIdx="0" presStyleCnt="2">
        <dgm:presLayoutVars>
          <dgm:bulletEnabled val="1"/>
        </dgm:presLayoutVars>
      </dgm:prSet>
      <dgm:spPr/>
    </dgm:pt>
    <dgm:pt modelId="{0C009F11-65F4-49AB-9BC1-7C83536A26AD}" type="pres">
      <dgm:prSet presAssocID="{B6ED1DE2-B3AE-4155-8C29-098D072F79EF}" presName="sibTrans" presStyleLbl="sibTrans2D1" presStyleIdx="0" presStyleCnt="1"/>
      <dgm:spPr/>
    </dgm:pt>
    <dgm:pt modelId="{F022751A-3D5C-449D-BA85-D6E94A5C995B}" type="pres">
      <dgm:prSet presAssocID="{89EA8D17-0008-48C2-A196-4930C42519D8}" presName="lastNode" presStyleLbl="node1" presStyleIdx="1" presStyleCnt="2">
        <dgm:presLayoutVars>
          <dgm:bulletEnabled val="1"/>
        </dgm:presLayoutVars>
      </dgm:prSet>
      <dgm:spPr/>
    </dgm:pt>
  </dgm:ptLst>
  <dgm:cxnLst>
    <dgm:cxn modelId="{F7D89028-27A8-4A7E-A82E-2281105CED0F}" type="presOf" srcId="{89EA8D17-0008-48C2-A196-4930C42519D8}" destId="{F022751A-3D5C-449D-BA85-D6E94A5C995B}" srcOrd="0" destOrd="0" presId="urn:microsoft.com/office/officeart/2005/8/layout/bProcess2"/>
    <dgm:cxn modelId="{876CE380-69C6-460B-B076-E16A6D69928C}" type="presOf" srcId="{B6ED1DE2-B3AE-4155-8C29-098D072F79EF}" destId="{0C009F11-65F4-49AB-9BC1-7C83536A26AD}" srcOrd="0" destOrd="0" presId="urn:microsoft.com/office/officeart/2005/8/layout/bProcess2"/>
    <dgm:cxn modelId="{1B87038F-B903-4287-A7AB-D568B4129202}" type="presOf" srcId="{D2C36C7C-C7C5-4F7C-B134-727DFA0F5DFB}" destId="{D0B93B4F-D5CF-4F67-98BF-EF2BAA990675}" srcOrd="0" destOrd="0" presId="urn:microsoft.com/office/officeart/2005/8/layout/bProcess2"/>
    <dgm:cxn modelId="{643693B1-F1BE-4A91-AD1A-C6FDFCE71BBD}" srcId="{D2C36C7C-C7C5-4F7C-B134-727DFA0F5DFB}" destId="{A8682218-1592-4271-958E-4257BE240957}" srcOrd="0" destOrd="0" parTransId="{62B8AB6B-DA75-438C-BB74-73B4613C4BF3}" sibTransId="{B6ED1DE2-B3AE-4155-8C29-098D072F79EF}"/>
    <dgm:cxn modelId="{0E89F7CE-EDFD-438C-B606-B2E8BFE7AB82}" type="presOf" srcId="{A8682218-1592-4271-958E-4257BE240957}" destId="{D0CCF189-6CE4-40EE-B74E-97165AE18A67}" srcOrd="0" destOrd="0" presId="urn:microsoft.com/office/officeart/2005/8/layout/bProcess2"/>
    <dgm:cxn modelId="{C966E7F8-52D9-4F79-90BE-37237983EC44}" srcId="{D2C36C7C-C7C5-4F7C-B134-727DFA0F5DFB}" destId="{89EA8D17-0008-48C2-A196-4930C42519D8}" srcOrd="1" destOrd="0" parTransId="{76EA71B9-EDCE-490F-B447-00AECDC3CBEF}" sibTransId="{A48413EA-1514-4F1F-AB2A-D1026970AC0B}"/>
    <dgm:cxn modelId="{2C2F76AF-5DCD-4C7A-9C53-9E2F8E30BEE7}" type="presParOf" srcId="{D0B93B4F-D5CF-4F67-98BF-EF2BAA990675}" destId="{D0CCF189-6CE4-40EE-B74E-97165AE18A67}" srcOrd="0" destOrd="0" presId="urn:microsoft.com/office/officeart/2005/8/layout/bProcess2"/>
    <dgm:cxn modelId="{7457F500-D505-4D9C-8C92-BA59C4B22FFE}" type="presParOf" srcId="{D0B93B4F-D5CF-4F67-98BF-EF2BAA990675}" destId="{0C009F11-65F4-49AB-9BC1-7C83536A26AD}" srcOrd="1" destOrd="0" presId="urn:microsoft.com/office/officeart/2005/8/layout/bProcess2"/>
    <dgm:cxn modelId="{5D368798-926D-4661-B417-2B75D10101EF}" type="presParOf" srcId="{D0B93B4F-D5CF-4F67-98BF-EF2BAA990675}" destId="{F022751A-3D5C-449D-BA85-D6E94A5C995B}" srcOrd="2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0F6134-0ADF-4D57-90DC-513B7B9D1334}">
      <dsp:nvSpPr>
        <dsp:cNvPr id="0" name=""/>
        <dsp:cNvSpPr/>
      </dsp:nvSpPr>
      <dsp:spPr>
        <a:xfrm>
          <a:off x="0" y="0"/>
          <a:ext cx="6666833" cy="2620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Faiz , paranın fiyatıdır.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937" y="127937"/>
        <a:ext cx="6410959" cy="2364926"/>
      </dsp:txXfrm>
    </dsp:sp>
    <dsp:sp modelId="{973937F8-0EEB-48F6-88F3-6C073956041D}">
      <dsp:nvSpPr>
        <dsp:cNvPr id="0" name=""/>
        <dsp:cNvSpPr/>
      </dsp:nvSpPr>
      <dsp:spPr>
        <a:xfrm>
          <a:off x="0" y="2773040"/>
          <a:ext cx="6666833" cy="26208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200" b="0" i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Faiz, paranın kullanılması veya kullandırılması karşılığında yapılan ödeme veya tahsilattır. Anapara üzerinden ödenen veya elde edilen nakittir.</a:t>
          </a:r>
          <a:endParaRPr lang="en-US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7937" y="2900977"/>
        <a:ext cx="6410959" cy="23649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CF189-6CE4-40EE-B74E-97165AE18A67}">
      <dsp:nvSpPr>
        <dsp:cNvPr id="0" name=""/>
        <dsp:cNvSpPr/>
      </dsp:nvSpPr>
      <dsp:spPr>
        <a:xfrm>
          <a:off x="228107" y="2079"/>
          <a:ext cx="4188645" cy="418864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Bir Tutarın Bugünkü Değeri</a:t>
          </a:r>
          <a:endParaRPr lang="en-US" sz="2500" kern="1200"/>
        </a:p>
      </dsp:txBody>
      <dsp:txXfrm>
        <a:off x="841520" y="615492"/>
        <a:ext cx="2961819" cy="2961819"/>
      </dsp:txXfrm>
    </dsp:sp>
    <dsp:sp modelId="{0C009F11-65F4-49AB-9BC1-7C83536A26AD}">
      <dsp:nvSpPr>
        <dsp:cNvPr id="0" name=""/>
        <dsp:cNvSpPr/>
      </dsp:nvSpPr>
      <dsp:spPr>
        <a:xfrm rot="5400000">
          <a:off x="4762316" y="1541406"/>
          <a:ext cx="1466025" cy="1109991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2751A-3D5C-449D-BA85-D6E94A5C995B}">
      <dsp:nvSpPr>
        <dsp:cNvPr id="0" name=""/>
        <dsp:cNvSpPr/>
      </dsp:nvSpPr>
      <dsp:spPr>
        <a:xfrm>
          <a:off x="6511075" y="2079"/>
          <a:ext cx="4188645" cy="4188645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/>
            <a:t>Bugünkü değer, gelecekte elde edilmesi gereken veya elde edileceği bilinen bir tutar için bugün yatırım yapılması gereken tutarı ifade eder. </a:t>
          </a:r>
          <a:endParaRPr lang="en-US" sz="2500" kern="1200"/>
        </a:p>
      </dsp:txBody>
      <dsp:txXfrm>
        <a:off x="7124488" y="615492"/>
        <a:ext cx="2961819" cy="29618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4369D4-7E2A-4695-93A5-32C957BA5B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3878A43-7482-4887-B0EF-D22CA3FCC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9165CB-A185-4203-998C-D3DF60143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74A138-89B5-412F-A1D1-95B547DA8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2B7EB3C-BEDF-4A7D-8B12-D84441D7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93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5F2124-1075-46C6-9B00-6CEFC157A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98C783D-DC45-4AA0-99D1-59FFFFA3EE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C78C342-45EA-46C6-99B8-B63EBE091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270025-484D-4CFB-9A63-6FDC01BF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0A6A51-85F8-4422-AB8B-CE099E318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87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8EED72A-B596-4506-BF81-C4127976D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C8DC800-2729-4DF1-A7E5-4A11D3E721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84CAE3-A96E-41C5-9CB0-92486B9C2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618009-F0B1-4BA2-9DAC-EE27E8C57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244C30-D7C3-453C-B395-717B2A5CF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280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537D13-B44F-46D6-8001-2995A9E6D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15657F-10B3-4E7A-B7E2-428C5ACB4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CD2A7C8-EE18-4368-8855-B81D9378B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869D9C2-8AA6-45DD-8D5C-DA5D388F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5FBD6D0-7557-40F4-9B3E-692BB975C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824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C45260D-5A01-4E23-9EF6-24F592B42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148AF4D-2B5B-418D-BA45-34C8DEA79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EA97252-CB9F-4A2A-A13C-3380922AA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AE6D9F-FA40-4E23-8C38-37EFFE97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46BDD83-1B46-460A-A0DD-2CC5989DA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62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B3A557-4B1D-4131-AB88-4DCB76ECE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3041DF-2730-46D0-A30D-64D35FC83B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B75C497-3A07-4642-85B0-E5911F25D6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8194CF1-3468-4E71-BE21-6B824090E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C3EAF7F-EBFA-4D75-B285-FB0C245FA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2ECE0C4-F560-4667-92E8-1F8EF1446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8818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C6F91F5-0022-45CE-8D64-68E727FD1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494350-5299-43A0-B6F3-E5C5C5E29E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209E335-2000-48E3-910B-A729B0BE9A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012582D-52E3-40C3-BD86-E02F4289D1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392AD05-1BC1-4C1A-94EC-E03FD5B88A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068A593-7633-4B07-A8A3-30A7AA6EC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72B6937-F688-4ACB-A046-578F38F29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38F9384-BC18-4055-B5AF-F591FC62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1092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719BD10-BBAE-480B-B609-6ED05C9D5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C59570B-45ED-4DC6-A4FA-8ED0905DD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436169F-0E92-419B-8017-E4477FFB4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EB32D751-A69A-47B3-AFED-97A3AC23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23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198F556F-5934-46A9-9178-95AFCCAD5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E32A4F6-B531-4E71-A0EB-8B921332A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CD18620-AA8B-42D5-B553-135FBD30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88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E4A4911-5FB0-401C-B69E-47E537DCC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874682-97D2-4617-8E29-8DE5D898D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2E72CC8-2541-409F-BDFD-044093D46F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D412E9C-D1DB-4C1A-AAD2-46AEB15B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19C3E59-9DC6-454D-BB55-E9A15AF1D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A8EAE92-768B-490D-AB7C-B4232358C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67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D34773-9C5D-4A9B-A1D1-7ADDF38AE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CC96BCF-893A-4960-8630-FAC7A45ED3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1CC0182-2E87-4DEA-B94A-9D4B796A4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81946C-328B-4B41-84E8-6D0A50AC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40AB39E-BCD8-4580-BBBF-65BA7EE7A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8914F61-67C3-454E-83BA-95380B3FE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6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8DFF8DB-EF8E-4F34-A2AC-382981499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7287936-CD40-4B05-8584-601D231EE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DAEDE6-43FF-482A-ACE1-BF18DA821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A9D6E-2377-4C64-BED5-D654E5CDBDD1}" type="datetimeFigureOut">
              <a:rPr lang="tr-TR" smtClean="0"/>
              <a:t>28 Şub 2022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E7CA17-2221-47D2-944A-5C0342E4B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FDAC9B-F4A5-4E40-9CCB-1AF50144A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BC1C1-137D-497B-8A9A-103ABEE1A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13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C040144F-7FED-4BA0-98D5-2BB59E4DBB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tr-TR" sz="4800">
                <a:solidFill>
                  <a:srgbClr val="FFFFFF"/>
                </a:solidFill>
              </a:rPr>
              <a:t>BNK 214 ‘’Banka ve Sigorta Uygulamaları’’ Ders Notları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EABA694-D5DA-4D0E-A623-7E497BB319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tr-TR">
                <a:solidFill>
                  <a:srgbClr val="FFFFFF"/>
                </a:solidFill>
              </a:rPr>
              <a:t>02/03/2022</a:t>
            </a:r>
          </a:p>
          <a:p>
            <a:pPr algn="r"/>
            <a:r>
              <a:rPr lang="tr-TR">
                <a:solidFill>
                  <a:srgbClr val="FFFFFF"/>
                </a:solidFill>
              </a:rPr>
              <a:t>Paranın Zaman Değeri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6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91B9A50-77EC-4863-8DE3-053383CCFF71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şletmesi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yıllık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%11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bankaya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yatırdığı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50.000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TL’nin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gelecekteki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değerini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aşağıdaki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hesaplayabilir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Gelecekteki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Değer</a:t>
            </a:r>
            <a:r>
              <a:rPr lang="en-US" sz="2000" b="0" i="0" dirty="0">
                <a:effectLst/>
              </a:rPr>
              <a:t> =50.000 TL * (1+ %11)</a:t>
            </a:r>
            <a:r>
              <a:rPr lang="tr-TR" sz="2000" b="0" i="0" dirty="0">
                <a:effectLst/>
              </a:rPr>
              <a:t>^</a:t>
            </a:r>
            <a:r>
              <a:rPr lang="en-US" sz="2000" b="0" i="0" dirty="0">
                <a:effectLst/>
              </a:rPr>
              <a:t>5</a:t>
            </a:r>
            <a:r>
              <a:rPr lang="tr-TR" sz="2000" b="0" i="0" dirty="0">
                <a:effectLst/>
              </a:rPr>
              <a:t>=84.252,90</a:t>
            </a:r>
            <a:endParaRPr lang="en-US" sz="20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50820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7603C7F6-D3C8-44BD-A0A7-FA7BCD1A6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23" y="457200"/>
            <a:ext cx="10339753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04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5" name="Metin kutusu 2">
            <a:extLst>
              <a:ext uri="{FF2B5EF4-FFF2-40B4-BE49-F238E27FC236}">
                <a16:creationId xmlns:a16="http://schemas.microsoft.com/office/drawing/2014/main" id="{91F8A812-B9EE-46D2-8CA9-EBACFB6C80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6509241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09747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AACEC69-E714-4202-A06F-B0A1B020776E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Bugünkü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Değer</a:t>
            </a:r>
            <a:r>
              <a:rPr lang="en-US" sz="2000" b="0" i="0" dirty="0">
                <a:effectLst/>
              </a:rPr>
              <a:t> = </a:t>
            </a:r>
            <a:r>
              <a:rPr lang="en-US" sz="2000" b="0" i="0" dirty="0" err="1">
                <a:effectLst/>
              </a:rPr>
              <a:t>Gelecekteki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Değer</a:t>
            </a:r>
            <a:r>
              <a:rPr lang="en-US" sz="2000" b="0" i="0" dirty="0">
                <a:effectLst/>
              </a:rPr>
              <a:t> * [1 / (1+i)</a:t>
            </a:r>
            <a:r>
              <a:rPr lang="en-US" sz="2000" b="0" i="0" baseline="30000" dirty="0">
                <a:effectLst/>
              </a:rPr>
              <a:t>n</a:t>
            </a:r>
            <a:r>
              <a:rPr lang="en-US" sz="2000" b="0" i="0" dirty="0">
                <a:effectLst/>
              </a:rPr>
              <a:t>]</a:t>
            </a:r>
            <a:endParaRPr lang="tr-TR" sz="2000" b="0" i="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Faiz oranının %9 olduğu bir ortamda 3 dönem sonraki 1.000 TL’nin bugünkü değeri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Bugünkü Değer =1.000TL * [1 / (1+%9)</a:t>
            </a:r>
            <a:r>
              <a:rPr lang="tr-TR" sz="2000" b="0" i="0" baseline="3000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3</a:t>
            </a:r>
            <a:r>
              <a:rPr lang="tr-TR" sz="20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86986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0F77D07-4679-43D1-BFEF-42384B6BF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23" y="457200"/>
            <a:ext cx="10339753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319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0380E44-49FA-48A2-AB24-17D3A0E1FA01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aileniz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üniversiteden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mezun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olduğunuzda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otomobil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almanız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size 20.000 TL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vereceklerini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söylemişlerdir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Yıllık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oranının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%7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olduğu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ortamda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ailenizin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size 20.000 TL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verebilmesi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bugün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bankaya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yatırması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BD = </a:t>
            </a:r>
            <a:r>
              <a:rPr lang="tr-TR" sz="24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20.000 TL * [1 / (1+%7)</a:t>
            </a:r>
            <a:r>
              <a:rPr lang="tr-TR" sz="2400" b="0" i="0" baseline="3000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4</a:t>
            </a:r>
            <a:r>
              <a:rPr lang="tr-TR" sz="24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]</a:t>
            </a:r>
          </a:p>
          <a:p>
            <a:pPr marL="685800" lvl="2" algn="just">
              <a:lnSpc>
                <a:spcPct val="90000"/>
              </a:lnSpc>
              <a:spcAft>
                <a:spcPts val="600"/>
              </a:spcAft>
            </a:pPr>
            <a:r>
              <a:rPr lang="tr-TR" sz="2400" dirty="0">
                <a:solidFill>
                  <a:srgbClr val="333333"/>
                </a:solidFill>
                <a:latin typeface="Source Sans Pro" panose="020B0503030403020204" pitchFamily="34" charset="0"/>
                <a:cs typeface="Times New Roman" panose="02020603050405020304" pitchFamily="18" charset="0"/>
              </a:rPr>
              <a:t>=</a:t>
            </a:r>
            <a:r>
              <a:rPr lang="tr-TR" sz="2400" b="0" i="0" dirty="0">
                <a:solidFill>
                  <a:srgbClr val="333333"/>
                </a:solidFill>
                <a:effectLst/>
                <a:latin typeface="Source Sans Pro" panose="020B0503030403020204" pitchFamily="34" charset="0"/>
              </a:rPr>
              <a:t>15.258 TL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010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59383A84-971D-4BEB-A976-DAC3B328CE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123" y="457200"/>
            <a:ext cx="10339753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480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712C8180-C20F-4894-917B-9AEC7651A15C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Örnek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Yeni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ev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satın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üzeresiniz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satın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alma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ilgili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farklı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seçeneği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mevcuttur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Birinci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seçeneğe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800.000 TL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ödeyeceksiniz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İkinci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seçeneğe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göre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bugün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596.970 TL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peşin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yapmanız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Eğer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yapmayı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tercih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ederseniz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katlanacağınız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nedir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Bugünkü Değer = Gelecekteki Değer * [1 / (1+%i)</a:t>
            </a:r>
            <a:r>
              <a:rPr lang="tr-TR" sz="2000" b="0" i="0" baseline="30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 ise,</a:t>
            </a:r>
          </a:p>
          <a:p>
            <a:pPr algn="l"/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596.970 TL = 800.000 TL* [1 / (1+i)</a:t>
            </a:r>
            <a:r>
              <a:rPr lang="tr-TR" sz="2000" b="0" i="0" baseline="30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l"/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0,7462 = [1 / (1+i)</a:t>
            </a:r>
            <a:r>
              <a:rPr lang="tr-TR" sz="2000" b="0" i="0" baseline="30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algn="l"/>
            <a:r>
              <a:rPr lang="tr-TR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 = %5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048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4B1B414-73C5-47E8-96F2-AF116B85B4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067" y="457200"/>
            <a:ext cx="9939866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5712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CB5B67E-ADBD-429F-A518-9ED41EE57656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Anüiteler</a:t>
            </a:r>
            <a:endParaRPr lang="en-US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önceki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bölümde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tek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tutara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gelecekteki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bugünkü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değer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hesaplamaları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yapıldı.</a:t>
            </a: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aksitli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satışlar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kredi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ödemeleri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dönemlere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yayılmış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düzenli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ödemeler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tahsilâtlar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konusu</a:t>
            </a:r>
            <a:r>
              <a:rPr lang="tr-TR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olabilir.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Eşit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aralıklı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dönemlere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yayılmış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aynı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tutardaki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ödemeler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tahsilâtlar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anüite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ifade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edilmektedir</a:t>
            </a: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7128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B2DB9DEC-BE5F-4802-BAB9-D5600AF639E1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Bugün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tarihte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edilecek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değerlidir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çünkü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bugün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elinizde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parayı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bankaya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yatırdığınızda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edersiniz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Oysa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gelecekte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edeceğiniz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paradan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geliri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edemezsiniz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611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Metin kutusu 2">
            <a:extLst>
              <a:ext uri="{FF2B5EF4-FFF2-40B4-BE49-F238E27FC236}">
                <a16:creationId xmlns:a16="http://schemas.microsoft.com/office/drawing/2014/main" id="{3A5A4D9E-0BD8-4B67-9F47-74DD0CFB7B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79632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0703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E7B30B17-1CDE-4F3C-A465-E06B6F1721E8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hesaplanması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şekilde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gerçekleştirilir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yöntemidir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5024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DF98979D-4A40-4D41-B87C-B1F89A95B3E7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</a:rPr>
              <a:t>1.Basit </a:t>
            </a:r>
            <a:r>
              <a:rPr lang="en-US" sz="2000" b="0" i="0" dirty="0" err="1">
                <a:effectLst/>
              </a:rPr>
              <a:t>Faiz</a:t>
            </a:r>
            <a:endParaRPr lang="en-US" sz="2000" b="0" i="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</a:rPr>
              <a:t>Basit </a:t>
            </a: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sadece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anapara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üzerinden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hesaplanır</a:t>
            </a:r>
            <a:r>
              <a:rPr lang="en-US" sz="2000" b="0" i="0" dirty="0">
                <a:effectLst/>
              </a:rPr>
              <a:t>. Basit </a:t>
            </a: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aşağıdaki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formül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yardımı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ile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hesaplanır</a:t>
            </a:r>
            <a:r>
              <a:rPr lang="en-US" sz="2000" b="0" i="0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= </a:t>
            </a:r>
            <a:r>
              <a:rPr lang="en-US" sz="2000" b="0" i="0" dirty="0" err="1">
                <a:effectLst/>
              </a:rPr>
              <a:t>anapara</a:t>
            </a:r>
            <a:r>
              <a:rPr lang="en-US" sz="2000" b="0" i="0" dirty="0">
                <a:effectLst/>
              </a:rPr>
              <a:t> * </a:t>
            </a: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oranı</a:t>
            </a:r>
            <a:r>
              <a:rPr lang="en-US" sz="2000" b="0" i="0" dirty="0">
                <a:effectLst/>
              </a:rPr>
              <a:t> * </a:t>
            </a:r>
            <a:r>
              <a:rPr lang="en-US" sz="2000" b="0" i="0" dirty="0" err="1">
                <a:effectLst/>
              </a:rPr>
              <a:t>dönem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sayısı</a:t>
            </a:r>
            <a:endParaRPr lang="en-US" sz="2000" b="0" i="0" dirty="0">
              <a:effectLst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Örnek</a:t>
            </a:r>
            <a:r>
              <a:rPr lang="en-US" sz="2000" b="0" i="0" dirty="0">
                <a:effectLst/>
              </a:rPr>
              <a:t>: A </a:t>
            </a:r>
            <a:r>
              <a:rPr lang="en-US" sz="2000" b="0" i="0" dirty="0" err="1">
                <a:effectLst/>
              </a:rPr>
              <a:t>İşletmesi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yıllık</a:t>
            </a:r>
            <a:r>
              <a:rPr lang="en-US" sz="2000" b="0" i="0" dirty="0">
                <a:effectLst/>
              </a:rPr>
              <a:t> %8 </a:t>
            </a: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oranı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ile</a:t>
            </a:r>
            <a:r>
              <a:rPr lang="en-US" sz="2000" b="0" i="0" dirty="0">
                <a:effectLst/>
              </a:rPr>
              <a:t> 3 </a:t>
            </a:r>
            <a:r>
              <a:rPr lang="en-US" sz="2000" b="0" i="0" dirty="0" err="1">
                <a:effectLst/>
              </a:rPr>
              <a:t>yıl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için</a:t>
            </a:r>
            <a:r>
              <a:rPr lang="en-US" sz="2000" b="0" i="0" dirty="0">
                <a:effectLst/>
              </a:rPr>
              <a:t> 10.000 TL </a:t>
            </a:r>
            <a:r>
              <a:rPr lang="en-US" sz="2000" b="0" i="0" dirty="0" err="1">
                <a:effectLst/>
              </a:rPr>
              <a:t>tutarında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borçlanmıştır</a:t>
            </a:r>
            <a:r>
              <a:rPr lang="en-US" sz="2000" b="0" i="0" dirty="0">
                <a:effectLst/>
              </a:rPr>
              <a:t>. </a:t>
            </a:r>
            <a:r>
              <a:rPr lang="en-US" sz="2000" b="0" i="0" dirty="0" err="1">
                <a:effectLst/>
              </a:rPr>
              <a:t>İşletmenin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ödeyeceği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toplam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aşağıdaki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gibi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hesaplanabilir</a:t>
            </a:r>
            <a:r>
              <a:rPr lang="en-US" sz="2000" b="0" i="0" dirty="0">
                <a:effectLst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</a:rPr>
              <a:t>Faiz</a:t>
            </a:r>
            <a:r>
              <a:rPr lang="en-US" sz="2000" b="0" i="0" dirty="0">
                <a:effectLst/>
              </a:rPr>
              <a:t> = 10.000 TL * %8 * 3 = 2.400 TL</a:t>
            </a:r>
          </a:p>
        </p:txBody>
      </p:sp>
    </p:spTree>
    <p:extLst>
      <p:ext uri="{BB962C8B-B14F-4D97-AF65-F5344CB8AC3E}">
        <p14:creationId xmlns:p14="http://schemas.microsoft.com/office/powerpoint/2010/main" val="180273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D020B3C-14AA-41CB-9BEE-AA9252220BD4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endParaRPr lang="en-US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anapara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tahakkuk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etmiş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henüz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tahsil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edilmemiş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ödenmemiş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üzerinden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hesaplanan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faizdir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Anaparanın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veya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daha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fazla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döneme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ilişkin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getirisidir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Örnek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Ticaret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İşletmesi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yıllık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%8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oranı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10.000 TL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tutarında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borçlanmıştır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ödeyeceği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toplam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aşağıdaki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gibi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hesaplanabilir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tr-TR" sz="2000" b="0" i="0" dirty="0">
                <a:effectLst/>
              </a:rPr>
              <a:t>Faiz = 10.</a:t>
            </a:r>
            <a:r>
              <a:rPr lang="tr-TR" sz="2000" dirty="0"/>
              <a:t>000 (1+0,08)^3 =12.597,12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4246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D57E103-9C8F-4C2D-AFEE-14AC905CBF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1272160"/>
            <a:ext cx="11277600" cy="431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443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E5A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D2476AD2-BF0A-4D90-8071-DDD28F5696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0162" y="643467"/>
            <a:ext cx="969167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34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7C6CFE3-198D-49DA-87E8-F1D46E46E7F0}"/>
              </a:ext>
            </a:extLst>
          </p:cNvPr>
          <p:cNvSpPr txBox="1"/>
          <p:nvPr/>
        </p:nvSpPr>
        <p:spPr>
          <a:xfrm>
            <a:off x="4810259" y="649480"/>
            <a:ext cx="6555347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Basit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hesabında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üç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için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anapara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kullanılırken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faizde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yılın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tutarı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hesaplanırken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anapara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artı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güne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kadar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biriken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dikkate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alınır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faizde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kazanılmış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fakat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tahsil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edilmemiş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sonraki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dönem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anaparaya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eklenir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Basit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faizde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yıllık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toplam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2.400 TL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hesaplanmışken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bileşik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faizde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2.597 TL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olarak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hesaplanmıştır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7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1859</TotalTime>
  <Words>607</Words>
  <Application>Microsoft Office PowerPoint</Application>
  <PresentationFormat>Geniş ekran</PresentationFormat>
  <Paragraphs>37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Source Sans Pro</vt:lpstr>
      <vt:lpstr>Times New Roman</vt:lpstr>
      <vt:lpstr>Office Teması</vt:lpstr>
      <vt:lpstr>BNK 214 ‘’Banka ve Sigorta Uygulamaları’’ Ders Notları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BNK 214 ‘’Banka ve Sigorta Uygulamaları’’ Ders Notları</dc:title>
  <dc:creator>Ayşegül  KURTULGAN</dc:creator>
  <cp:lastModifiedBy>Ayşegül  KURTULGAN</cp:lastModifiedBy>
  <cp:revision>12</cp:revision>
  <dcterms:created xsi:type="dcterms:W3CDTF">2022-02-28T11:24:35Z</dcterms:created>
  <dcterms:modified xsi:type="dcterms:W3CDTF">2022-03-01T18:24:18Z</dcterms:modified>
</cp:coreProperties>
</file>