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9" r:id="rId2"/>
    <p:sldId id="290" r:id="rId3"/>
    <p:sldId id="291" r:id="rId4"/>
    <p:sldId id="292" r:id="rId5"/>
    <p:sldId id="293" r:id="rId6"/>
    <p:sldId id="294" r:id="rId7"/>
    <p:sldId id="295" r:id="rId8"/>
    <p:sldId id="296" r:id="rId9"/>
    <p:sldId id="297" r:id="rId10"/>
    <p:sldId id="298" r:id="rId11"/>
    <p:sldId id="299" r:id="rId12"/>
    <p:sldId id="300" r:id="rId13"/>
    <p:sldId id="301" r:id="rId14"/>
    <p:sldId id="302" r:id="rId15"/>
    <p:sldId id="303" r:id="rId16"/>
    <p:sldId id="304" r:id="rId17"/>
    <p:sldId id="305" r:id="rId18"/>
    <p:sldId id="306"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156" autoAdjust="0"/>
    <p:restoredTop sz="94660"/>
  </p:normalViewPr>
  <p:slideViewPr>
    <p:cSldViewPr>
      <p:cViewPr varScale="1">
        <p:scale>
          <a:sx n="111" d="100"/>
          <a:sy n="111" d="100"/>
        </p:scale>
        <p:origin x="380" y="8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A5334CB0-8AAF-4633-879D-A8E8CE06F920}" type="datetimeFigureOut">
              <a:rPr lang="tr-TR" smtClean="0"/>
              <a:t>9.05.2023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BD2EA93-9A68-461D-8F7D-8542E5C17935}" type="slidenum">
              <a:rPr lang="tr-TR" smtClean="0"/>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5334CB0-8AAF-4633-879D-A8E8CE06F920}" type="datetimeFigureOut">
              <a:rPr lang="tr-TR" smtClean="0"/>
              <a:t>9.05.2023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BD2EA93-9A68-461D-8F7D-8542E5C17935}"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5334CB0-8AAF-4633-879D-A8E8CE06F920}" type="datetimeFigureOut">
              <a:rPr lang="tr-TR" smtClean="0"/>
              <a:t>9.05.2023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BD2EA93-9A68-461D-8F7D-8542E5C17935}"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5334CB0-8AAF-4633-879D-A8E8CE06F920}" type="datetimeFigureOut">
              <a:rPr lang="tr-TR" smtClean="0"/>
              <a:t>9.05.2023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BD2EA93-9A68-461D-8F7D-8542E5C17935}"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A5334CB0-8AAF-4633-879D-A8E8CE06F920}" type="datetimeFigureOut">
              <a:rPr lang="tr-TR" smtClean="0"/>
              <a:t>9.05.2023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BD2EA93-9A68-461D-8F7D-8542E5C17935}" type="slidenum">
              <a:rPr lang="tr-TR" smtClean="0"/>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A5334CB0-8AAF-4633-879D-A8E8CE06F920}" type="datetimeFigureOut">
              <a:rPr lang="tr-TR" smtClean="0"/>
              <a:t>9.05.2023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BD2EA93-9A68-461D-8F7D-8542E5C17935}"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A5334CB0-8AAF-4633-879D-A8E8CE06F920}" type="datetimeFigureOut">
              <a:rPr lang="tr-TR" smtClean="0"/>
              <a:t>9.05.2023</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BD2EA93-9A68-461D-8F7D-8542E5C17935}" type="slidenum">
              <a:rPr lang="tr-TR" smtClean="0"/>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5334CB0-8AAF-4633-879D-A8E8CE06F920}" type="datetimeFigureOut">
              <a:rPr lang="tr-TR" smtClean="0"/>
              <a:t>9.05.2023</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BD2EA93-9A68-461D-8F7D-8542E5C17935}"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334CB0-8AAF-4633-879D-A8E8CE06F920}" type="datetimeFigureOut">
              <a:rPr lang="tr-TR" smtClean="0"/>
              <a:t>9.05.2023</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BD2EA93-9A68-461D-8F7D-8542E5C17935}"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A5334CB0-8AAF-4633-879D-A8E8CE06F920}" type="datetimeFigureOut">
              <a:rPr lang="tr-TR" smtClean="0"/>
              <a:t>9.05.2023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BD2EA93-9A68-461D-8F7D-8542E5C17935}" type="slidenum">
              <a:rPr lang="tr-TR" smtClean="0"/>
              <a:t>‹#›</a:t>
            </a:fld>
            <a:endParaRPr lang="tr-TR"/>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A5334CB0-8AAF-4633-879D-A8E8CE06F920}" type="datetimeFigureOut">
              <a:rPr lang="tr-TR" smtClean="0"/>
              <a:t>9.05.2023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BD2EA93-9A68-461D-8F7D-8542E5C17935}"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A5334CB0-8AAF-4633-879D-A8E8CE06F920}" type="datetimeFigureOut">
              <a:rPr lang="tr-TR" smtClean="0"/>
              <a:t>9.05.2023</a:t>
            </a:fld>
            <a:endParaRPr lang="tr-TR"/>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tr-TR"/>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EBD2EA93-9A68-461D-8F7D-8542E5C17935}" type="slidenum">
              <a:rPr lang="tr-TR" smtClean="0"/>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FF1DF2D-AC44-4DB6-AD33-36735356F531}"/>
              </a:ext>
            </a:extLst>
          </p:cNvPr>
          <p:cNvSpPr>
            <a:spLocks noGrp="1"/>
          </p:cNvSpPr>
          <p:nvPr>
            <p:ph type="title"/>
          </p:nvPr>
        </p:nvSpPr>
        <p:spPr>
          <a:xfrm>
            <a:off x="971600" y="2628900"/>
            <a:ext cx="6781800" cy="1600200"/>
          </a:xfrm>
        </p:spPr>
        <p:txBody>
          <a:bodyPr>
            <a:normAutofit fontScale="90000"/>
          </a:bodyPr>
          <a:lstStyle/>
          <a:p>
            <a:pPr algn="ctr"/>
            <a:r>
              <a:rPr lang="tr-TR" dirty="0"/>
              <a:t>YAŞLILARA YÖNELİK TIBBİ SOSYAL HİZMET UYGULAMALARI</a:t>
            </a:r>
          </a:p>
        </p:txBody>
      </p:sp>
    </p:spTree>
    <p:extLst>
      <p:ext uri="{BB962C8B-B14F-4D97-AF65-F5344CB8AC3E}">
        <p14:creationId xmlns:p14="http://schemas.microsoft.com/office/powerpoint/2010/main" val="34786203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399E385-DC63-44EA-8912-7FACEAF572EB}"/>
              </a:ext>
            </a:extLst>
          </p:cNvPr>
          <p:cNvSpPr>
            <a:spLocks noGrp="1"/>
          </p:cNvSpPr>
          <p:nvPr>
            <p:ph idx="1"/>
          </p:nvPr>
        </p:nvSpPr>
        <p:spPr>
          <a:xfrm>
            <a:off x="762000" y="404664"/>
            <a:ext cx="7543800" cy="5760640"/>
          </a:xfrm>
        </p:spPr>
        <p:txBody>
          <a:bodyPr>
            <a:normAutofit fontScale="92500" lnSpcReduction="10000"/>
          </a:bodyPr>
          <a:lstStyle/>
          <a:p>
            <a:pPr algn="just"/>
            <a:r>
              <a:rPr lang="tr-TR" sz="2200" dirty="0"/>
              <a:t>Yaşlı bireylerle birinci basamak sağlık hizmetlerinde karşılaşılan en önemli sorunlardan biri de depresyondur. Depresyon, tüm yaş gruplarında görülmekle beraber yaşlı bireylerde görülen diğer hastalıklar, klinik görünüm, istenmeyen ilaç etkileri, ilaç etkileşimleri ve </a:t>
            </a:r>
            <a:r>
              <a:rPr lang="tr-TR" sz="2200" dirty="0" err="1"/>
              <a:t>psikososyal</a:t>
            </a:r>
            <a:r>
              <a:rPr lang="tr-TR" sz="2200" dirty="0"/>
              <a:t> faktörler gibi durumlar nedeniyle yaşlı erişkinlerde değerlendirme ve bakım daha karmaşıktır. </a:t>
            </a:r>
          </a:p>
          <a:p>
            <a:pPr algn="just"/>
            <a:endParaRPr lang="tr-TR" sz="2200" dirty="0"/>
          </a:p>
          <a:p>
            <a:pPr algn="just"/>
            <a:r>
              <a:rPr lang="tr-TR" sz="2200" dirty="0"/>
              <a:t>Yaşlı bireylerde depresyonun tedavisinde ilk olarak uygun bir taramanın yapılmasının gerekli olduğunu belirtmiştir. Bir başka deyişle sağlık personelinin bu konuyu dikkate almasının, çözüm önerileri sunmasının ve depresyonun başka bir hastalıktan veya ilaç kullanımından kaynaklı olup olmadığını belirlemesinin altını çizmiştir. </a:t>
            </a:r>
          </a:p>
          <a:p>
            <a:pPr algn="just"/>
            <a:endParaRPr lang="tr-TR" sz="2200" dirty="0"/>
          </a:p>
          <a:p>
            <a:pPr algn="just"/>
            <a:r>
              <a:rPr lang="tr-TR" sz="2200" dirty="0"/>
              <a:t>İkinci olarak ise depresyonun tedavisinde hem farmakolojik hem de farmakolojik olmayan diğer müdahalelerin (örneğin bilişsel davranışçı terapi, yoga, meditasyon gibi) yapılması gerektiğini vurgulamıştır. </a:t>
            </a:r>
          </a:p>
          <a:p>
            <a:endParaRPr lang="tr-TR" dirty="0"/>
          </a:p>
        </p:txBody>
      </p:sp>
    </p:spTree>
    <p:extLst>
      <p:ext uri="{BB962C8B-B14F-4D97-AF65-F5344CB8AC3E}">
        <p14:creationId xmlns:p14="http://schemas.microsoft.com/office/powerpoint/2010/main" val="23036641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587BB39-45E4-45B1-B3BA-7CCDBDC69326}"/>
              </a:ext>
            </a:extLst>
          </p:cNvPr>
          <p:cNvSpPr>
            <a:spLocks noGrp="1"/>
          </p:cNvSpPr>
          <p:nvPr>
            <p:ph idx="1"/>
          </p:nvPr>
        </p:nvSpPr>
        <p:spPr>
          <a:xfrm>
            <a:off x="762000" y="685800"/>
            <a:ext cx="7543800" cy="5407496"/>
          </a:xfrm>
        </p:spPr>
        <p:txBody>
          <a:bodyPr>
            <a:normAutofit/>
          </a:bodyPr>
          <a:lstStyle/>
          <a:p>
            <a:pPr algn="just"/>
            <a:r>
              <a:rPr lang="tr-TR" sz="2000" dirty="0"/>
              <a:t>Sosyal hizmet uzmanları da birinci basamak sağlık kuruluşlarında yaşlı bireylerle uygulama yaparken, yaşlılık döneminde depresyonun yaygın bir sorun olduğunu bilmeli ve yaşlı bireylere depresyonla mücadele etmeleri konusunda yardımcı olmalıdırlar.</a:t>
            </a:r>
          </a:p>
          <a:p>
            <a:pPr algn="just"/>
            <a:endParaRPr lang="tr-TR" sz="2000" dirty="0"/>
          </a:p>
          <a:p>
            <a:pPr algn="just"/>
            <a:r>
              <a:rPr lang="tr-TR" sz="2000" dirty="0"/>
              <a:t>Ayrıca farmakolojik olmayan yoga, meditasyon, tinsellik, bilişsel davranışçı terapi gibi çeşitli yöntemlerin hem uygulayıcısı olabilirler hem de hastane ortamında bu tarz uygulamaların yaygınlaşması için çaba gösterebilirler. </a:t>
            </a:r>
          </a:p>
          <a:p>
            <a:pPr algn="just"/>
            <a:endParaRPr lang="tr-TR" sz="2000" dirty="0"/>
          </a:p>
          <a:p>
            <a:pPr algn="just"/>
            <a:r>
              <a:rPr lang="tr-TR" sz="2000" dirty="0"/>
              <a:t>Birinci basamak sağlık hizmetlerinde sosyal hizmet uzmanlarının rolleri; ailelerle çalışma, bakım hizmetlerinin koordinasyonu ve toplumsal ağlarla çalışma olarak özetlenebilir. </a:t>
            </a:r>
          </a:p>
          <a:p>
            <a:pPr algn="just"/>
            <a:endParaRPr lang="tr-TR" dirty="0"/>
          </a:p>
        </p:txBody>
      </p:sp>
    </p:spTree>
    <p:extLst>
      <p:ext uri="{BB962C8B-B14F-4D97-AF65-F5344CB8AC3E}">
        <p14:creationId xmlns:p14="http://schemas.microsoft.com/office/powerpoint/2010/main" val="23397218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E8905D1-FE66-4AC7-8192-3B02CDBE9A79}"/>
              </a:ext>
            </a:extLst>
          </p:cNvPr>
          <p:cNvSpPr>
            <a:spLocks noGrp="1"/>
          </p:cNvSpPr>
          <p:nvPr>
            <p:ph idx="1"/>
          </p:nvPr>
        </p:nvSpPr>
        <p:spPr>
          <a:xfrm>
            <a:off x="762000" y="692696"/>
            <a:ext cx="7543800" cy="5400600"/>
          </a:xfrm>
        </p:spPr>
        <p:txBody>
          <a:bodyPr>
            <a:normAutofit fontScale="92500" lnSpcReduction="20000"/>
          </a:bodyPr>
          <a:lstStyle/>
          <a:p>
            <a:pPr marL="0" indent="0" algn="just">
              <a:buNone/>
            </a:pPr>
            <a:r>
              <a:rPr lang="tr-TR" i="1" dirty="0"/>
              <a:t>Aile ile çalışmada sosyal hizmet uzmanlarının sistem yaklaşımını benimseyerek aşağıdaki ilkelerle hareket edebileceği belirtilmiştir:</a:t>
            </a:r>
          </a:p>
          <a:p>
            <a:pPr marL="0" indent="0" algn="just">
              <a:buNone/>
            </a:pPr>
            <a:endParaRPr lang="tr-TR" i="1" dirty="0"/>
          </a:p>
          <a:p>
            <a:pPr algn="just"/>
            <a:r>
              <a:rPr lang="tr-TR" dirty="0"/>
              <a:t>Ailenin, benzersiz bir yapıya ve iletişim modellerine sahip bir sistem olduğunu varsayar.</a:t>
            </a:r>
          </a:p>
          <a:p>
            <a:pPr algn="just"/>
            <a:endParaRPr lang="tr-TR" dirty="0"/>
          </a:p>
          <a:p>
            <a:pPr algn="just"/>
            <a:r>
              <a:rPr lang="tr-TR" dirty="0"/>
              <a:t>Aile üyeliğinin ve kültürel formların sınırlarını tanımlar.</a:t>
            </a:r>
          </a:p>
          <a:p>
            <a:pPr algn="just"/>
            <a:endParaRPr lang="tr-TR" dirty="0"/>
          </a:p>
          <a:p>
            <a:pPr algn="just"/>
            <a:r>
              <a:rPr lang="tr-TR" dirty="0"/>
              <a:t>Aile yapısının, güç ilişkilerinin ve rollerin nasıl farklılaştığının bir resmini çizer.</a:t>
            </a:r>
          </a:p>
          <a:p>
            <a:pPr algn="just"/>
            <a:endParaRPr lang="tr-TR" dirty="0"/>
          </a:p>
          <a:p>
            <a:pPr algn="just"/>
            <a:r>
              <a:rPr lang="tr-TR" dirty="0"/>
              <a:t>Kurallar ve kültürel örüntüler hakkında bilgi edinmek için aile içi iletişim kalıplarını inceler.</a:t>
            </a:r>
          </a:p>
          <a:p>
            <a:pPr algn="just"/>
            <a:endParaRPr lang="tr-TR" dirty="0"/>
          </a:p>
          <a:p>
            <a:pPr algn="just"/>
            <a:r>
              <a:rPr lang="tr-TR" dirty="0"/>
              <a:t>Ailenin strese ne kadar duyarlı olduğunu ve bakım talebini karşılamak için yeniden yapılandırma yeteneğini belirler.</a:t>
            </a:r>
          </a:p>
          <a:p>
            <a:endParaRPr lang="tr-TR" dirty="0"/>
          </a:p>
        </p:txBody>
      </p:sp>
    </p:spTree>
    <p:extLst>
      <p:ext uri="{BB962C8B-B14F-4D97-AF65-F5344CB8AC3E}">
        <p14:creationId xmlns:p14="http://schemas.microsoft.com/office/powerpoint/2010/main" val="13143459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FAE4D91-0E63-46D9-87FD-E3A4FEF6FDE2}"/>
              </a:ext>
            </a:extLst>
          </p:cNvPr>
          <p:cNvSpPr>
            <a:spLocks noGrp="1"/>
          </p:cNvSpPr>
          <p:nvPr>
            <p:ph idx="1"/>
          </p:nvPr>
        </p:nvSpPr>
        <p:spPr>
          <a:xfrm>
            <a:off x="683568" y="1628800"/>
            <a:ext cx="7543800" cy="3886200"/>
          </a:xfrm>
        </p:spPr>
        <p:txBody>
          <a:bodyPr>
            <a:normAutofit/>
          </a:bodyPr>
          <a:lstStyle/>
          <a:p>
            <a:pPr algn="just"/>
            <a:r>
              <a:rPr lang="tr-TR" sz="2000" dirty="0"/>
              <a:t>Bu ilkelerden yola çıkarak sosyal hizmet uzmanlarının aile içi ilişkileri ve rolleri, ailenin kültürel yapısını, iletişim biçimlerini değerlendiren bir rolü olduğu ve yaşlıların sağlık sorunlarıyla ilgili olarak aile içi düzenlemeler yaptığı söylenebilir. Sosyal hizmet uzmanları, aile sistemleri ile çalışma ve ailelerin problem çözme becerilerini geliştirmede beceri sahibidir. Özellikle ailelerin yaşlıların bakımına yönelik bilgi birikimlerini artırmaları, sağlık hizmetlerinden etkin bir şekilde yararlanmaları için kaynak ve hizmetlerle buluşturmaları noktasında sosyal hizmet uzmanlarına önemli görevler düşmektedir.</a:t>
            </a:r>
          </a:p>
          <a:p>
            <a:pPr algn="just"/>
            <a:endParaRPr lang="tr-TR" dirty="0"/>
          </a:p>
        </p:txBody>
      </p:sp>
    </p:spTree>
    <p:extLst>
      <p:ext uri="{BB962C8B-B14F-4D97-AF65-F5344CB8AC3E}">
        <p14:creationId xmlns:p14="http://schemas.microsoft.com/office/powerpoint/2010/main" val="11991234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27B407B-3DFE-491F-83B1-5DC16DD83FF7}"/>
              </a:ext>
            </a:extLst>
          </p:cNvPr>
          <p:cNvSpPr>
            <a:spLocks noGrp="1"/>
          </p:cNvSpPr>
          <p:nvPr>
            <p:ph idx="1"/>
          </p:nvPr>
        </p:nvSpPr>
        <p:spPr>
          <a:xfrm>
            <a:off x="762000" y="332656"/>
            <a:ext cx="7543800" cy="5904656"/>
          </a:xfrm>
        </p:spPr>
        <p:txBody>
          <a:bodyPr>
            <a:normAutofit fontScale="77500" lnSpcReduction="20000"/>
          </a:bodyPr>
          <a:lstStyle/>
          <a:p>
            <a:pPr algn="just"/>
            <a:r>
              <a:rPr lang="tr-TR" dirty="0"/>
              <a:t>Yaşlı bireylerle tıbbi sosyal hizmet uygulamalarında sosyal hizmet uzmanları kaçınılmaz olarak keder ve kayıp konusu ile karşılaşmaktadırlar. </a:t>
            </a:r>
          </a:p>
          <a:p>
            <a:pPr algn="just"/>
            <a:r>
              <a:rPr lang="tr-TR" dirty="0"/>
              <a:t>Yaşlı insanlarla çalışmak, hayatlarının sonuna doğru gelenlerle çalışmak demektir. Aynı zamanda yaşamlarının büyük bir kısmını dolduran bakım verme rolünü yitiren bakım verenlerle iletişim kurmak anlamına da gelir. </a:t>
            </a:r>
          </a:p>
          <a:p>
            <a:pPr algn="just"/>
            <a:r>
              <a:rPr lang="tr-TR" dirty="0"/>
              <a:t>Bakım verenler, çok karışık ve birbiri ile çelişen duygular yaşayabilir. Suçluluk, yalnızlık ve depresyon, rol kaybı ve rahatlama aynı zamanda yaşanabilir.</a:t>
            </a:r>
          </a:p>
          <a:p>
            <a:pPr algn="just"/>
            <a:endParaRPr lang="tr-TR" dirty="0"/>
          </a:p>
          <a:p>
            <a:pPr algn="just"/>
            <a:r>
              <a:rPr lang="tr-TR" i="1" dirty="0"/>
              <a:t>Sosyal hizmet uzmanları; bakım verenlerin duygularını ortaya çıkarmak konusunda bireysel ve grup düzeyinde çalışmalar yapabilirler. </a:t>
            </a:r>
          </a:p>
          <a:p>
            <a:pPr algn="just"/>
            <a:endParaRPr lang="tr-TR" i="1" dirty="0"/>
          </a:p>
          <a:p>
            <a:pPr algn="just"/>
            <a:r>
              <a:rPr lang="tr-TR" i="1" dirty="0"/>
              <a:t>Bakım verenlerin kendi hayatları ile ilgili kararlar almasını teşvik etmek ve bakım yükünü azaltmak için alternatif uygulamalar yapmaları konusunda onları güçlendirebilir. </a:t>
            </a:r>
          </a:p>
          <a:p>
            <a:pPr algn="just"/>
            <a:endParaRPr lang="tr-TR" i="1" dirty="0"/>
          </a:p>
          <a:p>
            <a:pPr algn="just"/>
            <a:r>
              <a:rPr lang="tr-TR" i="1" dirty="0"/>
              <a:t>Birinci basamak sağlık hizmetlerinde sosyal hizmet müdahalelerinin etkililiği üzerine yapılan yakın tarihli bir çalışmada, sağlık sonuçlarının iyileştirilmesinde sosyal hizmet müdahalelerinin ümit vaat edici bir rolü olduğu ortaya çıkmıştır.</a:t>
            </a:r>
          </a:p>
        </p:txBody>
      </p:sp>
    </p:spTree>
    <p:extLst>
      <p:ext uri="{BB962C8B-B14F-4D97-AF65-F5344CB8AC3E}">
        <p14:creationId xmlns:p14="http://schemas.microsoft.com/office/powerpoint/2010/main" val="16522846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24D73BD-E9CF-4D15-BD6A-E34EBFE6EB3C}"/>
              </a:ext>
            </a:extLst>
          </p:cNvPr>
          <p:cNvSpPr>
            <a:spLocks noGrp="1"/>
          </p:cNvSpPr>
          <p:nvPr>
            <p:ph idx="1"/>
          </p:nvPr>
        </p:nvSpPr>
        <p:spPr>
          <a:xfrm>
            <a:off x="762000" y="404664"/>
            <a:ext cx="7543800" cy="5760640"/>
          </a:xfrm>
        </p:spPr>
        <p:txBody>
          <a:bodyPr>
            <a:normAutofit/>
          </a:bodyPr>
          <a:lstStyle/>
          <a:p>
            <a:r>
              <a:rPr lang="tr-TR" sz="2000" dirty="0"/>
              <a:t>Yaşlılarla tıbbi sosyal hizmet uygulamalarında ele alınması gereken bir başka boyut, hastanede yatarak tedavi gören Yaşlı bireylerle yapılacak olan uygulamalardır.</a:t>
            </a:r>
          </a:p>
          <a:p>
            <a:endParaRPr lang="tr-TR" sz="2000" dirty="0"/>
          </a:p>
          <a:p>
            <a:pPr marL="0" indent="0" algn="just">
              <a:buNone/>
            </a:pPr>
            <a:r>
              <a:rPr lang="tr-TR" sz="2000" dirty="0"/>
              <a:t>    </a:t>
            </a:r>
            <a:r>
              <a:rPr lang="tr-TR" sz="2000" b="1" dirty="0"/>
              <a:t>Yataklı Servislerde Yaşlılara Yönelik Sosyal Hizmet Uygulaması</a:t>
            </a:r>
          </a:p>
          <a:p>
            <a:pPr algn="just"/>
            <a:endParaRPr lang="tr-TR" sz="2000" dirty="0"/>
          </a:p>
          <a:p>
            <a:pPr algn="just"/>
            <a:r>
              <a:rPr lang="tr-TR" sz="2000" dirty="0"/>
              <a:t>Hastaneye yatmak, her yaş grubundan insan için bir kriz durumu yaratabilir, ancak özellikle yaşlılar için bu durum huzurevine ya da ölüme bir geçiş olarak görülmesi bakımından yaşlı bireylerde her zaman korku yaratır. </a:t>
            </a:r>
          </a:p>
          <a:p>
            <a:pPr algn="just"/>
            <a:r>
              <a:rPr lang="tr-TR" sz="2000" dirty="0"/>
              <a:t>Sosyal hizmet uzmanları, hastane ortamında "bireylerin sorunlarıyla empati kurma, hastanın duygularını ifade etmesi için destek olma ve sorunlarla başa çıkma becerilerini artırma” rollerini üstlendiği bilinmektedir.</a:t>
            </a:r>
          </a:p>
          <a:p>
            <a:pPr algn="just"/>
            <a:r>
              <a:rPr lang="tr-TR" sz="2000" dirty="0"/>
              <a:t>Bu bağlamda yaşlı bireylerin hastaneye yatma ile ilgili duygularını ortaya çıkarma ve baş etme becerilerini artırma temel sosyal hizmet uygulamaları arasında değerlendirilebilir. </a:t>
            </a:r>
          </a:p>
        </p:txBody>
      </p:sp>
    </p:spTree>
    <p:extLst>
      <p:ext uri="{BB962C8B-B14F-4D97-AF65-F5344CB8AC3E}">
        <p14:creationId xmlns:p14="http://schemas.microsoft.com/office/powerpoint/2010/main" val="3497767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55E04D5-763A-4D6B-B76E-A435DA4BD460}"/>
              </a:ext>
            </a:extLst>
          </p:cNvPr>
          <p:cNvSpPr>
            <a:spLocks noGrp="1"/>
          </p:cNvSpPr>
          <p:nvPr>
            <p:ph idx="1"/>
          </p:nvPr>
        </p:nvSpPr>
        <p:spPr>
          <a:xfrm>
            <a:off x="762000" y="685800"/>
            <a:ext cx="7543800" cy="5407496"/>
          </a:xfrm>
        </p:spPr>
        <p:txBody>
          <a:bodyPr>
            <a:normAutofit/>
          </a:bodyPr>
          <a:lstStyle/>
          <a:p>
            <a:pPr algn="just"/>
            <a:r>
              <a:rPr lang="tr-TR" sz="2000" dirty="0"/>
              <a:t>Bir hastane ortamında kriz danışmanlığı, yaşlı bireylerin ve ailelerin duygusal dengeyi yeniden kurmasına, tıbbi durumu anlamasına, görevlere öncelik vermesine ve kısa vadeli bir eylem planı geliştirmeye yardımcı olmayı içerir. </a:t>
            </a:r>
          </a:p>
          <a:p>
            <a:pPr algn="just"/>
            <a:endParaRPr lang="tr-TR" sz="2000" dirty="0"/>
          </a:p>
          <a:p>
            <a:pPr algn="just"/>
            <a:r>
              <a:rPr lang="tr-TR" sz="2000" dirty="0"/>
              <a:t>Sosyal hizmet uzmanının temel odağı, hastane ortamındaki yaşlı yetişkinlerin </a:t>
            </a:r>
            <a:r>
              <a:rPr lang="tr-TR" sz="2000" dirty="0" err="1"/>
              <a:t>psikososyal</a:t>
            </a:r>
            <a:r>
              <a:rPr lang="tr-TR" sz="2000" dirty="0"/>
              <a:t> ihtiyaçlarının karşılanmasına yardımcı olmaktır. Sosyal hizmet uzmanları, hastalıkların ciddiyeti, hastalığın tedavisiz kalması halinde meydana gelebilecek sonuçlar, bakımın sürekliliğini sağlamak için mevcut kaynaklar, alternatif bakım seçenekleri, yasal haklar vb. konularda hastaları bilgilendirmeye veya eğitmeye yardımcı olabilir.</a:t>
            </a:r>
          </a:p>
          <a:p>
            <a:pPr algn="just"/>
            <a:endParaRPr lang="tr-TR" sz="2000" dirty="0"/>
          </a:p>
          <a:p>
            <a:pPr algn="just"/>
            <a:r>
              <a:rPr lang="tr-TR" sz="2000" dirty="0"/>
              <a:t> Böylece yaşlı bireyler hizmetlerin etkili tüketicileri haline gelecek ve büyük ve karmaşık sağlık sistemleriyle uğraşırken sıklıkla kaybolan öz-yeterlik duygularını yeniden kazanacaktır</a:t>
            </a:r>
          </a:p>
          <a:p>
            <a:pPr algn="just"/>
            <a:endParaRPr lang="tr-TR" sz="2000" dirty="0"/>
          </a:p>
        </p:txBody>
      </p:sp>
    </p:spTree>
    <p:extLst>
      <p:ext uri="{BB962C8B-B14F-4D97-AF65-F5344CB8AC3E}">
        <p14:creationId xmlns:p14="http://schemas.microsoft.com/office/powerpoint/2010/main" val="5822565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500AAFC-4555-4D8A-B812-E07787623405}"/>
              </a:ext>
            </a:extLst>
          </p:cNvPr>
          <p:cNvSpPr>
            <a:spLocks noGrp="1"/>
          </p:cNvSpPr>
          <p:nvPr>
            <p:ph idx="1"/>
          </p:nvPr>
        </p:nvSpPr>
        <p:spPr>
          <a:xfrm>
            <a:off x="755576" y="332656"/>
            <a:ext cx="7543800" cy="5479504"/>
          </a:xfrm>
        </p:spPr>
        <p:txBody>
          <a:bodyPr>
            <a:normAutofit/>
          </a:bodyPr>
          <a:lstStyle/>
          <a:p>
            <a:pPr algn="just"/>
            <a:r>
              <a:rPr lang="tr-TR" sz="2000" i="1" dirty="0"/>
              <a:t>Hastanelerde sosyal hizmet uzmanlarının en çok ilgilendiği konulardan biri de kuşkusuz taburculuk planlamasıdır. Amerikan Hastanesi Derneği'ne (1984) göre taburculuk planlaması, disiplinler arası bir süreç olarak tanımlanmakta olup aşağıdaki temel unsurları içermektedir:</a:t>
            </a:r>
          </a:p>
          <a:p>
            <a:pPr algn="just"/>
            <a:endParaRPr lang="tr-TR" sz="2000" dirty="0"/>
          </a:p>
          <a:p>
            <a:pPr algn="just"/>
            <a:r>
              <a:rPr lang="tr-TR" sz="2000" dirty="0"/>
              <a:t>Hastane sonrası çok yönlü tedaviye ihtiyaç duyan yaşlıların erken teşhis edilmesi</a:t>
            </a:r>
          </a:p>
          <a:p>
            <a:pPr algn="just"/>
            <a:r>
              <a:rPr lang="tr-TR" sz="2000" dirty="0"/>
              <a:t>Hastane sonrası bakım için yaşlıların tercihlerinin belirlenmesi</a:t>
            </a:r>
          </a:p>
          <a:p>
            <a:pPr algn="just"/>
            <a:r>
              <a:rPr lang="tr-TR" sz="2000" dirty="0"/>
              <a:t>Yaşlının ve ailenin değerlendirilmesi ve danışmanlık yapılması</a:t>
            </a:r>
          </a:p>
          <a:p>
            <a:pPr algn="just"/>
            <a:r>
              <a:rPr lang="tr-TR" sz="2000" dirty="0"/>
              <a:t>Yaşlının ve ailenin sağlık bakımı konusunda eğitimi</a:t>
            </a:r>
          </a:p>
          <a:p>
            <a:pPr algn="just"/>
            <a:r>
              <a:rPr lang="tr-TR" sz="2000" dirty="0"/>
              <a:t>Taburculuk sonrası bakımın sürekliliğini sağlamak için ihtiyaç duyulan kaynaklarının planlanması, geliştirilmesi ve koordinasyonu</a:t>
            </a:r>
          </a:p>
          <a:p>
            <a:pPr algn="just"/>
            <a:r>
              <a:rPr lang="tr-TR" sz="2000" dirty="0"/>
              <a:t>Hizmetlerin sağlanması ve sonuçların planlanması için taburculuk sonrası takip.</a:t>
            </a:r>
          </a:p>
        </p:txBody>
      </p:sp>
    </p:spTree>
    <p:extLst>
      <p:ext uri="{BB962C8B-B14F-4D97-AF65-F5344CB8AC3E}">
        <p14:creationId xmlns:p14="http://schemas.microsoft.com/office/powerpoint/2010/main" val="5219299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0C4072A-F43B-4963-9373-CB7E04AF68B1}"/>
              </a:ext>
            </a:extLst>
          </p:cNvPr>
          <p:cNvSpPr>
            <a:spLocks noGrp="1"/>
          </p:cNvSpPr>
          <p:nvPr>
            <p:ph idx="1"/>
          </p:nvPr>
        </p:nvSpPr>
        <p:spPr>
          <a:xfrm>
            <a:off x="762000" y="404664"/>
            <a:ext cx="7543800" cy="5760640"/>
          </a:xfrm>
        </p:spPr>
        <p:txBody>
          <a:bodyPr>
            <a:normAutofit fontScale="70000" lnSpcReduction="20000"/>
          </a:bodyPr>
          <a:lstStyle/>
          <a:p>
            <a:pPr algn="just"/>
            <a:r>
              <a:rPr lang="tr-TR" dirty="0"/>
              <a:t>Yaşlı bir bireyin hastaneye yatırılması, büyük olasılıkla hastalar ve aileler için değişikliklere neden olacağından, taburculuk planlamasında yer alan sosyal hizmet uzmanı, bakım veren aile üyelerinin hastane sonrası ihtiyaçların öngörülmesini ve planlanmasını sağlamalıdır.</a:t>
            </a:r>
          </a:p>
          <a:p>
            <a:pPr algn="just"/>
            <a:r>
              <a:rPr lang="tr-TR" dirty="0"/>
              <a:t>Taburculuk planlaması yapılırken sosyal hizmet uzmanları mutlaka yaşlı bireyin de görüşünü almalı, yaşlının bakım ihtiyaçları karşılanırken onun çevresine uygun bir plan yapılmalıdır. </a:t>
            </a:r>
          </a:p>
          <a:p>
            <a:pPr algn="just"/>
            <a:r>
              <a:rPr lang="tr-TR" dirty="0"/>
              <a:t>Hem yaşlının hem ailenin hastalıklar ve tedavisi konusunda bilgi sahibi olmaları ve bu süreçte karşılaştıkları sorunlarla başa çıkma becerileri geliştirmeleri için bilgi sahibi olmaları önemlidir. Bu bağlamda yaşlıların ve ailelerin hem hastalık sürecinin getirdiği yüklerle hem de bakım vermenin yarattığı yüklerle başa çıkmalarında </a:t>
            </a:r>
            <a:r>
              <a:rPr lang="tr-TR" dirty="0" err="1"/>
              <a:t>psikoeğitim</a:t>
            </a:r>
            <a:r>
              <a:rPr lang="tr-TR" dirty="0"/>
              <a:t> yaklaşımlarının kullanılması fayda sağlamaktadır.</a:t>
            </a:r>
          </a:p>
          <a:p>
            <a:pPr algn="just"/>
            <a:r>
              <a:rPr lang="tr-TR" dirty="0"/>
              <a:t>Özellikle yurtdışındaki tıbbi sosyal hizmet uygulamalarından biri olan aile konferansları, bilgi akışını düzenleyen ve yaşlıların, bakıcıların ve akrabaların endişelerini, görüşlerini dile getirmelerini sağlayan bir yöntemdir. Ayrıca, servis kullanıcıları ve personel arasındaki anlaşmazlıklara aracılık edecek bir alan sağlarlar. Uygun şekilde ele alındığında, aile konferansları kullanıcılara ve </a:t>
            </a:r>
            <a:r>
              <a:rPr lang="tr-TR"/>
              <a:t>sağlık profesyonellerine </a:t>
            </a:r>
            <a:r>
              <a:rPr lang="tr-TR" dirty="0"/>
              <a:t>hizmet etmek için karşılıklı olarak yararlı olabilir. </a:t>
            </a:r>
          </a:p>
          <a:p>
            <a:pPr algn="just"/>
            <a:r>
              <a:rPr lang="tr-TR" dirty="0"/>
              <a:t>Savunuculuk da, yaşlılarla hastanedeki sosyal hizmet uygulamalarında kullanılabilecek diğer bir uzman rolüdür. Yaşlı bireyler, alıştığı yaşamından koparak geldiği hastanenin yabancı bir ortam olmasından dolayı yaşlılar bu ortamlarda kaygı duyabilir ve hastane ortamını kafa karıştırıcı bulabilirler. İhtiyaçlarının ortaya çıkarılması veya kendi adlarına savunuculuk yapılması konusunda yardıma ihtiyaçları olabilir.</a:t>
            </a:r>
          </a:p>
        </p:txBody>
      </p:sp>
    </p:spTree>
    <p:extLst>
      <p:ext uri="{BB962C8B-B14F-4D97-AF65-F5344CB8AC3E}">
        <p14:creationId xmlns:p14="http://schemas.microsoft.com/office/powerpoint/2010/main" val="19497869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5A90858-8842-46D4-BFAD-44B7B1EA9144}"/>
              </a:ext>
            </a:extLst>
          </p:cNvPr>
          <p:cNvSpPr>
            <a:spLocks noGrp="1"/>
          </p:cNvSpPr>
          <p:nvPr>
            <p:ph idx="1"/>
          </p:nvPr>
        </p:nvSpPr>
        <p:spPr>
          <a:xfrm>
            <a:off x="762000" y="685800"/>
            <a:ext cx="7543800" cy="5119464"/>
          </a:xfrm>
        </p:spPr>
        <p:txBody>
          <a:bodyPr>
            <a:normAutofit/>
          </a:bodyPr>
          <a:lstStyle/>
          <a:p>
            <a:pPr marL="0" indent="0">
              <a:buNone/>
            </a:pPr>
            <a:r>
              <a:rPr lang="tr-TR" dirty="0"/>
              <a:t>    </a:t>
            </a:r>
            <a:r>
              <a:rPr lang="tr-TR" b="1" dirty="0"/>
              <a:t>Tıbbi Sosyal Hizmet Uygulamaları</a:t>
            </a:r>
          </a:p>
          <a:p>
            <a:pPr marL="0" indent="0">
              <a:buNone/>
            </a:pPr>
            <a:endParaRPr lang="tr-TR" b="1" dirty="0"/>
          </a:p>
          <a:p>
            <a:pPr algn="just"/>
            <a:r>
              <a:rPr lang="tr-TR" sz="2000" b="1" i="1" dirty="0"/>
              <a:t>Yaşlılarla tıbbi sosyal hizmet uygulamaları; birinci basamak sağlık kuruluşlarında, hastanelerde, acil servislerde, evde bakım ve kurum bakımı hizmetlerinde özetle yaşlıları ilgilendiren kurum ve kuruluşlarda sunulmaktadır. </a:t>
            </a:r>
          </a:p>
          <a:p>
            <a:pPr algn="just"/>
            <a:endParaRPr lang="tr-TR" sz="2000" dirty="0"/>
          </a:p>
          <a:p>
            <a:pPr algn="just"/>
            <a:r>
              <a:rPr lang="tr-TR" sz="2000" dirty="0"/>
              <a:t>Tanı ve tedavi olanaklarının artması, gelişmesi ve yaşlı bireylerin daha fazla tıbbi sorunla karşılaşması nedeniyle, sosyal hizmet uzmanları, tıbbi uzmanlık alanları (örneğin, kardiyoloji, onkoloji, nöroloji, psikiyatri, endokrinoloji ve </a:t>
            </a:r>
            <a:r>
              <a:rPr lang="tr-TR" sz="2000" dirty="0" err="1"/>
              <a:t>romatoloji</a:t>
            </a:r>
            <a:r>
              <a:rPr lang="tr-TR" sz="2000" dirty="0"/>
              <a:t>) genelinde </a:t>
            </a:r>
            <a:r>
              <a:rPr lang="tr-TR" sz="2000" dirty="0" err="1"/>
              <a:t>geriatrik</a:t>
            </a:r>
            <a:r>
              <a:rPr lang="tr-TR" sz="2000" dirty="0"/>
              <a:t> hastalıklara özgü tıbbi ve </a:t>
            </a:r>
            <a:r>
              <a:rPr lang="tr-TR" sz="2000" dirty="0" err="1"/>
              <a:t>psikososyal</a:t>
            </a:r>
            <a:r>
              <a:rPr lang="tr-TR" sz="2000" dirty="0"/>
              <a:t> sorunları bilmelidirler.</a:t>
            </a:r>
          </a:p>
        </p:txBody>
      </p:sp>
    </p:spTree>
    <p:extLst>
      <p:ext uri="{BB962C8B-B14F-4D97-AF65-F5344CB8AC3E}">
        <p14:creationId xmlns:p14="http://schemas.microsoft.com/office/powerpoint/2010/main" val="39295436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9D685AB-A3B7-43C5-9C16-71DB0C03D2C9}"/>
              </a:ext>
            </a:extLst>
          </p:cNvPr>
          <p:cNvSpPr>
            <a:spLocks noGrp="1"/>
          </p:cNvSpPr>
          <p:nvPr>
            <p:ph idx="1"/>
          </p:nvPr>
        </p:nvSpPr>
        <p:spPr>
          <a:xfrm>
            <a:off x="762000" y="404664"/>
            <a:ext cx="7543800" cy="5760640"/>
          </a:xfrm>
        </p:spPr>
        <p:txBody>
          <a:bodyPr>
            <a:normAutofit/>
          </a:bodyPr>
          <a:lstStyle/>
          <a:p>
            <a:pPr algn="just"/>
            <a:r>
              <a:rPr lang="tr-TR" sz="2000" dirty="0"/>
              <a:t>Tıbbi sosyal hizmet uygulamaları, yaşlıların ve ailelerinin karmaşık ihtiyaçlarını karşılamada hayati öneme sahiptir. Eğitim, bilgi verme, danışmanlık, savunuculuk, taburculuk planlamasına katılım, destek hizmetleri düzenlemek gibi rollerin; yaşlılar, aileleri ve sağlık bakım kuruluşları için son derece olumlu çıktıları olduğu söylenebilir. Makro boyutta ise yaşlılarla ilgili politikaların hedeflere, maliyetlere, verimliliğe ve riskin azaltılmasına daha fazla odaklanabileceğini düşünerek yaşlılarla çalışmada ilişki temelli bir yaklaşımın benimsenmesi için savunuculuk yapılabilir.</a:t>
            </a:r>
          </a:p>
          <a:p>
            <a:pPr algn="just"/>
            <a:endParaRPr lang="tr-TR" sz="2000" dirty="0"/>
          </a:p>
        </p:txBody>
      </p:sp>
    </p:spTree>
    <p:extLst>
      <p:ext uri="{BB962C8B-B14F-4D97-AF65-F5344CB8AC3E}">
        <p14:creationId xmlns:p14="http://schemas.microsoft.com/office/powerpoint/2010/main" val="5840109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1088438-6739-40E7-B9C2-8885081949CC}"/>
              </a:ext>
            </a:extLst>
          </p:cNvPr>
          <p:cNvSpPr>
            <a:spLocks noGrp="1"/>
          </p:cNvSpPr>
          <p:nvPr>
            <p:ph idx="1"/>
          </p:nvPr>
        </p:nvSpPr>
        <p:spPr>
          <a:xfrm>
            <a:off x="762000" y="332656"/>
            <a:ext cx="7543800" cy="5904656"/>
          </a:xfrm>
        </p:spPr>
        <p:txBody>
          <a:bodyPr>
            <a:normAutofit fontScale="70000" lnSpcReduction="20000"/>
          </a:bodyPr>
          <a:lstStyle/>
          <a:p>
            <a:pPr algn="just"/>
            <a:r>
              <a:rPr lang="tr-TR" dirty="0"/>
              <a:t>Yaşlı bireylerle tıbbi sosyal hizmet uygulamalarını gerçekleştirirken güçlendirme temelli bir yaklaşımın benimsenmesi de oldukça önemlidir. Sağlık çalışanlarının yaşlı bireylerle çalışma konusundaki tutumları ilgileri, yaşlı bireylere sağlanan bakımın kalitesini etkileyebilir. Çoğunlukla aile üyeleri ve sağlık profesyonelleri yaşlıları çaresiz, savunmasız ve zayıf olarak etiketleyerek yaşlı bireylerin karar verme, herhangi bir işi başarma sorumluluk alma gibi konularda yetersiz olduklarını düşünmektedirler. Ancak yaşlı bireyler, hem diğerlerinin hem de kendilerinin göz ardı ettiği veya fark etmediği pek çok güce sahiptir Güçlendirme yaklaşımının yaşlıların sağlık bakımı kararlarına katılımını artırabileceği ve olumlu sağlık sonuçlarını destekleyebileceği öne sürülmüştür.</a:t>
            </a:r>
          </a:p>
          <a:p>
            <a:pPr algn="just"/>
            <a:endParaRPr lang="tr-TR" dirty="0"/>
          </a:p>
          <a:p>
            <a:pPr algn="just"/>
            <a:endParaRPr lang="tr-TR" dirty="0"/>
          </a:p>
          <a:p>
            <a:pPr algn="just"/>
            <a:r>
              <a:rPr lang="tr-TR" dirty="0"/>
              <a:t>Yaşlılarla çalışmada yaşlıların yetersiz olduğu düşüncesi yerine güçlü yönlerinin, kendi seslerinin olduğu bilincinden hareket edilmelidir. Bu bağlamda yaşlıların da temel insani hizmetlere ulaşmada self-determinasyon ve katılım haklarına saygı gösterilmesi gerekmektedir. Teknik bilgiden yoksun oldukları için, yaşlı bireylerin kendi haklarını savunabilmeleri zor olabilir, ancak profesyonellerin ve aile üyelerinin yardımlarıyla hayatlarını nasıl devam ettireceklerini ve haklarını nasıl kullanacaklarını öğrenebilirler. Güçlendirme odaklı bir yaklaşım kontrol ve yaşam kalitesi, kişisel karar verme ve destek sistemlerinin varlığını içerir. Yaşlı bireylerle etkili bir şekilde çalışmak için sosyal hizmet uzmanları; yaşlı bireylerin kendi bakımlarıyla ilgili kararlara ve seçimlere katılmak istediklerini ve değişim ve gelişim için güç sahibi olmaya devam ettiklerini kabul etmelidirler.</a:t>
            </a:r>
          </a:p>
        </p:txBody>
      </p:sp>
    </p:spTree>
    <p:extLst>
      <p:ext uri="{BB962C8B-B14F-4D97-AF65-F5344CB8AC3E}">
        <p14:creationId xmlns:p14="http://schemas.microsoft.com/office/powerpoint/2010/main" val="11462718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E265632-90E4-4B19-8DB3-332AC5EDEF7D}"/>
              </a:ext>
            </a:extLst>
          </p:cNvPr>
          <p:cNvSpPr>
            <a:spLocks noGrp="1"/>
          </p:cNvSpPr>
          <p:nvPr>
            <p:ph idx="1"/>
          </p:nvPr>
        </p:nvSpPr>
        <p:spPr>
          <a:xfrm>
            <a:off x="762000" y="404664"/>
            <a:ext cx="7543800" cy="5760640"/>
          </a:xfrm>
        </p:spPr>
        <p:txBody>
          <a:bodyPr>
            <a:normAutofit fontScale="70000" lnSpcReduction="20000"/>
          </a:bodyPr>
          <a:lstStyle/>
          <a:p>
            <a:pPr algn="just"/>
            <a:r>
              <a:rPr lang="tr-TR" dirty="0"/>
              <a:t>Yaşlı bireylerle tıbbi sosyal hizmet uygulamalarında sosyal hizmet uzmanlarının kültüre duyarlı bir yaklaşım benimsemesi gerekliliğinin de altı çizilmelidir. Sosyal hizmet uzmanları; </a:t>
            </a:r>
            <a:r>
              <a:rPr lang="tr-TR" dirty="0" err="1"/>
              <a:t>biyo</a:t>
            </a:r>
            <a:r>
              <a:rPr lang="tr-TR" dirty="0"/>
              <a:t>-</a:t>
            </a:r>
            <a:r>
              <a:rPr lang="tr-TR" dirty="0" err="1"/>
              <a:t>psiko</a:t>
            </a:r>
            <a:r>
              <a:rPr lang="tr-TR" dirty="0"/>
              <a:t>-sosyal bakış açısı ve aldıkları eğitim sayesinde hem sağlık hizmeti alan kişilerin hem de sağlık hizmeti sağlayıcılarının kültürlerinin, sağlık hizmetlerinin etkin bir şekilde sunulmasına olan etkisini değerlendirmek için çok disiplinli ekipler üzerinde stratejik olarak iyi bir konuma sahip olduğunu belirtmişlerdir. Bu bağlamda sosyal hizmet uzmanlarının rolünün hastalar, aileler ve sağlık hizmeti sağlayıcıları arasında, iletişimi kolaylaştırmak olduğu söylenebilir. Kültürün etkilerine karşı öz-farkındalık, kültürel yeterlilik ve duyarlılık, yaşlıların sağlığını geliştirmek ve hastalıkları önlemek için gereklidir. Kültürel yeterlilik ve savunmasız yaşlı nüfusun ihtiyaçlarını karşılamak için aracılık, kaynak buluculuk ve savunuculuk becerilerinin kullanımı önem kazanacaktır.</a:t>
            </a:r>
          </a:p>
          <a:p>
            <a:pPr algn="just"/>
            <a:endParaRPr lang="tr-TR" dirty="0"/>
          </a:p>
          <a:p>
            <a:pPr algn="just"/>
            <a:r>
              <a:rPr lang="tr-TR" dirty="0"/>
              <a:t>Son olarak, yaşlı bireylerle tıbbi sosyal hizmet uygulaması bağlamında ele almamız gereken konu, tıbbi ortamlarda ekip çalışmasının gerekliliğidir. Tıbbi ortamlarda sosyal hizmet uzmanları, doktor, hemşire, acil tıp teknisyeni, fizyoterapist, gibi farklı meslek elemanları ile birlikte çalışmaktadırlar. Bu nedenle sosyal hizmet uzmanlarının ekip içerisinde çalışma, arabuluculuk/ çatışma çözümü gibi becerilerini geliştirmesi gerekli olmaktadır. Aynı zamanda bu ekip içerisinde </a:t>
            </a:r>
            <a:r>
              <a:rPr lang="tr-TR" dirty="0" err="1"/>
              <a:t>biyo</a:t>
            </a:r>
            <a:r>
              <a:rPr lang="tr-TR" dirty="0"/>
              <a:t>-</a:t>
            </a:r>
            <a:r>
              <a:rPr lang="tr-TR" dirty="0" err="1"/>
              <a:t>psiko</a:t>
            </a:r>
            <a:r>
              <a:rPr lang="tr-TR" dirty="0"/>
              <a:t>-sosyal bakış açısına sahip olan bir meslek üyesi olarak sosyal hizmet uzmanları yaşlı birey ve ailelerinin ihtiyaç ve sorunlarını diğer meslek elemanlarına aktaran bir rol de üstlenecektir. </a:t>
            </a:r>
          </a:p>
        </p:txBody>
      </p:sp>
    </p:spTree>
    <p:extLst>
      <p:ext uri="{BB962C8B-B14F-4D97-AF65-F5344CB8AC3E}">
        <p14:creationId xmlns:p14="http://schemas.microsoft.com/office/powerpoint/2010/main" val="17176467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EEBE8B3-E2BD-449A-8679-1613E39F8CA4}"/>
              </a:ext>
            </a:extLst>
          </p:cNvPr>
          <p:cNvSpPr>
            <a:spLocks noGrp="1"/>
          </p:cNvSpPr>
          <p:nvPr>
            <p:ph idx="1"/>
          </p:nvPr>
        </p:nvSpPr>
        <p:spPr>
          <a:xfrm>
            <a:off x="762000" y="548680"/>
            <a:ext cx="7543800" cy="5544616"/>
          </a:xfrm>
        </p:spPr>
        <p:txBody>
          <a:bodyPr>
            <a:normAutofit fontScale="92500" lnSpcReduction="20000"/>
          </a:bodyPr>
          <a:lstStyle/>
          <a:p>
            <a:pPr marL="0" indent="0" algn="just">
              <a:buNone/>
            </a:pPr>
            <a:r>
              <a:rPr lang="tr-TR" b="1" i="0" dirty="0">
                <a:solidFill>
                  <a:srgbClr val="232B38"/>
                </a:solidFill>
                <a:effectLst/>
              </a:rPr>
              <a:t>Birinci, ikinci ve üçüncü basamak sağlık kurumları hangileridir?</a:t>
            </a:r>
          </a:p>
          <a:p>
            <a:pPr marL="0" indent="0" algn="just">
              <a:buNone/>
            </a:pPr>
            <a:endParaRPr lang="tr-TR" b="0" i="0" dirty="0">
              <a:solidFill>
                <a:srgbClr val="232B38"/>
              </a:solidFill>
              <a:effectLst/>
            </a:endParaRPr>
          </a:p>
          <a:p>
            <a:pPr marL="0" indent="0" algn="just">
              <a:buNone/>
            </a:pPr>
            <a:endParaRPr lang="tr-TR" b="0" i="0" dirty="0">
              <a:solidFill>
                <a:srgbClr val="232B38"/>
              </a:solidFill>
              <a:effectLst/>
            </a:endParaRPr>
          </a:p>
          <a:p>
            <a:pPr marL="0" indent="0" algn="just">
              <a:buNone/>
            </a:pPr>
            <a:r>
              <a:rPr lang="tr-TR" sz="2100" b="1" i="0" dirty="0">
                <a:solidFill>
                  <a:srgbClr val="232B38"/>
                </a:solidFill>
                <a:effectLst/>
              </a:rPr>
              <a:t>Birinci basamak resmi sağlık kuruluşu ifadesinden; </a:t>
            </a:r>
          </a:p>
          <a:p>
            <a:pPr marL="0" indent="0" algn="just">
              <a:buNone/>
            </a:pPr>
            <a:endParaRPr lang="tr-TR" sz="2100" b="0" i="0" dirty="0">
              <a:solidFill>
                <a:srgbClr val="232B38"/>
              </a:solidFill>
              <a:effectLst/>
            </a:endParaRPr>
          </a:p>
          <a:p>
            <a:pPr algn="just">
              <a:buFont typeface="Arial" panose="020B0604020202020204" pitchFamily="34" charset="0"/>
              <a:buChar char="•"/>
            </a:pPr>
            <a:r>
              <a:rPr lang="tr-TR" sz="2100" b="0" i="0" dirty="0">
                <a:solidFill>
                  <a:srgbClr val="232B38"/>
                </a:solidFill>
                <a:effectLst/>
              </a:rPr>
              <a:t>Resmi kurum tabiplikleri, </a:t>
            </a:r>
          </a:p>
          <a:p>
            <a:pPr algn="just">
              <a:buFont typeface="Arial" panose="020B0604020202020204" pitchFamily="34" charset="0"/>
              <a:buChar char="•"/>
            </a:pPr>
            <a:r>
              <a:rPr lang="tr-TR" sz="2100" b="0" i="0" dirty="0">
                <a:solidFill>
                  <a:srgbClr val="232B38"/>
                </a:solidFill>
                <a:effectLst/>
              </a:rPr>
              <a:t>Sağlık ocağı,</a:t>
            </a:r>
          </a:p>
          <a:p>
            <a:pPr algn="just">
              <a:buFont typeface="Arial" panose="020B0604020202020204" pitchFamily="34" charset="0"/>
              <a:buChar char="•"/>
            </a:pPr>
            <a:r>
              <a:rPr lang="tr-TR" sz="2100" b="0" i="0" dirty="0">
                <a:solidFill>
                  <a:srgbClr val="232B38"/>
                </a:solidFill>
                <a:effectLst/>
              </a:rPr>
              <a:t>Verem savaş dispanseri, </a:t>
            </a:r>
          </a:p>
          <a:p>
            <a:pPr algn="just">
              <a:buFont typeface="Arial" panose="020B0604020202020204" pitchFamily="34" charset="0"/>
              <a:buChar char="•"/>
            </a:pPr>
            <a:r>
              <a:rPr lang="tr-TR" sz="2100" b="0" i="0" dirty="0">
                <a:solidFill>
                  <a:srgbClr val="232B38"/>
                </a:solidFill>
                <a:effectLst/>
              </a:rPr>
              <a:t>Ana-çocuk sağlığı ve aile planlaması merkezi, </a:t>
            </a:r>
          </a:p>
          <a:p>
            <a:pPr algn="just">
              <a:buFont typeface="Arial" panose="020B0604020202020204" pitchFamily="34" charset="0"/>
              <a:buChar char="•"/>
            </a:pPr>
            <a:r>
              <a:rPr lang="tr-TR" sz="2100" b="0" i="0" dirty="0">
                <a:solidFill>
                  <a:srgbClr val="232B38"/>
                </a:solidFill>
                <a:effectLst/>
              </a:rPr>
              <a:t>Sağlık merkezi, </a:t>
            </a:r>
          </a:p>
          <a:p>
            <a:pPr algn="just">
              <a:buFont typeface="Arial" panose="020B0604020202020204" pitchFamily="34" charset="0"/>
              <a:buChar char="•"/>
            </a:pPr>
            <a:r>
              <a:rPr lang="tr-TR" sz="2100" b="0" i="0" dirty="0">
                <a:solidFill>
                  <a:srgbClr val="232B38"/>
                </a:solidFill>
                <a:effectLst/>
              </a:rPr>
              <a:t>SSK sağlık istasyonu ve dispanseri anlaşılır.</a:t>
            </a:r>
          </a:p>
          <a:p>
            <a:pPr marL="0" indent="0" algn="just">
              <a:buNone/>
            </a:pPr>
            <a:endParaRPr lang="tr-TR" sz="2100" b="0" i="0" dirty="0">
              <a:solidFill>
                <a:srgbClr val="232B38"/>
              </a:solidFill>
              <a:effectLst/>
            </a:endParaRPr>
          </a:p>
          <a:p>
            <a:pPr marL="0" indent="0" algn="just">
              <a:buNone/>
            </a:pPr>
            <a:r>
              <a:rPr lang="tr-TR" sz="2100" b="1" i="0" dirty="0">
                <a:solidFill>
                  <a:srgbClr val="232B38"/>
                </a:solidFill>
                <a:effectLst/>
              </a:rPr>
              <a:t>Birinci basamak özel sağlık kuruluşu ifadesinden; </a:t>
            </a:r>
          </a:p>
          <a:p>
            <a:pPr marL="0" indent="0" algn="just">
              <a:buNone/>
            </a:pPr>
            <a:endParaRPr lang="tr-TR" sz="2100" b="0" i="0" dirty="0">
              <a:solidFill>
                <a:srgbClr val="232B38"/>
              </a:solidFill>
              <a:effectLst/>
            </a:endParaRPr>
          </a:p>
          <a:p>
            <a:pPr algn="just">
              <a:buFont typeface="Arial" panose="020B0604020202020204" pitchFamily="34" charset="0"/>
              <a:buChar char="•"/>
            </a:pPr>
            <a:r>
              <a:rPr lang="tr-TR" sz="2100" b="0" i="0" dirty="0">
                <a:solidFill>
                  <a:srgbClr val="232B38"/>
                </a:solidFill>
                <a:effectLst/>
              </a:rPr>
              <a:t>Ayakta Teşhis ve Tedavi Yapılan Özel Sağlık Kuruluşları Hakkında Yönetmelik kapsamında açılan </a:t>
            </a:r>
            <a:r>
              <a:rPr lang="tr-TR" sz="2100" b="1" i="0" dirty="0">
                <a:solidFill>
                  <a:srgbClr val="232B38"/>
                </a:solidFill>
                <a:effectLst/>
              </a:rPr>
              <a:t>özel poliklinikler anlaşılacaktır.</a:t>
            </a:r>
            <a:endParaRPr lang="tr-TR" sz="2100" b="0" i="0" dirty="0">
              <a:solidFill>
                <a:srgbClr val="232B38"/>
              </a:solidFill>
              <a:effectLst/>
            </a:endParaRPr>
          </a:p>
          <a:p>
            <a:pPr algn="just"/>
            <a:r>
              <a:rPr lang="tr-TR" sz="2100" b="0" i="0" dirty="0">
                <a:solidFill>
                  <a:srgbClr val="232B38"/>
                </a:solidFill>
                <a:effectLst/>
              </a:rPr>
              <a:t>Hekimlerin, mesleklerini serbest olarak icra etmek üzere münferiden açtıkları muayenehaneler bu kapsam dışındadır.</a:t>
            </a:r>
          </a:p>
          <a:p>
            <a:endParaRPr lang="tr-TR" dirty="0"/>
          </a:p>
        </p:txBody>
      </p:sp>
    </p:spTree>
    <p:extLst>
      <p:ext uri="{BB962C8B-B14F-4D97-AF65-F5344CB8AC3E}">
        <p14:creationId xmlns:p14="http://schemas.microsoft.com/office/powerpoint/2010/main" val="31699910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0122DBE-E4AA-4141-A27D-EBB33EFA9795}"/>
              </a:ext>
            </a:extLst>
          </p:cNvPr>
          <p:cNvSpPr>
            <a:spLocks noGrp="1"/>
          </p:cNvSpPr>
          <p:nvPr>
            <p:ph idx="1"/>
          </p:nvPr>
        </p:nvSpPr>
        <p:spPr>
          <a:xfrm>
            <a:off x="800100" y="764704"/>
            <a:ext cx="7543800" cy="5400600"/>
          </a:xfrm>
        </p:spPr>
        <p:txBody>
          <a:bodyPr>
            <a:normAutofit lnSpcReduction="10000"/>
          </a:bodyPr>
          <a:lstStyle/>
          <a:p>
            <a:pPr marL="0" indent="0" algn="just">
              <a:buNone/>
            </a:pPr>
            <a:r>
              <a:rPr lang="tr-TR" sz="1700" b="1" i="0" dirty="0">
                <a:solidFill>
                  <a:srgbClr val="232B38"/>
                </a:solidFill>
                <a:effectLst/>
              </a:rPr>
              <a:t>İkinci basamak resmi sağlık kurumu ifadesinden;</a:t>
            </a:r>
            <a:r>
              <a:rPr lang="tr-TR" sz="1700" b="0" i="0" dirty="0">
                <a:solidFill>
                  <a:srgbClr val="232B38"/>
                </a:solidFill>
                <a:effectLst/>
              </a:rPr>
              <a:t> </a:t>
            </a:r>
          </a:p>
          <a:p>
            <a:pPr marL="0" indent="0" algn="just">
              <a:buNone/>
            </a:pPr>
            <a:endParaRPr lang="tr-TR" sz="1700" b="0" i="0" dirty="0">
              <a:solidFill>
                <a:srgbClr val="232B38"/>
              </a:solidFill>
              <a:effectLst/>
            </a:endParaRPr>
          </a:p>
          <a:p>
            <a:pPr algn="just">
              <a:buFont typeface="Arial" panose="020B0604020202020204" pitchFamily="34" charset="0"/>
              <a:buChar char="•"/>
            </a:pPr>
            <a:r>
              <a:rPr lang="tr-TR" sz="1700" b="0" i="0" dirty="0">
                <a:solidFill>
                  <a:srgbClr val="232B38"/>
                </a:solidFill>
                <a:effectLst/>
              </a:rPr>
              <a:t>Eğitim ve araştırma hastanesi olmayan Devlet Hastaneleri, </a:t>
            </a:r>
          </a:p>
          <a:p>
            <a:pPr algn="just">
              <a:buFont typeface="Arial" panose="020B0604020202020204" pitchFamily="34" charset="0"/>
              <a:buChar char="•"/>
            </a:pPr>
            <a:r>
              <a:rPr lang="tr-TR" sz="1700" b="0" i="0" dirty="0">
                <a:solidFill>
                  <a:srgbClr val="232B38"/>
                </a:solidFill>
                <a:effectLst/>
              </a:rPr>
              <a:t>Özel Dal Hastaneleri, </a:t>
            </a:r>
          </a:p>
          <a:p>
            <a:pPr algn="just">
              <a:buFont typeface="Arial" panose="020B0604020202020204" pitchFamily="34" charset="0"/>
              <a:buChar char="•"/>
            </a:pPr>
            <a:r>
              <a:rPr lang="tr-TR" sz="1700" b="0" i="0" dirty="0">
                <a:solidFill>
                  <a:srgbClr val="232B38"/>
                </a:solidFill>
                <a:effectLst/>
              </a:rPr>
              <a:t>SSK Hastaneleri ve </a:t>
            </a:r>
          </a:p>
          <a:p>
            <a:pPr algn="just">
              <a:buFont typeface="Arial" panose="020B0604020202020204" pitchFamily="34" charset="0"/>
              <a:buChar char="•"/>
            </a:pPr>
            <a:r>
              <a:rPr lang="tr-TR" sz="1700" b="0" i="0" dirty="0">
                <a:solidFill>
                  <a:srgbClr val="232B38"/>
                </a:solidFill>
                <a:effectLst/>
              </a:rPr>
              <a:t>Diğer resmi kurum hastaneleri anlaşılır.</a:t>
            </a:r>
          </a:p>
          <a:p>
            <a:pPr algn="just">
              <a:buFont typeface="Arial" panose="020B0604020202020204" pitchFamily="34" charset="0"/>
              <a:buChar char="•"/>
            </a:pPr>
            <a:endParaRPr lang="tr-TR" sz="1700" b="0" i="0" dirty="0">
              <a:solidFill>
                <a:srgbClr val="232B38"/>
              </a:solidFill>
              <a:effectLst/>
            </a:endParaRPr>
          </a:p>
          <a:p>
            <a:pPr marL="0" indent="0" algn="just">
              <a:buNone/>
            </a:pPr>
            <a:r>
              <a:rPr lang="tr-TR" sz="1700" b="1" i="0" dirty="0">
                <a:solidFill>
                  <a:srgbClr val="232B38"/>
                </a:solidFill>
                <a:effectLst/>
              </a:rPr>
              <a:t>İkinci basamak özel sağlık kuruluşu ifadesinden; </a:t>
            </a:r>
          </a:p>
          <a:p>
            <a:pPr marL="0" indent="0" algn="just">
              <a:buNone/>
            </a:pPr>
            <a:endParaRPr lang="tr-TR" sz="1700" b="0" i="0" dirty="0">
              <a:solidFill>
                <a:srgbClr val="232B38"/>
              </a:solidFill>
              <a:effectLst/>
            </a:endParaRPr>
          </a:p>
          <a:p>
            <a:pPr algn="just">
              <a:buFont typeface="Arial" panose="020B0604020202020204" pitchFamily="34" charset="0"/>
              <a:buChar char="•"/>
            </a:pPr>
            <a:r>
              <a:rPr lang="tr-TR" sz="1700" b="0" i="0" dirty="0">
                <a:solidFill>
                  <a:srgbClr val="232B38"/>
                </a:solidFill>
                <a:effectLst/>
              </a:rPr>
              <a:t>Özel Hastaneler Yönetmeliği'ne göre ruhsat almış özel hastaneler ile </a:t>
            </a:r>
          </a:p>
          <a:p>
            <a:pPr algn="just">
              <a:buFont typeface="Arial" panose="020B0604020202020204" pitchFamily="34" charset="0"/>
              <a:buChar char="•"/>
            </a:pPr>
            <a:r>
              <a:rPr lang="tr-TR" sz="1700" b="0" i="0" dirty="0">
                <a:solidFill>
                  <a:srgbClr val="232B38"/>
                </a:solidFill>
                <a:effectLst/>
              </a:rPr>
              <a:t>Ayakta Teşhis ve Tedavi Yapılan Özel Sağlık Kuruluşları Hakkında Yönetmelik kapsamında açılan özel tıp merkezleri ve özel dal merkezleri anlaşılacaktır.</a:t>
            </a:r>
          </a:p>
          <a:p>
            <a:pPr algn="just">
              <a:buFont typeface="Arial" panose="020B0604020202020204" pitchFamily="34" charset="0"/>
              <a:buChar char="•"/>
            </a:pPr>
            <a:endParaRPr lang="tr-TR" sz="1700" dirty="0">
              <a:solidFill>
                <a:srgbClr val="232B38"/>
              </a:solidFill>
            </a:endParaRPr>
          </a:p>
          <a:p>
            <a:pPr marL="0" indent="0" algn="just">
              <a:buNone/>
            </a:pPr>
            <a:r>
              <a:rPr lang="tr-TR" sz="1600" b="1" i="0" dirty="0">
                <a:solidFill>
                  <a:srgbClr val="232B38"/>
                </a:solidFill>
                <a:effectLst/>
              </a:rPr>
              <a:t>Üçüncü basamak sağlık kurumu ifadesinden;</a:t>
            </a:r>
            <a:r>
              <a:rPr lang="tr-TR" sz="1600" b="0" i="0" dirty="0">
                <a:solidFill>
                  <a:srgbClr val="232B38"/>
                </a:solidFill>
                <a:effectLst/>
              </a:rPr>
              <a:t> </a:t>
            </a:r>
          </a:p>
          <a:p>
            <a:pPr algn="just"/>
            <a:endParaRPr lang="tr-TR" sz="1600" b="0" i="0" dirty="0">
              <a:solidFill>
                <a:srgbClr val="232B38"/>
              </a:solidFill>
              <a:effectLst/>
            </a:endParaRPr>
          </a:p>
          <a:p>
            <a:pPr algn="just">
              <a:buFont typeface="Arial" panose="020B0604020202020204" pitchFamily="34" charset="0"/>
              <a:buChar char="•"/>
            </a:pPr>
            <a:r>
              <a:rPr lang="tr-TR" sz="1600" b="0" i="0" dirty="0">
                <a:solidFill>
                  <a:srgbClr val="232B38"/>
                </a:solidFill>
                <a:effectLst/>
              </a:rPr>
              <a:t>Eğitim ve araştırma hastaneleri, </a:t>
            </a:r>
          </a:p>
          <a:p>
            <a:pPr algn="just">
              <a:buFont typeface="Arial" panose="020B0604020202020204" pitchFamily="34" charset="0"/>
              <a:buChar char="•"/>
            </a:pPr>
            <a:r>
              <a:rPr lang="tr-TR" sz="1600" b="0" i="0" dirty="0">
                <a:solidFill>
                  <a:srgbClr val="232B38"/>
                </a:solidFill>
                <a:effectLst/>
              </a:rPr>
              <a:t>Özel dal eğitim ve araştırma hastaneleri ile </a:t>
            </a:r>
          </a:p>
          <a:p>
            <a:pPr algn="just">
              <a:buFont typeface="Arial" panose="020B0604020202020204" pitchFamily="34" charset="0"/>
              <a:buChar char="•"/>
            </a:pPr>
            <a:r>
              <a:rPr lang="tr-TR" sz="1600" b="0" i="0" dirty="0">
                <a:solidFill>
                  <a:srgbClr val="232B38"/>
                </a:solidFill>
                <a:effectLst/>
              </a:rPr>
              <a:t>Üniversite hastaneleri anlaşılacaktır.</a:t>
            </a:r>
          </a:p>
          <a:p>
            <a:pPr marL="0" indent="0" algn="just">
              <a:buNone/>
            </a:pPr>
            <a:endParaRPr lang="tr-TR" sz="1700" b="0" i="0" dirty="0">
              <a:solidFill>
                <a:srgbClr val="232B38"/>
              </a:solidFill>
              <a:effectLst/>
            </a:endParaRPr>
          </a:p>
          <a:p>
            <a:endParaRPr lang="tr-TR" dirty="0"/>
          </a:p>
        </p:txBody>
      </p:sp>
    </p:spTree>
    <p:extLst>
      <p:ext uri="{BB962C8B-B14F-4D97-AF65-F5344CB8AC3E}">
        <p14:creationId xmlns:p14="http://schemas.microsoft.com/office/powerpoint/2010/main" val="31574540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CBB9507-32E6-406F-A270-475447C34019}"/>
              </a:ext>
            </a:extLst>
          </p:cNvPr>
          <p:cNvSpPr>
            <a:spLocks noGrp="1"/>
          </p:cNvSpPr>
          <p:nvPr>
            <p:ph idx="1"/>
          </p:nvPr>
        </p:nvSpPr>
        <p:spPr>
          <a:xfrm>
            <a:off x="762000" y="404664"/>
            <a:ext cx="7543800" cy="5760640"/>
          </a:xfrm>
        </p:spPr>
        <p:txBody>
          <a:bodyPr>
            <a:normAutofit fontScale="77500" lnSpcReduction="20000"/>
          </a:bodyPr>
          <a:lstStyle/>
          <a:p>
            <a:pPr marL="0" indent="0" algn="just">
              <a:buNone/>
            </a:pPr>
            <a:endParaRPr lang="tr-TR" dirty="0"/>
          </a:p>
          <a:p>
            <a:pPr marL="0" indent="0" algn="just">
              <a:buNone/>
            </a:pPr>
            <a:r>
              <a:rPr lang="tr-TR" b="1" dirty="0"/>
              <a:t>     Birinci Basamak Sağlık Hizmetlerinde Sosyal Hizmet Uzmanı</a:t>
            </a:r>
          </a:p>
          <a:p>
            <a:pPr algn="just"/>
            <a:endParaRPr lang="tr-TR" dirty="0"/>
          </a:p>
          <a:p>
            <a:pPr algn="just"/>
            <a:r>
              <a:rPr lang="tr-TR" dirty="0"/>
              <a:t>Birinci basamak sağlık hizmetleri; uygun bir maliyetle ve toplumdaki herkesin refahına yönelik olarak sunulan temel sağlık bakımı olarak kabul edilir. </a:t>
            </a:r>
          </a:p>
          <a:p>
            <a:pPr algn="just"/>
            <a:r>
              <a:rPr lang="tr-TR" dirty="0"/>
              <a:t>"İnsan sağlığına zarar veren çeşitli faktörlerin yok edilmesi ve toplumun bu faktörlerin etkisinden korunması, hastaların tedavi edilmesi, bedensel ve ruhsal yetisi ve yetenekleri azalmış olanların rehabilitasyonu için yapılan tıbbi faaliyetler” olarak tanımlanan birinci basamak sağlık hizmetleri; sağlığın korunması, hastalıkların tedavisi ve rehabilitasyon boyutuyla son derece kapsamlıdır.</a:t>
            </a:r>
          </a:p>
          <a:p>
            <a:pPr algn="just"/>
            <a:endParaRPr lang="tr-TR" dirty="0"/>
          </a:p>
          <a:p>
            <a:pPr algn="just"/>
            <a:r>
              <a:rPr lang="tr-TR" dirty="0"/>
              <a:t>Türkiye'de birinci basamak sağlık hizmetlerinde </a:t>
            </a:r>
            <a:r>
              <a:rPr lang="tr-TR" b="1" i="1" dirty="0"/>
              <a:t>aile sağlığı merkezleri ve toplum sağlığı merkezlerinde</a:t>
            </a:r>
            <a:r>
              <a:rPr lang="tr-TR" dirty="0"/>
              <a:t> sunulan hizmetler ön plandadır. Son yıllarda koruyucu sağlık hizmetleri kapsamında toplum sağlığı merkezlerinde sosyal hizmet uzmanlarının görev alması mümkün olmuştur. Bu bağlamda bu merkezlerde çalışan uzmanların hizmet verdiği nüfus gruplarından biri de yaşlı bireyler olacaktır. Bu merkezler yaşlı bireylerin hastaneye başvurmadan önce hizmet alabileceği yerler olarak yaşlı bireyleri güçlendirici bir rol üstlenebilir.</a:t>
            </a:r>
          </a:p>
        </p:txBody>
      </p:sp>
    </p:spTree>
    <p:extLst>
      <p:ext uri="{BB962C8B-B14F-4D97-AF65-F5344CB8AC3E}">
        <p14:creationId xmlns:p14="http://schemas.microsoft.com/office/powerpoint/2010/main" val="1566798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71630BF-5D69-4277-BD41-34AA8C729B24}"/>
              </a:ext>
            </a:extLst>
          </p:cNvPr>
          <p:cNvSpPr>
            <a:spLocks noGrp="1"/>
          </p:cNvSpPr>
          <p:nvPr>
            <p:ph idx="1"/>
          </p:nvPr>
        </p:nvSpPr>
        <p:spPr>
          <a:xfrm>
            <a:off x="762000" y="685800"/>
            <a:ext cx="7543800" cy="5479504"/>
          </a:xfrm>
        </p:spPr>
        <p:txBody>
          <a:bodyPr>
            <a:normAutofit/>
          </a:bodyPr>
          <a:lstStyle/>
          <a:p>
            <a:pPr marL="0" indent="0" algn="just">
              <a:buNone/>
            </a:pPr>
            <a:r>
              <a:rPr lang="tr-TR" sz="2000" b="1" i="1" dirty="0"/>
              <a:t>    Sosyal hizmet uzmanları yaşlı bireylere;</a:t>
            </a:r>
          </a:p>
          <a:p>
            <a:pPr algn="just"/>
            <a:endParaRPr lang="tr-TR" sz="2000" dirty="0"/>
          </a:p>
          <a:p>
            <a:pPr algn="just"/>
            <a:r>
              <a:rPr lang="tr-TR" sz="2000" dirty="0"/>
              <a:t>hastalık, tedavi ve hastalığın seyri ile başa çıkmaları için duygusal destek ve danışmanlık sağlayabilirler. Ayrıca toplumdaki sosyal destek sistemini (aile, arkadaşlar ve sosyal çevredeki diğer bireyler) tanımlamaya ve harekete geçirmeye de yardımcı olurlar.</a:t>
            </a:r>
          </a:p>
          <a:p>
            <a:pPr algn="just"/>
            <a:endParaRPr lang="tr-TR" sz="2000" dirty="0"/>
          </a:p>
          <a:p>
            <a:pPr algn="just"/>
            <a:r>
              <a:rPr lang="tr-TR" sz="2000" dirty="0"/>
              <a:t>Kaynak bulucu ve geliştirici rollerini kullanarak yaşlı birey ve ailelerinin toplum merkezleri, aile danışma merkezleri gibi sosyal hizmet kuruluşları, sosyal yardım kurumları, sivil toplum kuruluşları, okullar, halk eğitim merkezleri, yerel yönetimler gibi farklı toplumsal kaynaklardan yararlanmaları yönünde çalışır.</a:t>
            </a:r>
          </a:p>
          <a:p>
            <a:pPr algn="just"/>
            <a:endParaRPr lang="tr-TR" dirty="0"/>
          </a:p>
        </p:txBody>
      </p:sp>
    </p:spTree>
    <p:extLst>
      <p:ext uri="{BB962C8B-B14F-4D97-AF65-F5344CB8AC3E}">
        <p14:creationId xmlns:p14="http://schemas.microsoft.com/office/powerpoint/2010/main" val="29783659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0</TotalTime>
  <Words>2063</Words>
  <Application>Microsoft Office PowerPoint</Application>
  <PresentationFormat>Ekran Gösterisi (4:3)</PresentationFormat>
  <Paragraphs>115</Paragraphs>
  <Slides>18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18</vt:i4>
      </vt:variant>
    </vt:vector>
  </HeadingPairs>
  <TitlesOfParts>
    <vt:vector size="22" baseType="lpstr">
      <vt:lpstr>Arial</vt:lpstr>
      <vt:lpstr>Impact</vt:lpstr>
      <vt:lpstr>Times New Roman</vt:lpstr>
      <vt:lpstr>NewsPrint</vt:lpstr>
      <vt:lpstr>YAŞLILARA YÖNELİK TIBBİ SOSYAL HİZMET UYGULAMALARI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YAŞLIYA BAKIM VERENLERLE ÇALIŞMA</dc:title>
  <dc:creator>Elif Gürhan</dc:creator>
  <cp:lastModifiedBy>Elif GÜRHAN DURAN</cp:lastModifiedBy>
  <cp:revision>81</cp:revision>
  <dcterms:created xsi:type="dcterms:W3CDTF">2020-01-15T10:46:07Z</dcterms:created>
  <dcterms:modified xsi:type="dcterms:W3CDTF">2023-05-09T07:24:30Z</dcterms:modified>
</cp:coreProperties>
</file>