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363" r:id="rId3"/>
    <p:sldId id="408" r:id="rId4"/>
    <p:sldId id="364" r:id="rId5"/>
    <p:sldId id="365" r:id="rId6"/>
    <p:sldId id="409" r:id="rId7"/>
    <p:sldId id="366" r:id="rId8"/>
    <p:sldId id="367" r:id="rId9"/>
    <p:sldId id="410" r:id="rId10"/>
    <p:sldId id="368" r:id="rId11"/>
    <p:sldId id="369" r:id="rId12"/>
    <p:sldId id="370" r:id="rId13"/>
    <p:sldId id="372" r:id="rId14"/>
    <p:sldId id="411" r:id="rId15"/>
    <p:sldId id="373" r:id="rId16"/>
    <p:sldId id="374" r:id="rId17"/>
    <p:sldId id="375" r:id="rId18"/>
    <p:sldId id="412" r:id="rId19"/>
    <p:sldId id="376" r:id="rId20"/>
    <p:sldId id="413" r:id="rId21"/>
    <p:sldId id="414" r:id="rId22"/>
    <p:sldId id="377" r:id="rId23"/>
    <p:sldId id="415" r:id="rId24"/>
    <p:sldId id="378" r:id="rId25"/>
    <p:sldId id="416" r:id="rId26"/>
    <p:sldId id="379" r:id="rId27"/>
    <p:sldId id="417" r:id="rId28"/>
    <p:sldId id="418" r:id="rId29"/>
    <p:sldId id="380" r:id="rId30"/>
    <p:sldId id="419" r:id="rId31"/>
    <p:sldId id="420" r:id="rId32"/>
    <p:sldId id="421" r:id="rId33"/>
    <p:sldId id="381" r:id="rId34"/>
    <p:sldId id="382" r:id="rId35"/>
    <p:sldId id="422" r:id="rId36"/>
    <p:sldId id="383" r:id="rId37"/>
    <p:sldId id="405" r:id="rId38"/>
    <p:sldId id="384" r:id="rId39"/>
    <p:sldId id="386" r:id="rId40"/>
    <p:sldId id="387" r:id="rId41"/>
    <p:sldId id="423" r:id="rId42"/>
    <p:sldId id="424" r:id="rId43"/>
    <p:sldId id="388" r:id="rId44"/>
    <p:sldId id="425" r:id="rId45"/>
    <p:sldId id="406" r:id="rId46"/>
    <p:sldId id="426" r:id="rId47"/>
  </p:sldIdLst>
  <p:sldSz cx="12192000" cy="6858000"/>
  <p:notesSz cx="6858000" cy="9144000"/>
  <p:custDataLst>
    <p:tags r:id="rId49"/>
  </p:custDataLst>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4D4D4D"/>
    <a:srgbClr val="B92D14"/>
    <a:srgbClr val="35759D"/>
    <a:srgbClr val="35B19D"/>
    <a:srgbClr val="20A6C6"/>
    <a:srgbClr val="DEDEDE"/>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12536" autoAdjust="0"/>
    <p:restoredTop sz="95596" autoAdjust="0"/>
  </p:normalViewPr>
  <p:slideViewPr>
    <p:cSldViewPr>
      <p:cViewPr varScale="1">
        <p:scale>
          <a:sx n="116" d="100"/>
          <a:sy n="116" d="100"/>
        </p:scale>
        <p:origin x="-144" y="-114"/>
      </p:cViewPr>
      <p:guideLst>
        <p:guide orient="horz" pos="2160"/>
        <p:guide pos="3840"/>
      </p:guideLst>
    </p:cSldViewPr>
  </p:slid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8C055AE-08D9-4595-A4B7-63FBCE78E13C}" type="slidenum">
              <a:rPr lang="en-US"/>
              <a:pPr/>
              <a:t>‹#›</a:t>
            </a:fld>
            <a:endParaRPr lang="en-US"/>
          </a:p>
        </p:txBody>
      </p:sp>
    </p:spTree>
    <p:extLst>
      <p:ext uri="{BB962C8B-B14F-4D97-AF65-F5344CB8AC3E}">
        <p14:creationId xmlns:p14="http://schemas.microsoft.com/office/powerpoint/2010/main" xmlns="" val="39142337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552775-C23C-41A2-87B5-B589D66EBBE2}" type="slidenum">
              <a:rPr lang="en-US"/>
              <a:pPr/>
              <a:t>1</a:t>
            </a:fld>
            <a:endParaRPr lang="en-US"/>
          </a:p>
        </p:txBody>
      </p:sp>
      <p:sp>
        <p:nvSpPr>
          <p:cNvPr id="107522" name="Rectangle 2"/>
          <p:cNvSpPr>
            <a:spLocks noGrp="1" noRot="1" noChangeAspect="1" noChangeArrowheads="1" noTextEdit="1"/>
          </p:cNvSpPr>
          <p:nvPr>
            <p:ph type="sldImg"/>
          </p:nvPr>
        </p:nvSpPr>
        <p:spPr>
          <a:xfrm>
            <a:off x="381000" y="685800"/>
            <a:ext cx="6096000" cy="3429000"/>
          </a:xfrm>
          <a:ln/>
        </p:spPr>
      </p:sp>
      <p:sp>
        <p:nvSpPr>
          <p:cNvPr id="10752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74433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90019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5456020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81570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319300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1111292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18803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016611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1296603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7646027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577534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412874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6954635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7836743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690373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7694906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507107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395359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0655752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9532761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826621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95564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12007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7025688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2492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7199582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194116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207540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74096383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5164502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3613237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4600501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164915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9726449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7048699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4297479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594618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2142344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6185100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65959916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362615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95674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62620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214385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52465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71940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71024436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8943479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4330088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423040281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94513716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9371381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80905617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6866131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32653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09865413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5463894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12/21/2017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76356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551384" y="2780928"/>
            <a:ext cx="3744416" cy="11620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normAutofit fontScale="90000"/>
          </a:bodyPr>
          <a:lstStyle/>
          <a:p>
            <a:pPr algn="ctr"/>
            <a:r>
              <a:rPr lang="tr-TR" sz="4400" b="1" dirty="0" smtClean="0"/>
              <a:t>Türk Sigortacılık Sistemi Kurumları</a:t>
            </a:r>
            <a:endParaRPr lang="ru-RU" sz="4400" b="1" dirty="0"/>
          </a:p>
        </p:txBody>
      </p:sp>
      <p:sp>
        <p:nvSpPr>
          <p:cNvPr id="2056" name="Rectangle 8"/>
          <p:cNvSpPr>
            <a:spLocks noGrp="1" noChangeArrowheads="1"/>
          </p:cNvSpPr>
          <p:nvPr>
            <p:ph type="subTitle" idx="1"/>
          </p:nvPr>
        </p:nvSpPr>
        <p:spPr>
          <a:xfrm>
            <a:off x="911424" y="4149080"/>
            <a:ext cx="3316238" cy="4762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lstStyle/>
          <a:p>
            <a:pPr algn="ctr">
              <a:lnSpc>
                <a:spcPct val="90000"/>
              </a:lnSpc>
            </a:pPr>
            <a:r>
              <a:rPr lang="tr-TR" sz="1400" dirty="0"/>
              <a:t>Hazırlayan: </a:t>
            </a:r>
            <a:r>
              <a:rPr lang="tr-TR" sz="1400" dirty="0" err="1"/>
              <a:t>Doç.Dr.Metin</a:t>
            </a:r>
            <a:r>
              <a:rPr lang="tr-TR" sz="1400" dirty="0"/>
              <a:t> COŞKUN</a:t>
            </a:r>
            <a:endParaRPr lang="ru-RU" sz="1400"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err="1" smtClean="0">
                <a:solidFill>
                  <a:srgbClr val="FF0000"/>
                </a:solidFill>
              </a:rPr>
              <a:t>Brokerların</a:t>
            </a:r>
            <a:r>
              <a:rPr lang="tr-TR" sz="4000" b="1" dirty="0" smtClean="0">
                <a:solidFill>
                  <a:srgbClr val="FF0000"/>
                </a:solidFill>
              </a:rPr>
              <a:t> Görevleri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281761"/>
            <a:ext cx="8064896" cy="6162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r>
              <a:rPr lang="tr-TR" sz="2800" dirty="0">
                <a:solidFill>
                  <a:srgbClr val="0070C0"/>
                </a:solidFill>
              </a:rPr>
              <a:t>Sigorta ve reasürans sözleşmelerinde sigortalıyı temsil etmek,</a:t>
            </a:r>
          </a:p>
          <a:p>
            <a:pPr algn="just"/>
            <a:r>
              <a:rPr lang="tr-TR" sz="2800" dirty="0">
                <a:solidFill>
                  <a:srgbClr val="0070C0"/>
                </a:solidFill>
              </a:rPr>
              <a:t>Sözleşmenin yapılacağı sigorta şirketinin seçiminde tamamen tarafsız ve bağımsız davranmak,</a:t>
            </a:r>
          </a:p>
          <a:p>
            <a:pPr algn="just"/>
            <a:r>
              <a:rPr lang="tr-TR" sz="2800" dirty="0">
                <a:solidFill>
                  <a:srgbClr val="0070C0"/>
                </a:solidFill>
              </a:rPr>
              <a:t>Rizikolara karşı sigorta sözleşmesi yapmak isteyenlerle sigorta şirketlerini bir araya getirmek,</a:t>
            </a:r>
          </a:p>
          <a:p>
            <a:pPr algn="just"/>
            <a:r>
              <a:rPr lang="tr-TR" sz="2800" dirty="0">
                <a:solidFill>
                  <a:srgbClr val="0070C0"/>
                </a:solidFill>
              </a:rPr>
              <a:t>Sigorta sözleşmesinden önceki hazırlık çalışmalarını yapmak,</a:t>
            </a:r>
          </a:p>
          <a:p>
            <a:pPr algn="just"/>
            <a:r>
              <a:rPr lang="tr-TR" sz="2800" dirty="0">
                <a:solidFill>
                  <a:srgbClr val="0070C0"/>
                </a:solidFill>
              </a:rPr>
              <a:t>Sözleşmelerin uygulanmasında yardımcı olmak. </a:t>
            </a:r>
          </a:p>
          <a:p>
            <a:pPr algn="just"/>
            <a:r>
              <a:rPr lang="tr-TR" sz="2800" dirty="0">
                <a:solidFill>
                  <a:srgbClr val="0070C0"/>
                </a:solidFill>
              </a:rPr>
              <a:t>Brokerlik</a:t>
            </a:r>
            <a:r>
              <a:rPr lang="tr-TR" sz="2800" dirty="0" smtClean="0">
                <a:solidFill>
                  <a:srgbClr val="0070C0"/>
                </a:solidFill>
              </a:rPr>
              <a:t>, </a:t>
            </a:r>
            <a:r>
              <a:rPr lang="tr-TR" sz="2800" dirty="0">
                <a:solidFill>
                  <a:srgbClr val="0070C0"/>
                </a:solidFill>
              </a:rPr>
              <a:t>Müsteşarlıktan alınan “Brokerlik Ruhsatı” ile yapılır. Müsteşarlık, ruhsat ile ilgili işlemlerin incelemeye ve onaya hazır hale getirilmesi hususunda ilgili sivil toplum ve meslek kuruluşlarına görev verebilir.</a:t>
            </a:r>
          </a:p>
        </p:txBody>
      </p:sp>
    </p:spTree>
    <p:extLst>
      <p:ext uri="{BB962C8B-B14F-4D97-AF65-F5344CB8AC3E}">
        <p14:creationId xmlns:p14="http://schemas.microsoft.com/office/powerpoint/2010/main" xmlns="" val="39988430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a:bodyPr>
          <a:lstStyle/>
          <a:p>
            <a:r>
              <a:rPr lang="tr-TR" sz="4000" b="1" dirty="0" smtClean="0">
                <a:solidFill>
                  <a:srgbClr val="FF0000"/>
                </a:solidFill>
              </a:rPr>
              <a:t>Acenteler</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3581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Acente kavramı 5684 sayılı Sigorta Kanununa göre: “Ticarî mümessil, ticarî vekil, satış memuru veya müstahdem gibi tâbi bir sıfatı olmaksızın bir sözleşmeye dayanarak muayyen bir yer veya bölge içinde daimî bir surette sigorta şirketlerinin nam ve hesabına sigorta sözleşmelerine aracılık etmeyi veya bunları sigorta şirketleri adına yapmayı meslek edinen, sözleşmenin akdinden önce hazırlık çalışmalarını yürüten ve sözleşmenin uygulanması ile tazminatın ödenmesinde yardımcı olan gerçek veya tüzel kişiyi ifade etmektedir.”</a:t>
            </a:r>
          </a:p>
        </p:txBody>
      </p:sp>
    </p:spTree>
    <p:extLst>
      <p:ext uri="{BB962C8B-B14F-4D97-AF65-F5344CB8AC3E}">
        <p14:creationId xmlns:p14="http://schemas.microsoft.com/office/powerpoint/2010/main" xmlns="" val="53992845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376264" cy="715963"/>
          </a:xfrm>
        </p:spPr>
        <p:txBody>
          <a:bodyPr>
            <a:normAutofit fontScale="90000"/>
          </a:bodyPr>
          <a:lstStyle/>
          <a:p>
            <a:r>
              <a:rPr lang="tr-TR" sz="4000" b="1" dirty="0" smtClean="0">
                <a:solidFill>
                  <a:srgbClr val="FF0000"/>
                </a:solidFill>
              </a:rPr>
              <a:t>Acentelerin Görevleri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095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r>
              <a:rPr lang="tr-TR" sz="2800" dirty="0">
                <a:solidFill>
                  <a:srgbClr val="0070C0"/>
                </a:solidFill>
              </a:rPr>
              <a:t>Sigorta yaptırmak isteyen kişilerle, sigorta şirketi adına görüşmelerde bulunmak</a:t>
            </a:r>
            <a:r>
              <a:rPr lang="tr-TR" sz="2800" dirty="0" smtClean="0">
                <a:solidFill>
                  <a:srgbClr val="0070C0"/>
                </a:solidFill>
              </a:rPr>
              <a:t>,</a:t>
            </a:r>
          </a:p>
          <a:p>
            <a:pPr algn="just"/>
            <a:r>
              <a:rPr lang="tr-TR" sz="2800" dirty="0">
                <a:solidFill>
                  <a:srgbClr val="0070C0"/>
                </a:solidFill>
              </a:rPr>
              <a:t>Yetki alanı çerçevesinde poliçe veya teminat belgesi düzenlemek, </a:t>
            </a:r>
          </a:p>
          <a:p>
            <a:pPr algn="just"/>
            <a:r>
              <a:rPr lang="tr-TR" sz="2800" dirty="0">
                <a:solidFill>
                  <a:srgbClr val="0070C0"/>
                </a:solidFill>
              </a:rPr>
              <a:t>Prim toplamak </a:t>
            </a:r>
          </a:p>
          <a:p>
            <a:pPr algn="just"/>
            <a:r>
              <a:rPr lang="tr-TR" sz="2800" dirty="0">
                <a:solidFill>
                  <a:srgbClr val="0070C0"/>
                </a:solidFill>
              </a:rPr>
              <a:t>Hasar halinde sigortalıya danışmanlık etmek ve yetkili olduğu takdirde belli bir miktara kadar hasarı ödemek.</a:t>
            </a:r>
          </a:p>
          <a:p>
            <a:pPr marL="0" indent="0" algn="just">
              <a:buNone/>
            </a:pPr>
            <a:endParaRPr lang="tr-TR" sz="2800" dirty="0">
              <a:solidFill>
                <a:srgbClr val="0070C0"/>
              </a:solidFill>
            </a:endParaRPr>
          </a:p>
        </p:txBody>
      </p:sp>
    </p:spTree>
    <p:extLst>
      <p:ext uri="{BB962C8B-B14F-4D97-AF65-F5344CB8AC3E}">
        <p14:creationId xmlns:p14="http://schemas.microsoft.com/office/powerpoint/2010/main" xmlns="" val="10884548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Eksperleri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24191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 konusu olan rizikoların gerçekleşmesi sonucunda ortaya çıkan kayıp ve hasarların miktarını, nedenlerini ve niteliklerini belirleyerek </a:t>
            </a:r>
            <a:r>
              <a:rPr lang="tr-TR" sz="2800" dirty="0" err="1">
                <a:solidFill>
                  <a:srgbClr val="0070C0"/>
                </a:solidFill>
              </a:rPr>
              <a:t>mutabakatlı</a:t>
            </a:r>
            <a:r>
              <a:rPr lang="tr-TR" sz="2800" dirty="0">
                <a:solidFill>
                  <a:srgbClr val="0070C0"/>
                </a:solidFill>
              </a:rPr>
              <a:t> kıymet tespiti, ön ekspertiz ve hasar gözetimi gibi işleri meslek olarak tarafsız ve bağımsız yapan gerçek veya tüzel kişilere Sigorta Eksperi denir. </a:t>
            </a:r>
          </a:p>
        </p:txBody>
      </p:sp>
    </p:spTree>
    <p:extLst>
      <p:ext uri="{BB962C8B-B14F-4D97-AF65-F5344CB8AC3E}">
        <p14:creationId xmlns:p14="http://schemas.microsoft.com/office/powerpoint/2010/main" xmlns="" val="172491776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Eksperleri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3581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 eksperleri</a:t>
            </a:r>
            <a:r>
              <a:rPr lang="tr-TR" sz="2800" dirty="0" smtClean="0">
                <a:solidFill>
                  <a:srgbClr val="0070C0"/>
                </a:solidFill>
              </a:rPr>
              <a:t>, Hazine </a:t>
            </a:r>
            <a:r>
              <a:rPr lang="tr-TR" sz="2800" dirty="0">
                <a:solidFill>
                  <a:srgbClr val="0070C0"/>
                </a:solidFill>
              </a:rPr>
              <a:t>Müsteşarlığı’ndan aldıkları belgeler ile kendi yönetmelikleri çerçevesinde sigorta şirketlerinden bağımsız olarak komisyon karşılığında çalışan gerçek veya tüzel kişilerdir. Acente ve brokerden farklı olarak sigorta üretiminde yer almazlar. Hasarın incelenmesi ve tespiti konularında sigorta şirketlerine aracılık ederler. Sigorta hasar eksperleri hasar tespitinde uzman olmaları nedeniyle olay yeri incelenmesinde, hasarın ayrıntılı tespitinin yapılmasında ve hasara ilişkin belge ve fotoğrafların elde edilmesinde görevlidirler. </a:t>
            </a:r>
          </a:p>
        </p:txBody>
      </p:sp>
    </p:spTree>
    <p:extLst>
      <p:ext uri="{BB962C8B-B14F-4D97-AF65-F5344CB8AC3E}">
        <p14:creationId xmlns:p14="http://schemas.microsoft.com/office/powerpoint/2010/main" xmlns="" val="208185684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592288" cy="715963"/>
          </a:xfrm>
        </p:spPr>
        <p:txBody>
          <a:bodyPr>
            <a:normAutofit fontScale="90000"/>
          </a:bodyPr>
          <a:lstStyle/>
          <a:p>
            <a:r>
              <a:rPr lang="tr-TR" sz="4000" b="1" dirty="0" smtClean="0">
                <a:solidFill>
                  <a:srgbClr val="FF0000"/>
                </a:solidFill>
              </a:rPr>
              <a:t>Sigorta Eksperlerinin Görevleri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4512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r>
              <a:rPr lang="tr-TR" sz="2800" dirty="0">
                <a:solidFill>
                  <a:srgbClr val="0070C0"/>
                </a:solidFill>
              </a:rPr>
              <a:t>Sigorta edilen rizikonun gerçekleşmesi sonucu ortaya çıkan kayıp veya hasarın neden ve niteliği ile miktarını bizzat inceleyip belirlemek,</a:t>
            </a:r>
          </a:p>
          <a:p>
            <a:pPr algn="just"/>
            <a:r>
              <a:rPr lang="tr-TR" sz="2800" dirty="0">
                <a:solidFill>
                  <a:srgbClr val="0070C0"/>
                </a:solidFill>
              </a:rPr>
              <a:t>Sigorta konusu olmak şartıyla, sözleşme öncesinde </a:t>
            </a:r>
            <a:r>
              <a:rPr lang="tr-TR" sz="2800" dirty="0" err="1">
                <a:solidFill>
                  <a:srgbClr val="0070C0"/>
                </a:solidFill>
              </a:rPr>
              <a:t>mutabakatlı</a:t>
            </a:r>
            <a:r>
              <a:rPr lang="tr-TR" sz="2800" dirty="0">
                <a:solidFill>
                  <a:srgbClr val="0070C0"/>
                </a:solidFill>
              </a:rPr>
              <a:t> kıymet ve ön ekspertiz raporlarının hazırlanması,</a:t>
            </a:r>
          </a:p>
          <a:p>
            <a:pPr algn="just"/>
            <a:r>
              <a:rPr lang="tr-TR" sz="2800" dirty="0">
                <a:solidFill>
                  <a:srgbClr val="0070C0"/>
                </a:solidFill>
              </a:rPr>
              <a:t>Hasar öncesinde hasar riski ile ilgili gözetim faaliyetlerinde bulunmaktır.</a:t>
            </a:r>
          </a:p>
        </p:txBody>
      </p:sp>
    </p:spTree>
    <p:extLst>
      <p:ext uri="{BB962C8B-B14F-4D97-AF65-F5344CB8AC3E}">
        <p14:creationId xmlns:p14="http://schemas.microsoft.com/office/powerpoint/2010/main" xmlns="" val="27279569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a:bodyPr>
          <a:lstStyle/>
          <a:p>
            <a:r>
              <a:rPr lang="tr-TR" sz="4000" b="1" dirty="0" smtClean="0">
                <a:solidFill>
                  <a:srgbClr val="FF0000"/>
                </a:solidFill>
              </a:rPr>
              <a:t>Aktüerler</a:t>
            </a:r>
            <a:endParaRPr lang="en-US" sz="4000" b="1" dirty="0">
              <a:solidFill>
                <a:srgbClr val="FF0000"/>
              </a:solidFill>
            </a:endParaRPr>
          </a:p>
        </p:txBody>
      </p:sp>
      <p:sp>
        <p:nvSpPr>
          <p:cNvPr id="6" name="7 Metin kutusu"/>
          <p:cNvSpPr txBox="1">
            <a:spLocks noGrp="1" noChangeArrowheads="1"/>
          </p:cNvSpPr>
          <p:nvPr>
            <p:ph idx="1"/>
          </p:nvPr>
        </p:nvSpPr>
        <p:spPr bwMode="auto">
          <a:xfrm>
            <a:off x="2927648" y="713096"/>
            <a:ext cx="8064896" cy="35825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err="1">
                <a:solidFill>
                  <a:srgbClr val="0070C0"/>
                </a:solidFill>
              </a:rPr>
              <a:t>Aktüerya</a:t>
            </a:r>
            <a:r>
              <a:rPr lang="tr-TR" sz="2800" dirty="0">
                <a:solidFill>
                  <a:srgbClr val="0070C0"/>
                </a:solidFill>
              </a:rPr>
              <a:t>, yatırım, istatistik, matematik, finansman ve demografi konularında çeşitli bilimsel teoriler kullanarak prim, karşılık ve yatırım getirilerini hesaplayan, her türlü tarife, tablo ve teknik esasları hazırlayan, geleceğe yönelik teknik ve finansal tahminler yapan, olası riskleri belirleyen, bunların olumsuz etkilerini önleyici tedbirlere ilişkin tavsiyelerde bulunan ve Müsteşarlık nezdinde aktüerler için tutulan sicile kayıtlı kişilere Aktüer denir. </a:t>
            </a:r>
          </a:p>
        </p:txBody>
      </p:sp>
    </p:spTree>
    <p:extLst>
      <p:ext uri="{BB962C8B-B14F-4D97-AF65-F5344CB8AC3E}">
        <p14:creationId xmlns:p14="http://schemas.microsoft.com/office/powerpoint/2010/main" xmlns="" val="16384531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Aktüerlerin Görevleri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2267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Font typeface="Arial" charset="0"/>
              <a:buChar char="•"/>
            </a:pPr>
            <a:r>
              <a:rPr lang="tr-TR" sz="2800" dirty="0">
                <a:solidFill>
                  <a:srgbClr val="0070C0"/>
                </a:solidFill>
              </a:rPr>
              <a:t>Aktüer, adına iş yaptığı şirket veya diğer kurum ve kuruluşun yönetim kurulu başkanlığı ile Müsteşarlığa, görevi itibariyle tespit etmiş olduğu yanlış uygulamalarla birlikte, onaylamayacağı veya kısmen ya da şerhli onaylayacağı belgeleri, gerekçeli ve yazılı olarak bildirmek</a:t>
            </a:r>
            <a:r>
              <a:rPr lang="tr-TR" sz="2800" dirty="0" smtClean="0">
                <a:solidFill>
                  <a:srgbClr val="0070C0"/>
                </a:solidFill>
              </a:rPr>
              <a:t>,</a:t>
            </a:r>
          </a:p>
          <a:p>
            <a:pPr algn="just">
              <a:buFont typeface="Arial" charset="0"/>
              <a:buChar char="•"/>
            </a:pPr>
            <a:r>
              <a:rPr lang="tr-TR" sz="2800" dirty="0">
                <a:solidFill>
                  <a:srgbClr val="0070C0"/>
                </a:solidFill>
              </a:rPr>
              <a:t>Yaptığı işlemlere ilişkin kullandığı hesap tahminlerini bir raporla adına iş yaptığı şirket veya diğer kurum ve kuruluşun yönetim kuruluna açıklamak </a:t>
            </a:r>
          </a:p>
          <a:p>
            <a:pPr algn="just">
              <a:buFont typeface="Arial" charset="0"/>
              <a:buChar char="•"/>
            </a:pPr>
            <a:endParaRPr lang="tr-TR" sz="2800" dirty="0">
              <a:solidFill>
                <a:srgbClr val="0070C0"/>
              </a:solidFill>
            </a:endParaRPr>
          </a:p>
        </p:txBody>
      </p:sp>
    </p:spTree>
    <p:extLst>
      <p:ext uri="{BB962C8B-B14F-4D97-AF65-F5344CB8AC3E}">
        <p14:creationId xmlns:p14="http://schemas.microsoft.com/office/powerpoint/2010/main" xmlns="" val="232605872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Aktüerlerin Görevleri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7107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Font typeface="Arial" charset="0"/>
              <a:buChar char="•"/>
            </a:pPr>
            <a:r>
              <a:rPr lang="tr-TR" sz="2800" dirty="0">
                <a:solidFill>
                  <a:srgbClr val="0070C0"/>
                </a:solidFill>
              </a:rPr>
              <a:t>Aktüer, kapsamı Müsteşarlıkça belirlenen </a:t>
            </a:r>
            <a:r>
              <a:rPr lang="tr-TR" sz="2800" dirty="0" err="1">
                <a:solidFill>
                  <a:srgbClr val="0070C0"/>
                </a:solidFill>
              </a:rPr>
              <a:t>aktüerya</a:t>
            </a:r>
            <a:r>
              <a:rPr lang="tr-TR" sz="2800" dirty="0">
                <a:solidFill>
                  <a:srgbClr val="0070C0"/>
                </a:solidFill>
              </a:rPr>
              <a:t> raporunu şirket genel müdürü tarafından imzalanmış yazı ekinde her yılın nisan ayı sonuna kadar Müsteşarlığa göndermek, </a:t>
            </a:r>
          </a:p>
          <a:p>
            <a:pPr algn="just">
              <a:buFont typeface="Arial" charset="0"/>
              <a:buChar char="•"/>
            </a:pPr>
            <a:r>
              <a:rPr lang="tr-TR" sz="2800" dirty="0">
                <a:solidFill>
                  <a:srgbClr val="0070C0"/>
                </a:solidFill>
              </a:rPr>
              <a:t>Aktüer, Müsteşarlıkça belirlenen belgeleri onaylamak, malî bünyeleri açısından şirket veya diğer kurum ve kuruluşa ilişkin öngörülerde bulunmak ve yükümlülüklerini karşılama durumunu sürekli olarak izlemek </a:t>
            </a:r>
            <a:r>
              <a:rPr lang="tr-TR" sz="2800" dirty="0" smtClean="0">
                <a:solidFill>
                  <a:srgbClr val="0070C0"/>
                </a:solidFill>
              </a:rPr>
              <a:t>zorundadır.</a:t>
            </a:r>
            <a:endParaRPr lang="tr-TR" sz="2800" dirty="0">
              <a:solidFill>
                <a:srgbClr val="0070C0"/>
              </a:solidFill>
            </a:endParaRPr>
          </a:p>
        </p:txBody>
      </p:sp>
    </p:spTree>
    <p:extLst>
      <p:ext uri="{BB962C8B-B14F-4D97-AF65-F5344CB8AC3E}">
        <p14:creationId xmlns:p14="http://schemas.microsoft.com/office/powerpoint/2010/main" xmlns="" val="95018803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Emeklilik Gözetim Merkez (EGM)</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Emeklilik Gözetim Merkezi (EGM), Bireysel emeklilik sisteminin güvenli ve etkin bir şekilde işletilmesini sağlamak, katılımcıların hak ve menfaatlerini korumak amacıyla hem denetleyici kamu otoritelerinin (Hazine Müsteşarlığı ve Sermaye Piyasası Kurulu) karar almasına yardımcı olacak verileri hazırlamak hem de kamuoyuna sağlıklı bilgi aktarımı için gerekli verileri sağlamak üzere 10 Temmuz 2003 tarihinde kurulmuş olan sigorta kurumudur. </a:t>
            </a:r>
          </a:p>
        </p:txBody>
      </p:sp>
    </p:spTree>
    <p:extLst>
      <p:ext uri="{BB962C8B-B14F-4D97-AF65-F5344CB8AC3E}">
        <p14:creationId xmlns:p14="http://schemas.microsoft.com/office/powerpoint/2010/main" xmlns="" val="140946541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Sigortacılık Genel Müdürlüğü</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18825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buNone/>
              <a:defRPr/>
            </a:pPr>
            <a:r>
              <a:rPr lang="tr-TR" dirty="0">
                <a:solidFill>
                  <a:srgbClr val="0070C0"/>
                </a:solidFill>
              </a:rPr>
              <a:t>Sigortacılık Genel Müdürlüğü, sektörün gereksinim duyduğu mevzuatın çıkarılması    hususunda çalışmalar yapar ve mevzuatın çıkarılmasını sağlar. Hazine Müsteşarlığı’na                    bağlı olarak faaliyetlerini sürdürür. </a:t>
            </a:r>
          </a:p>
          <a:p>
            <a:pPr algn="just">
              <a:buNone/>
            </a:pPr>
            <a:endParaRPr lang="tr-TR" dirty="0"/>
          </a:p>
        </p:txBody>
      </p:sp>
    </p:spTree>
    <p:extLst>
      <p:ext uri="{BB962C8B-B14F-4D97-AF65-F5344CB8AC3E}">
        <p14:creationId xmlns:p14="http://schemas.microsoft.com/office/powerpoint/2010/main" xmlns="" val="7612321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Emeklilik Gözetim Merkez (EGM)</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217641"/>
            <a:ext cx="8064896" cy="62909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smtClean="0">
                <a:solidFill>
                  <a:srgbClr val="FF0000"/>
                </a:solidFill>
              </a:rPr>
              <a:t>GÖREVLERİ</a:t>
            </a:r>
          </a:p>
          <a:p>
            <a:pPr algn="just"/>
            <a:r>
              <a:rPr lang="tr-TR" sz="2800" dirty="0" smtClean="0">
                <a:solidFill>
                  <a:srgbClr val="0070C0"/>
                </a:solidFill>
              </a:rPr>
              <a:t>Emeklilik </a:t>
            </a:r>
            <a:r>
              <a:rPr lang="tr-TR" sz="2800" dirty="0">
                <a:solidFill>
                  <a:srgbClr val="0070C0"/>
                </a:solidFill>
              </a:rPr>
              <a:t>şirketlerinin faaliyetlerinin günlük olarak elektronik ortamda izlemek ve yetkili kamu otoritelerine raporlamak. </a:t>
            </a:r>
            <a:endParaRPr lang="tr-TR" sz="2800" dirty="0" smtClean="0">
              <a:solidFill>
                <a:srgbClr val="0070C0"/>
              </a:solidFill>
            </a:endParaRPr>
          </a:p>
          <a:p>
            <a:pPr algn="just"/>
            <a:r>
              <a:rPr lang="tr-TR" sz="2800" dirty="0" smtClean="0">
                <a:solidFill>
                  <a:srgbClr val="0070C0"/>
                </a:solidFill>
              </a:rPr>
              <a:t>Emeklilik </a:t>
            </a:r>
            <a:r>
              <a:rPr lang="tr-TR" sz="2800" dirty="0">
                <a:solidFill>
                  <a:srgbClr val="0070C0"/>
                </a:solidFill>
              </a:rPr>
              <a:t>şirketlerince yapılan işlemler sonucunda oluşan bilgilerin konsolidasyonunu sağlamak</a:t>
            </a:r>
            <a:r>
              <a:rPr lang="tr-TR" sz="2800" dirty="0" smtClean="0">
                <a:solidFill>
                  <a:srgbClr val="0070C0"/>
                </a:solidFill>
              </a:rPr>
              <a:t>.</a:t>
            </a:r>
          </a:p>
          <a:p>
            <a:pPr algn="just"/>
            <a:r>
              <a:rPr lang="tr-TR" sz="2800" dirty="0" smtClean="0">
                <a:solidFill>
                  <a:srgbClr val="0070C0"/>
                </a:solidFill>
              </a:rPr>
              <a:t> </a:t>
            </a:r>
            <a:r>
              <a:rPr lang="tr-TR" sz="2800" dirty="0">
                <a:solidFill>
                  <a:srgbClr val="0070C0"/>
                </a:solidFill>
              </a:rPr>
              <a:t>Kamuoyunu ve katılımcıları bilgilendirmek. </a:t>
            </a:r>
            <a:endParaRPr lang="tr-TR" sz="2800" dirty="0" smtClean="0">
              <a:solidFill>
                <a:srgbClr val="0070C0"/>
              </a:solidFill>
            </a:endParaRPr>
          </a:p>
          <a:p>
            <a:pPr algn="just"/>
            <a:r>
              <a:rPr lang="tr-TR" sz="2800" dirty="0" smtClean="0">
                <a:solidFill>
                  <a:srgbClr val="0070C0"/>
                </a:solidFill>
              </a:rPr>
              <a:t>Bireysel </a:t>
            </a:r>
            <a:r>
              <a:rPr lang="tr-TR" sz="2800" dirty="0">
                <a:solidFill>
                  <a:srgbClr val="0070C0"/>
                </a:solidFill>
              </a:rPr>
              <a:t>emeklilik aracıları sınavını ve bireysel emeklilik aracıları sicilinin takibi yapmak. </a:t>
            </a:r>
            <a:endParaRPr lang="tr-TR" sz="2800" dirty="0" smtClean="0">
              <a:solidFill>
                <a:srgbClr val="0070C0"/>
              </a:solidFill>
            </a:endParaRPr>
          </a:p>
          <a:p>
            <a:pPr algn="just"/>
            <a:r>
              <a:rPr lang="tr-TR" sz="2800" dirty="0" smtClean="0">
                <a:solidFill>
                  <a:srgbClr val="0070C0"/>
                </a:solidFill>
              </a:rPr>
              <a:t>Tanıtım</a:t>
            </a:r>
            <a:r>
              <a:rPr lang="tr-TR" sz="2800" dirty="0">
                <a:solidFill>
                  <a:srgbClr val="0070C0"/>
                </a:solidFill>
              </a:rPr>
              <a:t>, eğitim programları, yazılım ve benzeri konulardaki talepleri karşılamak.  </a:t>
            </a:r>
            <a:endParaRPr lang="tr-TR" sz="2800" dirty="0" smtClean="0">
              <a:solidFill>
                <a:srgbClr val="0070C0"/>
              </a:solidFill>
            </a:endParaRPr>
          </a:p>
          <a:p>
            <a:pPr algn="just"/>
            <a:r>
              <a:rPr lang="tr-TR" sz="2800" dirty="0" smtClean="0">
                <a:solidFill>
                  <a:srgbClr val="0070C0"/>
                </a:solidFill>
              </a:rPr>
              <a:t>Sistemin </a:t>
            </a:r>
            <a:r>
              <a:rPr lang="tr-TR" sz="2800" dirty="0">
                <a:solidFill>
                  <a:srgbClr val="0070C0"/>
                </a:solidFill>
              </a:rPr>
              <a:t>güven içinde işleyişini sağlamak ve olası sorunlara zamanında müdahalelerde bulunulmasına olanak sağlayacak veri oluşturmak.</a:t>
            </a:r>
          </a:p>
        </p:txBody>
      </p:sp>
    </p:spTree>
    <p:extLst>
      <p:ext uri="{BB962C8B-B14F-4D97-AF65-F5344CB8AC3E}">
        <p14:creationId xmlns:p14="http://schemas.microsoft.com/office/powerpoint/2010/main" xmlns="" val="17884683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Emeklilik Gözetim Merkez (EGM)</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7076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a:solidFill>
                  <a:srgbClr val="FF0000"/>
                </a:solidFill>
              </a:rPr>
              <a:t>GÖREVLERİ</a:t>
            </a:r>
          </a:p>
          <a:p>
            <a:pPr algn="just"/>
            <a:r>
              <a:rPr lang="tr-TR" sz="2800" dirty="0" smtClean="0">
                <a:solidFill>
                  <a:srgbClr val="0070C0"/>
                </a:solidFill>
              </a:rPr>
              <a:t>Gözetim </a:t>
            </a:r>
            <a:r>
              <a:rPr lang="tr-TR" sz="2800" dirty="0">
                <a:solidFill>
                  <a:srgbClr val="0070C0"/>
                </a:solidFill>
              </a:rPr>
              <a:t>ve denetim alt yapısını oluşturmak ve işletmek,</a:t>
            </a:r>
          </a:p>
          <a:p>
            <a:pPr algn="just"/>
            <a:r>
              <a:rPr lang="tr-TR" sz="2800" dirty="0">
                <a:solidFill>
                  <a:srgbClr val="0070C0"/>
                </a:solidFill>
              </a:rPr>
              <a:t>İletişim alt yapısı oluşturmak ve işletmek,</a:t>
            </a:r>
          </a:p>
          <a:p>
            <a:pPr algn="just"/>
            <a:r>
              <a:rPr lang="tr-TR" sz="2800" dirty="0">
                <a:solidFill>
                  <a:srgbClr val="0070C0"/>
                </a:solidFill>
              </a:rPr>
              <a:t>Tarafsız bilgilendirme yapmak ve katılımcı şikayetlerini yönlendirmek,</a:t>
            </a:r>
          </a:p>
          <a:p>
            <a:pPr algn="just"/>
            <a:r>
              <a:rPr lang="tr-TR" sz="2800" dirty="0">
                <a:solidFill>
                  <a:srgbClr val="0070C0"/>
                </a:solidFill>
              </a:rPr>
              <a:t>Özel nüfus katmanı istatistikleri üretmek ve sistem isleyiş analizleri yapmak</a:t>
            </a:r>
            <a:r>
              <a:rPr lang="tr-TR" sz="2800" dirty="0" smtClean="0">
                <a:solidFill>
                  <a:srgbClr val="0070C0"/>
                </a:solidFill>
              </a:rPr>
              <a:t>,</a:t>
            </a:r>
            <a:endParaRPr lang="tr-TR" sz="2800" dirty="0">
              <a:solidFill>
                <a:srgbClr val="0070C0"/>
              </a:solidFill>
            </a:endParaRPr>
          </a:p>
        </p:txBody>
      </p:sp>
    </p:spTree>
    <p:extLst>
      <p:ext uri="{BB962C8B-B14F-4D97-AF65-F5344CB8AC3E}">
        <p14:creationId xmlns:p14="http://schemas.microsoft.com/office/powerpoint/2010/main" xmlns="" val="278305398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Trafik Sigortası Bilgi Merkezi (TRAMER)</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5825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Trafik Sigortası Bilgi Merkezi (TRAMER), trafik sigortalarına ilişkin güvenilir istatistiklerin temini, uygulama birliğinin sağlanması, sigorta sahtekârlıklarının önlenmesi, sigorta sistemine olan güvenin artırılması, tazminat ödemelerinin düzenli ve doğru biçimde gerçekleştirilmesi, zorunlu sigortalarını yaptırmamış motorlu araç işletenlerin tespiti ve sigortalılık oranlarının artırılmasını sağlamak amacıyla kurulmuş bir sigorta kurumudur. </a:t>
            </a:r>
          </a:p>
        </p:txBody>
      </p:sp>
    </p:spTree>
    <p:extLst>
      <p:ext uri="{BB962C8B-B14F-4D97-AF65-F5344CB8AC3E}">
        <p14:creationId xmlns:p14="http://schemas.microsoft.com/office/powerpoint/2010/main" xmlns="" val="415695142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Trafik Sigortası Bilgi Merkezi (TRAMER)</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87862"/>
            <a:ext cx="8064896" cy="65505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smtClean="0">
                <a:solidFill>
                  <a:srgbClr val="FF0000"/>
                </a:solidFill>
              </a:rPr>
              <a:t>GÖREVLERİ</a:t>
            </a:r>
          </a:p>
          <a:p>
            <a:pPr algn="just"/>
            <a:r>
              <a:rPr lang="tr-TR" sz="2800" dirty="0" smtClean="0">
                <a:solidFill>
                  <a:srgbClr val="0070C0"/>
                </a:solidFill>
              </a:rPr>
              <a:t>Tüm </a:t>
            </a:r>
            <a:r>
              <a:rPr lang="tr-TR" sz="2800" dirty="0">
                <a:solidFill>
                  <a:srgbClr val="0070C0"/>
                </a:solidFill>
              </a:rPr>
              <a:t>sigorta şirketlerinin trafik sigortası poliçe kayıtlarının tutulduğu ilişkisel bir </a:t>
            </a:r>
            <a:r>
              <a:rPr lang="tr-TR" sz="2800" dirty="0" smtClean="0">
                <a:solidFill>
                  <a:srgbClr val="0070C0"/>
                </a:solidFill>
              </a:rPr>
              <a:t>veri tabanı </a:t>
            </a:r>
            <a:r>
              <a:rPr lang="tr-TR" sz="2800" dirty="0">
                <a:solidFill>
                  <a:srgbClr val="0070C0"/>
                </a:solidFill>
              </a:rPr>
              <a:t>oluşturmak ve verileri en çok bir günlük gecikme ile sürekli güncellemek, </a:t>
            </a:r>
            <a:endParaRPr lang="tr-TR" sz="2800" dirty="0" smtClean="0">
              <a:solidFill>
                <a:srgbClr val="0070C0"/>
              </a:solidFill>
            </a:endParaRPr>
          </a:p>
          <a:p>
            <a:pPr algn="just"/>
            <a:r>
              <a:rPr lang="tr-TR" sz="2800" dirty="0">
                <a:solidFill>
                  <a:srgbClr val="0070C0"/>
                </a:solidFill>
              </a:rPr>
              <a:t>Tüm sigorta şirketlerinin trafik sigortasına ilişkin hasar verilerini almak ve bu kayıtları sigorta kayıtları ile ilişkilendirmek, </a:t>
            </a:r>
          </a:p>
          <a:p>
            <a:pPr algn="just"/>
            <a:r>
              <a:rPr lang="tr-TR" sz="2800" dirty="0">
                <a:solidFill>
                  <a:srgbClr val="0070C0"/>
                </a:solidFill>
              </a:rPr>
              <a:t>Merkezi olarak; "Hasar Durum Belgesi" düzenlemek, </a:t>
            </a:r>
          </a:p>
          <a:p>
            <a:pPr algn="just"/>
            <a:r>
              <a:rPr lang="tr-TR" sz="2800" dirty="0">
                <a:solidFill>
                  <a:srgbClr val="0070C0"/>
                </a:solidFill>
              </a:rPr>
              <a:t>Sigorta verilerini, sigortalılık oranlarını ve hasar verilerini hazırlanacak formatta yönetim raporlarına/bilgi raporlarına dönüştürmek ve kamuoyunun bilgisine sunmak, </a:t>
            </a:r>
          </a:p>
          <a:p>
            <a:pPr algn="just"/>
            <a:r>
              <a:rPr lang="tr-TR" sz="2800" dirty="0">
                <a:solidFill>
                  <a:srgbClr val="0070C0"/>
                </a:solidFill>
              </a:rPr>
              <a:t>Yetkili kullanıcıların konuyla ilgili tüm bilgi ihtiyacını karşılamak</a:t>
            </a:r>
            <a:r>
              <a:rPr lang="tr-TR" sz="2800" dirty="0" smtClean="0">
                <a:solidFill>
                  <a:srgbClr val="0070C0"/>
                </a:solidFill>
              </a:rPr>
              <a:t>.</a:t>
            </a:r>
            <a:endParaRPr lang="tr-TR" sz="2800" dirty="0">
              <a:solidFill>
                <a:srgbClr val="0070C0"/>
              </a:solidFill>
            </a:endParaRPr>
          </a:p>
        </p:txBody>
      </p:sp>
    </p:spTree>
    <p:extLst>
      <p:ext uri="{BB962C8B-B14F-4D97-AF65-F5344CB8AC3E}">
        <p14:creationId xmlns:p14="http://schemas.microsoft.com/office/powerpoint/2010/main" xmlns="" val="397428729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Doğal Afet Sigortaları Kurumu (DASK)</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28069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Ülkemiz jeolojik ve </a:t>
            </a:r>
            <a:r>
              <a:rPr lang="tr-TR" sz="2800" dirty="0" err="1">
                <a:solidFill>
                  <a:srgbClr val="0070C0"/>
                </a:solidFill>
              </a:rPr>
              <a:t>topoğrafik</a:t>
            </a:r>
            <a:r>
              <a:rPr lang="tr-TR" sz="2800" dirty="0">
                <a:solidFill>
                  <a:srgbClr val="0070C0"/>
                </a:solidFill>
              </a:rPr>
              <a:t> yapısı ile iklim özellikleri nedeniyle büyük can ve mal kayıplarına yol açan doğal afetlerle sık sık karşılaşan ülkelerin başında gelmektedir. Ülkemizde etkili olan doğal afetleri önem sırasına göre depremler, heyelanlar, su baskınları, kaya düşmeleri, yangınlar, çığ, fırtına ve yer altı suyu hareketleri şeklinde sıralamak mümkündür. </a:t>
            </a:r>
          </a:p>
        </p:txBody>
      </p:sp>
    </p:spTree>
    <p:extLst>
      <p:ext uri="{BB962C8B-B14F-4D97-AF65-F5344CB8AC3E}">
        <p14:creationId xmlns:p14="http://schemas.microsoft.com/office/powerpoint/2010/main" xmlns="" val="67318477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Doğal Afet Sigortaları Kurumu (DASK)</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7459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Depremler, başta doğal afetin meydana geldiği bölgeler olmak üzere tüm ülkede etkisini hissettirmekte ve dolayısıyla ülkede yaşayan vatandaşların hepsi depremin sonuçlarından belli ölçüde etkilenmektedir. Ortaya çıkan maddi zararların telafi edilmesi, deprem bölgesinde normal hayata dönülebilmesi, acil yardıma ihtiyaç duyan kimselerin bu ihtiyaçlarının giderilmesi için yapılan harcamalar ülke ekonomisine ve devlete büyük bir mali yük getirmektedir. Bu yükü hafifletmek ve deprem zararlarını en aza indirgeyebilmek için deprem sigortası zorunlu hale getirilmiştir. </a:t>
            </a:r>
          </a:p>
        </p:txBody>
      </p:sp>
    </p:spTree>
    <p:extLst>
      <p:ext uri="{BB962C8B-B14F-4D97-AF65-F5344CB8AC3E}">
        <p14:creationId xmlns:p14="http://schemas.microsoft.com/office/powerpoint/2010/main" xmlns="" val="250735614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Tarım Sigortaları Havuzu (TARSİM)</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1947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Tarım sektörü, dünya nüfusu açısından taşıdığı kritik önemin yanı sıra ekonomik, sosyal, siyasal, teknolojik ve kişisel risklerden yüksek düzeyde etkilenen, son derece hassas bir sektör olarak kendine özgü bir yapıya sahiptir. Bu açıdan bakıldığında, tarımın insanlığın beslenmesindeki fonksiyonunu etkili bir şekilde yerine getirmesi; tarımsal üretimi tehdit eden risklerin yönetimiyle doğrudan ilişkilidir. </a:t>
            </a:r>
          </a:p>
        </p:txBody>
      </p:sp>
    </p:spTree>
    <p:extLst>
      <p:ext uri="{BB962C8B-B14F-4D97-AF65-F5344CB8AC3E}">
        <p14:creationId xmlns:p14="http://schemas.microsoft.com/office/powerpoint/2010/main" xmlns="" val="12988813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Tarım Sigortaları Havuzu (TARSİM)</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Gelişmiş ülkeler, uyguladıkları korumacılık politikaları, “Risk Yönetim Programları” ve bu programlar içerisinde önemli bir yer alan; “Tarım Sigortaları Uygulamaları” ile risk paylaşımını ve transferlerini gerçekleştirmektedirler. Ülkemizde de tarım sektörünü tehdit eden risklerin teminat altına alınabilmesi amacıyla bir sigorta mekanizmasının devreye sokulması düşünülmüş ve bu amaçla 14/06/2005 tarihli 5363 sayılı “Tarım Sigortaları Kanunu” çıkarılmıştır </a:t>
            </a:r>
          </a:p>
        </p:txBody>
      </p:sp>
    </p:spTree>
    <p:extLst>
      <p:ext uri="{BB962C8B-B14F-4D97-AF65-F5344CB8AC3E}">
        <p14:creationId xmlns:p14="http://schemas.microsoft.com/office/powerpoint/2010/main" xmlns="" val="81818924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Tarım Sigortaları Havuzu (TARSİM)</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2619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Söz konusu kanuna göre, kanun kapsamına alınan riskler ile ilgili olarak yapılacak sigorta sözleşmelerinde standardın sağlanması, riskin en iyi koşullarda transferi için uygun ortam oluşturulması, oluşacak hasarlarda tazminatın tek merkezden ödenmesi ve tarım sigortalarının geliştirilmesi, yaygınlaştırılması amacına yönelik olmak üzere kurulmuş olan bu havuza Tarım Sigortaları Havuzu denir. </a:t>
            </a:r>
          </a:p>
          <a:p>
            <a:pPr marL="0" indent="0" algn="just">
              <a:buNone/>
            </a:pPr>
            <a:r>
              <a:rPr lang="tr-TR" sz="2800" dirty="0">
                <a:solidFill>
                  <a:srgbClr val="0070C0"/>
                </a:solidFill>
              </a:rPr>
              <a:t>Bu havuza ilişkin tüm iş ve işlemler, bu havuza katılan sigorta şirketlerinin eşit hisselerle ortak oldukları Tarım Sigortaları Havuz İşletmesi Anonim Şirketi tarafından yürütülmektedir. </a:t>
            </a:r>
          </a:p>
        </p:txBody>
      </p:sp>
    </p:spTree>
    <p:extLst>
      <p:ext uri="{BB962C8B-B14F-4D97-AF65-F5344CB8AC3E}">
        <p14:creationId xmlns:p14="http://schemas.microsoft.com/office/powerpoint/2010/main" xmlns="" val="96439303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Güvence Hesabı</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043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Güvence hesabı, kapsamında bulunan zorunlu sigortaların sağladığı teminatlara ilişkin bedeni olarak (yaralanma, sakatlık, ölüm gibi) zarar görenlerin tedavi masraflarını karşılamak ve kaza sonrasında sakat kalma halinde sakatlık tazminatı, ölüm halinde ise ölenin desteğinden yoksun kalanlara destekten yoksun kalma tazminatı ödemelerini yapmak amacıyla Türkiye Sigorta ve Reasürans Şirketleri Birliği nezdinde oluşturulan hesaptır. </a:t>
            </a:r>
          </a:p>
          <a:p>
            <a:pPr algn="just"/>
            <a:endParaRPr lang="tr-TR" dirty="0"/>
          </a:p>
        </p:txBody>
      </p:sp>
    </p:spTree>
    <p:extLst>
      <p:ext uri="{BB962C8B-B14F-4D97-AF65-F5344CB8AC3E}">
        <p14:creationId xmlns:p14="http://schemas.microsoft.com/office/powerpoint/2010/main" xmlns="" val="318140256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Sigortacılık Genel Müdürlüğü</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798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defRPr/>
            </a:pPr>
            <a:r>
              <a:rPr lang="tr-TR" dirty="0">
                <a:solidFill>
                  <a:srgbClr val="0070C0"/>
                </a:solidFill>
              </a:rPr>
              <a:t>Sigortacılık Kanunu, Bireysel Emeklilik Tasarruf  ve Yatırım Sistemi Kanunu ile diğer kanunların sigortacılıkla ilgili hükümlerinin ve bunların ek ve değişikliklerinin verdiği görevleri yürütmek, </a:t>
            </a:r>
          </a:p>
          <a:p>
            <a:pPr algn="just">
              <a:defRPr/>
            </a:pPr>
            <a:r>
              <a:rPr lang="tr-TR" dirty="0">
                <a:solidFill>
                  <a:srgbClr val="0070C0"/>
                </a:solidFill>
              </a:rPr>
              <a:t>Sigortacılıkla ilgili konularda mevzuatı hazırlamak, uygulamak ve ilgililer tarafından uygulanmasını izlemek, yönlendirmek ve bu mevzuatın Avrupa Birliği ile uyumlaştırılması çalışmalarını yürütmek,</a:t>
            </a:r>
          </a:p>
          <a:p>
            <a:pPr algn="just">
              <a:defRPr/>
            </a:pPr>
            <a:r>
              <a:rPr lang="tr-TR" dirty="0">
                <a:solidFill>
                  <a:srgbClr val="0070C0"/>
                </a:solidFill>
              </a:rPr>
              <a:t>Ülke sigortacılığının gelişmesi ve sigortalıların korunması için tedbirler almak, bu tedbirleri bizzat uygulamak veya ilgili kuruluşlarda uygulanmasını izlemek,</a:t>
            </a:r>
          </a:p>
          <a:p>
            <a:pPr algn="just">
              <a:defRPr/>
            </a:pPr>
            <a:r>
              <a:rPr lang="tr-TR" dirty="0">
                <a:solidFill>
                  <a:srgbClr val="0070C0"/>
                </a:solidFill>
              </a:rPr>
              <a:t>Hazine Müsteşarlığınca verilecek benzeri yükümlülükleri yerine getirmektir. </a:t>
            </a:r>
          </a:p>
        </p:txBody>
      </p:sp>
    </p:spTree>
    <p:extLst>
      <p:ext uri="{BB962C8B-B14F-4D97-AF65-F5344CB8AC3E}">
        <p14:creationId xmlns:p14="http://schemas.microsoft.com/office/powerpoint/2010/main" xmlns="" val="25263973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Güvence Hesabı</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8508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Sigortalının tespit edilememesi durumunda kişiye gelen bedensel zararlar için, Rizikonun meydana geldiği tarihte geçerli olan teminat tutarları dâhilinde sigortasını yaptırmamış olanların neden olduğu bedensel zararlar için,</a:t>
            </a:r>
          </a:p>
          <a:p>
            <a:pPr marL="0" indent="0" algn="just">
              <a:buNone/>
            </a:pPr>
            <a:r>
              <a:rPr lang="tr-TR" sz="2800" dirty="0">
                <a:solidFill>
                  <a:srgbClr val="0070C0"/>
                </a:solidFill>
              </a:rPr>
              <a:t>Sigorta şirketinin malî bünye </a:t>
            </a:r>
            <a:r>
              <a:rPr lang="tr-TR" sz="2800" dirty="0" err="1">
                <a:solidFill>
                  <a:srgbClr val="0070C0"/>
                </a:solidFill>
              </a:rPr>
              <a:t>zaafiyeti</a:t>
            </a:r>
            <a:r>
              <a:rPr lang="tr-TR" sz="2800" dirty="0">
                <a:solidFill>
                  <a:srgbClr val="0070C0"/>
                </a:solidFill>
              </a:rPr>
              <a:t> nedeniyle sürekli olarak bütün branşlarda ruhsatlarının iptal edilmesi ya da iflası halinde ödemekle yükümlü olduğu maddî ve bedensel zararlar için,</a:t>
            </a:r>
          </a:p>
          <a:p>
            <a:pPr marL="0" indent="0" algn="just">
              <a:buNone/>
            </a:pPr>
            <a:r>
              <a:rPr lang="tr-TR" sz="2800" dirty="0">
                <a:solidFill>
                  <a:srgbClr val="0070C0"/>
                </a:solidFill>
              </a:rPr>
              <a:t>Çalınmış veya gasp edilmiş bir aracın karıştığı kazada, Karayolları Trafik Kanunu uyarınca işletenin sorumlu tutulmadığı hallerde, kişiye gelen bedensel zararlar için,</a:t>
            </a:r>
          </a:p>
          <a:p>
            <a:pPr marL="0" indent="0" algn="just">
              <a:buNone/>
            </a:pPr>
            <a:endParaRPr lang="tr-TR" dirty="0"/>
          </a:p>
        </p:txBody>
      </p:sp>
    </p:spTree>
    <p:extLst>
      <p:ext uri="{BB962C8B-B14F-4D97-AF65-F5344CB8AC3E}">
        <p14:creationId xmlns:p14="http://schemas.microsoft.com/office/powerpoint/2010/main" xmlns="" val="182061932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Güvence Hesabı</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0080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Yeşil </a:t>
            </a:r>
            <a:r>
              <a:rPr lang="tr-TR" sz="2800" dirty="0">
                <a:solidFill>
                  <a:srgbClr val="0070C0"/>
                </a:solidFill>
              </a:rPr>
              <a:t>Kart Sigortası uygulamaları için faaliyet gösteren Türkiye Motorlu Taşıt Bürosunca yapılacak ödemeler için başvurulur. </a:t>
            </a:r>
          </a:p>
          <a:p>
            <a:pPr marL="0" indent="0" algn="just">
              <a:buNone/>
            </a:pPr>
            <a:r>
              <a:rPr lang="tr-TR" sz="2800" dirty="0">
                <a:solidFill>
                  <a:srgbClr val="0070C0"/>
                </a:solidFill>
              </a:rPr>
              <a:t>Gerekli görülen hallerde, eşyaya gelecek zararların kısmen veya tamamen hesaptan karşılanmasına karar verme yetkisi Bakanlar Kurulu’na aittir. </a:t>
            </a:r>
          </a:p>
          <a:p>
            <a:pPr algn="just"/>
            <a:endParaRPr lang="tr-TR" dirty="0"/>
          </a:p>
        </p:txBody>
      </p:sp>
    </p:spTree>
    <p:extLst>
      <p:ext uri="{BB962C8B-B14F-4D97-AF65-F5344CB8AC3E}">
        <p14:creationId xmlns:p14="http://schemas.microsoft.com/office/powerpoint/2010/main" xmlns="" val="100480678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Güvence Hesabı</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2003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FF0000"/>
                </a:solidFill>
              </a:rPr>
              <a:t>Güvence Hesabı kapsamına giren sigortalar şunlardır:</a:t>
            </a:r>
            <a:endParaRPr lang="tr-TR" sz="2800" dirty="0" smtClean="0">
              <a:solidFill>
                <a:srgbClr val="0070C0"/>
              </a:solidFill>
            </a:endParaRPr>
          </a:p>
          <a:p>
            <a:pPr algn="just"/>
            <a:r>
              <a:rPr lang="tr-TR" sz="2800" dirty="0" smtClean="0">
                <a:solidFill>
                  <a:srgbClr val="0070C0"/>
                </a:solidFill>
              </a:rPr>
              <a:t>Karayolları </a:t>
            </a:r>
            <a:r>
              <a:rPr lang="tr-TR" sz="2800" dirty="0">
                <a:solidFill>
                  <a:srgbClr val="0070C0"/>
                </a:solidFill>
              </a:rPr>
              <a:t>Motorlu Araçlar Zorunlu Mali Sorumluluk Sigortası.</a:t>
            </a:r>
          </a:p>
          <a:p>
            <a:pPr algn="just"/>
            <a:r>
              <a:rPr lang="tr-TR" sz="2800" dirty="0">
                <a:solidFill>
                  <a:srgbClr val="0070C0"/>
                </a:solidFill>
              </a:rPr>
              <a:t>Zorunlu Karayolu Taşımacılık Mali Sorumluluk Sigortası.</a:t>
            </a:r>
          </a:p>
          <a:p>
            <a:pPr algn="just"/>
            <a:r>
              <a:rPr lang="tr-TR" sz="2800" dirty="0">
                <a:solidFill>
                  <a:srgbClr val="0070C0"/>
                </a:solidFill>
              </a:rPr>
              <a:t>Karayolu Yolcu Taşımacılığı Zorunlu Koltuk Ferdi Kaza Sigortası.</a:t>
            </a:r>
          </a:p>
          <a:p>
            <a:pPr algn="just"/>
            <a:r>
              <a:rPr lang="tr-TR" sz="2800" dirty="0" err="1">
                <a:solidFill>
                  <a:srgbClr val="0070C0"/>
                </a:solidFill>
              </a:rPr>
              <a:t>Tüpgaz</a:t>
            </a:r>
            <a:r>
              <a:rPr lang="tr-TR" sz="2800" dirty="0">
                <a:solidFill>
                  <a:srgbClr val="0070C0"/>
                </a:solidFill>
              </a:rPr>
              <a:t> Zorunlu Sorumluluk Sigortası.</a:t>
            </a:r>
          </a:p>
          <a:p>
            <a:pPr algn="just"/>
            <a:r>
              <a:rPr lang="tr-TR" sz="2800" dirty="0">
                <a:solidFill>
                  <a:srgbClr val="0070C0"/>
                </a:solidFill>
              </a:rPr>
              <a:t>Tehlikeli Maddeler Zorunlu Sorumluluk Sigortası.</a:t>
            </a:r>
          </a:p>
          <a:p>
            <a:pPr algn="just"/>
            <a:r>
              <a:rPr lang="tr-TR" sz="2800" dirty="0">
                <a:solidFill>
                  <a:srgbClr val="0070C0"/>
                </a:solidFill>
              </a:rPr>
              <a:t>Yeşil Kart Sigortası Ödemeleri.</a:t>
            </a:r>
          </a:p>
          <a:p>
            <a:pPr algn="just"/>
            <a:endParaRPr lang="tr-TR" dirty="0"/>
          </a:p>
        </p:txBody>
      </p:sp>
    </p:spTree>
    <p:extLst>
      <p:ext uri="{BB962C8B-B14F-4D97-AF65-F5344CB8AC3E}">
        <p14:creationId xmlns:p14="http://schemas.microsoft.com/office/powerpoint/2010/main" xmlns="" val="408565106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56992"/>
            <a:ext cx="2232248" cy="715963"/>
          </a:xfrm>
        </p:spPr>
        <p:txBody>
          <a:bodyPr>
            <a:normAutofit fontScale="90000"/>
          </a:bodyPr>
          <a:lstStyle/>
          <a:p>
            <a:r>
              <a:rPr lang="tr-TR" sz="4000" b="1" dirty="0" smtClean="0">
                <a:solidFill>
                  <a:srgbClr val="FF0000"/>
                </a:solidFill>
              </a:rPr>
              <a:t>Türkiye Motorlu Taşıtlar Bürosu (TMTB)</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1947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Türkiye Motorlu Taşıt Bürosu (TMTB), motorlu araçların işletilmesi nedeniyle tabi olunan mali sorumluluğu karşılamak; yurtdışında geçerli sigorta belgelerini düzenlemek ve bu kapsamda sebep olunan hasarları ödenmek ayrıca ülkemizde geçerli bulunan sigorta sözleşmeleri kapsamında yabancı plakalı araçların sebep olduğu hasarların çözümünü sağlamak amacıyla kurulmuş olan sigorta </a:t>
            </a:r>
            <a:r>
              <a:rPr lang="tr-TR" sz="2800" dirty="0" smtClean="0">
                <a:solidFill>
                  <a:srgbClr val="0070C0"/>
                </a:solidFill>
              </a:rPr>
              <a:t>kurumudur.</a:t>
            </a:r>
            <a:endParaRPr lang="tr-TR" sz="2800" dirty="0">
              <a:solidFill>
                <a:srgbClr val="0070C0"/>
              </a:solidFill>
            </a:endParaRPr>
          </a:p>
        </p:txBody>
      </p:sp>
    </p:spTree>
    <p:extLst>
      <p:ext uri="{BB962C8B-B14F-4D97-AF65-F5344CB8AC3E}">
        <p14:creationId xmlns:p14="http://schemas.microsoft.com/office/powerpoint/2010/main" xmlns="" val="79606699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Türkiye Yeşil Kart Reasürans </a:t>
            </a:r>
            <a:r>
              <a:rPr lang="tr-TR" sz="4000" b="1" dirty="0" err="1" smtClean="0">
                <a:solidFill>
                  <a:srgbClr val="FF0000"/>
                </a:solidFill>
              </a:rPr>
              <a:t>Poolü</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133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Yeşil Kart Sistemi olarak bilinen “Uluslararası Motorlu Taşıt Sigorta Sertifikası Sistemi”, 01.01.1953’te yürürlüğe girmiştir. Bu sistemin amacı, ülkeler arasında seyahat eden motorlu taşıt kullanıcılarına yardımcı olmak ve ayrıca ilgili motorlu taşıt kullanıcılarının seyahat ettikleri ülkelerde neden oldukları kazaların sonucunda zarar görenlerin korunmasını sağlamaktır. Buna göre: Trafik kazasının meydana geldiği ülke, kazaya neden olan motorlu taşıt kullanıcısının sürekli yaşadığı ülke olmasa dahi verilen zarar karşılanacaktır. Ayrıca, bir motorlu taşıt işleteni, ziyaret ettiği her ülkenin sınırında ayrı bir sigorta poliçesi </a:t>
            </a:r>
            <a:r>
              <a:rPr lang="tr-TR" sz="2800" dirty="0" smtClean="0">
                <a:solidFill>
                  <a:srgbClr val="0070C0"/>
                </a:solidFill>
              </a:rPr>
              <a:t>yaptırmayacaktır.</a:t>
            </a:r>
            <a:endParaRPr lang="tr-TR" sz="2800" dirty="0">
              <a:solidFill>
                <a:srgbClr val="0070C0"/>
              </a:solidFill>
            </a:endParaRPr>
          </a:p>
        </p:txBody>
      </p:sp>
    </p:spTree>
    <p:extLst>
      <p:ext uri="{BB962C8B-B14F-4D97-AF65-F5344CB8AC3E}">
        <p14:creationId xmlns:p14="http://schemas.microsoft.com/office/powerpoint/2010/main" xmlns="" val="353857751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Türkiye Yeşil Kart Reasürans </a:t>
            </a:r>
            <a:r>
              <a:rPr lang="tr-TR" sz="4000" b="1" dirty="0" err="1" smtClean="0">
                <a:solidFill>
                  <a:srgbClr val="FF0000"/>
                </a:solidFill>
              </a:rPr>
              <a:t>Poolü</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29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Yeşil Kart Sistemine üye olabilmek için ulusal bir büronun varlığı zorunlu bulunduğundan Türkiye Motorlu Taşıt Bürosu kurulmuştur. Ancak ulusal büroların sistem </a:t>
            </a:r>
            <a:r>
              <a:rPr lang="tr-TR" sz="2800" dirty="0" smtClean="0">
                <a:solidFill>
                  <a:srgbClr val="0070C0"/>
                </a:solidFill>
              </a:rPr>
              <a:t>içerisindeki </a:t>
            </a:r>
            <a:r>
              <a:rPr lang="tr-TR" sz="2800" dirty="0">
                <a:solidFill>
                  <a:srgbClr val="0070C0"/>
                </a:solidFill>
              </a:rPr>
              <a:t>varlıklarının vazgeçilmez bir koşul sayılmasının temel nedeni, tazminat ödemelerinin bu bürolarca garanti edilmesidir. Türkiye Motorlu Taşıt Bürosunun mali potansiyelini, özellikle herhangi bir veya birkaç üyesinin düşebileceği ödeme zorluklarından etkilenmeyecek bir konuma getirmek amacıyla, büronun sadece bir organizasyon halinde oluşturulması ile yetinilmeyerek asıl işlevini teşkil eden garantörlüğüne fiili bir işlerlik sağlamak için; büroya paralel olarak aynı zamanda, Türkiye Yeşil Kart Reasürans </a:t>
            </a:r>
            <a:r>
              <a:rPr lang="tr-TR" sz="2800" dirty="0" err="1">
                <a:solidFill>
                  <a:srgbClr val="0070C0"/>
                </a:solidFill>
              </a:rPr>
              <a:t>Poolü</a:t>
            </a:r>
            <a:r>
              <a:rPr lang="tr-TR" sz="2800" dirty="0">
                <a:solidFill>
                  <a:srgbClr val="0070C0"/>
                </a:solidFill>
              </a:rPr>
              <a:t> reasüransa ilişkin asli fonksiyonunun yanı sıra tazminat yükümlülüklerine de kuvvet kazandırması öngörüsüyle kurulmuştur. </a:t>
            </a:r>
          </a:p>
        </p:txBody>
      </p:sp>
    </p:spTree>
    <p:extLst>
      <p:ext uri="{BB962C8B-B14F-4D97-AF65-F5344CB8AC3E}">
        <p14:creationId xmlns:p14="http://schemas.microsoft.com/office/powerpoint/2010/main" xmlns="" val="299579290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Türk Sigorta Enstitüsü Vakfı (TSEV)</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309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Vakıf, ülkemizde sigortanın yayılması ve bu konudaki bilincin arttırılması yolunda çalışmalar yaparak, sigortacılığı geliştirmek, sigorta sektörüne mesleki eğitim vererek eleman yetiştirmek, sosyal sigortalar dahil, sigortacılığın bütün dallarında iktisadi, hukuki ve teknik konu ve sorunları belirlemek, incelemek ve bilgilendirici yayınlar hazırlayarak, Türk sigortacılığının iktisadi ve sosyal hayat ile kalkınmada en üst seviyede yar almasını sağlamak amacıyla kurulmuştur. </a:t>
            </a:r>
          </a:p>
          <a:p>
            <a:pPr marL="0" indent="0" algn="just">
              <a:buNone/>
            </a:pPr>
            <a:endParaRPr lang="tr-TR" dirty="0"/>
          </a:p>
        </p:txBody>
      </p:sp>
    </p:spTree>
    <p:extLst>
      <p:ext uri="{BB962C8B-B14F-4D97-AF65-F5344CB8AC3E}">
        <p14:creationId xmlns:p14="http://schemas.microsoft.com/office/powerpoint/2010/main" xmlns="" val="256101845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Türk </a:t>
            </a:r>
            <a:r>
              <a:rPr lang="tr-TR" sz="4000" b="1" dirty="0" err="1" smtClean="0">
                <a:solidFill>
                  <a:srgbClr val="FF0000"/>
                </a:solidFill>
              </a:rPr>
              <a:t>Loydu</a:t>
            </a:r>
            <a:r>
              <a:rPr lang="tr-TR" sz="4000" b="1" dirty="0" smtClean="0">
                <a:solidFill>
                  <a:srgbClr val="FF0000"/>
                </a:solidFill>
              </a:rPr>
              <a:t> Vakfı</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043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Ülkemiz gemi yapım, onarım sanayi ve denizciliği ile kara endüstrisinin çeşitli alanlarında, uzay, uçak ve savunma sanayi, ulaşım ve nükleer enerji olmak üzere, endüstrinin tüm alanlarında teknolojik gelişmeleri izlemek ve sahip olduğu bilgi ve deneyimi ulusal sanayimizin gelişimi için kullanarak kuruluşların teknolojik ve bilgi gereksinimlerini karşılamak amacıyla kurulmuş ulusal </a:t>
            </a:r>
            <a:r>
              <a:rPr lang="tr-TR" sz="2800" dirty="0" err="1">
                <a:solidFill>
                  <a:srgbClr val="0070C0"/>
                </a:solidFill>
              </a:rPr>
              <a:t>klaslama</a:t>
            </a:r>
            <a:r>
              <a:rPr lang="tr-TR" sz="2800" dirty="0">
                <a:solidFill>
                  <a:srgbClr val="0070C0"/>
                </a:solidFill>
              </a:rPr>
              <a:t>, belgelendirme ve uygunluk değerlendirme kuruluşudur. </a:t>
            </a:r>
          </a:p>
          <a:p>
            <a:pPr algn="just"/>
            <a:endParaRPr lang="tr-TR" dirty="0"/>
          </a:p>
        </p:txBody>
      </p:sp>
    </p:spTree>
    <p:extLst>
      <p:ext uri="{BB962C8B-B14F-4D97-AF65-F5344CB8AC3E}">
        <p14:creationId xmlns:p14="http://schemas.microsoft.com/office/powerpoint/2010/main" xmlns="" val="204714674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Sigortacılık Eğitim Merkezi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63699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Sigortacılık Eğitim Merkezi (SEGEM), sigortacılıkla ilgili özellik taşıyan mesleki nitelikteki konular için gerekli sınavların tarafsız bir şekilde yapılması; toplumda risk ve sigorta bilincinin oluşturulması; sigorta sektörüne yetişmiş eleman istihdamına katkıda bulunulması; sigortacılık konusunda mevcut eğitim programlarının geliştirilmesine ve etkinliğine katkı sağlanması, yurt içinde, yurt dışında ya da uluslararası anlaşmalar çerçevesindeki eğitim taleplerinin eşgüdümünün sağlanması, sektörün gelişmesine katkı sağlayacak inceleme ve araştırmalarda bulunulması, elde edilecek bilgilerin ilgililerin paylaşımına sunulması ile bu konularda gerekli organizasyonların yapılmasını temin etmek amacıyla kurulmuş olan sigorta kurumudur. </a:t>
            </a:r>
          </a:p>
          <a:p>
            <a:pPr algn="just"/>
            <a:endParaRPr lang="tr-TR" dirty="0"/>
          </a:p>
        </p:txBody>
      </p:sp>
    </p:spTree>
    <p:extLst>
      <p:ext uri="{BB962C8B-B14F-4D97-AF65-F5344CB8AC3E}">
        <p14:creationId xmlns:p14="http://schemas.microsoft.com/office/powerpoint/2010/main" xmlns="" val="89188996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Türkiye Sigorta Birliği (TSB)</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6553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Türkiye Sigorta </a:t>
            </a:r>
            <a:r>
              <a:rPr lang="tr-TR" sz="2800" dirty="0" smtClean="0">
                <a:solidFill>
                  <a:srgbClr val="0070C0"/>
                </a:solidFill>
              </a:rPr>
              <a:t>Birliği, sigortacılık </a:t>
            </a:r>
            <a:r>
              <a:rPr lang="tr-TR" sz="2800" dirty="0">
                <a:solidFill>
                  <a:srgbClr val="0070C0"/>
                </a:solidFill>
              </a:rPr>
              <a:t>mesleğinin geliştirilmesi, şirketler arasında dayanışmanın sağlanması ve haksız rekabetin önlenmesi amacıyla kurulan, tüzel kişiliği sahip kamu kurumu niteliğinde bir meslek kuruluşudur. Türkiye’de faaliyet gösteren bütün sigorta ve reasürans şirketleri, kuruluşlarının tamamlanmasından ve ruhsatların alınmasından itibaren bir ay içerisinde birliğe üye olmak zorundadır.</a:t>
            </a:r>
          </a:p>
          <a:p>
            <a:pPr algn="just"/>
            <a:endParaRPr lang="tr-TR" dirty="0"/>
          </a:p>
        </p:txBody>
      </p:sp>
    </p:spTree>
    <p:extLst>
      <p:ext uri="{BB962C8B-B14F-4D97-AF65-F5344CB8AC3E}">
        <p14:creationId xmlns:p14="http://schemas.microsoft.com/office/powerpoint/2010/main" xmlns="" val="74760216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Denetleme Kurulu</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970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Hazine Müsteşarlığına direkt bağlı olarak çalışan bir diğer kurum ise “Sigorta Denetleme Kurulu</a:t>
            </a:r>
            <a:r>
              <a:rPr lang="tr-TR" sz="2800" dirty="0" smtClean="0">
                <a:solidFill>
                  <a:srgbClr val="0070C0"/>
                </a:solidFill>
              </a:rPr>
              <a:t>” dur. Türkiye’de </a:t>
            </a:r>
            <a:r>
              <a:rPr lang="tr-TR" sz="2800" dirty="0">
                <a:solidFill>
                  <a:srgbClr val="0070C0"/>
                </a:solidFill>
              </a:rPr>
              <a:t>faaliyet gösteren sigorta şirketleri, reasürans şirketleri, özel kanunlara göre sigortacılık faaliyetinde bulunan kuruluşlar, sigorta ve reasürans aracıları, sigorta eksperlik faaliyetleri, aktüerler ve sigortacılık işlemi yapan veya sigortacılık alanında faaliyet gösteren diğer kişilerin her türlü sigortacılık işlemlerini denetlemek amacıyla Sigorta Denetleme Kurulu kurulmuştur. </a:t>
            </a:r>
            <a:endParaRPr lang="tr-TR" dirty="0"/>
          </a:p>
        </p:txBody>
      </p:sp>
    </p:spTree>
    <p:extLst>
      <p:ext uri="{BB962C8B-B14F-4D97-AF65-F5344CB8AC3E}">
        <p14:creationId xmlns:p14="http://schemas.microsoft.com/office/powerpoint/2010/main" xmlns="" val="347514957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Acenteleri İcra Komitesi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496944" cy="64981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Türkiye Odalar ve Borsalar Birliği (TOBB), nezdinde Sigorta Acenteleri Sektör Meclisi oluşturulur. Oluşturulan bu meclisin üyeleri, mesleğinde itibar ve tecrübe sahibi ticaret odası veya ticaret ve sanayi odası mensubu sigorta acenteleri arasından, TOBB’ca ve Hazine Müsteşarlığınca ortaklaşa belirlenen usul ve esaslara göre seçilir.</a:t>
            </a:r>
          </a:p>
          <a:p>
            <a:pPr marL="0" indent="0" algn="just">
              <a:buNone/>
            </a:pPr>
            <a:r>
              <a:rPr lang="tr-TR" sz="2800" dirty="0">
                <a:solidFill>
                  <a:srgbClr val="0070C0"/>
                </a:solidFill>
              </a:rPr>
              <a:t>Sigorta Acenteleri Sektör Meclisi üyeleri, dört yıl süre ile görev yapmak üzere dokuz kişiden oluşan Sigorta Acenteleri İcra Komitesinde görev almak üzere yedi asil ve yedi yedek üye seçer. Bu Komiteye TOBB Yönetim Kurulundan bir üye ile TOBB Genel Sekreteri veya görevlendireceği yardımcısı daimî üye olarak atanır. Sigorta Acenteleri Sektör Meclisine ve Komiteye seçilebilmek için en az on yıl bilfiil sigorta acenteliği yapmış olmak gerekir </a:t>
            </a:r>
          </a:p>
          <a:p>
            <a:pPr algn="just"/>
            <a:endParaRPr lang="tr-TR" dirty="0"/>
          </a:p>
        </p:txBody>
      </p:sp>
    </p:spTree>
    <p:extLst>
      <p:ext uri="{BB962C8B-B14F-4D97-AF65-F5344CB8AC3E}">
        <p14:creationId xmlns:p14="http://schemas.microsoft.com/office/powerpoint/2010/main" xmlns="" val="275601235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Acenteleri İcra Komitesi</a:t>
            </a:r>
            <a:endParaRPr lang="en-US" sz="4000" b="1" dirty="0">
              <a:solidFill>
                <a:srgbClr val="FF0000"/>
              </a:solidFill>
            </a:endParaRPr>
          </a:p>
        </p:txBody>
      </p:sp>
      <p:sp>
        <p:nvSpPr>
          <p:cNvPr id="6" name="7 Metin kutusu"/>
          <p:cNvSpPr txBox="1">
            <a:spLocks noGrp="1" noChangeArrowheads="1"/>
          </p:cNvSpPr>
          <p:nvPr>
            <p:ph idx="1"/>
          </p:nvPr>
        </p:nvSpPr>
        <p:spPr bwMode="auto">
          <a:xfrm>
            <a:off x="2927648" y="332656"/>
            <a:ext cx="8496944" cy="65505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a:solidFill>
                  <a:srgbClr val="FF0000"/>
                </a:solidFill>
              </a:rPr>
              <a:t>Sigorta Acenteleri İcra Komitesinin görevleri şunlardır:</a:t>
            </a:r>
          </a:p>
          <a:p>
            <a:pPr algn="just"/>
            <a:r>
              <a:rPr lang="tr-TR" sz="2800" dirty="0">
                <a:solidFill>
                  <a:srgbClr val="0070C0"/>
                </a:solidFill>
              </a:rPr>
              <a:t>Sigorta acenteliği faaliyetlerinin adil ve dürüst bir biçimde yerine getirilmesi, iş ahlakının sağlanması, meslek mensuplarının dayanışma ve mesleğin gerektirdiği özen içinde çalışması için mesleki kurallar oluşturmak, </a:t>
            </a:r>
          </a:p>
          <a:p>
            <a:pPr algn="just"/>
            <a:r>
              <a:rPr lang="tr-TR" sz="2800" dirty="0">
                <a:solidFill>
                  <a:srgbClr val="0070C0"/>
                </a:solidFill>
              </a:rPr>
              <a:t>Sigorta acenteliği uygulamalarında birlik sağlanmasına çalışmak,</a:t>
            </a:r>
          </a:p>
          <a:p>
            <a:pPr algn="just"/>
            <a:r>
              <a:rPr lang="tr-TR" sz="2800" dirty="0">
                <a:solidFill>
                  <a:srgbClr val="0070C0"/>
                </a:solidFill>
              </a:rPr>
              <a:t>Sigorta acenteleri arasında haksız rekabeti önlemek, </a:t>
            </a:r>
          </a:p>
          <a:p>
            <a:pPr algn="just"/>
            <a:r>
              <a:rPr lang="tr-TR" sz="2800" dirty="0">
                <a:solidFill>
                  <a:srgbClr val="0070C0"/>
                </a:solidFill>
              </a:rPr>
              <a:t>Yurt içinde ve yurt dışında sigorta acenteliği ile ilgili gelişmeleri takip etmek, </a:t>
            </a:r>
          </a:p>
          <a:p>
            <a:pPr algn="just"/>
            <a:r>
              <a:rPr lang="tr-TR" sz="2800" dirty="0">
                <a:solidFill>
                  <a:srgbClr val="0070C0"/>
                </a:solidFill>
              </a:rPr>
              <a:t>Sigorta acenteliği mesleğinin geliştirilmesi amacıyla kurs, seminer ve konferans gibi eğitim faaliyetlerinde bulunmak, </a:t>
            </a:r>
          </a:p>
        </p:txBody>
      </p:sp>
    </p:spTree>
    <p:extLst>
      <p:ext uri="{BB962C8B-B14F-4D97-AF65-F5344CB8AC3E}">
        <p14:creationId xmlns:p14="http://schemas.microsoft.com/office/powerpoint/2010/main" xmlns="" val="312760670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Acenteleri İcra Komitesi</a:t>
            </a:r>
            <a:endParaRPr lang="en-US" sz="4000" b="1" dirty="0">
              <a:solidFill>
                <a:srgbClr val="FF0000"/>
              </a:solidFill>
            </a:endParaRPr>
          </a:p>
        </p:txBody>
      </p:sp>
      <p:sp>
        <p:nvSpPr>
          <p:cNvPr id="6" name="7 Metin kutusu"/>
          <p:cNvSpPr txBox="1">
            <a:spLocks noGrp="1" noChangeArrowheads="1"/>
          </p:cNvSpPr>
          <p:nvPr>
            <p:ph idx="1"/>
          </p:nvPr>
        </p:nvSpPr>
        <p:spPr bwMode="auto">
          <a:xfrm>
            <a:off x="2639616" y="620688"/>
            <a:ext cx="8496944" cy="3579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r>
              <a:rPr lang="tr-TR" sz="2800" dirty="0" smtClean="0">
                <a:solidFill>
                  <a:srgbClr val="0070C0"/>
                </a:solidFill>
              </a:rPr>
              <a:t>Sigorta </a:t>
            </a:r>
            <a:r>
              <a:rPr lang="tr-TR" sz="2800" dirty="0">
                <a:solidFill>
                  <a:srgbClr val="0070C0"/>
                </a:solidFill>
              </a:rPr>
              <a:t>acenteliği faaliyeti için gerekli asgari fiziki şartları belirlemek,</a:t>
            </a:r>
          </a:p>
          <a:p>
            <a:pPr algn="just"/>
            <a:r>
              <a:rPr lang="tr-TR" sz="2800" dirty="0">
                <a:solidFill>
                  <a:srgbClr val="0070C0"/>
                </a:solidFill>
              </a:rPr>
              <a:t>Türkiye Odalar ve Borsalar Birliği Yönetim Kuruluna sunulmak üzere yıllık rapor hazırlamak,</a:t>
            </a:r>
          </a:p>
          <a:p>
            <a:pPr algn="just"/>
            <a:r>
              <a:rPr lang="tr-TR" sz="2800" dirty="0">
                <a:solidFill>
                  <a:srgbClr val="0070C0"/>
                </a:solidFill>
              </a:rPr>
              <a:t>Levhaya kayıt işlemleri ve kayıttan silinme işlemlerini yürütmek, </a:t>
            </a:r>
          </a:p>
          <a:p>
            <a:pPr algn="just"/>
            <a:r>
              <a:rPr lang="tr-TR" sz="2800" dirty="0">
                <a:solidFill>
                  <a:srgbClr val="0070C0"/>
                </a:solidFill>
              </a:rPr>
              <a:t>Sigorta acenteleri hakkında sigortacılık faaliyetleri ile ilgili konularda disiplin cezası vermek.</a:t>
            </a:r>
          </a:p>
        </p:txBody>
      </p:sp>
    </p:spTree>
    <p:extLst>
      <p:ext uri="{BB962C8B-B14F-4D97-AF65-F5344CB8AC3E}">
        <p14:creationId xmlns:p14="http://schemas.microsoft.com/office/powerpoint/2010/main" xmlns="" val="352919685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Eksperleri İcra Komitesi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31947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Dört yıl için seçilen ve dokuz kişiden oluşan Sigorta Eksperleri İcra Komitesinin yedi asil ve yedi yedek üyesi, Türkiye Odalar ve Borsalar Birliği tarafından tutulan Levhaya kayıtlı ve mesleğinde itibar ve tecrübe sahibi sigorta eksperleri arasından, müsteşarlıkça belirlenen </a:t>
            </a:r>
            <a:r>
              <a:rPr lang="tr-TR" sz="2800" dirty="0" err="1">
                <a:solidFill>
                  <a:srgbClr val="0070C0"/>
                </a:solidFill>
              </a:rPr>
              <a:t>usûl</a:t>
            </a:r>
            <a:r>
              <a:rPr lang="tr-TR" sz="2800" dirty="0">
                <a:solidFill>
                  <a:srgbClr val="0070C0"/>
                </a:solidFill>
              </a:rPr>
              <a:t> ve esaslara göre seçilir</a:t>
            </a:r>
            <a:r>
              <a:rPr lang="tr-TR" sz="2800" dirty="0" smtClean="0">
                <a:solidFill>
                  <a:srgbClr val="0070C0"/>
                </a:solidFill>
              </a:rPr>
              <a:t>. Sigorta </a:t>
            </a:r>
            <a:r>
              <a:rPr lang="tr-TR" sz="2800" dirty="0">
                <a:solidFill>
                  <a:srgbClr val="0070C0"/>
                </a:solidFill>
              </a:rPr>
              <a:t>Eksperleri İcra Komitesine seçilebilmek için en az on yıl bilfiil sigorta eksperliği yapmış olmak gerekir. </a:t>
            </a:r>
            <a:r>
              <a:rPr lang="tr-TR" sz="2800" dirty="0" smtClean="0">
                <a:solidFill>
                  <a:srgbClr val="0070C0"/>
                </a:solidFill>
              </a:rPr>
              <a:t> </a:t>
            </a:r>
            <a:endParaRPr lang="tr-TR" dirty="0"/>
          </a:p>
        </p:txBody>
      </p:sp>
    </p:spTree>
    <p:extLst>
      <p:ext uri="{BB962C8B-B14F-4D97-AF65-F5344CB8AC3E}">
        <p14:creationId xmlns:p14="http://schemas.microsoft.com/office/powerpoint/2010/main" xmlns="" val="185883460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Eksperleri İcra Komitesi</a:t>
            </a:r>
            <a:endParaRPr lang="en-US" sz="4000" b="1" dirty="0">
              <a:solidFill>
                <a:srgbClr val="FF0000"/>
              </a:solidFill>
            </a:endParaRPr>
          </a:p>
        </p:txBody>
      </p:sp>
      <p:sp>
        <p:nvSpPr>
          <p:cNvPr id="6" name="7 Metin kutusu"/>
          <p:cNvSpPr txBox="1">
            <a:spLocks noGrp="1" noChangeArrowheads="1"/>
          </p:cNvSpPr>
          <p:nvPr>
            <p:ph idx="1"/>
          </p:nvPr>
        </p:nvSpPr>
        <p:spPr bwMode="auto">
          <a:xfrm>
            <a:off x="2999656" y="179249"/>
            <a:ext cx="8784976" cy="66787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smtClean="0">
                <a:solidFill>
                  <a:srgbClr val="FF0000"/>
                </a:solidFill>
              </a:rPr>
              <a:t>Sigorta Eksperleri </a:t>
            </a:r>
            <a:r>
              <a:rPr lang="tr-TR" sz="2800" b="1" dirty="0">
                <a:solidFill>
                  <a:srgbClr val="FF0000"/>
                </a:solidFill>
              </a:rPr>
              <a:t>İcra Komitesinin görevleri şunlardır:</a:t>
            </a:r>
          </a:p>
          <a:p>
            <a:pPr algn="just"/>
            <a:r>
              <a:rPr lang="tr-TR" sz="2800" dirty="0">
                <a:solidFill>
                  <a:srgbClr val="0070C0"/>
                </a:solidFill>
              </a:rPr>
              <a:t>Sigorta eksperliği faaliyetlerinin adil ve dürüst olması, iş ahlakının sağlanması, meslek mensuplarının mesleğin gerektirdiği özen, ve dayanışma içinde çalışması amacıyla meslek kurallarını oluşturmak, </a:t>
            </a:r>
          </a:p>
          <a:p>
            <a:pPr algn="just"/>
            <a:r>
              <a:rPr lang="tr-TR" sz="2800" dirty="0">
                <a:solidFill>
                  <a:srgbClr val="0070C0"/>
                </a:solidFill>
              </a:rPr>
              <a:t>Meslek mensupları arasında haksız rekabeti önlemek,</a:t>
            </a:r>
          </a:p>
          <a:p>
            <a:pPr algn="just"/>
            <a:r>
              <a:rPr lang="tr-TR" sz="2800" dirty="0">
                <a:solidFill>
                  <a:srgbClr val="0070C0"/>
                </a:solidFill>
              </a:rPr>
              <a:t>Yurt içinde ve yurt dışındaki meslekî gelişmeleri takip etmek, Sigorta eksperliği mesleğinin geliştirilmesi amacıyla kurs, seminer ve konferans gibi eğitim faaliyetlerinde bulunmak. </a:t>
            </a:r>
          </a:p>
          <a:p>
            <a:pPr algn="just"/>
            <a:r>
              <a:rPr lang="tr-TR" sz="2800" dirty="0">
                <a:solidFill>
                  <a:srgbClr val="0070C0"/>
                </a:solidFill>
              </a:rPr>
              <a:t>Mesleki konularda yetkili mercilere görüş bildirmek,</a:t>
            </a:r>
          </a:p>
          <a:p>
            <a:pPr algn="just"/>
            <a:r>
              <a:rPr lang="tr-TR" sz="2800" dirty="0">
                <a:solidFill>
                  <a:srgbClr val="0070C0"/>
                </a:solidFill>
              </a:rPr>
              <a:t>Levhaya kayıt işlemleri ile kayıttan silinme işlemlerini yürütmek,</a:t>
            </a:r>
          </a:p>
          <a:p>
            <a:pPr algn="just"/>
            <a:r>
              <a:rPr lang="tr-TR" sz="2800" dirty="0">
                <a:solidFill>
                  <a:srgbClr val="0070C0"/>
                </a:solidFill>
              </a:rPr>
              <a:t>Sigorta eksperlerine sigortacılık faaliyeti ile ilgili konularda disiplin cezası vermek.</a:t>
            </a:r>
          </a:p>
        </p:txBody>
      </p:sp>
    </p:spTree>
    <p:extLst>
      <p:ext uri="{BB962C8B-B14F-4D97-AF65-F5344CB8AC3E}">
        <p14:creationId xmlns:p14="http://schemas.microsoft.com/office/powerpoint/2010/main" xmlns="" val="59273752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Dernekler ve Vakıflar</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695721"/>
            <a:ext cx="8064896" cy="533479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a:solidFill>
                  <a:srgbClr val="FF0000"/>
                </a:solidFill>
              </a:rPr>
              <a:t>Sigorta Brokerleri Derneği, </a:t>
            </a:r>
            <a:r>
              <a:rPr lang="tr-TR" sz="2800" dirty="0">
                <a:solidFill>
                  <a:srgbClr val="0070C0"/>
                </a:solidFill>
              </a:rPr>
              <a:t>Türkiye’de sigorta brokerliğini geliştirmek, bu mesleğe gireceklere yeterli zemin hazırlamak, dernek üyelerinin kanun ve tüzüklere uygun olarak çalışmasını temin etmek amacı ile kurulmuştur. Dernek, Avrupa Sigorta Aracıları Federasyonu (BIPAR) üyesidir.</a:t>
            </a:r>
          </a:p>
          <a:p>
            <a:pPr marL="0" indent="0" algn="just">
              <a:buNone/>
            </a:pPr>
            <a:r>
              <a:rPr lang="tr-TR" sz="2800" b="1" dirty="0">
                <a:solidFill>
                  <a:srgbClr val="FF0000"/>
                </a:solidFill>
              </a:rPr>
              <a:t>Genç Sigortacılar Derneği (GESİD), </a:t>
            </a:r>
            <a:r>
              <a:rPr lang="tr-TR" sz="2800" dirty="0">
                <a:solidFill>
                  <a:srgbClr val="0070C0"/>
                </a:solidFill>
              </a:rPr>
              <a:t>sigorta sektöründe çeşitli şirketlerde çalışan bir grup genç insanın; birbirlerini tanımak, bilgi alışverişi yapmak, sosyal, kültürel ve mesleki dayanışma içerisinde sektörün gelişmesine katkıda bulunmak amacıyla kurmuş oldukları dernektir.</a:t>
            </a:r>
          </a:p>
          <a:p>
            <a:pPr algn="just"/>
            <a:endParaRPr lang="tr-TR" dirty="0"/>
          </a:p>
        </p:txBody>
      </p:sp>
    </p:spTree>
    <p:extLst>
      <p:ext uri="{BB962C8B-B14F-4D97-AF65-F5344CB8AC3E}">
        <p14:creationId xmlns:p14="http://schemas.microsoft.com/office/powerpoint/2010/main" xmlns="" val="419186026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Dernekler ve Vakıflar</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695721"/>
            <a:ext cx="8064896" cy="378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b="1" dirty="0">
                <a:solidFill>
                  <a:srgbClr val="FF0000"/>
                </a:solidFill>
              </a:rPr>
              <a:t>Sigorta Eksperleri Derneği, </a:t>
            </a:r>
            <a:r>
              <a:rPr lang="tr-TR" sz="2800" dirty="0">
                <a:solidFill>
                  <a:srgbClr val="0070C0"/>
                </a:solidFill>
              </a:rPr>
              <a:t>sigorta eksperleri arasındaki mesleki dayanışmayı sağlamak ve mesleğin gelişmesine hizmet etmek amacıyla kurulmuş bir dernektir. </a:t>
            </a:r>
          </a:p>
          <a:p>
            <a:pPr marL="0" indent="0" algn="just">
              <a:buNone/>
            </a:pPr>
            <a:r>
              <a:rPr lang="tr-TR" sz="2800" b="1" dirty="0">
                <a:solidFill>
                  <a:srgbClr val="FF0000"/>
                </a:solidFill>
              </a:rPr>
              <a:t>Sigorta Hukuku Türk Derneği, </a:t>
            </a:r>
            <a:r>
              <a:rPr lang="tr-TR" sz="2800" dirty="0">
                <a:solidFill>
                  <a:srgbClr val="0070C0"/>
                </a:solidFill>
              </a:rPr>
              <a:t>Sigortacılıkla ilgili yapılacak kanunların çıkartılmasında katkı sağlamak, sigorta hukuku alanında danışmanlık hizmeti sunmak ve eğitimler vermek amacıyla kurulmuş bir dernektir. </a:t>
            </a:r>
          </a:p>
          <a:p>
            <a:pPr algn="just"/>
            <a:endParaRPr lang="tr-TR" dirty="0"/>
          </a:p>
        </p:txBody>
      </p:sp>
    </p:spTree>
    <p:extLst>
      <p:ext uri="{BB962C8B-B14F-4D97-AF65-F5344CB8AC3E}">
        <p14:creationId xmlns:p14="http://schemas.microsoft.com/office/powerpoint/2010/main" xmlns="" val="60913096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Şirketleri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7225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Sigortalanmak isteyen kişi ve kuruluşlara, sigorta sözleşmesi gereğince belirli bir prim karşılığında güvence veren ve rizikonun gerçekleşmesi halinde tazminat ödemeyi taahhüt eden şirketlere sigorta şirketi denir. Diğer bir ifadeyle sigorta şirketi, sigortalılar adına riziko yönetimi görevini üstlenen taraftır. </a:t>
            </a:r>
          </a:p>
          <a:p>
            <a:pPr marL="0" indent="0" algn="just">
              <a:buNone/>
            </a:pPr>
            <a:r>
              <a:rPr lang="tr-TR" sz="2800" dirty="0">
                <a:solidFill>
                  <a:srgbClr val="0070C0"/>
                </a:solidFill>
              </a:rPr>
              <a:t>Sigorta şirketlerinin öncelikli amacı sigorta üretimini artırmak yani sigortalanacak kişilere ulaşarak sigorta hizmetini sunmak ve bunun sonucu olarak kar elde etmektir. Sigorta hizmetini daha fazla kişiye ulaştırabilmek ve bu sayede topladığı primleri artırabilmek için sigorta şirketleri geniş bir örgütlenme yoluna giderler.</a:t>
            </a:r>
          </a:p>
          <a:p>
            <a:pPr algn="just">
              <a:buNone/>
            </a:pPr>
            <a:endParaRPr lang="tr-TR" dirty="0"/>
          </a:p>
        </p:txBody>
      </p:sp>
    </p:spTree>
    <p:extLst>
      <p:ext uri="{BB962C8B-B14F-4D97-AF65-F5344CB8AC3E}">
        <p14:creationId xmlns:p14="http://schemas.microsoft.com/office/powerpoint/2010/main" xmlns="" val="397171675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Şirketleri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5206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Türkiye’de faaliyet gösteren sigorta ve reasürans şirketleri; bir kuruluş ön izni aranmadan, Avrupa Birliği (AB) direktiflerinde öngörüldüğü gibi itibarlı kişiler tarafından, hayat ve hayat dışı sigorta gruplarından sadece birinde faaliyet gösterecek şekilde anonim şirket veya kooperatif şeklinde </a:t>
            </a:r>
            <a:r>
              <a:rPr lang="tr-TR" sz="2800" dirty="0" err="1">
                <a:solidFill>
                  <a:srgbClr val="0070C0"/>
                </a:solidFill>
              </a:rPr>
              <a:t>kurulur.Sigorta</a:t>
            </a:r>
            <a:r>
              <a:rPr lang="tr-TR" sz="2800" dirty="0">
                <a:solidFill>
                  <a:srgbClr val="0070C0"/>
                </a:solidFill>
              </a:rPr>
              <a:t> şirketleri ve reasürans şirketleri, sigortacılık işlemleri ve bunlarla doğrudan bağlantısı bulunan faaliyetler dışında başka faaliyetlerde bulunamazlar. Yabancı ülkelerde kurulmuş bir sigorta veya reasürans şirketinin Türkiye’de faaliyette bulunmasına ilişkin usul ve esaslar Bakanlar Kurulu tarafından belirlenir.</a:t>
            </a:r>
          </a:p>
          <a:p>
            <a:pPr algn="just">
              <a:buNone/>
            </a:pPr>
            <a:endParaRPr lang="tr-TR" dirty="0"/>
          </a:p>
        </p:txBody>
      </p:sp>
    </p:spTree>
    <p:extLst>
      <p:ext uri="{BB962C8B-B14F-4D97-AF65-F5344CB8AC3E}">
        <p14:creationId xmlns:p14="http://schemas.microsoft.com/office/powerpoint/2010/main" xmlns="" val="178470273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a:bodyPr>
          <a:lstStyle/>
          <a:p>
            <a:r>
              <a:rPr lang="tr-TR" sz="4000" b="1" dirty="0" err="1" smtClean="0">
                <a:solidFill>
                  <a:srgbClr val="FF0000"/>
                </a:solidFill>
              </a:rPr>
              <a:t>Brokerlar</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064896" cy="44309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a:solidFill>
                  <a:srgbClr val="0070C0"/>
                </a:solidFill>
              </a:rPr>
              <a:t>5684 sayılı Sigortacılık Kanununa göre broker kavramı; “Sigorta veya reasürans sözleşmesi yaptırmak isteyenleri temsil ederek, bu sözleşmelerin yaptırılacağı şirketlerin seçiminde tamamen tarafsız ve bağımsız davranarak ve teminat almak isteyen kişilerin hak ve menfaatlerini gözeterek sözleşmelerin akdinden önceki hazırlık çalışmalarını yürütmeyi ve gerektiğinde sözleşmelerin uygulanmasında veya tazminatın tahsilinde yardımcı olmayı meslek edinen kişiler olarak ifade edilmektedir. </a:t>
            </a:r>
          </a:p>
          <a:p>
            <a:pPr algn="just">
              <a:buNone/>
            </a:pPr>
            <a:endParaRPr lang="tr-TR" dirty="0"/>
          </a:p>
        </p:txBody>
      </p:sp>
    </p:spTree>
    <p:extLst>
      <p:ext uri="{BB962C8B-B14F-4D97-AF65-F5344CB8AC3E}">
        <p14:creationId xmlns:p14="http://schemas.microsoft.com/office/powerpoint/2010/main" xmlns="" val="98527898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Brokeri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496944" cy="4043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Sigorta </a:t>
            </a:r>
            <a:r>
              <a:rPr lang="tr-TR" sz="2800" dirty="0">
                <a:solidFill>
                  <a:srgbClr val="0070C0"/>
                </a:solidFill>
              </a:rPr>
              <a:t>sözleşmelerinde sigortalıyı temsil ederek ve sigorta şirketi seçiminde tamamen tarafsız ve bağımsız davranarak, tehlikelerin sigorta edilmesi için sigorta sözleşmesini yapmak isteyenlerle sigorta şirketlerini bir araya getiren, sigorta sözleşmelerinin akdinden önceki gerekli hazırlık çalışmalarını yapan ve gerektiğinde bu anlaşmaların uygulanmasında özellikle tazminatın ödenmesinde yardımcı olan gerçek veya tüzel kişilere denir.</a:t>
            </a:r>
          </a:p>
          <a:p>
            <a:pPr algn="just">
              <a:buNone/>
            </a:pPr>
            <a:endParaRPr lang="tr-TR" dirty="0"/>
          </a:p>
        </p:txBody>
      </p:sp>
    </p:spTree>
    <p:extLst>
      <p:ext uri="{BB962C8B-B14F-4D97-AF65-F5344CB8AC3E}">
        <p14:creationId xmlns:p14="http://schemas.microsoft.com/office/powerpoint/2010/main" xmlns="" val="213504019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Reasürans Brokeri</a:t>
            </a:r>
            <a:endParaRPr lang="en-US" sz="4000" b="1" dirty="0">
              <a:solidFill>
                <a:srgbClr val="FF0000"/>
              </a:solidFill>
            </a:endParaRPr>
          </a:p>
        </p:txBody>
      </p:sp>
      <p:sp>
        <p:nvSpPr>
          <p:cNvPr id="6" name="7 Metin kutusu"/>
          <p:cNvSpPr txBox="1">
            <a:spLocks noGrp="1" noChangeArrowheads="1"/>
          </p:cNvSpPr>
          <p:nvPr>
            <p:ph idx="1"/>
          </p:nvPr>
        </p:nvSpPr>
        <p:spPr bwMode="auto">
          <a:xfrm>
            <a:off x="3143672" y="809598"/>
            <a:ext cx="8496944" cy="17163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pPr>
            <a:r>
              <a:rPr lang="tr-TR" sz="2800" dirty="0" smtClean="0">
                <a:solidFill>
                  <a:srgbClr val="0070C0"/>
                </a:solidFill>
              </a:rPr>
              <a:t>Sigorta </a:t>
            </a:r>
            <a:r>
              <a:rPr lang="tr-TR" sz="2800" dirty="0">
                <a:solidFill>
                  <a:srgbClr val="0070C0"/>
                </a:solidFill>
              </a:rPr>
              <a:t>brokerlerinin yapmış oldukları iş ve işlemleri sigorta şirketleri ile reasürans şirketleri arasında yapan gerçek veya tüzel kişilere denir. </a:t>
            </a:r>
          </a:p>
          <a:p>
            <a:pPr algn="just">
              <a:buNone/>
            </a:pPr>
            <a:endParaRPr lang="tr-TR" dirty="0"/>
          </a:p>
        </p:txBody>
      </p:sp>
    </p:spTree>
    <p:extLst>
      <p:ext uri="{BB962C8B-B14F-4D97-AF65-F5344CB8AC3E}">
        <p14:creationId xmlns:p14="http://schemas.microsoft.com/office/powerpoint/2010/main" xmlns="" val="24882554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132&quot;&gt;&lt;/object&gt;&lt;object type=&quot;2&quot; unique_id=&quot;10133&quot;&gt;&lt;object type=&quot;3&quot; unique_id=&quot;10134&quot;&gt;&lt;property id=&quot;20148&quot; value=&quot;5&quot;/&gt;&lt;property id=&quot;20300&quot; value=&quot;Slide 1 - &amp;quot;Türk Sigortacılık Sistemi Kurumları&amp;quot;&quot;/&gt;&lt;property id=&quot;20307&quot; value=&quot;256&quot;/&gt;&lt;/object&gt;&lt;object type=&quot;3&quot; unique_id=&quot;16363&quot;&gt;&lt;property id=&quot;20148&quot; value=&quot;5&quot;/&gt;&lt;property id=&quot;20300&quot; value=&quot;Slide 2 - &amp;quot;Sigortacılık Genel Müdürlüğü&amp;quot;&quot;/&gt;&lt;property id=&quot;20307&quot; value=&quot;363&quot;/&gt;&lt;/object&gt;&lt;object type=&quot;3&quot; unique_id=&quot;16364&quot;&gt;&lt;property id=&quot;20148&quot; value=&quot;5&quot;/&gt;&lt;property id=&quot;20300&quot; value=&quot;Slide 4 - &amp;quot;Sigorta Denetleme Kurulu&amp;quot;&quot;/&gt;&lt;property id=&quot;20307&quot; value=&quot;364&quot;/&gt;&lt;/object&gt;&lt;object type=&quot;3&quot; unique_id=&quot;16365&quot;&gt;&lt;property id=&quot;20148&quot; value=&quot;5&quot;/&gt;&lt;property id=&quot;20300&quot; value=&quot;Slide 5 - &amp;quot;Sigorta Şirketleri&amp;quot;&quot;/&gt;&lt;property id=&quot;20307&quot; value=&quot;365&quot;/&gt;&lt;/object&gt;&lt;object type=&quot;3&quot; unique_id=&quot;16366&quot;&gt;&lt;property id=&quot;20148&quot; value=&quot;5&quot;/&gt;&lt;property id=&quot;20300&quot; value=&quot;Slide 7 - &amp;quot;Brokerlar&amp;quot;&quot;/&gt;&lt;property id=&quot;20307&quot; value=&quot;366&quot;/&gt;&lt;/object&gt;&lt;object type=&quot;3&quot; unique_id=&quot;16367&quot;&gt;&lt;property id=&quot;20148&quot; value=&quot;5&quot;/&gt;&lt;property id=&quot;20300&quot; value=&quot;Slide 8 - &amp;quot;Sigorta Brokeri&amp;quot;&quot;/&gt;&lt;property id=&quot;20307&quot; value=&quot;367&quot;/&gt;&lt;/object&gt;&lt;object type=&quot;3&quot; unique_id=&quot;16368&quot;&gt;&lt;property id=&quot;20148&quot; value=&quot;5&quot;/&gt;&lt;property id=&quot;20300&quot; value=&quot;Slide 10 - &amp;quot;Brokerların Görevleri&amp;quot;&quot;/&gt;&lt;property id=&quot;20307&quot; value=&quot;368&quot;/&gt;&lt;/object&gt;&lt;object type=&quot;3&quot; unique_id=&quot;16369&quot;&gt;&lt;property id=&quot;20148&quot; value=&quot;5&quot;/&gt;&lt;property id=&quot;20300&quot; value=&quot;Slide 11 - &amp;quot;Acenteler&amp;quot;&quot;/&gt;&lt;property id=&quot;20307&quot; value=&quot;369&quot;/&gt;&lt;/object&gt;&lt;object type=&quot;3&quot; unique_id=&quot;16370&quot;&gt;&lt;property id=&quot;20148&quot; value=&quot;5&quot;/&gt;&lt;property id=&quot;20300&quot; value=&quot;Slide 12 - &amp;quot;Acentelerin Görevleri&amp;quot;&quot;/&gt;&lt;property id=&quot;20307&quot; value=&quot;370&quot;/&gt;&lt;/object&gt;&lt;object type=&quot;3&quot; unique_id=&quot;16372&quot;&gt;&lt;property id=&quot;20148&quot; value=&quot;5&quot;/&gt;&lt;property id=&quot;20300&quot; value=&quot;Slide 13 - &amp;quot;Sigorta Eksperleri&amp;quot;&quot;/&gt;&lt;property id=&quot;20307&quot; value=&quot;372&quot;/&gt;&lt;/object&gt;&lt;object type=&quot;3&quot; unique_id=&quot;16373&quot;&gt;&lt;property id=&quot;20148&quot; value=&quot;5&quot;/&gt;&lt;property id=&quot;20300&quot; value=&quot;Slide 15 - &amp;quot;Sigorta Eksperlerinin Görevleri&amp;quot;&quot;/&gt;&lt;property id=&quot;20307&quot; value=&quot;373&quot;/&gt;&lt;/object&gt;&lt;object type=&quot;3&quot; unique_id=&quot;16374&quot;&gt;&lt;property id=&quot;20148&quot; value=&quot;5&quot;/&gt;&lt;property id=&quot;20300&quot; value=&quot;Slide 16 - &amp;quot;Aktüerler&amp;quot;&quot;/&gt;&lt;property id=&quot;20307&quot; value=&quot;374&quot;/&gt;&lt;/object&gt;&lt;object type=&quot;3&quot; unique_id=&quot;16375&quot;&gt;&lt;property id=&quot;20148&quot; value=&quot;5&quot;/&gt;&lt;property id=&quot;20300&quot; value=&quot;Slide 17 - &amp;quot;Aktüerlerin Görevleri&amp;quot;&quot;/&gt;&lt;property id=&quot;20307&quot; value=&quot;375&quot;/&gt;&lt;/object&gt;&lt;object type=&quot;3&quot; unique_id=&quot;16376&quot;&gt;&lt;property id=&quot;20148&quot; value=&quot;5&quot;/&gt;&lt;property id=&quot;20300&quot; value=&quot;Slide 19 - &amp;quot;Emeklilik Gözetim Merkez (EGM)&amp;quot;&quot;/&gt;&lt;property id=&quot;20307&quot; value=&quot;376&quot;/&gt;&lt;/object&gt;&lt;object type=&quot;3&quot; unique_id=&quot;16377&quot;&gt;&lt;property id=&quot;20148&quot; value=&quot;5&quot;/&gt;&lt;property id=&quot;20300&quot; value=&quot;Slide 22 - &amp;quot;Trafik Sigortası Bilgi Merkezi (TRAMER)&amp;quot;&quot;/&gt;&lt;property id=&quot;20307&quot; value=&quot;377&quot;/&gt;&lt;/object&gt;&lt;object type=&quot;3&quot; unique_id=&quot;16378&quot;&gt;&lt;property id=&quot;20148&quot; value=&quot;5&quot;/&gt;&lt;property id=&quot;20300&quot; value=&quot;Slide 24 - &amp;quot;Doğal Afet Sigortaları Kurumu (DASK)&amp;quot;&quot;/&gt;&lt;property id=&quot;20307&quot; value=&quot;378&quot;/&gt;&lt;/object&gt;&lt;object type=&quot;3&quot; unique_id=&quot;16379&quot;&gt;&lt;property id=&quot;20148&quot; value=&quot;5&quot;/&gt;&lt;property id=&quot;20300&quot; value=&quot;Slide 26 - &amp;quot;Tarım Sigortaları Havuzu (TARSİM)&amp;quot;&quot;/&gt;&lt;property id=&quot;20307&quot; value=&quot;379&quot;/&gt;&lt;/object&gt;&lt;object type=&quot;3&quot; unique_id=&quot;16380&quot;&gt;&lt;property id=&quot;20148&quot; value=&quot;5&quot;/&gt;&lt;property id=&quot;20300&quot; value=&quot;Slide 29 - &amp;quot;Güvence Hesabı&amp;quot;&quot;/&gt;&lt;property id=&quot;20307&quot; value=&quot;380&quot;/&gt;&lt;/object&gt;&lt;object type=&quot;3&quot; unique_id=&quot;16381&quot;&gt;&lt;property id=&quot;20148&quot; value=&quot;5&quot;/&gt;&lt;property id=&quot;20300&quot; value=&quot;Slide 33 - &amp;quot;Türkiye Motorlu Taşıtlar Bürosu (TMTB)&amp;quot;&quot;/&gt;&lt;property id=&quot;20307&quot; value=&quot;381&quot;/&gt;&lt;/object&gt;&lt;object type=&quot;3&quot; unique_id=&quot;16888&quot;&gt;&lt;property id=&quot;20148&quot; value=&quot;5&quot;/&gt;&lt;property id=&quot;20300&quot; value=&quot;Slide 34 - &amp;quot;Türkiye Yeşil Kart Reasürans Poolü&amp;quot;&quot;/&gt;&lt;property id=&quot;20307&quot; value=&quot;382&quot;/&gt;&lt;/object&gt;&lt;object type=&quot;3&quot; unique_id=&quot;16889&quot;&gt;&lt;property id=&quot;20148&quot; value=&quot;5&quot;/&gt;&lt;property id=&quot;20300&quot; value=&quot;Slide 36 - &amp;quot;Türk Sigorta Enstitüsü Vakfı (TSEV)&amp;quot;&quot;/&gt;&lt;property id=&quot;20307&quot; value=&quot;383&quot;/&gt;&lt;/object&gt;&lt;object type=&quot;3&quot; unique_id=&quot;16890&quot;&gt;&lt;property id=&quot;20148&quot; value=&quot;5&quot;/&gt;&lt;property id=&quot;20300&quot; value=&quot;Slide 38 - &amp;quot;Sigortacılık Eğitim Merkezi&amp;quot;&quot;/&gt;&lt;property id=&quot;20307&quot; value=&quot;384&quot;/&gt;&lt;/object&gt;&lt;object type=&quot;3&quot; unique_id=&quot;16892&quot;&gt;&lt;property id=&quot;20148&quot; value=&quot;5&quot;/&gt;&lt;property id=&quot;20300&quot; value=&quot;Slide 39 - &amp;quot;Türkiye Sigorta Birliği (TSB)&amp;quot;&quot;/&gt;&lt;property id=&quot;20307&quot; value=&quot;386&quot;/&gt;&lt;/object&gt;&lt;object type=&quot;3&quot; unique_id=&quot;16893&quot;&gt;&lt;property id=&quot;20148&quot; value=&quot;5&quot;/&gt;&lt;property id=&quot;20300&quot; value=&quot;Slide 40 - &amp;quot;Sigorta Acenteleri İcra Komitesi&amp;quot;&quot;/&gt;&lt;property id=&quot;20307&quot; value=&quot;387&quot;/&gt;&lt;/object&gt;&lt;object type=&quot;3&quot; unique_id=&quot;16894&quot;&gt;&lt;property id=&quot;20148&quot; value=&quot;5&quot;/&gt;&lt;property id=&quot;20300&quot; value=&quot;Slide 43 - &amp;quot;Sigorta Eksperleri İcra Komitesi&amp;quot;&quot;/&gt;&lt;property id=&quot;20307&quot; value=&quot;388&quot;/&gt;&lt;/object&gt;&lt;object type=&quot;3&quot; unique_id=&quot;18787&quot;&gt;&lt;property id=&quot;20148&quot; value=&quot;5&quot;/&gt;&lt;property id=&quot;20300&quot; value=&quot;Slide 37 - &amp;quot;Türk Loydu Vakfı&amp;quot;&quot;/&gt;&lt;property id=&quot;20307&quot; value=&quot;405&quot;/&gt;&lt;/object&gt;&lt;object type=&quot;3&quot; unique_id=&quot;18788&quot;&gt;&lt;property id=&quot;20148&quot; value=&quot;5&quot;/&gt;&lt;property id=&quot;20300&quot; value=&quot;Slide 45 - &amp;quot;Dernekler ve Vakıflar&amp;quot;&quot;/&gt;&lt;property id=&quot;20307&quot; value=&quot;406&quot;/&gt;&lt;/object&gt;&lt;object type=&quot;3&quot; unique_id=&quot;22221&quot;&gt;&lt;property id=&quot;20148&quot; value=&quot;5&quot;/&gt;&lt;property id=&quot;20300&quot; value=&quot;Slide 3 - &amp;quot;Sigortacılık Genel Müdürlüğü&amp;quot;&quot;/&gt;&lt;property id=&quot;20307&quot; value=&quot;408&quot;/&gt;&lt;/object&gt;&lt;object type=&quot;3&quot; unique_id=&quot;22222&quot;&gt;&lt;property id=&quot;20148&quot; value=&quot;5&quot;/&gt;&lt;property id=&quot;20300&quot; value=&quot;Slide 6 - &amp;quot;Sigorta Şirketleri&amp;quot;&quot;/&gt;&lt;property id=&quot;20307&quot; value=&quot;409&quot;/&gt;&lt;/object&gt;&lt;object type=&quot;3&quot; unique_id=&quot;22223&quot;&gt;&lt;property id=&quot;20148&quot; value=&quot;5&quot;/&gt;&lt;property id=&quot;20300&quot; value=&quot;Slide 9 - &amp;quot;Reasürans Brokeri&amp;quot;&quot;/&gt;&lt;property id=&quot;20307&quot; value=&quot;410&quot;/&gt;&lt;/object&gt;&lt;object type=&quot;3&quot; unique_id=&quot;22574&quot;&gt;&lt;property id=&quot;20148&quot; value=&quot;5&quot;/&gt;&lt;property id=&quot;20300&quot; value=&quot;Slide 14 - &amp;quot;Sigorta Eksperleri&amp;quot;&quot;/&gt;&lt;property id=&quot;20307&quot; value=&quot;411&quot;/&gt;&lt;/object&gt;&lt;object type=&quot;3&quot; unique_id=&quot;22575&quot;&gt;&lt;property id=&quot;20148&quot; value=&quot;5&quot;/&gt;&lt;property id=&quot;20300&quot; value=&quot;Slide 18 - &amp;quot;Aktüerlerin Görevleri&amp;quot;&quot;/&gt;&lt;property id=&quot;20307&quot; value=&quot;412&quot;/&gt;&lt;/object&gt;&lt;object type=&quot;3&quot; unique_id=&quot;22576&quot;&gt;&lt;property id=&quot;20148&quot; value=&quot;5&quot;/&gt;&lt;property id=&quot;20300&quot; value=&quot;Slide 20 - &amp;quot;Emeklilik Gözetim Merkez (EGM)&amp;quot;&quot;/&gt;&lt;property id=&quot;20307&quot; value=&quot;413&quot;/&gt;&lt;/object&gt;&lt;object type=&quot;3&quot; unique_id=&quot;22577&quot;&gt;&lt;property id=&quot;20148&quot; value=&quot;5&quot;/&gt;&lt;property id=&quot;20300&quot; value=&quot;Slide 21 - &amp;quot;Emeklilik Gözetim Merkez (EGM)&amp;quot;&quot;/&gt;&lt;property id=&quot;20307&quot; value=&quot;414&quot;/&gt;&lt;/object&gt;&lt;object type=&quot;3&quot; unique_id=&quot;22578&quot;&gt;&lt;property id=&quot;20148&quot; value=&quot;5&quot;/&gt;&lt;property id=&quot;20300&quot; value=&quot;Slide 23 - &amp;quot;Trafik Sigortası Bilgi Merkezi (TRAMER)&amp;quot;&quot;/&gt;&lt;property id=&quot;20307&quot; value=&quot;415&quot;/&gt;&lt;/object&gt;&lt;object type=&quot;3&quot; unique_id=&quot;22744&quot;&gt;&lt;property id=&quot;20148&quot; value=&quot;5&quot;/&gt;&lt;property id=&quot;20300&quot; value=&quot;Slide 25 - &amp;quot;Doğal Afet Sigortaları Kurumu (DASK)&amp;quot;&quot;/&gt;&lt;property id=&quot;20307&quot; value=&quot;416&quot;/&gt;&lt;/object&gt;&lt;object type=&quot;3&quot; unique_id=&quot;23417&quot;&gt;&lt;property id=&quot;20148&quot; value=&quot;5&quot;/&gt;&lt;property id=&quot;20300&quot; value=&quot;Slide 27 - &amp;quot;Tarım Sigortaları Havuzu (TARSİM)&amp;quot;&quot;/&gt;&lt;property id=&quot;20307&quot; value=&quot;417&quot;/&gt;&lt;/object&gt;&lt;object type=&quot;3&quot; unique_id=&quot;23418&quot;&gt;&lt;property id=&quot;20148&quot; value=&quot;5&quot;/&gt;&lt;property id=&quot;20300&quot; value=&quot;Slide 28 - &amp;quot;Tarım Sigortaları Havuzu (TARSİM)&amp;quot;&quot;/&gt;&lt;property id=&quot;20307&quot; value=&quot;418&quot;/&gt;&lt;/object&gt;&lt;object type=&quot;3&quot; unique_id=&quot;23419&quot;&gt;&lt;property id=&quot;20148&quot; value=&quot;5&quot;/&gt;&lt;property id=&quot;20300&quot; value=&quot;Slide 30 - &amp;quot;Güvence Hesabı&amp;quot;&quot;/&gt;&lt;property id=&quot;20307&quot; value=&quot;419&quot;/&gt;&lt;/object&gt;&lt;object type=&quot;3&quot; unique_id=&quot;23420&quot;&gt;&lt;property id=&quot;20148&quot; value=&quot;5&quot;/&gt;&lt;property id=&quot;20300&quot; value=&quot;Slide 31 - &amp;quot;Güvence Hesabı&amp;quot;&quot;/&gt;&lt;property id=&quot;20307&quot; value=&quot;420&quot;/&gt;&lt;/object&gt;&lt;object type=&quot;3&quot; unique_id=&quot;23421&quot;&gt;&lt;property id=&quot;20148&quot; value=&quot;5&quot;/&gt;&lt;property id=&quot;20300&quot; value=&quot;Slide 32 - &amp;quot;Güvence Hesabı&amp;quot;&quot;/&gt;&lt;property id=&quot;20307&quot; value=&quot;421&quot;/&gt;&lt;/object&gt;&lt;object type=&quot;3&quot; unique_id=&quot;23422&quot;&gt;&lt;property id=&quot;20148&quot; value=&quot;5&quot;/&gt;&lt;property id=&quot;20300&quot; value=&quot;Slide 35 - &amp;quot;Türkiye Yeşil Kart Reasürans Poolü&amp;quot;&quot;/&gt;&lt;property id=&quot;20307&quot; value=&quot;422&quot;/&gt;&lt;/object&gt;&lt;object type=&quot;3&quot; unique_id=&quot;23423&quot;&gt;&lt;property id=&quot;20148&quot; value=&quot;5&quot;/&gt;&lt;property id=&quot;20300&quot; value=&quot;Slide 41 - &amp;quot;Sigorta Acenteleri İcra Komitesi&amp;quot;&quot;/&gt;&lt;property id=&quot;20307&quot; value=&quot;423&quot;/&gt;&lt;/object&gt;&lt;object type=&quot;3&quot; unique_id=&quot;23424&quot;&gt;&lt;property id=&quot;20148&quot; value=&quot;5&quot;/&gt;&lt;property id=&quot;20300&quot; value=&quot;Slide 42 - &amp;quot;Sigorta Acenteleri İcra Komitesi&amp;quot;&quot;/&gt;&lt;property id=&quot;20307&quot; value=&quot;424&quot;/&gt;&lt;/object&gt;&lt;object type=&quot;3&quot; unique_id=&quot;23425&quot;&gt;&lt;property id=&quot;20148&quot; value=&quot;5&quot;/&gt;&lt;property id=&quot;20300&quot; value=&quot;Slide 44 - &amp;quot;Sigorta Eksperleri İcra Komitesi&amp;quot;&quot;/&gt;&lt;property id=&quot;20307&quot; value=&quot;425&quot;/&gt;&lt;/object&gt;&lt;object type=&quot;3&quot; unique_id=&quot;23426&quot;&gt;&lt;property id=&quot;20148&quot; value=&quot;5&quot;/&gt;&lt;property id=&quot;20300&quot; value=&quot;Slide 46 - &amp;quot;Dernekler ve Vakıflar&amp;quot;&quot;/&gt;&lt;property id=&quot;20307&quot; value=&quot;426&quot;/&gt;&lt;/object&gt;&lt;/object&gt;&lt;/object&gt;&lt;/database&gt;"/>
  <p:tag name="SECTOMILLISECCONVERTED" val="1"/>
</p:tagLst>
</file>

<file path=ppt/theme/theme1.xml><?xml version="1.0" encoding="utf-8"?>
<a:theme xmlns:a="http://schemas.openxmlformats.org/drawingml/2006/main" name="powerpoint-template-24">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690</TotalTime>
  <Words>3101</Words>
  <Application>Microsoft Office PowerPoint</Application>
  <PresentationFormat>Özel</PresentationFormat>
  <Paragraphs>196</Paragraphs>
  <Slides>46</Slides>
  <Notes>46</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powerpoint-template-24</vt:lpstr>
      <vt:lpstr>Türk Sigortacılık Sistemi Kurumları</vt:lpstr>
      <vt:lpstr>Sigortacılık Genel Müdürlüğü</vt:lpstr>
      <vt:lpstr>Sigortacılık Genel Müdürlüğü</vt:lpstr>
      <vt:lpstr>Sigorta Denetleme Kurulu</vt:lpstr>
      <vt:lpstr>Sigorta Şirketleri</vt:lpstr>
      <vt:lpstr>Sigorta Şirketleri</vt:lpstr>
      <vt:lpstr>Brokerlar</vt:lpstr>
      <vt:lpstr>Sigorta Brokeri</vt:lpstr>
      <vt:lpstr>Reasürans Brokeri</vt:lpstr>
      <vt:lpstr>Brokerların Görevleri</vt:lpstr>
      <vt:lpstr>Acenteler</vt:lpstr>
      <vt:lpstr>Acentelerin Görevleri</vt:lpstr>
      <vt:lpstr>Sigorta Eksperleri</vt:lpstr>
      <vt:lpstr>Sigorta Eksperleri</vt:lpstr>
      <vt:lpstr>Sigorta Eksperlerinin Görevleri</vt:lpstr>
      <vt:lpstr>Aktüerler</vt:lpstr>
      <vt:lpstr>Aktüerlerin Görevleri</vt:lpstr>
      <vt:lpstr>Aktüerlerin Görevleri</vt:lpstr>
      <vt:lpstr>Emeklilik Gözetim Merkez (EGM)</vt:lpstr>
      <vt:lpstr>Emeklilik Gözetim Merkez (EGM)</vt:lpstr>
      <vt:lpstr>Emeklilik Gözetim Merkez (EGM)</vt:lpstr>
      <vt:lpstr>Trafik Sigortası Bilgi Merkezi (TRAMER)</vt:lpstr>
      <vt:lpstr>Trafik Sigortası Bilgi Merkezi (TRAMER)</vt:lpstr>
      <vt:lpstr>Doğal Afet Sigortaları Kurumu (DASK)</vt:lpstr>
      <vt:lpstr>Doğal Afet Sigortaları Kurumu (DASK)</vt:lpstr>
      <vt:lpstr>Tarım Sigortaları Havuzu (TARSİM)</vt:lpstr>
      <vt:lpstr>Tarım Sigortaları Havuzu (TARSİM)</vt:lpstr>
      <vt:lpstr>Tarım Sigortaları Havuzu (TARSİM)</vt:lpstr>
      <vt:lpstr>Güvence Hesabı</vt:lpstr>
      <vt:lpstr>Güvence Hesabı</vt:lpstr>
      <vt:lpstr>Güvence Hesabı</vt:lpstr>
      <vt:lpstr>Güvence Hesabı</vt:lpstr>
      <vt:lpstr>Türkiye Motorlu Taşıtlar Bürosu (TMTB)</vt:lpstr>
      <vt:lpstr>Türkiye Yeşil Kart Reasürans Poolü</vt:lpstr>
      <vt:lpstr>Türkiye Yeşil Kart Reasürans Poolü</vt:lpstr>
      <vt:lpstr>Türk Sigorta Enstitüsü Vakfı (TSEV)</vt:lpstr>
      <vt:lpstr>Türk Loydu Vakfı</vt:lpstr>
      <vt:lpstr>Sigortacılık Eğitim Merkezi</vt:lpstr>
      <vt:lpstr>Türkiye Sigorta Birliği (TSB)</vt:lpstr>
      <vt:lpstr>Sigorta Acenteleri İcra Komitesi</vt:lpstr>
      <vt:lpstr>Sigorta Acenteleri İcra Komitesi</vt:lpstr>
      <vt:lpstr>Sigorta Acenteleri İcra Komitesi</vt:lpstr>
      <vt:lpstr>Sigorta Eksperleri İcra Komitesi</vt:lpstr>
      <vt:lpstr>Sigorta Eksperleri İcra Komitesi</vt:lpstr>
      <vt:lpstr>Dernekler ve Vakıflar</vt:lpstr>
      <vt:lpstr>Dernekler ve Vakıflar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ve Sigorta</dc:title>
  <dc:creator>Metin Coşkun</dc:creator>
  <cp:lastModifiedBy>oem</cp:lastModifiedBy>
  <cp:revision>71</cp:revision>
  <dcterms:created xsi:type="dcterms:W3CDTF">2014-01-05T14:29:13Z</dcterms:created>
  <dcterms:modified xsi:type="dcterms:W3CDTF">2017-12-21T14:04:28Z</dcterms:modified>
</cp:coreProperties>
</file>