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4" r:id="rId1"/>
  </p:sldMasterIdLst>
  <p:notesMasterIdLst>
    <p:notesMasterId r:id="rId15"/>
  </p:notesMasterIdLst>
  <p:sldIdLst>
    <p:sldId id="258" r:id="rId2"/>
    <p:sldId id="265" r:id="rId3"/>
    <p:sldId id="259" r:id="rId4"/>
    <p:sldId id="266" r:id="rId5"/>
    <p:sldId id="260" r:id="rId6"/>
    <p:sldId id="267" r:id="rId7"/>
    <p:sldId id="261" r:id="rId8"/>
    <p:sldId id="268" r:id="rId9"/>
    <p:sldId id="269" r:id="rId10"/>
    <p:sldId id="270" r:id="rId11"/>
    <p:sldId id="263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872F9-9C8C-4955-A1C5-C7E67E1C8475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50219-C647-4C53-B12C-10D1C3912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57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3700" y="692150"/>
            <a:ext cx="6070600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457602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03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40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0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39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09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27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03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09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632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3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12/22/2023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16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18062" y="3814353"/>
            <a:ext cx="91461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Q13:</a:t>
            </a:r>
            <a:r>
              <a:rPr lang="en-US" dirty="0"/>
              <a:t> Today is 15 Nov 2020 Spot: 405,00 Short (write) one put contract from 550 maturity: Mar’21 ; </a:t>
            </a:r>
            <a:r>
              <a:rPr lang="en-US" dirty="0" smtClean="0"/>
              <a:t>(</a:t>
            </a:r>
            <a:r>
              <a:rPr lang="en-US" dirty="0"/>
              <a:t>1 contract is 100 share)</a:t>
            </a:r>
          </a:p>
          <a:p>
            <a:r>
              <a:rPr lang="en-US" dirty="0"/>
              <a:t>What is the payoff and profit as of Mar 21? Mar’21 Price of ZM is 580</a:t>
            </a:r>
            <a:r>
              <a:rPr lang="en-US" dirty="0" smtClean="0"/>
              <a:t>. Draw the Graph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72" y="139504"/>
            <a:ext cx="11108834" cy="36748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27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q17: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9848" y="1772478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(680) = 282</a:t>
            </a:r>
          </a:p>
          <a:p>
            <a:r>
              <a:rPr lang="en-US" dirty="0">
                <a:solidFill>
                  <a:srgbClr val="FF0000"/>
                </a:solidFill>
              </a:rPr>
              <a:t>10 option contract = 1.000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 </a:t>
            </a:r>
            <a:r>
              <a:rPr lang="en-US" dirty="0">
                <a:solidFill>
                  <a:srgbClr val="FF0000"/>
                </a:solidFill>
              </a:rPr>
              <a:t>= 1.000 x 282 = 282.000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Breakeven= 680-282 = 398$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</a:t>
            </a:r>
            <a:r>
              <a:rPr lang="en-US" dirty="0" smtClean="0">
                <a:solidFill>
                  <a:srgbClr val="FF0000"/>
                </a:solidFill>
              </a:rPr>
              <a:t>profit </a:t>
            </a:r>
            <a:r>
              <a:rPr lang="en-US" dirty="0">
                <a:solidFill>
                  <a:srgbClr val="FF0000"/>
                </a:solidFill>
              </a:rPr>
              <a:t>occurs above 680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9848" y="3614322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 price above 680?</a:t>
            </a:r>
          </a:p>
          <a:p>
            <a:r>
              <a:rPr lang="en-US" dirty="0">
                <a:solidFill>
                  <a:srgbClr val="FF0000"/>
                </a:solidFill>
              </a:rPr>
              <a:t>No the price is </a:t>
            </a:r>
            <a:r>
              <a:rPr lang="en-US" dirty="0" smtClean="0">
                <a:solidFill>
                  <a:srgbClr val="FF0000"/>
                </a:solidFill>
              </a:rPr>
              <a:t>360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  <a:p>
            <a:r>
              <a:rPr lang="en-US" dirty="0">
                <a:solidFill>
                  <a:srgbClr val="FF0000"/>
                </a:solidFill>
              </a:rPr>
              <a:t>So : 680 – </a:t>
            </a:r>
            <a:r>
              <a:rPr lang="en-US" dirty="0" smtClean="0">
                <a:solidFill>
                  <a:srgbClr val="FF0000"/>
                </a:solidFill>
              </a:rPr>
              <a:t>360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320</a:t>
            </a:r>
            <a:r>
              <a:rPr lang="en-US" dirty="0">
                <a:solidFill>
                  <a:srgbClr val="FF0000"/>
                </a:solidFill>
              </a:rPr>
              <a:t>$ (loss)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Payoff= 320 </a:t>
            </a:r>
            <a:r>
              <a:rPr lang="en-US" dirty="0">
                <a:solidFill>
                  <a:srgbClr val="FF0000"/>
                </a:solidFill>
              </a:rPr>
              <a:t>x 1.000 = </a:t>
            </a:r>
            <a:r>
              <a:rPr lang="en-US" dirty="0" smtClean="0">
                <a:solidFill>
                  <a:srgbClr val="FF0000"/>
                </a:solidFill>
              </a:rPr>
              <a:t>320.000 </a:t>
            </a:r>
            <a:r>
              <a:rPr lang="en-US" dirty="0">
                <a:solidFill>
                  <a:srgbClr val="FF0000"/>
                </a:solidFill>
              </a:rPr>
              <a:t>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Loss </a:t>
            </a:r>
            <a:r>
              <a:rPr lang="en-US" dirty="0">
                <a:solidFill>
                  <a:srgbClr val="FF0000"/>
                </a:solidFill>
              </a:rPr>
              <a:t>= 282.000 – </a:t>
            </a:r>
            <a:r>
              <a:rPr lang="en-US" dirty="0" smtClean="0">
                <a:solidFill>
                  <a:srgbClr val="FF0000"/>
                </a:solidFill>
              </a:rPr>
              <a:t>320.000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-38.000 </a:t>
            </a:r>
            <a:r>
              <a:rPr lang="en-US" dirty="0">
                <a:solidFill>
                  <a:srgbClr val="FF0000"/>
                </a:solidFill>
              </a:rPr>
              <a:t>$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9473" y="364027"/>
            <a:ext cx="6621843" cy="556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86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46120" y="318572"/>
            <a:ext cx="7010400" cy="355600"/>
          </a:xfrm>
        </p:spPr>
        <p:txBody>
          <a:bodyPr vert="horz" lIns="90488" tIns="44450" rIns="90488" bIns="44450" rtlCol="0" anchor="t"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     Payoffs </a:t>
            </a:r>
            <a:r>
              <a:rPr lang="en-US" dirty="0"/>
              <a:t>from Options</a:t>
            </a:r>
            <a:br>
              <a:rPr lang="en-US" dirty="0"/>
            </a:br>
            <a:r>
              <a:rPr lang="en-US" dirty="0" smtClean="0"/>
              <a:t>    </a:t>
            </a:r>
            <a:r>
              <a:rPr lang="en-US" sz="3100" dirty="0"/>
              <a:t>What is the Option Position in Each Case? 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477102" y="1733821"/>
            <a:ext cx="7239000" cy="3733800"/>
          </a:xfrm>
        </p:spPr>
        <p:txBody>
          <a:bodyPr vert="horz" lIns="90488" tIns="44450" rIns="90488" bIns="44450" rtlCol="0" anchor="t"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        </a:t>
            </a:r>
            <a:r>
              <a:rPr lang="en-US" altLang="en-US" sz="2400" i="1" dirty="0">
                <a:latin typeface="Times New Roman" pitchFamily="18" charset="0"/>
                <a:cs typeface="Arial" charset="0"/>
              </a:rPr>
              <a:t>K</a:t>
            </a:r>
            <a:r>
              <a:rPr lang="en-US" altLang="en-US" sz="2400" dirty="0">
                <a:latin typeface="Arial" charset="0"/>
                <a:cs typeface="Arial" charset="0"/>
              </a:rPr>
              <a:t> = Strike price, </a:t>
            </a:r>
            <a:r>
              <a:rPr lang="en-US" altLang="en-US" sz="2400" i="1" dirty="0">
                <a:latin typeface="Times New Roman" pitchFamily="18" charset="0"/>
                <a:cs typeface="Arial" charset="0"/>
              </a:rPr>
              <a:t>S</a:t>
            </a:r>
            <a:r>
              <a:rPr lang="en-US" altLang="en-US" sz="2400" i="1" baseline="-25000" dirty="0">
                <a:latin typeface="Times New Roman" pitchFamily="18" charset="0"/>
                <a:cs typeface="Arial" charset="0"/>
              </a:rPr>
              <a:t>T</a:t>
            </a:r>
            <a:r>
              <a:rPr lang="en-US" altLang="en-US" sz="2400" i="1" dirty="0">
                <a:latin typeface="Arial" charset="0"/>
                <a:cs typeface="Arial" charset="0"/>
              </a:rPr>
              <a:t> </a:t>
            </a:r>
            <a:r>
              <a:rPr lang="en-US" altLang="en-US" sz="2400" dirty="0">
                <a:latin typeface="Arial" charset="0"/>
                <a:cs typeface="Arial" charset="0"/>
              </a:rPr>
              <a:t>= Price of asset at maturity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0A48278-4ED3-4E94-BE42-35CD771511AA}" type="slidenum">
              <a:rPr lang="en-US" altLang="en-US" sz="140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>
              <a:latin typeface="Arial" charset="0"/>
            </a:endParaRPr>
          </a:p>
        </p:txBody>
      </p:sp>
      <p:sp>
        <p:nvSpPr>
          <p:cNvPr id="12294" name="Rectangle 11"/>
          <p:cNvSpPr>
            <a:spLocks noChangeArrowheads="1"/>
          </p:cNvSpPr>
          <p:nvPr/>
        </p:nvSpPr>
        <p:spPr bwMode="auto">
          <a:xfrm>
            <a:off x="4038600" y="2362201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Payoff</a:t>
            </a:r>
          </a:p>
        </p:txBody>
      </p:sp>
      <p:sp>
        <p:nvSpPr>
          <p:cNvPr id="12295" name="Rectangle 12"/>
          <p:cNvSpPr>
            <a:spLocks noChangeArrowheads="1"/>
          </p:cNvSpPr>
          <p:nvPr/>
        </p:nvSpPr>
        <p:spPr bwMode="auto">
          <a:xfrm>
            <a:off x="7239000" y="2362201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Payoff</a:t>
            </a:r>
          </a:p>
        </p:txBody>
      </p:sp>
      <p:grpSp>
        <p:nvGrpSpPr>
          <p:cNvPr id="12296" name="Group 37"/>
          <p:cNvGrpSpPr>
            <a:grpSpLocks/>
          </p:cNvGrpSpPr>
          <p:nvPr/>
        </p:nvGrpSpPr>
        <p:grpSpPr bwMode="auto">
          <a:xfrm>
            <a:off x="3962401" y="2971801"/>
            <a:ext cx="5241787" cy="2955925"/>
            <a:chOff x="1600200" y="2198688"/>
            <a:chExt cx="6090764" cy="3729037"/>
          </a:xfrm>
        </p:grpSpPr>
        <p:grpSp>
          <p:nvGrpSpPr>
            <p:cNvPr id="12297" name="Group 5"/>
            <p:cNvGrpSpPr>
              <a:grpSpLocks/>
            </p:cNvGrpSpPr>
            <p:nvPr/>
          </p:nvGrpSpPr>
          <p:grpSpPr bwMode="auto">
            <a:xfrm>
              <a:off x="1600200" y="2198688"/>
              <a:ext cx="2317750" cy="1700212"/>
              <a:chOff x="1008" y="1385"/>
              <a:chExt cx="1460" cy="1071"/>
            </a:xfrm>
          </p:grpSpPr>
          <p:sp>
            <p:nvSpPr>
              <p:cNvPr id="12325" name="Line 6"/>
              <p:cNvSpPr>
                <a:spLocks noChangeShapeType="1"/>
              </p:cNvSpPr>
              <p:nvPr/>
            </p:nvSpPr>
            <p:spPr bwMode="auto">
              <a:xfrm>
                <a:off x="1008" y="1385"/>
                <a:ext cx="0" cy="10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6" name="Line 7"/>
              <p:cNvSpPr>
                <a:spLocks noChangeShapeType="1"/>
              </p:cNvSpPr>
              <p:nvPr/>
            </p:nvSpPr>
            <p:spPr bwMode="auto">
              <a:xfrm>
                <a:off x="1013" y="1944"/>
                <a:ext cx="145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8" name="Group 8"/>
            <p:cNvGrpSpPr>
              <a:grpSpLocks/>
            </p:cNvGrpSpPr>
            <p:nvPr/>
          </p:nvGrpSpPr>
          <p:grpSpPr bwMode="auto">
            <a:xfrm>
              <a:off x="5124450" y="2198688"/>
              <a:ext cx="2317750" cy="1700212"/>
              <a:chOff x="3228" y="1385"/>
              <a:chExt cx="1460" cy="1071"/>
            </a:xfrm>
          </p:grpSpPr>
          <p:sp>
            <p:nvSpPr>
              <p:cNvPr id="12323" name="Line 9"/>
              <p:cNvSpPr>
                <a:spLocks noChangeShapeType="1"/>
              </p:cNvSpPr>
              <p:nvPr/>
            </p:nvSpPr>
            <p:spPr bwMode="auto">
              <a:xfrm>
                <a:off x="3228" y="1385"/>
                <a:ext cx="0" cy="10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4" name="Line 10"/>
              <p:cNvSpPr>
                <a:spLocks noChangeShapeType="1"/>
              </p:cNvSpPr>
              <p:nvPr/>
            </p:nvSpPr>
            <p:spPr bwMode="auto">
              <a:xfrm>
                <a:off x="3233" y="1944"/>
                <a:ext cx="145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9" name="Rectangle 13"/>
            <p:cNvSpPr>
              <a:spLocks noChangeArrowheads="1"/>
            </p:cNvSpPr>
            <p:nvPr/>
          </p:nvSpPr>
          <p:spPr bwMode="auto">
            <a:xfrm>
              <a:off x="3624263" y="3109913"/>
              <a:ext cx="523401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S</a:t>
              </a:r>
              <a:r>
                <a:rPr lang="en-US" altLang="en-US" sz="24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00" name="Rectangle 14"/>
            <p:cNvSpPr>
              <a:spLocks noChangeArrowheads="1"/>
            </p:cNvSpPr>
            <p:nvPr/>
          </p:nvSpPr>
          <p:spPr bwMode="auto">
            <a:xfrm>
              <a:off x="7167563" y="3109913"/>
              <a:ext cx="523401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S</a:t>
              </a:r>
              <a:r>
                <a:rPr lang="en-US" altLang="en-US" sz="24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01" name="Rectangle 15"/>
            <p:cNvSpPr>
              <a:spLocks noChangeArrowheads="1"/>
            </p:cNvSpPr>
            <p:nvPr/>
          </p:nvSpPr>
          <p:spPr bwMode="auto">
            <a:xfrm>
              <a:off x="2527300" y="3090863"/>
              <a:ext cx="450758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12302" name="Rectangle 16"/>
            <p:cNvSpPr>
              <a:spLocks noChangeArrowheads="1"/>
            </p:cNvSpPr>
            <p:nvPr/>
          </p:nvSpPr>
          <p:spPr bwMode="auto">
            <a:xfrm>
              <a:off x="6070600" y="2633663"/>
              <a:ext cx="450758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12303" name="Line 17"/>
            <p:cNvSpPr>
              <a:spLocks noChangeShapeType="1"/>
            </p:cNvSpPr>
            <p:nvPr/>
          </p:nvSpPr>
          <p:spPr bwMode="auto">
            <a:xfrm>
              <a:off x="1608138" y="3086100"/>
              <a:ext cx="1077912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Line 18"/>
            <p:cNvSpPr>
              <a:spLocks noChangeShapeType="1"/>
            </p:cNvSpPr>
            <p:nvPr/>
          </p:nvSpPr>
          <p:spPr bwMode="auto">
            <a:xfrm flipV="1">
              <a:off x="2700338" y="2336800"/>
              <a:ext cx="720725" cy="771525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Line 19"/>
            <p:cNvSpPr>
              <a:spLocks noChangeShapeType="1"/>
            </p:cNvSpPr>
            <p:nvPr/>
          </p:nvSpPr>
          <p:spPr bwMode="auto">
            <a:xfrm>
              <a:off x="5137150" y="3086100"/>
              <a:ext cx="1077913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6" name="Group 20"/>
            <p:cNvGrpSpPr>
              <a:grpSpLocks/>
            </p:cNvGrpSpPr>
            <p:nvPr/>
          </p:nvGrpSpPr>
          <p:grpSpPr bwMode="auto">
            <a:xfrm>
              <a:off x="1600200" y="4227513"/>
              <a:ext cx="2317750" cy="1700212"/>
              <a:chOff x="1008" y="2663"/>
              <a:chExt cx="1460" cy="1071"/>
            </a:xfrm>
          </p:grpSpPr>
          <p:sp>
            <p:nvSpPr>
              <p:cNvPr id="12321" name="Line 21"/>
              <p:cNvSpPr>
                <a:spLocks noChangeShapeType="1"/>
              </p:cNvSpPr>
              <p:nvPr/>
            </p:nvSpPr>
            <p:spPr bwMode="auto">
              <a:xfrm>
                <a:off x="1008" y="2663"/>
                <a:ext cx="0" cy="10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2" name="Line 22"/>
              <p:cNvSpPr>
                <a:spLocks noChangeShapeType="1"/>
              </p:cNvSpPr>
              <p:nvPr/>
            </p:nvSpPr>
            <p:spPr bwMode="auto">
              <a:xfrm>
                <a:off x="1013" y="3222"/>
                <a:ext cx="145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307" name="Group 23"/>
            <p:cNvGrpSpPr>
              <a:grpSpLocks/>
            </p:cNvGrpSpPr>
            <p:nvPr/>
          </p:nvGrpSpPr>
          <p:grpSpPr bwMode="auto">
            <a:xfrm>
              <a:off x="5124450" y="4227513"/>
              <a:ext cx="2317750" cy="1700212"/>
              <a:chOff x="3228" y="2663"/>
              <a:chExt cx="1460" cy="1071"/>
            </a:xfrm>
          </p:grpSpPr>
          <p:sp>
            <p:nvSpPr>
              <p:cNvPr id="12319" name="Line 24"/>
              <p:cNvSpPr>
                <a:spLocks noChangeShapeType="1"/>
              </p:cNvSpPr>
              <p:nvPr/>
            </p:nvSpPr>
            <p:spPr bwMode="auto">
              <a:xfrm>
                <a:off x="3228" y="2663"/>
                <a:ext cx="0" cy="10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0" name="Line 25"/>
              <p:cNvSpPr>
                <a:spLocks noChangeShapeType="1"/>
              </p:cNvSpPr>
              <p:nvPr/>
            </p:nvSpPr>
            <p:spPr bwMode="auto">
              <a:xfrm>
                <a:off x="3233" y="3222"/>
                <a:ext cx="145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8" name="Rectangle 26"/>
            <p:cNvSpPr>
              <a:spLocks noChangeArrowheads="1"/>
            </p:cNvSpPr>
            <p:nvPr/>
          </p:nvSpPr>
          <p:spPr bwMode="auto">
            <a:xfrm>
              <a:off x="1643062" y="3832897"/>
              <a:ext cx="1050749" cy="501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Arial" charset="0"/>
                </a:rPr>
                <a:t>Payoff</a:t>
              </a:r>
            </a:p>
          </p:txBody>
        </p:sp>
        <p:sp>
          <p:nvSpPr>
            <p:cNvPr id="12309" name="Rectangle 27"/>
            <p:cNvSpPr>
              <a:spLocks noChangeArrowheads="1"/>
            </p:cNvSpPr>
            <p:nvPr/>
          </p:nvSpPr>
          <p:spPr bwMode="auto">
            <a:xfrm>
              <a:off x="5186364" y="4090988"/>
              <a:ext cx="1050749" cy="501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Arial" charset="0"/>
                </a:rPr>
                <a:t>Payoff</a:t>
              </a:r>
            </a:p>
          </p:txBody>
        </p:sp>
        <p:sp>
          <p:nvSpPr>
            <p:cNvPr id="12310" name="Rectangle 28"/>
            <p:cNvSpPr>
              <a:spLocks noChangeArrowheads="1"/>
            </p:cNvSpPr>
            <p:nvPr/>
          </p:nvSpPr>
          <p:spPr bwMode="auto">
            <a:xfrm>
              <a:off x="3624263" y="5138737"/>
              <a:ext cx="523401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S</a:t>
              </a:r>
              <a:r>
                <a:rPr lang="en-US" altLang="en-US" sz="24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11" name="Rectangle 29"/>
            <p:cNvSpPr>
              <a:spLocks noChangeArrowheads="1"/>
            </p:cNvSpPr>
            <p:nvPr/>
          </p:nvSpPr>
          <p:spPr bwMode="auto">
            <a:xfrm>
              <a:off x="7167563" y="5138737"/>
              <a:ext cx="523401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S</a:t>
              </a:r>
              <a:r>
                <a:rPr lang="en-US" altLang="en-US" sz="24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12" name="Rectangle 30"/>
            <p:cNvSpPr>
              <a:spLocks noChangeArrowheads="1"/>
            </p:cNvSpPr>
            <p:nvPr/>
          </p:nvSpPr>
          <p:spPr bwMode="auto">
            <a:xfrm>
              <a:off x="2527300" y="5119688"/>
              <a:ext cx="450758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12313" name="Rectangle 31"/>
            <p:cNvSpPr>
              <a:spLocks noChangeArrowheads="1"/>
            </p:cNvSpPr>
            <p:nvPr/>
          </p:nvSpPr>
          <p:spPr bwMode="auto">
            <a:xfrm>
              <a:off x="6070600" y="4662488"/>
              <a:ext cx="450758" cy="57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12314" name="Line 32"/>
            <p:cNvSpPr>
              <a:spLocks noChangeShapeType="1"/>
            </p:cNvSpPr>
            <p:nvPr/>
          </p:nvSpPr>
          <p:spPr bwMode="auto">
            <a:xfrm flipV="1">
              <a:off x="5494338" y="5102225"/>
              <a:ext cx="722312" cy="773113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Line 33"/>
            <p:cNvSpPr>
              <a:spLocks noChangeShapeType="1"/>
            </p:cNvSpPr>
            <p:nvPr/>
          </p:nvSpPr>
          <p:spPr bwMode="auto">
            <a:xfrm>
              <a:off x="6242050" y="5114925"/>
              <a:ext cx="996950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Line 34"/>
            <p:cNvSpPr>
              <a:spLocks noChangeShapeType="1"/>
            </p:cNvSpPr>
            <p:nvPr/>
          </p:nvSpPr>
          <p:spPr bwMode="auto">
            <a:xfrm>
              <a:off x="2714625" y="5114925"/>
              <a:ext cx="1016000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Line 35"/>
            <p:cNvSpPr>
              <a:spLocks noChangeShapeType="1"/>
            </p:cNvSpPr>
            <p:nvPr/>
          </p:nvSpPr>
          <p:spPr bwMode="auto">
            <a:xfrm flipH="1" flipV="1">
              <a:off x="2028825" y="4443413"/>
              <a:ext cx="693738" cy="693737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Line 36"/>
            <p:cNvSpPr>
              <a:spLocks noChangeShapeType="1"/>
            </p:cNvSpPr>
            <p:nvPr/>
          </p:nvSpPr>
          <p:spPr bwMode="auto">
            <a:xfrm flipH="1" flipV="1">
              <a:off x="6216650" y="3068638"/>
              <a:ext cx="685800" cy="68580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00200" y="1017688"/>
            <a:ext cx="1828800" cy="2308324"/>
          </a:xfrm>
          <a:prstGeom prst="rect">
            <a:avLst/>
          </a:prstGeo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2700000" scaled="1"/>
          </a:gradFill>
          <a:ln>
            <a:solidFill>
              <a:srgbClr val="0070C0">
                <a:alpha val="68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CALL</a:t>
            </a:r>
          </a:p>
          <a:p>
            <a:r>
              <a:rPr lang="en-US" dirty="0">
                <a:solidFill>
                  <a:srgbClr val="FF0000"/>
                </a:solidFill>
              </a:rPr>
              <a:t>In the money</a:t>
            </a:r>
          </a:p>
          <a:p>
            <a:r>
              <a:rPr lang="en-US" dirty="0"/>
              <a:t>ST &gt; K</a:t>
            </a:r>
          </a:p>
          <a:p>
            <a:r>
              <a:rPr lang="en-US" dirty="0">
                <a:solidFill>
                  <a:srgbClr val="FF0000"/>
                </a:solidFill>
              </a:rPr>
              <a:t>At the money</a:t>
            </a:r>
          </a:p>
          <a:p>
            <a:r>
              <a:rPr lang="en-US" dirty="0"/>
              <a:t>ST = K</a:t>
            </a:r>
          </a:p>
          <a:p>
            <a:r>
              <a:rPr lang="en-US" dirty="0">
                <a:solidFill>
                  <a:srgbClr val="FF0000"/>
                </a:solidFill>
              </a:rPr>
              <a:t>Out-of-the money</a:t>
            </a:r>
          </a:p>
          <a:p>
            <a:r>
              <a:rPr lang="en-US" dirty="0"/>
              <a:t>ST &lt; 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9009" y="3755850"/>
            <a:ext cx="1831058" cy="23083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PUT</a:t>
            </a:r>
          </a:p>
          <a:p>
            <a:r>
              <a:rPr lang="en-US" dirty="0">
                <a:solidFill>
                  <a:srgbClr val="FF0000"/>
                </a:solidFill>
              </a:rPr>
              <a:t>In the money</a:t>
            </a:r>
          </a:p>
          <a:p>
            <a:r>
              <a:rPr lang="en-US" dirty="0"/>
              <a:t>ST &lt; K</a:t>
            </a:r>
          </a:p>
          <a:p>
            <a:r>
              <a:rPr lang="en-US" dirty="0">
                <a:solidFill>
                  <a:srgbClr val="FF0000"/>
                </a:solidFill>
              </a:rPr>
              <a:t>At the money</a:t>
            </a:r>
          </a:p>
          <a:p>
            <a:r>
              <a:rPr lang="en-US" dirty="0"/>
              <a:t>ST = K</a:t>
            </a:r>
          </a:p>
          <a:p>
            <a:r>
              <a:rPr lang="en-US" dirty="0">
                <a:solidFill>
                  <a:srgbClr val="FF0000"/>
                </a:solidFill>
              </a:rPr>
              <a:t>Out-of-the money</a:t>
            </a:r>
          </a:p>
          <a:p>
            <a:r>
              <a:rPr lang="en-US" dirty="0"/>
              <a:t>ST &gt; 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11749" y="2759076"/>
            <a:ext cx="677594" cy="3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774788" y="2728824"/>
            <a:ext cx="677594" cy="3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61934" y="5875931"/>
            <a:ext cx="677594" cy="3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664850" y="5863057"/>
            <a:ext cx="677594" cy="3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5397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A: Long Call</a:t>
            </a:r>
          </a:p>
          <a:p>
            <a:endParaRPr lang="en-US" dirty="0" smtClean="0"/>
          </a:p>
          <a:p>
            <a:r>
              <a:rPr lang="en-US" dirty="0" smtClean="0"/>
              <a:t>B: Short Call</a:t>
            </a:r>
          </a:p>
          <a:p>
            <a:endParaRPr lang="en-US" dirty="0" smtClean="0"/>
          </a:p>
          <a:p>
            <a:r>
              <a:rPr lang="en-US" dirty="0" smtClean="0"/>
              <a:t>C: Long Put</a:t>
            </a:r>
          </a:p>
          <a:p>
            <a:endParaRPr lang="en-US" dirty="0" smtClean="0"/>
          </a:p>
          <a:p>
            <a:r>
              <a:rPr lang="en-US" dirty="0" smtClean="0"/>
              <a:t>D: Short Put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674" y="992778"/>
            <a:ext cx="7734386" cy="4859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085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Profıt/loss : </a:t>
            </a:r>
            <a:br>
              <a:rPr lang="en-US" dirty="0" smtClean="0"/>
            </a:br>
            <a:r>
              <a:rPr lang="en-US" dirty="0" smtClean="0"/>
              <a:t>Limıted/unlımıted?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900" y="2586447"/>
            <a:ext cx="11228296" cy="154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07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q13: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9006" y="2004978"/>
            <a:ext cx="51404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(550) : 153,00</a:t>
            </a:r>
          </a:p>
          <a:p>
            <a:r>
              <a:rPr lang="en-US" dirty="0">
                <a:solidFill>
                  <a:srgbClr val="FF0000"/>
                </a:solidFill>
              </a:rPr>
              <a:t>1 option contract :100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(Premium)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>
                <a:solidFill>
                  <a:srgbClr val="FF0000"/>
                </a:solidFill>
              </a:rPr>
              <a:t>153 x 100 = 15.300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Breakeven= 550-153 = 397 $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profit occurs above 550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the price above 550?</a:t>
            </a:r>
          </a:p>
          <a:p>
            <a:r>
              <a:rPr lang="en-US" dirty="0">
                <a:solidFill>
                  <a:srgbClr val="FF0000"/>
                </a:solidFill>
              </a:rPr>
              <a:t>Yes the price is 580.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So constant profit : 15.300 $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698693"/>
            <a:ext cx="6949121" cy="55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43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48246" y="3814353"/>
            <a:ext cx="94061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Q14:</a:t>
            </a:r>
            <a:r>
              <a:rPr lang="en-US" dirty="0"/>
              <a:t> Today is 15 Nov 2020 Spot: 405,00 Short (write) two put contracts from 430 maturity: Jun’21 </a:t>
            </a:r>
            <a:r>
              <a:rPr lang="en-US" dirty="0" smtClean="0"/>
              <a:t>(</a:t>
            </a:r>
            <a:r>
              <a:rPr lang="en-US" dirty="0"/>
              <a:t>1 contract is 100 share)</a:t>
            </a:r>
          </a:p>
          <a:p>
            <a:r>
              <a:rPr lang="en-US" dirty="0"/>
              <a:t>What is the payoff and profit as of Jun 21? Jun’21 Price of ZM is 460. Draw the Graph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72" y="139504"/>
            <a:ext cx="11108834" cy="36748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q14: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(430) = 44,00</a:t>
            </a:r>
          </a:p>
          <a:p>
            <a:r>
              <a:rPr lang="en-US" dirty="0">
                <a:solidFill>
                  <a:srgbClr val="FF0000"/>
                </a:solidFill>
              </a:rPr>
              <a:t>2 option contracts : 200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</a:t>
            </a:r>
            <a:r>
              <a:rPr lang="en-US" dirty="0" smtClean="0">
                <a:solidFill>
                  <a:srgbClr val="FF0000"/>
                </a:solidFill>
              </a:rPr>
              <a:t>(Premium) = </a:t>
            </a:r>
            <a:r>
              <a:rPr lang="en-US" dirty="0">
                <a:solidFill>
                  <a:srgbClr val="FF0000"/>
                </a:solidFill>
              </a:rPr>
              <a:t>200 x 44 = 8.800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 = 430-44= 386 $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</a:t>
            </a:r>
            <a:r>
              <a:rPr lang="en-US" dirty="0" smtClean="0">
                <a:solidFill>
                  <a:srgbClr val="FF0000"/>
                </a:solidFill>
              </a:rPr>
              <a:t>Constant Profit </a:t>
            </a:r>
            <a:r>
              <a:rPr lang="en-US" dirty="0">
                <a:solidFill>
                  <a:srgbClr val="FF0000"/>
                </a:solidFill>
              </a:rPr>
              <a:t>occurs above </a:t>
            </a:r>
            <a:r>
              <a:rPr lang="en-US" dirty="0" smtClean="0">
                <a:solidFill>
                  <a:srgbClr val="FF0000"/>
                </a:solidFill>
              </a:rPr>
              <a:t>430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the price above 430?</a:t>
            </a:r>
          </a:p>
          <a:p>
            <a:r>
              <a:rPr lang="en-US" dirty="0">
                <a:solidFill>
                  <a:srgbClr val="FF0000"/>
                </a:solidFill>
              </a:rPr>
              <a:t>Yes the price is 460.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So constant profit is 8.800$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943" y="836023"/>
            <a:ext cx="6420591" cy="513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1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46938" y="3814353"/>
            <a:ext cx="95641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Q15:</a:t>
            </a:r>
            <a:r>
              <a:rPr lang="en-US" dirty="0"/>
              <a:t> Today is 15 Nov 2020 Spot: 405,00 Short (write) three put contracts from 407 maturity: Dec’20 ; </a:t>
            </a:r>
            <a:r>
              <a:rPr lang="en-US" dirty="0" smtClean="0"/>
              <a:t>(</a:t>
            </a:r>
            <a:r>
              <a:rPr lang="en-US" dirty="0"/>
              <a:t>1 contract is 100 share)</a:t>
            </a:r>
          </a:p>
          <a:p>
            <a:r>
              <a:rPr lang="en-US" dirty="0"/>
              <a:t>What is the payoff and profit as of Dec 20? Dec’20 Price of ZM is 399. Draw the Graph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72" y="139504"/>
            <a:ext cx="11108834" cy="36748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58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q15: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6834" y="1772478"/>
            <a:ext cx="46926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(407) = 12,00</a:t>
            </a:r>
          </a:p>
          <a:p>
            <a:r>
              <a:rPr lang="en-US" dirty="0">
                <a:solidFill>
                  <a:srgbClr val="FF0000"/>
                </a:solidFill>
              </a:rPr>
              <a:t>3 option contract: 300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(Premium) = 300 x 12 = 3.600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Breakeven= 407 – 12 = 395 $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profit occurs above </a:t>
            </a:r>
            <a:r>
              <a:rPr lang="en-US" dirty="0" smtClean="0">
                <a:solidFill>
                  <a:srgbClr val="FF0000"/>
                </a:solidFill>
              </a:rPr>
              <a:t>407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6834" y="3543365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 price above 407?</a:t>
            </a:r>
          </a:p>
          <a:p>
            <a:r>
              <a:rPr lang="en-US" dirty="0">
                <a:solidFill>
                  <a:srgbClr val="FF0000"/>
                </a:solidFill>
              </a:rPr>
              <a:t>No the price is 399.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So: 407-399 = 8$ (loss)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Payoff= </a:t>
            </a:r>
            <a:r>
              <a:rPr lang="en-US" dirty="0">
                <a:solidFill>
                  <a:srgbClr val="FF0000"/>
                </a:solidFill>
              </a:rPr>
              <a:t>8 x 300 = 2.400$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3.600 – 2.400 = 1.200 $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3080" y="484632"/>
            <a:ext cx="6922855" cy="566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4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72" y="139504"/>
            <a:ext cx="11108834" cy="36748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37934" y="3395188"/>
            <a:ext cx="97731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Q16:</a:t>
            </a:r>
            <a:r>
              <a:rPr lang="en-US" dirty="0"/>
              <a:t> Today is 15 Nov 2020 Spot: 405,00 Short (write) ten put contracts from 680 maturity: Jun’21 ; </a:t>
            </a:r>
            <a:r>
              <a:rPr lang="en-US" dirty="0" smtClean="0"/>
              <a:t>(</a:t>
            </a:r>
            <a:r>
              <a:rPr lang="en-US" dirty="0"/>
              <a:t>1 contract is 100 share)</a:t>
            </a:r>
          </a:p>
          <a:p>
            <a:r>
              <a:rPr lang="en-US" dirty="0"/>
              <a:t>What is the payoff and profit as of Jun 21? Jun’21 Price of ZM is </a:t>
            </a:r>
            <a:r>
              <a:rPr lang="en-US" dirty="0" smtClean="0"/>
              <a:t>660,00</a:t>
            </a:r>
            <a:r>
              <a:rPr lang="en-US" dirty="0"/>
              <a:t>. Draw the Graph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6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q16: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9848" y="1772478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(680) = 282</a:t>
            </a:r>
          </a:p>
          <a:p>
            <a:r>
              <a:rPr lang="en-US" dirty="0">
                <a:solidFill>
                  <a:srgbClr val="FF0000"/>
                </a:solidFill>
              </a:rPr>
              <a:t>10 option contract = 1.000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 </a:t>
            </a:r>
            <a:r>
              <a:rPr lang="en-US" dirty="0">
                <a:solidFill>
                  <a:srgbClr val="FF0000"/>
                </a:solidFill>
              </a:rPr>
              <a:t>= 1.000 x 282 = 282.000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Breakeven= 680-282 = 398$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</a:t>
            </a:r>
            <a:r>
              <a:rPr lang="en-US" dirty="0" smtClean="0">
                <a:solidFill>
                  <a:srgbClr val="FF0000"/>
                </a:solidFill>
              </a:rPr>
              <a:t>profit </a:t>
            </a:r>
            <a:r>
              <a:rPr lang="en-US" dirty="0">
                <a:solidFill>
                  <a:srgbClr val="FF0000"/>
                </a:solidFill>
              </a:rPr>
              <a:t>occurs above 680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9848" y="3614322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 price above 680?</a:t>
            </a:r>
          </a:p>
          <a:p>
            <a:r>
              <a:rPr lang="en-US" dirty="0">
                <a:solidFill>
                  <a:srgbClr val="FF0000"/>
                </a:solidFill>
              </a:rPr>
              <a:t>No the price is 660. </a:t>
            </a:r>
          </a:p>
          <a:p>
            <a:r>
              <a:rPr lang="en-US" dirty="0">
                <a:solidFill>
                  <a:srgbClr val="FF0000"/>
                </a:solidFill>
              </a:rPr>
              <a:t>So : 680 – 660 = 20$ (loss)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Payoff= </a:t>
            </a:r>
            <a:r>
              <a:rPr lang="en-US" dirty="0">
                <a:solidFill>
                  <a:srgbClr val="FF0000"/>
                </a:solidFill>
              </a:rPr>
              <a:t>20 x 1.000 = 20.000 $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282.000 – 20.000 = 262.000 $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461" y="520389"/>
            <a:ext cx="6219991" cy="559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0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72" y="139504"/>
            <a:ext cx="11108834" cy="36748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37934" y="3395188"/>
            <a:ext cx="97731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Q16:</a:t>
            </a:r>
            <a:r>
              <a:rPr lang="en-US" dirty="0"/>
              <a:t> Today is 15 Nov 2020 Spot: 405,00 Short (write) ten put contracts from 680 maturity: Jun’21 ; </a:t>
            </a:r>
            <a:r>
              <a:rPr lang="en-US" dirty="0" smtClean="0"/>
              <a:t>(</a:t>
            </a:r>
            <a:r>
              <a:rPr lang="en-US" dirty="0"/>
              <a:t>1 contract is 100 share)</a:t>
            </a:r>
          </a:p>
          <a:p>
            <a:r>
              <a:rPr lang="en-US" dirty="0"/>
              <a:t>What is the payoff and profit as of Jun 21? Jun’21 Price of ZM is 3</a:t>
            </a:r>
            <a:r>
              <a:rPr lang="en-US" dirty="0" smtClean="0"/>
              <a:t>60,00</a:t>
            </a:r>
            <a:r>
              <a:rPr lang="en-US" dirty="0"/>
              <a:t>. Draw the Graph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1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66</TotalTime>
  <Words>711</Words>
  <Application>Microsoft Office PowerPoint</Application>
  <PresentationFormat>Özel</PresentationFormat>
  <Paragraphs>129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Wood Type</vt:lpstr>
      <vt:lpstr>PowerPoint Sunusu</vt:lpstr>
      <vt:lpstr>Answer q13:</vt:lpstr>
      <vt:lpstr>PowerPoint Sunusu</vt:lpstr>
      <vt:lpstr>Answer q14:</vt:lpstr>
      <vt:lpstr>PowerPoint Sunusu</vt:lpstr>
      <vt:lpstr>Answer q15:</vt:lpstr>
      <vt:lpstr>PowerPoint Sunusu</vt:lpstr>
      <vt:lpstr>Answer q16:</vt:lpstr>
      <vt:lpstr>PowerPoint Sunusu</vt:lpstr>
      <vt:lpstr>Answer q17:</vt:lpstr>
      <vt:lpstr>     Payoffs from Options     What is the Option Position in Each Case?  </vt:lpstr>
      <vt:lpstr>PowerPoint Sunusu</vt:lpstr>
      <vt:lpstr>Profıt/loss :  Limıted/unlımıted?</vt:lpstr>
    </vt:vector>
  </TitlesOfParts>
  <Company>Sabanci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Put (Figure 10.2, page 215)</dc:title>
  <dc:creator>NewPC</dc:creator>
  <cp:lastModifiedBy>Aysegul KURTULGAN</cp:lastModifiedBy>
  <cp:revision>9</cp:revision>
  <dcterms:created xsi:type="dcterms:W3CDTF">2020-12-28T13:23:35Z</dcterms:created>
  <dcterms:modified xsi:type="dcterms:W3CDTF">2023-12-22T06:00:40Z</dcterms:modified>
</cp:coreProperties>
</file>