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3" r:id="rId4"/>
    <p:sldId id="264" r:id="rId5"/>
    <p:sldId id="275" r:id="rId6"/>
    <p:sldId id="271" r:id="rId7"/>
    <p:sldId id="265" r:id="rId8"/>
    <p:sldId id="266" r:id="rId9"/>
    <p:sldId id="273" r:id="rId10"/>
    <p:sldId id="276" r:id="rId11"/>
    <p:sldId id="274" r:id="rId12"/>
    <p:sldId id="268" r:id="rId13"/>
    <p:sldId id="269" r:id="rId14"/>
    <p:sldId id="270" r:id="rId15"/>
    <p:sldId id="277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3499ED-EE48-437C-B98A-48EC5AD0CE81}" type="datetimeFigureOut">
              <a:rPr lang="tr-TR" smtClean="0"/>
              <a:pPr/>
              <a:t>26.04.2020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609700-B6F6-4E74-A3FA-FC7857A34364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53815" y="1054320"/>
            <a:ext cx="6708227" cy="162384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Protokol </a:t>
            </a:r>
            <a:b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</a:t>
            </a:r>
            <a:b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Sosyal Davranış Kuralları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3" y="2741229"/>
            <a:ext cx="4652768" cy="3103396"/>
          </a:xfrm>
          <a:prstGeom prst="rect">
            <a:avLst/>
          </a:prstGeom>
          <a:effectLst>
            <a:softEdge rad="393700"/>
          </a:effectLst>
        </p:spPr>
      </p:pic>
    </p:spTree>
    <p:extLst>
      <p:ext uri="{BB962C8B-B14F-4D97-AF65-F5344CB8AC3E}">
        <p14:creationId xmlns="" xmlns:p14="http://schemas.microsoft.com/office/powerpoint/2010/main" val="2389831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İçerik Yer Tutucusu" descr="indi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0759" y="2214554"/>
            <a:ext cx="2547375" cy="3071834"/>
          </a:xfrm>
        </p:spPr>
      </p:pic>
      <p:sp>
        <p:nvSpPr>
          <p:cNvPr id="6" name="5 Dikdörtgen"/>
          <p:cNvSpPr/>
          <p:nvPr/>
        </p:nvSpPr>
        <p:spPr>
          <a:xfrm>
            <a:off x="428596" y="2000240"/>
            <a:ext cx="5429288" cy="323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lnSpc>
                <a:spcPct val="130000"/>
              </a:lnSpc>
              <a:spcBef>
                <a:spcPct val="20000"/>
              </a:spcBef>
              <a:spcAft>
                <a:spcPts val="600"/>
              </a:spcAft>
              <a:buClr>
                <a:prstClr val="black"/>
              </a:buClr>
              <a:buSzPct val="95000"/>
              <a:buFont typeface="Wingdings 2"/>
              <a:buChar char=""/>
            </a:pPr>
            <a:r>
              <a:rPr lang="tr-TR" sz="1900" dirty="0">
                <a:solidFill>
                  <a:prstClr val="black"/>
                </a:solidFill>
                <a:latin typeface="Comic Sans MS" pitchFamily="66" charset="0"/>
              </a:rPr>
              <a:t>Osmanlı Devletinde ilk kez Fatih Sultan Mehmet döneminde teşrifat kuralları belirlenmiş, Kanuni Sultan Süleyman döneminde Teşrifat Nizamnamesi düzenlenmiştir. </a:t>
            </a:r>
          </a:p>
          <a:p>
            <a:pPr marL="274320" lvl="0" indent="-274320">
              <a:lnSpc>
                <a:spcPct val="130000"/>
              </a:lnSpc>
              <a:spcBef>
                <a:spcPct val="20000"/>
              </a:spcBef>
              <a:spcAft>
                <a:spcPts val="600"/>
              </a:spcAft>
              <a:buClr>
                <a:prstClr val="black"/>
              </a:buClr>
              <a:buSzPct val="95000"/>
              <a:buFont typeface="Wingdings 2"/>
              <a:buChar char=""/>
            </a:pPr>
            <a:r>
              <a:rPr lang="tr-TR" sz="1900" dirty="0">
                <a:solidFill>
                  <a:prstClr val="black"/>
                </a:solidFill>
                <a:latin typeface="Comic Sans MS" pitchFamily="66" charset="0"/>
              </a:rPr>
              <a:t>Enderun’da yüzyıllarca ‘‘Teşrifat Dersi’’ okutulmuş, sarayda Teşrifat Nazırlığı kurulmuştur. </a:t>
            </a: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500034" y="71436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Protokol Tarihçesi: </a:t>
            </a:r>
            <a:endParaRPr kumimoji="0" lang="tr-TR" sz="4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071546"/>
            <a:ext cx="8429684" cy="48577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tr-TR" sz="2000" dirty="0" smtClean="0">
                <a:latin typeface="Comic Sans MS" pitchFamily="66" charset="0"/>
              </a:rPr>
              <a:t>Osmanlı Devleti; resmi törenlerde, yabancı elçilerin ve konukların ağırlanmasında gücünü, ihtişamını ve zenginliğini gösterecek şekilde protokol kuralları uygulamıştır. 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tr-TR" sz="2000" dirty="0" smtClean="0">
                <a:latin typeface="Comic Sans MS" pitchFamily="66" charset="0"/>
              </a:rPr>
              <a:t>Protokol, resmi ve askeri törenlerde, yemeklerde, seyahat programlarında, onlara sunulan hediyelerde de kendini  göstermiştir.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endParaRPr lang="tr-TR" sz="2000" dirty="0">
              <a:latin typeface="Comic Sans MS" pitchFamily="66" charset="0"/>
            </a:endParaRPr>
          </a:p>
        </p:txBody>
      </p:sp>
      <p:pic>
        <p:nvPicPr>
          <p:cNvPr id="4" name="3 Resim" descr="0x0-kanuni-protokol-sorununu-kidem-ile-cozmustu-154793314810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286124"/>
            <a:ext cx="4357718" cy="3236332"/>
          </a:xfrm>
          <a:prstGeom prst="rect">
            <a:avLst/>
          </a:prstGeom>
        </p:spPr>
      </p:pic>
      <p:sp>
        <p:nvSpPr>
          <p:cNvPr id="5" name="4 Dikdörtgen"/>
          <p:cNvSpPr/>
          <p:nvPr/>
        </p:nvSpPr>
        <p:spPr>
          <a:xfrm>
            <a:off x="428596" y="3714752"/>
            <a:ext cx="3929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0BD0D9"/>
              </a:buClr>
              <a:buSzPct val="95000"/>
            </a:pPr>
            <a:r>
              <a:rPr lang="tr-TR" sz="2000" dirty="0">
                <a:solidFill>
                  <a:prstClr val="black"/>
                </a:solidFill>
                <a:latin typeface="Comic Sans MS" pitchFamily="66" charset="0"/>
              </a:rPr>
              <a:t>16. Yüzyılda İngiliz ve Fransız sarayları Osmanlı saray protokolüne özenmiş ve eğitim almak üzere görevlilerini İstanbul’a göndermişlerdir.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6572296" cy="1341776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chemeClr val="accent1">
                    <a:lumMod val="50000"/>
                  </a:schemeClr>
                </a:solidFill>
              </a:rPr>
              <a:t>Protokol ve sosyal davranış kuralları </a:t>
            </a:r>
            <a:r>
              <a:rPr lang="tr-TR" sz="2800" b="1" dirty="0" smtClean="0">
                <a:solidFill>
                  <a:schemeClr val="accent1">
                    <a:lumMod val="50000"/>
                  </a:schemeClr>
                </a:solidFill>
              </a:rPr>
              <a:t>TARİHİ….</a:t>
            </a:r>
            <a:endParaRPr lang="tr-T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1857364"/>
            <a:ext cx="4214842" cy="435771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tr-TR" dirty="0">
                <a:latin typeface="Comic Sans MS" pitchFamily="66" charset="0"/>
              </a:rPr>
              <a:t>Türkiye </a:t>
            </a:r>
            <a:r>
              <a:rPr lang="tr-TR" dirty="0" smtClean="0">
                <a:latin typeface="Comic Sans MS" pitchFamily="66" charset="0"/>
              </a:rPr>
              <a:t>Cumhuriyeti’nde </a:t>
            </a:r>
            <a:r>
              <a:rPr lang="tr-TR" dirty="0">
                <a:latin typeface="Comic Sans MS" pitchFamily="66" charset="0"/>
              </a:rPr>
              <a:t>devlet protokolü düzenleme ve gerektiğinde değiştirme yetkisi ve sorumluluğu Atatürk’ün 1927 yılında Cumhurbaşkanı olarak imzasını taşıyan 4611 sayılı Bakanlar Kurulu Kararnamesi ile Dışişleri Bakanlığı Protokol Genel </a:t>
            </a:r>
            <a:r>
              <a:rPr lang="tr-TR" dirty="0" smtClean="0">
                <a:latin typeface="Comic Sans MS" pitchFamily="66" charset="0"/>
              </a:rPr>
              <a:t>Müdürlüğü’ne verilmiştir.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573" y="1714488"/>
            <a:ext cx="4847897" cy="3704897"/>
          </a:xfrm>
          <a:prstGeom prst="rect">
            <a:avLst/>
          </a:prstGeom>
          <a:effectLst>
            <a:softEdge rad="304800"/>
          </a:effectLst>
        </p:spPr>
      </p:pic>
    </p:spTree>
    <p:extLst>
      <p:ext uri="{BB962C8B-B14F-4D97-AF65-F5344CB8AC3E}">
        <p14:creationId xmlns="" xmlns:p14="http://schemas.microsoft.com/office/powerpoint/2010/main" val="344228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1000108"/>
            <a:ext cx="8383342" cy="432715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Protokol kurallarına 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uyma ölçüsü toplumların ve devletlerin uygarlık düzeylerini gösterir. </a:t>
            </a:r>
            <a:endParaRPr lang="tr-TR" b="1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098" name="Picture 2" descr="https://www.tccb.gov.tr/assets/resim/album/ozel/ahmetnecdetsezer-belgesel-06.jpg?width=8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285992"/>
            <a:ext cx="4286280" cy="4005519"/>
          </a:xfrm>
          <a:prstGeom prst="rect">
            <a:avLst/>
          </a:prstGeom>
          <a:noFill/>
          <a:effectLst>
            <a:softEdge rad="1651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42691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Günümüzde Protokol;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Resmi toplantılar, seminerler, konferanslar, resmi cenaze törenleri, kokteyller, ziyafet ve ikramlar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gibi etkinliklerde uygulanması 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gereken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kurallardır. </a:t>
            </a:r>
          </a:p>
          <a:p>
            <a:pPr algn="just">
              <a:lnSpc>
                <a:spcPct val="150000"/>
              </a:lnSpc>
              <a:buClrTx/>
              <a:buNone/>
            </a:pPr>
            <a:endParaRPr lang="tr-TR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buClrTx/>
              <a:buFont typeface="Wingdings" pitchFamily="2" charset="2"/>
              <a:buChar char="§"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Yazılı</a:t>
            </a: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sözlü ve yüz yüze iletişimde de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uygulanır.</a:t>
            </a:r>
            <a:endParaRPr lang="tr-TR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buClrTx/>
              <a:buFont typeface="Wingdings" pitchFamily="2" charset="2"/>
              <a:buChar char="§"/>
            </a:pP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2180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28596" y="1214422"/>
            <a:ext cx="7773338" cy="59590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KAYNAKÇA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85330" y="2000240"/>
            <a:ext cx="7772870" cy="3576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(2014). Protokol Yönetimi.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AYTÜRK, Nihat (2007). Davranış Bilgisi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DAFT, Richard (t.y.). Liderlik.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(2008). Ben Kim Konuşmak Kim?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URGANCI, Hakan (2009). Herkes İçin Karizma.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Milli Eğitim Bakanlığı (2011). Protokol ve Görgü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SEZER, Adem. Davet, Karşılama, Ağırlama ve Uğurlama…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Kamusal Alanda Protokol Kuralları.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bg1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omic Sans MS" pitchFamily="66" charset="0"/>
              </a:rPr>
              <a:t>TECİMER, Yasemin (2016). Adabı Muaşeret.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3159" y="1371600"/>
            <a:ext cx="7716442" cy="470060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28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Sosyal yaşamda hiç kimse sorumsuz, serbest ve bağımsız değildir. </a:t>
            </a:r>
          </a:p>
          <a:p>
            <a:pPr marL="0" indent="0">
              <a:buNone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		</a:t>
            </a:r>
          </a:p>
          <a:p>
            <a:pPr marL="0" indent="0">
              <a:buNone/>
            </a:pPr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Çünkü insanların; 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Özel yaşamında ailesinin kurallarına, </a:t>
            </a: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Sosyal yaşamında görgü ve nezaket kurallarına, </a:t>
            </a:r>
          </a:p>
          <a:p>
            <a:r>
              <a:rPr lang="tr-TR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İş yaşamında ise resmi kurallara uyması gerekmektedir.</a:t>
            </a:r>
            <a:endParaRPr lang="tr-TR" sz="28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7905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2071670" y="5214950"/>
            <a:ext cx="5075534" cy="62273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02060"/>
                </a:solidFill>
                <a:latin typeface="Comic Sans MS" pitchFamily="66" charset="0"/>
              </a:rPr>
              <a:t>Protokol 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Nedir?</a:t>
            </a:r>
            <a:endParaRPr lang="tr-T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81" y="1141030"/>
            <a:ext cx="8383472" cy="3791606"/>
          </a:xfrm>
          <a:prstGeom prst="rect">
            <a:avLst/>
          </a:prstGeom>
          <a:effectLst>
            <a:softEdge rad="419100"/>
          </a:effectLst>
        </p:spPr>
      </p:pic>
    </p:spTree>
    <p:extLst>
      <p:ext uri="{BB962C8B-B14F-4D97-AF65-F5344CB8AC3E}">
        <p14:creationId xmlns="" xmlns:p14="http://schemas.microsoft.com/office/powerpoint/2010/main" val="554994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weloveist.com/wp-content/uploads/ataturk-and-western-dressing-codes-e14599519739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60351"/>
          </a:xfrm>
          <a:prstGeom prst="rect">
            <a:avLst/>
          </a:prstGeom>
          <a:noFill/>
          <a:effectLst>
            <a:softEdge rad="4191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81788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00034" y="1085663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i="1" dirty="0" smtClean="0">
                <a:latin typeface="Comic Sans MS" pitchFamily="66" charset="0"/>
              </a:rPr>
              <a:t>Krala saygı </a:t>
            </a:r>
            <a:r>
              <a:rPr lang="tr-TR" sz="2400" b="1" i="1" dirty="0" smtClean="0">
                <a:latin typeface="Comic Sans MS" pitchFamily="66" charset="0"/>
              </a:rPr>
              <a:t>mecburiyet</a:t>
            </a:r>
            <a:r>
              <a:rPr lang="tr-TR" sz="2400" i="1" dirty="0" smtClean="0">
                <a:latin typeface="Comic Sans MS" pitchFamily="66" charset="0"/>
              </a:rPr>
              <a:t>, dilenciye saygı </a:t>
            </a:r>
            <a:r>
              <a:rPr lang="tr-TR" sz="2400" b="1" i="1" dirty="0" smtClean="0">
                <a:latin typeface="Comic Sans MS" pitchFamily="66" charset="0"/>
              </a:rPr>
              <a:t>nezaket</a:t>
            </a:r>
            <a:r>
              <a:rPr lang="tr-TR" sz="2400" i="1" dirty="0" smtClean="0">
                <a:latin typeface="Comic Sans MS" pitchFamily="66" charset="0"/>
              </a:rPr>
              <a:t>…</a:t>
            </a:r>
          </a:p>
          <a:p>
            <a:endParaRPr lang="tr-TR" sz="2400" i="1" dirty="0" smtClean="0">
              <a:latin typeface="Comic Sans MS" pitchFamily="66" charset="0"/>
            </a:endParaRPr>
          </a:p>
          <a:p>
            <a:r>
              <a:rPr lang="tr-TR" sz="2400" i="1" dirty="0">
                <a:latin typeface="Comic Sans MS" pitchFamily="66" charset="0"/>
              </a:rPr>
              <a:t>	</a:t>
            </a:r>
            <a:r>
              <a:rPr lang="tr-TR" sz="2400" i="1" dirty="0" smtClean="0">
                <a:latin typeface="Comic Sans MS" pitchFamily="66" charset="0"/>
              </a:rPr>
              <a:t>					</a:t>
            </a:r>
            <a:r>
              <a:rPr lang="tr-TR" i="1" dirty="0" smtClean="0">
                <a:latin typeface="Comic Sans MS" pitchFamily="66" charset="0"/>
              </a:rPr>
              <a:t>İngiliz Atasözü</a:t>
            </a:r>
            <a:endParaRPr lang="tr-TR" i="1" dirty="0">
              <a:latin typeface="Comic Sans MS" pitchFamily="66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1142976" y="2786058"/>
            <a:ext cx="607223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tr-TR" sz="2200" b="1" dirty="0" smtClean="0">
                <a:latin typeface="Comic Sans MS" pitchFamily="66" charset="0"/>
              </a:rPr>
              <a:t>Kamusal ve Sosyal Yaşamda;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tr-TR" sz="2200" dirty="0" smtClean="0">
                <a:latin typeface="Comic Sans MS" pitchFamily="66" charset="0"/>
              </a:rPr>
              <a:t> İmaj, kıyafetle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tr-TR" sz="2200" dirty="0" smtClean="0">
                <a:latin typeface="Comic Sans MS" pitchFamily="66" charset="0"/>
              </a:rPr>
              <a:t> Nezaket, davranışla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tr-TR" sz="2200" dirty="0" smtClean="0">
                <a:latin typeface="Comic Sans MS" pitchFamily="66" charset="0"/>
              </a:rPr>
              <a:t> Bilgi, konuşmayla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tr-TR" sz="2200" dirty="0" smtClean="0">
                <a:latin typeface="Comic Sans MS" pitchFamily="66" charset="0"/>
              </a:rPr>
              <a:t> Görgü, yeme ve içmeyle ortaya çıkar.</a:t>
            </a:r>
          </a:p>
          <a:p>
            <a:pPr>
              <a:spcAft>
                <a:spcPts val="1200"/>
              </a:spcAft>
            </a:pP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704088"/>
            <a:ext cx="8229600" cy="1143000"/>
          </a:xfrm>
        </p:spPr>
        <p:txBody>
          <a:bodyPr/>
          <a:lstStyle/>
          <a:p>
            <a:r>
              <a:rPr lang="tr-TR" b="1" dirty="0" err="1" smtClean="0">
                <a:solidFill>
                  <a:schemeClr val="accent1"/>
                </a:solidFill>
                <a:latin typeface="Comic Sans MS" pitchFamily="66" charset="0"/>
              </a:rPr>
              <a:t>TDK’a</a:t>
            </a:r>
            <a:r>
              <a:rPr lang="tr-TR" b="1" dirty="0" smtClean="0">
                <a:solidFill>
                  <a:schemeClr val="accent1"/>
                </a:solidFill>
                <a:latin typeface="Comic Sans MS" pitchFamily="66" charset="0"/>
              </a:rPr>
              <a:t> göre Protokol</a:t>
            </a:r>
            <a:endParaRPr lang="tr-TR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1. Bir toplantı, oturum, soruşturma sonunda imzalanan belge.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2. Diplomatlar arasında yapılan anlaşma tutanağı.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3. Diplomatlıkta, devletler arasındaki ilişkilerde geçen yazışmalarda, resmî törenlerde, devlet başkanları ile onların temsilcileri arasındaki görüşmelerde uygulanan kurallar.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4. Resmî ilişkilerde ve işlemlerde ciddiyet.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Protokol nedir?</a:t>
            </a:r>
            <a:endParaRPr lang="tr-T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5720" y="2060848"/>
            <a:ext cx="8572560" cy="443998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chemeClr val="bg1"/>
              </a:buClr>
            </a:pPr>
            <a:r>
              <a:rPr lang="tr-TR" sz="18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Protokol; kamusal yaşamda törensel ve biçimsel davranış kuralları bütünüdür</a:t>
            </a:r>
            <a:r>
              <a:rPr lang="tr-TR" sz="1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algn="just">
              <a:buClr>
                <a:schemeClr val="bg1"/>
              </a:buClr>
            </a:pPr>
            <a:endParaRPr lang="tr-TR" sz="1800" dirty="0" smtClean="0">
              <a:latin typeface="Comic Sans MS" pitchFamily="66" charset="0"/>
            </a:endParaRPr>
          </a:p>
          <a:p>
            <a:pPr algn="just">
              <a:buClr>
                <a:schemeClr val="bg1"/>
              </a:buClr>
            </a:pPr>
            <a:r>
              <a:rPr lang="tr-TR" sz="1800" dirty="0" smtClean="0">
                <a:latin typeface="Comic Sans MS" pitchFamily="66" charset="0"/>
              </a:rPr>
              <a:t>Protokol, resmi olarak devletler arasında yaşanan yazışma ve görüşmeler başta olmak üzere, törenler, geçit, ziyaret, konferans, karşılama, uğurlama gibi olaylarda uyulması gereken kurallar  bütünüdür. </a:t>
            </a:r>
          </a:p>
          <a:p>
            <a:pPr algn="just">
              <a:buClr>
                <a:schemeClr val="bg1"/>
              </a:buClr>
            </a:pPr>
            <a:r>
              <a:rPr lang="tr-TR" sz="1800" dirty="0" smtClean="0">
                <a:latin typeface="Comic Sans MS" pitchFamily="66" charset="0"/>
              </a:rPr>
              <a:t> </a:t>
            </a:r>
          </a:p>
          <a:p>
            <a:pPr algn="just">
              <a:buClr>
                <a:schemeClr val="bg1"/>
              </a:buClr>
            </a:pPr>
            <a:r>
              <a:rPr lang="tr-TR" sz="1800" dirty="0" smtClean="0">
                <a:latin typeface="Comic Sans MS" pitchFamily="66" charset="0"/>
              </a:rPr>
              <a:t>Protokol; uluslararası görgü kuralıdır. </a:t>
            </a:r>
          </a:p>
          <a:p>
            <a:pPr algn="just">
              <a:buClr>
                <a:schemeClr val="bg1"/>
              </a:buClr>
            </a:pPr>
            <a:r>
              <a:rPr lang="tr-TR" sz="1800" dirty="0" smtClean="0">
                <a:latin typeface="Comic Sans MS" pitchFamily="66" charset="0"/>
              </a:rPr>
              <a:t>Protokol; herkese layık olduğunu vermektir. </a:t>
            </a:r>
          </a:p>
          <a:p>
            <a:pPr algn="just">
              <a:buClr>
                <a:schemeClr val="bg1"/>
              </a:buClr>
            </a:pPr>
            <a:r>
              <a:rPr lang="tr-TR" sz="1800" dirty="0" smtClean="0">
                <a:latin typeface="Comic Sans MS" pitchFamily="66" charset="0"/>
              </a:rPr>
              <a:t>Protokol; haddini bilmektir.</a:t>
            </a:r>
          </a:p>
          <a:p>
            <a:pPr algn="just">
              <a:buClr>
                <a:schemeClr val="bg1"/>
              </a:buClr>
            </a:pPr>
            <a:r>
              <a:rPr lang="tr-TR" sz="1800" dirty="0" smtClean="0">
                <a:latin typeface="Comic Sans MS" pitchFamily="66" charset="0"/>
              </a:rPr>
              <a:t>Protokol; Resmi Görgü Kurallarıdır</a:t>
            </a:r>
            <a:endParaRPr lang="tr-TR" sz="1800" dirty="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algn="just">
              <a:buClr>
                <a:schemeClr val="bg1"/>
              </a:buClr>
            </a:pPr>
            <a:endParaRPr lang="tr-TR" sz="18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  <a:p>
            <a:pPr algn="ctr">
              <a:buClr>
                <a:schemeClr val="bg1"/>
              </a:buClr>
            </a:pPr>
            <a:r>
              <a:rPr lang="tr-TR" sz="20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Protokol ve sosyal davranış kurallarının </a:t>
            </a: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amacı;</a:t>
            </a:r>
          </a:p>
          <a:p>
            <a:pPr algn="ctr">
              <a:buClr>
                <a:schemeClr val="bg1"/>
              </a:buClr>
            </a:pPr>
            <a:r>
              <a:rPr lang="tr-TR" sz="20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bireysel</a:t>
            </a:r>
            <a:r>
              <a:rPr lang="tr-TR" sz="20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, kurumsal, ulusal duruşu ve saygınlığı korumaktır. </a:t>
            </a:r>
          </a:p>
          <a:p>
            <a:endParaRPr lang="tr-TR" sz="18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5610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4024" y="1142984"/>
            <a:ext cx="6352554" cy="1304694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Protokol ve sosyal davranış kuralları </a:t>
            </a:r>
            <a:r>
              <a:rPr lang="tr-TR" sz="32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tarihi</a:t>
            </a:r>
            <a:endParaRPr lang="tr-TR" sz="3200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0034" y="2857496"/>
            <a:ext cx="5286412" cy="328614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Protokol, devletlerin varlığı kadar eski bir kavramdır. 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Tarih boyunca devletler törensel ve biçimler kurallarla yönetilmiştir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Konfüçyüs “</a:t>
            </a:r>
            <a:r>
              <a:rPr lang="tr-TR" b="1" i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Devlet Törenlerle Yönetilir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…” demiştir.</a:t>
            </a:r>
          </a:p>
          <a:p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0" name="Picture 2" descr="http://image.yenisafak.com/resim/site/ex/4a17b1e74dbec1e443cf7b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587" y="1371601"/>
            <a:ext cx="3589406" cy="3283853"/>
          </a:xfrm>
          <a:prstGeom prst="rect">
            <a:avLst/>
          </a:prstGeom>
          <a:noFill/>
          <a:effectLst>
            <a:softEdge rad="444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66621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tr-TR" sz="4200" b="1" dirty="0" smtClean="0">
                <a:solidFill>
                  <a:schemeClr val="accent1"/>
                </a:solidFill>
                <a:latin typeface="Comic Sans MS" pitchFamily="66" charset="0"/>
              </a:rPr>
              <a:t>Protokol Tarihçesi: </a:t>
            </a:r>
            <a:endParaRPr lang="tr-TR" sz="4200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28802"/>
            <a:ext cx="8186766" cy="450059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</a:pPr>
            <a:r>
              <a:rPr lang="tr-TR" sz="2000" dirty="0" smtClean="0">
                <a:latin typeface="Comic Sans MS" pitchFamily="66" charset="0"/>
              </a:rPr>
              <a:t>Çinlilerin, milattan 2500 yıl önce müzakereler yaptıkları bilinmektedir.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</a:pPr>
            <a:r>
              <a:rPr lang="tr-TR" sz="2000" dirty="0" smtClean="0">
                <a:latin typeface="Comic Sans MS" pitchFamily="66" charset="0"/>
              </a:rPr>
              <a:t>Protokol kurallarının temeli ise Yunanlılar tarafından atılmıştır. Elçilerin dokunulmazlığı gibi ilk diplomasi kuralı oluşturulmuş, Romalılar tarafından da uygulanmıştır. 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</a:pPr>
            <a:r>
              <a:rPr lang="tr-TR" sz="2000" dirty="0" smtClean="0">
                <a:latin typeface="Comic Sans MS" pitchFamily="66" charset="0"/>
              </a:rPr>
              <a:t>Türk Ulusu Orta Asya’da yaşadığı dönem itibariyle devlet yaşamında ve özel yaşamda daima protokol ve sosyal davranış kurallarına uygun bir yaşam sürdürmüş ve diğer toplumlara örnek davranışlar sergilemiştir.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</TotalTime>
  <Words>515</Words>
  <Application>Microsoft Office PowerPoint</Application>
  <PresentationFormat>Ekran Gösterisi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Akış</vt:lpstr>
      <vt:lpstr>Protokol  ve  Sosyal Davranış Kuralları</vt:lpstr>
      <vt:lpstr>Slayt 2</vt:lpstr>
      <vt:lpstr>Protokol Nedir?</vt:lpstr>
      <vt:lpstr>Slayt 4</vt:lpstr>
      <vt:lpstr>Slayt 5</vt:lpstr>
      <vt:lpstr>TDK’a göre Protokol</vt:lpstr>
      <vt:lpstr>Protokol nedir?</vt:lpstr>
      <vt:lpstr>Protokol ve sosyal davranış kuralları tarihi</vt:lpstr>
      <vt:lpstr>Protokol Tarihçesi: </vt:lpstr>
      <vt:lpstr>Slayt 10</vt:lpstr>
      <vt:lpstr>Slayt 11</vt:lpstr>
      <vt:lpstr>Protokol ve sosyal davranış kuralları TARİHİ….</vt:lpstr>
      <vt:lpstr>Slayt 13</vt:lpstr>
      <vt:lpstr>Günümüzde Protokol;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16</cp:revision>
  <dcterms:created xsi:type="dcterms:W3CDTF">2020-04-25T22:21:04Z</dcterms:created>
  <dcterms:modified xsi:type="dcterms:W3CDTF">2020-04-26T12:00:27Z</dcterms:modified>
</cp:coreProperties>
</file>