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6" r:id="rId3"/>
    <p:sldId id="264" r:id="rId4"/>
    <p:sldId id="265" r:id="rId5"/>
    <p:sldId id="263" r:id="rId6"/>
    <p:sldId id="267" r:id="rId7"/>
    <p:sldId id="268" r:id="rId8"/>
    <p:sldId id="266" r:id="rId9"/>
    <p:sldId id="276" r:id="rId10"/>
    <p:sldId id="269" r:id="rId11"/>
    <p:sldId id="270" r:id="rId12"/>
    <p:sldId id="271" r:id="rId13"/>
    <p:sldId id="272" r:id="rId14"/>
    <p:sldId id="273" r:id="rId15"/>
    <p:sldId id="274" r:id="rId16"/>
    <p:sldId id="275" r:id="rId17"/>
  </p:sldIdLst>
  <p:sldSz cx="9144000" cy="5143500" type="screen16x9"/>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57"/>
    <p:restoredTop sz="94682"/>
  </p:normalViewPr>
  <p:slideViewPr>
    <p:cSldViewPr>
      <p:cViewPr varScale="1">
        <p:scale>
          <a:sx n="148" d="100"/>
          <a:sy n="148" d="100"/>
        </p:scale>
        <p:origin x="888" y="17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597819"/>
            <a:ext cx="7772400" cy="1102519"/>
          </a:xfrm>
        </p:spPr>
        <p:txBody>
          <a:bodyPr/>
          <a:lstStyle/>
          <a:p>
            <a:r>
              <a:rPr lang="tr-TR"/>
              <a:t>Asıl başlık stili için tıklatın</a:t>
            </a:r>
          </a:p>
        </p:txBody>
      </p:sp>
      <p:sp>
        <p:nvSpPr>
          <p:cNvPr id="3" name="2 Alt Başlık"/>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11.12.2023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11.12.2023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05979"/>
            <a:ext cx="2057400" cy="4388644"/>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05979"/>
            <a:ext cx="6019800" cy="4388644"/>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11.12.2023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11.12.2023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3305176"/>
            <a:ext cx="7772400" cy="1021556"/>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11.12.2023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11.12.2023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11.12.2023</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11.12.2023</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11.12.2023</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1" y="204787"/>
            <a:ext cx="3008313" cy="871538"/>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11.12.2023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3600450"/>
            <a:ext cx="5486400" cy="425054"/>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11.12.2023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11.12.2023</a:t>
            </a:fld>
            <a:endParaRPr lang="tr-TR"/>
          </a:p>
        </p:txBody>
      </p:sp>
      <p:sp>
        <p:nvSpPr>
          <p:cNvPr id="5" name="4 Altbilgi Yer Tutucusu"/>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herkesicin.tcmb.gov.tr/wps/wcm/connect/ekonomi/hie/icerik/finansal%20sistem"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28"/>
          <p:cNvGrpSpPr/>
          <p:nvPr/>
        </p:nvGrpSpPr>
        <p:grpSpPr>
          <a:xfrm>
            <a:off x="-26429" y="-3774"/>
            <a:ext cx="9170429" cy="5164038"/>
            <a:chOff x="-26435" y="22459"/>
            <a:chExt cx="9172934" cy="5866922"/>
          </a:xfrm>
        </p:grpSpPr>
        <p:sp>
          <p:nvSpPr>
            <p:cNvPr id="5" name="Rectangle 129"/>
            <p:cNvSpPr/>
            <p:nvPr/>
          </p:nvSpPr>
          <p:spPr>
            <a:xfrm>
              <a:off x="2499" y="5130909"/>
              <a:ext cx="9144000" cy="644752"/>
            </a:xfrm>
            <a:prstGeom prst="rect">
              <a:avLst/>
            </a:prstGeom>
            <a:gradFill flip="none" rotWithShape="1">
              <a:gsLst>
                <a:gs pos="100000">
                  <a:schemeClr val="bg1">
                    <a:lumMod val="85000"/>
                  </a:schemeClr>
                </a:gs>
                <a:gs pos="1250">
                  <a:schemeClr val="bg1"/>
                </a:gs>
                <a:gs pos="66000">
                  <a:schemeClr val="bg1">
                    <a:lumMod val="9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dirty="0"/>
            </a:p>
          </p:txBody>
        </p:sp>
        <p:sp>
          <p:nvSpPr>
            <p:cNvPr id="6" name="Rectangle 130"/>
            <p:cNvSpPr/>
            <p:nvPr/>
          </p:nvSpPr>
          <p:spPr>
            <a:xfrm>
              <a:off x="-26435" y="22459"/>
              <a:ext cx="9144001" cy="5866922"/>
            </a:xfrm>
            <a:prstGeom prst="rect">
              <a:avLst/>
            </a:prstGeom>
            <a:gradFill flip="none" rotWithShape="1">
              <a:gsLst>
                <a:gs pos="100000">
                  <a:schemeClr val="bg1">
                    <a:lumMod val="75000"/>
                  </a:schemeClr>
                </a:gs>
                <a:gs pos="1250">
                  <a:schemeClr val="bg1"/>
                </a:gs>
                <a:gs pos="66000">
                  <a:schemeClr val="bg1">
                    <a:lumMod val="9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dirty="0"/>
            </a:p>
          </p:txBody>
        </p:sp>
      </p:grpSp>
      <p:sp>
        <p:nvSpPr>
          <p:cNvPr id="19" name="Oval 5"/>
          <p:cNvSpPr/>
          <p:nvPr/>
        </p:nvSpPr>
        <p:spPr>
          <a:xfrm rot="5400000">
            <a:off x="148611" y="2273880"/>
            <a:ext cx="2440841" cy="2091002"/>
          </a:xfrm>
          <a:custGeom>
            <a:avLst/>
            <a:gdLst/>
            <a:ahLst/>
            <a:cxnLst/>
            <a:rect l="l" t="t" r="r" b="b"/>
            <a:pathLst>
              <a:path w="3782341" h="3035257">
                <a:moveTo>
                  <a:pt x="10" y="2317242"/>
                </a:moveTo>
                <a:cubicBezTo>
                  <a:pt x="2265" y="2313970"/>
                  <a:pt x="313628" y="2034525"/>
                  <a:pt x="533332" y="1837160"/>
                </a:cubicBezTo>
                <a:cubicBezTo>
                  <a:pt x="604658" y="1846790"/>
                  <a:pt x="677377" y="1851110"/>
                  <a:pt x="751105" y="1851110"/>
                </a:cubicBezTo>
                <a:cubicBezTo>
                  <a:pt x="1693633" y="1851110"/>
                  <a:pt x="2471275" y="1145158"/>
                  <a:pt x="2582538" y="232970"/>
                </a:cubicBezTo>
                <a:lnTo>
                  <a:pt x="3054694" y="751289"/>
                </a:lnTo>
                <a:lnTo>
                  <a:pt x="3781145" y="0"/>
                </a:lnTo>
                <a:lnTo>
                  <a:pt x="3781590" y="0"/>
                </a:lnTo>
                <a:cubicBezTo>
                  <a:pt x="3782331" y="4929"/>
                  <a:pt x="3782341" y="9866"/>
                  <a:pt x="3782341" y="14804"/>
                </a:cubicBezTo>
                <a:cubicBezTo>
                  <a:pt x="3782341" y="1681879"/>
                  <a:pt x="2423241" y="3033527"/>
                  <a:pt x="745993" y="3035200"/>
                </a:cubicBezTo>
                <a:cubicBezTo>
                  <a:pt x="742499" y="3042695"/>
                  <a:pt x="-3207" y="2319796"/>
                  <a:pt x="10" y="2317242"/>
                </a:cubicBezTo>
                <a:close/>
              </a:path>
            </a:pathLst>
          </a:custGeom>
          <a:solidFill>
            <a:schemeClr val="tx1">
              <a:lumMod val="65000"/>
              <a:lumOff val="35000"/>
            </a:schemeClr>
          </a:solidFill>
          <a:ln>
            <a:noFill/>
          </a:ln>
          <a:effectLst/>
          <a:scene3d>
            <a:camera prst="perspectiveRelaxed" fov="2100000"/>
            <a:lightRig rig="flood" dir="t"/>
          </a:scene3d>
          <a:sp3d extrusionH="381000" prstMaterial="plastic">
            <a:bevelT w="38100" h="63500"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5"/>
          <p:cNvSpPr/>
          <p:nvPr/>
        </p:nvSpPr>
        <p:spPr>
          <a:xfrm rot="16200000">
            <a:off x="2234079" y="802454"/>
            <a:ext cx="2440841" cy="2091002"/>
          </a:xfrm>
          <a:custGeom>
            <a:avLst/>
            <a:gdLst/>
            <a:ahLst/>
            <a:cxnLst/>
            <a:rect l="l" t="t" r="r" b="b"/>
            <a:pathLst>
              <a:path w="3782341" h="3035257">
                <a:moveTo>
                  <a:pt x="3782341" y="14804"/>
                </a:moveTo>
                <a:cubicBezTo>
                  <a:pt x="3782341" y="1681879"/>
                  <a:pt x="2423241" y="3033527"/>
                  <a:pt x="745993" y="3035200"/>
                </a:cubicBezTo>
                <a:cubicBezTo>
                  <a:pt x="742499" y="3042695"/>
                  <a:pt x="-3207" y="2319796"/>
                  <a:pt x="10" y="2317242"/>
                </a:cubicBezTo>
                <a:cubicBezTo>
                  <a:pt x="2264" y="2313971"/>
                  <a:pt x="313629" y="2034524"/>
                  <a:pt x="533333" y="1837159"/>
                </a:cubicBezTo>
                <a:cubicBezTo>
                  <a:pt x="604659" y="1846790"/>
                  <a:pt x="677378" y="1851109"/>
                  <a:pt x="751106" y="1851109"/>
                </a:cubicBezTo>
                <a:cubicBezTo>
                  <a:pt x="1693633" y="1851109"/>
                  <a:pt x="2471275" y="1145158"/>
                  <a:pt x="2582538" y="232971"/>
                </a:cubicBezTo>
                <a:lnTo>
                  <a:pt x="3054694" y="751289"/>
                </a:lnTo>
                <a:lnTo>
                  <a:pt x="3781145" y="0"/>
                </a:lnTo>
                <a:lnTo>
                  <a:pt x="3781590" y="0"/>
                </a:lnTo>
                <a:cubicBezTo>
                  <a:pt x="3782331" y="4929"/>
                  <a:pt x="3782341" y="9866"/>
                  <a:pt x="3782341" y="14804"/>
                </a:cubicBezTo>
                <a:close/>
              </a:path>
            </a:pathLst>
          </a:custGeom>
          <a:solidFill>
            <a:schemeClr val="accent5">
              <a:lumMod val="75000"/>
            </a:schemeClr>
          </a:solidFill>
          <a:ln>
            <a:noFill/>
          </a:ln>
          <a:effectLst/>
          <a:scene3d>
            <a:camera prst="perspectiveRelaxed" fov="2100000"/>
            <a:lightRig rig="flood" dir="t"/>
          </a:scene3d>
          <a:sp3d extrusionH="381000" prstMaterial="plastic">
            <a:bevelT w="38100" h="63500"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5"/>
          <p:cNvSpPr/>
          <p:nvPr/>
        </p:nvSpPr>
        <p:spPr>
          <a:xfrm>
            <a:off x="1898087" y="2578245"/>
            <a:ext cx="2601909" cy="1961561"/>
          </a:xfrm>
          <a:custGeom>
            <a:avLst/>
            <a:gdLst/>
            <a:ahLst/>
            <a:cxnLst/>
            <a:rect l="l" t="t" r="r" b="b"/>
            <a:pathLst>
              <a:path w="3776879" h="3039646">
                <a:moveTo>
                  <a:pt x="3775685" y="0"/>
                </a:moveTo>
                <a:lnTo>
                  <a:pt x="3776129" y="0"/>
                </a:lnTo>
                <a:lnTo>
                  <a:pt x="3776879" y="14826"/>
                </a:lnTo>
                <a:cubicBezTo>
                  <a:pt x="3776879" y="1684311"/>
                  <a:pt x="2419742" y="3037913"/>
                  <a:pt x="744915" y="3039589"/>
                </a:cubicBezTo>
                <a:cubicBezTo>
                  <a:pt x="741427" y="3047095"/>
                  <a:pt x="-3202" y="2323150"/>
                  <a:pt x="10" y="2320592"/>
                </a:cubicBezTo>
                <a:cubicBezTo>
                  <a:pt x="2254" y="2317327"/>
                  <a:pt x="310987" y="2039436"/>
                  <a:pt x="530239" y="1841910"/>
                </a:cubicBezTo>
                <a:cubicBezTo>
                  <a:pt x="600810" y="1851274"/>
                  <a:pt x="672733" y="1855498"/>
                  <a:pt x="745643" y="1855498"/>
                </a:cubicBezTo>
                <a:cubicBezTo>
                  <a:pt x="1689935" y="1855498"/>
                  <a:pt x="2468724" y="1146900"/>
                  <a:pt x="2577854" y="232257"/>
                </a:cubicBezTo>
                <a:lnTo>
                  <a:pt x="3050283" y="752376"/>
                </a:lnTo>
                <a:close/>
              </a:path>
            </a:pathLst>
          </a:custGeom>
          <a:solidFill>
            <a:schemeClr val="tx1">
              <a:lumMod val="65000"/>
              <a:lumOff val="35000"/>
            </a:schemeClr>
          </a:solidFill>
          <a:ln>
            <a:noFill/>
          </a:ln>
          <a:effectLst/>
          <a:scene3d>
            <a:camera prst="perspectiveRelaxed" fov="2100000"/>
            <a:lightRig rig="flood" dir="t"/>
          </a:scene3d>
          <a:sp3d extrusionH="381000" prstMaterial="plastic">
            <a:bevelT w="38100" h="63500"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5"/>
          <p:cNvSpPr/>
          <p:nvPr/>
        </p:nvSpPr>
        <p:spPr>
          <a:xfrm rot="10800000">
            <a:off x="323529" y="627534"/>
            <a:ext cx="2601909" cy="1961561"/>
          </a:xfrm>
          <a:custGeom>
            <a:avLst/>
            <a:gdLst/>
            <a:ahLst/>
            <a:cxnLst/>
            <a:rect l="l" t="t" r="r" b="b"/>
            <a:pathLst>
              <a:path w="3776879" h="3039646">
                <a:moveTo>
                  <a:pt x="744915" y="3039589"/>
                </a:moveTo>
                <a:cubicBezTo>
                  <a:pt x="741425" y="3047093"/>
                  <a:pt x="-3202" y="2323150"/>
                  <a:pt x="10" y="2320592"/>
                </a:cubicBezTo>
                <a:cubicBezTo>
                  <a:pt x="2254" y="2317327"/>
                  <a:pt x="310987" y="2039436"/>
                  <a:pt x="530239" y="1841910"/>
                </a:cubicBezTo>
                <a:cubicBezTo>
                  <a:pt x="600810" y="1851274"/>
                  <a:pt x="672734" y="1855498"/>
                  <a:pt x="745643" y="1855498"/>
                </a:cubicBezTo>
                <a:cubicBezTo>
                  <a:pt x="1689935" y="1855498"/>
                  <a:pt x="2468724" y="1146900"/>
                  <a:pt x="2577854" y="232257"/>
                </a:cubicBezTo>
                <a:lnTo>
                  <a:pt x="3050283" y="752376"/>
                </a:lnTo>
                <a:lnTo>
                  <a:pt x="3775685" y="0"/>
                </a:lnTo>
                <a:lnTo>
                  <a:pt x="3776129" y="0"/>
                </a:lnTo>
                <a:cubicBezTo>
                  <a:pt x="3776870" y="4936"/>
                  <a:pt x="3776879" y="9880"/>
                  <a:pt x="3776879" y="14826"/>
                </a:cubicBezTo>
                <a:cubicBezTo>
                  <a:pt x="3776879" y="1684311"/>
                  <a:pt x="2419742" y="3037913"/>
                  <a:pt x="744915" y="3039589"/>
                </a:cubicBezTo>
                <a:close/>
              </a:path>
            </a:pathLst>
          </a:custGeom>
          <a:solidFill>
            <a:schemeClr val="tx1">
              <a:lumMod val="65000"/>
              <a:lumOff val="35000"/>
            </a:schemeClr>
          </a:solidFill>
          <a:ln>
            <a:noFill/>
          </a:ln>
          <a:effectLst/>
          <a:scene3d>
            <a:camera prst="perspectiveRelaxed" fov="2100000"/>
            <a:lightRig rig="flood" dir="t"/>
          </a:scene3d>
          <a:sp3d extrusionH="381000" prstMaterial="plastic">
            <a:bevelT w="38100" h="63500"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80"/>
          <p:cNvGrpSpPr/>
          <p:nvPr/>
        </p:nvGrpSpPr>
        <p:grpSpPr>
          <a:xfrm>
            <a:off x="1441477" y="1902592"/>
            <a:ext cx="1978395" cy="1769614"/>
            <a:chOff x="3802994" y="1742671"/>
            <a:chExt cx="849884" cy="781551"/>
          </a:xfrm>
        </p:grpSpPr>
        <p:pic>
          <p:nvPicPr>
            <p:cNvPr id="13" name="Picture 82"/>
            <p:cNvPicPr>
              <a:picLocks noChangeAspect="1"/>
            </p:cNvPicPr>
            <p:nvPr/>
          </p:nvPicPr>
          <p:blipFill rotWithShape="1">
            <a:blip r:embed="rId2" cstate="print">
              <a:extLst>
                <a:ext uri="{28A0092B-C50C-407E-A947-70E740481C1C}">
                  <a14:useLocalDpi xmlns:a14="http://schemas.microsoft.com/office/drawing/2010/main" val="0"/>
                </a:ext>
              </a:extLst>
            </a:blip>
            <a:srcRect t="28298" r="1365" b="25777"/>
            <a:stretch/>
          </p:blipFill>
          <p:spPr>
            <a:xfrm flipH="1">
              <a:off x="3802994" y="2283089"/>
              <a:ext cx="849884" cy="241133"/>
            </a:xfrm>
            <a:prstGeom prst="rect">
              <a:avLst/>
            </a:prstGeom>
            <a:ln>
              <a:noFill/>
            </a:ln>
            <a:effectLst/>
          </p:spPr>
        </p:pic>
        <p:grpSp>
          <p:nvGrpSpPr>
            <p:cNvPr id="14" name="Group 91"/>
            <p:cNvGrpSpPr/>
            <p:nvPr/>
          </p:nvGrpSpPr>
          <p:grpSpPr>
            <a:xfrm flipH="1">
              <a:off x="3892901" y="1742671"/>
              <a:ext cx="670070" cy="670070"/>
              <a:chOff x="6454086" y="2326964"/>
              <a:chExt cx="1955533" cy="1955532"/>
            </a:xfrm>
          </p:grpSpPr>
          <p:grpSp>
            <p:nvGrpSpPr>
              <p:cNvPr id="15" name="Group 92"/>
              <p:cNvGrpSpPr/>
              <p:nvPr/>
            </p:nvGrpSpPr>
            <p:grpSpPr>
              <a:xfrm>
                <a:off x="6454086" y="2326964"/>
                <a:ext cx="1955533" cy="1955532"/>
                <a:chOff x="1219203" y="2971801"/>
                <a:chExt cx="2103121" cy="2103120"/>
              </a:xfrm>
              <a:effectLst>
                <a:outerShdw blurRad="355600" dist="241300" dir="15600000" sx="90000" sy="-19000" rotWithShape="0">
                  <a:prstClr val="black">
                    <a:alpha val="55000"/>
                  </a:prstClr>
                </a:outerShdw>
              </a:effectLst>
            </p:grpSpPr>
            <p:sp>
              <p:nvSpPr>
                <p:cNvPr id="17" name="Oval 16"/>
                <p:cNvSpPr/>
                <p:nvPr/>
              </p:nvSpPr>
              <p:spPr>
                <a:xfrm>
                  <a:off x="1219203" y="2971801"/>
                  <a:ext cx="2103121" cy="2103120"/>
                </a:xfrm>
                <a:prstGeom prst="ellipse">
                  <a:avLst/>
                </a:prstGeom>
                <a:gradFill flip="none" rotWithShape="1">
                  <a:gsLst>
                    <a:gs pos="58000">
                      <a:schemeClr val="tx2">
                        <a:lumMod val="60000"/>
                        <a:lumOff val="40000"/>
                      </a:schemeClr>
                    </a:gs>
                    <a:gs pos="0">
                      <a:srgbClr val="E7EFF9"/>
                    </a:gs>
                    <a:gs pos="100000">
                      <a:schemeClr val="tx2">
                        <a:lumMod val="50000"/>
                      </a:schemeClr>
                    </a:gs>
                  </a:gsLst>
                  <a:path path="circle">
                    <a:fillToRect l="50000" t="50000" r="50000" b="50000"/>
                  </a:path>
                  <a:tileRect/>
                </a:gradFill>
                <a:ln>
                  <a:noFill/>
                </a:ln>
                <a:effectLst>
                  <a:innerShdw blurRad="571500">
                    <a:schemeClr val="tx1"/>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nvSpPr>
              <p:spPr>
                <a:xfrm>
                  <a:off x="1468525" y="2990330"/>
                  <a:ext cx="1600200" cy="1219200"/>
                </a:xfrm>
                <a:prstGeom prst="ellipse">
                  <a:avLst/>
                </a:prstGeom>
                <a:gradFill flip="none" rotWithShape="1">
                  <a:gsLst>
                    <a:gs pos="0">
                      <a:schemeClr val="bg1">
                        <a:alpha val="86000"/>
                      </a:schemeClr>
                    </a:gs>
                    <a:gs pos="86000">
                      <a:schemeClr val="bg1">
                        <a:alpha val="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6" name="Måne 107"/>
              <p:cNvSpPr/>
              <p:nvPr/>
            </p:nvSpPr>
            <p:spPr bwMode="auto">
              <a:xfrm rot="16200000">
                <a:off x="7033842" y="2924292"/>
                <a:ext cx="792044" cy="1829530"/>
              </a:xfrm>
              <a:custGeom>
                <a:avLst/>
                <a:gdLst>
                  <a:gd name="connsiteX0" fmla="*/ 739792 w 739792"/>
                  <a:gd name="connsiteY0" fmla="*/ 1829529 h 1829529"/>
                  <a:gd name="connsiteX1" fmla="*/ 0 w 739792"/>
                  <a:gd name="connsiteY1" fmla="*/ 914764 h 1829529"/>
                  <a:gd name="connsiteX2" fmla="*/ 739792 w 739792"/>
                  <a:gd name="connsiteY2" fmla="*/ -1 h 1829529"/>
                  <a:gd name="connsiteX3" fmla="*/ 455216 w 739792"/>
                  <a:gd name="connsiteY3" fmla="*/ 914764 h 1829529"/>
                  <a:gd name="connsiteX4" fmla="*/ 739792 w 739792"/>
                  <a:gd name="connsiteY4" fmla="*/ 1829529 h 1829529"/>
                  <a:gd name="connsiteX0" fmla="*/ 792044 w 792044"/>
                  <a:gd name="connsiteY0" fmla="*/ 1829530 h 1829530"/>
                  <a:gd name="connsiteX1" fmla="*/ 0 w 792044"/>
                  <a:gd name="connsiteY1" fmla="*/ 927830 h 1829530"/>
                  <a:gd name="connsiteX2" fmla="*/ 792044 w 792044"/>
                  <a:gd name="connsiteY2" fmla="*/ 0 h 1829530"/>
                  <a:gd name="connsiteX3" fmla="*/ 507468 w 792044"/>
                  <a:gd name="connsiteY3" fmla="*/ 914765 h 1829530"/>
                  <a:gd name="connsiteX4" fmla="*/ 792044 w 792044"/>
                  <a:gd name="connsiteY4" fmla="*/ 1829530 h 18295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2044" h="1829530">
                    <a:moveTo>
                      <a:pt x="792044" y="1829530"/>
                    </a:moveTo>
                    <a:cubicBezTo>
                      <a:pt x="383468" y="1829530"/>
                      <a:pt x="0" y="1433041"/>
                      <a:pt x="0" y="927830"/>
                    </a:cubicBezTo>
                    <a:cubicBezTo>
                      <a:pt x="0" y="422619"/>
                      <a:pt x="383468" y="0"/>
                      <a:pt x="792044" y="0"/>
                    </a:cubicBezTo>
                    <a:cubicBezTo>
                      <a:pt x="608869" y="250843"/>
                      <a:pt x="507468" y="576795"/>
                      <a:pt x="507468" y="914765"/>
                    </a:cubicBezTo>
                    <a:cubicBezTo>
                      <a:pt x="507468" y="1252735"/>
                      <a:pt x="608869" y="1578687"/>
                      <a:pt x="792044" y="1829530"/>
                    </a:cubicBezTo>
                    <a:close/>
                  </a:path>
                </a:pathLst>
              </a:custGeom>
              <a:gradFill flip="none" rotWithShape="1">
                <a:gsLst>
                  <a:gs pos="0">
                    <a:schemeClr val="tx1">
                      <a:lumMod val="85000"/>
                      <a:lumOff val="15000"/>
                      <a:alpha val="16000"/>
                    </a:schemeClr>
                  </a:gs>
                  <a:gs pos="100000">
                    <a:srgbClr val="FFC000">
                      <a:alpha val="0"/>
                    </a:srgbClr>
                  </a:gs>
                </a:gsLst>
                <a:path path="shape">
                  <a:fillToRect l="50000" t="50000" r="50000" b="50000"/>
                </a:path>
                <a:tileRect/>
              </a:gradFill>
              <a:ln w="9525" cap="flat" cmpd="sng" algn="ctr">
                <a:noFill/>
                <a:prstDash val="solid"/>
              </a:ln>
              <a:effectLst/>
            </p:spPr>
            <p:txBody>
              <a:bodyPr anchor="ctr"/>
              <a:lstStyle/>
              <a:p>
                <a:pPr algn="ctr" fontAlgn="auto">
                  <a:spcBef>
                    <a:spcPts val="0"/>
                  </a:spcBef>
                  <a:spcAft>
                    <a:spcPts val="0"/>
                  </a:spcAft>
                  <a:defRPr/>
                </a:pPr>
                <a:endParaRPr lang="da-DK" kern="0" dirty="0" err="1">
                  <a:solidFill>
                    <a:sysClr val="window" lastClr="FFFFFF"/>
                  </a:solidFill>
                  <a:latin typeface="Calibri"/>
                  <a:ea typeface="+mn-ea"/>
                </a:endParaRPr>
              </a:p>
            </p:txBody>
          </p:sp>
        </p:grpSp>
      </p:grpSp>
      <p:sp>
        <p:nvSpPr>
          <p:cNvPr id="25" name="Rectangle 154"/>
          <p:cNvSpPr/>
          <p:nvPr/>
        </p:nvSpPr>
        <p:spPr>
          <a:xfrm>
            <a:off x="4860033" y="1709670"/>
            <a:ext cx="4122114" cy="2254930"/>
          </a:xfrm>
          <a:prstGeom prst="rect">
            <a:avLst/>
          </a:prstGeom>
          <a:gradFill flip="none" rotWithShape="1">
            <a:gsLst>
              <a:gs pos="16000">
                <a:schemeClr val="accent5">
                  <a:lumMod val="60000"/>
                  <a:lumOff val="40000"/>
                </a:schemeClr>
              </a:gs>
              <a:gs pos="100000">
                <a:schemeClr val="accent5">
                  <a:lumMod val="75000"/>
                </a:schemeClr>
              </a:gs>
            </a:gsLst>
            <a:lin ang="54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7" name="Rectangle 156"/>
          <p:cNvSpPr/>
          <p:nvPr/>
        </p:nvSpPr>
        <p:spPr>
          <a:xfrm>
            <a:off x="5671812" y="1591851"/>
            <a:ext cx="2643190" cy="246221"/>
          </a:xfrm>
          <a:prstGeom prst="rect">
            <a:avLst/>
          </a:prstGeom>
        </p:spPr>
        <p:txBody>
          <a:bodyPr wrap="square">
            <a:spAutoFit/>
          </a:bodyPr>
          <a:lstStyle/>
          <a:p>
            <a:pPr algn="ctr"/>
            <a:endParaRPr lang="en-US" sz="1000" b="1" dirty="0">
              <a:effectLst/>
            </a:endParaRPr>
          </a:p>
        </p:txBody>
      </p:sp>
      <p:sp>
        <p:nvSpPr>
          <p:cNvPr id="29" name="TextBox 81"/>
          <p:cNvSpPr txBox="1"/>
          <p:nvPr/>
        </p:nvSpPr>
        <p:spPr>
          <a:xfrm>
            <a:off x="4860032" y="1928902"/>
            <a:ext cx="4248472" cy="1323439"/>
          </a:xfrm>
          <a:prstGeom prst="rect">
            <a:avLst/>
          </a:prstGeom>
          <a:noFill/>
          <a:ln>
            <a:noFill/>
          </a:ln>
        </p:spPr>
        <p:txBody>
          <a:bodyPr wrap="square" rtlCol="0">
            <a:spAutoFit/>
          </a:bodyPr>
          <a:lstStyle/>
          <a:p>
            <a:r>
              <a:rPr lang="tr-TR" sz="4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Finansal </a:t>
            </a:r>
            <a:br>
              <a:rPr lang="tr-TR" sz="4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tr-TR" sz="4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Sistem ve İşleyişi</a:t>
            </a:r>
            <a:endParaRPr lang="en-US" sz="4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401306923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 calcmode="lin" valueType="num">
                                      <p:cBhvr>
                                        <p:cTn id="12" dur="1000" fill="hold"/>
                                        <p:tgtEl>
                                          <p:spTgt spid="22"/>
                                        </p:tgtEl>
                                        <p:attrNameLst>
                                          <p:attrName>ppt_w</p:attrName>
                                        </p:attrNameLst>
                                      </p:cBhvr>
                                      <p:tavLst>
                                        <p:tav tm="0">
                                          <p:val>
                                            <p:fltVal val="0"/>
                                          </p:val>
                                        </p:tav>
                                        <p:tav tm="100000">
                                          <p:val>
                                            <p:strVal val="#ppt_w"/>
                                          </p:val>
                                        </p:tav>
                                      </p:tavLst>
                                    </p:anim>
                                    <p:anim calcmode="lin" valueType="num">
                                      <p:cBhvr>
                                        <p:cTn id="13" dur="1000" fill="hold"/>
                                        <p:tgtEl>
                                          <p:spTgt spid="22"/>
                                        </p:tgtEl>
                                        <p:attrNameLst>
                                          <p:attrName>ppt_h</p:attrName>
                                        </p:attrNameLst>
                                      </p:cBhvr>
                                      <p:tavLst>
                                        <p:tav tm="0">
                                          <p:val>
                                            <p:fltVal val="0"/>
                                          </p:val>
                                        </p:tav>
                                        <p:tav tm="100000">
                                          <p:val>
                                            <p:strVal val="#ppt_h"/>
                                          </p:val>
                                        </p:tav>
                                      </p:tavLst>
                                    </p:anim>
                                    <p:anim calcmode="lin" valueType="num">
                                      <p:cBhvr>
                                        <p:cTn id="14" dur="1000" fill="hold"/>
                                        <p:tgtEl>
                                          <p:spTgt spid="22"/>
                                        </p:tgtEl>
                                        <p:attrNameLst>
                                          <p:attrName>style.rotation</p:attrName>
                                        </p:attrNameLst>
                                      </p:cBhvr>
                                      <p:tavLst>
                                        <p:tav tm="0">
                                          <p:val>
                                            <p:fltVal val="90"/>
                                          </p:val>
                                        </p:tav>
                                        <p:tav tm="100000">
                                          <p:val>
                                            <p:fltVal val="0"/>
                                          </p:val>
                                        </p:tav>
                                      </p:tavLst>
                                    </p:anim>
                                    <p:animEffect transition="in" filter="fade">
                                      <p:cBhvr>
                                        <p:cTn id="15" dur="1000"/>
                                        <p:tgtEl>
                                          <p:spTgt spid="22"/>
                                        </p:tgtEl>
                                      </p:cBhvr>
                                    </p:animEffect>
                                  </p:childTnLst>
                                </p:cTn>
                              </p:par>
                              <p:par>
                                <p:cTn id="16" presetID="31" presetClass="entr" presetSubtype="0" fill="hold" grpId="0" nodeType="with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p:cTn id="18" dur="1000" fill="hold"/>
                                        <p:tgtEl>
                                          <p:spTgt spid="20"/>
                                        </p:tgtEl>
                                        <p:attrNameLst>
                                          <p:attrName>ppt_w</p:attrName>
                                        </p:attrNameLst>
                                      </p:cBhvr>
                                      <p:tavLst>
                                        <p:tav tm="0">
                                          <p:val>
                                            <p:fltVal val="0"/>
                                          </p:val>
                                        </p:tav>
                                        <p:tav tm="100000">
                                          <p:val>
                                            <p:strVal val="#ppt_w"/>
                                          </p:val>
                                        </p:tav>
                                      </p:tavLst>
                                    </p:anim>
                                    <p:anim calcmode="lin" valueType="num">
                                      <p:cBhvr>
                                        <p:cTn id="19" dur="1000" fill="hold"/>
                                        <p:tgtEl>
                                          <p:spTgt spid="20"/>
                                        </p:tgtEl>
                                        <p:attrNameLst>
                                          <p:attrName>ppt_h</p:attrName>
                                        </p:attrNameLst>
                                      </p:cBhvr>
                                      <p:tavLst>
                                        <p:tav tm="0">
                                          <p:val>
                                            <p:fltVal val="0"/>
                                          </p:val>
                                        </p:tav>
                                        <p:tav tm="100000">
                                          <p:val>
                                            <p:strVal val="#ppt_h"/>
                                          </p:val>
                                        </p:tav>
                                      </p:tavLst>
                                    </p:anim>
                                    <p:anim calcmode="lin" valueType="num">
                                      <p:cBhvr>
                                        <p:cTn id="20" dur="1000" fill="hold"/>
                                        <p:tgtEl>
                                          <p:spTgt spid="20"/>
                                        </p:tgtEl>
                                        <p:attrNameLst>
                                          <p:attrName>style.rotation</p:attrName>
                                        </p:attrNameLst>
                                      </p:cBhvr>
                                      <p:tavLst>
                                        <p:tav tm="0">
                                          <p:val>
                                            <p:fltVal val="90"/>
                                          </p:val>
                                        </p:tav>
                                        <p:tav tm="100000">
                                          <p:val>
                                            <p:fltVal val="0"/>
                                          </p:val>
                                        </p:tav>
                                      </p:tavLst>
                                    </p:anim>
                                    <p:animEffect transition="in" filter="fade">
                                      <p:cBhvr>
                                        <p:cTn id="21" dur="1000"/>
                                        <p:tgtEl>
                                          <p:spTgt spid="20"/>
                                        </p:tgtEl>
                                      </p:cBhvr>
                                    </p:animEffect>
                                  </p:childTnLst>
                                </p:cTn>
                              </p:par>
                              <p:par>
                                <p:cTn id="22" presetID="31" presetClass="entr" presetSubtype="0" fill="hold" grpId="0" nodeType="withEffect">
                                  <p:stCondLst>
                                    <p:cond delay="0"/>
                                  </p:stCondLst>
                                  <p:childTnLst>
                                    <p:set>
                                      <p:cBhvr>
                                        <p:cTn id="23" dur="1" fill="hold">
                                          <p:stCondLst>
                                            <p:cond delay="0"/>
                                          </p:stCondLst>
                                        </p:cTn>
                                        <p:tgtEl>
                                          <p:spTgt spid="21"/>
                                        </p:tgtEl>
                                        <p:attrNameLst>
                                          <p:attrName>style.visibility</p:attrName>
                                        </p:attrNameLst>
                                      </p:cBhvr>
                                      <p:to>
                                        <p:strVal val="visible"/>
                                      </p:to>
                                    </p:set>
                                    <p:anim calcmode="lin" valueType="num">
                                      <p:cBhvr>
                                        <p:cTn id="24" dur="1000" fill="hold"/>
                                        <p:tgtEl>
                                          <p:spTgt spid="21"/>
                                        </p:tgtEl>
                                        <p:attrNameLst>
                                          <p:attrName>ppt_w</p:attrName>
                                        </p:attrNameLst>
                                      </p:cBhvr>
                                      <p:tavLst>
                                        <p:tav tm="0">
                                          <p:val>
                                            <p:fltVal val="0"/>
                                          </p:val>
                                        </p:tav>
                                        <p:tav tm="100000">
                                          <p:val>
                                            <p:strVal val="#ppt_w"/>
                                          </p:val>
                                        </p:tav>
                                      </p:tavLst>
                                    </p:anim>
                                    <p:anim calcmode="lin" valueType="num">
                                      <p:cBhvr>
                                        <p:cTn id="25" dur="1000" fill="hold"/>
                                        <p:tgtEl>
                                          <p:spTgt spid="21"/>
                                        </p:tgtEl>
                                        <p:attrNameLst>
                                          <p:attrName>ppt_h</p:attrName>
                                        </p:attrNameLst>
                                      </p:cBhvr>
                                      <p:tavLst>
                                        <p:tav tm="0">
                                          <p:val>
                                            <p:fltVal val="0"/>
                                          </p:val>
                                        </p:tav>
                                        <p:tav tm="100000">
                                          <p:val>
                                            <p:strVal val="#ppt_h"/>
                                          </p:val>
                                        </p:tav>
                                      </p:tavLst>
                                    </p:anim>
                                    <p:anim calcmode="lin" valueType="num">
                                      <p:cBhvr>
                                        <p:cTn id="26" dur="1000" fill="hold"/>
                                        <p:tgtEl>
                                          <p:spTgt spid="21"/>
                                        </p:tgtEl>
                                        <p:attrNameLst>
                                          <p:attrName>style.rotation</p:attrName>
                                        </p:attrNameLst>
                                      </p:cBhvr>
                                      <p:tavLst>
                                        <p:tav tm="0">
                                          <p:val>
                                            <p:fltVal val="90"/>
                                          </p:val>
                                        </p:tav>
                                        <p:tav tm="100000">
                                          <p:val>
                                            <p:fltVal val="0"/>
                                          </p:val>
                                        </p:tav>
                                      </p:tavLst>
                                    </p:anim>
                                    <p:animEffect transition="in" filter="fade">
                                      <p:cBhvr>
                                        <p:cTn id="27" dur="1000"/>
                                        <p:tgtEl>
                                          <p:spTgt spid="21"/>
                                        </p:tgtEl>
                                      </p:cBhvr>
                                    </p:animEffect>
                                  </p:childTnLst>
                                </p:cTn>
                              </p:par>
                              <p:par>
                                <p:cTn id="28" presetID="31" presetClass="entr" presetSubtype="0" fill="hold" grpId="0" nodeType="withEffect">
                                  <p:stCondLst>
                                    <p:cond delay="0"/>
                                  </p:stCondLst>
                                  <p:childTnLst>
                                    <p:set>
                                      <p:cBhvr>
                                        <p:cTn id="29" dur="1" fill="hold">
                                          <p:stCondLst>
                                            <p:cond delay="0"/>
                                          </p:stCondLst>
                                        </p:cTn>
                                        <p:tgtEl>
                                          <p:spTgt spid="19"/>
                                        </p:tgtEl>
                                        <p:attrNameLst>
                                          <p:attrName>style.visibility</p:attrName>
                                        </p:attrNameLst>
                                      </p:cBhvr>
                                      <p:to>
                                        <p:strVal val="visible"/>
                                      </p:to>
                                    </p:set>
                                    <p:anim calcmode="lin" valueType="num">
                                      <p:cBhvr>
                                        <p:cTn id="30" dur="1000" fill="hold"/>
                                        <p:tgtEl>
                                          <p:spTgt spid="19"/>
                                        </p:tgtEl>
                                        <p:attrNameLst>
                                          <p:attrName>ppt_w</p:attrName>
                                        </p:attrNameLst>
                                      </p:cBhvr>
                                      <p:tavLst>
                                        <p:tav tm="0">
                                          <p:val>
                                            <p:fltVal val="0"/>
                                          </p:val>
                                        </p:tav>
                                        <p:tav tm="100000">
                                          <p:val>
                                            <p:strVal val="#ppt_w"/>
                                          </p:val>
                                        </p:tav>
                                      </p:tavLst>
                                    </p:anim>
                                    <p:anim calcmode="lin" valueType="num">
                                      <p:cBhvr>
                                        <p:cTn id="31" dur="1000" fill="hold"/>
                                        <p:tgtEl>
                                          <p:spTgt spid="19"/>
                                        </p:tgtEl>
                                        <p:attrNameLst>
                                          <p:attrName>ppt_h</p:attrName>
                                        </p:attrNameLst>
                                      </p:cBhvr>
                                      <p:tavLst>
                                        <p:tav tm="0">
                                          <p:val>
                                            <p:fltVal val="0"/>
                                          </p:val>
                                        </p:tav>
                                        <p:tav tm="100000">
                                          <p:val>
                                            <p:strVal val="#ppt_h"/>
                                          </p:val>
                                        </p:tav>
                                      </p:tavLst>
                                    </p:anim>
                                    <p:anim calcmode="lin" valueType="num">
                                      <p:cBhvr>
                                        <p:cTn id="32" dur="1000" fill="hold"/>
                                        <p:tgtEl>
                                          <p:spTgt spid="19"/>
                                        </p:tgtEl>
                                        <p:attrNameLst>
                                          <p:attrName>style.rotation</p:attrName>
                                        </p:attrNameLst>
                                      </p:cBhvr>
                                      <p:tavLst>
                                        <p:tav tm="0">
                                          <p:val>
                                            <p:fltVal val="90"/>
                                          </p:val>
                                        </p:tav>
                                        <p:tav tm="100000">
                                          <p:val>
                                            <p:fltVal val="0"/>
                                          </p:val>
                                        </p:tav>
                                      </p:tavLst>
                                    </p:anim>
                                    <p:animEffect transition="in" filter="fade">
                                      <p:cBhvr>
                                        <p:cTn id="33" dur="1000"/>
                                        <p:tgtEl>
                                          <p:spTgt spid="19"/>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grpId="0" nodeType="clickEffect">
                                  <p:stCondLst>
                                    <p:cond delay="0"/>
                                  </p:stCondLst>
                                  <p:childTnLst>
                                    <p:set>
                                      <p:cBhvr>
                                        <p:cTn id="37" dur="1" fill="hold">
                                          <p:stCondLst>
                                            <p:cond delay="0"/>
                                          </p:stCondLst>
                                        </p:cTn>
                                        <p:tgtEl>
                                          <p:spTgt spid="25"/>
                                        </p:tgtEl>
                                        <p:attrNameLst>
                                          <p:attrName>style.visibility</p:attrName>
                                        </p:attrNameLst>
                                      </p:cBhvr>
                                      <p:to>
                                        <p:strVal val="visible"/>
                                      </p:to>
                                    </p:set>
                                    <p:animEffect transition="in" filter="randombar(horizontal)">
                                      <p:cBhvr>
                                        <p:cTn id="38" dur="500"/>
                                        <p:tgtEl>
                                          <p:spTgt spid="25"/>
                                        </p:tgtEl>
                                      </p:cBhvr>
                                    </p:animEffect>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29">
                                            <p:txEl>
                                              <p:pRg st="0" end="0"/>
                                            </p:txEl>
                                          </p:spTgt>
                                        </p:tgtEl>
                                        <p:attrNameLst>
                                          <p:attrName>style.visibility</p:attrName>
                                        </p:attrNameLst>
                                      </p:cBhvr>
                                      <p:to>
                                        <p:strVal val="visible"/>
                                      </p:to>
                                    </p:set>
                                    <p:animEffect transition="in" filter="fade">
                                      <p:cBhvr>
                                        <p:cTn id="43" dur="1000"/>
                                        <p:tgtEl>
                                          <p:spTgt spid="29">
                                            <p:txEl>
                                              <p:pRg st="0" end="0"/>
                                            </p:txEl>
                                          </p:spTgt>
                                        </p:tgtEl>
                                      </p:cBhvr>
                                    </p:animEffect>
                                    <p:anim calcmode="lin" valueType="num">
                                      <p:cBhvr>
                                        <p:cTn id="44" dur="1000" fill="hold"/>
                                        <p:tgtEl>
                                          <p:spTgt spid="29">
                                            <p:txEl>
                                              <p:pRg st="0" end="0"/>
                                            </p:txEl>
                                          </p:spTgt>
                                        </p:tgtEl>
                                        <p:attrNameLst>
                                          <p:attrName>ppt_x</p:attrName>
                                        </p:attrNameLst>
                                      </p:cBhvr>
                                      <p:tavLst>
                                        <p:tav tm="0">
                                          <p:val>
                                            <p:strVal val="#ppt_x"/>
                                          </p:val>
                                        </p:tav>
                                        <p:tav tm="100000">
                                          <p:val>
                                            <p:strVal val="#ppt_x"/>
                                          </p:val>
                                        </p:tav>
                                      </p:tavLst>
                                    </p:anim>
                                    <p:anim calcmode="lin" valueType="num">
                                      <p:cBhvr>
                                        <p:cTn id="45" dur="1000" fill="hold"/>
                                        <p:tgtEl>
                                          <p:spTgt spid="2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22" grpId="0" animBg="1"/>
      <p:bldP spid="2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4572000" cy="523220"/>
          </a:xfrm>
          <a:prstGeom prst="rect">
            <a:avLst/>
          </a:prstGeom>
        </p:spPr>
        <p:txBody>
          <a:bodyPr>
            <a:spAutoFit/>
          </a:bodyPr>
          <a:lstStyle/>
          <a:p>
            <a:r>
              <a:rPr lang="tr-TR" sz="2800" b="1" dirty="0">
                <a:solidFill>
                  <a:srgbClr val="1F5463"/>
                </a:solidFill>
              </a:rPr>
              <a:t>FİNANSAL SİSTEM</a:t>
            </a:r>
          </a:p>
        </p:txBody>
      </p:sp>
      <p:sp>
        <p:nvSpPr>
          <p:cNvPr id="6" name="Dikdörtgen 5"/>
          <p:cNvSpPr/>
          <p:nvPr/>
        </p:nvSpPr>
        <p:spPr>
          <a:xfrm>
            <a:off x="880642" y="1186755"/>
            <a:ext cx="7382716" cy="3046988"/>
          </a:xfrm>
          <a:prstGeom prst="rect">
            <a:avLst/>
          </a:prstGeom>
        </p:spPr>
        <p:txBody>
          <a:bodyPr wrap="square">
            <a:spAutoFit/>
          </a:bodyPr>
          <a:lstStyle/>
          <a:p>
            <a:pPr>
              <a:spcBef>
                <a:spcPts val="1200"/>
              </a:spcBef>
            </a:pPr>
            <a:r>
              <a:rPr lang="tr-TR" dirty="0"/>
              <a:t>Finansal sistemde olup biten tüm hadise, fonların bir elden diğerine aktarılmasıdır. Ancak bu fon aktarım mekanizmasının sağlıklı işleyebilmesi için düzgün çalışan bir finansal sisteme ihtiyaç vardır.</a:t>
            </a:r>
          </a:p>
          <a:p>
            <a:pPr>
              <a:spcBef>
                <a:spcPts val="1200"/>
              </a:spcBef>
            </a:pPr>
            <a:endParaRPr lang="tr-TR" dirty="0"/>
          </a:p>
          <a:p>
            <a:pPr>
              <a:spcBef>
                <a:spcPts val="1200"/>
              </a:spcBef>
            </a:pPr>
            <a:r>
              <a:rPr lang="tr-TR" dirty="0"/>
              <a:t>Sistemin bir yanında borç verenler (tasarruf sahipleri) yani fon arz edenler, diğer yanında ise borç alanlar (harcama yapanlar) yani fon talep edenler bulunur. Finansal sistemin her iki yanı da , 3 temel ekonomik birim olan </a:t>
            </a:r>
            <a:r>
              <a:rPr lang="tr-TR" b="1" dirty="0"/>
              <a:t>birey, firma, devlet ve yabancı yatırımcı</a:t>
            </a:r>
            <a:r>
              <a:rPr lang="tr-TR" dirty="0"/>
              <a:t>dan oluşur.</a:t>
            </a:r>
          </a:p>
          <a:p>
            <a:pPr>
              <a:spcBef>
                <a:spcPts val="1200"/>
              </a:spcBef>
            </a:pPr>
            <a:endParaRPr lang="tr-TR" b="1" dirty="0"/>
          </a:p>
        </p:txBody>
      </p:sp>
    </p:spTree>
    <p:extLst>
      <p:ext uri="{BB962C8B-B14F-4D97-AF65-F5344CB8AC3E}">
        <p14:creationId xmlns:p14="http://schemas.microsoft.com/office/powerpoint/2010/main" val="2806937563"/>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p:cTn id="12"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6">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6">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anim calcmode="lin" valueType="num">
                                      <p:cBhvr>
                                        <p:cTn id="20" dur="10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1" dur="1000" fill="hold"/>
                                        <p:tgtEl>
                                          <p:spTgt spid="6">
                                            <p:txEl>
                                              <p:pRg st="2" end="2"/>
                                            </p:txEl>
                                          </p:spTgt>
                                        </p:tgtEl>
                                        <p:attrNameLst>
                                          <p:attrName>ppt_h</p:attrName>
                                        </p:attrNameLst>
                                      </p:cBhvr>
                                      <p:tavLst>
                                        <p:tav tm="0">
                                          <p:val>
                                            <p:fltVal val="0"/>
                                          </p:val>
                                        </p:tav>
                                        <p:tav tm="100000">
                                          <p:val>
                                            <p:strVal val="#ppt_h"/>
                                          </p:val>
                                        </p:tav>
                                      </p:tavLst>
                                    </p:anim>
                                    <p:anim calcmode="lin" valueType="num">
                                      <p:cBhvr>
                                        <p:cTn id="22" dur="1000" fill="hold"/>
                                        <p:tgtEl>
                                          <p:spTgt spid="6">
                                            <p:txEl>
                                              <p:pRg st="2" end="2"/>
                                            </p:txEl>
                                          </p:spTgt>
                                        </p:tgtEl>
                                        <p:attrNameLst>
                                          <p:attrName>style.rotation</p:attrName>
                                        </p:attrNameLst>
                                      </p:cBhvr>
                                      <p:tavLst>
                                        <p:tav tm="0">
                                          <p:val>
                                            <p:fltVal val="90"/>
                                          </p:val>
                                        </p:tav>
                                        <p:tav tm="100000">
                                          <p:val>
                                            <p:fltVal val="0"/>
                                          </p:val>
                                        </p:tav>
                                      </p:tavLst>
                                    </p:anim>
                                    <p:animEffect transition="in" filter="fade">
                                      <p:cBhvr>
                                        <p:cTn id="23" dur="1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4572000" cy="523220"/>
          </a:xfrm>
          <a:prstGeom prst="rect">
            <a:avLst/>
          </a:prstGeom>
        </p:spPr>
        <p:txBody>
          <a:bodyPr>
            <a:spAutoFit/>
          </a:bodyPr>
          <a:lstStyle/>
          <a:p>
            <a:r>
              <a:rPr lang="tr-TR" sz="2800" b="1" dirty="0">
                <a:solidFill>
                  <a:srgbClr val="1F5463"/>
                </a:solidFill>
              </a:rPr>
              <a:t>FİNANSAL SİSTEM ŞEMASI</a:t>
            </a:r>
          </a:p>
        </p:txBody>
      </p:sp>
      <p:pic>
        <p:nvPicPr>
          <p:cNvPr id="2" name="Resim 1">
            <a:extLst>
              <a:ext uri="{FF2B5EF4-FFF2-40B4-BE49-F238E27FC236}">
                <a16:creationId xmlns:a16="http://schemas.microsoft.com/office/drawing/2014/main" id="{94E2EE6E-02B6-8536-9E0D-F0861918F8A1}"/>
              </a:ext>
            </a:extLst>
          </p:cNvPr>
          <p:cNvPicPr>
            <a:picLocks noChangeAspect="1"/>
          </p:cNvPicPr>
          <p:nvPr/>
        </p:nvPicPr>
        <p:blipFill>
          <a:blip r:embed="rId2"/>
          <a:stretch>
            <a:fillRect/>
          </a:stretch>
        </p:blipFill>
        <p:spPr>
          <a:xfrm>
            <a:off x="2056786" y="879088"/>
            <a:ext cx="5030427" cy="4264412"/>
          </a:xfrm>
          <a:prstGeom prst="rect">
            <a:avLst/>
          </a:prstGeom>
        </p:spPr>
      </p:pic>
    </p:spTree>
    <p:extLst>
      <p:ext uri="{BB962C8B-B14F-4D97-AF65-F5344CB8AC3E}">
        <p14:creationId xmlns:p14="http://schemas.microsoft.com/office/powerpoint/2010/main" val="1443723833"/>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5942556" cy="523220"/>
          </a:xfrm>
          <a:prstGeom prst="rect">
            <a:avLst/>
          </a:prstGeom>
        </p:spPr>
        <p:txBody>
          <a:bodyPr wrap="square">
            <a:spAutoFit/>
          </a:bodyPr>
          <a:lstStyle/>
          <a:p>
            <a:r>
              <a:rPr lang="tr-TR" sz="2800" b="1" dirty="0">
                <a:solidFill>
                  <a:srgbClr val="1F5463"/>
                </a:solidFill>
              </a:rPr>
              <a:t>FİNANSAL SİSTEMİN TEMEL İŞLEVLERİ</a:t>
            </a:r>
          </a:p>
        </p:txBody>
      </p:sp>
      <p:sp>
        <p:nvSpPr>
          <p:cNvPr id="6" name="Dikdörtgen 5"/>
          <p:cNvSpPr/>
          <p:nvPr/>
        </p:nvSpPr>
        <p:spPr>
          <a:xfrm>
            <a:off x="880642" y="1186755"/>
            <a:ext cx="7382716" cy="3354765"/>
          </a:xfrm>
          <a:prstGeom prst="rect">
            <a:avLst/>
          </a:prstGeom>
        </p:spPr>
        <p:txBody>
          <a:bodyPr wrap="square">
            <a:spAutoFit/>
          </a:bodyPr>
          <a:lstStyle/>
          <a:p>
            <a:pPr marL="342900" indent="-342900">
              <a:spcBef>
                <a:spcPts val="1200"/>
              </a:spcBef>
              <a:buFont typeface="+mj-lt"/>
              <a:buAutoNum type="arabicPeriod"/>
            </a:pPr>
            <a:r>
              <a:rPr lang="tr-TR" dirty="0"/>
              <a:t>Alacaklılar ile borçluların bir araya getirilmesi,</a:t>
            </a:r>
          </a:p>
          <a:p>
            <a:pPr marL="342900" indent="-342900">
              <a:spcBef>
                <a:spcPts val="1200"/>
              </a:spcBef>
              <a:buFont typeface="+mj-lt"/>
              <a:buAutoNum type="arabicPeriod"/>
            </a:pPr>
            <a:r>
              <a:rPr lang="tr-TR" dirty="0"/>
              <a:t>Riskin dağıtılması,</a:t>
            </a:r>
          </a:p>
          <a:p>
            <a:pPr marL="342900" indent="-342900">
              <a:spcBef>
                <a:spcPts val="1200"/>
              </a:spcBef>
              <a:buFont typeface="+mj-lt"/>
              <a:buAutoNum type="arabicPeriod"/>
            </a:pPr>
            <a:r>
              <a:rPr lang="tr-TR" dirty="0"/>
              <a:t>Likiditenin sağlanması,</a:t>
            </a:r>
          </a:p>
          <a:p>
            <a:pPr marL="342900" indent="-342900">
              <a:spcBef>
                <a:spcPts val="1200"/>
              </a:spcBef>
              <a:buFont typeface="+mj-lt"/>
              <a:buAutoNum type="arabicPeriod"/>
            </a:pPr>
            <a:r>
              <a:rPr lang="tr-TR" dirty="0"/>
              <a:t>Finansal bilgi aktarımı.</a:t>
            </a:r>
          </a:p>
          <a:p>
            <a:pPr>
              <a:spcBef>
                <a:spcPts val="1200"/>
              </a:spcBef>
            </a:pPr>
            <a:endParaRPr lang="tr-TR" dirty="0"/>
          </a:p>
          <a:p>
            <a:pPr>
              <a:spcBef>
                <a:spcPts val="1200"/>
              </a:spcBef>
            </a:pPr>
            <a:r>
              <a:rPr lang="tr-TR" dirty="0"/>
              <a:t>Finansal sistemin en önemli işlevi, </a:t>
            </a:r>
            <a:r>
              <a:rPr lang="tr-TR" b="1" dirty="0"/>
              <a:t>fon arz eden </a:t>
            </a:r>
            <a:r>
              <a:rPr lang="tr-TR" dirty="0"/>
              <a:t>birimlerle </a:t>
            </a:r>
            <a:r>
              <a:rPr lang="tr-TR" b="1" dirty="0"/>
              <a:t>fon talep eden </a:t>
            </a:r>
            <a:r>
              <a:rPr lang="tr-TR" dirty="0"/>
              <a:t>birimler arasında, fonların </a:t>
            </a:r>
            <a:r>
              <a:rPr lang="tr-TR" b="1" dirty="0"/>
              <a:t>etkin ve kesintisiz aktarımını </a:t>
            </a:r>
            <a:r>
              <a:rPr lang="tr-TR" dirty="0"/>
              <a:t>sağlamaktır. Bankalar, fonların kesintisiz ve etkin biçimde akmasına yönelik finansal aracılık sürecinin en belirgin ve en önemli halkası durumundadır.</a:t>
            </a:r>
          </a:p>
        </p:txBody>
      </p:sp>
    </p:spTree>
    <p:extLst>
      <p:ext uri="{BB962C8B-B14F-4D97-AF65-F5344CB8AC3E}">
        <p14:creationId xmlns:p14="http://schemas.microsoft.com/office/powerpoint/2010/main" val="340681398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p:cTn id="12"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6">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6">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6">
                                            <p:txEl>
                                              <p:pRg st="1" end="1"/>
                                            </p:txEl>
                                          </p:spTgt>
                                        </p:tgtEl>
                                        <p:attrNameLst>
                                          <p:attrName>style.visibility</p:attrName>
                                        </p:attrNameLst>
                                      </p:cBhvr>
                                      <p:to>
                                        <p:strVal val="visible"/>
                                      </p:to>
                                    </p:set>
                                    <p:anim calcmode="lin" valueType="num">
                                      <p:cBhvr>
                                        <p:cTn id="20" dur="1000" fill="hold"/>
                                        <p:tgtEl>
                                          <p:spTgt spid="6">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6">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6">
                                            <p:txEl>
                                              <p:pRg st="1" end="1"/>
                                            </p:txEl>
                                          </p:spTgt>
                                        </p:tgtEl>
                                        <p:attrNameLst>
                                          <p:attrName>style.rotation</p:attrName>
                                        </p:attrNameLst>
                                      </p:cBhvr>
                                      <p:tavLst>
                                        <p:tav tm="0">
                                          <p:val>
                                            <p:fltVal val="90"/>
                                          </p:val>
                                        </p:tav>
                                        <p:tav tm="100000">
                                          <p:val>
                                            <p:fltVal val="0"/>
                                          </p:val>
                                        </p:tav>
                                      </p:tavLst>
                                    </p:anim>
                                    <p:animEffect transition="in" filter="fade">
                                      <p:cBhvr>
                                        <p:cTn id="23" dur="1000"/>
                                        <p:tgtEl>
                                          <p:spTgt spid="6">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nodeType="clickEffect">
                                  <p:stCondLst>
                                    <p:cond delay="0"/>
                                  </p:stCondLst>
                                  <p:childTnLst>
                                    <p:set>
                                      <p:cBhvr>
                                        <p:cTn id="27" dur="1" fill="hold">
                                          <p:stCondLst>
                                            <p:cond delay="0"/>
                                          </p:stCondLst>
                                        </p:cTn>
                                        <p:tgtEl>
                                          <p:spTgt spid="6">
                                            <p:txEl>
                                              <p:pRg st="2" end="2"/>
                                            </p:txEl>
                                          </p:spTgt>
                                        </p:tgtEl>
                                        <p:attrNameLst>
                                          <p:attrName>style.visibility</p:attrName>
                                        </p:attrNameLst>
                                      </p:cBhvr>
                                      <p:to>
                                        <p:strVal val="visible"/>
                                      </p:to>
                                    </p:set>
                                    <p:anim calcmode="lin" valueType="num">
                                      <p:cBhvr>
                                        <p:cTn id="28" dur="10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9" dur="1000" fill="hold"/>
                                        <p:tgtEl>
                                          <p:spTgt spid="6">
                                            <p:txEl>
                                              <p:pRg st="2" end="2"/>
                                            </p:txEl>
                                          </p:spTgt>
                                        </p:tgtEl>
                                        <p:attrNameLst>
                                          <p:attrName>ppt_h</p:attrName>
                                        </p:attrNameLst>
                                      </p:cBhvr>
                                      <p:tavLst>
                                        <p:tav tm="0">
                                          <p:val>
                                            <p:fltVal val="0"/>
                                          </p:val>
                                        </p:tav>
                                        <p:tav tm="100000">
                                          <p:val>
                                            <p:strVal val="#ppt_h"/>
                                          </p:val>
                                        </p:tav>
                                      </p:tavLst>
                                    </p:anim>
                                    <p:anim calcmode="lin" valueType="num">
                                      <p:cBhvr>
                                        <p:cTn id="30" dur="1000" fill="hold"/>
                                        <p:tgtEl>
                                          <p:spTgt spid="6">
                                            <p:txEl>
                                              <p:pRg st="2" end="2"/>
                                            </p:txEl>
                                          </p:spTgt>
                                        </p:tgtEl>
                                        <p:attrNameLst>
                                          <p:attrName>style.rotation</p:attrName>
                                        </p:attrNameLst>
                                      </p:cBhvr>
                                      <p:tavLst>
                                        <p:tav tm="0">
                                          <p:val>
                                            <p:fltVal val="90"/>
                                          </p:val>
                                        </p:tav>
                                        <p:tav tm="100000">
                                          <p:val>
                                            <p:fltVal val="0"/>
                                          </p:val>
                                        </p:tav>
                                      </p:tavLst>
                                    </p:anim>
                                    <p:animEffect transition="in" filter="fade">
                                      <p:cBhvr>
                                        <p:cTn id="31" dur="1000"/>
                                        <p:tgtEl>
                                          <p:spTgt spid="6">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1" presetClass="entr" presetSubtype="0" fill="hold" nodeType="clickEffect">
                                  <p:stCondLst>
                                    <p:cond delay="0"/>
                                  </p:stCondLst>
                                  <p:childTnLst>
                                    <p:set>
                                      <p:cBhvr>
                                        <p:cTn id="35" dur="1" fill="hold">
                                          <p:stCondLst>
                                            <p:cond delay="0"/>
                                          </p:stCondLst>
                                        </p:cTn>
                                        <p:tgtEl>
                                          <p:spTgt spid="6">
                                            <p:txEl>
                                              <p:pRg st="3" end="3"/>
                                            </p:txEl>
                                          </p:spTgt>
                                        </p:tgtEl>
                                        <p:attrNameLst>
                                          <p:attrName>style.visibility</p:attrName>
                                        </p:attrNameLst>
                                      </p:cBhvr>
                                      <p:to>
                                        <p:strVal val="visible"/>
                                      </p:to>
                                    </p:set>
                                    <p:anim calcmode="lin" valueType="num">
                                      <p:cBhvr>
                                        <p:cTn id="36" dur="1000" fill="hold"/>
                                        <p:tgtEl>
                                          <p:spTgt spid="6">
                                            <p:txEl>
                                              <p:pRg st="3" end="3"/>
                                            </p:txEl>
                                          </p:spTgt>
                                        </p:tgtEl>
                                        <p:attrNameLst>
                                          <p:attrName>ppt_w</p:attrName>
                                        </p:attrNameLst>
                                      </p:cBhvr>
                                      <p:tavLst>
                                        <p:tav tm="0">
                                          <p:val>
                                            <p:fltVal val="0"/>
                                          </p:val>
                                        </p:tav>
                                        <p:tav tm="100000">
                                          <p:val>
                                            <p:strVal val="#ppt_w"/>
                                          </p:val>
                                        </p:tav>
                                      </p:tavLst>
                                    </p:anim>
                                    <p:anim calcmode="lin" valueType="num">
                                      <p:cBhvr>
                                        <p:cTn id="37" dur="1000" fill="hold"/>
                                        <p:tgtEl>
                                          <p:spTgt spid="6">
                                            <p:txEl>
                                              <p:pRg st="3" end="3"/>
                                            </p:txEl>
                                          </p:spTgt>
                                        </p:tgtEl>
                                        <p:attrNameLst>
                                          <p:attrName>ppt_h</p:attrName>
                                        </p:attrNameLst>
                                      </p:cBhvr>
                                      <p:tavLst>
                                        <p:tav tm="0">
                                          <p:val>
                                            <p:fltVal val="0"/>
                                          </p:val>
                                        </p:tav>
                                        <p:tav tm="100000">
                                          <p:val>
                                            <p:strVal val="#ppt_h"/>
                                          </p:val>
                                        </p:tav>
                                      </p:tavLst>
                                    </p:anim>
                                    <p:anim calcmode="lin" valueType="num">
                                      <p:cBhvr>
                                        <p:cTn id="38" dur="1000" fill="hold"/>
                                        <p:tgtEl>
                                          <p:spTgt spid="6">
                                            <p:txEl>
                                              <p:pRg st="3" end="3"/>
                                            </p:txEl>
                                          </p:spTgt>
                                        </p:tgtEl>
                                        <p:attrNameLst>
                                          <p:attrName>style.rotation</p:attrName>
                                        </p:attrNameLst>
                                      </p:cBhvr>
                                      <p:tavLst>
                                        <p:tav tm="0">
                                          <p:val>
                                            <p:fltVal val="90"/>
                                          </p:val>
                                        </p:tav>
                                        <p:tav tm="100000">
                                          <p:val>
                                            <p:fltVal val="0"/>
                                          </p:val>
                                        </p:tav>
                                      </p:tavLst>
                                    </p:anim>
                                    <p:animEffect transition="in" filter="fade">
                                      <p:cBhvr>
                                        <p:cTn id="39" dur="1000"/>
                                        <p:tgtEl>
                                          <p:spTgt spid="6">
                                            <p:txEl>
                                              <p:pRg st="3" end="3"/>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31" presetClass="entr" presetSubtype="0" fill="hold" nodeType="clickEffect">
                                  <p:stCondLst>
                                    <p:cond delay="0"/>
                                  </p:stCondLst>
                                  <p:childTnLst>
                                    <p:set>
                                      <p:cBhvr>
                                        <p:cTn id="43" dur="1" fill="hold">
                                          <p:stCondLst>
                                            <p:cond delay="0"/>
                                          </p:stCondLst>
                                        </p:cTn>
                                        <p:tgtEl>
                                          <p:spTgt spid="6">
                                            <p:txEl>
                                              <p:pRg st="5" end="5"/>
                                            </p:txEl>
                                          </p:spTgt>
                                        </p:tgtEl>
                                        <p:attrNameLst>
                                          <p:attrName>style.visibility</p:attrName>
                                        </p:attrNameLst>
                                      </p:cBhvr>
                                      <p:to>
                                        <p:strVal val="visible"/>
                                      </p:to>
                                    </p:set>
                                    <p:anim calcmode="lin" valueType="num">
                                      <p:cBhvr>
                                        <p:cTn id="44" dur="1000" fill="hold"/>
                                        <p:tgtEl>
                                          <p:spTgt spid="6">
                                            <p:txEl>
                                              <p:pRg st="5" end="5"/>
                                            </p:txEl>
                                          </p:spTgt>
                                        </p:tgtEl>
                                        <p:attrNameLst>
                                          <p:attrName>ppt_w</p:attrName>
                                        </p:attrNameLst>
                                      </p:cBhvr>
                                      <p:tavLst>
                                        <p:tav tm="0">
                                          <p:val>
                                            <p:fltVal val="0"/>
                                          </p:val>
                                        </p:tav>
                                        <p:tav tm="100000">
                                          <p:val>
                                            <p:strVal val="#ppt_w"/>
                                          </p:val>
                                        </p:tav>
                                      </p:tavLst>
                                    </p:anim>
                                    <p:anim calcmode="lin" valueType="num">
                                      <p:cBhvr>
                                        <p:cTn id="45" dur="1000" fill="hold"/>
                                        <p:tgtEl>
                                          <p:spTgt spid="6">
                                            <p:txEl>
                                              <p:pRg st="5" end="5"/>
                                            </p:txEl>
                                          </p:spTgt>
                                        </p:tgtEl>
                                        <p:attrNameLst>
                                          <p:attrName>ppt_h</p:attrName>
                                        </p:attrNameLst>
                                      </p:cBhvr>
                                      <p:tavLst>
                                        <p:tav tm="0">
                                          <p:val>
                                            <p:fltVal val="0"/>
                                          </p:val>
                                        </p:tav>
                                        <p:tav tm="100000">
                                          <p:val>
                                            <p:strVal val="#ppt_h"/>
                                          </p:val>
                                        </p:tav>
                                      </p:tavLst>
                                    </p:anim>
                                    <p:anim calcmode="lin" valueType="num">
                                      <p:cBhvr>
                                        <p:cTn id="46" dur="1000" fill="hold"/>
                                        <p:tgtEl>
                                          <p:spTgt spid="6">
                                            <p:txEl>
                                              <p:pRg st="5" end="5"/>
                                            </p:txEl>
                                          </p:spTgt>
                                        </p:tgtEl>
                                        <p:attrNameLst>
                                          <p:attrName>style.rotation</p:attrName>
                                        </p:attrNameLst>
                                      </p:cBhvr>
                                      <p:tavLst>
                                        <p:tav tm="0">
                                          <p:val>
                                            <p:fltVal val="90"/>
                                          </p:val>
                                        </p:tav>
                                        <p:tav tm="100000">
                                          <p:val>
                                            <p:fltVal val="0"/>
                                          </p:val>
                                        </p:tav>
                                      </p:tavLst>
                                    </p:anim>
                                    <p:animEffect transition="in" filter="fade">
                                      <p:cBhvr>
                                        <p:cTn id="47" dur="10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5942556" cy="523220"/>
          </a:xfrm>
          <a:prstGeom prst="rect">
            <a:avLst/>
          </a:prstGeom>
        </p:spPr>
        <p:txBody>
          <a:bodyPr wrap="square">
            <a:spAutoFit/>
          </a:bodyPr>
          <a:lstStyle/>
          <a:p>
            <a:r>
              <a:rPr lang="tr-TR" sz="2800" b="1" dirty="0">
                <a:solidFill>
                  <a:srgbClr val="1F5463"/>
                </a:solidFill>
              </a:rPr>
              <a:t>FİNANSAL SİSTEMDE FON AKIŞI</a:t>
            </a:r>
          </a:p>
        </p:txBody>
      </p:sp>
      <p:sp>
        <p:nvSpPr>
          <p:cNvPr id="6" name="Dikdörtgen 5"/>
          <p:cNvSpPr/>
          <p:nvPr/>
        </p:nvSpPr>
        <p:spPr>
          <a:xfrm>
            <a:off x="880642" y="1186755"/>
            <a:ext cx="7382716" cy="3354765"/>
          </a:xfrm>
          <a:prstGeom prst="rect">
            <a:avLst/>
          </a:prstGeom>
        </p:spPr>
        <p:txBody>
          <a:bodyPr wrap="square">
            <a:spAutoFit/>
          </a:bodyPr>
          <a:lstStyle/>
          <a:p>
            <a:pPr>
              <a:spcBef>
                <a:spcPts val="1200"/>
              </a:spcBef>
            </a:pPr>
            <a:r>
              <a:rPr lang="tr-TR" dirty="0"/>
              <a:t>Finansal piyasalarda fon sunumu/talebi ya </a:t>
            </a:r>
            <a:r>
              <a:rPr lang="tr-TR" b="1" dirty="0"/>
              <a:t>direkt (doğrudan)</a:t>
            </a:r>
            <a:r>
              <a:rPr lang="tr-TR" dirty="0"/>
              <a:t> ya da finansal kurumlar aracılığıyla </a:t>
            </a:r>
            <a:r>
              <a:rPr lang="tr-TR" b="1" dirty="0"/>
              <a:t>dolaylı </a:t>
            </a:r>
            <a:r>
              <a:rPr lang="tr-TR" dirty="0"/>
              <a:t>olarak karşılanmaktadır.</a:t>
            </a:r>
          </a:p>
          <a:p>
            <a:pPr>
              <a:spcBef>
                <a:spcPts val="1200"/>
              </a:spcBef>
            </a:pPr>
            <a:r>
              <a:rPr lang="tr-TR" dirty="0"/>
              <a:t>Finansal aracılık yapan kurumların temel fonksiyonu kolay ve etkin bir şekilde fonların aktarımını yaparak fon akımını kolaylaştırmaktır.</a:t>
            </a:r>
          </a:p>
          <a:p>
            <a:pPr>
              <a:spcBef>
                <a:spcPts val="1200"/>
              </a:spcBef>
            </a:pPr>
            <a:r>
              <a:rPr lang="tr-TR" dirty="0"/>
              <a:t>Finansal sistemde iki ayrı fon çıkış mekanizması bulunur:</a:t>
            </a:r>
          </a:p>
          <a:p>
            <a:pPr marL="285750" indent="-285750">
              <a:spcBef>
                <a:spcPts val="1200"/>
              </a:spcBef>
              <a:buFont typeface="Arial" panose="020B0604020202020204" pitchFamily="34" charset="0"/>
              <a:buChar char="•"/>
            </a:pPr>
            <a:r>
              <a:rPr lang="tr-TR" b="1" dirty="0"/>
              <a:t>Doğrudan Finansman: </a:t>
            </a:r>
            <a:r>
              <a:rPr lang="tr-TR" dirty="0"/>
              <a:t>Fon arz edenler ile fon talep edenler arasında herhangi bir aracı bulunmamaktadır.</a:t>
            </a:r>
          </a:p>
          <a:p>
            <a:pPr marL="285750" indent="-285750">
              <a:spcBef>
                <a:spcPts val="1200"/>
              </a:spcBef>
              <a:buFont typeface="Arial" panose="020B0604020202020204" pitchFamily="34" charset="0"/>
              <a:buChar char="•"/>
            </a:pPr>
            <a:r>
              <a:rPr lang="tr-TR" b="1" dirty="0"/>
              <a:t>Dolaylı Finansman: </a:t>
            </a:r>
            <a:r>
              <a:rPr lang="tr-TR" dirty="0"/>
              <a:t>Finansal aracılar bulunmaktadır.</a:t>
            </a:r>
          </a:p>
          <a:p>
            <a:pPr marL="342900" indent="-342900">
              <a:spcBef>
                <a:spcPts val="1200"/>
              </a:spcBef>
              <a:buFont typeface="+mj-lt"/>
              <a:buAutoNum type="arabicPeriod"/>
            </a:pPr>
            <a:endParaRPr lang="tr-TR" dirty="0"/>
          </a:p>
        </p:txBody>
      </p:sp>
    </p:spTree>
    <p:extLst>
      <p:ext uri="{BB962C8B-B14F-4D97-AF65-F5344CB8AC3E}">
        <p14:creationId xmlns:p14="http://schemas.microsoft.com/office/powerpoint/2010/main" val="330586820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p:cTn id="12"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6">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6">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6">
                                            <p:txEl>
                                              <p:pRg st="1" end="1"/>
                                            </p:txEl>
                                          </p:spTgt>
                                        </p:tgtEl>
                                        <p:attrNameLst>
                                          <p:attrName>style.visibility</p:attrName>
                                        </p:attrNameLst>
                                      </p:cBhvr>
                                      <p:to>
                                        <p:strVal val="visible"/>
                                      </p:to>
                                    </p:set>
                                    <p:anim calcmode="lin" valueType="num">
                                      <p:cBhvr>
                                        <p:cTn id="20" dur="1000" fill="hold"/>
                                        <p:tgtEl>
                                          <p:spTgt spid="6">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6">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6">
                                            <p:txEl>
                                              <p:pRg st="1" end="1"/>
                                            </p:txEl>
                                          </p:spTgt>
                                        </p:tgtEl>
                                        <p:attrNameLst>
                                          <p:attrName>style.rotation</p:attrName>
                                        </p:attrNameLst>
                                      </p:cBhvr>
                                      <p:tavLst>
                                        <p:tav tm="0">
                                          <p:val>
                                            <p:fltVal val="90"/>
                                          </p:val>
                                        </p:tav>
                                        <p:tav tm="100000">
                                          <p:val>
                                            <p:fltVal val="0"/>
                                          </p:val>
                                        </p:tav>
                                      </p:tavLst>
                                    </p:anim>
                                    <p:animEffect transition="in" filter="fade">
                                      <p:cBhvr>
                                        <p:cTn id="23" dur="1000"/>
                                        <p:tgtEl>
                                          <p:spTgt spid="6">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nodeType="clickEffect">
                                  <p:stCondLst>
                                    <p:cond delay="0"/>
                                  </p:stCondLst>
                                  <p:childTnLst>
                                    <p:set>
                                      <p:cBhvr>
                                        <p:cTn id="27" dur="1" fill="hold">
                                          <p:stCondLst>
                                            <p:cond delay="0"/>
                                          </p:stCondLst>
                                        </p:cTn>
                                        <p:tgtEl>
                                          <p:spTgt spid="6">
                                            <p:txEl>
                                              <p:pRg st="2" end="2"/>
                                            </p:txEl>
                                          </p:spTgt>
                                        </p:tgtEl>
                                        <p:attrNameLst>
                                          <p:attrName>style.visibility</p:attrName>
                                        </p:attrNameLst>
                                      </p:cBhvr>
                                      <p:to>
                                        <p:strVal val="visible"/>
                                      </p:to>
                                    </p:set>
                                    <p:anim calcmode="lin" valueType="num">
                                      <p:cBhvr>
                                        <p:cTn id="28" dur="10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9" dur="1000" fill="hold"/>
                                        <p:tgtEl>
                                          <p:spTgt spid="6">
                                            <p:txEl>
                                              <p:pRg st="2" end="2"/>
                                            </p:txEl>
                                          </p:spTgt>
                                        </p:tgtEl>
                                        <p:attrNameLst>
                                          <p:attrName>ppt_h</p:attrName>
                                        </p:attrNameLst>
                                      </p:cBhvr>
                                      <p:tavLst>
                                        <p:tav tm="0">
                                          <p:val>
                                            <p:fltVal val="0"/>
                                          </p:val>
                                        </p:tav>
                                        <p:tav tm="100000">
                                          <p:val>
                                            <p:strVal val="#ppt_h"/>
                                          </p:val>
                                        </p:tav>
                                      </p:tavLst>
                                    </p:anim>
                                    <p:anim calcmode="lin" valueType="num">
                                      <p:cBhvr>
                                        <p:cTn id="30" dur="1000" fill="hold"/>
                                        <p:tgtEl>
                                          <p:spTgt spid="6">
                                            <p:txEl>
                                              <p:pRg st="2" end="2"/>
                                            </p:txEl>
                                          </p:spTgt>
                                        </p:tgtEl>
                                        <p:attrNameLst>
                                          <p:attrName>style.rotation</p:attrName>
                                        </p:attrNameLst>
                                      </p:cBhvr>
                                      <p:tavLst>
                                        <p:tav tm="0">
                                          <p:val>
                                            <p:fltVal val="90"/>
                                          </p:val>
                                        </p:tav>
                                        <p:tav tm="100000">
                                          <p:val>
                                            <p:fltVal val="0"/>
                                          </p:val>
                                        </p:tav>
                                      </p:tavLst>
                                    </p:anim>
                                    <p:animEffect transition="in" filter="fade">
                                      <p:cBhvr>
                                        <p:cTn id="31" dur="1000"/>
                                        <p:tgtEl>
                                          <p:spTgt spid="6">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1" presetClass="entr" presetSubtype="0" fill="hold" nodeType="clickEffect">
                                  <p:stCondLst>
                                    <p:cond delay="0"/>
                                  </p:stCondLst>
                                  <p:childTnLst>
                                    <p:set>
                                      <p:cBhvr>
                                        <p:cTn id="35" dur="1" fill="hold">
                                          <p:stCondLst>
                                            <p:cond delay="0"/>
                                          </p:stCondLst>
                                        </p:cTn>
                                        <p:tgtEl>
                                          <p:spTgt spid="6">
                                            <p:txEl>
                                              <p:pRg st="3" end="3"/>
                                            </p:txEl>
                                          </p:spTgt>
                                        </p:tgtEl>
                                        <p:attrNameLst>
                                          <p:attrName>style.visibility</p:attrName>
                                        </p:attrNameLst>
                                      </p:cBhvr>
                                      <p:to>
                                        <p:strVal val="visible"/>
                                      </p:to>
                                    </p:set>
                                    <p:anim calcmode="lin" valueType="num">
                                      <p:cBhvr>
                                        <p:cTn id="36" dur="1000" fill="hold"/>
                                        <p:tgtEl>
                                          <p:spTgt spid="6">
                                            <p:txEl>
                                              <p:pRg st="3" end="3"/>
                                            </p:txEl>
                                          </p:spTgt>
                                        </p:tgtEl>
                                        <p:attrNameLst>
                                          <p:attrName>ppt_w</p:attrName>
                                        </p:attrNameLst>
                                      </p:cBhvr>
                                      <p:tavLst>
                                        <p:tav tm="0">
                                          <p:val>
                                            <p:fltVal val="0"/>
                                          </p:val>
                                        </p:tav>
                                        <p:tav tm="100000">
                                          <p:val>
                                            <p:strVal val="#ppt_w"/>
                                          </p:val>
                                        </p:tav>
                                      </p:tavLst>
                                    </p:anim>
                                    <p:anim calcmode="lin" valueType="num">
                                      <p:cBhvr>
                                        <p:cTn id="37" dur="1000" fill="hold"/>
                                        <p:tgtEl>
                                          <p:spTgt spid="6">
                                            <p:txEl>
                                              <p:pRg st="3" end="3"/>
                                            </p:txEl>
                                          </p:spTgt>
                                        </p:tgtEl>
                                        <p:attrNameLst>
                                          <p:attrName>ppt_h</p:attrName>
                                        </p:attrNameLst>
                                      </p:cBhvr>
                                      <p:tavLst>
                                        <p:tav tm="0">
                                          <p:val>
                                            <p:fltVal val="0"/>
                                          </p:val>
                                        </p:tav>
                                        <p:tav tm="100000">
                                          <p:val>
                                            <p:strVal val="#ppt_h"/>
                                          </p:val>
                                        </p:tav>
                                      </p:tavLst>
                                    </p:anim>
                                    <p:anim calcmode="lin" valueType="num">
                                      <p:cBhvr>
                                        <p:cTn id="38" dur="1000" fill="hold"/>
                                        <p:tgtEl>
                                          <p:spTgt spid="6">
                                            <p:txEl>
                                              <p:pRg st="3" end="3"/>
                                            </p:txEl>
                                          </p:spTgt>
                                        </p:tgtEl>
                                        <p:attrNameLst>
                                          <p:attrName>style.rotation</p:attrName>
                                        </p:attrNameLst>
                                      </p:cBhvr>
                                      <p:tavLst>
                                        <p:tav tm="0">
                                          <p:val>
                                            <p:fltVal val="90"/>
                                          </p:val>
                                        </p:tav>
                                        <p:tav tm="100000">
                                          <p:val>
                                            <p:fltVal val="0"/>
                                          </p:val>
                                        </p:tav>
                                      </p:tavLst>
                                    </p:anim>
                                    <p:animEffect transition="in" filter="fade">
                                      <p:cBhvr>
                                        <p:cTn id="39" dur="1000"/>
                                        <p:tgtEl>
                                          <p:spTgt spid="6">
                                            <p:txEl>
                                              <p:pRg st="3" end="3"/>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31" presetClass="entr" presetSubtype="0" fill="hold" nodeType="clickEffect">
                                  <p:stCondLst>
                                    <p:cond delay="0"/>
                                  </p:stCondLst>
                                  <p:childTnLst>
                                    <p:set>
                                      <p:cBhvr>
                                        <p:cTn id="43" dur="1" fill="hold">
                                          <p:stCondLst>
                                            <p:cond delay="0"/>
                                          </p:stCondLst>
                                        </p:cTn>
                                        <p:tgtEl>
                                          <p:spTgt spid="6">
                                            <p:txEl>
                                              <p:pRg st="4" end="4"/>
                                            </p:txEl>
                                          </p:spTgt>
                                        </p:tgtEl>
                                        <p:attrNameLst>
                                          <p:attrName>style.visibility</p:attrName>
                                        </p:attrNameLst>
                                      </p:cBhvr>
                                      <p:to>
                                        <p:strVal val="visible"/>
                                      </p:to>
                                    </p:set>
                                    <p:anim calcmode="lin" valueType="num">
                                      <p:cBhvr>
                                        <p:cTn id="44" dur="1000" fill="hold"/>
                                        <p:tgtEl>
                                          <p:spTgt spid="6">
                                            <p:txEl>
                                              <p:pRg st="4" end="4"/>
                                            </p:txEl>
                                          </p:spTgt>
                                        </p:tgtEl>
                                        <p:attrNameLst>
                                          <p:attrName>ppt_w</p:attrName>
                                        </p:attrNameLst>
                                      </p:cBhvr>
                                      <p:tavLst>
                                        <p:tav tm="0">
                                          <p:val>
                                            <p:fltVal val="0"/>
                                          </p:val>
                                        </p:tav>
                                        <p:tav tm="100000">
                                          <p:val>
                                            <p:strVal val="#ppt_w"/>
                                          </p:val>
                                        </p:tav>
                                      </p:tavLst>
                                    </p:anim>
                                    <p:anim calcmode="lin" valueType="num">
                                      <p:cBhvr>
                                        <p:cTn id="45" dur="1000" fill="hold"/>
                                        <p:tgtEl>
                                          <p:spTgt spid="6">
                                            <p:txEl>
                                              <p:pRg st="4" end="4"/>
                                            </p:txEl>
                                          </p:spTgt>
                                        </p:tgtEl>
                                        <p:attrNameLst>
                                          <p:attrName>ppt_h</p:attrName>
                                        </p:attrNameLst>
                                      </p:cBhvr>
                                      <p:tavLst>
                                        <p:tav tm="0">
                                          <p:val>
                                            <p:fltVal val="0"/>
                                          </p:val>
                                        </p:tav>
                                        <p:tav tm="100000">
                                          <p:val>
                                            <p:strVal val="#ppt_h"/>
                                          </p:val>
                                        </p:tav>
                                      </p:tavLst>
                                    </p:anim>
                                    <p:anim calcmode="lin" valueType="num">
                                      <p:cBhvr>
                                        <p:cTn id="46" dur="1000" fill="hold"/>
                                        <p:tgtEl>
                                          <p:spTgt spid="6">
                                            <p:txEl>
                                              <p:pRg st="4" end="4"/>
                                            </p:txEl>
                                          </p:spTgt>
                                        </p:tgtEl>
                                        <p:attrNameLst>
                                          <p:attrName>style.rotation</p:attrName>
                                        </p:attrNameLst>
                                      </p:cBhvr>
                                      <p:tavLst>
                                        <p:tav tm="0">
                                          <p:val>
                                            <p:fltVal val="90"/>
                                          </p:val>
                                        </p:tav>
                                        <p:tav tm="100000">
                                          <p:val>
                                            <p:fltVal val="0"/>
                                          </p:val>
                                        </p:tav>
                                      </p:tavLst>
                                    </p:anim>
                                    <p:animEffect transition="in" filter="fade">
                                      <p:cBhvr>
                                        <p:cTn id="47" dur="10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5942556" cy="523220"/>
          </a:xfrm>
          <a:prstGeom prst="rect">
            <a:avLst/>
          </a:prstGeom>
        </p:spPr>
        <p:txBody>
          <a:bodyPr wrap="square">
            <a:spAutoFit/>
          </a:bodyPr>
          <a:lstStyle/>
          <a:p>
            <a:r>
              <a:rPr lang="tr-TR" sz="2800" b="1" dirty="0">
                <a:solidFill>
                  <a:srgbClr val="1F5463"/>
                </a:solidFill>
              </a:rPr>
              <a:t>FİNANSAL SİSTEMDE FON AKIŞI</a:t>
            </a:r>
          </a:p>
        </p:txBody>
      </p:sp>
      <p:pic>
        <p:nvPicPr>
          <p:cNvPr id="2" name="İçerik Yer Tutucusu 3">
            <a:extLst>
              <a:ext uri="{FF2B5EF4-FFF2-40B4-BE49-F238E27FC236}">
                <a16:creationId xmlns:a16="http://schemas.microsoft.com/office/drawing/2014/main" id="{093BF93A-77A1-78DA-D9E4-F1291E13D8D9}"/>
              </a:ext>
            </a:extLst>
          </p:cNvPr>
          <p:cNvPicPr>
            <a:picLocks noChangeAspect="1"/>
          </p:cNvPicPr>
          <p:nvPr/>
        </p:nvPicPr>
        <p:blipFill>
          <a:blip r:embed="rId2"/>
          <a:stretch>
            <a:fillRect/>
          </a:stretch>
        </p:blipFill>
        <p:spPr>
          <a:xfrm>
            <a:off x="861692" y="1274073"/>
            <a:ext cx="7093158" cy="2595354"/>
          </a:xfrm>
          <a:prstGeom prst="rect">
            <a:avLst/>
          </a:prstGeom>
        </p:spPr>
      </p:pic>
    </p:spTree>
    <p:extLst>
      <p:ext uri="{BB962C8B-B14F-4D97-AF65-F5344CB8AC3E}">
        <p14:creationId xmlns:p14="http://schemas.microsoft.com/office/powerpoint/2010/main" val="340932114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par>
                                <p:cTn id="8" presetID="10" presetClass="entr" presetSubtype="0" fill="hold" nodeType="withEffect">
                                  <p:stCondLst>
                                    <p:cond delay="50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5942556" cy="523220"/>
          </a:xfrm>
          <a:prstGeom prst="rect">
            <a:avLst/>
          </a:prstGeom>
        </p:spPr>
        <p:txBody>
          <a:bodyPr wrap="square">
            <a:spAutoFit/>
          </a:bodyPr>
          <a:lstStyle/>
          <a:p>
            <a:r>
              <a:rPr lang="tr-TR" sz="2800" b="1" dirty="0">
                <a:solidFill>
                  <a:srgbClr val="1F5463"/>
                </a:solidFill>
              </a:rPr>
              <a:t>FİNANSAL SİSTEMDE FON AKIŞI</a:t>
            </a:r>
          </a:p>
        </p:txBody>
      </p:sp>
      <p:pic>
        <p:nvPicPr>
          <p:cNvPr id="3" name="Resim 2">
            <a:extLst>
              <a:ext uri="{FF2B5EF4-FFF2-40B4-BE49-F238E27FC236}">
                <a16:creationId xmlns:a16="http://schemas.microsoft.com/office/drawing/2014/main" id="{A898E827-9A26-8453-38A6-A2ECA44F22B7}"/>
              </a:ext>
            </a:extLst>
          </p:cNvPr>
          <p:cNvPicPr>
            <a:picLocks noChangeAspect="1"/>
          </p:cNvPicPr>
          <p:nvPr/>
        </p:nvPicPr>
        <p:blipFill>
          <a:blip r:embed="rId2"/>
          <a:stretch>
            <a:fillRect/>
          </a:stretch>
        </p:blipFill>
        <p:spPr>
          <a:xfrm>
            <a:off x="861692" y="934730"/>
            <a:ext cx="7243070" cy="3751886"/>
          </a:xfrm>
          <a:prstGeom prst="rect">
            <a:avLst/>
          </a:prstGeom>
        </p:spPr>
      </p:pic>
    </p:spTree>
    <p:extLst>
      <p:ext uri="{BB962C8B-B14F-4D97-AF65-F5344CB8AC3E}">
        <p14:creationId xmlns:p14="http://schemas.microsoft.com/office/powerpoint/2010/main" val="360584880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par>
                                <p:cTn id="8" presetID="10" presetClass="entr" presetSubtype="0" fill="hold" nodeType="withEffect">
                                  <p:stCondLst>
                                    <p:cond delay="50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5942556" cy="523220"/>
          </a:xfrm>
          <a:prstGeom prst="rect">
            <a:avLst/>
          </a:prstGeom>
        </p:spPr>
        <p:txBody>
          <a:bodyPr wrap="square">
            <a:spAutoFit/>
          </a:bodyPr>
          <a:lstStyle/>
          <a:p>
            <a:r>
              <a:rPr lang="tr-TR" sz="2800" b="1" dirty="0">
                <a:solidFill>
                  <a:srgbClr val="1F5463"/>
                </a:solidFill>
              </a:rPr>
              <a:t>FİNANSAL SİSTEMİN İŞLEYİŞİ</a:t>
            </a:r>
          </a:p>
        </p:txBody>
      </p:sp>
      <p:pic>
        <p:nvPicPr>
          <p:cNvPr id="2" name="Resim 1">
            <a:extLst>
              <a:ext uri="{FF2B5EF4-FFF2-40B4-BE49-F238E27FC236}">
                <a16:creationId xmlns:a16="http://schemas.microsoft.com/office/drawing/2014/main" id="{774C49C5-D76F-9D55-F709-DD9A52D0A1FD}"/>
              </a:ext>
            </a:extLst>
          </p:cNvPr>
          <p:cNvPicPr>
            <a:picLocks noChangeAspect="1"/>
          </p:cNvPicPr>
          <p:nvPr/>
        </p:nvPicPr>
        <p:blipFill>
          <a:blip r:embed="rId2"/>
          <a:stretch>
            <a:fillRect/>
          </a:stretch>
        </p:blipFill>
        <p:spPr>
          <a:xfrm>
            <a:off x="861692" y="934730"/>
            <a:ext cx="5112568" cy="3861091"/>
          </a:xfrm>
          <a:prstGeom prst="rect">
            <a:avLst/>
          </a:prstGeom>
        </p:spPr>
      </p:pic>
    </p:spTree>
    <p:extLst>
      <p:ext uri="{BB962C8B-B14F-4D97-AF65-F5344CB8AC3E}">
        <p14:creationId xmlns:p14="http://schemas.microsoft.com/office/powerpoint/2010/main" val="178725500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4572000" cy="523220"/>
          </a:xfrm>
          <a:prstGeom prst="rect">
            <a:avLst/>
          </a:prstGeom>
        </p:spPr>
        <p:txBody>
          <a:bodyPr>
            <a:spAutoFit/>
          </a:bodyPr>
          <a:lstStyle/>
          <a:p>
            <a:r>
              <a:rPr lang="tr-TR" sz="2800" b="1" dirty="0">
                <a:solidFill>
                  <a:srgbClr val="1F5463"/>
                </a:solidFill>
              </a:rPr>
              <a:t>FİNANSAL SİSTEM</a:t>
            </a:r>
          </a:p>
        </p:txBody>
      </p:sp>
      <p:sp>
        <p:nvSpPr>
          <p:cNvPr id="6" name="Dikdörtgen 5"/>
          <p:cNvSpPr/>
          <p:nvPr/>
        </p:nvSpPr>
        <p:spPr>
          <a:xfrm>
            <a:off x="880642" y="1186755"/>
            <a:ext cx="7382716" cy="3323987"/>
          </a:xfrm>
          <a:prstGeom prst="rect">
            <a:avLst/>
          </a:prstGeom>
        </p:spPr>
        <p:txBody>
          <a:bodyPr wrap="square">
            <a:spAutoFit/>
          </a:bodyPr>
          <a:lstStyle/>
          <a:p>
            <a:pPr>
              <a:spcBef>
                <a:spcPts val="1200"/>
              </a:spcBef>
            </a:pPr>
            <a:r>
              <a:rPr lang="tr-TR" dirty="0"/>
              <a:t>Bugün Türkiye’deki bir insanın günlük yaşamında duyduğu sözcükler arasında </a:t>
            </a:r>
            <a:r>
              <a:rPr lang="tr-TR" b="1" i="1" dirty="0"/>
              <a:t>“param yetmedi”, “bankaya gittim”, ”kredi kartı ile ödedim”, “yine mevduat faizleri düşmüş, ne yapsam ki?”, “borsa alıp başını gidiyor”, “galiba döviz yükselecekmiş”</a:t>
            </a:r>
            <a:r>
              <a:rPr lang="tr-TR" dirty="0"/>
              <a:t> epeyce yer tutuyor.</a:t>
            </a:r>
          </a:p>
          <a:p>
            <a:pPr>
              <a:spcBef>
                <a:spcPts val="1200"/>
              </a:spcBef>
            </a:pPr>
            <a:r>
              <a:rPr lang="tr-TR" dirty="0"/>
              <a:t>Haberleri okuyan herhangi bir kişi, buna benzer ifadelerin yanında bir de </a:t>
            </a:r>
            <a:r>
              <a:rPr lang="tr-TR" b="1" i="1" dirty="0"/>
              <a:t>“cari açık artmış”, “sıcak para bütün bunlara yol açıyor!”, “para talebi yeterince artmıyor”, “ekonomi canlanmıyor, eğer öyle olsaydı toplam kredi talebi artardı”, “altın son yılların en yüksek seviyesinde” </a:t>
            </a:r>
            <a:r>
              <a:rPr lang="tr-TR" dirty="0"/>
              <a:t>gibi ifadelere rastlayabilir.</a:t>
            </a:r>
          </a:p>
          <a:p>
            <a:pPr>
              <a:spcBef>
                <a:spcPts val="1200"/>
              </a:spcBef>
            </a:pPr>
            <a:endParaRPr lang="tr-TR" b="1" dirty="0"/>
          </a:p>
          <a:p>
            <a:pPr>
              <a:spcBef>
                <a:spcPts val="1200"/>
              </a:spcBef>
            </a:pPr>
            <a:endParaRPr lang="tr-TR" b="1" dirty="0"/>
          </a:p>
        </p:txBody>
      </p:sp>
    </p:spTree>
    <p:extLst>
      <p:ext uri="{BB962C8B-B14F-4D97-AF65-F5344CB8AC3E}">
        <p14:creationId xmlns:p14="http://schemas.microsoft.com/office/powerpoint/2010/main" val="26710414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p:cTn id="12"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6">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6">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6">
                                            <p:txEl>
                                              <p:pRg st="1" end="1"/>
                                            </p:txEl>
                                          </p:spTgt>
                                        </p:tgtEl>
                                        <p:attrNameLst>
                                          <p:attrName>style.visibility</p:attrName>
                                        </p:attrNameLst>
                                      </p:cBhvr>
                                      <p:to>
                                        <p:strVal val="visible"/>
                                      </p:to>
                                    </p:set>
                                    <p:anim calcmode="lin" valueType="num">
                                      <p:cBhvr>
                                        <p:cTn id="20" dur="1000" fill="hold"/>
                                        <p:tgtEl>
                                          <p:spTgt spid="6">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6">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6">
                                            <p:txEl>
                                              <p:pRg st="1" end="1"/>
                                            </p:txEl>
                                          </p:spTgt>
                                        </p:tgtEl>
                                        <p:attrNameLst>
                                          <p:attrName>style.rotation</p:attrName>
                                        </p:attrNameLst>
                                      </p:cBhvr>
                                      <p:tavLst>
                                        <p:tav tm="0">
                                          <p:val>
                                            <p:fltVal val="90"/>
                                          </p:val>
                                        </p:tav>
                                        <p:tav tm="100000">
                                          <p:val>
                                            <p:fltVal val="0"/>
                                          </p:val>
                                        </p:tav>
                                      </p:tavLst>
                                    </p:anim>
                                    <p:animEffect transition="in" filter="fade">
                                      <p:cBhvr>
                                        <p:cTn id="23" dur="10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4572000" cy="523220"/>
          </a:xfrm>
          <a:prstGeom prst="rect">
            <a:avLst/>
          </a:prstGeom>
        </p:spPr>
        <p:txBody>
          <a:bodyPr>
            <a:spAutoFit/>
          </a:bodyPr>
          <a:lstStyle/>
          <a:p>
            <a:r>
              <a:rPr lang="tr-TR" sz="2800" b="1" dirty="0">
                <a:solidFill>
                  <a:srgbClr val="1F5463"/>
                </a:solidFill>
              </a:rPr>
              <a:t>FİNANSAL SİSTEM</a:t>
            </a:r>
          </a:p>
        </p:txBody>
      </p:sp>
      <p:sp>
        <p:nvSpPr>
          <p:cNvPr id="6" name="Dikdörtgen 5"/>
          <p:cNvSpPr/>
          <p:nvPr/>
        </p:nvSpPr>
        <p:spPr>
          <a:xfrm>
            <a:off x="880642" y="1186755"/>
            <a:ext cx="7382716" cy="3908762"/>
          </a:xfrm>
          <a:prstGeom prst="rect">
            <a:avLst/>
          </a:prstGeom>
        </p:spPr>
        <p:txBody>
          <a:bodyPr wrap="square">
            <a:spAutoFit/>
          </a:bodyPr>
          <a:lstStyle/>
          <a:p>
            <a:pPr>
              <a:spcBef>
                <a:spcPts val="1200"/>
              </a:spcBef>
            </a:pPr>
            <a:r>
              <a:rPr lang="tr-TR" b="1" i="1" dirty="0"/>
              <a:t>“Mevduat faizleri düşmüş” </a:t>
            </a:r>
            <a:r>
              <a:rPr lang="tr-TR" dirty="0"/>
              <a:t>diyen bir kişi, gelirinden artırdığı kısmı ne yapacağını düşünüyordur. Mikro değişkenler olarak adlandırdığımız bu kavramlar, birey (kişi, aile, firma) düzeyinde geçerliği olan kavramlardır.</a:t>
            </a:r>
          </a:p>
          <a:p>
            <a:pPr>
              <a:spcBef>
                <a:spcPts val="1200"/>
              </a:spcBef>
            </a:pPr>
            <a:endParaRPr lang="tr-TR" dirty="0"/>
          </a:p>
          <a:p>
            <a:pPr>
              <a:spcBef>
                <a:spcPts val="1200"/>
              </a:spcBef>
            </a:pPr>
            <a:r>
              <a:rPr lang="tr-TR" dirty="0"/>
              <a:t>Öte yandan </a:t>
            </a:r>
            <a:r>
              <a:rPr lang="tr-TR" b="1" i="1" dirty="0"/>
              <a:t>“cari açık artmış” </a:t>
            </a:r>
            <a:r>
              <a:rPr lang="tr-TR" dirty="0"/>
              <a:t>denildiğinde Türkiye’nin belli bir dönemde (aylık, üç aylık, yıllık) kazandığı dövizler ile döviz harcamaları arasındaki farkın, ikincisi lehine bozulduğundan söz ediliyor. Bu ise kişiyle ilgili değil hepimizle ilgili bütüncül bir kavramdır. Bu tür kavramlara makro değişkenler diyoruz.</a:t>
            </a:r>
          </a:p>
          <a:p>
            <a:pPr>
              <a:spcBef>
                <a:spcPts val="1200"/>
              </a:spcBef>
            </a:pPr>
            <a:endParaRPr lang="tr-TR" dirty="0"/>
          </a:p>
          <a:p>
            <a:pPr>
              <a:spcBef>
                <a:spcPts val="1200"/>
              </a:spcBef>
            </a:pPr>
            <a:endParaRPr lang="tr-TR" b="1" dirty="0"/>
          </a:p>
          <a:p>
            <a:pPr>
              <a:spcBef>
                <a:spcPts val="1200"/>
              </a:spcBef>
            </a:pPr>
            <a:endParaRPr lang="tr-TR" b="1" dirty="0"/>
          </a:p>
        </p:txBody>
      </p:sp>
    </p:spTree>
    <p:extLst>
      <p:ext uri="{BB962C8B-B14F-4D97-AF65-F5344CB8AC3E}">
        <p14:creationId xmlns:p14="http://schemas.microsoft.com/office/powerpoint/2010/main" val="3695444413"/>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4572000" cy="523220"/>
          </a:xfrm>
          <a:prstGeom prst="rect">
            <a:avLst/>
          </a:prstGeom>
        </p:spPr>
        <p:txBody>
          <a:bodyPr>
            <a:spAutoFit/>
          </a:bodyPr>
          <a:lstStyle/>
          <a:p>
            <a:r>
              <a:rPr lang="tr-TR" sz="2800" b="1" dirty="0">
                <a:solidFill>
                  <a:srgbClr val="1F5463"/>
                </a:solidFill>
              </a:rPr>
              <a:t>FİNANSAL SİSTEM</a:t>
            </a:r>
          </a:p>
        </p:txBody>
      </p:sp>
      <p:sp>
        <p:nvSpPr>
          <p:cNvPr id="6" name="Dikdörtgen 5"/>
          <p:cNvSpPr/>
          <p:nvPr/>
        </p:nvSpPr>
        <p:spPr>
          <a:xfrm>
            <a:off x="880642" y="1186755"/>
            <a:ext cx="7382716" cy="3200876"/>
          </a:xfrm>
          <a:prstGeom prst="rect">
            <a:avLst/>
          </a:prstGeom>
        </p:spPr>
        <p:txBody>
          <a:bodyPr wrap="square">
            <a:spAutoFit/>
          </a:bodyPr>
          <a:lstStyle/>
          <a:p>
            <a:pPr>
              <a:spcBef>
                <a:spcPts val="1200"/>
              </a:spcBef>
            </a:pPr>
            <a:r>
              <a:rPr lang="tr-TR" dirty="0"/>
              <a:t>Türkiye’de yaşanan ekonomik olayları açıklamada tek başına iç değişkenler artık yetmiyor. Bunun anlamı Türkiye’nin </a:t>
            </a:r>
            <a:r>
              <a:rPr lang="tr-TR" b="1" dirty="0"/>
              <a:t>açık bir ekonomi </a:t>
            </a:r>
            <a:r>
              <a:rPr lang="tr-TR" dirty="0"/>
              <a:t>olduğudur. </a:t>
            </a:r>
            <a:r>
              <a:rPr lang="tr-TR" b="1" dirty="0"/>
              <a:t>Küreselleşme</a:t>
            </a:r>
            <a:r>
              <a:rPr lang="tr-TR" dirty="0"/>
              <a:t> ise buna yol açan önemli bir nedendir.</a:t>
            </a:r>
          </a:p>
          <a:p>
            <a:pPr>
              <a:spcBef>
                <a:spcPts val="1200"/>
              </a:spcBef>
            </a:pPr>
            <a:endParaRPr lang="tr-TR" dirty="0"/>
          </a:p>
          <a:p>
            <a:pPr>
              <a:spcBef>
                <a:spcPts val="1200"/>
              </a:spcBef>
            </a:pPr>
            <a:r>
              <a:rPr lang="tr-TR" dirty="0"/>
              <a:t>Tüm bunlara günümüzde Amerika’da, Avrupa’da, Asya’da, Orta Doğu’da yaşanan ve etkileri tüm dünyada görülen hem bireysel ve hem de ekonomik değişkenleri eklemek yerinde olacaktır.</a:t>
            </a:r>
          </a:p>
          <a:p>
            <a:pPr>
              <a:spcBef>
                <a:spcPts val="1200"/>
              </a:spcBef>
            </a:pPr>
            <a:endParaRPr lang="tr-TR" b="1" dirty="0"/>
          </a:p>
          <a:p>
            <a:pPr>
              <a:spcBef>
                <a:spcPts val="1200"/>
              </a:spcBef>
            </a:pPr>
            <a:endParaRPr lang="tr-TR" b="1" dirty="0"/>
          </a:p>
        </p:txBody>
      </p:sp>
    </p:spTree>
    <p:extLst>
      <p:ext uri="{BB962C8B-B14F-4D97-AF65-F5344CB8AC3E}">
        <p14:creationId xmlns:p14="http://schemas.microsoft.com/office/powerpoint/2010/main" val="3273633826"/>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4572000" cy="523220"/>
          </a:xfrm>
          <a:prstGeom prst="rect">
            <a:avLst/>
          </a:prstGeom>
        </p:spPr>
        <p:txBody>
          <a:bodyPr>
            <a:spAutoFit/>
          </a:bodyPr>
          <a:lstStyle/>
          <a:p>
            <a:r>
              <a:rPr lang="tr-TR" sz="2800" b="1" dirty="0">
                <a:solidFill>
                  <a:srgbClr val="1F5463"/>
                </a:solidFill>
              </a:rPr>
              <a:t>FİNANSAL SİSTEM</a:t>
            </a:r>
          </a:p>
        </p:txBody>
      </p:sp>
      <p:sp>
        <p:nvSpPr>
          <p:cNvPr id="6" name="Dikdörtgen 5"/>
          <p:cNvSpPr/>
          <p:nvPr/>
        </p:nvSpPr>
        <p:spPr>
          <a:xfrm>
            <a:off x="880642" y="1186755"/>
            <a:ext cx="7382716" cy="3477875"/>
          </a:xfrm>
          <a:prstGeom prst="rect">
            <a:avLst/>
          </a:prstGeom>
        </p:spPr>
        <p:txBody>
          <a:bodyPr wrap="square">
            <a:spAutoFit/>
          </a:bodyPr>
          <a:lstStyle/>
          <a:p>
            <a:pPr>
              <a:spcBef>
                <a:spcPts val="1200"/>
              </a:spcBef>
            </a:pPr>
            <a:r>
              <a:rPr lang="tr-TR" dirty="0"/>
              <a:t>Özellikle 1980 sonrasında tüm dünyada hızlanan ekonomik serbestleşme eğilimi sonucu, bir yandan finans sektörüne olan ihtiyaç artmış diğer yandan gerekli altyapı hazır olmadığı için gelişmiş ve gelişmekte olan birçok ülkede bankacılık alanında derin krizler yaşanmıştır.</a:t>
            </a:r>
          </a:p>
          <a:p>
            <a:pPr>
              <a:spcBef>
                <a:spcPts val="1200"/>
              </a:spcBef>
            </a:pPr>
            <a:endParaRPr lang="tr-TR" dirty="0"/>
          </a:p>
          <a:p>
            <a:pPr>
              <a:spcBef>
                <a:spcPts val="1200"/>
              </a:spcBef>
            </a:pPr>
            <a:r>
              <a:rPr lang="tr-TR" dirty="0"/>
              <a:t>Finans sektörünün istikrarı sadece kendisinin değil aynı zamanda ülkenin tüm ekonomik sisteminin bütünlüğü ve kalıcılığı açısından son derece önemli hale gelmiştir.</a:t>
            </a:r>
          </a:p>
          <a:p>
            <a:pPr>
              <a:spcBef>
                <a:spcPts val="1200"/>
              </a:spcBef>
            </a:pPr>
            <a:endParaRPr lang="tr-TR" dirty="0"/>
          </a:p>
          <a:p>
            <a:pPr>
              <a:spcBef>
                <a:spcPts val="1200"/>
              </a:spcBef>
            </a:pPr>
            <a:endParaRPr lang="tr-TR" b="1" dirty="0"/>
          </a:p>
        </p:txBody>
      </p:sp>
    </p:spTree>
    <p:extLst>
      <p:ext uri="{BB962C8B-B14F-4D97-AF65-F5344CB8AC3E}">
        <p14:creationId xmlns:p14="http://schemas.microsoft.com/office/powerpoint/2010/main" val="84570898"/>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p:cTn id="12"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6">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6">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anim calcmode="lin" valueType="num">
                                      <p:cBhvr>
                                        <p:cTn id="20" dur="10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1" dur="1000" fill="hold"/>
                                        <p:tgtEl>
                                          <p:spTgt spid="6">
                                            <p:txEl>
                                              <p:pRg st="2" end="2"/>
                                            </p:txEl>
                                          </p:spTgt>
                                        </p:tgtEl>
                                        <p:attrNameLst>
                                          <p:attrName>ppt_h</p:attrName>
                                        </p:attrNameLst>
                                      </p:cBhvr>
                                      <p:tavLst>
                                        <p:tav tm="0">
                                          <p:val>
                                            <p:fltVal val="0"/>
                                          </p:val>
                                        </p:tav>
                                        <p:tav tm="100000">
                                          <p:val>
                                            <p:strVal val="#ppt_h"/>
                                          </p:val>
                                        </p:tav>
                                      </p:tavLst>
                                    </p:anim>
                                    <p:anim calcmode="lin" valueType="num">
                                      <p:cBhvr>
                                        <p:cTn id="22" dur="1000" fill="hold"/>
                                        <p:tgtEl>
                                          <p:spTgt spid="6">
                                            <p:txEl>
                                              <p:pRg st="2" end="2"/>
                                            </p:txEl>
                                          </p:spTgt>
                                        </p:tgtEl>
                                        <p:attrNameLst>
                                          <p:attrName>style.rotation</p:attrName>
                                        </p:attrNameLst>
                                      </p:cBhvr>
                                      <p:tavLst>
                                        <p:tav tm="0">
                                          <p:val>
                                            <p:fltVal val="90"/>
                                          </p:val>
                                        </p:tav>
                                        <p:tav tm="100000">
                                          <p:val>
                                            <p:fltVal val="0"/>
                                          </p:val>
                                        </p:tav>
                                      </p:tavLst>
                                    </p:anim>
                                    <p:animEffect transition="in" filter="fade">
                                      <p:cBhvr>
                                        <p:cTn id="23" dur="1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4572000" cy="523220"/>
          </a:xfrm>
          <a:prstGeom prst="rect">
            <a:avLst/>
          </a:prstGeom>
        </p:spPr>
        <p:txBody>
          <a:bodyPr>
            <a:spAutoFit/>
          </a:bodyPr>
          <a:lstStyle/>
          <a:p>
            <a:r>
              <a:rPr lang="tr-TR" sz="2800" b="1" dirty="0">
                <a:solidFill>
                  <a:srgbClr val="1F5463"/>
                </a:solidFill>
              </a:rPr>
              <a:t>FİNANSAL SİSTEM</a:t>
            </a:r>
          </a:p>
        </p:txBody>
      </p:sp>
      <p:sp>
        <p:nvSpPr>
          <p:cNvPr id="6" name="Dikdörtgen 5"/>
          <p:cNvSpPr/>
          <p:nvPr/>
        </p:nvSpPr>
        <p:spPr>
          <a:xfrm>
            <a:off x="880642" y="1186755"/>
            <a:ext cx="7382716" cy="3354765"/>
          </a:xfrm>
          <a:prstGeom prst="rect">
            <a:avLst/>
          </a:prstGeom>
        </p:spPr>
        <p:txBody>
          <a:bodyPr wrap="square">
            <a:spAutoFit/>
          </a:bodyPr>
          <a:lstStyle/>
          <a:p>
            <a:pPr>
              <a:spcBef>
                <a:spcPts val="1200"/>
              </a:spcBef>
            </a:pPr>
            <a:r>
              <a:rPr lang="tr-TR" dirty="0"/>
              <a:t>Tüm bu kavramlar akla  3 soruyu getirmektedir:</a:t>
            </a:r>
          </a:p>
          <a:p>
            <a:pPr>
              <a:spcBef>
                <a:spcPts val="1200"/>
              </a:spcBef>
            </a:pPr>
            <a:endParaRPr lang="tr-TR" dirty="0"/>
          </a:p>
          <a:p>
            <a:pPr marL="285750" indent="-285750">
              <a:spcBef>
                <a:spcPts val="1200"/>
              </a:spcBef>
              <a:buFont typeface="Arial" panose="020B0604020202020204" pitchFamily="34" charset="0"/>
              <a:buChar char="•"/>
            </a:pPr>
            <a:r>
              <a:rPr lang="tr-TR" dirty="0"/>
              <a:t>Bundan 20 yıl önce, Türkiye’de, bu tür kavramlar günlük yaşamda pek kullanılmazdı. Nasıl oldu da bunlar günlük dilimizin bir parçası haline geldi?</a:t>
            </a:r>
          </a:p>
          <a:p>
            <a:pPr marL="285750" indent="-285750">
              <a:spcBef>
                <a:spcPts val="1200"/>
              </a:spcBef>
              <a:buFont typeface="Arial" panose="020B0604020202020204" pitchFamily="34" charset="0"/>
              <a:buChar char="•"/>
            </a:pPr>
            <a:r>
              <a:rPr lang="tr-TR" dirty="0"/>
              <a:t>Sözü edilen makro büyüklüklerin bizlerin günlük yaşamı açısından bir anlamı var mı?</a:t>
            </a:r>
          </a:p>
          <a:p>
            <a:pPr marL="285750" indent="-285750">
              <a:spcBef>
                <a:spcPts val="1200"/>
              </a:spcBef>
              <a:buFont typeface="Arial" panose="020B0604020202020204" pitchFamily="34" charset="0"/>
              <a:buChar char="•"/>
            </a:pPr>
            <a:r>
              <a:rPr lang="tr-TR" dirty="0"/>
              <a:t>Güney Amerika’da ne olduğu bizim günlük yaşamımızı niçin etkiliyor?</a:t>
            </a:r>
          </a:p>
          <a:p>
            <a:pPr>
              <a:spcBef>
                <a:spcPts val="1200"/>
              </a:spcBef>
            </a:pPr>
            <a:endParaRPr lang="tr-TR" dirty="0"/>
          </a:p>
        </p:txBody>
      </p:sp>
    </p:spTree>
    <p:extLst>
      <p:ext uri="{BB962C8B-B14F-4D97-AF65-F5344CB8AC3E}">
        <p14:creationId xmlns:p14="http://schemas.microsoft.com/office/powerpoint/2010/main" val="260635423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4572000" cy="523220"/>
          </a:xfrm>
          <a:prstGeom prst="rect">
            <a:avLst/>
          </a:prstGeom>
        </p:spPr>
        <p:txBody>
          <a:bodyPr>
            <a:spAutoFit/>
          </a:bodyPr>
          <a:lstStyle/>
          <a:p>
            <a:r>
              <a:rPr lang="tr-TR" sz="2800" b="1" dirty="0">
                <a:solidFill>
                  <a:srgbClr val="1F5463"/>
                </a:solidFill>
              </a:rPr>
              <a:t>FİNANSAL SİSTEM</a:t>
            </a:r>
          </a:p>
        </p:txBody>
      </p:sp>
      <p:sp>
        <p:nvSpPr>
          <p:cNvPr id="6" name="Dikdörtgen 5"/>
          <p:cNvSpPr/>
          <p:nvPr/>
        </p:nvSpPr>
        <p:spPr>
          <a:xfrm>
            <a:off x="880642" y="1186755"/>
            <a:ext cx="7382716" cy="3046988"/>
          </a:xfrm>
          <a:prstGeom prst="rect">
            <a:avLst/>
          </a:prstGeom>
        </p:spPr>
        <p:txBody>
          <a:bodyPr wrap="square">
            <a:spAutoFit/>
          </a:bodyPr>
          <a:lstStyle/>
          <a:p>
            <a:pPr>
              <a:spcBef>
                <a:spcPts val="1200"/>
              </a:spcBef>
            </a:pPr>
            <a:endParaRPr lang="tr-TR" dirty="0"/>
          </a:p>
          <a:p>
            <a:pPr>
              <a:spcBef>
                <a:spcPts val="1200"/>
              </a:spcBef>
            </a:pPr>
            <a:r>
              <a:rPr lang="tr-TR" dirty="0"/>
              <a:t>İşte bu soruların yanıtını verebilmek için finansal sistem olarak adlandırdığımız finansal kurumlar arası ilişkiler bütününü ele almamız gerekiyor. Böyle olunca bizim yaşamımızı doğrudan etkileyen ya da etkileyebilecek olan değişkenleri, bunlar ile makro büyüklükler arasındaki ilişkileri ve nihayet küreselleşen dünyada bunların ne anlama geldiğini anlamaya başlayabiliriz.</a:t>
            </a:r>
          </a:p>
          <a:p>
            <a:pPr>
              <a:spcBef>
                <a:spcPts val="1200"/>
              </a:spcBef>
            </a:pPr>
            <a:endParaRPr lang="tr-TR" dirty="0"/>
          </a:p>
          <a:p>
            <a:pPr>
              <a:spcBef>
                <a:spcPts val="1200"/>
              </a:spcBef>
            </a:pPr>
            <a:endParaRPr lang="tr-TR" b="1" dirty="0"/>
          </a:p>
        </p:txBody>
      </p:sp>
    </p:spTree>
    <p:extLst>
      <p:ext uri="{BB962C8B-B14F-4D97-AF65-F5344CB8AC3E}">
        <p14:creationId xmlns:p14="http://schemas.microsoft.com/office/powerpoint/2010/main" val="694990468"/>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 calcmode="lin" valueType="num">
                                      <p:cBhvr>
                                        <p:cTn id="12" dur="1000" fill="hold"/>
                                        <p:tgtEl>
                                          <p:spTgt spid="6">
                                            <p:txEl>
                                              <p:pRg st="1" end="1"/>
                                            </p:txEl>
                                          </p:spTgt>
                                        </p:tgtEl>
                                        <p:attrNameLst>
                                          <p:attrName>ppt_w</p:attrName>
                                        </p:attrNameLst>
                                      </p:cBhvr>
                                      <p:tavLst>
                                        <p:tav tm="0">
                                          <p:val>
                                            <p:fltVal val="0"/>
                                          </p:val>
                                        </p:tav>
                                        <p:tav tm="100000">
                                          <p:val>
                                            <p:strVal val="#ppt_w"/>
                                          </p:val>
                                        </p:tav>
                                      </p:tavLst>
                                    </p:anim>
                                    <p:anim calcmode="lin" valueType="num">
                                      <p:cBhvr>
                                        <p:cTn id="13" dur="1000" fill="hold"/>
                                        <p:tgtEl>
                                          <p:spTgt spid="6">
                                            <p:txEl>
                                              <p:pRg st="1" end="1"/>
                                            </p:txEl>
                                          </p:spTgt>
                                        </p:tgtEl>
                                        <p:attrNameLst>
                                          <p:attrName>ppt_h</p:attrName>
                                        </p:attrNameLst>
                                      </p:cBhvr>
                                      <p:tavLst>
                                        <p:tav tm="0">
                                          <p:val>
                                            <p:fltVal val="0"/>
                                          </p:val>
                                        </p:tav>
                                        <p:tav tm="100000">
                                          <p:val>
                                            <p:strVal val="#ppt_h"/>
                                          </p:val>
                                        </p:tav>
                                      </p:tavLst>
                                    </p:anim>
                                    <p:anim calcmode="lin" valueType="num">
                                      <p:cBhvr>
                                        <p:cTn id="14" dur="1000" fill="hold"/>
                                        <p:tgtEl>
                                          <p:spTgt spid="6">
                                            <p:txEl>
                                              <p:pRg st="1" end="1"/>
                                            </p:txEl>
                                          </p:spTgt>
                                        </p:tgtEl>
                                        <p:attrNameLst>
                                          <p:attrName>style.rotation</p:attrName>
                                        </p:attrNameLst>
                                      </p:cBhvr>
                                      <p:tavLst>
                                        <p:tav tm="0">
                                          <p:val>
                                            <p:fltVal val="90"/>
                                          </p:val>
                                        </p:tav>
                                        <p:tav tm="100000">
                                          <p:val>
                                            <p:fltVal val="0"/>
                                          </p:val>
                                        </p:tav>
                                      </p:tavLst>
                                    </p:anim>
                                    <p:animEffect transition="in" filter="fade">
                                      <p:cBhvr>
                                        <p:cTn id="15" dur="10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4572000" cy="523220"/>
          </a:xfrm>
          <a:prstGeom prst="rect">
            <a:avLst/>
          </a:prstGeom>
        </p:spPr>
        <p:txBody>
          <a:bodyPr>
            <a:spAutoFit/>
          </a:bodyPr>
          <a:lstStyle/>
          <a:p>
            <a:r>
              <a:rPr lang="tr-TR" sz="2800" b="1" dirty="0">
                <a:solidFill>
                  <a:srgbClr val="1F5463"/>
                </a:solidFill>
              </a:rPr>
              <a:t>FİNANSAL SİSTEM</a:t>
            </a:r>
          </a:p>
        </p:txBody>
      </p:sp>
      <p:sp>
        <p:nvSpPr>
          <p:cNvPr id="6" name="Dikdörtgen 5"/>
          <p:cNvSpPr/>
          <p:nvPr/>
        </p:nvSpPr>
        <p:spPr>
          <a:xfrm>
            <a:off x="880642" y="1186755"/>
            <a:ext cx="7382716" cy="2769989"/>
          </a:xfrm>
          <a:prstGeom prst="rect">
            <a:avLst/>
          </a:prstGeom>
        </p:spPr>
        <p:txBody>
          <a:bodyPr wrap="square">
            <a:spAutoFit/>
          </a:bodyPr>
          <a:lstStyle/>
          <a:p>
            <a:pPr>
              <a:spcBef>
                <a:spcPts val="1200"/>
              </a:spcBef>
            </a:pPr>
            <a:r>
              <a:rPr lang="tr-TR" dirty="0"/>
              <a:t>Bir ekonomide belirli kişi ve kurumların, piyasaların, araçların ve organizasyonların birlikte çeşitli işlevleri gerçekleştirmek için oluşturdukları bütüne </a:t>
            </a:r>
            <a:r>
              <a:rPr lang="tr-TR" b="1" dirty="0"/>
              <a:t>finansal sistem </a:t>
            </a:r>
            <a:r>
              <a:rPr lang="tr-TR" dirty="0"/>
              <a:t>denmektedir.</a:t>
            </a:r>
          </a:p>
          <a:p>
            <a:pPr>
              <a:spcBef>
                <a:spcPts val="1200"/>
              </a:spcBef>
            </a:pPr>
            <a:endParaRPr lang="tr-TR" b="1" dirty="0"/>
          </a:p>
          <a:p>
            <a:pPr>
              <a:spcBef>
                <a:spcPts val="1200"/>
              </a:spcBef>
            </a:pPr>
            <a:r>
              <a:rPr lang="tr-TR" dirty="0"/>
              <a:t>Finansal sistemin temel unsurlarını ise </a:t>
            </a:r>
            <a:r>
              <a:rPr lang="tr-TR" b="1" dirty="0"/>
              <a:t>fon arz edenler, fon talep edenler, finansal aracılar, finansal araçlar ve yasal-kurumsal düzenlemeler </a:t>
            </a:r>
            <a:r>
              <a:rPr lang="tr-TR" dirty="0"/>
              <a:t>oluşturmaktadır.</a:t>
            </a:r>
          </a:p>
          <a:p>
            <a:pPr>
              <a:spcBef>
                <a:spcPts val="1200"/>
              </a:spcBef>
            </a:pPr>
            <a:endParaRPr lang="tr-TR" b="1" dirty="0"/>
          </a:p>
        </p:txBody>
      </p:sp>
    </p:spTree>
    <p:extLst>
      <p:ext uri="{BB962C8B-B14F-4D97-AF65-F5344CB8AC3E}">
        <p14:creationId xmlns:p14="http://schemas.microsoft.com/office/powerpoint/2010/main" val="294663292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p:cTn id="12"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6">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6">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anim calcmode="lin" valueType="num">
                                      <p:cBhvr>
                                        <p:cTn id="20" dur="10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1" dur="1000" fill="hold"/>
                                        <p:tgtEl>
                                          <p:spTgt spid="6">
                                            <p:txEl>
                                              <p:pRg st="2" end="2"/>
                                            </p:txEl>
                                          </p:spTgt>
                                        </p:tgtEl>
                                        <p:attrNameLst>
                                          <p:attrName>ppt_h</p:attrName>
                                        </p:attrNameLst>
                                      </p:cBhvr>
                                      <p:tavLst>
                                        <p:tav tm="0">
                                          <p:val>
                                            <p:fltVal val="0"/>
                                          </p:val>
                                        </p:tav>
                                        <p:tav tm="100000">
                                          <p:val>
                                            <p:strVal val="#ppt_h"/>
                                          </p:val>
                                        </p:tav>
                                      </p:tavLst>
                                    </p:anim>
                                    <p:anim calcmode="lin" valueType="num">
                                      <p:cBhvr>
                                        <p:cTn id="22" dur="1000" fill="hold"/>
                                        <p:tgtEl>
                                          <p:spTgt spid="6">
                                            <p:txEl>
                                              <p:pRg st="2" end="2"/>
                                            </p:txEl>
                                          </p:spTgt>
                                        </p:tgtEl>
                                        <p:attrNameLst>
                                          <p:attrName>style.rotation</p:attrName>
                                        </p:attrNameLst>
                                      </p:cBhvr>
                                      <p:tavLst>
                                        <p:tav tm="0">
                                          <p:val>
                                            <p:fltVal val="90"/>
                                          </p:val>
                                        </p:tav>
                                        <p:tav tm="100000">
                                          <p:val>
                                            <p:fltVal val="0"/>
                                          </p:val>
                                        </p:tav>
                                      </p:tavLst>
                                    </p:anim>
                                    <p:animEffect transition="in" filter="fade">
                                      <p:cBhvr>
                                        <p:cTn id="23" dur="1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861692" y="411510"/>
            <a:ext cx="4572000" cy="523220"/>
          </a:xfrm>
          <a:prstGeom prst="rect">
            <a:avLst/>
          </a:prstGeom>
        </p:spPr>
        <p:txBody>
          <a:bodyPr>
            <a:spAutoFit/>
          </a:bodyPr>
          <a:lstStyle/>
          <a:p>
            <a:r>
              <a:rPr lang="tr-TR" sz="2800" b="1" dirty="0">
                <a:solidFill>
                  <a:srgbClr val="1F5463"/>
                </a:solidFill>
              </a:rPr>
              <a:t>FİNANSAL SİSTEM</a:t>
            </a:r>
          </a:p>
        </p:txBody>
      </p:sp>
      <p:sp>
        <p:nvSpPr>
          <p:cNvPr id="6" name="Dikdörtgen 5"/>
          <p:cNvSpPr/>
          <p:nvPr/>
        </p:nvSpPr>
        <p:spPr>
          <a:xfrm>
            <a:off x="880642" y="1186755"/>
            <a:ext cx="7382716" cy="2369880"/>
          </a:xfrm>
          <a:prstGeom prst="rect">
            <a:avLst/>
          </a:prstGeom>
        </p:spPr>
        <p:txBody>
          <a:bodyPr wrap="square">
            <a:spAutoFit/>
          </a:bodyPr>
          <a:lstStyle/>
          <a:p>
            <a:pPr>
              <a:spcBef>
                <a:spcPts val="1200"/>
              </a:spcBef>
            </a:pPr>
            <a:r>
              <a:rPr lang="tr-TR" dirty="0"/>
              <a:t>Finansal sistem tasarrufların yatırımlara dönüşmesini sağlar. </a:t>
            </a:r>
          </a:p>
          <a:p>
            <a:pPr>
              <a:spcBef>
                <a:spcPts val="1200"/>
              </a:spcBef>
            </a:pPr>
            <a:endParaRPr lang="tr-TR" b="1" dirty="0"/>
          </a:p>
          <a:p>
            <a:pPr>
              <a:spcBef>
                <a:spcPts val="1200"/>
              </a:spcBef>
            </a:pPr>
            <a:r>
              <a:rPr lang="tr-TR" b="1" dirty="0"/>
              <a:t>Video:</a:t>
            </a:r>
          </a:p>
          <a:p>
            <a:pPr>
              <a:spcBef>
                <a:spcPts val="1200"/>
              </a:spcBef>
            </a:pPr>
            <a:r>
              <a:rPr lang="tr-TR" b="1" dirty="0">
                <a:hlinkClick r:id="rId2"/>
              </a:rPr>
              <a:t>https://herkesicin.tcmb.gov.tr/wps/wcm/connect/ekonomi/hie/icerik/finansal sistem</a:t>
            </a:r>
            <a:endParaRPr lang="tr-TR" b="1" dirty="0"/>
          </a:p>
          <a:p>
            <a:pPr>
              <a:spcBef>
                <a:spcPts val="1200"/>
              </a:spcBef>
            </a:pPr>
            <a:endParaRPr lang="tr-TR" b="1" dirty="0"/>
          </a:p>
        </p:txBody>
      </p:sp>
    </p:spTree>
    <p:extLst>
      <p:ext uri="{BB962C8B-B14F-4D97-AF65-F5344CB8AC3E}">
        <p14:creationId xmlns:p14="http://schemas.microsoft.com/office/powerpoint/2010/main" val="404793578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p:cTn id="12"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6">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6">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anim calcmode="lin" valueType="num">
                                      <p:cBhvr>
                                        <p:cTn id="20" dur="10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1" dur="1000" fill="hold"/>
                                        <p:tgtEl>
                                          <p:spTgt spid="6">
                                            <p:txEl>
                                              <p:pRg st="2" end="2"/>
                                            </p:txEl>
                                          </p:spTgt>
                                        </p:tgtEl>
                                        <p:attrNameLst>
                                          <p:attrName>ppt_h</p:attrName>
                                        </p:attrNameLst>
                                      </p:cBhvr>
                                      <p:tavLst>
                                        <p:tav tm="0">
                                          <p:val>
                                            <p:fltVal val="0"/>
                                          </p:val>
                                        </p:tav>
                                        <p:tav tm="100000">
                                          <p:val>
                                            <p:strVal val="#ppt_h"/>
                                          </p:val>
                                        </p:tav>
                                      </p:tavLst>
                                    </p:anim>
                                    <p:anim calcmode="lin" valueType="num">
                                      <p:cBhvr>
                                        <p:cTn id="22" dur="1000" fill="hold"/>
                                        <p:tgtEl>
                                          <p:spTgt spid="6">
                                            <p:txEl>
                                              <p:pRg st="2" end="2"/>
                                            </p:txEl>
                                          </p:spTgt>
                                        </p:tgtEl>
                                        <p:attrNameLst>
                                          <p:attrName>style.rotation</p:attrName>
                                        </p:attrNameLst>
                                      </p:cBhvr>
                                      <p:tavLst>
                                        <p:tav tm="0">
                                          <p:val>
                                            <p:fltVal val="90"/>
                                          </p:val>
                                        </p:tav>
                                        <p:tav tm="100000">
                                          <p:val>
                                            <p:fltVal val="0"/>
                                          </p:val>
                                        </p:tav>
                                      </p:tavLst>
                                    </p:anim>
                                    <p:animEffect transition="in" filter="fade">
                                      <p:cBhvr>
                                        <p:cTn id="23" dur="10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 calcmode="lin" valueType="num">
                                      <p:cBhvr>
                                        <p:cTn id="28" dur="1000" fill="hold"/>
                                        <p:tgtEl>
                                          <p:spTgt spid="6">
                                            <p:txEl>
                                              <p:pRg st="3" end="3"/>
                                            </p:txEl>
                                          </p:spTgt>
                                        </p:tgtEl>
                                        <p:attrNameLst>
                                          <p:attrName>ppt_w</p:attrName>
                                        </p:attrNameLst>
                                      </p:cBhvr>
                                      <p:tavLst>
                                        <p:tav tm="0">
                                          <p:val>
                                            <p:fltVal val="0"/>
                                          </p:val>
                                        </p:tav>
                                        <p:tav tm="100000">
                                          <p:val>
                                            <p:strVal val="#ppt_w"/>
                                          </p:val>
                                        </p:tav>
                                      </p:tavLst>
                                    </p:anim>
                                    <p:anim calcmode="lin" valueType="num">
                                      <p:cBhvr>
                                        <p:cTn id="29" dur="1000" fill="hold"/>
                                        <p:tgtEl>
                                          <p:spTgt spid="6">
                                            <p:txEl>
                                              <p:pRg st="3" end="3"/>
                                            </p:txEl>
                                          </p:spTgt>
                                        </p:tgtEl>
                                        <p:attrNameLst>
                                          <p:attrName>ppt_h</p:attrName>
                                        </p:attrNameLst>
                                      </p:cBhvr>
                                      <p:tavLst>
                                        <p:tav tm="0">
                                          <p:val>
                                            <p:fltVal val="0"/>
                                          </p:val>
                                        </p:tav>
                                        <p:tav tm="100000">
                                          <p:val>
                                            <p:strVal val="#ppt_h"/>
                                          </p:val>
                                        </p:tav>
                                      </p:tavLst>
                                    </p:anim>
                                    <p:anim calcmode="lin" valueType="num">
                                      <p:cBhvr>
                                        <p:cTn id="30" dur="1000" fill="hold"/>
                                        <p:tgtEl>
                                          <p:spTgt spid="6">
                                            <p:txEl>
                                              <p:pRg st="3" end="3"/>
                                            </p:txEl>
                                          </p:spTgt>
                                        </p:tgtEl>
                                        <p:attrNameLst>
                                          <p:attrName>style.rotation</p:attrName>
                                        </p:attrNameLst>
                                      </p:cBhvr>
                                      <p:tavLst>
                                        <p:tav tm="0">
                                          <p:val>
                                            <p:fltVal val="90"/>
                                          </p:val>
                                        </p:tav>
                                        <p:tav tm="100000">
                                          <p:val>
                                            <p:fltVal val="0"/>
                                          </p:val>
                                        </p:tav>
                                      </p:tavLst>
                                    </p:anim>
                                    <p:animEffect transition="in" filter="fade">
                                      <p:cBhvr>
                                        <p:cTn id="31" dur="10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399</TotalTime>
  <Words>746</Words>
  <Application>Microsoft Macintosh PowerPoint</Application>
  <PresentationFormat>Ekran Gösterisi (16:9)</PresentationFormat>
  <Paragraphs>56</Paragraphs>
  <Slides>16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16</vt:i4>
      </vt:variant>
    </vt:vector>
  </HeadingPairs>
  <TitlesOfParts>
    <vt:vector size="19" baseType="lpstr">
      <vt:lpstr>Arial</vt:lpstr>
      <vt:lpstr>Calibri</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cp:lastModifiedBy>Microsoft Office User</cp:lastModifiedBy>
  <cp:revision>43</cp:revision>
  <dcterms:modified xsi:type="dcterms:W3CDTF">2023-12-11T17:46:10Z</dcterms:modified>
</cp:coreProperties>
</file>