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5"/>
  </p:notesMasterIdLst>
  <p:sldIdLst>
    <p:sldId id="256" r:id="rId2"/>
    <p:sldId id="257" r:id="rId3"/>
    <p:sldId id="258" r:id="rId4"/>
    <p:sldId id="259" r:id="rId5"/>
    <p:sldId id="262" r:id="rId6"/>
    <p:sldId id="289" r:id="rId7"/>
    <p:sldId id="260" r:id="rId8"/>
    <p:sldId id="263" r:id="rId9"/>
    <p:sldId id="264" r:id="rId10"/>
    <p:sldId id="290" r:id="rId11"/>
    <p:sldId id="291" r:id="rId12"/>
    <p:sldId id="265" r:id="rId13"/>
    <p:sldId id="266" r:id="rId14"/>
    <p:sldId id="268" r:id="rId15"/>
    <p:sldId id="269" r:id="rId16"/>
    <p:sldId id="270" r:id="rId17"/>
    <p:sldId id="275" r:id="rId18"/>
    <p:sldId id="276" r:id="rId19"/>
    <p:sldId id="277" r:id="rId20"/>
    <p:sldId id="278" r:id="rId21"/>
    <p:sldId id="279" r:id="rId22"/>
    <p:sldId id="280" r:id="rId23"/>
    <p:sldId id="293" r:id="rId24"/>
    <p:sldId id="281" r:id="rId25"/>
    <p:sldId id="282" r:id="rId26"/>
    <p:sldId id="271" r:id="rId27"/>
    <p:sldId id="272" r:id="rId28"/>
    <p:sldId id="292" r:id="rId29"/>
    <p:sldId id="285" r:id="rId30"/>
    <p:sldId id="287" r:id="rId31"/>
    <p:sldId id="286" r:id="rId32"/>
    <p:sldId id="288" r:id="rId33"/>
    <p:sldId id="274"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84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5D20B6-F5B5-E64E-ABAE-807B79D1CA1D}" type="datetimeFigureOut">
              <a:rPr lang="en-US" smtClean="0"/>
              <a:t>11/11/18</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BC91E3-2260-3247-A086-F0D670AC743F}" type="slidenum">
              <a:rPr lang="tr-TR" smtClean="0"/>
              <a:t>‹#›</a:t>
            </a:fld>
            <a:endParaRPr lang="tr-TR"/>
          </a:p>
        </p:txBody>
      </p:sp>
    </p:spTree>
    <p:extLst>
      <p:ext uri="{BB962C8B-B14F-4D97-AF65-F5344CB8AC3E}">
        <p14:creationId xmlns:p14="http://schemas.microsoft.com/office/powerpoint/2010/main" val="7917115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38BC91E3-2260-3247-A086-F0D670AC743F}" type="slidenum">
              <a:rPr lang="tr-TR" smtClean="0"/>
              <a:t>27</a:t>
            </a:fld>
            <a:endParaRPr lang="tr-TR"/>
          </a:p>
        </p:txBody>
      </p:sp>
    </p:spTree>
    <p:extLst>
      <p:ext uri="{BB962C8B-B14F-4D97-AF65-F5344CB8AC3E}">
        <p14:creationId xmlns:p14="http://schemas.microsoft.com/office/powerpoint/2010/main" val="1251202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Click to edit Master subtitle style</a:t>
            </a:r>
            <a:endParaRPr kumimoji="0" lang="en-US"/>
          </a:p>
        </p:txBody>
      </p:sp>
      <p:sp>
        <p:nvSpPr>
          <p:cNvPr id="28" name="Date Placeholder 27"/>
          <p:cNvSpPr>
            <a:spLocks noGrp="1"/>
          </p:cNvSpPr>
          <p:nvPr>
            <p:ph type="dt" sz="half" idx="10"/>
          </p:nvPr>
        </p:nvSpPr>
        <p:spPr/>
        <p:txBody>
          <a:bodyPr/>
          <a:lstStyle/>
          <a:p>
            <a:fld id="{CDE06BDD-340B-7B49-AD98-21CFC9F4171A}" type="datetimeFigureOut">
              <a:rPr lang="en-US" smtClean="0"/>
              <a:t>11/11/18</a:t>
            </a:fld>
            <a:endParaRPr lang="tr-TR"/>
          </a:p>
        </p:txBody>
      </p:sp>
      <p:sp>
        <p:nvSpPr>
          <p:cNvPr id="17" name="Footer Placeholder 16"/>
          <p:cNvSpPr>
            <a:spLocks noGrp="1"/>
          </p:cNvSpPr>
          <p:nvPr>
            <p:ph type="ftr" sz="quarter" idx="11"/>
          </p:nvPr>
        </p:nvSpPr>
        <p:spPr/>
        <p:txBody>
          <a:bodyPr/>
          <a:lstStyle/>
          <a:p>
            <a:endParaRPr lang="tr-T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750624A-2696-5F45-BDA8-5F79E054BAF1}" type="slidenum">
              <a:rPr lang="tr-TR" smtClean="0"/>
              <a:t>‹#›</a:t>
            </a:fld>
            <a:endParaRPr lang="tr-T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p>
            <a:fld id="{CDE06BDD-340B-7B49-AD98-21CFC9F4171A}" type="datetimeFigureOut">
              <a:rPr lang="en-US" smtClean="0"/>
              <a:t>11/11/18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50624A-2696-5F45-BDA8-5F79E054BAF1}"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750624A-2696-5F45-BDA8-5F79E054BAF1}" type="slidenum">
              <a:rPr lang="tr-TR" smtClean="0"/>
              <a:t>‹#›</a:t>
            </a:fld>
            <a:endParaRPr lang="tr-T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p>
            <a:fld id="{CDE06BDD-340B-7B49-AD98-21CFC9F4171A}" type="datetimeFigureOut">
              <a:rPr lang="en-US" smtClean="0"/>
              <a:t>11/11/18</a:t>
            </a:fld>
            <a:endParaRPr lang="tr-TR"/>
          </a:p>
        </p:txBody>
      </p:sp>
      <p:sp>
        <p:nvSpPr>
          <p:cNvPr id="5" name="Footer Placeholder 4"/>
          <p:cNvSpPr>
            <a:spLocks noGrp="1"/>
          </p:cNvSpPr>
          <p:nvPr>
            <p:ph type="ftr" sz="quarter" idx="11"/>
          </p:nvPr>
        </p:nvSpPr>
        <p:spPr/>
        <p:txBody>
          <a:bodyPr/>
          <a:lstStyle/>
          <a:p>
            <a:endParaRPr lang="tr-TR"/>
          </a:p>
        </p:txBody>
      </p:sp>
      <p:sp>
        <p:nvSpPr>
          <p:cNvPr id="2" name="Vertical Title 1"/>
          <p:cNvSpPr>
            <a:spLocks noGrp="1"/>
          </p:cNvSpPr>
          <p:nvPr>
            <p:ph type="title" orient="vert"/>
          </p:nvPr>
        </p:nvSpPr>
        <p:spPr>
          <a:xfrm>
            <a:off x="7391400" y="304801"/>
            <a:ext cx="1447800" cy="5851525"/>
          </a:xfrm>
        </p:spPr>
        <p:txBody>
          <a:bodyPr vert="eaVert"/>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tr-TR" smtClean="0"/>
              <a:t>Click to edit Master title style</a:t>
            </a:r>
            <a:endParaRPr kumimoji="0" lang="en-US"/>
          </a:p>
        </p:txBody>
      </p:sp>
      <p:sp>
        <p:nvSpPr>
          <p:cNvPr id="4" name="Date Placeholder 3"/>
          <p:cNvSpPr>
            <a:spLocks noGrp="1"/>
          </p:cNvSpPr>
          <p:nvPr>
            <p:ph type="dt" sz="half" idx="10"/>
          </p:nvPr>
        </p:nvSpPr>
        <p:spPr/>
        <p:txBody>
          <a:bodyPr/>
          <a:lstStyle/>
          <a:p>
            <a:fld id="{CDE06BDD-340B-7B49-AD98-21CFC9F4171A}" type="datetimeFigureOut">
              <a:rPr lang="en-US" smtClean="0"/>
              <a:t>11/11/18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4361688" y="1026372"/>
            <a:ext cx="457200" cy="441325"/>
          </a:xfrm>
        </p:spPr>
        <p:txBody>
          <a:bodyPr/>
          <a:lstStyle/>
          <a:p>
            <a:fld id="{7750624A-2696-5F45-BDA8-5F79E054BAF1}" type="slidenum">
              <a:rPr lang="tr-TR" smtClean="0"/>
              <a:t>‹#›</a:t>
            </a:fld>
            <a:endParaRPr lang="tr-T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tr-TR"/>
          </a:p>
        </p:txBody>
      </p:sp>
      <p:sp>
        <p:nvSpPr>
          <p:cNvPr id="4" name="Date Placeholder 3"/>
          <p:cNvSpPr>
            <a:spLocks noGrp="1"/>
          </p:cNvSpPr>
          <p:nvPr>
            <p:ph type="dt" sz="half" idx="10"/>
          </p:nvPr>
        </p:nvSpPr>
        <p:spPr/>
        <p:txBody>
          <a:bodyPr/>
          <a:lstStyle/>
          <a:p>
            <a:fld id="{CDE06BDD-340B-7B49-AD98-21CFC9F4171A}" type="datetimeFigureOut">
              <a:rPr lang="en-US" smtClean="0"/>
              <a:t>11/11/18</a:t>
            </a:fld>
            <a:endParaRPr lang="tr-TR"/>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750624A-2696-5F45-BDA8-5F79E054BAF1}" type="slidenum">
              <a:rPr lang="tr-TR" smtClean="0"/>
              <a:t>‹#›</a:t>
            </a:fld>
            <a:endParaRPr lang="tr-T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tr-TR"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DE06BDD-340B-7B49-AD98-21CFC9F4171A}" type="datetimeFigureOut">
              <a:rPr lang="en-US" smtClean="0"/>
              <a:t>11/11/18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750624A-2696-5F45-BDA8-5F79E054BAF1}" type="slidenum">
              <a:rPr lang="tr-TR" smtClean="0"/>
              <a:t>‹#›</a:t>
            </a:fld>
            <a:endParaRPr lang="tr-T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Click to edit Master text styles</a:t>
            </a:r>
          </a:p>
        </p:txBody>
      </p:sp>
      <p:sp>
        <p:nvSpPr>
          <p:cNvPr id="7" name="Date Placeholder 6"/>
          <p:cNvSpPr>
            <a:spLocks noGrp="1"/>
          </p:cNvSpPr>
          <p:nvPr>
            <p:ph type="dt" sz="half" idx="10"/>
          </p:nvPr>
        </p:nvSpPr>
        <p:spPr/>
        <p:txBody>
          <a:bodyPr/>
          <a:lstStyle/>
          <a:p>
            <a:fld id="{CDE06BDD-340B-7B49-AD98-21CFC9F4171A}" type="datetimeFigureOut">
              <a:rPr lang="en-US" smtClean="0"/>
              <a:t>11/11/18</a:t>
            </a:fld>
            <a:endParaRPr lang="tr-TR"/>
          </a:p>
        </p:txBody>
      </p:sp>
      <p:sp>
        <p:nvSpPr>
          <p:cNvPr id="8" name="Footer Placeholder 7"/>
          <p:cNvSpPr>
            <a:spLocks noGrp="1"/>
          </p:cNvSpPr>
          <p:nvPr>
            <p:ph type="ftr" sz="quarter" idx="11"/>
          </p:nvPr>
        </p:nvSpPr>
        <p:spPr>
          <a:xfrm>
            <a:off x="304800" y="6409944"/>
            <a:ext cx="3581400" cy="365760"/>
          </a:xfrm>
        </p:spPr>
        <p:txBody>
          <a:bodyPr/>
          <a:lstStyle/>
          <a:p>
            <a:endParaRPr lang="tr-T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750624A-2696-5F45-BDA8-5F79E054BAF1}" type="slidenum">
              <a:rPr lang="tr-TR" smtClean="0"/>
              <a:t>‹#›</a:t>
            </a:fld>
            <a:endParaRPr lang="tr-TR"/>
          </a:p>
        </p:txBody>
      </p:sp>
      <p:sp>
        <p:nvSpPr>
          <p:cNvPr id="23" name="Title 22"/>
          <p:cNvSpPr>
            <a:spLocks noGrp="1"/>
          </p:cNvSpPr>
          <p:nvPr>
            <p:ph type="title"/>
          </p:nvPr>
        </p:nvSpPr>
        <p:spPr/>
        <p:txBody>
          <a:bodyPr rtlCol="0" anchor="b" anchorCtr="0"/>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Click to edit Master title style</a:t>
            </a:r>
            <a:endParaRPr kumimoji="0" lang="en-US"/>
          </a:p>
        </p:txBody>
      </p:sp>
      <p:sp>
        <p:nvSpPr>
          <p:cNvPr id="3" name="Date Placeholder 2"/>
          <p:cNvSpPr>
            <a:spLocks noGrp="1"/>
          </p:cNvSpPr>
          <p:nvPr>
            <p:ph type="dt" sz="half" idx="10"/>
          </p:nvPr>
        </p:nvSpPr>
        <p:spPr/>
        <p:txBody>
          <a:bodyPr/>
          <a:lstStyle/>
          <a:p>
            <a:fld id="{CDE06BDD-340B-7B49-AD98-21CFC9F4171A}" type="datetimeFigureOut">
              <a:rPr lang="en-US" smtClean="0"/>
              <a:t>11/11/18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a:xfrm>
            <a:off x="4343400" y="1036020"/>
            <a:ext cx="457200" cy="441325"/>
          </a:xfrm>
        </p:spPr>
        <p:txBody>
          <a:bodyPr/>
          <a:lstStyle/>
          <a:p>
            <a:fld id="{7750624A-2696-5F45-BDA8-5F79E054BA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DE06BDD-340B-7B49-AD98-21CFC9F4171A}" type="datetimeFigureOut">
              <a:rPr lang="en-US" smtClean="0"/>
              <a:t>11/11/18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750624A-2696-5F45-BDA8-5F79E054BA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750624A-2696-5F45-BDA8-5F79E054BAF1}" type="slidenum">
              <a:rPr lang="tr-TR" smtClean="0"/>
              <a:t>‹#›</a:t>
            </a:fld>
            <a:endParaRPr lang="tr-T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DE06BDD-340B-7B49-AD98-21CFC9F4171A}" type="datetimeFigureOut">
              <a:rPr lang="en-US" smtClean="0"/>
              <a:t>11/11/18</a:t>
            </a:fld>
            <a:endParaRPr lang="tr-TR"/>
          </a:p>
        </p:txBody>
      </p:sp>
      <p:sp>
        <p:nvSpPr>
          <p:cNvPr id="6" name="Footer Placeholder 5"/>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750624A-2696-5F45-BDA8-5F79E054BAF1}" type="slidenum">
              <a:rPr lang="tr-TR" smtClean="0"/>
              <a:t>‹#›</a:t>
            </a:fld>
            <a:endParaRPr lang="tr-T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tr-TR"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DE06BDD-340B-7B49-AD98-21CFC9F4171A}" type="datetimeFigureOut">
              <a:rPr lang="en-US" smtClean="0"/>
              <a:t>11/11/18</a:t>
            </a:fld>
            <a:endParaRPr lang="tr-TR"/>
          </a:p>
        </p:txBody>
      </p:sp>
      <p:sp>
        <p:nvSpPr>
          <p:cNvPr id="6" name="Footer Placeholder 5"/>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DE06BDD-340B-7B49-AD98-21CFC9F4171A}" type="datetimeFigureOut">
              <a:rPr lang="en-US" smtClean="0"/>
              <a:t>11/11/18</a:t>
            </a:fld>
            <a:endParaRPr lang="tr-T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750624A-2696-5F45-BDA8-5F79E054BAF1}" type="slidenum">
              <a:rPr lang="tr-TR" smtClean="0"/>
              <a:t>‹#›</a:t>
            </a:fld>
            <a:endParaRPr lang="tr-T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Click to edit Master text styles</a:t>
            </a:r>
          </a:p>
          <a:p>
            <a:pPr lvl="1" eaLnBrk="1" latinLnBrk="0" hangingPunct="1"/>
            <a:r>
              <a:rPr kumimoji="0" lang="tr-TR" smtClean="0"/>
              <a:t>Second level</a:t>
            </a:r>
          </a:p>
          <a:p>
            <a:pPr lvl="2" eaLnBrk="1" latinLnBrk="0" hangingPunct="1"/>
            <a:r>
              <a:rPr kumimoji="0" lang="tr-TR" smtClean="0"/>
              <a:t>Third level</a:t>
            </a:r>
          </a:p>
          <a:p>
            <a:pPr lvl="3" eaLnBrk="1" latinLnBrk="0" hangingPunct="1"/>
            <a:r>
              <a:rPr kumimoji="0" lang="tr-TR" smtClean="0"/>
              <a:t>Fourth level</a:t>
            </a:r>
          </a:p>
          <a:p>
            <a:pPr lvl="4" eaLnBrk="1" latinLnBrk="0" hangingPunct="1"/>
            <a:r>
              <a:rPr kumimoji="0" lang="tr-TR"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tr-TR" dirty="0" smtClean="0"/>
              <a:t>İLETİŞİM VE İKNA</a:t>
            </a:r>
          </a:p>
          <a:p>
            <a:endParaRPr lang="tr-TR" dirty="0" smtClean="0"/>
          </a:p>
          <a:p>
            <a:endParaRPr lang="tr-TR" dirty="0"/>
          </a:p>
          <a:p>
            <a:r>
              <a:rPr lang="tr-TR" dirty="0" smtClean="0"/>
              <a:t>DUYGU GÜR</a:t>
            </a:r>
            <a:endParaRPr lang="tr-TR" dirty="0"/>
          </a:p>
        </p:txBody>
      </p:sp>
      <p:sp>
        <p:nvSpPr>
          <p:cNvPr id="2" name="Title 1"/>
          <p:cNvSpPr>
            <a:spLocks noGrp="1"/>
          </p:cNvSpPr>
          <p:nvPr>
            <p:ph type="ctrTitle"/>
          </p:nvPr>
        </p:nvSpPr>
        <p:spPr/>
        <p:txBody>
          <a:bodyPr/>
          <a:lstStyle/>
          <a:p>
            <a:r>
              <a:rPr lang="tr-TR" dirty="0" smtClean="0"/>
              <a:t>Sözlü İletişim	</a:t>
            </a:r>
            <a:endParaRPr lang="tr-TR" dirty="0"/>
          </a:p>
        </p:txBody>
      </p:sp>
      <p:pic>
        <p:nvPicPr>
          <p:cNvPr id="4" name="Picture 3"/>
          <p:cNvPicPr>
            <a:picLocks noChangeAspect="1"/>
          </p:cNvPicPr>
          <p:nvPr/>
        </p:nvPicPr>
        <p:blipFill>
          <a:blip r:embed="rId2"/>
          <a:stretch>
            <a:fillRect/>
          </a:stretch>
        </p:blipFill>
        <p:spPr>
          <a:xfrm>
            <a:off x="2949592" y="4166689"/>
            <a:ext cx="3759658" cy="1879829"/>
          </a:xfrm>
          <a:prstGeom prst="rect">
            <a:avLst/>
          </a:prstGeom>
        </p:spPr>
      </p:pic>
    </p:spTree>
    <p:extLst>
      <p:ext uri="{BB962C8B-B14F-4D97-AF65-F5344CB8AC3E}">
        <p14:creationId xmlns:p14="http://schemas.microsoft.com/office/powerpoint/2010/main" val="238692272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DİL ÖTESİ</a:t>
            </a:r>
          </a:p>
        </p:txBody>
      </p:sp>
      <p:sp>
        <p:nvSpPr>
          <p:cNvPr id="3" name="Content Placeholder 2"/>
          <p:cNvSpPr>
            <a:spLocks noGrp="1"/>
          </p:cNvSpPr>
          <p:nvPr>
            <p:ph sz="quarter" idx="1"/>
          </p:nvPr>
        </p:nvSpPr>
        <p:spPr>
          <a:xfrm>
            <a:off x="301752" y="1527048"/>
            <a:ext cx="8842248" cy="4870138"/>
          </a:xfrm>
        </p:spPr>
        <p:txBody>
          <a:bodyPr>
            <a:normAutofit fontScale="92500"/>
          </a:bodyPr>
          <a:lstStyle/>
          <a:p>
            <a:r>
              <a:rPr lang="tr-TR" dirty="0" smtClean="0"/>
              <a:t>Ses tonundaki ritim; alçalma, yükselme, sesin titremesi, duygusal imgeler konuşmaya karakter kazandırır.</a:t>
            </a:r>
          </a:p>
          <a:p>
            <a:pPr lvl="1"/>
            <a:r>
              <a:rPr lang="tr-TR" dirty="0" err="1" smtClean="0"/>
              <a:t>Örn</a:t>
            </a:r>
            <a:r>
              <a:rPr lang="tr-TR" dirty="0" smtClean="0"/>
              <a:t>. Yüksek ve sert tonda ‘gel buraya’ demek ile yumuşak sesle söylenmesinin farkı- söz aynı ama sesin niteliği etkiyi farklılaştırır.</a:t>
            </a:r>
          </a:p>
          <a:p>
            <a:r>
              <a:rPr lang="tr-TR" dirty="0" smtClean="0"/>
              <a:t>İnsanları en çok etkileyen sesler: yeni doğan bebeğin ilk çığlığı, cankurtaranların siren sesleri</a:t>
            </a:r>
          </a:p>
          <a:p>
            <a:r>
              <a:rPr lang="tr-TR" dirty="0" smtClean="0"/>
              <a:t>İnsanların seslerini dinleyerek onların ruh halini hatta kişilik özelliklerini tahmin edebiliriz.</a:t>
            </a:r>
          </a:p>
          <a:p>
            <a:pPr lvl="1"/>
            <a:r>
              <a:rPr lang="tr-TR" dirty="0" smtClean="0"/>
              <a:t>Hızlı konuşma, yüksek ses karşımızdaki insanın sinirlenmek üzere olduğunu anlatır.</a:t>
            </a:r>
          </a:p>
          <a:p>
            <a:pPr lvl="1"/>
            <a:r>
              <a:rPr lang="tr-TR" dirty="0" smtClean="0"/>
              <a:t>Güvenilir, güçlü ses tonu ile yerinde vurgu karşıdakini ikna etmede etkilidir. </a:t>
            </a:r>
            <a:endParaRPr lang="tr-TR" dirty="0"/>
          </a:p>
        </p:txBody>
      </p:sp>
    </p:spTree>
    <p:extLst>
      <p:ext uri="{BB962C8B-B14F-4D97-AF65-F5344CB8AC3E}">
        <p14:creationId xmlns:p14="http://schemas.microsoft.com/office/powerpoint/2010/main" val="234999298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p:txBody>
          <a:bodyPr/>
          <a:lstStyle/>
          <a:p>
            <a:r>
              <a:rPr lang="tr-TR" dirty="0" smtClean="0"/>
              <a:t>Konuşma sürecinde etkili olan faktörler:</a:t>
            </a:r>
          </a:p>
          <a:p>
            <a:pPr lvl="1"/>
            <a:r>
              <a:rPr lang="tr-TR" dirty="0" smtClean="0"/>
              <a:t>Konuşmacı</a:t>
            </a:r>
          </a:p>
          <a:p>
            <a:pPr lvl="1"/>
            <a:r>
              <a:rPr lang="tr-TR" dirty="0" smtClean="0"/>
              <a:t>Konu</a:t>
            </a:r>
          </a:p>
          <a:p>
            <a:pPr lvl="1"/>
            <a:r>
              <a:rPr lang="tr-TR" dirty="0" smtClean="0"/>
              <a:t>Dinleyici </a:t>
            </a:r>
          </a:p>
          <a:p>
            <a:pPr lvl="1"/>
            <a:r>
              <a:rPr lang="tr-TR" dirty="0" smtClean="0"/>
              <a:t>Ortam</a:t>
            </a:r>
          </a:p>
          <a:p>
            <a:pPr lvl="1"/>
            <a:endParaRPr lang="tr-TR" dirty="0"/>
          </a:p>
          <a:p>
            <a:pPr lvl="1"/>
            <a:r>
              <a:rPr lang="tr-TR" dirty="0" err="1"/>
              <a:t>https</a:t>
            </a:r>
            <a:r>
              <a:rPr lang="tr-TR" dirty="0"/>
              <a:t>://</a:t>
            </a:r>
            <a:r>
              <a:rPr lang="tr-TR" dirty="0" err="1"/>
              <a:t>www.youtube.com</a:t>
            </a:r>
            <a:r>
              <a:rPr lang="tr-TR" dirty="0"/>
              <a:t>/</a:t>
            </a:r>
            <a:r>
              <a:rPr lang="tr-TR" dirty="0" err="1"/>
              <a:t>watch?v</a:t>
            </a:r>
            <a:r>
              <a:rPr lang="tr-TR" dirty="0"/>
              <a:t>=eIho2S0ZahI</a:t>
            </a:r>
          </a:p>
        </p:txBody>
      </p:sp>
    </p:spTree>
    <p:extLst>
      <p:ext uri="{BB962C8B-B14F-4D97-AF65-F5344CB8AC3E}">
        <p14:creationId xmlns:p14="http://schemas.microsoft.com/office/powerpoint/2010/main" val="111189287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Dilin İşlevleri</a:t>
            </a:r>
            <a:endParaRPr lang="tr-TR" dirty="0"/>
          </a:p>
        </p:txBody>
      </p:sp>
      <p:sp>
        <p:nvSpPr>
          <p:cNvPr id="3" name="Content Placeholder 2"/>
          <p:cNvSpPr>
            <a:spLocks noGrp="1"/>
          </p:cNvSpPr>
          <p:nvPr>
            <p:ph sz="quarter" idx="1"/>
          </p:nvPr>
        </p:nvSpPr>
        <p:spPr/>
        <p:txBody>
          <a:bodyPr>
            <a:normAutofit lnSpcReduction="10000"/>
          </a:bodyPr>
          <a:lstStyle/>
          <a:p>
            <a:pPr marL="514350" indent="-514350">
              <a:buFont typeface="+mj-lt"/>
              <a:buAutoNum type="arabicPeriod"/>
            </a:pPr>
            <a:r>
              <a:rPr lang="tr-TR" b="1" u="sng" dirty="0" smtClean="0"/>
              <a:t>Betimleme İşlevi: </a:t>
            </a:r>
            <a:r>
              <a:rPr lang="tr-TR" dirty="0" smtClean="0"/>
              <a:t>Gerçek dünyadaki olguları karşıdakine aktarma işlemi</a:t>
            </a:r>
          </a:p>
          <a:p>
            <a:pPr marL="514350" indent="-514350">
              <a:buFont typeface="+mj-lt"/>
              <a:buAutoNum type="arabicPeriod"/>
            </a:pPr>
            <a:r>
              <a:rPr lang="tr-TR" b="1" u="sng" dirty="0" smtClean="0"/>
              <a:t>Anlatım İşlevi: </a:t>
            </a:r>
            <a:r>
              <a:rPr lang="tr-TR" dirty="0" smtClean="0"/>
              <a:t>Göndericinin duyguları, düşünceleri, öncelikleri, ilkeleri, önyargıları ve geçmiş deneyimleri konusunda bilgi verme işlevi</a:t>
            </a:r>
            <a:endParaRPr lang="tr-TR" b="1" u="sng" dirty="0" smtClean="0"/>
          </a:p>
          <a:p>
            <a:pPr marL="514350" indent="-514350">
              <a:buFont typeface="+mj-lt"/>
              <a:buAutoNum type="arabicPeriod"/>
            </a:pPr>
            <a:r>
              <a:rPr lang="tr-TR" b="1" u="sng" dirty="0" smtClean="0"/>
              <a:t>Toplumsal İşlevi: </a:t>
            </a:r>
            <a:r>
              <a:rPr lang="tr-TR" dirty="0" smtClean="0"/>
              <a:t>Kişiler arasında toplumsal ilişkilerin kurulması ve sürdürülmesi işlevi</a:t>
            </a:r>
            <a:endParaRPr lang="tr-TR" b="1" u="sng" dirty="0" smtClean="0"/>
          </a:p>
          <a:p>
            <a:pPr marL="514350" indent="-514350">
              <a:buFont typeface="+mj-lt"/>
              <a:buAutoNum type="arabicPeriod"/>
            </a:pPr>
            <a:r>
              <a:rPr lang="tr-TR" b="1" u="sng" dirty="0" smtClean="0"/>
              <a:t>Çağrı İşlevi: </a:t>
            </a:r>
            <a:r>
              <a:rPr lang="tr-TR" dirty="0" smtClean="0"/>
              <a:t>Alıcı kaynaklıdır, bu işlev alıcıya gönderme yapar.</a:t>
            </a:r>
          </a:p>
          <a:p>
            <a:pPr marL="514350" indent="-514350">
              <a:buFont typeface="+mj-lt"/>
              <a:buAutoNum type="arabicPeriod"/>
            </a:pPr>
            <a:r>
              <a:rPr lang="tr-TR" b="1" u="sng" dirty="0" smtClean="0"/>
              <a:t>Yazınsal İşlevi: </a:t>
            </a:r>
            <a:r>
              <a:rPr lang="tr-TR" dirty="0" smtClean="0"/>
              <a:t>Dilin yaratıcı ve sanatsal kullanımını içeren işlevi.</a:t>
            </a:r>
            <a:endParaRPr lang="tr-TR" b="1" u="sng" dirty="0"/>
          </a:p>
        </p:txBody>
      </p:sp>
    </p:spTree>
    <p:extLst>
      <p:ext uri="{BB962C8B-B14F-4D97-AF65-F5344CB8AC3E}">
        <p14:creationId xmlns:p14="http://schemas.microsoft.com/office/powerpoint/2010/main" val="38490340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Sözlü İletişimin Üstün ve Zayıf Yönleri</a:t>
            </a:r>
            <a:endParaRPr lang="tr-TR" dirty="0"/>
          </a:p>
        </p:txBody>
      </p:sp>
      <p:sp>
        <p:nvSpPr>
          <p:cNvPr id="3" name="Content Placeholder 2"/>
          <p:cNvSpPr>
            <a:spLocks noGrp="1"/>
          </p:cNvSpPr>
          <p:nvPr>
            <p:ph sz="quarter" idx="1"/>
          </p:nvPr>
        </p:nvSpPr>
        <p:spPr/>
        <p:txBody>
          <a:bodyPr>
            <a:normAutofit lnSpcReduction="10000"/>
          </a:bodyPr>
          <a:lstStyle/>
          <a:p>
            <a:r>
              <a:rPr lang="tr-TR" dirty="0" smtClean="0">
                <a:solidFill>
                  <a:srgbClr val="000000"/>
                </a:solidFill>
              </a:rPr>
              <a:t>Avantajları:</a:t>
            </a:r>
          </a:p>
          <a:p>
            <a:pPr lvl="1"/>
            <a:r>
              <a:rPr lang="tr-TR" dirty="0" smtClean="0">
                <a:solidFill>
                  <a:srgbClr val="000000"/>
                </a:solidFill>
              </a:rPr>
              <a:t>Verilen haberlin anlaşılma derecesi denetlenebilir.</a:t>
            </a:r>
          </a:p>
          <a:p>
            <a:pPr lvl="1"/>
            <a:r>
              <a:rPr lang="tr-TR" dirty="0" smtClean="0">
                <a:solidFill>
                  <a:srgbClr val="000000"/>
                </a:solidFill>
              </a:rPr>
              <a:t>Soru sorulabilir.</a:t>
            </a:r>
          </a:p>
          <a:p>
            <a:pPr lvl="1"/>
            <a:r>
              <a:rPr lang="tr-TR" dirty="0" smtClean="0">
                <a:solidFill>
                  <a:srgbClr val="000000"/>
                </a:solidFill>
              </a:rPr>
              <a:t>Verilen cevaplar kontrol edilebilir.</a:t>
            </a:r>
          </a:p>
          <a:p>
            <a:pPr lvl="1"/>
            <a:r>
              <a:rPr lang="tr-TR" dirty="0" smtClean="0">
                <a:solidFill>
                  <a:srgbClr val="000000"/>
                </a:solidFill>
              </a:rPr>
              <a:t>Anlaşılmayan konulara açıklık getirilebilir.</a:t>
            </a:r>
          </a:p>
          <a:p>
            <a:pPr lvl="1"/>
            <a:r>
              <a:rPr lang="tr-TR" dirty="0" smtClean="0">
                <a:solidFill>
                  <a:srgbClr val="000000"/>
                </a:solidFill>
              </a:rPr>
              <a:t>Eş zamanlı olarak geri bildirim sağlanabilir.</a:t>
            </a:r>
          </a:p>
          <a:p>
            <a:r>
              <a:rPr lang="tr-TR" dirty="0" smtClean="0">
                <a:solidFill>
                  <a:srgbClr val="000000"/>
                </a:solidFill>
              </a:rPr>
              <a:t>Dezavantajları:</a:t>
            </a:r>
          </a:p>
          <a:p>
            <a:pPr lvl="1"/>
            <a:r>
              <a:rPr lang="tr-TR" dirty="0" smtClean="0">
                <a:solidFill>
                  <a:srgbClr val="000000"/>
                </a:solidFill>
              </a:rPr>
              <a:t>Yazıya oranla, yanlış anlaşılma oranı yüksektir.</a:t>
            </a:r>
          </a:p>
          <a:p>
            <a:pPr lvl="1"/>
            <a:r>
              <a:rPr lang="tr-TR" dirty="0" smtClean="0">
                <a:solidFill>
                  <a:srgbClr val="000000"/>
                </a:solidFill>
              </a:rPr>
              <a:t>Planlar, politikalar ve stratejilerle ilgili kalıcı ve uzun süreli iletişimler için uygun bir iletişim yöntemi değildir. </a:t>
            </a:r>
          </a:p>
          <a:p>
            <a:pPr lvl="1"/>
            <a:r>
              <a:rPr lang="tr-TR" dirty="0" smtClean="0">
                <a:solidFill>
                  <a:srgbClr val="000000"/>
                </a:solidFill>
              </a:rPr>
              <a:t>Alınan sözlü mesaj, zamanla ya tamamen, ya da kısmen unutulur ve değişikliğe uğrar.</a:t>
            </a:r>
            <a:endParaRPr lang="tr-TR" dirty="0">
              <a:solidFill>
                <a:srgbClr val="000000"/>
              </a:solidFill>
            </a:endParaRPr>
          </a:p>
        </p:txBody>
      </p:sp>
    </p:spTree>
    <p:extLst>
      <p:ext uri="{BB962C8B-B14F-4D97-AF65-F5344CB8AC3E}">
        <p14:creationId xmlns:p14="http://schemas.microsoft.com/office/powerpoint/2010/main" val="28487326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heckerboard(across)">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checkerboard(across)">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checkerboard(across)">
                                      <p:cBhvr>
                                        <p:cTn id="34" dur="500"/>
                                        <p:tgtEl>
                                          <p:spTgt spid="3">
                                            <p:txEl>
                                              <p:pRg st="7" end="7"/>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checkerboard(across)">
                                      <p:cBhvr>
                                        <p:cTn id="37" dur="500"/>
                                        <p:tgtEl>
                                          <p:spTgt spid="3">
                                            <p:txEl>
                                              <p:pRg st="8" end="8"/>
                                            </p:txEl>
                                          </p:spTgt>
                                        </p:tgtEl>
                                      </p:cBhvr>
                                    </p:animEffect>
                                  </p:childTnLst>
                                </p:cTn>
                              </p:par>
                              <p:par>
                                <p:cTn id="38" presetID="5" presetClass="entr" presetSubtype="10"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checkerboard(across)">
                                      <p:cBhvr>
                                        <p:cTn id="4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Sözlü İletişim Türleri</a:t>
            </a:r>
            <a:endParaRPr lang="tr-TR" dirty="0"/>
          </a:p>
        </p:txBody>
      </p:sp>
      <p:sp>
        <p:nvSpPr>
          <p:cNvPr id="3" name="Content Placeholder 2"/>
          <p:cNvSpPr>
            <a:spLocks noGrp="1"/>
          </p:cNvSpPr>
          <p:nvPr>
            <p:ph sz="quarter" idx="1"/>
          </p:nvPr>
        </p:nvSpPr>
        <p:spPr/>
        <p:txBody>
          <a:bodyPr>
            <a:normAutofit lnSpcReduction="10000"/>
          </a:bodyPr>
          <a:lstStyle/>
          <a:p>
            <a:r>
              <a:rPr lang="tr-TR" b="1" dirty="0" smtClean="0"/>
              <a:t>Sözlü iletişim türlerini sınıflandırırken belirlenen ölçütler:</a:t>
            </a:r>
          </a:p>
          <a:p>
            <a:r>
              <a:rPr lang="tr-TR" dirty="0" smtClean="0"/>
              <a:t>Günlük doğal akışta hazırlıksız mı yoksa belirli hazırlıkla özel bir duruma yönelik mi?</a:t>
            </a:r>
          </a:p>
          <a:p>
            <a:r>
              <a:rPr lang="tr-TR" dirty="0" smtClean="0"/>
              <a:t>Konuşmalar bireysel mi , toplu sunum şeklinde mi?</a:t>
            </a:r>
          </a:p>
          <a:p>
            <a:r>
              <a:rPr lang="tr-TR" dirty="0" smtClean="0"/>
              <a:t>Dinleyici mi, dinleyiciler mi var ?</a:t>
            </a:r>
          </a:p>
          <a:p>
            <a:r>
              <a:rPr lang="tr-TR" dirty="0" smtClean="0"/>
              <a:t>Dinleyici halk kitlesi mi, seçkin bir kitle mi? Genele mi özele mi sesleniyor ?</a:t>
            </a:r>
          </a:p>
          <a:p>
            <a:r>
              <a:rPr lang="tr-TR" dirty="0" smtClean="0"/>
              <a:t>Konuşma konusu popüler mi, bilimsel mi?</a:t>
            </a:r>
          </a:p>
          <a:p>
            <a:r>
              <a:rPr lang="tr-TR" dirty="0" smtClean="0"/>
              <a:t>Konuşma yazınsal bir türe dönüştürülebiliyor mu?</a:t>
            </a:r>
            <a:endParaRPr lang="tr-TR" dirty="0"/>
          </a:p>
        </p:txBody>
      </p:sp>
    </p:spTree>
    <p:extLst>
      <p:ext uri="{BB962C8B-B14F-4D97-AF65-F5344CB8AC3E}">
        <p14:creationId xmlns:p14="http://schemas.microsoft.com/office/powerpoint/2010/main" val="21670706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heckerboard(across)">
                                      <p:cBhvr>
                                        <p:cTn id="24" dur="500"/>
                                        <p:tgtEl>
                                          <p:spTgt spid="3">
                                            <p:txEl>
                                              <p:pRg st="5" end="5"/>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Sözlü İletişim </a:t>
            </a:r>
            <a:r>
              <a:rPr lang="tr-TR" dirty="0" smtClean="0"/>
              <a:t>Türleri</a:t>
            </a:r>
            <a:endParaRPr lang="tr-TR" dirty="0"/>
          </a:p>
        </p:txBody>
      </p:sp>
      <p:sp>
        <p:nvSpPr>
          <p:cNvPr id="3" name="Content Placeholder 2"/>
          <p:cNvSpPr>
            <a:spLocks noGrp="1"/>
          </p:cNvSpPr>
          <p:nvPr>
            <p:ph sz="quarter" idx="1"/>
          </p:nvPr>
        </p:nvSpPr>
        <p:spPr/>
        <p:txBody>
          <a:bodyPr>
            <a:normAutofit fontScale="92500"/>
          </a:bodyPr>
          <a:lstStyle/>
          <a:p>
            <a:r>
              <a:rPr lang="tr-TR" dirty="0" smtClean="0"/>
              <a:t>İşitsellik ve görsellik boyutlarının etkisi nedir?</a:t>
            </a:r>
          </a:p>
          <a:p>
            <a:r>
              <a:rPr lang="tr-TR" dirty="0" smtClean="0"/>
              <a:t>Konuşmalar bir kaç günlük oturumlar mı yoksa tek oturumluk toplantılarda mı sunuluyor?</a:t>
            </a:r>
          </a:p>
          <a:p>
            <a:r>
              <a:rPr lang="tr-TR" dirty="0" smtClean="0"/>
              <a:t>Ad ve sınıflandırma ileti niteliklerini göre mi yoksa iletildiği ortam göre mi?</a:t>
            </a:r>
          </a:p>
          <a:p>
            <a:r>
              <a:rPr lang="tr-TR" dirty="0" smtClean="0"/>
              <a:t>Toplu sunum ise kaç konuşmacı var ?</a:t>
            </a:r>
          </a:p>
          <a:p>
            <a:r>
              <a:rPr lang="tr-TR" dirty="0" smtClean="0"/>
              <a:t>Konuşmacıların açık bir konuşma metni var mı?</a:t>
            </a:r>
          </a:p>
          <a:p>
            <a:r>
              <a:rPr lang="tr-TR" dirty="0" smtClean="0"/>
              <a:t>Önceden belirlenen süre var mı?</a:t>
            </a:r>
          </a:p>
          <a:p>
            <a:r>
              <a:rPr lang="tr-TR" dirty="0" smtClean="0"/>
              <a:t>Konuşmacılar bir başkan tarafından yönetiliyor mu, öyle ise konuşmacılardan birisi başkan olabiliyor mu?</a:t>
            </a:r>
            <a:endParaRPr lang="tr-TR" dirty="0"/>
          </a:p>
        </p:txBody>
      </p:sp>
    </p:spTree>
    <p:extLst>
      <p:ext uri="{BB962C8B-B14F-4D97-AF65-F5344CB8AC3E}">
        <p14:creationId xmlns:p14="http://schemas.microsoft.com/office/powerpoint/2010/main" val="26491577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heckerboard(across)">
                                      <p:cBhvr>
                                        <p:cTn id="19" dur="500"/>
                                        <p:tgtEl>
                                          <p:spTgt spid="3">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heckerboard(across)">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Sözlü İletişim Türleri</a:t>
            </a:r>
          </a:p>
        </p:txBody>
      </p:sp>
      <p:sp>
        <p:nvSpPr>
          <p:cNvPr id="4" name="Content Placeholder 3"/>
          <p:cNvSpPr>
            <a:spLocks noGrp="1"/>
          </p:cNvSpPr>
          <p:nvPr>
            <p:ph sz="half" idx="1"/>
          </p:nvPr>
        </p:nvSpPr>
        <p:spPr>
          <a:xfrm>
            <a:off x="301752" y="1371600"/>
            <a:ext cx="4038600" cy="5226950"/>
          </a:xfrm>
        </p:spPr>
        <p:txBody>
          <a:bodyPr>
            <a:normAutofit fontScale="77500" lnSpcReduction="20000"/>
          </a:bodyPr>
          <a:lstStyle/>
          <a:p>
            <a:r>
              <a:rPr lang="tr-TR" sz="2600" b="1" u="sng" dirty="0" smtClean="0"/>
              <a:t>Bireysel sözlü iletişim</a:t>
            </a:r>
          </a:p>
          <a:p>
            <a:r>
              <a:rPr lang="tr-TR" sz="2600" dirty="0" smtClean="0"/>
              <a:t>Anket</a:t>
            </a:r>
          </a:p>
          <a:p>
            <a:r>
              <a:rPr lang="tr-TR" sz="2600" dirty="0" smtClean="0"/>
              <a:t>Diyalog</a:t>
            </a:r>
          </a:p>
          <a:p>
            <a:r>
              <a:rPr lang="tr-TR" sz="2600" dirty="0" smtClean="0"/>
              <a:t>Görüşme</a:t>
            </a:r>
          </a:p>
          <a:p>
            <a:r>
              <a:rPr lang="tr-TR" sz="2600" dirty="0" smtClean="0"/>
              <a:t>Mülakat</a:t>
            </a:r>
          </a:p>
          <a:p>
            <a:r>
              <a:rPr lang="tr-TR" sz="2600" dirty="0" smtClean="0"/>
              <a:t>Günlük Konuşma</a:t>
            </a:r>
          </a:p>
          <a:p>
            <a:r>
              <a:rPr lang="tr-TR" sz="2600" b="1" u="sng" dirty="0" smtClean="0"/>
              <a:t>Bilgilendirme amaçlı sözlü iletişim:</a:t>
            </a:r>
          </a:p>
          <a:p>
            <a:r>
              <a:rPr lang="tr-TR" sz="2600" dirty="0" smtClean="0"/>
              <a:t>Anlatım konuşması</a:t>
            </a:r>
          </a:p>
          <a:p>
            <a:r>
              <a:rPr lang="tr-TR" sz="2600" dirty="0" smtClean="0"/>
              <a:t>Basın Toplantısı</a:t>
            </a:r>
          </a:p>
          <a:p>
            <a:r>
              <a:rPr lang="tr-TR" sz="2600" dirty="0" smtClean="0"/>
              <a:t>Bienal</a:t>
            </a:r>
          </a:p>
          <a:p>
            <a:r>
              <a:rPr lang="tr-TR" sz="2600" dirty="0" smtClean="0"/>
              <a:t>Bilgilendirme Toplantısı</a:t>
            </a:r>
          </a:p>
          <a:p>
            <a:r>
              <a:rPr lang="tr-TR" sz="2600" dirty="0" smtClean="0"/>
              <a:t>Brifing</a:t>
            </a:r>
          </a:p>
          <a:p>
            <a:r>
              <a:rPr lang="tr-TR" sz="2600" dirty="0" smtClean="0"/>
              <a:t>Demeç</a:t>
            </a:r>
          </a:p>
          <a:p>
            <a:r>
              <a:rPr lang="tr-TR" sz="2600" dirty="0" smtClean="0"/>
              <a:t>Şura</a:t>
            </a:r>
          </a:p>
          <a:p>
            <a:r>
              <a:rPr lang="tr-TR" sz="2600" dirty="0" smtClean="0"/>
              <a:t>Seminer</a:t>
            </a:r>
          </a:p>
          <a:p>
            <a:endParaRPr lang="tr-TR" dirty="0"/>
          </a:p>
        </p:txBody>
      </p:sp>
      <p:sp>
        <p:nvSpPr>
          <p:cNvPr id="5" name="Content Placeholder 4"/>
          <p:cNvSpPr>
            <a:spLocks noGrp="1"/>
          </p:cNvSpPr>
          <p:nvPr>
            <p:ph sz="half" idx="2"/>
          </p:nvPr>
        </p:nvSpPr>
        <p:spPr>
          <a:xfrm>
            <a:off x="4800600" y="1371600"/>
            <a:ext cx="4038600" cy="5226950"/>
          </a:xfrm>
        </p:spPr>
        <p:txBody>
          <a:bodyPr>
            <a:noAutofit/>
          </a:bodyPr>
          <a:lstStyle/>
          <a:p>
            <a:r>
              <a:rPr lang="tr-TR" sz="1700" b="1" u="sng" dirty="0" smtClean="0"/>
              <a:t>Bilimsel sözlü iletişim</a:t>
            </a:r>
          </a:p>
          <a:p>
            <a:r>
              <a:rPr lang="tr-TR" sz="1700" dirty="0" smtClean="0"/>
              <a:t>Sempozyum</a:t>
            </a:r>
          </a:p>
          <a:p>
            <a:r>
              <a:rPr lang="tr-TR" sz="1700" dirty="0" smtClean="0"/>
              <a:t>Kolokyum</a:t>
            </a:r>
          </a:p>
          <a:p>
            <a:r>
              <a:rPr lang="tr-TR" sz="1700" dirty="0" smtClean="0"/>
              <a:t>Konferans</a:t>
            </a:r>
          </a:p>
          <a:p>
            <a:r>
              <a:rPr lang="tr-TR" sz="1700" dirty="0" smtClean="0"/>
              <a:t>Kongre</a:t>
            </a:r>
          </a:p>
          <a:p>
            <a:r>
              <a:rPr lang="tr-TR" sz="1700" dirty="0" smtClean="0"/>
              <a:t>Panel</a:t>
            </a:r>
            <a:endParaRPr lang="tr-TR" sz="1700" b="1" u="sng" dirty="0" smtClean="0"/>
          </a:p>
          <a:p>
            <a:r>
              <a:rPr lang="tr-TR" sz="1700" b="1" u="sng" dirty="0" smtClean="0"/>
              <a:t>Tartışma Amaçlı sözlü iletişim</a:t>
            </a:r>
          </a:p>
          <a:p>
            <a:r>
              <a:rPr lang="tr-TR" sz="1700" dirty="0" smtClean="0"/>
              <a:t>Açık oturum</a:t>
            </a:r>
          </a:p>
          <a:p>
            <a:r>
              <a:rPr lang="tr-TR" sz="1700" dirty="0" smtClean="0"/>
              <a:t>Münazara</a:t>
            </a:r>
          </a:p>
          <a:p>
            <a:r>
              <a:rPr lang="tr-TR" sz="1700" dirty="0" smtClean="0"/>
              <a:t>Tartışma</a:t>
            </a:r>
            <a:endParaRPr lang="tr-TR" sz="1700" b="1" u="sng" dirty="0" smtClean="0"/>
          </a:p>
          <a:p>
            <a:r>
              <a:rPr lang="tr-TR" sz="1700" b="1" u="sng" dirty="0" smtClean="0"/>
              <a:t>Danışma amaçlı sözlü iletişim</a:t>
            </a:r>
          </a:p>
          <a:p>
            <a:r>
              <a:rPr lang="tr-TR" sz="1700" dirty="0" err="1" smtClean="0"/>
              <a:t>Çalıştay</a:t>
            </a:r>
            <a:endParaRPr lang="tr-TR" sz="1700" dirty="0" smtClean="0"/>
          </a:p>
          <a:p>
            <a:r>
              <a:rPr lang="tr-TR" sz="1700" dirty="0" smtClean="0"/>
              <a:t>Forum</a:t>
            </a:r>
          </a:p>
          <a:p>
            <a:r>
              <a:rPr lang="tr-TR" sz="1700" dirty="0" smtClean="0"/>
              <a:t>Kurultay</a:t>
            </a:r>
            <a:endParaRPr lang="tr-TR" sz="1700" b="1" u="sng" dirty="0" smtClean="0"/>
          </a:p>
          <a:p>
            <a:r>
              <a:rPr lang="tr-TR" sz="1700" b="1" u="sng" dirty="0" smtClean="0"/>
              <a:t>Siyasi amaçlı sözel iletişim</a:t>
            </a:r>
          </a:p>
          <a:p>
            <a:r>
              <a:rPr lang="tr-TR" sz="1700" dirty="0" smtClean="0"/>
              <a:t>Miting </a:t>
            </a:r>
          </a:p>
          <a:p>
            <a:r>
              <a:rPr lang="tr-TR" sz="1700" dirty="0" smtClean="0"/>
              <a:t>Söylev</a:t>
            </a:r>
            <a:endParaRPr lang="tr-TR" sz="1700" dirty="0"/>
          </a:p>
        </p:txBody>
      </p:sp>
    </p:spTree>
    <p:extLst>
      <p:ext uri="{BB962C8B-B14F-4D97-AF65-F5344CB8AC3E}">
        <p14:creationId xmlns:p14="http://schemas.microsoft.com/office/powerpoint/2010/main" val="369556262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tr-TR" dirty="0" smtClean="0"/>
              <a:t>Bireysel sözlü iletişim</a:t>
            </a:r>
            <a:endParaRPr lang="tr-TR" dirty="0"/>
          </a:p>
        </p:txBody>
      </p:sp>
      <p:sp>
        <p:nvSpPr>
          <p:cNvPr id="6" name="Content Placeholder 5"/>
          <p:cNvSpPr>
            <a:spLocks noGrp="1"/>
          </p:cNvSpPr>
          <p:nvPr>
            <p:ph sz="quarter" idx="1"/>
          </p:nvPr>
        </p:nvSpPr>
        <p:spPr/>
        <p:txBody>
          <a:bodyPr>
            <a:normAutofit fontScale="92500" lnSpcReduction="10000"/>
          </a:bodyPr>
          <a:lstStyle/>
          <a:p>
            <a:r>
              <a:rPr lang="tr-TR" b="1" dirty="0" smtClean="0"/>
              <a:t>Anket: </a:t>
            </a:r>
            <a:r>
              <a:rPr lang="tr-TR" dirty="0" smtClean="0"/>
              <a:t>belli kişilerin ya da grupların bir konu üzerindeki duygu, düşünce ve deneyimlerini anlamak için belli bir plana göre hazırlanmış olan soru listeleridir.</a:t>
            </a:r>
          </a:p>
          <a:p>
            <a:r>
              <a:rPr lang="tr-TR" dirty="0" smtClean="0"/>
              <a:t>Kolay, ucuz ve çok sayıda kişiden kısa sürede görüş alma olanağı sunar.</a:t>
            </a:r>
          </a:p>
          <a:p>
            <a:r>
              <a:rPr lang="tr-TR" dirty="0" smtClean="0"/>
              <a:t>Anketi hazırlayan kişinin bilgili, tecrübeli olması önemlidir. </a:t>
            </a:r>
          </a:p>
          <a:p>
            <a:r>
              <a:rPr lang="tr-TR" dirty="0" smtClean="0"/>
              <a:t>Yazılı iletişim türüdür.</a:t>
            </a:r>
          </a:p>
          <a:p>
            <a:r>
              <a:rPr lang="tr-TR" b="1" dirty="0" smtClean="0"/>
              <a:t>Sorular, anketör tarafından </a:t>
            </a:r>
            <a:r>
              <a:rPr lang="tr-TR" b="1" dirty="0" err="1" smtClean="0"/>
              <a:t>cevaplayıcıya</a:t>
            </a:r>
            <a:r>
              <a:rPr lang="tr-TR" b="1" dirty="0" smtClean="0"/>
              <a:t> sözlü olarak sorulduğu durumlarda sözlü iletişim türü haline gelir.</a:t>
            </a:r>
          </a:p>
          <a:p>
            <a:endParaRPr lang="tr-TR" b="1" dirty="0"/>
          </a:p>
        </p:txBody>
      </p:sp>
    </p:spTree>
    <p:extLst>
      <p:ext uri="{BB962C8B-B14F-4D97-AF65-F5344CB8AC3E}">
        <p14:creationId xmlns:p14="http://schemas.microsoft.com/office/powerpoint/2010/main" val="405538839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587500" y="143000"/>
            <a:ext cx="5963671" cy="6715000"/>
          </a:xfrm>
          <a:prstGeom prst="rect">
            <a:avLst/>
          </a:prstGeom>
        </p:spPr>
      </p:pic>
    </p:spTree>
    <p:extLst>
      <p:ext uri="{BB962C8B-B14F-4D97-AF65-F5344CB8AC3E}">
        <p14:creationId xmlns:p14="http://schemas.microsoft.com/office/powerpoint/2010/main" val="235119029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Bireysel sözlü iletişim</a:t>
            </a:r>
          </a:p>
        </p:txBody>
      </p:sp>
      <p:sp>
        <p:nvSpPr>
          <p:cNvPr id="3" name="Content Placeholder 2"/>
          <p:cNvSpPr>
            <a:spLocks noGrp="1"/>
          </p:cNvSpPr>
          <p:nvPr>
            <p:ph sz="quarter" idx="1"/>
          </p:nvPr>
        </p:nvSpPr>
        <p:spPr/>
        <p:txBody>
          <a:bodyPr>
            <a:normAutofit lnSpcReduction="10000"/>
          </a:bodyPr>
          <a:lstStyle/>
          <a:p>
            <a:r>
              <a:rPr lang="tr-TR" b="1" dirty="0" smtClean="0"/>
              <a:t>Diyalog: </a:t>
            </a:r>
            <a:r>
              <a:rPr lang="tr-TR" dirty="0" smtClean="0"/>
              <a:t>sözlü iletişim yoludur. Hazırlıklı, hazırlıksız, sormalı, bildirili gibi bir çok iletişim türünde kullanılır. </a:t>
            </a:r>
          </a:p>
          <a:p>
            <a:r>
              <a:rPr lang="tr-TR" b="1" dirty="0" smtClean="0"/>
              <a:t>Görüşme: </a:t>
            </a:r>
            <a:r>
              <a:rPr lang="tr-TR" dirty="0" smtClean="0"/>
              <a:t>bir konunun uzmanı ile belirli bir konuda soru-cevap biçiminde gerçekleşen iletişim türüdür. Röportaja benzer.</a:t>
            </a:r>
          </a:p>
          <a:p>
            <a:r>
              <a:rPr lang="tr-TR" b="1" dirty="0" smtClean="0"/>
              <a:t>Mülakat: </a:t>
            </a:r>
            <a:r>
              <a:rPr lang="tr-TR" dirty="0" smtClean="0"/>
              <a:t>bir işe, bir gruba, bir derneğe ve ya programa alınacak kişileri belirlemek amacıyla adaylara uygulanan bir çeşit sözlü sınav olarak tanımlanır.</a:t>
            </a:r>
          </a:p>
          <a:p>
            <a:pPr lvl="1"/>
            <a:r>
              <a:rPr lang="tr-TR" b="1" dirty="0" err="1"/>
              <a:t>https</a:t>
            </a:r>
            <a:r>
              <a:rPr lang="tr-TR" b="1" dirty="0"/>
              <a:t>://</a:t>
            </a:r>
            <a:r>
              <a:rPr lang="tr-TR" b="1" dirty="0" err="1"/>
              <a:t>www.youtube.com</a:t>
            </a:r>
            <a:r>
              <a:rPr lang="tr-TR" b="1" dirty="0"/>
              <a:t>/</a:t>
            </a:r>
            <a:r>
              <a:rPr lang="tr-TR" b="1" dirty="0" err="1"/>
              <a:t>watch?v</a:t>
            </a:r>
            <a:r>
              <a:rPr lang="tr-TR" b="1" dirty="0"/>
              <a:t>=Xu25lUDJZgY</a:t>
            </a:r>
          </a:p>
        </p:txBody>
      </p:sp>
    </p:spTree>
    <p:extLst>
      <p:ext uri="{BB962C8B-B14F-4D97-AF65-F5344CB8AC3E}">
        <p14:creationId xmlns:p14="http://schemas.microsoft.com/office/powerpoint/2010/main" val="32337319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Sözlü İletişim</a:t>
            </a:r>
            <a:endParaRPr lang="tr-TR" dirty="0"/>
          </a:p>
        </p:txBody>
      </p:sp>
      <p:sp>
        <p:nvSpPr>
          <p:cNvPr id="3" name="Content Placeholder 2"/>
          <p:cNvSpPr>
            <a:spLocks noGrp="1"/>
          </p:cNvSpPr>
          <p:nvPr>
            <p:ph sz="quarter" idx="1"/>
          </p:nvPr>
        </p:nvSpPr>
        <p:spPr>
          <a:xfrm>
            <a:off x="301752" y="1527047"/>
            <a:ext cx="8534400" cy="5025033"/>
          </a:xfrm>
        </p:spPr>
        <p:txBody>
          <a:bodyPr>
            <a:normAutofit/>
          </a:bodyPr>
          <a:lstStyle/>
          <a:p>
            <a:r>
              <a:rPr lang="tr-TR" b="1" dirty="0" smtClean="0"/>
              <a:t>Konuşma dilidir.</a:t>
            </a:r>
          </a:p>
          <a:p>
            <a:r>
              <a:rPr lang="tr-TR" dirty="0"/>
              <a:t>T</a:t>
            </a:r>
            <a:r>
              <a:rPr lang="tr-TR" dirty="0" smtClean="0"/>
              <a:t>emeli ‘söz’ dür.</a:t>
            </a:r>
          </a:p>
          <a:p>
            <a:r>
              <a:rPr lang="tr-TR" dirty="0" smtClean="0"/>
              <a:t>Dil bir </a:t>
            </a:r>
            <a:r>
              <a:rPr lang="tr-TR" b="1" dirty="0" smtClean="0"/>
              <a:t>simgeleştirme sürecidir ve </a:t>
            </a:r>
            <a:r>
              <a:rPr lang="tr-TR" dirty="0" smtClean="0"/>
              <a:t>simgesel kodlarımızın temelini oluşturur.</a:t>
            </a:r>
          </a:p>
          <a:p>
            <a:r>
              <a:rPr lang="tr-TR" dirty="0" smtClean="0"/>
              <a:t>Konuşma bireysel, dil ise toplumsal ve kültürel bir olgudur.</a:t>
            </a:r>
          </a:p>
          <a:p>
            <a:r>
              <a:rPr lang="tr-TR" dirty="0" smtClean="0"/>
              <a:t>Genel olarak en etkili iletişim biçimi sözlü ve yüz yüze olanıdır.</a:t>
            </a:r>
          </a:p>
          <a:p>
            <a:r>
              <a:rPr lang="tr-TR" dirty="0" smtClean="0"/>
              <a:t>İnsanlar günün yarısını konuşarak ya da dinleyerek geçirirler.</a:t>
            </a:r>
          </a:p>
          <a:p>
            <a:pPr marL="0" indent="0">
              <a:buNone/>
            </a:pPr>
            <a:endParaRPr lang="tr-TR" dirty="0" smtClean="0"/>
          </a:p>
        </p:txBody>
      </p:sp>
    </p:spTree>
    <p:extLst>
      <p:ext uri="{BB962C8B-B14F-4D97-AF65-F5344CB8AC3E}">
        <p14:creationId xmlns:p14="http://schemas.microsoft.com/office/powerpoint/2010/main" val="41205104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Bireysel sözlü iletişim</a:t>
            </a:r>
          </a:p>
        </p:txBody>
      </p:sp>
      <p:sp>
        <p:nvSpPr>
          <p:cNvPr id="3" name="Content Placeholder 2"/>
          <p:cNvSpPr>
            <a:spLocks noGrp="1"/>
          </p:cNvSpPr>
          <p:nvPr>
            <p:ph sz="quarter" idx="1"/>
          </p:nvPr>
        </p:nvSpPr>
        <p:spPr/>
        <p:txBody>
          <a:bodyPr/>
          <a:lstStyle/>
          <a:p>
            <a:r>
              <a:rPr lang="tr-TR" b="1" dirty="0" smtClean="0"/>
              <a:t>Günlük konuşma: </a:t>
            </a:r>
            <a:r>
              <a:rPr lang="tr-TR" dirty="0" smtClean="0"/>
              <a:t>doğal hazırlık yapılmadan yapılan konuşma.</a:t>
            </a:r>
            <a:endParaRPr lang="tr-TR" b="1" dirty="0" smtClean="0"/>
          </a:p>
          <a:p>
            <a:r>
              <a:rPr lang="tr-TR" b="1" dirty="0" smtClean="0"/>
              <a:t>Röportaj: </a:t>
            </a:r>
            <a:r>
              <a:rPr lang="tr-TR" dirty="0" smtClean="0"/>
              <a:t>bir konunun uzmanı ve ya toplumun önem verdiği kişilerle yapılan sözlü iletişim biçimidir. </a:t>
            </a:r>
            <a:endParaRPr lang="tr-TR" b="1" dirty="0"/>
          </a:p>
        </p:txBody>
      </p:sp>
    </p:spTree>
    <p:extLst>
      <p:ext uri="{BB962C8B-B14F-4D97-AF65-F5344CB8AC3E}">
        <p14:creationId xmlns:p14="http://schemas.microsoft.com/office/powerpoint/2010/main" val="31657037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Bilimsel Sözlü İletişim</a:t>
            </a:r>
            <a:endParaRPr lang="tr-TR" dirty="0"/>
          </a:p>
        </p:txBody>
      </p:sp>
      <p:sp>
        <p:nvSpPr>
          <p:cNvPr id="3" name="Content Placeholder 2"/>
          <p:cNvSpPr>
            <a:spLocks noGrp="1"/>
          </p:cNvSpPr>
          <p:nvPr>
            <p:ph sz="quarter" idx="1"/>
          </p:nvPr>
        </p:nvSpPr>
        <p:spPr/>
        <p:txBody>
          <a:bodyPr>
            <a:normAutofit fontScale="92500" lnSpcReduction="10000"/>
          </a:bodyPr>
          <a:lstStyle/>
          <a:p>
            <a:r>
              <a:rPr lang="tr-TR" b="1" dirty="0" smtClean="0"/>
              <a:t>Sempozyum (bilgi şöleni): </a:t>
            </a:r>
            <a:r>
              <a:rPr lang="tr-TR" dirty="0" smtClean="0"/>
              <a:t>bir konu üzerinde, aynı oturumda, konunun uzmanı değişik kişiler tarafından (çoğunlukla akademik) yapılan seri konuşmalardır.  </a:t>
            </a:r>
          </a:p>
          <a:p>
            <a:pPr lvl="1"/>
            <a:r>
              <a:rPr lang="tr-TR" sz="1900" dirty="0">
                <a:solidFill>
                  <a:srgbClr val="434343"/>
                </a:solidFill>
                <a:latin typeface="Helvetica"/>
                <a:ea typeface="Helvetica"/>
                <a:cs typeface="Helvetica"/>
              </a:rPr>
              <a:t>Sempozyumlar genellikle eğitim amaçlıdır,</a:t>
            </a:r>
          </a:p>
          <a:p>
            <a:pPr lvl="1"/>
            <a:r>
              <a:rPr lang="tr-TR" sz="1900" dirty="0">
                <a:solidFill>
                  <a:srgbClr val="434343"/>
                </a:solidFill>
                <a:latin typeface="Helvetica"/>
                <a:ea typeface="Helvetica"/>
                <a:cs typeface="Helvetica"/>
              </a:rPr>
              <a:t>Sempozyuma çağrılan konuşmacılar, hazırladıkları sunumları katılımcılara sunarlar,</a:t>
            </a:r>
          </a:p>
          <a:p>
            <a:pPr lvl="2"/>
            <a:r>
              <a:rPr lang="tr-TR" dirty="0" smtClean="0"/>
              <a:t>Diğer konuşma türlerine göre daha ilmi ve ciddi bir sohbet havası içerir.</a:t>
            </a:r>
          </a:p>
          <a:p>
            <a:pPr lvl="1"/>
            <a:r>
              <a:rPr lang="tr-TR" dirty="0" smtClean="0"/>
              <a:t>Her konuşmacı konuyu kendi ilgi alanı açısından ele alır. </a:t>
            </a:r>
          </a:p>
          <a:p>
            <a:pPr lvl="1"/>
            <a:r>
              <a:rPr lang="tr-TR" dirty="0" smtClean="0"/>
              <a:t>Amaç konuyu tartışmak değil, uzmanlar tarafından olumlu ve olumsuz yönleriyle değerlendirilmesi ve çözüm üretilmesidir.</a:t>
            </a:r>
          </a:p>
          <a:p>
            <a:pPr lvl="1"/>
            <a:r>
              <a:rPr lang="tr-TR" dirty="0" smtClean="0"/>
              <a:t>Konuşmalar daha sonra yazınsal bir metin haline getirilir. </a:t>
            </a:r>
          </a:p>
          <a:p>
            <a:pPr lvl="1"/>
            <a:r>
              <a:rPr lang="tr-TR" dirty="0" smtClean="0"/>
              <a:t>Bir başkan tarafından yönetilir, konuşmacıların önceden belirlenen süreleri vardır. </a:t>
            </a:r>
            <a:endParaRPr lang="tr-TR" dirty="0"/>
          </a:p>
        </p:txBody>
      </p:sp>
    </p:spTree>
    <p:extLst>
      <p:ext uri="{BB962C8B-B14F-4D97-AF65-F5344CB8AC3E}">
        <p14:creationId xmlns:p14="http://schemas.microsoft.com/office/powerpoint/2010/main" val="14613990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checkerboard(across)">
                                      <p:cBhvr>
                                        <p:cTn id="10" dur="500"/>
                                        <p:tgtEl>
                                          <p:spTgt spid="3">
                                            <p:txEl>
                                              <p:pRg st="4" end="4"/>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checkerboard(across)">
                                      <p:cBhvr>
                                        <p:cTn id="13" dur="500"/>
                                        <p:tgtEl>
                                          <p:spTgt spid="3">
                                            <p:txEl>
                                              <p:pRg st="5" end="5"/>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checkerboard(across)">
                                      <p:cBhvr>
                                        <p:cTn id="16" dur="500"/>
                                        <p:tgtEl>
                                          <p:spTgt spid="3">
                                            <p:txEl>
                                              <p:pRg st="6" end="6"/>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checkerboard(across)">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Bilimsel Sözlü İletişim</a:t>
            </a:r>
            <a:endParaRPr lang="tr-TR" dirty="0"/>
          </a:p>
        </p:txBody>
      </p:sp>
      <p:sp>
        <p:nvSpPr>
          <p:cNvPr id="3" name="Content Placeholder 2"/>
          <p:cNvSpPr>
            <a:spLocks noGrp="1"/>
          </p:cNvSpPr>
          <p:nvPr>
            <p:ph sz="quarter" idx="1"/>
          </p:nvPr>
        </p:nvSpPr>
        <p:spPr/>
        <p:txBody>
          <a:bodyPr>
            <a:normAutofit fontScale="62500" lnSpcReduction="20000"/>
          </a:bodyPr>
          <a:lstStyle/>
          <a:p>
            <a:pPr>
              <a:lnSpc>
                <a:spcPct val="120000"/>
              </a:lnSpc>
            </a:pPr>
            <a:r>
              <a:rPr lang="tr-TR" b="1" dirty="0" smtClean="0"/>
              <a:t>Kolokyum: </a:t>
            </a:r>
            <a:r>
              <a:rPr lang="tr-TR" dirty="0" smtClean="0"/>
              <a:t>Bilimsel bir sorunu incelemek, siyasal, ekonomik, diplomatik sorunları çözmek için yapılan akademik nitelikli toplantılara denir. </a:t>
            </a:r>
            <a:r>
              <a:rPr lang="tr-TR" dirty="0" err="1" smtClean="0"/>
              <a:t>Örn</a:t>
            </a:r>
            <a:r>
              <a:rPr lang="tr-TR" dirty="0" smtClean="0"/>
              <a:t>. Üniversite doçentlik sınavı.</a:t>
            </a:r>
          </a:p>
          <a:p>
            <a:pPr>
              <a:lnSpc>
                <a:spcPct val="120000"/>
              </a:lnSpc>
            </a:pPr>
            <a:r>
              <a:rPr lang="tr-TR" b="1" dirty="0" smtClean="0"/>
              <a:t>Konferans: </a:t>
            </a:r>
            <a:r>
              <a:rPr lang="tr-TR" dirty="0" smtClean="0"/>
              <a:t> Konferans ve seminerler yazılı iletişime göre daha etkin olmakla birlikte yine de tek yönlü bir iletişimdir. </a:t>
            </a:r>
          </a:p>
          <a:p>
            <a:pPr lvl="1">
              <a:lnSpc>
                <a:spcPct val="120000"/>
              </a:lnSpc>
            </a:pPr>
            <a:r>
              <a:rPr lang="tr-TR" sz="2600" b="1" dirty="0" smtClean="0"/>
              <a:t>Belli süre içinde bir gruba bilgi ve düşüncelerin aktarılmasını sağlar, tek tek iletimde kaybedilen zamanın önüne geçer. </a:t>
            </a:r>
          </a:p>
          <a:p>
            <a:pPr lvl="1">
              <a:lnSpc>
                <a:spcPct val="120000"/>
              </a:lnSpc>
            </a:pPr>
            <a:r>
              <a:rPr lang="tr-TR" sz="2600" b="1" dirty="0" smtClean="0"/>
              <a:t>Uluslararası bir sorun çözmek için yapılabilir.</a:t>
            </a:r>
          </a:p>
          <a:p>
            <a:pPr lvl="1">
              <a:lnSpc>
                <a:spcPct val="120000"/>
              </a:lnSpc>
            </a:pPr>
            <a:r>
              <a:rPr lang="tr-TR" sz="2600" b="1" dirty="0" smtClean="0"/>
              <a:t>Geri beslemeyi engeller.</a:t>
            </a:r>
          </a:p>
          <a:p>
            <a:pPr>
              <a:lnSpc>
                <a:spcPct val="120000"/>
              </a:lnSpc>
            </a:pPr>
            <a:r>
              <a:rPr lang="tr-TR" b="1" dirty="0" smtClean="0"/>
              <a:t>Kongre: </a:t>
            </a:r>
            <a:r>
              <a:rPr lang="tr-TR" dirty="0" smtClean="0"/>
              <a:t>Benzer meslek ya da uzmanlık sahibi kişilerin bir araya gelerek; görüşme, toplantı ve ya fikir alışverişlerinde bulundukları bilimsel ortam.</a:t>
            </a:r>
          </a:p>
          <a:p>
            <a:pPr lvl="1">
              <a:lnSpc>
                <a:spcPct val="120000"/>
              </a:lnSpc>
            </a:pPr>
            <a:r>
              <a:rPr lang="tr-TR" sz="2600" b="1" dirty="0" smtClean="0"/>
              <a:t>Aslında</a:t>
            </a:r>
            <a:r>
              <a:rPr lang="tr-TR" sz="2600" b="1" dirty="0"/>
              <a:t>, </a:t>
            </a:r>
            <a:r>
              <a:rPr lang="tr-TR" sz="2600" b="1" dirty="0" smtClean="0"/>
              <a:t>sempozyum ve kongre birbirine daha yakındır. Kongrelerde bir kuruluşun sorunları gündeme getirilmez, sonuçlar bağlayıcı olmaz.</a:t>
            </a:r>
          </a:p>
          <a:p>
            <a:pPr lvl="1">
              <a:lnSpc>
                <a:spcPct val="120000"/>
              </a:lnSpc>
            </a:pPr>
            <a:r>
              <a:rPr lang="tr-TR" sz="2600" b="1" dirty="0" smtClean="0"/>
              <a:t>Kongre; sempozyumdan daha üst seviyede yapılan, ağırlıklı bilim insanlarının/uzmanlarının çağrıldığı, konuların daha derinliğine konuşulduğu toplantılar olarak anlaşılmalıdır. </a:t>
            </a:r>
            <a:endParaRPr lang="tr-TR" sz="2600" b="1" dirty="0"/>
          </a:p>
        </p:txBody>
      </p:sp>
    </p:spTree>
    <p:extLst>
      <p:ext uri="{BB962C8B-B14F-4D97-AF65-F5344CB8AC3E}">
        <p14:creationId xmlns:p14="http://schemas.microsoft.com/office/powerpoint/2010/main" val="309757077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Bilimsel Sözlü İletişim</a:t>
            </a:r>
          </a:p>
        </p:txBody>
      </p:sp>
      <p:sp>
        <p:nvSpPr>
          <p:cNvPr id="3" name="Content Placeholder 2"/>
          <p:cNvSpPr>
            <a:spLocks noGrp="1"/>
          </p:cNvSpPr>
          <p:nvPr>
            <p:ph sz="quarter" idx="1"/>
          </p:nvPr>
        </p:nvSpPr>
        <p:spPr/>
        <p:txBody>
          <a:bodyPr/>
          <a:lstStyle/>
          <a:p>
            <a:r>
              <a:rPr lang="tr-TR" b="1" dirty="0"/>
              <a:t>Panel: </a:t>
            </a:r>
            <a:r>
              <a:rPr lang="tr-TR" dirty="0"/>
              <a:t>Bir konuşmacı grubunun dinleyiciler önünde, genellikle bilimsel, sosyal ya da siyasi bir konuyu tartışmak amacıyla yaptıkları toplu görüşmelerdir. </a:t>
            </a:r>
            <a:endParaRPr lang="tr-TR" dirty="0" smtClean="0"/>
          </a:p>
          <a:p>
            <a:pPr lvl="1"/>
            <a:r>
              <a:rPr lang="tr-TR" b="1" dirty="0" smtClean="0"/>
              <a:t>Genelde sohbet havasında geçer.</a:t>
            </a:r>
          </a:p>
          <a:p>
            <a:pPr lvl="1"/>
            <a:r>
              <a:rPr lang="tr-TR" b="1" dirty="0" err="1"/>
              <a:t>Açık</a:t>
            </a:r>
            <a:r>
              <a:rPr lang="tr-TR" b="1" dirty="0"/>
              <a:t> oturuma benzer. </a:t>
            </a:r>
            <a:endParaRPr lang="tr-TR" b="1" dirty="0" smtClean="0"/>
          </a:p>
          <a:p>
            <a:pPr lvl="1"/>
            <a:r>
              <a:rPr lang="tr-TR" b="1" dirty="0" smtClean="0"/>
              <a:t>Panelde </a:t>
            </a:r>
            <a:r>
              <a:rPr lang="tr-TR" b="1" dirty="0" err="1"/>
              <a:t>amac</a:t>
            </a:r>
            <a:r>
              <a:rPr lang="tr-TR" b="1" dirty="0"/>
              <a:t>̧, bir konuda karara varmaktan ziyade, sorunu </a:t>
            </a:r>
            <a:r>
              <a:rPr lang="tr-TR" b="1" dirty="0" err="1"/>
              <a:t>çeşitli</a:t>
            </a:r>
            <a:r>
              <a:rPr lang="tr-TR" b="1" dirty="0"/>
              <a:t> </a:t>
            </a:r>
            <a:r>
              <a:rPr lang="tr-TR" b="1" dirty="0" err="1"/>
              <a:t>yönleriyle</a:t>
            </a:r>
            <a:r>
              <a:rPr lang="tr-TR" b="1" dirty="0"/>
              <a:t> aydınlatmak, farklı </a:t>
            </a:r>
            <a:r>
              <a:rPr lang="tr-TR" b="1" dirty="0" err="1"/>
              <a:t>görüşleri</a:t>
            </a:r>
            <a:r>
              <a:rPr lang="tr-TR" b="1" dirty="0"/>
              <a:t>, farklı </a:t>
            </a:r>
            <a:r>
              <a:rPr lang="tr-TR" b="1" dirty="0" err="1"/>
              <a:t>anlayışları</a:t>
            </a:r>
            <a:r>
              <a:rPr lang="tr-TR" b="1" dirty="0"/>
              <a:t> ortaya koymaktır</a:t>
            </a:r>
            <a:r>
              <a:rPr lang="tr-TR" b="1" dirty="0" smtClean="0"/>
              <a:t>.</a:t>
            </a:r>
          </a:p>
          <a:p>
            <a:pPr lvl="1"/>
            <a:r>
              <a:rPr lang="tr-TR" b="1" dirty="0" smtClean="0"/>
              <a:t> </a:t>
            </a:r>
            <a:r>
              <a:rPr lang="tr-TR" b="1" dirty="0"/>
              <a:t>Bir aracı – </a:t>
            </a:r>
            <a:r>
              <a:rPr lang="tr-TR" b="1" dirty="0" err="1"/>
              <a:t>yönetici</a:t>
            </a:r>
            <a:r>
              <a:rPr lang="tr-TR" b="1" dirty="0"/>
              <a:t> (</a:t>
            </a:r>
            <a:r>
              <a:rPr lang="tr-TR" b="1" dirty="0" err="1"/>
              <a:t>moderatör</a:t>
            </a:r>
            <a:r>
              <a:rPr lang="tr-TR" b="1" dirty="0"/>
              <a:t>) bulunur. </a:t>
            </a:r>
            <a:endParaRPr lang="tr-TR" b="1" dirty="0" smtClean="0"/>
          </a:p>
          <a:p>
            <a:pPr lvl="1"/>
            <a:r>
              <a:rPr lang="tr-TR" b="1" dirty="0" err="1" smtClean="0"/>
              <a:t>Konuşmacı</a:t>
            </a:r>
            <a:r>
              <a:rPr lang="tr-TR" b="1" dirty="0" smtClean="0"/>
              <a:t> </a:t>
            </a:r>
            <a:r>
              <a:rPr lang="tr-TR" b="1" dirty="0"/>
              <a:t>sayısı 3 ile 6 arasında </a:t>
            </a:r>
            <a:r>
              <a:rPr lang="tr-TR" b="1" dirty="0" err="1"/>
              <a:t>değişebilir</a:t>
            </a:r>
            <a:r>
              <a:rPr lang="tr-TR" b="1" dirty="0"/>
              <a:t>.</a:t>
            </a:r>
          </a:p>
          <a:p>
            <a:endParaRPr lang="tr-TR" dirty="0"/>
          </a:p>
        </p:txBody>
      </p:sp>
    </p:spTree>
    <p:extLst>
      <p:ext uri="{BB962C8B-B14F-4D97-AF65-F5344CB8AC3E}">
        <p14:creationId xmlns:p14="http://schemas.microsoft.com/office/powerpoint/2010/main" val="41993576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Bilgilendirme Amaçlı Sözlü İletişim</a:t>
            </a:r>
            <a:endParaRPr lang="tr-TR" dirty="0"/>
          </a:p>
        </p:txBody>
      </p:sp>
      <p:sp>
        <p:nvSpPr>
          <p:cNvPr id="3" name="Content Placeholder 2"/>
          <p:cNvSpPr>
            <a:spLocks noGrp="1"/>
          </p:cNvSpPr>
          <p:nvPr>
            <p:ph sz="quarter" idx="1"/>
          </p:nvPr>
        </p:nvSpPr>
        <p:spPr/>
        <p:txBody>
          <a:bodyPr/>
          <a:lstStyle/>
          <a:p>
            <a:r>
              <a:rPr lang="tr-TR" b="1" dirty="0" smtClean="0"/>
              <a:t>Anlatım Konuşması: </a:t>
            </a:r>
            <a:r>
              <a:rPr lang="tr-TR" dirty="0" smtClean="0"/>
              <a:t>Özel durumlara yönelik yapılır, belli bir hazırlık gerektirir. Kişi, dinleyiciye ve ya dinleyicilere kendini savunmak, görüşlerini belirtmek amacındadır. İkna edici ve etkileyici olmak isteğiyle kısa bir süre içinde sesini ayarlar, düşüncelerini toplarlar, konuşmasını düzenler. </a:t>
            </a:r>
          </a:p>
          <a:p>
            <a:pPr lvl="1"/>
            <a:r>
              <a:rPr lang="tr-TR" b="1" dirty="0" smtClean="0"/>
              <a:t>Bireysel bir sunumdur.</a:t>
            </a:r>
          </a:p>
          <a:p>
            <a:pPr lvl="1"/>
            <a:r>
              <a:rPr lang="tr-TR" b="1" dirty="0" smtClean="0"/>
              <a:t>Dinleyici yada dinleyicilere seslenilir.</a:t>
            </a:r>
          </a:p>
          <a:p>
            <a:pPr lvl="1"/>
            <a:r>
              <a:rPr lang="tr-TR" b="1" dirty="0" smtClean="0"/>
              <a:t>Konuşmalar, genele ve ya özele dönük olur.</a:t>
            </a:r>
          </a:p>
          <a:p>
            <a:pPr lvl="1"/>
            <a:r>
              <a:rPr lang="tr-TR" b="1" dirty="0" smtClean="0"/>
              <a:t>Konu popüler ya da bilimsel olabilir.</a:t>
            </a:r>
          </a:p>
          <a:p>
            <a:pPr lvl="1"/>
            <a:r>
              <a:rPr lang="tr-TR" b="1" dirty="0" smtClean="0"/>
              <a:t>İletiler zihinde metne dönüştürülebilir.</a:t>
            </a:r>
            <a:endParaRPr lang="tr-TR" b="1" dirty="0"/>
          </a:p>
        </p:txBody>
      </p:sp>
    </p:spTree>
    <p:extLst>
      <p:ext uri="{BB962C8B-B14F-4D97-AF65-F5344CB8AC3E}">
        <p14:creationId xmlns:p14="http://schemas.microsoft.com/office/powerpoint/2010/main" val="309757077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Bilgilendirme Amaçlı Sözlü İletişim</a:t>
            </a:r>
          </a:p>
        </p:txBody>
      </p:sp>
      <p:sp>
        <p:nvSpPr>
          <p:cNvPr id="3" name="Content Placeholder 2"/>
          <p:cNvSpPr>
            <a:spLocks noGrp="1"/>
          </p:cNvSpPr>
          <p:nvPr>
            <p:ph sz="quarter" idx="1"/>
          </p:nvPr>
        </p:nvSpPr>
        <p:spPr/>
        <p:txBody>
          <a:bodyPr>
            <a:normAutofit fontScale="92500" lnSpcReduction="20000"/>
          </a:bodyPr>
          <a:lstStyle/>
          <a:p>
            <a:r>
              <a:rPr lang="tr-TR" b="1" dirty="0" smtClean="0"/>
              <a:t>Basın Toplantısı</a:t>
            </a:r>
            <a:r>
              <a:rPr lang="tr-TR" dirty="0" smtClean="0"/>
              <a:t>: Bazı olayların basında yer almasını sağlamak için tanınmış bir kişinin ve ya bir yetkinin mevcudiyetinden yararlanma yoludur.</a:t>
            </a:r>
          </a:p>
          <a:p>
            <a:pPr lvl="1"/>
            <a:r>
              <a:rPr lang="tr-TR" dirty="0" err="1" smtClean="0"/>
              <a:t>Örn</a:t>
            </a:r>
            <a:r>
              <a:rPr lang="tr-TR" dirty="0" smtClean="0"/>
              <a:t>. Önemli bir yatırım projesi, işletmenin genişletilmesi, ek tesislerin ilavesi, yeniden düzenlemeler, yeni hizmetler vb.</a:t>
            </a:r>
          </a:p>
          <a:p>
            <a:r>
              <a:rPr lang="tr-TR" dirty="0" smtClean="0"/>
              <a:t>Basın toplantısı düzenlerken uyulması gereken kurallar:</a:t>
            </a:r>
          </a:p>
          <a:p>
            <a:pPr lvl="1"/>
            <a:r>
              <a:rPr lang="tr-TR" dirty="0" smtClean="0"/>
              <a:t>Uygun zaman seçilmelidir. </a:t>
            </a:r>
            <a:r>
              <a:rPr lang="tr-TR" dirty="0" err="1" smtClean="0"/>
              <a:t>Örn</a:t>
            </a:r>
            <a:r>
              <a:rPr lang="tr-TR" dirty="0" smtClean="0"/>
              <a:t>. Daha çok </a:t>
            </a:r>
            <a:r>
              <a:rPr lang="tr-TR" dirty="0" err="1" smtClean="0"/>
              <a:t>tv</a:t>
            </a:r>
            <a:r>
              <a:rPr lang="tr-TR" dirty="0"/>
              <a:t> </a:t>
            </a:r>
            <a:r>
              <a:rPr lang="tr-TR" dirty="0" smtClean="0"/>
              <a:t>izleme, gazete okumanın olduğu </a:t>
            </a:r>
            <a:r>
              <a:rPr lang="tr-TR" dirty="0" err="1" smtClean="0"/>
              <a:t>haftasonuları</a:t>
            </a:r>
            <a:endParaRPr lang="tr-TR" dirty="0" smtClean="0"/>
          </a:p>
          <a:p>
            <a:pPr lvl="1"/>
            <a:r>
              <a:rPr lang="tr-TR" dirty="0" smtClean="0"/>
              <a:t>Yapılacağı yer uygun tercih edilmelidir. </a:t>
            </a:r>
          </a:p>
          <a:p>
            <a:pPr lvl="1"/>
            <a:r>
              <a:rPr lang="tr-TR" dirty="0" smtClean="0"/>
              <a:t>Dağıtılacak rapor, grafik, özet </a:t>
            </a:r>
            <a:r>
              <a:rPr lang="tr-TR" dirty="0" err="1" smtClean="0"/>
              <a:t>vs</a:t>
            </a:r>
            <a:r>
              <a:rPr lang="tr-TR" dirty="0" smtClean="0"/>
              <a:t> önceden hazırlanmalıdır.</a:t>
            </a:r>
          </a:p>
          <a:p>
            <a:pPr lvl="1"/>
            <a:r>
              <a:rPr lang="tr-TR" dirty="0" smtClean="0"/>
              <a:t>Basın mensuplarına film çekme, fotoğraf ve ses alma imkanları tanınmalıdır.</a:t>
            </a:r>
          </a:p>
          <a:p>
            <a:pPr lvl="1"/>
            <a:r>
              <a:rPr lang="tr-TR" dirty="0" smtClean="0"/>
              <a:t>Basın toplantısı yapılmadan önce ilgili </a:t>
            </a:r>
            <a:r>
              <a:rPr lang="tr-TR" dirty="0"/>
              <a:t>g</a:t>
            </a:r>
            <a:r>
              <a:rPr lang="tr-TR" dirty="0" smtClean="0"/>
              <a:t>azete ve dergi merkezlerine toplantının yeri ve zamanı bildirilmelidir.</a:t>
            </a:r>
          </a:p>
        </p:txBody>
      </p:sp>
    </p:spTree>
    <p:extLst>
      <p:ext uri="{BB962C8B-B14F-4D97-AF65-F5344CB8AC3E}">
        <p14:creationId xmlns:p14="http://schemas.microsoft.com/office/powerpoint/2010/main" val="156897928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tr-TR" dirty="0"/>
              <a:t>Bilgilendirme Amaçlı Sözlü İletişim</a:t>
            </a:r>
          </a:p>
        </p:txBody>
      </p:sp>
      <p:sp>
        <p:nvSpPr>
          <p:cNvPr id="6" name="Content Placeholder 5"/>
          <p:cNvSpPr>
            <a:spLocks noGrp="1"/>
          </p:cNvSpPr>
          <p:nvPr>
            <p:ph sz="quarter" idx="1"/>
          </p:nvPr>
        </p:nvSpPr>
        <p:spPr/>
        <p:txBody>
          <a:bodyPr>
            <a:normAutofit fontScale="92500" lnSpcReduction="20000"/>
          </a:bodyPr>
          <a:lstStyle/>
          <a:p>
            <a:r>
              <a:rPr lang="tr-TR" dirty="0" smtClean="0"/>
              <a:t>Basın toplantıları: </a:t>
            </a:r>
          </a:p>
          <a:p>
            <a:pPr lvl="1"/>
            <a:r>
              <a:rPr lang="tr-TR" dirty="0" smtClean="0"/>
              <a:t>Özel durumlara yönelik yapılır, belli bir hazırlık gerektirir.</a:t>
            </a:r>
          </a:p>
          <a:p>
            <a:pPr lvl="1"/>
            <a:r>
              <a:rPr lang="tr-TR" dirty="0" smtClean="0"/>
              <a:t>Bireysel, nadiren ikili ve ya daha çok üyeli sunum olur.</a:t>
            </a:r>
          </a:p>
          <a:p>
            <a:pPr lvl="1"/>
            <a:r>
              <a:rPr lang="tr-TR" dirty="0" smtClean="0"/>
              <a:t>Dinleyiciye değil, dinleyicilere seslenilir ve bu dinleyiciler basın üyelerinden oluşur.</a:t>
            </a:r>
          </a:p>
          <a:p>
            <a:pPr lvl="1"/>
            <a:r>
              <a:rPr lang="tr-TR" dirty="0" smtClean="0"/>
              <a:t>Dinleyiciler etkin olabilir. </a:t>
            </a:r>
          </a:p>
          <a:p>
            <a:pPr lvl="1"/>
            <a:r>
              <a:rPr lang="tr-TR" dirty="0" smtClean="0"/>
              <a:t>Konuşmalar genele açıktır. Basın organları dinleyici kitle içerisinde bulunur.</a:t>
            </a:r>
          </a:p>
          <a:p>
            <a:pPr lvl="1"/>
            <a:r>
              <a:rPr lang="tr-TR" dirty="0" smtClean="0"/>
              <a:t>İlgi çekici her konuda basın toplantısı yapılabilir. </a:t>
            </a:r>
          </a:p>
          <a:p>
            <a:pPr lvl="1"/>
            <a:r>
              <a:rPr lang="tr-TR" dirty="0" smtClean="0"/>
              <a:t>Görsel medya organları genelde kullanılır.</a:t>
            </a:r>
          </a:p>
          <a:p>
            <a:pPr lvl="1"/>
            <a:r>
              <a:rPr lang="tr-TR" dirty="0" smtClean="0"/>
              <a:t>Konuşmalar tek oturumda yapılır.</a:t>
            </a:r>
          </a:p>
          <a:p>
            <a:pPr lvl="1"/>
            <a:r>
              <a:rPr lang="tr-TR" dirty="0" smtClean="0"/>
              <a:t>Sürekli halde gerçekleşmez.</a:t>
            </a:r>
          </a:p>
          <a:p>
            <a:pPr lvl="1"/>
            <a:r>
              <a:rPr lang="tr-TR" dirty="0" smtClean="0"/>
              <a:t>Adlandırma ortama göre yapılır.</a:t>
            </a:r>
          </a:p>
          <a:p>
            <a:pPr lvl="1"/>
            <a:r>
              <a:rPr lang="tr-TR" dirty="0" smtClean="0"/>
              <a:t>Önceden belirlenen konuşma süresi yoktur. </a:t>
            </a:r>
          </a:p>
          <a:p>
            <a:pPr lvl="1"/>
            <a:r>
              <a:rPr lang="tr-TR" dirty="0" smtClean="0"/>
              <a:t>Oturum bir başkan tarafından yönetilmez.</a:t>
            </a:r>
          </a:p>
        </p:txBody>
      </p:sp>
    </p:spTree>
    <p:extLst>
      <p:ext uri="{BB962C8B-B14F-4D97-AF65-F5344CB8AC3E}">
        <p14:creationId xmlns:p14="http://schemas.microsoft.com/office/powerpoint/2010/main" val="150302811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Bilgilendirme Amaçlı Sözlü İletişim</a:t>
            </a:r>
          </a:p>
        </p:txBody>
      </p:sp>
      <p:sp>
        <p:nvSpPr>
          <p:cNvPr id="5" name="Content Placeholder 4"/>
          <p:cNvSpPr>
            <a:spLocks noGrp="1"/>
          </p:cNvSpPr>
          <p:nvPr>
            <p:ph sz="quarter" idx="1"/>
          </p:nvPr>
        </p:nvSpPr>
        <p:spPr/>
        <p:txBody>
          <a:bodyPr>
            <a:normAutofit lnSpcReduction="10000"/>
          </a:bodyPr>
          <a:lstStyle/>
          <a:p>
            <a:r>
              <a:rPr lang="tr-TR" b="1" dirty="0" smtClean="0"/>
              <a:t>Bienal</a:t>
            </a:r>
            <a:r>
              <a:rPr lang="tr-TR" dirty="0" smtClean="0"/>
              <a:t>: İki yılda bir yapılan herhangi bir etkinlik. Sözlü iletişim türü değildir, zamansal bir belirlemedir. Temeldeki ortak amaç iki yıllık bir ürün sergilemektir. Üç yılda bir olduğunda </a:t>
            </a:r>
            <a:r>
              <a:rPr lang="tr-TR" dirty="0" err="1" smtClean="0"/>
              <a:t>trienal</a:t>
            </a:r>
            <a:r>
              <a:rPr lang="tr-TR" dirty="0" smtClean="0"/>
              <a:t> denir.</a:t>
            </a:r>
          </a:p>
          <a:p>
            <a:pPr lvl="1"/>
            <a:r>
              <a:rPr lang="tr-TR" dirty="0" smtClean="0">
                <a:solidFill>
                  <a:srgbClr val="000000"/>
                </a:solidFill>
              </a:rPr>
              <a:t>Aslı </a:t>
            </a:r>
            <a:r>
              <a:rPr lang="tr-TR" dirty="0" err="1" smtClean="0">
                <a:solidFill>
                  <a:srgbClr val="000000"/>
                </a:solidFill>
              </a:rPr>
              <a:t>fransızca’dır</a:t>
            </a:r>
            <a:r>
              <a:rPr lang="tr-TR" dirty="0" smtClean="0">
                <a:solidFill>
                  <a:srgbClr val="000000"/>
                </a:solidFill>
              </a:rPr>
              <a:t>. Her bir diğer yıl anlamına gelir.</a:t>
            </a:r>
          </a:p>
          <a:p>
            <a:pPr lvl="1"/>
            <a:r>
              <a:rPr lang="tr-TR" dirty="0" smtClean="0">
                <a:solidFill>
                  <a:srgbClr val="000000"/>
                </a:solidFill>
              </a:rPr>
              <a:t>Sanat </a:t>
            </a:r>
            <a:r>
              <a:rPr lang="tr-TR" dirty="0">
                <a:solidFill>
                  <a:srgbClr val="000000"/>
                </a:solidFill>
              </a:rPr>
              <a:t>faaliyetlerinin yürütüldüğü bienaller, kelimenin anlamından da anlaşılacağı gibi belirli sürelerde yapılan etkinliklerdir. </a:t>
            </a:r>
            <a:endParaRPr lang="tr-TR" dirty="0" smtClean="0">
              <a:solidFill>
                <a:srgbClr val="000000"/>
              </a:solidFill>
            </a:endParaRPr>
          </a:p>
          <a:p>
            <a:pPr lvl="1"/>
            <a:r>
              <a:rPr lang="tr-TR" dirty="0">
                <a:solidFill>
                  <a:srgbClr val="000000"/>
                </a:solidFill>
              </a:rPr>
              <a:t>Kelime, ilk olarak Venedik’te 1985 yılında kullanılır. Bu nedenle Venedik Bienali de, düzenlenen en eski bienaldir. Venedik Bienali, çağdaş sanata getirdiği bakış açısı ile önemli bir yere sahiptir.</a:t>
            </a:r>
          </a:p>
          <a:p>
            <a:pPr lvl="1"/>
            <a:endParaRPr lang="tr-TR" dirty="0" smtClean="0"/>
          </a:p>
          <a:p>
            <a:pPr lvl="1"/>
            <a:endParaRPr lang="tr-TR" dirty="0" smtClean="0"/>
          </a:p>
        </p:txBody>
      </p:sp>
    </p:spTree>
    <p:extLst>
      <p:ext uri="{BB962C8B-B14F-4D97-AF65-F5344CB8AC3E}">
        <p14:creationId xmlns:p14="http://schemas.microsoft.com/office/powerpoint/2010/main" val="39278869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Bilgilendirme Amaçlı Sözlü İletişim</a:t>
            </a:r>
          </a:p>
        </p:txBody>
      </p:sp>
      <p:sp>
        <p:nvSpPr>
          <p:cNvPr id="3" name="Content Placeholder 2"/>
          <p:cNvSpPr>
            <a:spLocks noGrp="1"/>
          </p:cNvSpPr>
          <p:nvPr>
            <p:ph sz="quarter" idx="1"/>
          </p:nvPr>
        </p:nvSpPr>
        <p:spPr/>
        <p:txBody>
          <a:bodyPr/>
          <a:lstStyle/>
          <a:p>
            <a:r>
              <a:rPr lang="tr-TR" b="1" dirty="0"/>
              <a:t>Bilgilendirme Toplantısı</a:t>
            </a:r>
            <a:r>
              <a:rPr lang="tr-TR" dirty="0"/>
              <a:t>: ‘</a:t>
            </a:r>
            <a:r>
              <a:rPr lang="tr-TR" dirty="0" err="1"/>
              <a:t>bfiring</a:t>
            </a:r>
            <a:r>
              <a:rPr lang="tr-TR" dirty="0"/>
              <a:t>’ ve ‘demeç’. Basın mensuplarının bulunması zorunlu değildir, bu bakımdan basın toplantısından ayrılır.</a:t>
            </a:r>
          </a:p>
          <a:p>
            <a:r>
              <a:rPr lang="tr-TR" b="1" dirty="0"/>
              <a:t>Brifing</a:t>
            </a:r>
            <a:r>
              <a:rPr lang="tr-TR" dirty="0"/>
              <a:t>: Her hangi bir konu hakkında, bir ve ya birden fazla kişi tarafından detaylı bilgilerin aktarıldığı ortam. Amaç bilgi vermektir. </a:t>
            </a:r>
          </a:p>
          <a:p>
            <a:endParaRPr lang="tr-TR" dirty="0"/>
          </a:p>
        </p:txBody>
      </p:sp>
    </p:spTree>
    <p:extLst>
      <p:ext uri="{BB962C8B-B14F-4D97-AF65-F5344CB8AC3E}">
        <p14:creationId xmlns:p14="http://schemas.microsoft.com/office/powerpoint/2010/main" val="20810785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Bilgilendirme Amaçlı Sözlü İletişim</a:t>
            </a:r>
          </a:p>
        </p:txBody>
      </p:sp>
      <p:sp>
        <p:nvSpPr>
          <p:cNvPr id="3" name="Content Placeholder 2"/>
          <p:cNvSpPr>
            <a:spLocks noGrp="1"/>
          </p:cNvSpPr>
          <p:nvPr>
            <p:ph sz="quarter" idx="1"/>
          </p:nvPr>
        </p:nvSpPr>
        <p:spPr/>
        <p:txBody>
          <a:bodyPr>
            <a:normAutofit fontScale="92500" lnSpcReduction="10000"/>
          </a:bodyPr>
          <a:lstStyle/>
          <a:p>
            <a:r>
              <a:rPr lang="tr-TR" b="1" dirty="0" smtClean="0"/>
              <a:t>Demeç: </a:t>
            </a:r>
            <a:r>
              <a:rPr lang="tr-TR" dirty="0" smtClean="0"/>
              <a:t>Bilgilendirme toplantısı ve brifing ile aynı özellikleri gösterir.</a:t>
            </a:r>
          </a:p>
          <a:p>
            <a:r>
              <a:rPr lang="tr-TR" b="1" dirty="0" smtClean="0"/>
              <a:t>Şura</a:t>
            </a:r>
            <a:r>
              <a:rPr lang="tr-TR" dirty="0" smtClean="0"/>
              <a:t>: Günümüzde ‘danışma kurulu’ olarak kullanılır. ‘askeri şura’, ‘milli eğitim şurası’. Toplu sunumlu, bilimsel/yarı bilimsel iletişim ortamı.</a:t>
            </a:r>
          </a:p>
          <a:p>
            <a:r>
              <a:rPr lang="tr-TR" b="1" dirty="0" smtClean="0"/>
              <a:t>Seminer: </a:t>
            </a:r>
            <a:r>
              <a:rPr lang="tr-TR" dirty="0" smtClean="0"/>
              <a:t>Hazırlanması ve bildirilerin sunulması süreçlerinde bir yönetici bulunur. Kişisel olarak bir araştırmanın sonucu ve ya grup çalışmasının bir parçasıdır. </a:t>
            </a:r>
          </a:p>
          <a:p>
            <a:pPr lvl="1"/>
            <a:r>
              <a:rPr lang="tr-TR" sz="2400" dirty="0">
                <a:solidFill>
                  <a:srgbClr val="434343"/>
                </a:solidFill>
                <a:latin typeface="Helvetica"/>
                <a:ea typeface="Helvetica"/>
                <a:cs typeface="Helvetica"/>
              </a:rPr>
              <a:t>Seminer, genellikle yüksek lisans ve doktora öğrencilerinin yaptıkları araştırmaların rapor halinde yetkili kişilere sunulması olabilir,</a:t>
            </a:r>
            <a:endParaRPr lang="tr-TR" dirty="0"/>
          </a:p>
          <a:p>
            <a:pPr lvl="1"/>
            <a:endParaRPr lang="tr-TR" b="1" dirty="0" smtClean="0"/>
          </a:p>
          <a:p>
            <a:endParaRPr lang="tr-TR" b="1" dirty="0"/>
          </a:p>
        </p:txBody>
      </p:sp>
    </p:spTree>
    <p:extLst>
      <p:ext uri="{BB962C8B-B14F-4D97-AF65-F5344CB8AC3E}">
        <p14:creationId xmlns:p14="http://schemas.microsoft.com/office/powerpoint/2010/main" val="1034746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Sözlü İletişim</a:t>
            </a:r>
            <a:endParaRPr lang="tr-TR" dirty="0"/>
          </a:p>
        </p:txBody>
      </p:sp>
      <p:sp>
        <p:nvSpPr>
          <p:cNvPr id="3" name="Content Placeholder 2"/>
          <p:cNvSpPr>
            <a:spLocks noGrp="1"/>
          </p:cNvSpPr>
          <p:nvPr>
            <p:ph sz="quarter" idx="1"/>
          </p:nvPr>
        </p:nvSpPr>
        <p:spPr/>
        <p:txBody>
          <a:bodyPr>
            <a:normAutofit lnSpcReduction="10000"/>
          </a:bodyPr>
          <a:lstStyle/>
          <a:p>
            <a:r>
              <a:rPr lang="tr-TR" b="1" dirty="0" smtClean="0"/>
              <a:t>Sözcükler nasıl ortaya çıkar?</a:t>
            </a:r>
          </a:p>
          <a:p>
            <a:r>
              <a:rPr lang="tr-TR" dirty="0"/>
              <a:t>İnsanların duygu, düşünce , tutumlarını, bilgilerini aktarmada kullandıkları dil sözcüklerden, söz ise insan sesinden oluşur.</a:t>
            </a:r>
          </a:p>
          <a:p>
            <a:r>
              <a:rPr lang="tr-TR" dirty="0"/>
              <a:t>Ses ise insan vücudundaki organlara havanın alınması ve alınan havanın birtakım işlemlerden geçirilerek titreşimler, vurgulamalar, tonlamalar ile ortaya çıkmasıdır.</a:t>
            </a:r>
          </a:p>
          <a:p>
            <a:r>
              <a:rPr lang="tr-TR" dirty="0"/>
              <a:t>Ortaya çıkan sesler kodlanarak simge haline dönüşür.</a:t>
            </a:r>
          </a:p>
          <a:p>
            <a:r>
              <a:rPr lang="tr-TR" b="1" dirty="0"/>
              <a:t>Simgeler</a:t>
            </a:r>
            <a:r>
              <a:rPr lang="tr-TR" dirty="0"/>
              <a:t> bir araya gelerek sözcükleri oluşturur.</a:t>
            </a:r>
          </a:p>
          <a:p>
            <a:pPr lvl="1"/>
            <a:endParaRPr lang="tr-TR" dirty="0"/>
          </a:p>
        </p:txBody>
      </p:sp>
    </p:spTree>
    <p:extLst>
      <p:ext uri="{BB962C8B-B14F-4D97-AF65-F5344CB8AC3E}">
        <p14:creationId xmlns:p14="http://schemas.microsoft.com/office/powerpoint/2010/main" val="42063186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heckerboard(across)">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Tartışma Amaçlı Sözlü İletişim</a:t>
            </a:r>
            <a:endParaRPr lang="tr-TR" dirty="0"/>
          </a:p>
        </p:txBody>
      </p:sp>
      <p:sp>
        <p:nvSpPr>
          <p:cNvPr id="3" name="Content Placeholder 2"/>
          <p:cNvSpPr>
            <a:spLocks noGrp="1"/>
          </p:cNvSpPr>
          <p:nvPr>
            <p:ph sz="quarter" idx="1"/>
          </p:nvPr>
        </p:nvSpPr>
        <p:spPr/>
        <p:txBody>
          <a:bodyPr>
            <a:normAutofit fontScale="92500" lnSpcReduction="10000"/>
          </a:bodyPr>
          <a:lstStyle/>
          <a:p>
            <a:r>
              <a:rPr lang="tr-TR" b="1" dirty="0" smtClean="0"/>
              <a:t>Açık oturum: </a:t>
            </a:r>
            <a:r>
              <a:rPr lang="tr-TR" dirty="0" smtClean="0"/>
              <a:t>Geniş halk kitlelerini ilgilendiren bir konunun, uzmanlarca bir başkan yönetiminde dinleyici grubu önünde tartışıldığı konuşmalardır. </a:t>
            </a:r>
          </a:p>
          <a:p>
            <a:pPr lvl="1"/>
            <a:r>
              <a:rPr lang="tr-TR" dirty="0" smtClean="0">
                <a:solidFill>
                  <a:srgbClr val="000000"/>
                </a:solidFill>
              </a:rPr>
              <a:t>Büyük bir salonda, dinleyiciler önünde ya da stüdyoya davet edilen dinleyiciler önünde ve ya </a:t>
            </a:r>
            <a:r>
              <a:rPr lang="tr-TR" dirty="0" err="1" smtClean="0">
                <a:solidFill>
                  <a:srgbClr val="000000"/>
                </a:solidFill>
              </a:rPr>
              <a:t>tv</a:t>
            </a:r>
            <a:r>
              <a:rPr lang="tr-TR" dirty="0" smtClean="0">
                <a:solidFill>
                  <a:srgbClr val="000000"/>
                </a:solidFill>
              </a:rPr>
              <a:t> ve radyo da olabilir. Sf.48</a:t>
            </a:r>
          </a:p>
          <a:p>
            <a:pPr marL="594360" lvl="2" indent="0">
              <a:buNone/>
            </a:pPr>
            <a:r>
              <a:rPr lang="tr-TR" dirty="0">
                <a:solidFill>
                  <a:srgbClr val="000000"/>
                </a:solidFill>
                <a:latin typeface="Arial"/>
                <a:ea typeface="Arial"/>
                <a:cs typeface="Arial"/>
              </a:rPr>
              <a:t>Açık oturumda tartışılacak konu, toplumun tümünü ya da bir bölümünü ilgilendirmelidir</a:t>
            </a:r>
            <a:endParaRPr lang="tr-TR" b="1" dirty="0" smtClean="0"/>
          </a:p>
          <a:p>
            <a:r>
              <a:rPr lang="tr-TR" b="1" dirty="0" smtClean="0"/>
              <a:t>Münazara: </a:t>
            </a:r>
            <a:r>
              <a:rPr lang="tr-TR" dirty="0" smtClean="0"/>
              <a:t>İki farklı grubun, iki yönü de aynı oranda doğruluk değeri taşıyan bir konuyu bir jüri önünde tartışmalarıdır. Yarışma biçiminde gelişir.</a:t>
            </a:r>
          </a:p>
          <a:p>
            <a:r>
              <a:rPr lang="tr-TR" b="1" dirty="0" smtClean="0"/>
              <a:t>Tartışma: </a:t>
            </a:r>
            <a:r>
              <a:rPr lang="tr-TR" dirty="0" smtClean="0"/>
              <a:t>Genel bir adlandırmadır. Toplu sunumlu sözlü iletişim biçimidir. Açık oturum, kurultay, forum vb. tartışmalı türleridir. </a:t>
            </a:r>
            <a:endParaRPr lang="tr-TR" b="1" dirty="0"/>
          </a:p>
        </p:txBody>
      </p:sp>
    </p:spTree>
    <p:extLst>
      <p:ext uri="{BB962C8B-B14F-4D97-AF65-F5344CB8AC3E}">
        <p14:creationId xmlns:p14="http://schemas.microsoft.com/office/powerpoint/2010/main" val="230609638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Karar Alma Amaçlı Sözlü İletişim</a:t>
            </a:r>
            <a:endParaRPr lang="tr-TR" dirty="0"/>
          </a:p>
        </p:txBody>
      </p:sp>
      <p:sp>
        <p:nvSpPr>
          <p:cNvPr id="3" name="Content Placeholder 2"/>
          <p:cNvSpPr>
            <a:spLocks noGrp="1"/>
          </p:cNvSpPr>
          <p:nvPr>
            <p:ph sz="quarter" idx="1"/>
          </p:nvPr>
        </p:nvSpPr>
        <p:spPr/>
        <p:txBody>
          <a:bodyPr>
            <a:normAutofit fontScale="85000" lnSpcReduction="20000"/>
          </a:bodyPr>
          <a:lstStyle/>
          <a:p>
            <a:r>
              <a:rPr lang="tr-TR" b="1" dirty="0" err="1" smtClean="0"/>
              <a:t>Çalıştay</a:t>
            </a:r>
            <a:r>
              <a:rPr lang="tr-TR" b="1" dirty="0" smtClean="0"/>
              <a:t>: </a:t>
            </a:r>
            <a:r>
              <a:rPr lang="tr-TR" dirty="0" smtClean="0"/>
              <a:t>Bilim adamları ve uzmanların bir konuda ön hazırlık yapmak üzere katıldığı inceleme ve değerlendirme toplantısı.</a:t>
            </a:r>
          </a:p>
          <a:p>
            <a:pPr lvl="1"/>
            <a:r>
              <a:rPr lang="tr-TR" sz="2100" dirty="0" err="1">
                <a:solidFill>
                  <a:srgbClr val="434343"/>
                </a:solidFill>
                <a:latin typeface="Helvetica"/>
                <a:ea typeface="Helvetica"/>
                <a:cs typeface="Helvetica"/>
              </a:rPr>
              <a:t>Çalıştaylar</a:t>
            </a:r>
            <a:r>
              <a:rPr lang="tr-TR" sz="2100" dirty="0">
                <a:solidFill>
                  <a:srgbClr val="434343"/>
                </a:solidFill>
                <a:latin typeface="Helvetica"/>
                <a:ea typeface="Helvetica"/>
                <a:cs typeface="Helvetica"/>
              </a:rPr>
              <a:t> genellikle problem çözmeye odaklı toplantılardır,</a:t>
            </a:r>
          </a:p>
          <a:p>
            <a:pPr lvl="1"/>
            <a:r>
              <a:rPr lang="tr-TR" sz="2100" dirty="0" err="1">
                <a:solidFill>
                  <a:srgbClr val="434343"/>
                </a:solidFill>
                <a:latin typeface="Helvetica"/>
                <a:ea typeface="Helvetica"/>
                <a:cs typeface="Helvetica"/>
              </a:rPr>
              <a:t>Çalıştaylar</a:t>
            </a:r>
            <a:r>
              <a:rPr lang="tr-TR" sz="2100" dirty="0">
                <a:solidFill>
                  <a:srgbClr val="434343"/>
                </a:solidFill>
                <a:latin typeface="Helvetica"/>
                <a:ea typeface="Helvetica"/>
                <a:cs typeface="Helvetica"/>
              </a:rPr>
              <a:t> karar alma ve plan yapma toplantılarıdır</a:t>
            </a:r>
            <a:endParaRPr lang="tr-TR" sz="2100" b="1" dirty="0" smtClean="0"/>
          </a:p>
          <a:p>
            <a:r>
              <a:rPr lang="tr-TR" b="1" dirty="0" smtClean="0"/>
              <a:t>Forum: </a:t>
            </a:r>
            <a:r>
              <a:rPr lang="tr-TR" dirty="0" smtClean="0"/>
              <a:t>Bir başkasının ve ya seçilen üyelerin yönetiminde toplumu ilgilendiren bir konuda, farklı gruplardan oluşan dinleyicilerin söz sırası alarak konuşma kuralları içerisinde yaptıkları tartışmalardır. Amacı, belli kararlara varmak değil, konuyu değişik anlayışlarla farklı boyutlarıyla ortaya koymaktır. </a:t>
            </a:r>
            <a:endParaRPr lang="tr-TR" b="1" dirty="0" smtClean="0"/>
          </a:p>
          <a:p>
            <a:r>
              <a:rPr lang="tr-TR" b="1" dirty="0" err="1" smtClean="0"/>
              <a:t>Kurultay:</a:t>
            </a:r>
            <a:r>
              <a:rPr lang="tr-TR" dirty="0" err="1" smtClean="0"/>
              <a:t>Bir</a:t>
            </a:r>
            <a:r>
              <a:rPr lang="tr-TR" dirty="0" smtClean="0"/>
              <a:t> konuyu görüşmek üzere çeşitli ülkelerden gelen delegelerin katılımıyla gerçekleştirilen uluslararası toplantılar ve ya bir kurumun belli zamanlarda yaptığı toplantılardır.</a:t>
            </a:r>
            <a:endParaRPr lang="tr-TR" dirty="0"/>
          </a:p>
        </p:txBody>
      </p:sp>
    </p:spTree>
    <p:extLst>
      <p:ext uri="{BB962C8B-B14F-4D97-AF65-F5344CB8AC3E}">
        <p14:creationId xmlns:p14="http://schemas.microsoft.com/office/powerpoint/2010/main" val="374950430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Siyasi Amaçlı Sözel İletişim</a:t>
            </a:r>
            <a:endParaRPr lang="tr-TR" dirty="0"/>
          </a:p>
        </p:txBody>
      </p:sp>
      <p:sp>
        <p:nvSpPr>
          <p:cNvPr id="3" name="Content Placeholder 2"/>
          <p:cNvSpPr>
            <a:spLocks noGrp="1"/>
          </p:cNvSpPr>
          <p:nvPr>
            <p:ph sz="quarter" idx="1"/>
          </p:nvPr>
        </p:nvSpPr>
        <p:spPr/>
        <p:txBody>
          <a:bodyPr/>
          <a:lstStyle/>
          <a:p>
            <a:r>
              <a:rPr lang="tr-TR" b="1" dirty="0" smtClean="0"/>
              <a:t>Miting: </a:t>
            </a:r>
            <a:r>
              <a:rPr lang="tr-TR" dirty="0" smtClean="0"/>
              <a:t>Genellikle siyasilerin tercih ettiği söylev türüdür. </a:t>
            </a:r>
            <a:endParaRPr lang="tr-TR" b="1" dirty="0" smtClean="0"/>
          </a:p>
          <a:p>
            <a:r>
              <a:rPr lang="tr-TR" b="1" dirty="0" smtClean="0"/>
              <a:t>Söylev (Nutuk): </a:t>
            </a:r>
            <a:r>
              <a:rPr lang="tr-TR" dirty="0" smtClean="0"/>
              <a:t>Dinleyenleri coşturmak ve belli bir amaca yöneltmek; onlara bir duyguyu, bir düşünceyi, bir isteği, bir ülküyü aşılamak, önemli açıklamalarda bulunmak için yapılan etkili, coşkulu konuşmalardır.</a:t>
            </a:r>
          </a:p>
          <a:p>
            <a:pPr lvl="1"/>
            <a:r>
              <a:rPr lang="tr-TR" b="1" dirty="0" smtClean="0"/>
              <a:t>Bir topluluğa karşı söylenen söz, hitabet.</a:t>
            </a:r>
            <a:endParaRPr lang="tr-TR" b="1" dirty="0"/>
          </a:p>
        </p:txBody>
      </p:sp>
    </p:spTree>
    <p:extLst>
      <p:ext uri="{BB962C8B-B14F-4D97-AF65-F5344CB8AC3E}">
        <p14:creationId xmlns:p14="http://schemas.microsoft.com/office/powerpoint/2010/main" val="26534072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Sözlü İletişimin Unsurları</a:t>
            </a:r>
            <a:endParaRPr lang="tr-TR" dirty="0"/>
          </a:p>
        </p:txBody>
      </p:sp>
      <p:sp>
        <p:nvSpPr>
          <p:cNvPr id="5" name="Content Placeholder 4"/>
          <p:cNvSpPr>
            <a:spLocks noGrp="1"/>
          </p:cNvSpPr>
          <p:nvPr>
            <p:ph sz="quarter" idx="1"/>
          </p:nvPr>
        </p:nvSpPr>
        <p:spPr/>
        <p:txBody>
          <a:bodyPr>
            <a:normAutofit fontScale="92500" lnSpcReduction="20000"/>
          </a:bodyPr>
          <a:lstStyle/>
          <a:p>
            <a:r>
              <a:rPr lang="tr-TR" dirty="0" smtClean="0"/>
              <a:t>Ses hacmi</a:t>
            </a:r>
          </a:p>
          <a:p>
            <a:r>
              <a:rPr lang="tr-TR" dirty="0" smtClean="0"/>
              <a:t>Ses perdesi</a:t>
            </a:r>
          </a:p>
          <a:p>
            <a:r>
              <a:rPr lang="tr-TR" dirty="0" smtClean="0"/>
              <a:t>Hız</a:t>
            </a:r>
          </a:p>
          <a:p>
            <a:r>
              <a:rPr lang="tr-TR" dirty="0" smtClean="0"/>
              <a:t>Kalite</a:t>
            </a:r>
          </a:p>
          <a:p>
            <a:r>
              <a:rPr lang="tr-TR" dirty="0" smtClean="0"/>
              <a:t>Tonlama ve telaffuz</a:t>
            </a:r>
          </a:p>
          <a:p>
            <a:r>
              <a:rPr lang="tr-TR" dirty="0" smtClean="0"/>
              <a:t>Stil</a:t>
            </a:r>
          </a:p>
          <a:p>
            <a:r>
              <a:rPr lang="tr-TR" dirty="0" smtClean="0"/>
              <a:t>Dinleme</a:t>
            </a:r>
          </a:p>
          <a:p>
            <a:r>
              <a:rPr lang="tr-TR" dirty="0" smtClean="0"/>
              <a:t>Geri bildirim</a:t>
            </a:r>
          </a:p>
          <a:p>
            <a:r>
              <a:rPr lang="tr-TR" dirty="0" smtClean="0"/>
              <a:t>Beden dili</a:t>
            </a:r>
          </a:p>
          <a:p>
            <a:r>
              <a:rPr lang="tr-TR" dirty="0" smtClean="0"/>
              <a:t>Öz anlayış</a:t>
            </a:r>
          </a:p>
          <a:p>
            <a:r>
              <a:rPr lang="tr-TR" dirty="0" smtClean="0"/>
              <a:t>Kendini açığa vurma</a:t>
            </a:r>
          </a:p>
        </p:txBody>
      </p:sp>
    </p:spTree>
    <p:extLst>
      <p:ext uri="{BB962C8B-B14F-4D97-AF65-F5344CB8AC3E}">
        <p14:creationId xmlns:p14="http://schemas.microsoft.com/office/powerpoint/2010/main" val="170587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Sözlü İletişim</a:t>
            </a:r>
            <a:endParaRPr lang="tr-TR" dirty="0"/>
          </a:p>
        </p:txBody>
      </p:sp>
      <p:sp>
        <p:nvSpPr>
          <p:cNvPr id="3" name="Content Placeholder 2"/>
          <p:cNvSpPr>
            <a:spLocks noGrp="1"/>
          </p:cNvSpPr>
          <p:nvPr>
            <p:ph sz="quarter" idx="1"/>
          </p:nvPr>
        </p:nvSpPr>
        <p:spPr/>
        <p:txBody>
          <a:bodyPr/>
          <a:lstStyle/>
          <a:p>
            <a:r>
              <a:rPr lang="tr-TR" b="1" dirty="0" smtClean="0"/>
              <a:t>Gönderici ve alıcı arasındaki konuşmanın her türü sözlü iletişimdir. </a:t>
            </a:r>
          </a:p>
          <a:p>
            <a:r>
              <a:rPr lang="tr-TR" dirty="0" smtClean="0"/>
              <a:t>Yüz yüze olabilir, radyo, </a:t>
            </a:r>
            <a:r>
              <a:rPr lang="tr-TR" dirty="0" err="1" smtClean="0"/>
              <a:t>tv</a:t>
            </a:r>
            <a:r>
              <a:rPr lang="tr-TR" dirty="0" smtClean="0"/>
              <a:t> ve telefon, konferans, brifing olarak da olabilir.</a:t>
            </a:r>
          </a:p>
          <a:p>
            <a:pPr lvl="1"/>
            <a:r>
              <a:rPr lang="tr-TR" dirty="0" smtClean="0"/>
              <a:t>Günümüzde ise bilgi teknolojileri ile internet aracılığıyla sesli mesaj, tele konferans, görüntülü konuşma, e-posta gibi kanallara kullanılarak da gerçekleşebilmektedir. </a:t>
            </a:r>
          </a:p>
          <a:p>
            <a:pPr lvl="1"/>
            <a:endParaRPr lang="tr-TR" dirty="0" smtClean="0"/>
          </a:p>
        </p:txBody>
      </p:sp>
    </p:spTree>
    <p:extLst>
      <p:ext uri="{BB962C8B-B14F-4D97-AF65-F5344CB8AC3E}">
        <p14:creationId xmlns:p14="http://schemas.microsoft.com/office/powerpoint/2010/main" val="267288225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Sözlü </a:t>
            </a:r>
            <a:r>
              <a:rPr lang="tr-TR" dirty="0" smtClean="0"/>
              <a:t>İletişim</a:t>
            </a:r>
            <a:endParaRPr lang="tr-TR" dirty="0"/>
          </a:p>
        </p:txBody>
      </p:sp>
      <p:sp>
        <p:nvSpPr>
          <p:cNvPr id="3" name="Content Placeholder 2"/>
          <p:cNvSpPr>
            <a:spLocks noGrp="1"/>
          </p:cNvSpPr>
          <p:nvPr>
            <p:ph sz="quarter" idx="1"/>
          </p:nvPr>
        </p:nvSpPr>
        <p:spPr/>
        <p:txBody>
          <a:bodyPr>
            <a:normAutofit fontScale="92500" lnSpcReduction="10000"/>
          </a:bodyPr>
          <a:lstStyle/>
          <a:p>
            <a:r>
              <a:rPr lang="tr-TR" dirty="0" smtClean="0"/>
              <a:t>Sözel iletişimde </a:t>
            </a:r>
            <a:r>
              <a:rPr lang="tr-TR" b="1" dirty="0" smtClean="0"/>
              <a:t>öğrenme, söylenen sözcüklere kişilerin verdikleri anlamlarla ilgilidi</a:t>
            </a:r>
            <a:r>
              <a:rPr lang="tr-TR" dirty="0" smtClean="0"/>
              <a:t>r. </a:t>
            </a:r>
          </a:p>
          <a:p>
            <a:r>
              <a:rPr lang="tr-TR" dirty="0" smtClean="0"/>
              <a:t>Anlamlar kişilerin </a:t>
            </a:r>
            <a:r>
              <a:rPr lang="tr-TR" b="1" dirty="0" smtClean="0"/>
              <a:t>farklı deneyimleri </a:t>
            </a:r>
            <a:r>
              <a:rPr lang="tr-TR" dirty="0" smtClean="0"/>
              <a:t>sonucu olarak sözcükler olarak akıl süzgeçlerinden geçirilir ve değişirler. </a:t>
            </a:r>
          </a:p>
          <a:p>
            <a:r>
              <a:rPr lang="tr-TR" dirty="0" smtClean="0"/>
              <a:t>Dildeki </a:t>
            </a:r>
            <a:r>
              <a:rPr lang="tr-TR" b="1" dirty="0" smtClean="0"/>
              <a:t>ortak anlamlara </a:t>
            </a:r>
            <a:r>
              <a:rPr lang="tr-TR" dirty="0" smtClean="0"/>
              <a:t>rağmen, sözel ifadelerin mümkün olduğunca, bireylerin </a:t>
            </a:r>
            <a:r>
              <a:rPr lang="tr-TR" b="1" dirty="0" smtClean="0"/>
              <a:t>kişisel yaşantıları ile ilişkili</a:t>
            </a:r>
            <a:r>
              <a:rPr lang="tr-TR" dirty="0" smtClean="0"/>
              <a:t> olmaları sağlanmalıdır. </a:t>
            </a:r>
          </a:p>
          <a:p>
            <a:r>
              <a:rPr lang="tr-TR" dirty="0" smtClean="0"/>
              <a:t>Sözel iletişimde aynı toplumda yaşayan insanlar arasında aynı kodlar kullanılır. Kodlar çeşitlilik gösterir.- </a:t>
            </a:r>
            <a:r>
              <a:rPr lang="tr-TR" b="1" dirty="0" smtClean="0"/>
              <a:t>bireyin aldığı eğitim, aile ortamı </a:t>
            </a:r>
            <a:r>
              <a:rPr lang="tr-TR" b="1" dirty="0" err="1" smtClean="0"/>
              <a:t>vs</a:t>
            </a:r>
            <a:r>
              <a:rPr lang="tr-TR" b="1" dirty="0" smtClean="0"/>
              <a:t> ile ilgili olarak. </a:t>
            </a:r>
          </a:p>
          <a:p>
            <a:r>
              <a:rPr lang="tr-TR" b="1" dirty="0" smtClean="0"/>
              <a:t>Kısıtlı kodlar ve Gelişkin kodlar</a:t>
            </a:r>
          </a:p>
        </p:txBody>
      </p:sp>
    </p:spTree>
    <p:extLst>
      <p:ext uri="{BB962C8B-B14F-4D97-AF65-F5344CB8AC3E}">
        <p14:creationId xmlns:p14="http://schemas.microsoft.com/office/powerpoint/2010/main" val="187131183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Sözlü İletişim</a:t>
            </a:r>
          </a:p>
        </p:txBody>
      </p:sp>
      <p:sp>
        <p:nvSpPr>
          <p:cNvPr id="3" name="Content Placeholder 2"/>
          <p:cNvSpPr>
            <a:spLocks noGrp="1"/>
          </p:cNvSpPr>
          <p:nvPr>
            <p:ph sz="quarter" idx="1"/>
          </p:nvPr>
        </p:nvSpPr>
        <p:spPr/>
        <p:txBody>
          <a:bodyPr/>
          <a:lstStyle/>
          <a:p>
            <a:r>
              <a:rPr lang="tr-TR" dirty="0" smtClean="0"/>
              <a:t>Eğitim, şehir-taşra da yaşam gibi faktörler kullanılan kodları farklılaştırır.</a:t>
            </a:r>
          </a:p>
          <a:p>
            <a:r>
              <a:rPr lang="tr-TR" dirty="0" smtClean="0"/>
              <a:t>Bazı insanlar iletişimde çok fazla kod kullanır, bazısı ise az.</a:t>
            </a:r>
          </a:p>
          <a:p>
            <a:r>
              <a:rPr lang="tr-TR" b="1" dirty="0" smtClean="0"/>
              <a:t>Kısıtlı kodlar</a:t>
            </a:r>
            <a:r>
              <a:rPr lang="tr-TR" dirty="0" smtClean="0"/>
              <a:t>, daha az karmaşık, daha küçük sözcük dağarcığına sahip olmaktır. </a:t>
            </a:r>
          </a:p>
          <a:p>
            <a:r>
              <a:rPr lang="tr-TR" b="1" dirty="0" smtClean="0"/>
              <a:t>Gelişkin kodlar </a:t>
            </a:r>
            <a:r>
              <a:rPr lang="tr-TR" dirty="0" smtClean="0"/>
              <a:t>ise daha geniş sözcük dağarcığına sahip olmaktır. Önemli olan ise çok fazla sözcük dağarcığına sahip olmak değil, kodlara aynı anlamları yükleyen alıcıların olmasıdır. </a:t>
            </a:r>
            <a:endParaRPr lang="tr-TR" dirty="0"/>
          </a:p>
        </p:txBody>
      </p:sp>
    </p:spTree>
    <p:extLst>
      <p:ext uri="{BB962C8B-B14F-4D97-AF65-F5344CB8AC3E}">
        <p14:creationId xmlns:p14="http://schemas.microsoft.com/office/powerpoint/2010/main" val="104375734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DİL</a:t>
            </a:r>
            <a:endParaRPr lang="tr-TR" dirty="0"/>
          </a:p>
        </p:txBody>
      </p:sp>
      <p:sp>
        <p:nvSpPr>
          <p:cNvPr id="3" name="Content Placeholder 2"/>
          <p:cNvSpPr>
            <a:spLocks noGrp="1"/>
          </p:cNvSpPr>
          <p:nvPr>
            <p:ph sz="quarter" idx="1"/>
          </p:nvPr>
        </p:nvSpPr>
        <p:spPr/>
        <p:txBody>
          <a:bodyPr>
            <a:normAutofit fontScale="70000" lnSpcReduction="20000"/>
          </a:bodyPr>
          <a:lstStyle/>
          <a:p>
            <a:pPr>
              <a:lnSpc>
                <a:spcPct val="130000"/>
              </a:lnSpc>
            </a:pPr>
            <a:r>
              <a:rPr lang="tr-TR" dirty="0" smtClean="0"/>
              <a:t>Sözlü iletişim DİL </a:t>
            </a:r>
            <a:r>
              <a:rPr lang="tr-TR" dirty="0"/>
              <a:t>VE DİL ÖTESİ olmak üzere 2 başlık altında toplanır</a:t>
            </a:r>
            <a:r>
              <a:rPr lang="tr-TR" dirty="0" smtClean="0"/>
              <a:t>.</a:t>
            </a:r>
            <a:endParaRPr lang="tr-TR" b="1" dirty="0" smtClean="0"/>
          </a:p>
          <a:p>
            <a:pPr>
              <a:lnSpc>
                <a:spcPct val="130000"/>
              </a:lnSpc>
            </a:pPr>
            <a:r>
              <a:rPr lang="tr-TR" b="1" dirty="0" smtClean="0"/>
              <a:t>İletişimin en temel öğesi konuşulan ya da yazılan dildir.</a:t>
            </a:r>
          </a:p>
          <a:p>
            <a:pPr>
              <a:lnSpc>
                <a:spcPct val="130000"/>
              </a:lnSpc>
            </a:pPr>
            <a:r>
              <a:rPr lang="tr-TR" dirty="0" smtClean="0"/>
              <a:t>Sözlü iletişim ister doğrudan, isterse radyo, </a:t>
            </a:r>
            <a:r>
              <a:rPr lang="tr-TR" dirty="0" err="1" smtClean="0"/>
              <a:t>tv</a:t>
            </a:r>
            <a:r>
              <a:rPr lang="tr-TR" dirty="0" smtClean="0"/>
              <a:t>, gazete, dergi, telefon gibi araçlarla gerçekleşsin, dil ile gerçekleşir. </a:t>
            </a:r>
          </a:p>
          <a:p>
            <a:pPr lvl="1">
              <a:lnSpc>
                <a:spcPct val="130000"/>
              </a:lnSpc>
            </a:pPr>
            <a:r>
              <a:rPr lang="tr-TR" dirty="0" smtClean="0"/>
              <a:t>Yani iletişimin temel&lt; öğesi konuşulan ya da yazılan dildir.</a:t>
            </a:r>
          </a:p>
          <a:p>
            <a:pPr>
              <a:lnSpc>
                <a:spcPct val="130000"/>
              </a:lnSpc>
            </a:pPr>
            <a:r>
              <a:rPr lang="tr-TR" dirty="0" smtClean="0"/>
              <a:t>Dil, </a:t>
            </a:r>
            <a:r>
              <a:rPr lang="tr-TR" b="1" dirty="0" smtClean="0"/>
              <a:t>sembolik işaretlerden </a:t>
            </a:r>
            <a:r>
              <a:rPr lang="tr-TR" dirty="0" smtClean="0"/>
              <a:t>oluşan bir düşünme ve iletişim aracıdır. </a:t>
            </a:r>
          </a:p>
          <a:p>
            <a:pPr>
              <a:lnSpc>
                <a:spcPct val="130000"/>
              </a:lnSpc>
            </a:pPr>
            <a:r>
              <a:rPr lang="tr-TR" dirty="0" smtClean="0"/>
              <a:t>Toplumu diğer toplumlardan ayırır ve kendi aralarında iletişim sağlar. </a:t>
            </a:r>
          </a:p>
          <a:p>
            <a:pPr>
              <a:lnSpc>
                <a:spcPct val="130000"/>
              </a:lnSpc>
            </a:pPr>
            <a:r>
              <a:rPr lang="tr-TR" dirty="0"/>
              <a:t>Dilde kullanılan işaret ve semboller o toplumun </a:t>
            </a:r>
            <a:r>
              <a:rPr lang="tr-TR" b="1" dirty="0"/>
              <a:t>bireyleri tarafından aynı anlamda algılanıyor ve çağrışım yaratıyorsa </a:t>
            </a:r>
            <a:r>
              <a:rPr lang="tr-TR" dirty="0"/>
              <a:t>o toplumda </a:t>
            </a:r>
            <a:r>
              <a:rPr lang="tr-TR" b="1" dirty="0"/>
              <a:t>sağlıklı ve etkili bir iletişimden</a:t>
            </a:r>
            <a:r>
              <a:rPr lang="tr-TR" dirty="0"/>
              <a:t> söz etmek mümkündür</a:t>
            </a:r>
            <a:r>
              <a:rPr lang="tr-TR" dirty="0" smtClean="0"/>
              <a:t>.</a:t>
            </a:r>
          </a:p>
          <a:p>
            <a:pPr>
              <a:lnSpc>
                <a:spcPct val="130000"/>
              </a:lnSpc>
            </a:pPr>
            <a:r>
              <a:rPr lang="tr-TR" dirty="0"/>
              <a:t>İnsan dili ve bilinci onu diğer canlılardan ayıran temel özelliktir. </a:t>
            </a:r>
          </a:p>
        </p:txBody>
      </p:sp>
    </p:spTree>
    <p:extLst>
      <p:ext uri="{BB962C8B-B14F-4D97-AF65-F5344CB8AC3E}">
        <p14:creationId xmlns:p14="http://schemas.microsoft.com/office/powerpoint/2010/main" val="27407976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linds(horizontal)">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linds(horizontal)">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blinds(horizontal)">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DİL</a:t>
            </a:r>
            <a:endParaRPr lang="tr-TR" dirty="0"/>
          </a:p>
        </p:txBody>
      </p:sp>
      <p:sp>
        <p:nvSpPr>
          <p:cNvPr id="3" name="Content Placeholder 2"/>
          <p:cNvSpPr>
            <a:spLocks noGrp="1"/>
          </p:cNvSpPr>
          <p:nvPr>
            <p:ph sz="quarter" idx="1"/>
          </p:nvPr>
        </p:nvSpPr>
        <p:spPr/>
        <p:txBody>
          <a:bodyPr>
            <a:normAutofit lnSpcReduction="10000"/>
          </a:bodyPr>
          <a:lstStyle/>
          <a:p>
            <a:r>
              <a:rPr lang="tr-TR" dirty="0" smtClean="0"/>
              <a:t>İnsanlar simgeler aracılığıyla gözlemlenemeyen ve ya algılanamayan sosyal gerçekleri zihinlerinde canlandırırlar. </a:t>
            </a:r>
          </a:p>
          <a:p>
            <a:r>
              <a:rPr lang="tr-TR" dirty="0" smtClean="0"/>
              <a:t>İletişimde kullanılan </a:t>
            </a:r>
            <a:r>
              <a:rPr lang="tr-TR" b="1" dirty="0" smtClean="0"/>
              <a:t>sözcükler nesnelerin kişilerin ve olayların kendilerini değil, onları temsil eden soyut simgelerdir.</a:t>
            </a:r>
          </a:p>
          <a:p>
            <a:r>
              <a:rPr lang="tr-TR" dirty="0" smtClean="0"/>
              <a:t>Dili kullanan kişi simgelerin anlamlarını, geçmiş yaşantılarına göre yükler. </a:t>
            </a:r>
          </a:p>
          <a:p>
            <a:r>
              <a:rPr lang="tr-TR" dirty="0" smtClean="0"/>
              <a:t>Yani, </a:t>
            </a:r>
            <a:r>
              <a:rPr lang="tr-TR" b="1" dirty="0" smtClean="0"/>
              <a:t>simge ve sembollere anlam yükleme işi, bilgi birikimi, deneyim ve tecrübe gerektiren bir işlemdir. </a:t>
            </a:r>
          </a:p>
        </p:txBody>
      </p:sp>
    </p:spTree>
    <p:extLst>
      <p:ext uri="{BB962C8B-B14F-4D97-AF65-F5344CB8AC3E}">
        <p14:creationId xmlns:p14="http://schemas.microsoft.com/office/powerpoint/2010/main" val="3057777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DİL ÖTESİ</a:t>
            </a:r>
            <a:endParaRPr lang="tr-TR" dirty="0"/>
          </a:p>
        </p:txBody>
      </p:sp>
      <p:sp>
        <p:nvSpPr>
          <p:cNvPr id="3" name="Content Placeholder 2"/>
          <p:cNvSpPr>
            <a:spLocks noGrp="1"/>
          </p:cNvSpPr>
          <p:nvPr>
            <p:ph sz="quarter" idx="1"/>
          </p:nvPr>
        </p:nvSpPr>
        <p:spPr/>
        <p:txBody>
          <a:bodyPr/>
          <a:lstStyle/>
          <a:p>
            <a:r>
              <a:rPr lang="tr-TR" b="1" dirty="0" smtClean="0">
                <a:solidFill>
                  <a:srgbClr val="FF0000"/>
                </a:solidFill>
              </a:rPr>
              <a:t>Dil</a:t>
            </a:r>
            <a:r>
              <a:rPr lang="tr-TR" b="1" dirty="0" smtClean="0"/>
              <a:t> ile iletişim, kişilerin </a:t>
            </a:r>
            <a:r>
              <a:rPr lang="tr-TR" b="1" dirty="0" smtClean="0">
                <a:solidFill>
                  <a:srgbClr val="FF0000"/>
                </a:solidFill>
              </a:rPr>
              <a:t>ne söyledikleri</a:t>
            </a:r>
            <a:r>
              <a:rPr lang="tr-TR" b="1" dirty="0" smtClean="0"/>
              <a:t>; </a:t>
            </a:r>
            <a:r>
              <a:rPr lang="tr-TR" b="1" dirty="0" smtClean="0">
                <a:solidFill>
                  <a:srgbClr val="FF0000"/>
                </a:solidFill>
              </a:rPr>
              <a:t>dil ötesi</a:t>
            </a:r>
            <a:r>
              <a:rPr lang="tr-TR" b="1" dirty="0" smtClean="0"/>
              <a:t> iletişim de </a:t>
            </a:r>
            <a:r>
              <a:rPr lang="tr-TR" b="1" dirty="0" smtClean="0">
                <a:solidFill>
                  <a:srgbClr val="FF0000"/>
                </a:solidFill>
              </a:rPr>
              <a:t>nasıl söylediklerini </a:t>
            </a:r>
            <a:r>
              <a:rPr lang="tr-TR" b="1" dirty="0" smtClean="0"/>
              <a:t>içerir.</a:t>
            </a:r>
          </a:p>
          <a:p>
            <a:r>
              <a:rPr lang="tr-TR" b="1" dirty="0" smtClean="0"/>
              <a:t>Mesajın doğru iletimi seçilen kelimelere bağlıdır</a:t>
            </a:r>
            <a:r>
              <a:rPr lang="tr-TR" dirty="0" smtClean="0"/>
              <a:t>, </a:t>
            </a:r>
            <a:r>
              <a:rPr lang="tr-TR" b="1" dirty="0" smtClean="0"/>
              <a:t>ama algılanma dil ötesine göre olur.</a:t>
            </a:r>
          </a:p>
          <a:p>
            <a:r>
              <a:rPr lang="tr-TR" dirty="0" smtClean="0"/>
              <a:t>Sözcükleri kullanırken yapılan </a:t>
            </a:r>
            <a:r>
              <a:rPr lang="tr-TR" b="1" dirty="0" smtClean="0"/>
              <a:t>tonlamalarla, duraklarla, sesin hızı </a:t>
            </a:r>
            <a:r>
              <a:rPr lang="tr-TR" dirty="0" smtClean="0"/>
              <a:t>ve</a:t>
            </a:r>
            <a:r>
              <a:rPr lang="tr-TR" b="1" dirty="0" smtClean="0"/>
              <a:t> şiddetiyle, vurgulamalarıyla </a:t>
            </a:r>
            <a:r>
              <a:rPr lang="tr-TR" dirty="0" smtClean="0"/>
              <a:t>yapılır. Dilin soyut anlamını güçlendirir.</a:t>
            </a:r>
          </a:p>
          <a:p>
            <a:r>
              <a:rPr lang="tr-TR" dirty="0" smtClean="0"/>
              <a:t>İletişimde </a:t>
            </a:r>
            <a:r>
              <a:rPr lang="tr-TR" b="1" dirty="0" smtClean="0"/>
              <a:t>kelimelerin etkisi %10, ses tonunun %30, beden dilinin ise % 60 etkisi vardır.</a:t>
            </a:r>
          </a:p>
          <a:p>
            <a:endParaRPr lang="tr-TR" b="1" dirty="0"/>
          </a:p>
        </p:txBody>
      </p:sp>
    </p:spTree>
    <p:extLst>
      <p:ext uri="{BB962C8B-B14F-4D97-AF65-F5344CB8AC3E}">
        <p14:creationId xmlns:p14="http://schemas.microsoft.com/office/powerpoint/2010/main" val="41776391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5052</TotalTime>
  <Words>2342</Words>
  <Application>Microsoft Macintosh PowerPoint</Application>
  <PresentationFormat>On-screen Show (4:3)</PresentationFormat>
  <Paragraphs>243</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Civic</vt:lpstr>
      <vt:lpstr>Sözlü İletişim </vt:lpstr>
      <vt:lpstr>Sözlü İletişim</vt:lpstr>
      <vt:lpstr>Sözlü İletişim</vt:lpstr>
      <vt:lpstr>Sözlü İletişim</vt:lpstr>
      <vt:lpstr>Sözlü İletişim</vt:lpstr>
      <vt:lpstr>Sözlü İletişim</vt:lpstr>
      <vt:lpstr>DİL</vt:lpstr>
      <vt:lpstr>DİL</vt:lpstr>
      <vt:lpstr>DİL ÖTESİ</vt:lpstr>
      <vt:lpstr>DİL ÖTESİ</vt:lpstr>
      <vt:lpstr>PowerPoint Presentation</vt:lpstr>
      <vt:lpstr>Dilin İşlevleri</vt:lpstr>
      <vt:lpstr>Sözlü İletişimin Üstün ve Zayıf Yönleri</vt:lpstr>
      <vt:lpstr>Sözlü İletişim Türleri</vt:lpstr>
      <vt:lpstr>Sözlü İletişim Türleri</vt:lpstr>
      <vt:lpstr>Sözlü İletişim Türleri</vt:lpstr>
      <vt:lpstr>Bireysel sözlü iletişim</vt:lpstr>
      <vt:lpstr>PowerPoint Presentation</vt:lpstr>
      <vt:lpstr>Bireysel sözlü iletişim</vt:lpstr>
      <vt:lpstr>Bireysel sözlü iletişim</vt:lpstr>
      <vt:lpstr>Bilimsel Sözlü İletişim</vt:lpstr>
      <vt:lpstr>Bilimsel Sözlü İletişim</vt:lpstr>
      <vt:lpstr>Bilimsel Sözlü İletişim</vt:lpstr>
      <vt:lpstr>Bilgilendirme Amaçlı Sözlü İletişim</vt:lpstr>
      <vt:lpstr>Bilgilendirme Amaçlı Sözlü İletişim</vt:lpstr>
      <vt:lpstr>Bilgilendirme Amaçlı Sözlü İletişim</vt:lpstr>
      <vt:lpstr>Bilgilendirme Amaçlı Sözlü İletişim</vt:lpstr>
      <vt:lpstr>Bilgilendirme Amaçlı Sözlü İletişim</vt:lpstr>
      <vt:lpstr>Bilgilendirme Amaçlı Sözlü İletişim</vt:lpstr>
      <vt:lpstr>Tartışma Amaçlı Sözlü İletişim</vt:lpstr>
      <vt:lpstr>Karar Alma Amaçlı Sözlü İletişim</vt:lpstr>
      <vt:lpstr>Siyasi Amaçlı Sözel İletişim</vt:lpstr>
      <vt:lpstr>Sözlü İletişimin Unsurları</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Sözlü İletişim </dc:title>
  <dc:creator>DUYGU DEMIRCAN</dc:creator>
  <cp:lastModifiedBy>DUYGU DEMIRCAN</cp:lastModifiedBy>
  <cp:revision>35</cp:revision>
  <dcterms:created xsi:type="dcterms:W3CDTF">2018-10-18T11:47:33Z</dcterms:created>
  <dcterms:modified xsi:type="dcterms:W3CDTF">2018-11-11T21:24:28Z</dcterms:modified>
</cp:coreProperties>
</file>