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5"/>
  </p:notesMasterIdLst>
  <p:handoutMasterIdLst>
    <p:handoutMasterId r:id="rId26"/>
  </p:handoutMasterIdLst>
  <p:sldIdLst>
    <p:sldId id="805" r:id="rId3"/>
    <p:sldId id="824" r:id="rId4"/>
    <p:sldId id="789" r:id="rId5"/>
    <p:sldId id="806" r:id="rId6"/>
    <p:sldId id="807" r:id="rId7"/>
    <p:sldId id="808" r:id="rId8"/>
    <p:sldId id="809" r:id="rId9"/>
    <p:sldId id="810" r:id="rId10"/>
    <p:sldId id="811" r:id="rId11"/>
    <p:sldId id="812" r:id="rId12"/>
    <p:sldId id="813" r:id="rId13"/>
    <p:sldId id="814" r:id="rId14"/>
    <p:sldId id="815" r:id="rId15"/>
    <p:sldId id="816" r:id="rId16"/>
    <p:sldId id="817" r:id="rId17"/>
    <p:sldId id="818" r:id="rId18"/>
    <p:sldId id="819" r:id="rId19"/>
    <p:sldId id="820" r:id="rId20"/>
    <p:sldId id="821" r:id="rId21"/>
    <p:sldId id="822" r:id="rId22"/>
    <p:sldId id="784" r:id="rId23"/>
    <p:sldId id="823" r:id="rId24"/>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4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8E2"/>
    <a:srgbClr val="1747CF"/>
    <a:srgbClr val="20207C"/>
    <a:srgbClr val="1D41F3"/>
    <a:srgbClr val="1750CF"/>
    <a:srgbClr val="FFFF00"/>
    <a:srgbClr val="FF33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7"/>
    <p:restoredTop sz="94718"/>
  </p:normalViewPr>
  <p:slideViewPr>
    <p:cSldViewPr showGuides="1">
      <p:cViewPr varScale="1">
        <p:scale>
          <a:sx n="69" d="100"/>
          <a:sy n="69" d="100"/>
        </p:scale>
        <p:origin x="-1386" y="-90"/>
      </p:cViewPr>
      <p:guideLst>
        <p:guide orient="horz" pos="2432"/>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B532013-0D82-4E69-BA48-B83B87A1617A}" type="datetimeFigureOut">
              <a:rPr kumimoji="0" lang="tr-TR"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18.09.2025</a:t>
            </a:fld>
            <a:endParaRPr kumimoji="0" lang="tr-TR"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tr-TR" altLang="tr-TR" sz="1200" dirty="0"/>
              <a:t>‹#›</a:t>
            </a:fld>
            <a:endParaRPr lang="tr-TR" altLang="tr-TR" sz="1200" dirty="0"/>
          </a:p>
        </p:txBody>
      </p:sp>
    </p:spTree>
    <p:extLst>
      <p:ext uri="{BB962C8B-B14F-4D97-AF65-F5344CB8AC3E}">
        <p14:creationId xmlns:p14="http://schemas.microsoft.com/office/powerpoint/2010/main" val="2025496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b="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5843"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9AE0360-88B4-49F2-8A19-38BF39235ABE}" type="datetimeFigureOut">
              <a:rPr kumimoji="0" lang="tr-TR"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18.09.2025</a:t>
            </a:fld>
            <a:endParaRPr kumimoji="0" lang="tr-TR"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277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5845"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Asıl metin stillerini düzenlemek için tıklatın</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İkinci düzey</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Üçüncü düzey</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Dördüncü düzey</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Beşinci düzey</a:t>
            </a:r>
          </a:p>
        </p:txBody>
      </p:sp>
      <p:sp>
        <p:nvSpPr>
          <p:cNvPr id="35846"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b="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5847"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buNone/>
            </a:pPr>
            <a:fld id="{9A0DB2DC-4C9A-4742-B13C-FB6460FD3503}" type="slidenum">
              <a:rPr lang="tr-TR" altLang="tr-TR" sz="1200" b="0" dirty="0"/>
              <a:t>‹#›</a:t>
            </a:fld>
            <a:endParaRPr lang="tr-TR" altLang="tr-TR" sz="1200" b="0" dirty="0"/>
          </a:p>
        </p:txBody>
      </p:sp>
    </p:spTree>
    <p:extLst>
      <p:ext uri="{BB962C8B-B14F-4D97-AF65-F5344CB8AC3E}">
        <p14:creationId xmlns:p14="http://schemas.microsoft.com/office/powerpoint/2010/main" val="198286095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0" y="2438400"/>
            <a:ext cx="9009063" cy="1052513"/>
            <a:chOff x="0" y="1536"/>
            <a:chExt cx="5675" cy="663"/>
          </a:xfrm>
        </p:grpSpPr>
        <p:grpSp>
          <p:nvGrpSpPr>
            <p:cNvPr id="2056" name="Group 3"/>
            <p:cNvGrpSpPr/>
            <p:nvPr/>
          </p:nvGrpSpPr>
          <p:grpSpPr>
            <a:xfrm>
              <a:off x="183" y="1604"/>
              <a:ext cx="448" cy="299"/>
              <a:chOff x="720" y="336"/>
              <a:chExt cx="624" cy="432"/>
            </a:xfrm>
          </p:grpSpPr>
          <p:sp>
            <p:nvSpPr>
              <p:cNvPr id="2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2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grpSp>
        <p:grpSp>
          <p:nvGrpSpPr>
            <p:cNvPr id="2057" name="Group 6"/>
            <p:cNvGrpSpPr/>
            <p:nvPr/>
          </p:nvGrpSpPr>
          <p:grpSpPr>
            <a:xfrm>
              <a:off x="261" y="1870"/>
              <a:ext cx="465" cy="299"/>
              <a:chOff x="912" y="2640"/>
              <a:chExt cx="672" cy="432"/>
            </a:xfrm>
          </p:grpSpPr>
          <p:sp>
            <p:nvSpPr>
              <p:cNvPr id="2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2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grpSp>
        <p:sp>
          <p:nvSpPr>
            <p:cNvPr id="1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grpSp>
      <p:sp>
        <p:nvSpPr>
          <p:cNvPr id="6156" name="Rectangle 12"/>
          <p:cNvSpPr>
            <a:spLocks noGrp="1" noChangeArrowheads="1"/>
          </p:cNvSpPr>
          <p:nvPr>
            <p:ph type="ctrTitle"/>
          </p:nvPr>
        </p:nvSpPr>
        <p:spPr>
          <a:xfrm>
            <a:off x="990600" y="1676400"/>
            <a:ext cx="7772400" cy="1462088"/>
          </a:xfrm>
        </p:spPr>
        <p:txBody>
          <a:bodyPr/>
          <a:lstStyle>
            <a:lvl1pPr>
              <a:defRPr/>
            </a:lvl1pPr>
          </a:lstStyle>
          <a:p>
            <a:pPr lvl="0"/>
            <a:r>
              <a:rPr lang="tr-TR" altLang="tr-TR" noProof="0" smtClean="0"/>
              <a:t>Click to edit Master title style</a:t>
            </a:r>
          </a:p>
        </p:txBody>
      </p:sp>
      <p:sp>
        <p:nvSpPr>
          <p:cNvPr id="6157"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smtClean="0"/>
              <a:t>Click to edit Master subtitle style</a:t>
            </a:r>
          </a:p>
        </p:txBody>
      </p:sp>
      <p:sp>
        <p:nvSpPr>
          <p:cNvPr id="24" name="Rectangle 14"/>
          <p:cNvSpPr>
            <a:spLocks noGrp="1" noChangeArrowheads="1"/>
          </p:cNvSpPr>
          <p:nvPr>
            <p:ph type="dt" sz="half" idx="2"/>
          </p:nvPr>
        </p:nvSpPr>
        <p:spPr bwMode="auto">
          <a:xfrm>
            <a:off x="9906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solidFill>
                  <a:srgbClr val="1C1C1C"/>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1C1C1C"/>
              </a:solidFill>
              <a:effectLst/>
              <a:uLnTx/>
              <a:uFillTx/>
              <a:latin typeface="Arial" panose="020B0604020202020204" pitchFamily="34" charset="0"/>
              <a:ea typeface="+mn-ea"/>
              <a:cs typeface="Arial" panose="020B0604020202020204" pitchFamily="34" charset="0"/>
            </a:endParaRPr>
          </a:p>
        </p:txBody>
      </p:sp>
      <p:sp>
        <p:nvSpPr>
          <p:cNvPr id="25" name="Rectangle 15"/>
          <p:cNvSpPr>
            <a:spLocks noGrp="1" noChangeArrowheads="1"/>
          </p:cNvSpPr>
          <p:nvPr>
            <p:ph type="ftr" sz="quarter" idx="3"/>
          </p:nvPr>
        </p:nvSpPr>
        <p:spPr bwMode="auto">
          <a:xfrm>
            <a:off x="34290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solidFill>
                  <a:srgbClr val="1C1C1C"/>
                </a:solidFill>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1C1C1C"/>
              </a:solidFill>
              <a:effectLst/>
              <a:uLnTx/>
              <a:uFillTx/>
              <a:latin typeface="Arial" panose="020B0604020202020204" pitchFamily="34" charset="0"/>
              <a:ea typeface="+mn-ea"/>
              <a:cs typeface="Arial" panose="020B0604020202020204" pitchFamily="34" charset="0"/>
            </a:endParaRPr>
          </a:p>
        </p:txBody>
      </p:sp>
      <p:sp>
        <p:nvSpPr>
          <p:cNvPr id="26" name="Rectangle 16"/>
          <p:cNvSpPr>
            <a:spLocks noGrp="1" noChangeArrowheads="1"/>
          </p:cNvSpPr>
          <p:nvPr>
            <p:ph type="sldNum" sz="quarter" idx="4"/>
          </p:nvPr>
        </p:nvSpPr>
        <p:spPr bwMode="auto">
          <a:xfrm>
            <a:off x="68580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solidFill>
                  <a:srgbClr val="1C1C1C"/>
                </a:solidFill>
              </a:rPr>
              <a:t>‹#›</a:t>
            </a:fld>
            <a:endParaRPr lang="tr-TR" altLang="tr-TR" dirty="0">
              <a:solidFill>
                <a:srgbClr val="1C1C1C"/>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hasCustomPrompt="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4" name="Rectangle 11"/>
          <p:cNvSpPr>
            <a:spLocks noGrp="1" noChangeArrowheads="1"/>
          </p:cNvSpPr>
          <p:nvPr>
            <p:ph type="dt" sz="half" idx="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solidFill>
          <a:schemeClr val="bg1"/>
        </a:solid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7004050" y="214313"/>
            <a:ext cx="1951038" cy="59182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hasCustomPrompt="1"/>
          </p:nvPr>
        </p:nvSpPr>
        <p:spPr>
          <a:xfrm>
            <a:off x="1150938" y="214313"/>
            <a:ext cx="5700712" cy="59182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4" name="Rectangle 11"/>
          <p:cNvSpPr>
            <a:spLocks noGrp="1" noChangeArrowheads="1"/>
          </p:cNvSpPr>
          <p:nvPr>
            <p:ph type="dt" sz="half" idx="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tr-TR" altLang="tr-TR" sz="1800" b="0" smtClean="0">
                  <a:solidFill>
                    <a:srgbClr val="000000"/>
                  </a:solidFill>
                  <a:cs typeface="Arial" pitchFamily="34"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tr-TR" altLang="tr-TR" sz="1800" b="0" smtClean="0">
                  <a:solidFill>
                    <a:srgbClr val="000000"/>
                  </a:solidFill>
                  <a:cs typeface="Arial" pitchFamily="34" charset="0"/>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tr-TR" altLang="tr-TR" sz="1800" b="0" smtClean="0">
                  <a:solidFill>
                    <a:srgbClr val="000000"/>
                  </a:solidFill>
                  <a:cs typeface="Arial" pitchFamily="34" charset="0"/>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tr-TR" altLang="tr-TR" sz="1800" b="0" smtClean="0">
                  <a:solidFill>
                    <a:srgbClr val="000000"/>
                  </a:solidFill>
                  <a:cs typeface="Arial" pitchFamily="34"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tr-TR" altLang="tr-TR" sz="1800" b="0" smtClean="0">
                <a:solidFill>
                  <a:srgbClr val="000000"/>
                </a:solidFill>
                <a:cs typeface="Arial" pitchFamily="34"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tr-TR" altLang="tr-TR" sz="1800" b="0" smtClean="0">
                <a:solidFill>
                  <a:srgbClr val="000000"/>
                </a:solidFill>
                <a:cs typeface="Arial" pitchFamily="34"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tr-TR" altLang="tr-TR" sz="1800" b="0" smtClean="0">
                <a:solidFill>
                  <a:srgbClr val="000000"/>
                </a:solidFill>
                <a:cs typeface="Arial" pitchFamily="34" charset="0"/>
              </a:endParaRPr>
            </a:p>
          </p:txBody>
        </p:sp>
      </p:grpSp>
      <p:sp>
        <p:nvSpPr>
          <p:cNvPr id="6156" name="Rectangle 12"/>
          <p:cNvSpPr>
            <a:spLocks noGrp="1" noChangeArrowheads="1"/>
          </p:cNvSpPr>
          <p:nvPr>
            <p:ph type="ctrTitle"/>
          </p:nvPr>
        </p:nvSpPr>
        <p:spPr>
          <a:xfrm>
            <a:off x="990600" y="1676400"/>
            <a:ext cx="7772400" cy="1462088"/>
          </a:xfrm>
        </p:spPr>
        <p:txBody>
          <a:bodyPr/>
          <a:lstStyle>
            <a:lvl1pPr>
              <a:defRPr/>
            </a:lvl1pPr>
          </a:lstStyle>
          <a:p>
            <a:pPr lvl="0"/>
            <a:r>
              <a:rPr lang="tr-TR" altLang="tr-TR" noProof="0" smtClean="0"/>
              <a:t>Click to edit Master title style</a:t>
            </a:r>
          </a:p>
        </p:txBody>
      </p:sp>
      <p:sp>
        <p:nvSpPr>
          <p:cNvPr id="6157"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b="1">
                <a:solidFill>
                  <a:srgbClr val="1C1C1C"/>
                </a:solidFill>
                <a:latin typeface="Arial" charset="0"/>
                <a:cs typeface="Arial" charset="0"/>
              </a:defRPr>
            </a:lvl1pPr>
          </a:lstStyle>
          <a:p>
            <a:pPr>
              <a:defRPr/>
            </a:pPr>
            <a:endParaRPr lang="tr-TR" altLang="tr-TR"/>
          </a:p>
        </p:txBody>
      </p:sp>
      <p:sp>
        <p:nvSpPr>
          <p:cNvPr id="15" name="Rectangle 15"/>
          <p:cNvSpPr>
            <a:spLocks noGrp="1" noChangeArrowheads="1"/>
          </p:cNvSpPr>
          <p:nvPr>
            <p:ph type="ftr" sz="quarter" idx="11"/>
          </p:nvPr>
        </p:nvSpPr>
        <p:spPr>
          <a:xfrm>
            <a:off x="3429000" y="6248400"/>
            <a:ext cx="2895600" cy="457200"/>
          </a:xfrm>
        </p:spPr>
        <p:txBody>
          <a:bodyPr/>
          <a:lstStyle>
            <a:lvl1pPr>
              <a:defRPr b="1">
                <a:solidFill>
                  <a:srgbClr val="1C1C1C"/>
                </a:solidFill>
                <a:latin typeface="Arial" charset="0"/>
                <a:cs typeface="Arial" charset="0"/>
              </a:defRPr>
            </a:lvl1pPr>
          </a:lstStyle>
          <a:p>
            <a:pPr>
              <a:defRPr/>
            </a:pPr>
            <a:endParaRPr lang="tr-TR" altLang="tr-TR"/>
          </a:p>
        </p:txBody>
      </p:sp>
      <p:sp>
        <p:nvSpPr>
          <p:cNvPr id="16" name="Rectangle 16"/>
          <p:cNvSpPr>
            <a:spLocks noGrp="1" noChangeArrowheads="1"/>
          </p:cNvSpPr>
          <p:nvPr>
            <p:ph type="sldNum" sz="quarter" idx="12"/>
          </p:nvPr>
        </p:nvSpPr>
        <p:spPr>
          <a:xfrm>
            <a:off x="6858000" y="6248400"/>
            <a:ext cx="1905000" cy="457200"/>
          </a:xfrm>
        </p:spPr>
        <p:txBody>
          <a:bodyPr/>
          <a:lstStyle>
            <a:lvl1pPr>
              <a:defRPr b="1">
                <a:solidFill>
                  <a:srgbClr val="1C1C1C"/>
                </a:solidFill>
                <a:latin typeface="Arial" charset="0"/>
                <a:cs typeface="Arial" charset="0"/>
              </a:defRPr>
            </a:lvl1pPr>
          </a:lstStyle>
          <a:p>
            <a:pPr>
              <a:defRPr/>
            </a:pPr>
            <a:fld id="{4021309D-F340-445E-A5BD-B0A67E158CF7}" type="slidenum">
              <a:rPr lang="tr-TR" altLang="tr-TR"/>
              <a:pPr>
                <a:defRPr/>
              </a:pPr>
              <a:t>‹#›</a:t>
            </a:fld>
            <a:endParaRPr lang="tr-TR" altLang="tr-TR"/>
          </a:p>
        </p:txBody>
      </p:sp>
    </p:spTree>
    <p:extLst>
      <p:ext uri="{BB962C8B-B14F-4D97-AF65-F5344CB8AC3E}">
        <p14:creationId xmlns:p14="http://schemas.microsoft.com/office/powerpoint/2010/main" val="3023258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5"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6"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5894B8B3-9F9A-4FBD-8C2F-14A5696BF434}" type="slidenum">
              <a:rPr lang="tr-TR" altLang="tr-TR"/>
              <a:pPr>
                <a:defRPr/>
              </a:pPr>
              <a:t>‹#›</a:t>
            </a:fld>
            <a:endParaRPr lang="tr-TR" altLang="tr-TR"/>
          </a:p>
        </p:txBody>
      </p:sp>
    </p:spTree>
    <p:extLst>
      <p:ext uri="{BB962C8B-B14F-4D97-AF65-F5344CB8AC3E}">
        <p14:creationId xmlns:p14="http://schemas.microsoft.com/office/powerpoint/2010/main" val="2815597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a:t>
            </a:r>
          </a:p>
        </p:txBody>
      </p:sp>
      <p:sp>
        <p:nvSpPr>
          <p:cNvPr id="4"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5"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6"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64F554D1-CDBE-465C-A907-7B6CAFC55621}" type="slidenum">
              <a:rPr lang="tr-TR" altLang="tr-TR"/>
              <a:pPr>
                <a:defRPr/>
              </a:pPr>
              <a:t>‹#›</a:t>
            </a:fld>
            <a:endParaRPr lang="tr-TR" altLang="tr-TR"/>
          </a:p>
        </p:txBody>
      </p:sp>
    </p:spTree>
    <p:extLst>
      <p:ext uri="{BB962C8B-B14F-4D97-AF65-F5344CB8AC3E}">
        <p14:creationId xmlns:p14="http://schemas.microsoft.com/office/powerpoint/2010/main" val="1333126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182688" y="2017713"/>
            <a:ext cx="3810000" cy="4114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45088" y="2017713"/>
            <a:ext cx="3810000" cy="4114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6"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7"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8B2E71F0-E010-44E9-A41A-818A9291F794}" type="slidenum">
              <a:rPr lang="tr-TR" altLang="tr-TR"/>
              <a:pPr>
                <a:defRPr/>
              </a:pPr>
              <a:t>‹#›</a:t>
            </a:fld>
            <a:endParaRPr lang="tr-TR" altLang="tr-TR"/>
          </a:p>
        </p:txBody>
      </p:sp>
    </p:spTree>
    <p:extLst>
      <p:ext uri="{BB962C8B-B14F-4D97-AF65-F5344CB8AC3E}">
        <p14:creationId xmlns:p14="http://schemas.microsoft.com/office/powerpoint/2010/main" val="3968577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8"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9"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724AABC4-6985-4F44-8811-A7E6A0E3A799}" type="slidenum">
              <a:rPr lang="tr-TR" altLang="tr-TR"/>
              <a:pPr>
                <a:defRPr/>
              </a:pPr>
              <a:t>‹#›</a:t>
            </a:fld>
            <a:endParaRPr lang="tr-TR" altLang="tr-TR"/>
          </a:p>
        </p:txBody>
      </p:sp>
    </p:spTree>
    <p:extLst>
      <p:ext uri="{BB962C8B-B14F-4D97-AF65-F5344CB8AC3E}">
        <p14:creationId xmlns:p14="http://schemas.microsoft.com/office/powerpoint/2010/main" val="284316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4"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5"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CD8597E3-034F-4360-B873-0CD7213B1D58}" type="slidenum">
              <a:rPr lang="tr-TR" altLang="tr-TR"/>
              <a:pPr>
                <a:defRPr/>
              </a:pPr>
              <a:t>‹#›</a:t>
            </a:fld>
            <a:endParaRPr lang="tr-TR" altLang="tr-TR"/>
          </a:p>
        </p:txBody>
      </p:sp>
    </p:spTree>
    <p:extLst>
      <p:ext uri="{BB962C8B-B14F-4D97-AF65-F5344CB8AC3E}">
        <p14:creationId xmlns:p14="http://schemas.microsoft.com/office/powerpoint/2010/main" val="2599196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3"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4"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F1FC3927-234F-4B15-BE5B-10E0DD1FBDBD}" type="slidenum">
              <a:rPr lang="tr-TR" altLang="tr-TR"/>
              <a:pPr>
                <a:defRPr/>
              </a:pPr>
              <a:t>‹#›</a:t>
            </a:fld>
            <a:endParaRPr lang="tr-TR" altLang="tr-TR"/>
          </a:p>
        </p:txBody>
      </p:sp>
    </p:spTree>
    <p:extLst>
      <p:ext uri="{BB962C8B-B14F-4D97-AF65-F5344CB8AC3E}">
        <p14:creationId xmlns:p14="http://schemas.microsoft.com/office/powerpoint/2010/main" val="1726166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6"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7"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F0C98020-0328-47DC-9827-D4231BC86F5C}" type="slidenum">
              <a:rPr lang="tr-TR" altLang="tr-TR"/>
              <a:pPr>
                <a:defRPr/>
              </a:pPr>
              <a:t>‹#›</a:t>
            </a:fld>
            <a:endParaRPr lang="tr-TR" altLang="tr-TR"/>
          </a:p>
        </p:txBody>
      </p:sp>
    </p:spTree>
    <p:extLst>
      <p:ext uri="{BB962C8B-B14F-4D97-AF65-F5344CB8AC3E}">
        <p14:creationId xmlns:p14="http://schemas.microsoft.com/office/powerpoint/2010/main" val="118482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smtClean="0"/>
              <a:t>Asıl başlık stili için tıklatın</a:t>
            </a:r>
            <a:endParaRPr lang="tr-TR"/>
          </a:p>
        </p:txBody>
      </p:sp>
      <p:sp>
        <p:nvSpPr>
          <p:cNvPr id="3" name="İçerik Yer Tutucusu 2"/>
          <p:cNvSpPr>
            <a:spLocks noGrp="1"/>
          </p:cNvSpPr>
          <p:nvPr>
            <p:ph idx="1" hasCustomPrompt="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4" name="Rectangle 11"/>
          <p:cNvSpPr>
            <a:spLocks noGrp="1" noChangeArrowheads="1"/>
          </p:cNvSpPr>
          <p:nvPr>
            <p:ph type="dt" sz="half" idx="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6"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7"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509A5B3C-78DA-491B-9575-EC9FC248A896}" type="slidenum">
              <a:rPr lang="tr-TR" altLang="tr-TR"/>
              <a:pPr>
                <a:defRPr/>
              </a:pPr>
              <a:t>‹#›</a:t>
            </a:fld>
            <a:endParaRPr lang="tr-TR" altLang="tr-TR"/>
          </a:p>
        </p:txBody>
      </p:sp>
    </p:spTree>
    <p:extLst>
      <p:ext uri="{BB962C8B-B14F-4D97-AF65-F5344CB8AC3E}">
        <p14:creationId xmlns:p14="http://schemas.microsoft.com/office/powerpoint/2010/main" val="251646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5"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6"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2E8C2578-9DF8-48C9-9206-3F12821093BE}" type="slidenum">
              <a:rPr lang="tr-TR" altLang="tr-TR"/>
              <a:pPr>
                <a:defRPr/>
              </a:pPr>
              <a:t>‹#›</a:t>
            </a:fld>
            <a:endParaRPr lang="tr-TR" altLang="tr-TR"/>
          </a:p>
        </p:txBody>
      </p:sp>
    </p:spTree>
    <p:extLst>
      <p:ext uri="{BB962C8B-B14F-4D97-AF65-F5344CB8AC3E}">
        <p14:creationId xmlns:p14="http://schemas.microsoft.com/office/powerpoint/2010/main" val="3223431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004050" y="214313"/>
            <a:ext cx="1951038" cy="59182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1150938" y="214313"/>
            <a:ext cx="5700712" cy="59182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5"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6"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3714B7AB-9BD3-41E4-B764-79488630FD3D}" type="slidenum">
              <a:rPr lang="tr-TR" altLang="tr-TR"/>
              <a:pPr>
                <a:defRPr/>
              </a:pPr>
              <a:t>‹#›</a:t>
            </a:fld>
            <a:endParaRPr lang="tr-TR" altLang="tr-TR"/>
          </a:p>
        </p:txBody>
      </p:sp>
    </p:spTree>
    <p:extLst>
      <p:ext uri="{BB962C8B-B14F-4D97-AF65-F5344CB8AC3E}">
        <p14:creationId xmlns:p14="http://schemas.microsoft.com/office/powerpoint/2010/main" val="303205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623888" y="1709738"/>
            <a:ext cx="7886700" cy="2852737"/>
          </a:xfrm>
        </p:spPr>
        <p:txBody>
          <a:bodyPr/>
          <a:lstStyle>
            <a:lvl1pPr>
              <a:defRPr sz="6000"/>
            </a:lvl1pPr>
          </a:lstStyle>
          <a:p>
            <a:r>
              <a:rPr lang="tr-TR" smtClean="0"/>
              <a:t>Asıl başlık stili için tıklatın</a:t>
            </a:r>
            <a:endParaRPr lang="tr-TR"/>
          </a:p>
        </p:txBody>
      </p:sp>
      <p:sp>
        <p:nvSpPr>
          <p:cNvPr id="3" name="Metin Yer Tutucusu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a:t>
            </a:r>
          </a:p>
        </p:txBody>
      </p:sp>
      <p:sp>
        <p:nvSpPr>
          <p:cNvPr id="14" name="Rectangle 11"/>
          <p:cNvSpPr>
            <a:spLocks noGrp="1" noChangeArrowheads="1"/>
          </p:cNvSpPr>
          <p:nvPr>
            <p:ph type="dt" sz="half" idx="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smtClean="0"/>
              <a:t>Asıl başlık stili için tıklatın</a:t>
            </a:r>
            <a:endParaRPr lang="tr-TR"/>
          </a:p>
        </p:txBody>
      </p:sp>
      <p:sp>
        <p:nvSpPr>
          <p:cNvPr id="3" name="İçerik Yer Tutucusu 2"/>
          <p:cNvSpPr>
            <a:spLocks noGrp="1"/>
          </p:cNvSpPr>
          <p:nvPr>
            <p:ph sz="half" idx="1" hasCustomPrompt="1"/>
          </p:nvPr>
        </p:nvSpPr>
        <p:spPr>
          <a:xfrm>
            <a:off x="1182688" y="2017713"/>
            <a:ext cx="3810000" cy="4114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hasCustomPrompt="1"/>
          </p:nvPr>
        </p:nvSpPr>
        <p:spPr>
          <a:xfrm>
            <a:off x="5145088" y="2017713"/>
            <a:ext cx="3810000" cy="4114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4" name="Rectangle 11"/>
          <p:cNvSpPr>
            <a:spLocks noGrp="1" noChangeArrowheads="1"/>
          </p:cNvSpPr>
          <p:nvPr>
            <p:ph type="dt" sz="half" idx="1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hasCustomPrompt="1"/>
          </p:nvPr>
        </p:nvSpPr>
        <p:spPr>
          <a:xfrm>
            <a:off x="630238" y="2505075"/>
            <a:ext cx="386873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hasCustomPrompt="1"/>
          </p:nvPr>
        </p:nvSpPr>
        <p:spPr>
          <a:xfrm>
            <a:off x="4629150" y="2505075"/>
            <a:ext cx="38877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4" name="Rectangle 11"/>
          <p:cNvSpPr>
            <a:spLocks noGrp="1" noChangeArrowheads="1"/>
          </p:cNvSpPr>
          <p:nvPr>
            <p:ph type="dt" sz="half" idx="1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1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1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smtClean="0"/>
              <a:t>Asıl başlık stili için tıklatın</a:t>
            </a:r>
            <a:endParaRPr lang="tr-TR"/>
          </a:p>
        </p:txBody>
      </p:sp>
      <p:sp>
        <p:nvSpPr>
          <p:cNvPr id="14" name="Rectangle 11"/>
          <p:cNvSpPr>
            <a:spLocks noGrp="1" noChangeArrowheads="1"/>
          </p:cNvSpPr>
          <p:nvPr>
            <p:ph type="dt" sz="half" idx="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bg>
      <p:bgPr>
        <a:solidFill>
          <a:schemeClr val="bg1"/>
        </a:solidFill>
        <a:effectLst/>
      </p:bgPr>
    </p:bg>
    <p:spTree>
      <p:nvGrpSpPr>
        <p:cNvPr id="1" name=""/>
        <p:cNvGrpSpPr/>
        <p:nvPr/>
      </p:nvGrpSpPr>
      <p:grpSpPr>
        <a:xfrm>
          <a:off x="0" y="0"/>
          <a:ext cx="0" cy="0"/>
          <a:chOff x="0" y="0"/>
          <a:chExt cx="0" cy="0"/>
        </a:xfrm>
      </p:grpSpPr>
      <p:sp>
        <p:nvSpPr>
          <p:cNvPr id="14" name="Rectangle 11"/>
          <p:cNvSpPr>
            <a:spLocks noGrp="1" noChangeArrowheads="1"/>
          </p:cNvSpPr>
          <p:nvPr>
            <p:ph type="dt" sz="half" idx="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630238" y="457200"/>
            <a:ext cx="2949575" cy="1600200"/>
          </a:xfrm>
        </p:spPr>
        <p:txBody>
          <a:bodyPr/>
          <a:lstStyle>
            <a:lvl1pPr>
              <a:defRPr sz="3200"/>
            </a:lvl1pPr>
          </a:lstStyle>
          <a:p>
            <a:r>
              <a:rPr lang="tr-TR" smtClean="0"/>
              <a:t>Asıl başlık stili için tıklatın</a:t>
            </a:r>
            <a:endParaRPr lang="tr-TR"/>
          </a:p>
        </p:txBody>
      </p:sp>
      <p:sp>
        <p:nvSpPr>
          <p:cNvPr id="3" name="İçerik Yer Tutucusu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14" name="Rectangle 11"/>
          <p:cNvSpPr>
            <a:spLocks noGrp="1" noChangeArrowheads="1"/>
          </p:cNvSpPr>
          <p:nvPr>
            <p:ph type="dt" sz="half" idx="1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630238" y="457200"/>
            <a:ext cx="2949575" cy="1600200"/>
          </a:xfrm>
        </p:spPr>
        <p:txBody>
          <a:bodyPr/>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0" lang="tr-TR"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Metin Yer Tutucusu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14" name="Rectangle 11"/>
          <p:cNvSpPr>
            <a:spLocks noGrp="1" noChangeArrowheads="1"/>
          </p:cNvSpPr>
          <p:nvPr>
            <p:ph type="dt" sz="half" idx="1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33" name="Rectangle 9"/>
          <p:cNvSpPr>
            <a:spLocks noGrp="1"/>
          </p:cNvSpPr>
          <p:nvPr>
            <p:ph type="title"/>
          </p:nvPr>
        </p:nvSpPr>
        <p:spPr>
          <a:xfrm>
            <a:off x="1150938" y="214313"/>
            <a:ext cx="7793037" cy="1462087"/>
          </a:xfrm>
          <a:prstGeom prst="rect">
            <a:avLst/>
          </a:prstGeom>
          <a:noFill/>
          <a:ln w="9525">
            <a:noFill/>
          </a:ln>
        </p:spPr>
        <p:txBody>
          <a:bodyPr anchor="b" anchorCtr="0"/>
          <a:lstStyle/>
          <a:p>
            <a:pPr lvl="0"/>
            <a:r>
              <a:rPr lang="tr-TR" altLang="tr-TR" dirty="0"/>
              <a:t>Click to edit Master title style</a:t>
            </a:r>
          </a:p>
        </p:txBody>
      </p:sp>
      <p:sp>
        <p:nvSpPr>
          <p:cNvPr id="1034" name="Rectangle 10"/>
          <p:cNvSpPr>
            <a:spLocks noGrp="1"/>
          </p:cNvSpPr>
          <p:nvPr>
            <p:ph type="body" idx="1"/>
          </p:nvPr>
        </p:nvSpPr>
        <p:spPr>
          <a:xfrm>
            <a:off x="1182688" y="2017713"/>
            <a:ext cx="7772400" cy="4114800"/>
          </a:xfrm>
          <a:prstGeom prst="rect">
            <a:avLst/>
          </a:prstGeom>
          <a:noFill/>
          <a:ln w="9525">
            <a:noFill/>
          </a:ln>
        </p:spPr>
        <p:txBody>
          <a:bodyPr/>
          <a:lstStyle/>
          <a:p>
            <a:pPr lvl="0"/>
            <a:r>
              <a:rPr lang="tr-TR" altLang="tr-TR" dirty="0"/>
              <a:t>Click to edit Master text styles</a:t>
            </a:r>
          </a:p>
          <a:p>
            <a:pPr lvl="1"/>
            <a:r>
              <a:rPr lang="tr-TR" altLang="tr-TR" dirty="0"/>
              <a:t>Second level</a:t>
            </a:r>
          </a:p>
          <a:p>
            <a:pPr lvl="2"/>
            <a:r>
              <a:rPr lang="tr-TR" altLang="tr-TR" dirty="0"/>
              <a:t>Third level</a:t>
            </a:r>
          </a:p>
          <a:p>
            <a:pPr lvl="3"/>
            <a:r>
              <a:rPr lang="tr-TR" altLang="tr-TR" dirty="0"/>
              <a:t>Fourth level</a:t>
            </a:r>
          </a:p>
          <a:p>
            <a:pPr lvl="4"/>
            <a:r>
              <a:rPr lang="tr-TR" altLang="tr-TR" dirty="0"/>
              <a:t>Fifth level</a:t>
            </a:r>
          </a:p>
        </p:txBody>
      </p:sp>
      <p:sp>
        <p:nvSpPr>
          <p:cNvPr id="513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400" b="0">
                <a:solidFill>
                  <a:srgbClr val="000000"/>
                </a:solidFill>
                <a:latin typeface="Tahoma" panose="020B060403050404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13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ctr" eaLnBrk="1" hangingPunct="1">
              <a:defRPr sz="1400" b="0">
                <a:solidFill>
                  <a:srgbClr val="000000"/>
                </a:solidFill>
                <a:latin typeface="Tahoma" panose="020B060403050404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13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400" b="0">
                <a:solidFill>
                  <a:srgbClr val="000000"/>
                </a:solidFill>
                <a:latin typeface="Tahoma" panose="020B0604030504040204" pitchFamily="34" charset="0"/>
              </a:defRPr>
            </a:lvl1pPr>
          </a:lstStyle>
          <a:p>
            <a:pPr lvl="0" eaLnBrk="1" hangingPunct="1">
              <a:buNone/>
            </a:pPr>
            <a:fld id="{9A0DB2DC-4C9A-4742-B13C-FB6460FD3503}" type="slidenum">
              <a:rPr lang="tr-TR" altLang="tr-TR" dirty="0"/>
              <a:t>‹#›</a:t>
            </a:fld>
            <a:endParaRPr lang="tr-TR" altLang="tr-TR"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tr-TR" altLang="tr-TR" b="0" smtClean="0">
              <a:solidFill>
                <a:srgbClr val="000000"/>
              </a:solidFill>
              <a:cs typeface="Arial" pitchFamily="34" charset="0"/>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tr-TR" altLang="tr-TR" b="0" smtClean="0">
              <a:solidFill>
                <a:srgbClr val="000000"/>
              </a:solidFill>
              <a:cs typeface="Arial" pitchFamily="34" charset="0"/>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tr-TR" altLang="tr-TR" b="0" smtClean="0">
              <a:solidFill>
                <a:srgbClr val="000000"/>
              </a:solidFill>
              <a:cs typeface="Arial" pitchFamily="34" charset="0"/>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tr-TR" altLang="tr-TR" b="0" smtClean="0">
              <a:solidFill>
                <a:srgbClr val="000000"/>
              </a:solidFill>
              <a:cs typeface="Arial" pitchFamily="34" charset="0"/>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tr-TR" altLang="tr-TR" b="0" smtClean="0">
              <a:solidFill>
                <a:srgbClr val="000000"/>
              </a:solidFill>
              <a:cs typeface="Arial" pitchFamily="34" charset="0"/>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tr-TR" altLang="tr-TR" b="0" smtClean="0">
              <a:solidFill>
                <a:srgbClr val="000000"/>
              </a:solidFill>
              <a:cs typeface="Arial" pitchFamily="34" charset="0"/>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tr-TR" altLang="tr-TR" b="0" smtClean="0">
              <a:solidFill>
                <a:srgbClr val="000000"/>
              </a:solidFill>
              <a:cs typeface="Arial" pitchFamily="34" charset="0"/>
            </a:endParaRPr>
          </a:p>
        </p:txBody>
      </p:sp>
      <p:sp>
        <p:nvSpPr>
          <p:cNvPr id="2057"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tr-TR" altLang="tr-TR" smtClean="0"/>
              <a:t>Click to edit Master title style</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513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b="0">
                <a:solidFill>
                  <a:srgbClr val="000000"/>
                </a:solidFill>
                <a:latin typeface="Tahoma" pitchFamily="34" charset="0"/>
                <a:cs typeface="+mn-cs"/>
              </a:defRPr>
            </a:lvl1pPr>
          </a:lstStyle>
          <a:p>
            <a:pPr>
              <a:defRPr/>
            </a:pPr>
            <a:endParaRPr lang="tr-TR" altLang="tr-TR"/>
          </a:p>
        </p:txBody>
      </p:sp>
      <p:sp>
        <p:nvSpPr>
          <p:cNvPr id="513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b="0">
                <a:solidFill>
                  <a:srgbClr val="000000"/>
                </a:solidFill>
                <a:latin typeface="Tahoma" pitchFamily="34" charset="0"/>
                <a:cs typeface="+mn-cs"/>
              </a:defRPr>
            </a:lvl1pPr>
          </a:lstStyle>
          <a:p>
            <a:pPr>
              <a:defRPr/>
            </a:pPr>
            <a:endParaRPr lang="tr-TR" altLang="tr-TR"/>
          </a:p>
        </p:txBody>
      </p:sp>
      <p:sp>
        <p:nvSpPr>
          <p:cNvPr id="513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b="0">
                <a:solidFill>
                  <a:srgbClr val="000000"/>
                </a:solidFill>
                <a:latin typeface="Tahoma" pitchFamily="34" charset="0"/>
                <a:cs typeface="+mn-cs"/>
              </a:defRPr>
            </a:lvl1pPr>
          </a:lstStyle>
          <a:p>
            <a:pPr>
              <a:defRPr/>
            </a:pPr>
            <a:fld id="{BF62E492-1FF1-4468-9522-AB1965ED53AA}" type="slidenum">
              <a:rPr lang="tr-TR" altLang="tr-TR"/>
              <a:pPr>
                <a:defRPr/>
              </a:pPr>
              <a:t>‹#›</a:t>
            </a:fld>
            <a:endParaRPr lang="tr-TR" altLang="tr-TR"/>
          </a:p>
        </p:txBody>
      </p:sp>
    </p:spTree>
    <p:extLst>
      <p:ext uri="{BB962C8B-B14F-4D97-AF65-F5344CB8AC3E}">
        <p14:creationId xmlns:p14="http://schemas.microsoft.com/office/powerpoint/2010/main" val="1518449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ffetakkaya@cag.edu.tr"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Unvan 1"/>
          <p:cNvSpPr>
            <a:spLocks noGrp="1"/>
          </p:cNvSpPr>
          <p:nvPr>
            <p:ph type="title"/>
          </p:nvPr>
        </p:nvSpPr>
        <p:spPr/>
        <p:txBody>
          <a:bodyPr vert="horz" wrap="square" lIns="91440" tIns="45720" rIns="91440" bIns="45720" anchor="b" anchorCtr="0"/>
          <a:lstStyle/>
          <a:p>
            <a:r>
              <a:rPr lang="tr-TR" altLang="tr-TR" sz="3200" dirty="0"/>
              <a:t>IRE … Turkish Foreign Policy</a:t>
            </a:r>
          </a:p>
        </p:txBody>
      </p:sp>
      <p:sp>
        <p:nvSpPr>
          <p:cNvPr id="13315" name="İçerik Yer Tutucusu 2"/>
          <p:cNvSpPr>
            <a:spLocks noGrp="1"/>
          </p:cNvSpPr>
          <p:nvPr>
            <p:ph idx="1"/>
          </p:nvPr>
        </p:nvSpPr>
        <p:spPr>
          <a:xfrm>
            <a:off x="1182688" y="2017713"/>
            <a:ext cx="7772400" cy="4364038"/>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a:pPr>
            <a:r>
              <a:rPr kumimoji="0" lang="tr-TR" altLang="tr-TR" sz="3200" b="0" i="0" u="none" strike="noStrike" kern="1200" cap="none" spc="0" normalizeH="0" baseline="0" noProof="0" dirty="0" err="1" smtClean="0">
                <a:ln>
                  <a:noFill/>
                </a:ln>
                <a:solidFill>
                  <a:schemeClr val="tx1"/>
                </a:solidFill>
                <a:effectLst/>
                <a:uLnTx/>
                <a:uFillTx/>
                <a:latin typeface="+mn-lt"/>
                <a:ea typeface="+mn-ea"/>
                <a:cs typeface="+mn-cs"/>
              </a:rPr>
              <a:t>Assist</a:t>
            </a:r>
            <a:r>
              <a:rPr kumimoji="0" lang="tr-TR" altLang="tr-TR" sz="3200" b="0" i="0" u="none" strike="noStrike" kern="1200" cap="none" spc="0" normalizeH="0" baseline="0" noProof="0" dirty="0" smtClean="0">
                <a:ln>
                  <a:noFill/>
                </a:ln>
                <a:solidFill>
                  <a:schemeClr val="tx1"/>
                </a:solidFill>
                <a:effectLst/>
                <a:uLnTx/>
                <a:uFillTx/>
                <a:latin typeface="+mn-lt"/>
                <a:ea typeface="+mn-ea"/>
                <a:cs typeface="+mn-cs"/>
              </a:rPr>
              <a:t>. Prof. Saffet Akkaya</a:t>
            </a:r>
          </a:p>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a:pPr>
            <a:r>
              <a:rPr kumimoji="0" lang="tr-TR" altLang="tr-TR" sz="3200" b="0" i="0" u="none" strike="noStrike" kern="1200" cap="none" spc="0" normalizeH="0" baseline="0" noProof="0" dirty="0" smtClean="0">
                <a:ln>
                  <a:noFill/>
                </a:ln>
                <a:solidFill>
                  <a:schemeClr val="tx1"/>
                </a:solidFill>
                <a:effectLst/>
                <a:uLnTx/>
                <a:uFillTx/>
                <a:latin typeface="+mn-lt"/>
                <a:ea typeface="+mn-ea"/>
                <a:cs typeface="+mn-cs"/>
              </a:rPr>
              <a:t>Course </a:t>
            </a:r>
            <a:r>
              <a:rPr kumimoji="0" lang="tr-TR" altLang="tr-TR" sz="3200" b="0" i="0" u="none" strike="noStrike" kern="1200" cap="none" spc="0" normalizeH="0" baseline="0" noProof="0" dirty="0" err="1" smtClean="0">
                <a:ln>
                  <a:noFill/>
                </a:ln>
                <a:solidFill>
                  <a:schemeClr val="tx1"/>
                </a:solidFill>
                <a:effectLst/>
                <a:uLnTx/>
                <a:uFillTx/>
                <a:latin typeface="+mn-lt"/>
                <a:ea typeface="+mn-ea"/>
                <a:cs typeface="+mn-cs"/>
              </a:rPr>
              <a:t>hours</a:t>
            </a:r>
            <a:r>
              <a:rPr kumimoji="0" lang="tr-TR" altLang="tr-TR"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a:pPr>
            <a:r>
              <a:rPr kumimoji="0" lang="tr-TR" altLang="tr-TR" sz="3200" b="0" i="0" u="none" strike="noStrike" kern="1200" cap="none" spc="0" normalizeH="0" baseline="0" noProof="0" dirty="0" smtClean="0">
                <a:ln>
                  <a:noFill/>
                </a:ln>
                <a:solidFill>
                  <a:schemeClr val="tx1"/>
                </a:solidFill>
                <a:effectLst/>
                <a:uLnTx/>
                <a:uFillTx/>
                <a:latin typeface="+mn-lt"/>
                <a:ea typeface="+mn-ea"/>
                <a:cs typeface="+mn-cs"/>
                <a:hlinkClick r:id="rId2"/>
              </a:rPr>
              <a:t>saffetakkaya@cag.edu.tr</a:t>
            </a:r>
            <a:endParaRPr kumimoji="0" lang="tr-TR" altLang="tr-TR"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0" lang="tr-TR" alt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a:pPr>
            <a:r>
              <a:rPr dirty="0" smtClean="0">
                <a:sym typeface="+mn-ea"/>
              </a:rPr>
              <a:t>Week </a:t>
            </a:r>
            <a:r>
              <a:rPr lang="tr-TR" dirty="0" smtClean="0">
                <a:sym typeface="+mn-ea"/>
              </a:rPr>
              <a:t>13</a:t>
            </a:r>
            <a:r>
              <a:rPr dirty="0" smtClean="0">
                <a:sym typeface="+mn-ea"/>
              </a:rPr>
              <a:t>: Turkish </a:t>
            </a:r>
            <a:r>
              <a:rPr dirty="0">
                <a:sym typeface="+mn-ea"/>
              </a:rPr>
              <a:t>Foreign Policy During </a:t>
            </a:r>
            <a:r>
              <a:rPr lang="tr-TR" dirty="0" err="1" smtClean="0">
                <a:sym typeface="+mn-ea"/>
              </a:rPr>
              <a:t>Cold</a:t>
            </a:r>
            <a:r>
              <a:rPr lang="tr-TR" dirty="0" smtClean="0">
                <a:sym typeface="+mn-ea"/>
              </a:rPr>
              <a:t> </a:t>
            </a:r>
            <a:r>
              <a:rPr lang="tr-TR" dirty="0" err="1" smtClean="0">
                <a:sym typeface="+mn-ea"/>
              </a:rPr>
              <a:t>War</a:t>
            </a:r>
            <a:r>
              <a:rPr dirty="0" smtClean="0">
                <a:sym typeface="+mn-ea"/>
              </a:rPr>
              <a:t> (</a:t>
            </a:r>
            <a:r>
              <a:rPr lang="tr-TR" dirty="0" smtClean="0">
                <a:sym typeface="+mn-ea"/>
              </a:rPr>
              <a:t>1980-1990</a:t>
            </a:r>
            <a:r>
              <a:rPr dirty="0" smtClean="0">
                <a:sym typeface="+mn-ea"/>
              </a:rPr>
              <a:t>)</a:t>
            </a:r>
            <a:endParaRPr dirty="0"/>
          </a:p>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a:pPr>
            <a:endParaRPr kumimoji="0" lang="tr-TR" altLang="tr-TR"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755576" y="214313"/>
            <a:ext cx="7793037" cy="1462087"/>
          </a:xfrm>
          <a:ln/>
        </p:spPr>
        <p:txBody>
          <a:bodyPr vert="horz" wrap="square" lIns="91440" tIns="45720" rIns="91440" bIns="45720" anchor="b" anchorCtr="0"/>
          <a:lstStyle/>
          <a:p>
            <a:pPr algn="ctr"/>
            <a:r>
              <a:rPr lang="en-US" altLang="tr-TR" sz="2800" dirty="0"/>
              <a:t>Internal Environment and Dynamics in </a:t>
            </a:r>
            <a:r>
              <a:rPr lang="en-US" altLang="tr-TR" sz="2800" dirty="0" smtClean="0"/>
              <a:t>Turkey</a:t>
            </a:r>
            <a:r>
              <a:rPr lang="tr-TR" altLang="tr-TR" sz="2800" dirty="0" smtClean="0"/>
              <a:t/>
            </a:r>
            <a:br>
              <a:rPr lang="tr-TR" altLang="tr-TR" sz="2800" dirty="0" smtClean="0"/>
            </a:br>
            <a:endParaRPr lang="en-US" altLang="tr-TR"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 y="1916832"/>
            <a:ext cx="8291513"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892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755576" y="214313"/>
            <a:ext cx="7793037" cy="1462087"/>
          </a:xfrm>
          <a:ln/>
        </p:spPr>
        <p:txBody>
          <a:bodyPr vert="horz" wrap="square" lIns="91440" tIns="45720" rIns="91440" bIns="45720" anchor="b" anchorCtr="0"/>
          <a:lstStyle/>
          <a:p>
            <a:pPr algn="ctr"/>
            <a:r>
              <a:rPr lang="en-US" altLang="tr-TR" sz="2800" dirty="0"/>
              <a:t>Internal Environment and Dynamics in </a:t>
            </a:r>
            <a:r>
              <a:rPr lang="en-US" altLang="tr-TR" sz="2800" dirty="0" smtClean="0"/>
              <a:t>Turkey</a:t>
            </a:r>
            <a:r>
              <a:rPr lang="tr-TR" altLang="tr-TR" sz="2800" dirty="0" smtClean="0"/>
              <a:t/>
            </a:r>
            <a:br>
              <a:rPr lang="tr-TR" altLang="tr-TR" sz="2800" dirty="0" smtClean="0"/>
            </a:br>
            <a:endParaRPr lang="en-US" altLang="tr-TR"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916832"/>
            <a:ext cx="871855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265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755576" y="214313"/>
            <a:ext cx="7793037" cy="1462087"/>
          </a:xfrm>
          <a:ln/>
        </p:spPr>
        <p:txBody>
          <a:bodyPr vert="horz" wrap="square" lIns="91440" tIns="45720" rIns="91440" bIns="45720" anchor="b" anchorCtr="0"/>
          <a:lstStyle/>
          <a:p>
            <a:pPr algn="ctr"/>
            <a:r>
              <a:rPr lang="en-US" altLang="tr-TR" sz="2800" dirty="0"/>
              <a:t>Internal Environment and Dynamics in </a:t>
            </a:r>
            <a:r>
              <a:rPr lang="en-US" altLang="tr-TR" sz="2800" dirty="0" smtClean="0"/>
              <a:t>Turkey</a:t>
            </a:r>
            <a:r>
              <a:rPr lang="tr-TR" altLang="tr-TR" sz="2800" dirty="0" smtClean="0"/>
              <a:t/>
            </a:r>
            <a:br>
              <a:rPr lang="tr-TR" altLang="tr-TR" sz="2800" dirty="0" smtClean="0"/>
            </a:br>
            <a:endParaRPr lang="en-US" altLang="tr-TR" sz="2800" dirty="0"/>
          </a:p>
        </p:txBody>
      </p:sp>
      <p:sp>
        <p:nvSpPr>
          <p:cNvPr id="15363" name="İçerik Yer Tutucusu 1"/>
          <p:cNvSpPr>
            <a:spLocks noGrp="1"/>
          </p:cNvSpPr>
          <p:nvPr>
            <p:ph idx="1"/>
          </p:nvPr>
        </p:nvSpPr>
        <p:spPr>
          <a:xfrm>
            <a:off x="468313" y="1845246"/>
            <a:ext cx="8496300" cy="4320058"/>
          </a:xfrm>
          <a:ln/>
        </p:spPr>
        <p:txBody>
          <a:bodyPr vert="horz" wrap="square" lIns="91440" tIns="45720" rIns="91440" bIns="45720" anchor="t" anchorCtr="0"/>
          <a:lstStyle/>
          <a:p>
            <a:r>
              <a:rPr lang="en-US" altLang="en-US" sz="2000" dirty="0"/>
              <a:t>Between 1980 and 1990, domestic politics was shaped by the September 12 military intervention.</a:t>
            </a:r>
          </a:p>
          <a:p>
            <a:endParaRPr lang="en-US" altLang="en-US" sz="2000" dirty="0"/>
          </a:p>
          <a:p>
            <a:r>
              <a:rPr lang="en-US" altLang="en-US" sz="2000" dirty="0"/>
              <a:t>Human rights violations, restrictions on personal freedoms, restrictions on union activities, and state policies against left-wing ideology were also consistent with the green belt doctrine implemented by the US against the USSR.</a:t>
            </a:r>
          </a:p>
        </p:txBody>
      </p:sp>
    </p:spTree>
    <p:extLst>
      <p:ext uri="{BB962C8B-B14F-4D97-AF65-F5344CB8AC3E}">
        <p14:creationId xmlns:p14="http://schemas.microsoft.com/office/powerpoint/2010/main" val="1193986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755576" y="214313"/>
            <a:ext cx="7793037" cy="1462087"/>
          </a:xfrm>
          <a:ln/>
        </p:spPr>
        <p:txBody>
          <a:bodyPr vert="horz" wrap="square" lIns="91440" tIns="45720" rIns="91440" bIns="45720" anchor="b" anchorCtr="0"/>
          <a:lstStyle/>
          <a:p>
            <a:pPr algn="ctr"/>
            <a:r>
              <a:rPr lang="en-US" altLang="tr-TR" sz="2800" dirty="0"/>
              <a:t>Internal Environment and Dynamics in </a:t>
            </a:r>
            <a:r>
              <a:rPr lang="en-US" altLang="tr-TR" sz="2800" dirty="0" smtClean="0"/>
              <a:t>Turkey</a:t>
            </a:r>
            <a:r>
              <a:rPr lang="tr-TR" altLang="tr-TR" sz="2800" dirty="0" smtClean="0"/>
              <a:t/>
            </a:r>
            <a:br>
              <a:rPr lang="tr-TR" altLang="tr-TR" sz="2800" dirty="0" smtClean="0"/>
            </a:br>
            <a:endParaRPr lang="en-US" altLang="tr-TR" sz="2800" dirty="0"/>
          </a:p>
        </p:txBody>
      </p:sp>
      <p:sp>
        <p:nvSpPr>
          <p:cNvPr id="15363" name="İçerik Yer Tutucusu 1"/>
          <p:cNvSpPr>
            <a:spLocks noGrp="1"/>
          </p:cNvSpPr>
          <p:nvPr>
            <p:ph idx="1"/>
          </p:nvPr>
        </p:nvSpPr>
        <p:spPr>
          <a:xfrm>
            <a:off x="468313" y="1845246"/>
            <a:ext cx="8496300" cy="4320058"/>
          </a:xfrm>
          <a:ln/>
        </p:spPr>
        <p:txBody>
          <a:bodyPr vert="horz" wrap="square" lIns="91440" tIns="45720" rIns="91440" bIns="45720" anchor="t" anchorCtr="0"/>
          <a:lstStyle/>
          <a:p>
            <a:r>
              <a:rPr lang="en-US" altLang="en-US" sz="2000" dirty="0"/>
              <a:t>During this period, Turkish foreign policy was influenced by three fundamental factors:</a:t>
            </a:r>
          </a:p>
          <a:p>
            <a:endParaRPr lang="en-US" altLang="en-US" sz="2000" dirty="0"/>
          </a:p>
          <a:p>
            <a:pPr lvl="1"/>
            <a:r>
              <a:rPr lang="en-US" altLang="en-US" sz="2000" dirty="0"/>
              <a:t>The international environment,</a:t>
            </a:r>
          </a:p>
          <a:p>
            <a:pPr lvl="1"/>
            <a:endParaRPr lang="en-US" altLang="en-US" sz="2000" dirty="0"/>
          </a:p>
          <a:p>
            <a:pPr lvl="1"/>
            <a:r>
              <a:rPr lang="en-US" altLang="en-US" sz="2000" dirty="0"/>
              <a:t>The September 12 coup,</a:t>
            </a:r>
          </a:p>
          <a:p>
            <a:pPr lvl="1"/>
            <a:endParaRPr lang="en-US" altLang="en-US" sz="2000" dirty="0"/>
          </a:p>
          <a:p>
            <a:pPr lvl="1"/>
            <a:r>
              <a:rPr lang="en-US" altLang="en-US" sz="2000" dirty="0" err="1"/>
              <a:t>Turgut</a:t>
            </a:r>
            <a:r>
              <a:rPr lang="en-US" altLang="en-US" sz="2000" dirty="0"/>
              <a:t> </a:t>
            </a:r>
            <a:r>
              <a:rPr lang="en-US" altLang="en-US" sz="2000" dirty="0" err="1"/>
              <a:t>Özal's</a:t>
            </a:r>
            <a:r>
              <a:rPr lang="en-US" altLang="en-US" sz="2000" dirty="0"/>
              <a:t> economic and political policies.</a:t>
            </a:r>
          </a:p>
        </p:txBody>
      </p:sp>
    </p:spTree>
    <p:extLst>
      <p:ext uri="{BB962C8B-B14F-4D97-AF65-F5344CB8AC3E}">
        <p14:creationId xmlns:p14="http://schemas.microsoft.com/office/powerpoint/2010/main" val="551477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755576" y="214313"/>
            <a:ext cx="7793037" cy="1462087"/>
          </a:xfrm>
          <a:ln/>
        </p:spPr>
        <p:txBody>
          <a:bodyPr vert="horz" wrap="square" lIns="91440" tIns="45720" rIns="91440" bIns="45720" anchor="b" anchorCtr="0"/>
          <a:lstStyle/>
          <a:p>
            <a:pPr algn="ctr"/>
            <a:r>
              <a:rPr lang="tr-TR" altLang="tr-TR" sz="2800" dirty="0" err="1" smtClean="0"/>
              <a:t>Turkish</a:t>
            </a:r>
            <a:r>
              <a:rPr lang="tr-TR" altLang="tr-TR" sz="2800" dirty="0" smtClean="0"/>
              <a:t> </a:t>
            </a:r>
            <a:r>
              <a:rPr lang="tr-TR" altLang="tr-TR" sz="2800" dirty="0" err="1" smtClean="0"/>
              <a:t>Foreign</a:t>
            </a:r>
            <a:r>
              <a:rPr lang="tr-TR" altLang="tr-TR" sz="2800" dirty="0" smtClean="0"/>
              <a:t> </a:t>
            </a:r>
            <a:r>
              <a:rPr lang="tr-TR" altLang="tr-TR" sz="2800" dirty="0" err="1" smtClean="0"/>
              <a:t>Politics</a:t>
            </a:r>
            <a:r>
              <a:rPr lang="tr-TR" altLang="tr-TR" sz="2800" dirty="0" smtClean="0"/>
              <a:t> in 1980s</a:t>
            </a:r>
            <a:br>
              <a:rPr lang="tr-TR" altLang="tr-TR" sz="2800" dirty="0" smtClean="0"/>
            </a:br>
            <a:endParaRPr lang="en-US" altLang="tr-TR" sz="2800" dirty="0"/>
          </a:p>
        </p:txBody>
      </p:sp>
      <p:sp>
        <p:nvSpPr>
          <p:cNvPr id="15363" name="İçerik Yer Tutucusu 1"/>
          <p:cNvSpPr>
            <a:spLocks noGrp="1"/>
          </p:cNvSpPr>
          <p:nvPr>
            <p:ph idx="1"/>
          </p:nvPr>
        </p:nvSpPr>
        <p:spPr>
          <a:xfrm>
            <a:off x="468313" y="1845246"/>
            <a:ext cx="8496300" cy="4320058"/>
          </a:xfrm>
          <a:ln/>
        </p:spPr>
        <p:txBody>
          <a:bodyPr vert="horz" wrap="square" lIns="91440" tIns="45720" rIns="91440" bIns="45720" anchor="t" anchorCtr="0"/>
          <a:lstStyle/>
          <a:p>
            <a:r>
              <a:rPr lang="en-US" altLang="en-US" sz="2000" dirty="0"/>
              <a:t>It can be said that the international environment was the primary factor shaping Turkish foreign policy during this period</a:t>
            </a:r>
            <a:r>
              <a:rPr lang="en-US" altLang="en-US" sz="2000" dirty="0" smtClean="0"/>
              <a:t>.</a:t>
            </a:r>
            <a:endParaRPr lang="en-US" altLang="en-US" sz="2000" dirty="0"/>
          </a:p>
          <a:p>
            <a:r>
              <a:rPr lang="en-US" altLang="en-US" sz="2000" dirty="0"/>
              <a:t>The weakening of the USSR, the rise of the US, and the Green Belt project were important dynamics during this period</a:t>
            </a:r>
            <a:r>
              <a:rPr lang="en-US" altLang="en-US" sz="2000" dirty="0" smtClean="0"/>
              <a:t>.</a:t>
            </a:r>
            <a:endParaRPr lang="en-US" altLang="en-US" sz="2000" dirty="0"/>
          </a:p>
          <a:p>
            <a:r>
              <a:rPr lang="en-US" altLang="en-US" sz="2000" dirty="0"/>
              <a:t>However, Turkey pursued a soft foreign policy by increasing its trade with the USSR without entering into a crisis or conflict</a:t>
            </a:r>
            <a:r>
              <a:rPr lang="en-US" altLang="en-US" sz="2000" dirty="0" smtClean="0"/>
              <a:t>.</a:t>
            </a:r>
            <a:endParaRPr lang="en-US" altLang="en-US" sz="2000" dirty="0"/>
          </a:p>
          <a:p>
            <a:r>
              <a:rPr lang="en-US" altLang="en-US" sz="2000" dirty="0"/>
              <a:t>While relations with the USSR improved, problematic relations arose with Greece in the Aegean Sea and with Bulgaria due to racist policies against the Turkish community, including forced name changes</a:t>
            </a:r>
            <a:r>
              <a:rPr lang="en-US" altLang="en-US" sz="2000" dirty="0" smtClean="0"/>
              <a:t>.</a:t>
            </a:r>
            <a:endParaRPr lang="en-US" altLang="en-US" sz="2000" dirty="0"/>
          </a:p>
          <a:p>
            <a:r>
              <a:rPr lang="en-US" altLang="en-US" sz="2000" dirty="0"/>
              <a:t>Armenian terrorism and PKK terrorism were also two significant problems that emerged during this period.</a:t>
            </a:r>
          </a:p>
        </p:txBody>
      </p:sp>
    </p:spTree>
    <p:extLst>
      <p:ext uri="{BB962C8B-B14F-4D97-AF65-F5344CB8AC3E}">
        <p14:creationId xmlns:p14="http://schemas.microsoft.com/office/powerpoint/2010/main" val="3729031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755576" y="214313"/>
            <a:ext cx="7793037" cy="1462087"/>
          </a:xfrm>
          <a:ln/>
        </p:spPr>
        <p:txBody>
          <a:bodyPr vert="horz" wrap="square" lIns="91440" tIns="45720" rIns="91440" bIns="45720" anchor="b" anchorCtr="0"/>
          <a:lstStyle/>
          <a:p>
            <a:pPr algn="ctr"/>
            <a:r>
              <a:rPr lang="tr-TR" altLang="tr-TR" sz="2800" dirty="0" err="1" smtClean="0"/>
              <a:t>Turkish</a:t>
            </a:r>
            <a:r>
              <a:rPr lang="tr-TR" altLang="tr-TR" sz="2800" dirty="0" smtClean="0"/>
              <a:t> </a:t>
            </a:r>
            <a:r>
              <a:rPr lang="tr-TR" altLang="tr-TR" sz="2800" dirty="0" err="1" smtClean="0"/>
              <a:t>Foreign</a:t>
            </a:r>
            <a:r>
              <a:rPr lang="tr-TR" altLang="tr-TR" sz="2800" dirty="0" smtClean="0"/>
              <a:t> </a:t>
            </a:r>
            <a:r>
              <a:rPr lang="tr-TR" altLang="tr-TR" sz="2800" dirty="0" err="1" smtClean="0"/>
              <a:t>Politics</a:t>
            </a:r>
            <a:r>
              <a:rPr lang="tr-TR" altLang="tr-TR" sz="2800" dirty="0" smtClean="0"/>
              <a:t> in 1980s</a:t>
            </a:r>
            <a:br>
              <a:rPr lang="tr-TR" altLang="tr-TR" sz="2800" dirty="0" smtClean="0"/>
            </a:br>
            <a:endParaRPr lang="en-US" altLang="tr-TR" sz="2800" dirty="0"/>
          </a:p>
        </p:txBody>
      </p:sp>
      <p:sp>
        <p:nvSpPr>
          <p:cNvPr id="15363" name="İçerik Yer Tutucusu 1"/>
          <p:cNvSpPr>
            <a:spLocks noGrp="1"/>
          </p:cNvSpPr>
          <p:nvPr>
            <p:ph idx="1"/>
          </p:nvPr>
        </p:nvSpPr>
        <p:spPr>
          <a:xfrm>
            <a:off x="468313" y="1845246"/>
            <a:ext cx="8496300" cy="4320058"/>
          </a:xfrm>
          <a:ln/>
        </p:spPr>
        <p:txBody>
          <a:bodyPr vert="horz" wrap="square" lIns="91440" tIns="45720" rIns="91440" bIns="45720" anchor="t" anchorCtr="0"/>
          <a:lstStyle/>
          <a:p>
            <a:r>
              <a:rPr lang="en-US" altLang="en-US" sz="2000" dirty="0"/>
              <a:t>The impact of the September 12 coup on Turkish foreign policy was inherently problematic with Europe due to the suspension of human rights, freedoms, and democracy, but positive with the United States, which implemented realpolitik.</a:t>
            </a:r>
          </a:p>
          <a:p>
            <a:endParaRPr lang="en-US" altLang="en-US" sz="2000" dirty="0"/>
          </a:p>
          <a:p>
            <a:r>
              <a:rPr lang="en-US" altLang="en-US" sz="2000" dirty="0"/>
              <a:t>While the liberal environment brought about by the 1960 constitution allowed </a:t>
            </a:r>
            <a:r>
              <a:rPr lang="en-US" altLang="en-US" sz="2000" dirty="0" err="1"/>
              <a:t>Türkiye</a:t>
            </a:r>
            <a:r>
              <a:rPr lang="en-US" altLang="en-US" sz="2000" dirty="0"/>
              <a:t> to pursue an autonomous policy abroad, the 1982 constitution, which included more limited freedoms than the previous one, led to a foreign policy guided by the West and the United States.</a:t>
            </a:r>
          </a:p>
        </p:txBody>
      </p:sp>
    </p:spTree>
    <p:extLst>
      <p:ext uri="{BB962C8B-B14F-4D97-AF65-F5344CB8AC3E}">
        <p14:creationId xmlns:p14="http://schemas.microsoft.com/office/powerpoint/2010/main" val="3651855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755576" y="214313"/>
            <a:ext cx="7793037" cy="1462087"/>
          </a:xfrm>
          <a:ln/>
        </p:spPr>
        <p:txBody>
          <a:bodyPr vert="horz" wrap="square" lIns="91440" tIns="45720" rIns="91440" bIns="45720" anchor="b" anchorCtr="0"/>
          <a:lstStyle/>
          <a:p>
            <a:pPr algn="ctr"/>
            <a:r>
              <a:rPr lang="tr-TR" altLang="tr-TR" sz="2800" dirty="0" err="1" smtClean="0"/>
              <a:t>Turkish</a:t>
            </a:r>
            <a:r>
              <a:rPr lang="tr-TR" altLang="tr-TR" sz="2800" dirty="0" smtClean="0"/>
              <a:t> </a:t>
            </a:r>
            <a:r>
              <a:rPr lang="tr-TR" altLang="tr-TR" sz="2800" dirty="0" err="1" smtClean="0"/>
              <a:t>Foreign</a:t>
            </a:r>
            <a:r>
              <a:rPr lang="tr-TR" altLang="tr-TR" sz="2800" dirty="0" smtClean="0"/>
              <a:t> </a:t>
            </a:r>
            <a:r>
              <a:rPr lang="tr-TR" altLang="tr-TR" sz="2800" dirty="0" err="1" smtClean="0"/>
              <a:t>Politics</a:t>
            </a:r>
            <a:r>
              <a:rPr lang="tr-TR" altLang="tr-TR" sz="2800" dirty="0" smtClean="0"/>
              <a:t> in 1980s</a:t>
            </a:r>
            <a:br>
              <a:rPr lang="tr-TR" altLang="tr-TR" sz="2800" dirty="0" smtClean="0"/>
            </a:br>
            <a:endParaRPr lang="en-US" altLang="tr-TR" sz="2800" dirty="0"/>
          </a:p>
        </p:txBody>
      </p:sp>
      <p:sp>
        <p:nvSpPr>
          <p:cNvPr id="15363" name="İçerik Yer Tutucusu 1"/>
          <p:cNvSpPr>
            <a:spLocks noGrp="1"/>
          </p:cNvSpPr>
          <p:nvPr>
            <p:ph idx="1"/>
          </p:nvPr>
        </p:nvSpPr>
        <p:spPr>
          <a:xfrm>
            <a:off x="468313" y="1845246"/>
            <a:ext cx="8496300" cy="4320058"/>
          </a:xfrm>
          <a:ln/>
        </p:spPr>
        <p:txBody>
          <a:bodyPr vert="horz" wrap="square" lIns="91440" tIns="45720" rIns="91440" bIns="45720" anchor="t" anchorCtr="0"/>
          <a:lstStyle/>
          <a:p>
            <a:r>
              <a:rPr lang="en-US" altLang="en-US" sz="2000" dirty="0"/>
              <a:t>The </a:t>
            </a:r>
            <a:r>
              <a:rPr lang="en-US" altLang="en-US" sz="2000" dirty="0" err="1"/>
              <a:t>Özal</a:t>
            </a:r>
            <a:r>
              <a:rPr lang="en-US" altLang="en-US" sz="2000" dirty="0"/>
              <a:t> factor weakened the Turkish Democratic Society Party (TDP) for three reasons.</a:t>
            </a:r>
          </a:p>
          <a:p>
            <a:r>
              <a:rPr lang="en-US" altLang="en-US" sz="2000" dirty="0" smtClean="0"/>
              <a:t>First</a:t>
            </a:r>
            <a:r>
              <a:rPr lang="en-US" altLang="en-US" sz="2000" dirty="0"/>
              <a:t>, by opening the economy to the outside world uncontrollably and without taking any precautions, it left it vulnerable and led to a policy of unbridled capitalism under the leadership of the IMF</a:t>
            </a:r>
            <a:r>
              <a:rPr lang="en-US" altLang="en-US" sz="2000" dirty="0" smtClean="0"/>
              <a:t>.</a:t>
            </a:r>
            <a:endParaRPr lang="en-US" altLang="en-US" sz="2000" dirty="0"/>
          </a:p>
          <a:p>
            <a:r>
              <a:rPr lang="en-US" altLang="en-US" sz="2000" dirty="0"/>
              <a:t>Second, according to </a:t>
            </a:r>
            <a:r>
              <a:rPr lang="en-US" altLang="en-US" sz="2000" dirty="0" err="1"/>
              <a:t>Özal</a:t>
            </a:r>
            <a:r>
              <a:rPr lang="en-US" altLang="en-US" sz="2000" dirty="0"/>
              <a:t>, economic relations would also solve the problems between the two countries. However, this philosophy did not work in his policies regarding Greece, Cyprus, and the Middle East</a:t>
            </a:r>
            <a:r>
              <a:rPr lang="en-US" altLang="en-US" sz="2000" dirty="0" smtClean="0"/>
              <a:t>.</a:t>
            </a:r>
            <a:endParaRPr lang="en-US" altLang="en-US" sz="2000" dirty="0"/>
          </a:p>
          <a:p>
            <a:r>
              <a:rPr lang="en-US" altLang="en-US" sz="2000" dirty="0"/>
              <a:t>Third, </a:t>
            </a:r>
            <a:r>
              <a:rPr lang="en-US" altLang="en-US" sz="2000" dirty="0" err="1"/>
              <a:t>Özal</a:t>
            </a:r>
            <a:r>
              <a:rPr lang="en-US" altLang="en-US" sz="2000" dirty="0"/>
              <a:t> exhibited reckless and uncontrolled behavior and practices in traditional statecraft. For example, by assigning certain activities that fell under the purview of the Religious Affairs Directorate to other ministries, he caused coordination problems.</a:t>
            </a:r>
          </a:p>
        </p:txBody>
      </p:sp>
    </p:spTree>
    <p:extLst>
      <p:ext uri="{BB962C8B-B14F-4D97-AF65-F5344CB8AC3E}">
        <p14:creationId xmlns:p14="http://schemas.microsoft.com/office/powerpoint/2010/main" val="2128225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755576" y="214313"/>
            <a:ext cx="7793037" cy="1462087"/>
          </a:xfrm>
          <a:ln/>
        </p:spPr>
        <p:txBody>
          <a:bodyPr vert="horz" wrap="square" lIns="91440" tIns="45720" rIns="91440" bIns="45720" anchor="b" anchorCtr="0"/>
          <a:lstStyle/>
          <a:p>
            <a:pPr algn="ctr"/>
            <a:r>
              <a:rPr lang="tr-TR" altLang="tr-TR" sz="2800" dirty="0" err="1" smtClean="0"/>
              <a:t>Turkish</a:t>
            </a:r>
            <a:r>
              <a:rPr lang="tr-TR" altLang="tr-TR" sz="2800" dirty="0" smtClean="0"/>
              <a:t> </a:t>
            </a:r>
            <a:r>
              <a:rPr lang="tr-TR" altLang="tr-TR" sz="2800" dirty="0" err="1" smtClean="0"/>
              <a:t>Foreign</a:t>
            </a:r>
            <a:r>
              <a:rPr lang="tr-TR" altLang="tr-TR" sz="2800" dirty="0" smtClean="0"/>
              <a:t> </a:t>
            </a:r>
            <a:r>
              <a:rPr lang="tr-TR" altLang="tr-TR" sz="2800" dirty="0" err="1" smtClean="0"/>
              <a:t>Politics</a:t>
            </a:r>
            <a:r>
              <a:rPr lang="tr-TR" altLang="tr-TR" sz="2800" dirty="0" smtClean="0"/>
              <a:t> in 1980s</a:t>
            </a:r>
            <a:br>
              <a:rPr lang="tr-TR" altLang="tr-TR" sz="2800" dirty="0" smtClean="0"/>
            </a:br>
            <a:endParaRPr lang="en-US" altLang="tr-TR" sz="2800" dirty="0"/>
          </a:p>
        </p:txBody>
      </p:sp>
      <p:sp>
        <p:nvSpPr>
          <p:cNvPr id="15363" name="İçerik Yer Tutucusu 1"/>
          <p:cNvSpPr>
            <a:spLocks noGrp="1"/>
          </p:cNvSpPr>
          <p:nvPr>
            <p:ph idx="1"/>
          </p:nvPr>
        </p:nvSpPr>
        <p:spPr>
          <a:xfrm>
            <a:off x="468313" y="1845246"/>
            <a:ext cx="8496300" cy="4896122"/>
          </a:xfrm>
          <a:ln/>
        </p:spPr>
        <p:txBody>
          <a:bodyPr vert="horz" wrap="square" lIns="91440" tIns="45720" rIns="91440" bIns="45720" anchor="t" anchorCtr="0"/>
          <a:lstStyle/>
          <a:p>
            <a:r>
              <a:rPr lang="en-US" altLang="en-US" sz="2000" dirty="0"/>
              <a:t>He occasionally bypassed the state's collective wisdom, causing a fiasco. This was the case with the Bulgarian immigration crisis</a:t>
            </a:r>
            <a:r>
              <a:rPr lang="en-US" altLang="en-US" sz="2000" dirty="0" smtClean="0"/>
              <a:t>.</a:t>
            </a:r>
            <a:endParaRPr lang="en-US" altLang="en-US" sz="2000" dirty="0"/>
          </a:p>
          <a:p>
            <a:r>
              <a:rPr lang="en-US" altLang="en-US" sz="2000" dirty="0"/>
              <a:t>We were forced to close the border gate when hundreds of thousands of our compatriots arrived at our door due to impulsive, undiplomatic statements</a:t>
            </a:r>
            <a:r>
              <a:rPr lang="en-US" altLang="en-US" sz="2000" dirty="0" smtClean="0"/>
              <a:t>.</a:t>
            </a:r>
            <a:endParaRPr lang="en-US" altLang="en-US" sz="2000" dirty="0"/>
          </a:p>
          <a:p>
            <a:r>
              <a:rPr lang="en-US" altLang="en-US" sz="2000" dirty="0"/>
              <a:t>During the 1990 Gulf crisis, he defended the occupation of Mosul and Kirkuk, dealing a blow to the status quo, two of the TDP's core principles</a:t>
            </a:r>
            <a:r>
              <a:rPr lang="en-US" altLang="en-US" sz="2000" dirty="0" smtClean="0"/>
              <a:t>.</a:t>
            </a:r>
            <a:endParaRPr lang="en-US" altLang="en-US" sz="2000" dirty="0"/>
          </a:p>
          <a:p>
            <a:r>
              <a:rPr lang="en-US" altLang="en-US" sz="2000" dirty="0"/>
              <a:t>For the first time, a Chief of the General Staff (</a:t>
            </a:r>
            <a:r>
              <a:rPr lang="en-US" altLang="en-US" sz="2000" dirty="0" err="1"/>
              <a:t>Torumtay</a:t>
            </a:r>
            <a:r>
              <a:rPr lang="en-US" altLang="en-US" sz="2000" dirty="0"/>
              <a:t>) was forced to resign</a:t>
            </a:r>
            <a:r>
              <a:rPr lang="en-US" altLang="en-US" sz="2000" dirty="0" smtClean="0"/>
              <a:t>.</a:t>
            </a:r>
            <a:endParaRPr lang="en-US" altLang="en-US" sz="2000" dirty="0"/>
          </a:p>
          <a:p>
            <a:r>
              <a:rPr lang="en-US" altLang="en-US" sz="2000" dirty="0"/>
              <a:t>His policy between the 1980s and 1990s can be compared to Menderes's policy between the 1950s and 1960s</a:t>
            </a:r>
            <a:r>
              <a:rPr lang="en-US" altLang="en-US" sz="2000" dirty="0" smtClean="0"/>
              <a:t>.</a:t>
            </a:r>
            <a:endParaRPr lang="en-US" altLang="en-US" sz="2000" dirty="0"/>
          </a:p>
          <a:p>
            <a:r>
              <a:rPr lang="en-US" altLang="en-US" sz="2000" dirty="0"/>
              <a:t>In other words, taking risky and overly dependent steps on the US put the classical TDP, both pro-status quo and balanced, in a deadlock.</a:t>
            </a:r>
          </a:p>
        </p:txBody>
      </p:sp>
    </p:spTree>
    <p:extLst>
      <p:ext uri="{BB962C8B-B14F-4D97-AF65-F5344CB8AC3E}">
        <p14:creationId xmlns:p14="http://schemas.microsoft.com/office/powerpoint/2010/main" val="3138059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755576" y="214313"/>
            <a:ext cx="7793037" cy="1462087"/>
          </a:xfrm>
          <a:ln/>
        </p:spPr>
        <p:txBody>
          <a:bodyPr vert="horz" wrap="square" lIns="91440" tIns="45720" rIns="91440" bIns="45720" anchor="b" anchorCtr="0"/>
          <a:lstStyle/>
          <a:p>
            <a:pPr algn="ctr"/>
            <a:r>
              <a:rPr lang="tr-TR" altLang="tr-TR" sz="2800" dirty="0" err="1" smtClean="0"/>
              <a:t>Turkish</a:t>
            </a:r>
            <a:r>
              <a:rPr lang="tr-TR" altLang="tr-TR" sz="2800" dirty="0" smtClean="0"/>
              <a:t> </a:t>
            </a:r>
            <a:r>
              <a:rPr lang="tr-TR" altLang="tr-TR" sz="2800" dirty="0" err="1" smtClean="0"/>
              <a:t>Foreign</a:t>
            </a:r>
            <a:r>
              <a:rPr lang="tr-TR" altLang="tr-TR" sz="2800" dirty="0" smtClean="0"/>
              <a:t> </a:t>
            </a:r>
            <a:r>
              <a:rPr lang="tr-TR" altLang="tr-TR" sz="2800" dirty="0" err="1" smtClean="0"/>
              <a:t>Politics</a:t>
            </a:r>
            <a:r>
              <a:rPr lang="tr-TR" altLang="tr-TR" sz="2800" dirty="0" smtClean="0"/>
              <a:t> in 1980s</a:t>
            </a:r>
            <a:br>
              <a:rPr lang="tr-TR" altLang="tr-TR" sz="2800" dirty="0" smtClean="0"/>
            </a:br>
            <a:endParaRPr lang="en-US" altLang="tr-TR" sz="2800" dirty="0"/>
          </a:p>
        </p:txBody>
      </p:sp>
      <p:sp>
        <p:nvSpPr>
          <p:cNvPr id="15363" name="İçerik Yer Tutucusu 1"/>
          <p:cNvSpPr>
            <a:spLocks noGrp="1"/>
          </p:cNvSpPr>
          <p:nvPr>
            <p:ph idx="1"/>
          </p:nvPr>
        </p:nvSpPr>
        <p:spPr>
          <a:xfrm>
            <a:off x="468313" y="1845246"/>
            <a:ext cx="8496300" cy="4896122"/>
          </a:xfrm>
          <a:ln/>
        </p:spPr>
        <p:txBody>
          <a:bodyPr vert="horz" wrap="square" lIns="91440" tIns="45720" rIns="91440" bIns="45720" anchor="t" anchorCtr="0"/>
          <a:lstStyle/>
          <a:p>
            <a:r>
              <a:rPr lang="en-US" altLang="en-US" sz="2000" dirty="0"/>
              <a:t>Turkey-US relations: If we were to summarize the relations between the two countries between 1980 and 1990, the following stand out</a:t>
            </a:r>
            <a:r>
              <a:rPr lang="en-US" altLang="en-US" sz="2000" dirty="0" smtClean="0"/>
              <a:t>:</a:t>
            </a:r>
            <a:endParaRPr lang="en-US" altLang="en-US" sz="2000" dirty="0"/>
          </a:p>
          <a:p>
            <a:r>
              <a:rPr lang="en-US" altLang="en-US" sz="2000" dirty="0"/>
              <a:t>The rising US and the declining USSR during the Reagan era, the approaching end of the Cold War,</a:t>
            </a:r>
          </a:p>
          <a:p>
            <a:r>
              <a:rPr lang="en-US" altLang="en-US" sz="2000" dirty="0" smtClean="0"/>
              <a:t>The </a:t>
            </a:r>
            <a:r>
              <a:rPr lang="en-US" altLang="en-US" sz="2000" dirty="0"/>
              <a:t>US's green belt theory, or the green antidote formula against the red menace</a:t>
            </a:r>
            <a:r>
              <a:rPr lang="en-US" altLang="en-US" sz="2000" dirty="0" smtClean="0"/>
              <a:t>,</a:t>
            </a:r>
            <a:endParaRPr lang="en-US" altLang="en-US" sz="2000" dirty="0"/>
          </a:p>
          <a:p>
            <a:r>
              <a:rPr lang="en-US" altLang="en-US" sz="2000" dirty="0"/>
              <a:t>Greece's return to NATO</a:t>
            </a:r>
            <a:r>
              <a:rPr lang="en-US" altLang="en-US" sz="2000" dirty="0" smtClean="0"/>
              <a:t>,</a:t>
            </a:r>
            <a:endParaRPr lang="en-US" altLang="en-US" sz="2000" dirty="0"/>
          </a:p>
          <a:p>
            <a:r>
              <a:rPr lang="en-US" altLang="en-US" sz="2000" dirty="0"/>
              <a:t>The Kurdish issue</a:t>
            </a:r>
            <a:r>
              <a:rPr lang="en-US" altLang="en-US" sz="2000" dirty="0" smtClean="0"/>
              <a:t>,</a:t>
            </a:r>
            <a:endParaRPr lang="en-US" altLang="en-US" sz="2000" dirty="0"/>
          </a:p>
          <a:p>
            <a:r>
              <a:rPr lang="en-US" altLang="en-US" sz="2000" dirty="0"/>
              <a:t>The modernization of the Turkish Armed Forces; the F-16 project.</a:t>
            </a:r>
          </a:p>
        </p:txBody>
      </p:sp>
    </p:spTree>
    <p:extLst>
      <p:ext uri="{BB962C8B-B14F-4D97-AF65-F5344CB8AC3E}">
        <p14:creationId xmlns:p14="http://schemas.microsoft.com/office/powerpoint/2010/main" val="2986123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755576" y="214313"/>
            <a:ext cx="7793037" cy="1462087"/>
          </a:xfrm>
          <a:ln/>
        </p:spPr>
        <p:txBody>
          <a:bodyPr vert="horz" wrap="square" lIns="91440" tIns="45720" rIns="91440" bIns="45720" anchor="b" anchorCtr="0"/>
          <a:lstStyle/>
          <a:p>
            <a:pPr algn="ctr"/>
            <a:r>
              <a:rPr lang="tr-TR" altLang="tr-TR" sz="2800" dirty="0" err="1" smtClean="0"/>
              <a:t>Turkish</a:t>
            </a:r>
            <a:r>
              <a:rPr lang="tr-TR" altLang="tr-TR" sz="2800" dirty="0" smtClean="0"/>
              <a:t> </a:t>
            </a:r>
            <a:r>
              <a:rPr lang="tr-TR" altLang="tr-TR" sz="2800" dirty="0" err="1" smtClean="0"/>
              <a:t>Foreign</a:t>
            </a:r>
            <a:r>
              <a:rPr lang="tr-TR" altLang="tr-TR" sz="2800" dirty="0" smtClean="0"/>
              <a:t> </a:t>
            </a:r>
            <a:r>
              <a:rPr lang="tr-TR" altLang="tr-TR" sz="2800" dirty="0" err="1" smtClean="0"/>
              <a:t>Politics</a:t>
            </a:r>
            <a:r>
              <a:rPr lang="tr-TR" altLang="tr-TR" sz="2800" dirty="0" smtClean="0"/>
              <a:t> in 1980s</a:t>
            </a:r>
            <a:br>
              <a:rPr lang="tr-TR" altLang="tr-TR" sz="2800" dirty="0" smtClean="0"/>
            </a:br>
            <a:endParaRPr lang="en-US" altLang="tr-TR" sz="2800" dirty="0"/>
          </a:p>
        </p:txBody>
      </p:sp>
      <p:sp>
        <p:nvSpPr>
          <p:cNvPr id="15363" name="İçerik Yer Tutucusu 1"/>
          <p:cNvSpPr>
            <a:spLocks noGrp="1"/>
          </p:cNvSpPr>
          <p:nvPr>
            <p:ph idx="1"/>
          </p:nvPr>
        </p:nvSpPr>
        <p:spPr>
          <a:xfrm>
            <a:off x="468313" y="1845246"/>
            <a:ext cx="8496300" cy="4896122"/>
          </a:xfrm>
          <a:ln/>
        </p:spPr>
        <p:txBody>
          <a:bodyPr vert="horz" wrap="square" lIns="91440" tIns="45720" rIns="91440" bIns="45720" anchor="t" anchorCtr="0"/>
          <a:lstStyle/>
          <a:p>
            <a:r>
              <a:rPr lang="en-US" altLang="en-US" sz="2000" dirty="0"/>
              <a:t>Relations with the EEC focused primarily on democracy, human rights, and Turkey's membership application.</a:t>
            </a:r>
          </a:p>
          <a:p>
            <a:endParaRPr lang="en-US" altLang="en-US" sz="2000" dirty="0"/>
          </a:p>
          <a:p>
            <a:r>
              <a:rPr lang="en-US" altLang="en-US" sz="2000" dirty="0"/>
              <a:t>Relations with Greece focused on the declaration of the TRNC in 1983, Aegean issues, and the rights of the Turkish minority in Western Thrace.</a:t>
            </a:r>
          </a:p>
        </p:txBody>
      </p:sp>
    </p:spTree>
    <p:extLst>
      <p:ext uri="{BB962C8B-B14F-4D97-AF65-F5344CB8AC3E}">
        <p14:creationId xmlns:p14="http://schemas.microsoft.com/office/powerpoint/2010/main" val="2124151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50938" y="214313"/>
            <a:ext cx="6950075" cy="1462087"/>
          </a:xfrm>
        </p:spPr>
        <p:txBody>
          <a:bodyPr/>
          <a:lstStyle/>
          <a:p>
            <a:pPr algn="ctr" eaLnBrk="1" hangingPunct="1"/>
            <a:r>
              <a:rPr lang="tr-TR" altLang="tr-TR" sz="2800" smtClean="0"/>
              <a:t>Main Source for the Course</a:t>
            </a:r>
            <a:br>
              <a:rPr lang="tr-TR" altLang="tr-TR" sz="2800" smtClean="0"/>
            </a:br>
            <a:r>
              <a:rPr lang="tr-TR" altLang="tr-TR" sz="2800" smtClean="0"/>
              <a:t>Türk Dış Politikası Vol 1, 2, 3 </a:t>
            </a:r>
            <a:br>
              <a:rPr lang="tr-TR" altLang="tr-TR" sz="2800" smtClean="0"/>
            </a:br>
            <a:r>
              <a:rPr lang="tr-TR" altLang="tr-TR" sz="2800" smtClean="0"/>
              <a:t>Ed. Baskın Oran</a:t>
            </a:r>
          </a:p>
        </p:txBody>
      </p:sp>
      <p:sp>
        <p:nvSpPr>
          <p:cNvPr id="26627" name="Rectangle 4"/>
          <p:cNvSpPr>
            <a:spLocks noGrp="1" noChangeArrowheads="1"/>
          </p:cNvSpPr>
          <p:nvPr>
            <p:ph type="body" idx="1"/>
          </p:nvPr>
        </p:nvSpPr>
        <p:spPr>
          <a:xfrm>
            <a:off x="1547813" y="1844675"/>
            <a:ext cx="6513512" cy="4537075"/>
          </a:xfrm>
        </p:spPr>
        <p:txBody>
          <a:bodyPr/>
          <a:lstStyle/>
          <a:p>
            <a:pPr marL="0" indent="0" eaLnBrk="1" hangingPunct="1">
              <a:lnSpc>
                <a:spcPct val="80000"/>
              </a:lnSpc>
              <a:buFont typeface="Wingdings" pitchFamily="2" charset="2"/>
              <a:buNone/>
            </a:pPr>
            <a:endParaRPr lang="tr-TR" altLang="tr-TR" sz="1600" smtClean="0"/>
          </a:p>
          <a:p>
            <a:pPr marL="400050" lvl="1" indent="0" eaLnBrk="1" hangingPunct="1">
              <a:lnSpc>
                <a:spcPct val="80000"/>
              </a:lnSpc>
              <a:buFont typeface="Wingdings" pitchFamily="2" charset="2"/>
              <a:buNone/>
            </a:pPr>
            <a:endParaRPr lang="tr-TR" altLang="tr-TR" sz="1600" smtClean="0"/>
          </a:p>
          <a:p>
            <a:pPr marL="0" indent="0" eaLnBrk="1" hangingPunct="1">
              <a:lnSpc>
                <a:spcPct val="80000"/>
              </a:lnSpc>
              <a:buFont typeface="Wingdings" pitchFamily="2" charset="2"/>
              <a:buNone/>
            </a:pPr>
            <a:endParaRPr lang="tr-TR" altLang="tr-TR" sz="1600" smtClean="0"/>
          </a:p>
        </p:txBody>
      </p:sp>
      <p:pic>
        <p:nvPicPr>
          <p:cNvPr id="266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844675"/>
            <a:ext cx="705802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8965"/>
                  </a:outerShdw>
                </a:effectLst>
              </a14:hiddenEffects>
            </a:ext>
          </a:extLst>
        </p:spPr>
      </p:pic>
      <p:sp>
        <p:nvSpPr>
          <p:cNvPr id="26629" name="Metin kutusu 1"/>
          <p:cNvSpPr txBox="1">
            <a:spLocks noChangeArrowheads="1"/>
          </p:cNvSpPr>
          <p:nvPr/>
        </p:nvSpPr>
        <p:spPr bwMode="auto">
          <a:xfrm>
            <a:off x="1062038" y="6200775"/>
            <a:ext cx="47069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cs typeface="Arial" pitchFamily="34" charset="0"/>
              </a:defRPr>
            </a:lvl1pPr>
            <a:lvl2pPr marL="742950" indent="-285750">
              <a:defRPr sz="2400" b="1">
                <a:solidFill>
                  <a:schemeClr val="tx1"/>
                </a:solidFill>
                <a:latin typeface="Arial" pitchFamily="34" charset="0"/>
                <a:cs typeface="Arial" pitchFamily="34" charset="0"/>
              </a:defRPr>
            </a:lvl2pPr>
            <a:lvl3pPr marL="1143000" indent="-228600">
              <a:defRPr sz="2400" b="1">
                <a:solidFill>
                  <a:schemeClr val="tx1"/>
                </a:solidFill>
                <a:latin typeface="Arial" pitchFamily="34" charset="0"/>
                <a:cs typeface="Arial" pitchFamily="34" charset="0"/>
              </a:defRPr>
            </a:lvl3pPr>
            <a:lvl4pPr marL="1600200" indent="-228600">
              <a:defRPr sz="2400" b="1">
                <a:solidFill>
                  <a:schemeClr val="tx1"/>
                </a:solidFill>
                <a:latin typeface="Arial" pitchFamily="34" charset="0"/>
                <a:cs typeface="Arial" pitchFamily="34" charset="0"/>
              </a:defRPr>
            </a:lvl4pPr>
            <a:lvl5pPr marL="2057400" indent="-228600">
              <a:defRPr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cs typeface="Arial" pitchFamily="34" charset="0"/>
              </a:defRPr>
            </a:lvl9pPr>
          </a:lstStyle>
          <a:p>
            <a:r>
              <a:rPr lang="tr-TR" sz="2000" dirty="0" smtClean="0">
                <a:solidFill>
                  <a:srgbClr val="000000"/>
                </a:solidFill>
              </a:rPr>
              <a:t>Türk Dış Politikası </a:t>
            </a:r>
            <a:r>
              <a:rPr lang="tr-TR" sz="2000" dirty="0" err="1" smtClean="0">
                <a:solidFill>
                  <a:srgbClr val="000000"/>
                </a:solidFill>
              </a:rPr>
              <a:t>Vol</a:t>
            </a:r>
            <a:r>
              <a:rPr lang="tr-TR" sz="2000" dirty="0" smtClean="0">
                <a:solidFill>
                  <a:srgbClr val="000000"/>
                </a:solidFill>
              </a:rPr>
              <a:t> </a:t>
            </a:r>
            <a:r>
              <a:rPr lang="tr-TR" sz="2000" dirty="0" smtClean="0">
                <a:solidFill>
                  <a:srgbClr val="000000"/>
                </a:solidFill>
              </a:rPr>
              <a:t>2: </a:t>
            </a:r>
            <a:r>
              <a:rPr lang="tr-TR" sz="2000" dirty="0" err="1" smtClean="0">
                <a:solidFill>
                  <a:srgbClr val="000000"/>
                </a:solidFill>
              </a:rPr>
              <a:t>Pages</a:t>
            </a:r>
            <a:r>
              <a:rPr lang="tr-TR" sz="2000" dirty="0" smtClean="0">
                <a:solidFill>
                  <a:srgbClr val="000000"/>
                </a:solidFill>
              </a:rPr>
              <a:t> 9-188</a:t>
            </a:r>
            <a:endParaRPr lang="tr-TR" sz="2000" dirty="0" smtClean="0">
              <a:solidFill>
                <a:srgbClr val="000000"/>
              </a:solidFill>
            </a:endParaRPr>
          </a:p>
        </p:txBody>
      </p:sp>
    </p:spTree>
    <p:extLst>
      <p:ext uri="{BB962C8B-B14F-4D97-AF65-F5344CB8AC3E}">
        <p14:creationId xmlns:p14="http://schemas.microsoft.com/office/powerpoint/2010/main" val="3037331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755576" y="214313"/>
            <a:ext cx="7793037" cy="1462087"/>
          </a:xfrm>
          <a:ln/>
        </p:spPr>
        <p:txBody>
          <a:bodyPr vert="horz" wrap="square" lIns="91440" tIns="45720" rIns="91440" bIns="45720" anchor="b" anchorCtr="0"/>
          <a:lstStyle/>
          <a:p>
            <a:pPr algn="ctr"/>
            <a:r>
              <a:rPr lang="tr-TR" altLang="tr-TR" sz="2800" dirty="0" err="1" smtClean="0"/>
              <a:t>Turkish</a:t>
            </a:r>
            <a:r>
              <a:rPr lang="tr-TR" altLang="tr-TR" sz="2800" dirty="0" smtClean="0"/>
              <a:t> </a:t>
            </a:r>
            <a:r>
              <a:rPr lang="tr-TR" altLang="tr-TR" sz="2800" dirty="0" err="1" smtClean="0"/>
              <a:t>Foreign</a:t>
            </a:r>
            <a:r>
              <a:rPr lang="tr-TR" altLang="tr-TR" sz="2800" dirty="0" smtClean="0"/>
              <a:t> </a:t>
            </a:r>
            <a:r>
              <a:rPr lang="tr-TR" altLang="tr-TR" sz="2800" dirty="0" err="1" smtClean="0"/>
              <a:t>Politics</a:t>
            </a:r>
            <a:r>
              <a:rPr lang="tr-TR" altLang="tr-TR" sz="2800" dirty="0" smtClean="0"/>
              <a:t> in 1980s</a:t>
            </a:r>
            <a:br>
              <a:rPr lang="tr-TR" altLang="tr-TR" sz="2800" dirty="0" smtClean="0"/>
            </a:br>
            <a:endParaRPr lang="en-US" altLang="tr-TR" sz="2800" dirty="0"/>
          </a:p>
        </p:txBody>
      </p:sp>
      <p:sp>
        <p:nvSpPr>
          <p:cNvPr id="15363" name="İçerik Yer Tutucusu 1"/>
          <p:cNvSpPr>
            <a:spLocks noGrp="1"/>
          </p:cNvSpPr>
          <p:nvPr>
            <p:ph idx="1"/>
          </p:nvPr>
        </p:nvSpPr>
        <p:spPr>
          <a:xfrm>
            <a:off x="468313" y="1845246"/>
            <a:ext cx="8496300" cy="4896122"/>
          </a:xfrm>
          <a:ln/>
        </p:spPr>
        <p:txBody>
          <a:bodyPr vert="horz" wrap="square" lIns="91440" tIns="45720" rIns="91440" bIns="45720" anchor="t" anchorCtr="0"/>
          <a:lstStyle/>
          <a:p>
            <a:r>
              <a:rPr lang="en-US" altLang="en-US" sz="2000" dirty="0"/>
              <a:t>Its relations with its southern neighbors and Arab countries, however, generally focused on the PKK and the water issue within the context of security. The construction of the Southeastern Anatolia Project (GAP) and Syria's support for terrorism were prominent agenda items.</a:t>
            </a:r>
          </a:p>
          <a:p>
            <a:endParaRPr lang="en-US" altLang="en-US" sz="2000" dirty="0"/>
          </a:p>
          <a:p>
            <a:r>
              <a:rPr lang="en-US" altLang="en-US" sz="2000" dirty="0"/>
              <a:t>Relations with the USSR developed within the context of that state's steadily declining power, accompanied by economic cooperation and relative ease. No significant problems arose.</a:t>
            </a:r>
          </a:p>
        </p:txBody>
      </p:sp>
    </p:spTree>
    <p:extLst>
      <p:ext uri="{BB962C8B-B14F-4D97-AF65-F5344CB8AC3E}">
        <p14:creationId xmlns:p14="http://schemas.microsoft.com/office/powerpoint/2010/main" val="1023521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Unvan 1"/>
          <p:cNvSpPr>
            <a:spLocks noGrp="1"/>
          </p:cNvSpPr>
          <p:nvPr>
            <p:ph type="title"/>
          </p:nvPr>
        </p:nvSpPr>
        <p:spPr>
          <a:ln/>
        </p:spPr>
        <p:txBody>
          <a:bodyPr vert="horz" wrap="square" lIns="91440" tIns="45720" rIns="91440" bIns="45720" anchor="b" anchorCtr="0"/>
          <a:lstStyle/>
          <a:p>
            <a:r>
              <a:rPr lang="tr-TR" altLang="tr-TR" sz="3200" dirty="0"/>
              <a:t>Questions?</a:t>
            </a:r>
            <a:endParaRPr lang="en-US" altLang="tr-TR" sz="3200" dirty="0"/>
          </a:p>
        </p:txBody>
      </p:sp>
      <p:pic>
        <p:nvPicPr>
          <p:cNvPr id="31747" name="Picture 2"/>
          <p:cNvPicPr>
            <a:picLocks noGrp="1" noChangeAspect="1"/>
          </p:cNvPicPr>
          <p:nvPr>
            <p:ph idx="1"/>
          </p:nvPr>
        </p:nvPicPr>
        <p:blipFill>
          <a:blip r:embed="rId2"/>
          <a:srcRect/>
          <a:stretch>
            <a:fillRect/>
          </a:stretch>
        </p:blipFill>
        <p:spPr>
          <a:xfrm>
            <a:off x="2555875" y="1916113"/>
            <a:ext cx="3836988" cy="4941887"/>
          </a:xfr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755576" y="214313"/>
            <a:ext cx="7793037" cy="1462087"/>
          </a:xfrm>
          <a:ln/>
        </p:spPr>
        <p:txBody>
          <a:bodyPr vert="horz" wrap="square" lIns="91440" tIns="45720" rIns="91440" bIns="45720" anchor="b" anchorCtr="0"/>
          <a:lstStyle/>
          <a:p>
            <a:pPr algn="ctr"/>
            <a:r>
              <a:rPr lang="tr-TR" altLang="tr-TR" sz="2800" dirty="0" err="1" smtClean="0"/>
              <a:t>Turkish</a:t>
            </a:r>
            <a:r>
              <a:rPr lang="tr-TR" altLang="tr-TR" sz="2800" dirty="0" smtClean="0"/>
              <a:t> </a:t>
            </a:r>
            <a:r>
              <a:rPr lang="tr-TR" altLang="tr-TR" sz="2800" dirty="0" err="1" smtClean="0"/>
              <a:t>Foreign</a:t>
            </a:r>
            <a:r>
              <a:rPr lang="tr-TR" altLang="tr-TR" sz="2800" dirty="0" smtClean="0"/>
              <a:t> </a:t>
            </a:r>
            <a:r>
              <a:rPr lang="tr-TR" altLang="tr-TR" sz="2800" dirty="0" err="1" smtClean="0"/>
              <a:t>Politics</a:t>
            </a:r>
            <a:r>
              <a:rPr lang="tr-TR" altLang="tr-TR" sz="2800" dirty="0" smtClean="0"/>
              <a:t> in 1980s</a:t>
            </a:r>
            <a:br>
              <a:rPr lang="tr-TR" altLang="tr-TR" sz="2800" dirty="0" smtClean="0"/>
            </a:br>
            <a:endParaRPr lang="en-US" altLang="tr-TR"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1916832"/>
            <a:ext cx="8145463"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33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ln/>
        </p:spPr>
        <p:txBody>
          <a:bodyPr vert="horz" wrap="square" lIns="91440" tIns="45720" rIns="91440" bIns="45720" anchor="b" anchorCtr="0"/>
          <a:lstStyle/>
          <a:p>
            <a:pPr algn="ctr"/>
            <a:r>
              <a:rPr lang="en-US" altLang="tr-TR" sz="2800" dirty="0"/>
              <a:t>International Environment and Dynamics in the </a:t>
            </a:r>
            <a:r>
              <a:rPr lang="en-US" altLang="tr-TR" sz="2800" dirty="0" smtClean="0"/>
              <a:t>19</a:t>
            </a:r>
            <a:r>
              <a:rPr lang="tr-TR" altLang="tr-TR" sz="2800" dirty="0" smtClean="0"/>
              <a:t>8</a:t>
            </a:r>
            <a:r>
              <a:rPr lang="en-US" altLang="tr-TR" sz="2800" dirty="0" smtClean="0"/>
              <a:t>0s</a:t>
            </a:r>
            <a:endParaRPr lang="tr-TR" altLang="tr-TR" sz="2800" dirty="0"/>
          </a:p>
        </p:txBody>
      </p:sp>
      <p:sp>
        <p:nvSpPr>
          <p:cNvPr id="15363" name="İçerik Yer Tutucusu 1"/>
          <p:cNvSpPr>
            <a:spLocks noGrp="1"/>
          </p:cNvSpPr>
          <p:nvPr>
            <p:ph idx="1"/>
          </p:nvPr>
        </p:nvSpPr>
        <p:spPr>
          <a:xfrm>
            <a:off x="468313" y="1773238"/>
            <a:ext cx="8496300" cy="5084762"/>
          </a:xfrm>
          <a:ln/>
        </p:spPr>
        <p:txBody>
          <a:bodyPr vert="horz" wrap="square" lIns="91440" tIns="45720" rIns="91440" bIns="45720" anchor="t" anchorCtr="0"/>
          <a:lstStyle/>
          <a:p>
            <a:r>
              <a:rPr lang="en-US" altLang="en-US" sz="2000" dirty="0"/>
              <a:t>Globalization</a:t>
            </a:r>
          </a:p>
          <a:p>
            <a:r>
              <a:rPr lang="en-US" altLang="en-US" sz="2000" dirty="0"/>
              <a:t>Globalization has occurred in three waves since the 1500s.</a:t>
            </a:r>
          </a:p>
          <a:p>
            <a:endParaRPr lang="en-US" altLang="en-US" sz="2000" dirty="0"/>
          </a:p>
          <a:p>
            <a:r>
              <a:rPr lang="en-US" altLang="en-US" sz="2000" dirty="0"/>
              <a:t>The first wave was mercantilism, that is, exploration, the collection and transportation of virgin raw materials, and the enrichment of the West.</a:t>
            </a:r>
          </a:p>
          <a:p>
            <a:endParaRPr lang="en-US" altLang="en-US" sz="2000" dirty="0"/>
          </a:p>
          <a:p>
            <a:r>
              <a:rPr lang="en-US" altLang="en-US" sz="2000" dirty="0"/>
              <a:t>The second wave was colonialism-imperialism, which began in the 1850s.</a:t>
            </a:r>
          </a:p>
          <a:p>
            <a:endParaRPr lang="en-US" altLang="en-US" sz="2000" dirty="0"/>
          </a:p>
          <a:p>
            <a:r>
              <a:rPr lang="en-US" altLang="en-US" sz="2000" dirty="0"/>
              <a:t>The third wave is modern globalization, which began in the 1980s and accelerated with the defeat of the USSR and the triumph of capitalism.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ln/>
        </p:spPr>
        <p:txBody>
          <a:bodyPr vert="horz" wrap="square" lIns="91440" tIns="45720" rIns="91440" bIns="45720" anchor="b" anchorCtr="0"/>
          <a:lstStyle/>
          <a:p>
            <a:pPr algn="ctr"/>
            <a:r>
              <a:rPr lang="en-US" altLang="tr-TR" sz="2800" dirty="0"/>
              <a:t>International Environment and Dynamics in the </a:t>
            </a:r>
            <a:r>
              <a:rPr lang="en-US" altLang="tr-TR" sz="2800" dirty="0" smtClean="0"/>
              <a:t>19</a:t>
            </a:r>
            <a:r>
              <a:rPr lang="tr-TR" altLang="tr-TR" sz="2800" dirty="0" smtClean="0"/>
              <a:t>8</a:t>
            </a:r>
            <a:r>
              <a:rPr lang="en-US" altLang="tr-TR" sz="2800" dirty="0" smtClean="0"/>
              <a:t>0s</a:t>
            </a:r>
            <a:endParaRPr lang="tr-TR" altLang="tr-TR" sz="2800" dirty="0"/>
          </a:p>
        </p:txBody>
      </p:sp>
      <p:sp>
        <p:nvSpPr>
          <p:cNvPr id="15363" name="İçerik Yer Tutucusu 1"/>
          <p:cNvSpPr>
            <a:spLocks noGrp="1"/>
          </p:cNvSpPr>
          <p:nvPr>
            <p:ph idx="1"/>
          </p:nvPr>
        </p:nvSpPr>
        <p:spPr>
          <a:xfrm>
            <a:off x="468313" y="1773238"/>
            <a:ext cx="8496300" cy="5084762"/>
          </a:xfrm>
          <a:ln/>
        </p:spPr>
        <p:txBody>
          <a:bodyPr vert="horz" wrap="square" lIns="91440" tIns="45720" rIns="91440" bIns="45720" anchor="t" anchorCtr="0"/>
          <a:lstStyle/>
          <a:p>
            <a:r>
              <a:rPr lang="en-US" altLang="en-US" sz="2000" dirty="0"/>
              <a:t>The first industrial revolution emerged in England in the 18th century, and the second in the United States in the 1900s, creating an industrial society.</a:t>
            </a:r>
          </a:p>
          <a:p>
            <a:endParaRPr lang="en-US" altLang="en-US" sz="2000" dirty="0"/>
          </a:p>
          <a:p>
            <a:r>
              <a:rPr lang="en-US" altLang="en-US" sz="2000" dirty="0"/>
              <a:t>The third industrial revolution emerged in the Western world and aimed to create an information society.</a:t>
            </a:r>
          </a:p>
          <a:p>
            <a:endParaRPr lang="en-US" altLang="en-US" sz="2000" dirty="0"/>
          </a:p>
          <a:p>
            <a:r>
              <a:rPr lang="en-US" altLang="en-US" sz="2000" dirty="0"/>
              <a:t>The economic pillar of the third wave consists of multinational corporations that emerged from the 1970s onward, while the technological pillar consists of optical cables and computers.</a:t>
            </a:r>
          </a:p>
          <a:p>
            <a:endParaRPr lang="en-US" altLang="en-US" sz="2000" dirty="0"/>
          </a:p>
          <a:p>
            <a:r>
              <a:rPr lang="en-US" altLang="en-US" sz="2000" dirty="0"/>
              <a:t>As humanity evolves through agricultural society, industrial society, and information society, it is argued that the fourth will be a space society.</a:t>
            </a:r>
          </a:p>
        </p:txBody>
      </p:sp>
    </p:spTree>
    <p:extLst>
      <p:ext uri="{BB962C8B-B14F-4D97-AF65-F5344CB8AC3E}">
        <p14:creationId xmlns:p14="http://schemas.microsoft.com/office/powerpoint/2010/main" val="2765484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ln/>
        </p:spPr>
        <p:txBody>
          <a:bodyPr vert="horz" wrap="square" lIns="91440" tIns="45720" rIns="91440" bIns="45720" anchor="b" anchorCtr="0"/>
          <a:lstStyle/>
          <a:p>
            <a:pPr algn="ctr"/>
            <a:r>
              <a:rPr lang="en-US" altLang="tr-TR" sz="2800" dirty="0"/>
              <a:t>International Environment and Dynamics in the </a:t>
            </a:r>
            <a:r>
              <a:rPr lang="en-US" altLang="tr-TR" sz="2800" dirty="0" smtClean="0"/>
              <a:t>19</a:t>
            </a:r>
            <a:r>
              <a:rPr lang="tr-TR" altLang="tr-TR" sz="2800" dirty="0" smtClean="0"/>
              <a:t>8</a:t>
            </a:r>
            <a:r>
              <a:rPr lang="en-US" altLang="tr-TR" sz="2800" dirty="0" smtClean="0"/>
              <a:t>0s</a:t>
            </a:r>
            <a:endParaRPr lang="tr-TR" altLang="tr-TR" sz="2800" dirty="0"/>
          </a:p>
        </p:txBody>
      </p:sp>
      <p:sp>
        <p:nvSpPr>
          <p:cNvPr id="15363" name="İçerik Yer Tutucusu 1"/>
          <p:cNvSpPr>
            <a:spLocks noGrp="1"/>
          </p:cNvSpPr>
          <p:nvPr>
            <p:ph idx="1"/>
          </p:nvPr>
        </p:nvSpPr>
        <p:spPr>
          <a:xfrm>
            <a:off x="468313" y="1773238"/>
            <a:ext cx="8496300" cy="5084762"/>
          </a:xfrm>
          <a:ln/>
        </p:spPr>
        <p:txBody>
          <a:bodyPr vert="horz" wrap="square" lIns="91440" tIns="45720" rIns="91440" bIns="45720" anchor="t" anchorCtr="0"/>
          <a:lstStyle/>
          <a:p>
            <a:r>
              <a:rPr lang="en-US" altLang="en-US" sz="2000" dirty="0"/>
              <a:t>The Rise of the West and the US</a:t>
            </a:r>
          </a:p>
          <a:p>
            <a:endParaRPr lang="en-US" altLang="en-US" sz="2000" dirty="0"/>
          </a:p>
          <a:p>
            <a:r>
              <a:rPr lang="en-US" altLang="en-US" sz="2000" dirty="0"/>
              <a:t>Oil-producing countries, overly enriched by the oil crisis, spent their money on luxury goods and deposited it in Western banks.</a:t>
            </a:r>
          </a:p>
          <a:p>
            <a:endParaRPr lang="en-US" altLang="en-US" sz="2000" dirty="0"/>
          </a:p>
          <a:p>
            <a:r>
              <a:rPr lang="en-US" altLang="en-US" sz="2000" dirty="0"/>
              <a:t>Europe quickly recovered from this energy shock, and the capital structures of its companies became even stronger.</a:t>
            </a:r>
          </a:p>
        </p:txBody>
      </p:sp>
    </p:spTree>
    <p:extLst>
      <p:ext uri="{BB962C8B-B14F-4D97-AF65-F5344CB8AC3E}">
        <p14:creationId xmlns:p14="http://schemas.microsoft.com/office/powerpoint/2010/main" val="1307605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ln/>
        </p:spPr>
        <p:txBody>
          <a:bodyPr vert="horz" wrap="square" lIns="91440" tIns="45720" rIns="91440" bIns="45720" anchor="b" anchorCtr="0"/>
          <a:lstStyle/>
          <a:p>
            <a:pPr algn="ctr"/>
            <a:r>
              <a:rPr lang="en-US" altLang="tr-TR" sz="2800" dirty="0"/>
              <a:t>International Environment and Dynamics in the </a:t>
            </a:r>
            <a:r>
              <a:rPr lang="en-US" altLang="tr-TR" sz="2800" dirty="0" smtClean="0"/>
              <a:t>19</a:t>
            </a:r>
            <a:r>
              <a:rPr lang="tr-TR" altLang="tr-TR" sz="2800" dirty="0" smtClean="0"/>
              <a:t>8</a:t>
            </a:r>
            <a:r>
              <a:rPr lang="en-US" altLang="tr-TR" sz="2800" dirty="0" smtClean="0"/>
              <a:t>0s</a:t>
            </a:r>
            <a:endParaRPr lang="tr-TR" altLang="tr-TR" sz="2800" dirty="0"/>
          </a:p>
        </p:txBody>
      </p:sp>
      <p:sp>
        <p:nvSpPr>
          <p:cNvPr id="15363" name="İçerik Yer Tutucusu 1"/>
          <p:cNvSpPr>
            <a:spLocks noGrp="1"/>
          </p:cNvSpPr>
          <p:nvPr>
            <p:ph idx="1"/>
          </p:nvPr>
        </p:nvSpPr>
        <p:spPr>
          <a:xfrm>
            <a:off x="468313" y="1773238"/>
            <a:ext cx="8496300" cy="5084762"/>
          </a:xfrm>
          <a:ln/>
        </p:spPr>
        <p:txBody>
          <a:bodyPr vert="horz" wrap="square" lIns="91440" tIns="45720" rIns="91440" bIns="45720" anchor="t" anchorCtr="0"/>
          <a:lstStyle/>
          <a:p>
            <a:r>
              <a:rPr lang="en-US" altLang="en-US" sz="2000" dirty="0"/>
              <a:t>US President Carter's (1976-80) Green Belt Theory,</a:t>
            </a:r>
          </a:p>
          <a:p>
            <a:endParaRPr lang="en-US" altLang="en-US" sz="2000" dirty="0"/>
          </a:p>
          <a:p>
            <a:r>
              <a:rPr lang="en-US" altLang="en-US" sz="2000" dirty="0"/>
              <a:t>The launch of the human rights campaign against the USSR by implementing the third basket of the Helsinki Final Act,</a:t>
            </a:r>
          </a:p>
          <a:p>
            <a:endParaRPr lang="en-US" altLang="en-US" sz="2000" dirty="0"/>
          </a:p>
          <a:p>
            <a:r>
              <a:rPr lang="en-US" altLang="en-US" sz="2000" dirty="0"/>
              <a:t>The anti-communist policies launched worldwide by Reagan, President from 1980 to 1988, and the massively over-budget project Star Wars</a:t>
            </a:r>
          </a:p>
          <a:p>
            <a:endParaRPr lang="en-US" altLang="en-US" sz="2000" dirty="0"/>
          </a:p>
          <a:p>
            <a:r>
              <a:rPr lang="en-US" altLang="en-US" sz="2000" dirty="0"/>
              <a:t>Among the global events that marked the era were among the most significant.</a:t>
            </a:r>
          </a:p>
        </p:txBody>
      </p:sp>
    </p:spTree>
    <p:extLst>
      <p:ext uri="{BB962C8B-B14F-4D97-AF65-F5344CB8AC3E}">
        <p14:creationId xmlns:p14="http://schemas.microsoft.com/office/powerpoint/2010/main" val="2425265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ln/>
        </p:spPr>
        <p:txBody>
          <a:bodyPr vert="horz" wrap="square" lIns="91440" tIns="45720" rIns="91440" bIns="45720" anchor="b" anchorCtr="0"/>
          <a:lstStyle/>
          <a:p>
            <a:pPr algn="ctr"/>
            <a:r>
              <a:rPr lang="en-US" altLang="tr-TR" sz="2800" dirty="0"/>
              <a:t>International Environment and Dynamics in the </a:t>
            </a:r>
            <a:r>
              <a:rPr lang="en-US" altLang="tr-TR" sz="2800" dirty="0" smtClean="0"/>
              <a:t>19</a:t>
            </a:r>
            <a:r>
              <a:rPr lang="tr-TR" altLang="tr-TR" sz="2800" dirty="0" smtClean="0"/>
              <a:t>8</a:t>
            </a:r>
            <a:r>
              <a:rPr lang="en-US" altLang="tr-TR" sz="2800" dirty="0" smtClean="0"/>
              <a:t>0s</a:t>
            </a:r>
            <a:endParaRPr lang="tr-TR" altLang="tr-TR" sz="2800" dirty="0"/>
          </a:p>
        </p:txBody>
      </p:sp>
      <p:sp>
        <p:nvSpPr>
          <p:cNvPr id="15363" name="İçerik Yer Tutucusu 1"/>
          <p:cNvSpPr>
            <a:spLocks noGrp="1"/>
          </p:cNvSpPr>
          <p:nvPr>
            <p:ph idx="1"/>
          </p:nvPr>
        </p:nvSpPr>
        <p:spPr>
          <a:xfrm>
            <a:off x="468313" y="1773238"/>
            <a:ext cx="8496300" cy="5084762"/>
          </a:xfrm>
          <a:ln/>
        </p:spPr>
        <p:txBody>
          <a:bodyPr vert="horz" wrap="square" lIns="91440" tIns="45720" rIns="91440" bIns="45720" anchor="t" anchorCtr="0"/>
          <a:lstStyle/>
          <a:p>
            <a:r>
              <a:rPr lang="en-US" altLang="en-US" sz="2000" dirty="0"/>
              <a:t>The Fall of the USSR</a:t>
            </a:r>
          </a:p>
          <a:p>
            <a:endParaRPr lang="en-US" altLang="en-US" sz="2000" dirty="0"/>
          </a:p>
          <a:p>
            <a:r>
              <a:rPr lang="en-US" altLang="en-US" sz="2000" dirty="0"/>
              <a:t>While the West and the US were riding the wave of globalization in the 1980s, the USSR had to grapple with internal and external challenges.</a:t>
            </a:r>
          </a:p>
        </p:txBody>
      </p:sp>
    </p:spTree>
    <p:extLst>
      <p:ext uri="{BB962C8B-B14F-4D97-AF65-F5344CB8AC3E}">
        <p14:creationId xmlns:p14="http://schemas.microsoft.com/office/powerpoint/2010/main" val="3709929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ln/>
        </p:spPr>
        <p:txBody>
          <a:bodyPr vert="horz" wrap="square" lIns="91440" tIns="45720" rIns="91440" bIns="45720" anchor="b" anchorCtr="0"/>
          <a:lstStyle/>
          <a:p>
            <a:pPr algn="ctr"/>
            <a:r>
              <a:rPr lang="en-US" altLang="tr-TR" sz="2800" dirty="0"/>
              <a:t>International Environment and Dynamics in the </a:t>
            </a:r>
            <a:r>
              <a:rPr lang="en-US" altLang="tr-TR" sz="2800" dirty="0" smtClean="0"/>
              <a:t>19</a:t>
            </a:r>
            <a:r>
              <a:rPr lang="tr-TR" altLang="tr-TR" sz="2800" dirty="0" smtClean="0"/>
              <a:t>8</a:t>
            </a:r>
            <a:r>
              <a:rPr lang="en-US" altLang="tr-TR" sz="2800" dirty="0" smtClean="0"/>
              <a:t>0s</a:t>
            </a:r>
            <a:endParaRPr lang="tr-TR" altLang="tr-TR" sz="2800" dirty="0"/>
          </a:p>
        </p:txBody>
      </p:sp>
      <p:sp>
        <p:nvSpPr>
          <p:cNvPr id="15363" name="İçerik Yer Tutucusu 1"/>
          <p:cNvSpPr>
            <a:spLocks noGrp="1"/>
          </p:cNvSpPr>
          <p:nvPr>
            <p:ph idx="1"/>
          </p:nvPr>
        </p:nvSpPr>
        <p:spPr>
          <a:xfrm>
            <a:off x="468313" y="1773238"/>
            <a:ext cx="8496300" cy="5084762"/>
          </a:xfrm>
          <a:ln/>
        </p:spPr>
        <p:txBody>
          <a:bodyPr vert="horz" wrap="square" lIns="91440" tIns="45720" rIns="91440" bIns="45720" anchor="t" anchorCtr="0"/>
          <a:lstStyle/>
          <a:p>
            <a:r>
              <a:rPr lang="en-US" altLang="en-US" sz="2000" dirty="0"/>
              <a:t>To briefly summarize these:</a:t>
            </a:r>
          </a:p>
          <a:p>
            <a:pPr lvl="1"/>
            <a:r>
              <a:rPr lang="en-US" altLang="en-US" sz="2000" dirty="0" smtClean="0"/>
              <a:t>Increased </a:t>
            </a:r>
            <a:r>
              <a:rPr lang="en-US" altLang="en-US" sz="2000" dirty="0"/>
              <a:t>space and military spending,</a:t>
            </a:r>
          </a:p>
          <a:p>
            <a:pPr lvl="1"/>
            <a:r>
              <a:rPr lang="en-US" altLang="en-US" sz="2000" dirty="0"/>
              <a:t>a cumbersome economic structure,</a:t>
            </a:r>
          </a:p>
          <a:p>
            <a:pPr lvl="1"/>
            <a:r>
              <a:rPr lang="en-US" altLang="en-US" sz="2000" dirty="0"/>
              <a:t>elderly status-quo leaders,</a:t>
            </a:r>
          </a:p>
          <a:p>
            <a:pPr lvl="1"/>
            <a:r>
              <a:rPr lang="en-US" altLang="en-US" sz="2000" dirty="0"/>
              <a:t>the withdrawal of USSR troops from Eastern Europe,</a:t>
            </a:r>
          </a:p>
          <a:p>
            <a:pPr lvl="1"/>
            <a:r>
              <a:rPr lang="en-US" altLang="en-US" sz="2000" dirty="0"/>
              <a:t>the withdrawal of the USSR from Afghanistan in 1988,</a:t>
            </a:r>
          </a:p>
          <a:p>
            <a:pPr lvl="1"/>
            <a:r>
              <a:rPr lang="en-US" altLang="en-US" sz="2000" dirty="0"/>
              <a:t>the demobilization of 500,000 soldiers,</a:t>
            </a:r>
          </a:p>
          <a:p>
            <a:pPr lvl="1"/>
            <a:r>
              <a:rPr lang="en-US" altLang="en-US" sz="2000" dirty="0"/>
              <a:t>nationalist movements in other Soviet republics, nationalist movements and conflicts in the Caucasus,</a:t>
            </a:r>
          </a:p>
          <a:p>
            <a:pPr lvl="1"/>
            <a:r>
              <a:rPr lang="en-US" altLang="en-US" sz="2000" dirty="0"/>
              <a:t>efforts to unify East and West Germany</a:t>
            </a:r>
            <a:r>
              <a:rPr lang="en-US" altLang="en-US" sz="2000" dirty="0" smtClean="0"/>
              <a:t>,</a:t>
            </a:r>
            <a:endParaRPr lang="en-US" altLang="en-US" sz="2000" dirty="0"/>
          </a:p>
          <a:p>
            <a:pPr lvl="1"/>
            <a:r>
              <a:rPr lang="en-US" altLang="en-US" sz="2000" dirty="0"/>
              <a:t>and ultimately, the OSCE's third basket, effectively taking over the vast USSR empire, ultimately leading to the collapse of a 74-year-old state..</a:t>
            </a:r>
          </a:p>
        </p:txBody>
      </p:sp>
    </p:spTree>
    <p:extLst>
      <p:ext uri="{BB962C8B-B14F-4D97-AF65-F5344CB8AC3E}">
        <p14:creationId xmlns:p14="http://schemas.microsoft.com/office/powerpoint/2010/main" val="2876462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755576" y="214313"/>
            <a:ext cx="7793037" cy="1462087"/>
          </a:xfrm>
          <a:ln/>
        </p:spPr>
        <p:txBody>
          <a:bodyPr vert="horz" wrap="square" lIns="91440" tIns="45720" rIns="91440" bIns="45720" anchor="b" anchorCtr="0"/>
          <a:lstStyle/>
          <a:p>
            <a:pPr algn="ctr"/>
            <a:r>
              <a:rPr lang="en-US" altLang="tr-TR" sz="2800" dirty="0"/>
              <a:t>Internal Environment and Dynamics in </a:t>
            </a:r>
            <a:r>
              <a:rPr lang="en-US" altLang="tr-TR" sz="2800" dirty="0" smtClean="0"/>
              <a:t>Turkey</a:t>
            </a:r>
            <a:r>
              <a:rPr lang="tr-TR" altLang="tr-TR" sz="2800" dirty="0" smtClean="0"/>
              <a:t/>
            </a:r>
            <a:br>
              <a:rPr lang="tr-TR" altLang="tr-TR" sz="2800" dirty="0" smtClean="0"/>
            </a:br>
            <a:endParaRPr lang="en-US" altLang="tr-TR" sz="2800" dirty="0"/>
          </a:p>
        </p:txBody>
      </p:sp>
      <p:sp>
        <p:nvSpPr>
          <p:cNvPr id="15363" name="İçerik Yer Tutucusu 1"/>
          <p:cNvSpPr>
            <a:spLocks noGrp="1"/>
          </p:cNvSpPr>
          <p:nvPr>
            <p:ph idx="1"/>
          </p:nvPr>
        </p:nvSpPr>
        <p:spPr>
          <a:xfrm>
            <a:off x="468313" y="1845246"/>
            <a:ext cx="8496300" cy="4320058"/>
          </a:xfrm>
          <a:ln/>
        </p:spPr>
        <p:txBody>
          <a:bodyPr vert="horz" wrap="square" lIns="91440" tIns="45720" rIns="91440" bIns="45720" anchor="t" anchorCtr="0"/>
          <a:lstStyle/>
          <a:p>
            <a:r>
              <a:rPr lang="en-US" altLang="en-US" sz="2000" dirty="0"/>
              <a:t>As can be seen from the table, the Turkish economy underwent a structural transformation starting in the 1980s</a:t>
            </a:r>
            <a:r>
              <a:rPr lang="en-US" altLang="en-US" sz="2000" dirty="0" smtClean="0"/>
              <a:t>.</a:t>
            </a:r>
            <a:endParaRPr lang="en-US" altLang="en-US" sz="2000" dirty="0"/>
          </a:p>
          <a:p>
            <a:r>
              <a:rPr lang="en-US" altLang="en-US" sz="2000" dirty="0"/>
              <a:t>The fundamental pillars of this were the reduction of domestic demand, the promotion of exports, the liberalization of the economy, excessive foreign borrowing, and the creation of an economic model working hand in hand with the IMF</a:t>
            </a:r>
            <a:r>
              <a:rPr lang="en-US" altLang="en-US" sz="2000" dirty="0" smtClean="0"/>
              <a:t>.</a:t>
            </a:r>
            <a:endParaRPr lang="en-US" altLang="en-US" sz="2000" dirty="0"/>
          </a:p>
          <a:p>
            <a:r>
              <a:rPr lang="en-US" altLang="en-US" sz="2000" dirty="0"/>
              <a:t>The construction of highways and the privatization of state-owned enterprises (SOEs) also took place during this period</a:t>
            </a:r>
            <a:r>
              <a:rPr lang="en-US" altLang="en-US" sz="2000" dirty="0" smtClean="0"/>
              <a:t>.</a:t>
            </a:r>
            <a:endParaRPr lang="en-US" altLang="en-US" sz="2000" dirty="0"/>
          </a:p>
          <a:p>
            <a:r>
              <a:rPr lang="en-US" altLang="en-US" sz="2000" dirty="0"/>
              <a:t>However, this model of capitalism was an unregulated program, effectively called wild capitalism</a:t>
            </a:r>
            <a:r>
              <a:rPr lang="en-US" altLang="en-US" sz="2000" dirty="0" smtClean="0"/>
              <a:t>.</a:t>
            </a:r>
            <a:endParaRPr lang="en-US" altLang="en-US" sz="2000" dirty="0"/>
          </a:p>
          <a:p>
            <a:r>
              <a:rPr lang="en-US" altLang="en-US" sz="2000" dirty="0"/>
              <a:t>This program was a bitter pill for low-income groups and the civil servant-worker-retired population.</a:t>
            </a:r>
          </a:p>
        </p:txBody>
      </p:sp>
    </p:spTree>
    <p:extLst>
      <p:ext uri="{BB962C8B-B14F-4D97-AF65-F5344CB8AC3E}">
        <p14:creationId xmlns:p14="http://schemas.microsoft.com/office/powerpoint/2010/main" val="580612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TotalTime>
  <Words>1457</Words>
  <Application>Microsoft Office PowerPoint</Application>
  <PresentationFormat>Ekran Gösterisi (4:3)</PresentationFormat>
  <Paragraphs>114</Paragraphs>
  <Slides>22</Slides>
  <Notes>0</Notes>
  <HiddenSlides>0</HiddenSlides>
  <MMClips>0</MMClips>
  <ScaleCrop>false</ScaleCrop>
  <HeadingPairs>
    <vt:vector size="4" baseType="variant">
      <vt:variant>
        <vt:lpstr>Tema</vt:lpstr>
      </vt:variant>
      <vt:variant>
        <vt:i4>2</vt:i4>
      </vt:variant>
      <vt:variant>
        <vt:lpstr>Slayt Başlıkları</vt:lpstr>
      </vt:variant>
      <vt:variant>
        <vt:i4>22</vt:i4>
      </vt:variant>
    </vt:vector>
  </HeadingPairs>
  <TitlesOfParts>
    <vt:vector size="24" baseType="lpstr">
      <vt:lpstr>Blends</vt:lpstr>
      <vt:lpstr>1_Blends</vt:lpstr>
      <vt:lpstr>IRE … Turkish Foreign Policy</vt:lpstr>
      <vt:lpstr>Main Source for the Course Türk Dış Politikası Vol 1, 2, 3  Ed. Baskın Oran</vt:lpstr>
      <vt:lpstr>International Environment and Dynamics in the 1980s</vt:lpstr>
      <vt:lpstr>International Environment and Dynamics in the 1980s</vt:lpstr>
      <vt:lpstr>International Environment and Dynamics in the 1980s</vt:lpstr>
      <vt:lpstr>International Environment and Dynamics in the 1980s</vt:lpstr>
      <vt:lpstr>International Environment and Dynamics in the 1980s</vt:lpstr>
      <vt:lpstr>International Environment and Dynamics in the 1980s</vt:lpstr>
      <vt:lpstr>Internal Environment and Dynamics in Turkey </vt:lpstr>
      <vt:lpstr>Internal Environment and Dynamics in Turkey </vt:lpstr>
      <vt:lpstr>Internal Environment and Dynamics in Turkey </vt:lpstr>
      <vt:lpstr>Internal Environment and Dynamics in Turkey </vt:lpstr>
      <vt:lpstr>Internal Environment and Dynamics in Turkey </vt:lpstr>
      <vt:lpstr>Turkish Foreign Politics in 1980s </vt:lpstr>
      <vt:lpstr>Turkish Foreign Politics in 1980s </vt:lpstr>
      <vt:lpstr>Turkish Foreign Politics in 1980s </vt:lpstr>
      <vt:lpstr>Turkish Foreign Politics in 1980s </vt:lpstr>
      <vt:lpstr>Turkish Foreign Politics in 1980s </vt:lpstr>
      <vt:lpstr>Turkish Foreign Politics in 1980s </vt:lpstr>
      <vt:lpstr>Turkish Foreign Politics in 1980s </vt:lpstr>
      <vt:lpstr>Questions?</vt:lpstr>
      <vt:lpstr>Turkish Foreign Politics in 1980s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Oktay</dc:creator>
  <cp:lastModifiedBy>Saffet AKKAYA</cp:lastModifiedBy>
  <cp:revision>678</cp:revision>
  <dcterms:created xsi:type="dcterms:W3CDTF">2008-12-02T19:49:26Z</dcterms:created>
  <dcterms:modified xsi:type="dcterms:W3CDTF">2025-09-18T11:32:42Z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BA730E6D28D44087A1568EC353D4B147_13</vt:lpwstr>
  </property>
  <property fmtid="{D5CDD505-2E9C-101B-9397-08002B2CF9AE}" pid="3" name="KSOProductBuildVer">
    <vt:lpwstr>1033-12.2.0.21931</vt:lpwstr>
  </property>
</Properties>
</file>