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3" r:id="rId3"/>
    <p:sldId id="264" r:id="rId4"/>
    <p:sldId id="265"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E4AF72-7F49-444A-8901-26B7338D8CED}" type="datetimeFigureOut">
              <a:rPr lang="tr-TR" smtClean="0"/>
              <a:t>19.05.2026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DE85E7-4338-4D41-90FE-1D85DAC2F011}" type="slidenum">
              <a:rPr lang="tr-TR" smtClean="0"/>
              <a:t>‹#›</a:t>
            </a:fld>
            <a:endParaRPr lang="tr-TR"/>
          </a:p>
        </p:txBody>
      </p:sp>
    </p:spTree>
    <p:extLst>
      <p:ext uri="{BB962C8B-B14F-4D97-AF65-F5344CB8AC3E}">
        <p14:creationId xmlns:p14="http://schemas.microsoft.com/office/powerpoint/2010/main" val="4003326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DDE85E7-4338-4D41-90FE-1D85DAC2F011}" type="slidenum">
              <a:rPr lang="tr-TR" smtClean="0"/>
              <a:t>9</a:t>
            </a:fld>
            <a:endParaRPr lang="tr-TR"/>
          </a:p>
        </p:txBody>
      </p:sp>
    </p:spTree>
    <p:extLst>
      <p:ext uri="{BB962C8B-B14F-4D97-AF65-F5344CB8AC3E}">
        <p14:creationId xmlns:p14="http://schemas.microsoft.com/office/powerpoint/2010/main" val="1585359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DDE85E7-4338-4D41-90FE-1D85DAC2F011}" type="slidenum">
              <a:rPr lang="tr-TR" smtClean="0"/>
              <a:t>10</a:t>
            </a:fld>
            <a:endParaRPr lang="tr-TR"/>
          </a:p>
        </p:txBody>
      </p:sp>
    </p:spTree>
    <p:extLst>
      <p:ext uri="{BB962C8B-B14F-4D97-AF65-F5344CB8AC3E}">
        <p14:creationId xmlns:p14="http://schemas.microsoft.com/office/powerpoint/2010/main" val="3236576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3429026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382723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23574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2553573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217909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39276029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1013073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3161140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133139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8D4DACB-D585-4B40-AD5C-FB0E56D5541C}"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2088218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8D4DACB-D585-4B40-AD5C-FB0E56D5541C}" type="datetimeFigureOut">
              <a:rPr lang="tr-TR" smtClean="0"/>
              <a:t>19.05.2026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257756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8D4DACB-D585-4B40-AD5C-FB0E56D5541C}" type="datetimeFigureOut">
              <a:rPr lang="tr-TR" smtClean="0"/>
              <a:t>19.05.2026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1979999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8D4DACB-D585-4B40-AD5C-FB0E56D5541C}" type="datetimeFigureOut">
              <a:rPr lang="tr-TR" smtClean="0"/>
              <a:t>19.05.2026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2856612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D4DACB-D585-4B40-AD5C-FB0E56D5541C}" type="datetimeFigureOut">
              <a:rPr lang="tr-TR" smtClean="0"/>
              <a:t>19.05.2026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167265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8D4DACB-D585-4B40-AD5C-FB0E56D5541C}" type="datetimeFigureOut">
              <a:rPr lang="tr-TR" smtClean="0"/>
              <a:t>19.05.2026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585725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8D4DACB-D585-4B40-AD5C-FB0E56D5541C}" type="datetimeFigureOut">
              <a:rPr lang="tr-TR" smtClean="0"/>
              <a:t>19.05.2026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7792EC7-A0B9-4CB7-B529-4F457808A3E2}" type="slidenum">
              <a:rPr lang="tr-TR" smtClean="0"/>
              <a:t>‹#›</a:t>
            </a:fld>
            <a:endParaRPr lang="tr-TR"/>
          </a:p>
        </p:txBody>
      </p:sp>
    </p:spTree>
    <p:extLst>
      <p:ext uri="{BB962C8B-B14F-4D97-AF65-F5344CB8AC3E}">
        <p14:creationId xmlns:p14="http://schemas.microsoft.com/office/powerpoint/2010/main" val="3601265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8D4DACB-D585-4B40-AD5C-FB0E56D5541C}" type="datetimeFigureOut">
              <a:rPr lang="tr-TR" smtClean="0"/>
              <a:t>19.05.2026</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792EC7-A0B9-4CB7-B529-4F457808A3E2}" type="slidenum">
              <a:rPr lang="tr-TR" smtClean="0"/>
              <a:t>‹#›</a:t>
            </a:fld>
            <a:endParaRPr lang="tr-TR"/>
          </a:p>
        </p:txBody>
      </p:sp>
    </p:spTree>
    <p:extLst>
      <p:ext uri="{BB962C8B-B14F-4D97-AF65-F5344CB8AC3E}">
        <p14:creationId xmlns:p14="http://schemas.microsoft.com/office/powerpoint/2010/main" val="26538307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16A4DE-5D91-448C-8FE5-84DA93C21E73}"/>
              </a:ext>
            </a:extLst>
          </p:cNvPr>
          <p:cNvSpPr>
            <a:spLocks noGrp="1"/>
          </p:cNvSpPr>
          <p:nvPr>
            <p:ph type="ctrTitle"/>
          </p:nvPr>
        </p:nvSpPr>
        <p:spPr>
          <a:xfrm>
            <a:off x="1132994" y="3131898"/>
            <a:ext cx="7766936" cy="1646302"/>
          </a:xfrm>
        </p:spPr>
        <p:txBody>
          <a:bodyPr/>
          <a:lstStyle/>
          <a:p>
            <a:pPr algn="ctr"/>
            <a:r>
              <a:rPr lang="tr-TR" dirty="0"/>
              <a:t>ÇOCUK KORUMA SİSTEMİNDE ÇOCUĞUN KENDİ AİLESİ YANINDA BAKIM VE KORUNMASI</a:t>
            </a:r>
          </a:p>
        </p:txBody>
      </p:sp>
    </p:spTree>
    <p:extLst>
      <p:ext uri="{BB962C8B-B14F-4D97-AF65-F5344CB8AC3E}">
        <p14:creationId xmlns:p14="http://schemas.microsoft.com/office/powerpoint/2010/main" val="2991679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722F94B-A371-4447-BFEE-BBA5D3054A2E}"/>
              </a:ext>
            </a:extLst>
          </p:cNvPr>
          <p:cNvSpPr>
            <a:spLocks noGrp="1"/>
          </p:cNvSpPr>
          <p:nvPr>
            <p:ph idx="1"/>
          </p:nvPr>
        </p:nvSpPr>
        <p:spPr>
          <a:xfrm>
            <a:off x="649624" y="1038371"/>
            <a:ext cx="8596668" cy="3880773"/>
          </a:xfrm>
        </p:spPr>
        <p:txBody>
          <a:bodyPr/>
          <a:lstStyle/>
          <a:p>
            <a:pPr algn="just"/>
            <a:r>
              <a:rPr lang="tr-TR" dirty="0">
                <a:latin typeface="Times New Roman" panose="02020603050405020304" pitchFamily="18" charset="0"/>
                <a:cs typeface="Times New Roman" panose="02020603050405020304" pitchFamily="18" charset="0"/>
              </a:rPr>
              <a:t>Yukarıda SED hizmetinden kimlerin yararlanabileceği açıklanmıştır. Bu kişi ya da kişilerin nasıl yararlanacağını şöyle sıralamak mümkündür. Bir dilekçe </a:t>
            </a:r>
            <a:r>
              <a:rPr lang="tr-TR">
                <a:latin typeface="Times New Roman" panose="02020603050405020304" pitchFamily="18" charset="0"/>
                <a:cs typeface="Times New Roman" panose="02020603050405020304" pitchFamily="18" charset="0"/>
              </a:rPr>
              <a:t>ile Aile </a:t>
            </a:r>
            <a:r>
              <a:rPr lang="tr-TR" dirty="0">
                <a:latin typeface="Times New Roman" panose="02020603050405020304" pitchFamily="18" charset="0"/>
                <a:cs typeface="Times New Roman" panose="02020603050405020304" pitchFamily="18" charset="0"/>
              </a:rPr>
              <a:t>ve Sosyal Hizmetler İl Müdürlüğüne veya Sosyal Hizmet Merkezi Müdürlüklerine başvurulur. Meslek elemanları (psikolog, sosyal çalışmacı, psikolojik danışman, sosyolog, çocuk gelişimcisi ve rehberlik öğretmeni) müracaatçıyla bir ön görüşme yapmaktadır. Başvuruda bulunanların durumlarının ekonomik ve sosyal destekle desteklenmesine uygun görüldüğü zaman başvuru sahibi için bir dosya açılmaktadır. Başvuru sahibi hakkında sosyal incelemeler yapılmaktadır. Bu sosyal incelemenin neticesinde ekonomik ve sosyal destek hizmetleriyle çocuklarının ailelerinin aynında desteklenmeleri uygun olarak görülen kişiler için gereken işlemler başlatılmaktadır</a:t>
            </a:r>
          </a:p>
        </p:txBody>
      </p:sp>
    </p:spTree>
    <p:extLst>
      <p:ext uri="{BB962C8B-B14F-4D97-AF65-F5344CB8AC3E}">
        <p14:creationId xmlns:p14="http://schemas.microsoft.com/office/powerpoint/2010/main" val="698189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C7E28D-D750-43E6-92D2-1896D37821B3}"/>
              </a:ext>
            </a:extLst>
          </p:cNvPr>
          <p:cNvSpPr>
            <a:spLocks noGrp="1"/>
          </p:cNvSpPr>
          <p:nvPr>
            <p:ph idx="1"/>
          </p:nvPr>
        </p:nvSpPr>
        <p:spPr>
          <a:xfrm>
            <a:off x="677334" y="311727"/>
            <a:ext cx="8596668" cy="5729635"/>
          </a:xfrm>
        </p:spPr>
        <p:txBody>
          <a:bodyPr>
            <a:normAutofit/>
          </a:bodyPr>
          <a:lstStyle/>
          <a:p>
            <a:pPr marL="0" indent="0" algn="just">
              <a:buNone/>
            </a:pPr>
            <a:r>
              <a:rPr lang="tr-TR" b="1" dirty="0">
                <a:latin typeface="Times New Roman" panose="02020603050405020304" pitchFamily="18" charset="0"/>
                <a:cs typeface="Times New Roman" panose="02020603050405020304" pitchFamily="18" charset="0"/>
              </a:rPr>
              <a:t>    Çocuğun kendi ailesi yanında bakımı ve korunması </a:t>
            </a:r>
          </a:p>
          <a:p>
            <a:pPr marL="0" indent="0" algn="just">
              <a:buNone/>
            </a:pP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Toplumun en küçük yapı taşı olarak kabul edilen aile, çocuğun kendini aile bireyleriyle ve toplumun diğer bireyleriyle özdeşleştirdiği ilk duraktır. Çocuğun bakımını üstlenen bireyler çocuğun rol modelleri olarak, çocuğu aynı bir toprağa biçim verir gibi şekillendirip, topluma hazır hale getirirler. Aile bireylerinden birinin yaşadığı değişimin, ailenin diğer tüm üyelerini de etkilediği sosyal hizmet mesleği ve disiplini tarafından kabul edilmektedir.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Buradan hareketle ailenin çocuğun gelişiminde çok önemli bir rol oynadığını söylemek mümkündür. Ailenin bu rolleri yerine getiremediği durumlarda çocuklar için korunma ihtiyacı doğmakta ve bu ihtiyaç da devlet tarafından çeşitli şekillerde yerine getirilmektedir. Çocuk için ailede gördüğü sevgi ve ilgiyi ikame edebilecek başka bir ortam yoktur. Çocuğun özellikle annesinden gördüğü şefkat ve ilgi ilerleyen gelişim aşamaları için çok önemlidir. Zira anne sevgisinden yararlanamayan çocuk, biyolojik ihtiyaçları giderilse dahi içgüdüsel olarak tatmin edilemediği için ruhsal açıdan ön görülemeyen davranışlar sergileyebilir.</a:t>
            </a:r>
          </a:p>
        </p:txBody>
      </p:sp>
    </p:spTree>
    <p:extLst>
      <p:ext uri="{BB962C8B-B14F-4D97-AF65-F5344CB8AC3E}">
        <p14:creationId xmlns:p14="http://schemas.microsoft.com/office/powerpoint/2010/main" val="553362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3E9FAD-1EBB-4460-9625-A4DD51CEF0BC}"/>
              </a:ext>
            </a:extLst>
          </p:cNvPr>
          <p:cNvSpPr>
            <a:spLocks noGrp="1"/>
          </p:cNvSpPr>
          <p:nvPr>
            <p:ph idx="1"/>
          </p:nvPr>
        </p:nvSpPr>
        <p:spPr>
          <a:xfrm>
            <a:off x="296333" y="744682"/>
            <a:ext cx="8596668" cy="6324599"/>
          </a:xfrm>
        </p:spPr>
        <p:txBody>
          <a:bodyPr>
            <a:normAutofit/>
          </a:bodyPr>
          <a:lstStyle/>
          <a:p>
            <a:pPr algn="just"/>
            <a:r>
              <a:rPr lang="tr-TR" dirty="0">
                <a:latin typeface="Times New Roman" panose="02020603050405020304" pitchFamily="18" charset="0"/>
                <a:cs typeface="Times New Roman" panose="02020603050405020304" pitchFamily="18" charset="0"/>
              </a:rPr>
              <a:t>Bu bakım yönteminin uygulanması oldukça eskiye dayanmaktadır. İngiltere’de 1601 yılında “Elizabeth Yoksulluk Kanunu” ile korunmaya muhtaç olan çocukların bakımını sürdüren ebeveynlerinin nakdi olarak desteklenmesi amacı belirlenmiş, o günden itibaren sosyal yardım ile çocuklar bakım altına alınmaktansa aileleri yanında desteklenmiştir. Ülkemizde de bu husus 2828 sayılı Sosyal Hizmetler Kanunu ile sağlanmaktadır. Buna göre, maddi açıdan desteklenmeye ihtiyaç duyan ve desteklenmediği takdirde bakımını sürdürdüğü çocuğu bakım altına alınacak olan ebeveynlere çeşitli sosyal yardımlar sunulmaktadır.</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modelden, ailesi veya akrabaları olan fakat, kısıtlı bir süreyle korunmaya ihtiyacı olan çocuklar yararlanmaktadır. Bazı özel durumlarda aileler ekonomik destekten ve rehberlik hizmetlerinden mahrum oldukları için çocuklarının gereksinimlerini yerine getirememekte ve çocuklarının gelişimsel açıdan uygun yetişmesini sağlayamamaktadırlar. Yoksulluğun yarattığı bu durum sonucunda, yetiştirme yurtlarını bir okul yurdu gibi algılayan aileler çocuklarını yoksulluk gerekçesiyle koruma altına aldırmaktadırlar. Ancak bu durum çocukların kabul edebileceği bir gerekçe değildir. Zira çocuklarını bu sebeple bakım altına aldıran ailelerle çocukları arasında geri dönülemeyecek düzeyde ilişkisel kopukluklar meydana gelebilmekte, çocuklar ailelerini reddedebilmektedirler</a:t>
            </a:r>
          </a:p>
        </p:txBody>
      </p:sp>
    </p:spTree>
    <p:extLst>
      <p:ext uri="{BB962C8B-B14F-4D97-AF65-F5344CB8AC3E}">
        <p14:creationId xmlns:p14="http://schemas.microsoft.com/office/powerpoint/2010/main" val="3130571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B8026D-8ADA-47F7-A95C-FB6DC9C62842}"/>
              </a:ext>
            </a:extLst>
          </p:cNvPr>
          <p:cNvSpPr>
            <a:spLocks noGrp="1"/>
          </p:cNvSpPr>
          <p:nvPr>
            <p:ph idx="1"/>
          </p:nvPr>
        </p:nvSpPr>
        <p:spPr>
          <a:xfrm>
            <a:off x="608062" y="1169989"/>
            <a:ext cx="8596668" cy="3880773"/>
          </a:xfrm>
        </p:spPr>
        <p:txBody>
          <a:bodyPr/>
          <a:lstStyle/>
          <a:p>
            <a:pPr algn="just"/>
            <a:r>
              <a:rPr lang="tr-TR" dirty="0">
                <a:latin typeface="Times New Roman" panose="02020603050405020304" pitchFamily="18" charset="0"/>
                <a:cs typeface="Times New Roman" panose="02020603050405020304" pitchFamily="18" charset="0"/>
              </a:rPr>
              <a:t>Ülkemizde yoksulluktan dolayı korunmaya ihtiyaç duyan çocukların aileleri yanında desteklenmeleri için “Sosyal ve Ekonomik Destek Hizmetleri” (SED Hizmetleri) yürütülmektedir. Buna göre, sosyal ve maddi açıdan ihtiyaç halinde bulunan ailelere çocuklarının bakımlarını sürdürsünler diye sunulan bir hizmet olan SED, iki şekilde uygulanmaktadır.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Bunlardan ilki maksimum 2 yılı içeren </a:t>
            </a:r>
            <a:r>
              <a:rPr lang="tr-TR" b="1" i="1" dirty="0">
                <a:latin typeface="Times New Roman" panose="02020603050405020304" pitchFamily="18" charset="0"/>
                <a:cs typeface="Times New Roman" panose="02020603050405020304" pitchFamily="18" charset="0"/>
              </a:rPr>
              <a:t>“süreli ekonomik destek” </a:t>
            </a:r>
            <a:r>
              <a:rPr lang="tr-TR" dirty="0">
                <a:latin typeface="Times New Roman" panose="02020603050405020304" pitchFamily="18" charset="0"/>
                <a:cs typeface="Times New Roman" panose="02020603050405020304" pitchFamily="18" charset="0"/>
              </a:rPr>
              <a:t>ikincisi ise tek seferli ve katlı biçimde uygulanan </a:t>
            </a:r>
            <a:r>
              <a:rPr lang="tr-TR" b="1" i="1" dirty="0">
                <a:latin typeface="Times New Roman" panose="02020603050405020304" pitchFamily="18" charset="0"/>
                <a:cs typeface="Times New Roman" panose="02020603050405020304" pitchFamily="18" charset="0"/>
              </a:rPr>
              <a:t>“geçici ekonomik destek” </a:t>
            </a:r>
            <a:r>
              <a:rPr lang="tr-TR" dirty="0">
                <a:latin typeface="Times New Roman" panose="02020603050405020304" pitchFamily="18" charset="0"/>
                <a:cs typeface="Times New Roman" panose="02020603050405020304" pitchFamily="18" charset="0"/>
              </a:rPr>
              <a:t>tir. Sunulan desteğin miktarı ise çocukların öğrenim durumlarına göre değişkenlik göstermektedir. </a:t>
            </a:r>
          </a:p>
        </p:txBody>
      </p:sp>
    </p:spTree>
    <p:extLst>
      <p:ext uri="{BB962C8B-B14F-4D97-AF65-F5344CB8AC3E}">
        <p14:creationId xmlns:p14="http://schemas.microsoft.com/office/powerpoint/2010/main" val="69146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D1D5518-B21B-4DBE-BE8B-D6A970378821}"/>
              </a:ext>
            </a:extLst>
          </p:cNvPr>
          <p:cNvSpPr>
            <a:spLocks noGrp="1"/>
          </p:cNvSpPr>
          <p:nvPr>
            <p:ph idx="1"/>
          </p:nvPr>
        </p:nvSpPr>
        <p:spPr>
          <a:xfrm>
            <a:off x="448734" y="155863"/>
            <a:ext cx="8596668" cy="6546273"/>
          </a:xfrm>
        </p:spPr>
        <p:txBody>
          <a:bodyPr>
            <a:normAutofit/>
          </a:bodyPr>
          <a:lstStyle/>
          <a:p>
            <a:pPr marL="0" indent="0" algn="just">
              <a:buNone/>
            </a:pPr>
            <a:r>
              <a:rPr lang="tr-TR" sz="2000" b="1" dirty="0"/>
              <a:t>    </a:t>
            </a:r>
            <a:r>
              <a:rPr lang="tr-TR" b="1" dirty="0">
                <a:latin typeface="Times New Roman" panose="02020603050405020304" pitchFamily="18" charset="0"/>
                <a:cs typeface="Times New Roman" panose="02020603050405020304" pitchFamily="18" charset="0"/>
              </a:rPr>
              <a:t>Sosyal ve Ekonomik Destek(SED) Hizmet Modeli </a:t>
            </a:r>
          </a:p>
          <a:p>
            <a:pPr marL="0" indent="0" algn="just">
              <a:buNone/>
            </a:pP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Yoksul olan ve temel gereksinimlerini karşılayamayacak durumda olan ve hayatlarını en düşük düzeyde bile sürdürmede zorlanan ailelere ve kişilere, çocuklarına yanlarında bakabilmelerine olanak sağlaması amacı ile kaynakların yeterliliği doğrultusunda gerçekleştirilen ekonomik yardım hizmetleriyle, ailelere yapılacak olan sosyal ve psikolojik destek hizmetlerini kapsayan sosyal hizmetlerle ilgili desteği içermektedir. </a:t>
            </a:r>
          </a:p>
          <a:p>
            <a:pPr algn="just"/>
            <a:r>
              <a:rPr lang="tr-TR" dirty="0">
                <a:latin typeface="Times New Roman" panose="02020603050405020304" pitchFamily="18" charset="0"/>
                <a:cs typeface="Times New Roman" panose="02020603050405020304" pitchFamily="18" charset="0"/>
              </a:rPr>
              <a:t>Aile ve Sosyal Hizmetler Bakanlığı Çocuk Hizmetleri Genel Müdürlüğünce yapılan yardımlarda; hedefinde bulunan kitle içerisinde önceliği bulunan korunma ihtiyacı olan genç ve çocukların korunmalarına esas teşkil eden sebebin ekonomik açıdan yokluğun olması durumunda, yoksunluk çeken ailelere ve kişilere kurumsal bakım sağlamak yerine, ekonomik yardımların ve diğer destek olacak yardımların sosyal hizmetler uygulamalarından faydalandırılmaları uygun görülebilmektedir. Bu uygulamaların sonucunda, ailelerin parçalanmamalarına ve birlikte bir yaşam sürdürebilmelerine olanak sağlaması amaçlanmaktadır. Bunlarla birlikte kurumsal bakımdan ayrılan ve ekonomik açıdan bir desteğe gereksinimi olan gençlerin belirli bir süre içerisinde desteklenmeleri sağlanarak, toplumsal yaşamda muhtaçlık durumuna düşmeden yaşamlarının devamlılığını sağlayabilmeleri hedeflenmektedir. SED hizmetiyle ilgili esas ilke, bireylerin kendi kendilerine yeten kişiler haline gelmelerini sağlamaktır.</a:t>
            </a:r>
          </a:p>
        </p:txBody>
      </p:sp>
    </p:spTree>
    <p:extLst>
      <p:ext uri="{BB962C8B-B14F-4D97-AF65-F5344CB8AC3E}">
        <p14:creationId xmlns:p14="http://schemas.microsoft.com/office/powerpoint/2010/main" val="3778798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6777E86-75EC-4B26-9C92-57D353B21A79}"/>
              </a:ext>
            </a:extLst>
          </p:cNvPr>
          <p:cNvSpPr>
            <a:spLocks noGrp="1"/>
          </p:cNvSpPr>
          <p:nvPr>
            <p:ph idx="1"/>
          </p:nvPr>
        </p:nvSpPr>
        <p:spPr>
          <a:xfrm>
            <a:off x="531862" y="123971"/>
            <a:ext cx="8596668" cy="6505429"/>
          </a:xfrm>
        </p:spPr>
        <p:txBody>
          <a:bodyPr>
            <a:normAutofit/>
          </a:bodyPr>
          <a:lstStyle/>
          <a:p>
            <a:r>
              <a:rPr lang="tr-TR" sz="2000" b="1" i="1" dirty="0">
                <a:latin typeface="Times New Roman" panose="02020603050405020304" pitchFamily="18" charset="0"/>
                <a:cs typeface="Times New Roman" panose="02020603050405020304" pitchFamily="18" charset="0"/>
              </a:rPr>
              <a:t>SED hizmetinin genel esasları nelerdir? </a:t>
            </a:r>
          </a:p>
          <a:p>
            <a:endParaRPr lang="tr-TR" sz="2000" b="1" i="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 Ailelerin kendi çevresel ve bünyesel koşullarından ortaya çıkan ve onların kontrollerinin dışında meydana gelen sosyal ve maddi yoksunluklarının karşılanmasına yönelik, ailelere ve çocuklarına yönelik mesleki çalışmaların gerçekleştirilmesi,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 Ailelerin ve gençlerin gereksinimlerinin karşılanması süreci içerisinde sosyal problemlerin tespit edilmesi ve çözümü için gerekli olan desteklerin ve rehberliğin sağlanarak yaşam standartlarının yükseltilmesi,</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c) Yardımlarda bulunan kamu kurumları ile gönüllü kuruluşların arasında bir iş birliğinin ve koordinasyonun tesis edilmesi sayesinde güç birliğinin oluşturulması, özel ya da kamu kurumlarının sosyal yardımlarla ilgili olarak veri tabanını kullanmalarına imkan tanıyarak eldeki kaynakların en verimli bir biçimde kullanılması, </a:t>
            </a:r>
          </a:p>
        </p:txBody>
      </p:sp>
    </p:spTree>
    <p:extLst>
      <p:ext uri="{BB962C8B-B14F-4D97-AF65-F5344CB8AC3E}">
        <p14:creationId xmlns:p14="http://schemas.microsoft.com/office/powerpoint/2010/main" val="1099513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E61956-29CF-44FD-B4E3-359FFA88459E}"/>
              </a:ext>
            </a:extLst>
          </p:cNvPr>
          <p:cNvSpPr>
            <a:spLocks noGrp="1"/>
          </p:cNvSpPr>
          <p:nvPr>
            <p:ph idx="1"/>
          </p:nvPr>
        </p:nvSpPr>
        <p:spPr>
          <a:xfrm>
            <a:off x="594206" y="456480"/>
            <a:ext cx="8596668" cy="5868120"/>
          </a:xfrm>
        </p:spPr>
        <p:txBody>
          <a:bodyPr/>
          <a:lstStyle/>
          <a:p>
            <a:pPr algn="just"/>
            <a:r>
              <a:rPr lang="tr-TR" dirty="0">
                <a:latin typeface="Times New Roman" panose="02020603050405020304" pitchFamily="18" charset="0"/>
                <a:cs typeface="Times New Roman" panose="02020603050405020304" pitchFamily="18" charset="0"/>
              </a:rPr>
              <a:t>d) Ekonomik ve sosyal destek hizmetlerinin uygulanmasında korunmaya muhtaç genç ve çocuklara öncelik verilmesi, ekonomik destek taleplerinin bütçe olanakları dahilinde karşılanamayacak olması durumunda, muhtaçlık derecesi, acil olma durumu ve müracaat sırası göz önünde bulundurularak öncelikli değerlendirilmesinin yapılması,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e) Muhtaçlık durumu olan çocukların aileleri ya da yakınlarıyla ekonomik desteklere gereksinimi olan gençlerin, en kısa zamanda kendi olanakları ile yaşamlarını sürdürebilecekleri bir konuma gelmelerine ve bu koşullara ulaşmalarının sağlanması,</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f) Ekonomik ve sosyal destek hizmetlerinin sosyal güvenlik sistemi eksikliklerini giderebilecek şekilde planlanarak geliştirilebilmesine özen gösterilmesi,</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 Ekonomik ve sosyal desteklerin muhtaçlık kriterleri ve çocukların üstün yararlılıkları ilkesi yönünde gerçekleştirilmesi, rehberlik edilmesi ve izlenmesi,</a:t>
            </a:r>
          </a:p>
        </p:txBody>
      </p:sp>
    </p:spTree>
    <p:extLst>
      <p:ext uri="{BB962C8B-B14F-4D97-AF65-F5344CB8AC3E}">
        <p14:creationId xmlns:p14="http://schemas.microsoft.com/office/powerpoint/2010/main" val="2086144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6AA4A4-7FF3-4666-8CDB-2DE7951D3236}"/>
              </a:ext>
            </a:extLst>
          </p:cNvPr>
          <p:cNvSpPr>
            <a:spLocks noGrp="1"/>
          </p:cNvSpPr>
          <p:nvPr>
            <p:ph idx="1"/>
          </p:nvPr>
        </p:nvSpPr>
        <p:spPr>
          <a:xfrm>
            <a:off x="448734" y="0"/>
            <a:ext cx="8596668" cy="6858000"/>
          </a:xfrm>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h) Ekonomik destek talep edenlerden, sağlıkla ilgili bir engel ya da çalışmalarına engel olan özel bir durum olmaması durumunda meslek edinme kurumlarına ya da Çalışma ve İş Kurumu İl Müdürlüğüne müracaat etmiş olması,</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i) Durumları uygun olan çocukların bakım tedbirleri kararı alınmadan ailesi ya da yakınlarının yanında desteklenmeleri, bu kapsamda doğum ile sağlık problemi olan çocuklar ve çok fazla çocuk sahibi olanların durumlarının öncelikli olarak değerlendirmeye alınması,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j) Sosyal hizmet kuruluşları içerisinde koruma altında olan çocukların, ekonomik ve sosyal desteklerle ailelerinin yanına döndürülmesi, uygun bulunanların bakım tedbirleri kararı kaldırılarak aile ortamın içerisinde desteklenmeleri ve bakılmaları,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k) Kuruma müracaat edenlerin ve ailelerinden elde edilen belgeler ve bilgilerin, gizlilik ilkesi uyarınca işleme konulması ve kişisel verilerin korunması,</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l) Ekonomik ve sosyal destek hizmetlerinin verilişinde Birleşmiş Milletler Çocuk Hakları Sözleşmesi kapsamında, insan haklarına ve haysiyetine yaraşır biçimde davranılması, kişilik haklarının ihlal edilmemesi, özel yaşamın gizliliğinin korunması, çocuk ile ilgili olarak alınacak her çeşit kararda ve yapılacak işlemde çocuğun düşüncesinin alınıp, öncelikli olarak çocuğun yararının gözetilmesi, hizmet esasları olarak belirlenmiştir. </a:t>
            </a:r>
          </a:p>
        </p:txBody>
      </p:sp>
    </p:spTree>
    <p:extLst>
      <p:ext uri="{BB962C8B-B14F-4D97-AF65-F5344CB8AC3E}">
        <p14:creationId xmlns:p14="http://schemas.microsoft.com/office/powerpoint/2010/main" val="2187394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81DC64-DCA0-4C9E-8917-AE6EF5A9BF73}"/>
              </a:ext>
            </a:extLst>
          </p:cNvPr>
          <p:cNvSpPr>
            <a:spLocks noGrp="1"/>
          </p:cNvSpPr>
          <p:nvPr>
            <p:ph idx="1"/>
          </p:nvPr>
        </p:nvSpPr>
        <p:spPr>
          <a:xfrm>
            <a:off x="462588" y="96982"/>
            <a:ext cx="8596668" cy="6629400"/>
          </a:xfrm>
        </p:spPr>
        <p:txBody>
          <a:bodyPr>
            <a:normAutofit lnSpcReduction="10000"/>
          </a:bodyPr>
          <a:lstStyle/>
          <a:p>
            <a:pPr algn="just"/>
            <a:r>
              <a:rPr lang="tr-TR" b="1" i="1" dirty="0">
                <a:latin typeface="Times New Roman" panose="02020603050405020304" pitchFamily="18" charset="0"/>
                <a:cs typeface="Times New Roman" panose="02020603050405020304" pitchFamily="18" charset="0"/>
              </a:rPr>
              <a:t>SED hizmetinden kimlerin faydalanabileceğini aşağıdaki şekilde sıralayabiliriz;</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 Kendileriyle ilgili olarak bakım tedbir kararı verilen, bir sosyal hizmet kuruluşunda bakılan ve destek sağlandığı zaman ailesinin ya da yakınlarının yanına verilecek olan çocukların, </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 Ekonomik bakımdan yoksun olma sebebiyle, destek sağlanmadığı zaman korumaya muhtaç olabilecek olanlarla ilgili bakım tedbirleri kararının alınmasına bakılmaksızın ekonomik ve sosyal desteklerden faydalandırılarak aileleri ya da yakınlarınca bakılabilecek durumda olan çocukların,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c) Bakımla ilgili tedbir kararı olan ve yaş haddini aşmaları sebebiyle, koruyucu ailelerinin yanından ya da sosyal hizmet kuruluşlarından ayrılanlardan meslek ve iş edinme eğitimlerine ya da kurslarına devam edenler ya da bir meslek ya da iş sahibi olmayan ve destek alamadıkları durumda muhtaç konumuna düşebilecek olan gençlerin,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d) Hastalıklar, olağan üstü felaketler, tabii afetler ya da kaza sonucu belirli bir süre kendisini ve sorumluluğu altında bulunan geçindirmekle yükümlü olduğu kişilerin temel gereksinimlerini karşılayabilecek durumu olmayanlar ile ameliyat gerektiren ve yaşamsal tehlikesi olan durumlarla karşı karşıya kalan ya da vefat edenlerin çocukların ekonomik ve sosyal destek hizmetlerinden faydalanabilecekleri söylenebilir. </a:t>
            </a:r>
          </a:p>
        </p:txBody>
      </p:sp>
    </p:spTree>
    <p:extLst>
      <p:ext uri="{BB962C8B-B14F-4D97-AF65-F5344CB8AC3E}">
        <p14:creationId xmlns:p14="http://schemas.microsoft.com/office/powerpoint/2010/main" val="25635228"/>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1300</Words>
  <Application>Microsoft Office PowerPoint</Application>
  <PresentationFormat>Geniş ekran</PresentationFormat>
  <Paragraphs>51</Paragraphs>
  <Slides>10</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Times New Roman</vt:lpstr>
      <vt:lpstr>Trebuchet MS</vt:lpstr>
      <vt:lpstr>Wingdings 3</vt:lpstr>
      <vt:lpstr>Yüzeyler</vt:lpstr>
      <vt:lpstr>ÇOCUK KORUMA SİSTEMİNDE ÇOCUĞUN KENDİ AİLESİ YANINDA BAKIM VE KORUNMASI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Elif GÜRHAN DURAN</dc:creator>
  <cp:lastModifiedBy>Elif GÜRHAN DURAN</cp:lastModifiedBy>
  <cp:revision>5</cp:revision>
  <dcterms:created xsi:type="dcterms:W3CDTF">2021-04-25T22:12:18Z</dcterms:created>
  <dcterms:modified xsi:type="dcterms:W3CDTF">2026-05-19T09:45:10Z</dcterms:modified>
</cp:coreProperties>
</file>