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69" r:id="rId2"/>
    <p:sldId id="270" r:id="rId3"/>
    <p:sldId id="271" r:id="rId4"/>
    <p:sldId id="272" r:id="rId5"/>
    <p:sldId id="273" r:id="rId6"/>
    <p:sldId id="256" r:id="rId7"/>
    <p:sldId id="257" r:id="rId8"/>
    <p:sldId id="258" r:id="rId9"/>
    <p:sldId id="259" r:id="rId10"/>
    <p:sldId id="260" r:id="rId11"/>
    <p:sldId id="261" r:id="rId12"/>
    <p:sldId id="262" r:id="rId13"/>
    <p:sldId id="264" r:id="rId14"/>
    <p:sldId id="265" r:id="rId15"/>
    <p:sldId id="266" r:id="rId16"/>
    <p:sldId id="267" r:id="rId17"/>
    <p:sldId id="268" r:id="rId18"/>
    <p:sldId id="274" r:id="rId19"/>
    <p:sldId id="275"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942" autoAdjust="0"/>
  </p:normalViewPr>
  <p:slideViewPr>
    <p:cSldViewPr snapToGrid="0">
      <p:cViewPr varScale="1">
        <p:scale>
          <a:sx n="54" d="100"/>
          <a:sy n="54" d="100"/>
        </p:scale>
        <p:origin x="112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A2D8DA-D600-479C-B2FF-D2D6DC8203BA}" type="datetimeFigureOut">
              <a:rPr lang="en-US" smtClean="0"/>
              <a:t>2/16/2025</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637B1-4D11-49E5-AB24-51547056E9DB}" type="slidenum">
              <a:rPr lang="en-US" smtClean="0"/>
              <a:t>‹#›</a:t>
            </a:fld>
            <a:endParaRPr lang="en-US"/>
          </a:p>
        </p:txBody>
      </p:sp>
    </p:spTree>
    <p:extLst>
      <p:ext uri="{BB962C8B-B14F-4D97-AF65-F5344CB8AC3E}">
        <p14:creationId xmlns:p14="http://schemas.microsoft.com/office/powerpoint/2010/main" val="2221322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"Once upon a midnight dreary, while I pondered, weak and weary"❓❓</a:t>
            </a:r>
            <a:endParaRPr lang="tr-TR" dirty="0"/>
          </a:p>
          <a:p>
            <a:r>
              <a:rPr lang="en-US" dirty="0"/>
              <a:t>"I wandered lonely as a cloud, that floats on high o'er vales and crowd"❓❓</a:t>
            </a:r>
            <a:endParaRPr lang="tr-TR" dirty="0"/>
          </a:p>
          <a:p>
            <a:r>
              <a:rPr lang="en-US" dirty="0"/>
              <a:t>"Love is an endless mystery, for it has nothing else to explain"</a:t>
            </a:r>
          </a:p>
        </p:txBody>
      </p:sp>
      <p:sp>
        <p:nvSpPr>
          <p:cNvPr id="4" name="Slayt Numarası Yer Tutucusu 3"/>
          <p:cNvSpPr>
            <a:spLocks noGrp="1"/>
          </p:cNvSpPr>
          <p:nvPr>
            <p:ph type="sldNum" sz="quarter" idx="5"/>
          </p:nvPr>
        </p:nvSpPr>
        <p:spPr/>
        <p:txBody>
          <a:bodyPr/>
          <a:lstStyle/>
          <a:p>
            <a:fld id="{6F9637B1-4D11-49E5-AB24-51547056E9DB}" type="slidenum">
              <a:rPr lang="en-US" smtClean="0"/>
              <a:t>17</a:t>
            </a:fld>
            <a:endParaRPr lang="en-US"/>
          </a:p>
        </p:txBody>
      </p:sp>
    </p:spTree>
    <p:extLst>
      <p:ext uri="{BB962C8B-B14F-4D97-AF65-F5344CB8AC3E}">
        <p14:creationId xmlns:p14="http://schemas.microsoft.com/office/powerpoint/2010/main" val="1677616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err="1"/>
              <a:t>Çeviri</a:t>
            </a:r>
            <a:r>
              <a:rPr lang="en-US" dirty="0"/>
              <a:t>, </a:t>
            </a:r>
            <a:r>
              <a:rPr lang="en-US" dirty="0" err="1"/>
              <a:t>şiirin</a:t>
            </a:r>
            <a:r>
              <a:rPr lang="en-US" dirty="0"/>
              <a:t> </a:t>
            </a:r>
            <a:r>
              <a:rPr lang="en-US" dirty="0" err="1"/>
              <a:t>asıl</a:t>
            </a:r>
            <a:r>
              <a:rPr lang="en-US" dirty="0"/>
              <a:t> </a:t>
            </a:r>
            <a:r>
              <a:rPr lang="en-US" dirty="0" err="1"/>
              <a:t>mesajını</a:t>
            </a:r>
            <a:r>
              <a:rPr lang="en-US" dirty="0"/>
              <a:t> </a:t>
            </a:r>
            <a:r>
              <a:rPr lang="en-US" dirty="0" err="1"/>
              <a:t>koruyabiliyor</a:t>
            </a:r>
            <a:r>
              <a:rPr lang="en-US" dirty="0"/>
              <a:t> mu?</a:t>
            </a:r>
            <a:endParaRPr lang="tr-TR" dirty="0"/>
          </a:p>
          <a:p>
            <a:r>
              <a:rPr lang="en-US" dirty="0" err="1"/>
              <a:t>Daha</a:t>
            </a:r>
            <a:r>
              <a:rPr lang="en-US" dirty="0"/>
              <a:t> </a:t>
            </a:r>
            <a:r>
              <a:rPr lang="en-US" dirty="0" err="1"/>
              <a:t>ritmik</a:t>
            </a:r>
            <a:r>
              <a:rPr lang="en-US" dirty="0"/>
              <a:t> </a:t>
            </a:r>
            <a:r>
              <a:rPr lang="en-US" dirty="0" err="1"/>
              <a:t>ve</a:t>
            </a:r>
            <a:r>
              <a:rPr lang="en-US" dirty="0"/>
              <a:t> </a:t>
            </a:r>
            <a:r>
              <a:rPr lang="en-US" dirty="0" err="1"/>
              <a:t>akıcı</a:t>
            </a:r>
            <a:r>
              <a:rPr lang="en-US" dirty="0"/>
              <a:t> </a:t>
            </a:r>
            <a:r>
              <a:rPr lang="en-US" dirty="0" err="1"/>
              <a:t>bir</a:t>
            </a:r>
            <a:r>
              <a:rPr lang="en-US" dirty="0"/>
              <a:t> </a:t>
            </a:r>
            <a:r>
              <a:rPr lang="en-US" dirty="0" err="1"/>
              <a:t>çeviri</a:t>
            </a:r>
            <a:r>
              <a:rPr lang="en-US" dirty="0"/>
              <a:t> </a:t>
            </a:r>
            <a:r>
              <a:rPr lang="en-US" dirty="0" err="1"/>
              <a:t>nasıl</a:t>
            </a:r>
            <a:r>
              <a:rPr lang="en-US" dirty="0"/>
              <a:t> </a:t>
            </a:r>
            <a:r>
              <a:rPr lang="en-US" dirty="0" err="1"/>
              <a:t>yapılabilirdi</a:t>
            </a:r>
            <a:r>
              <a:rPr lang="en-US" dirty="0"/>
              <a:t>?</a:t>
            </a:r>
            <a:endParaRPr lang="tr-TR"/>
          </a:p>
          <a:p>
            <a:r>
              <a:rPr lang="en-US"/>
              <a:t>Şiirin</a:t>
            </a:r>
            <a:r>
              <a:rPr lang="en-US" dirty="0"/>
              <a:t> </a:t>
            </a:r>
            <a:r>
              <a:rPr lang="en-US" dirty="0" err="1"/>
              <a:t>biçimsel</a:t>
            </a:r>
            <a:r>
              <a:rPr lang="en-US" dirty="0"/>
              <a:t> </a:t>
            </a:r>
            <a:r>
              <a:rPr lang="en-US" dirty="0" err="1"/>
              <a:t>özelliklerini</a:t>
            </a:r>
            <a:r>
              <a:rPr lang="en-US" dirty="0"/>
              <a:t> </a:t>
            </a:r>
            <a:r>
              <a:rPr lang="en-US" dirty="0" err="1"/>
              <a:t>koruyarak</a:t>
            </a:r>
            <a:r>
              <a:rPr lang="en-US" dirty="0"/>
              <a:t> </a:t>
            </a:r>
            <a:r>
              <a:rPr lang="en-US" dirty="0" err="1"/>
              <a:t>çeviri</a:t>
            </a:r>
            <a:r>
              <a:rPr lang="en-US" dirty="0"/>
              <a:t> </a:t>
            </a:r>
            <a:r>
              <a:rPr lang="en-US" dirty="0" err="1"/>
              <a:t>yapmak</a:t>
            </a:r>
            <a:r>
              <a:rPr lang="en-US" dirty="0"/>
              <a:t> </a:t>
            </a:r>
            <a:r>
              <a:rPr lang="en-US" dirty="0" err="1"/>
              <a:t>mı</a:t>
            </a:r>
            <a:r>
              <a:rPr lang="en-US" dirty="0"/>
              <a:t>, </a:t>
            </a:r>
            <a:r>
              <a:rPr lang="en-US" dirty="0" err="1"/>
              <a:t>yoksa</a:t>
            </a:r>
            <a:r>
              <a:rPr lang="en-US" dirty="0"/>
              <a:t> </a:t>
            </a:r>
            <a:r>
              <a:rPr lang="en-US" dirty="0" err="1"/>
              <a:t>anlamı</a:t>
            </a:r>
            <a:r>
              <a:rPr lang="en-US" dirty="0"/>
              <a:t> </a:t>
            </a:r>
            <a:r>
              <a:rPr lang="en-US" dirty="0" err="1"/>
              <a:t>güçlü</a:t>
            </a:r>
            <a:r>
              <a:rPr lang="en-US" dirty="0"/>
              <a:t> </a:t>
            </a:r>
            <a:r>
              <a:rPr lang="en-US" dirty="0" err="1"/>
              <a:t>bir</a:t>
            </a:r>
            <a:r>
              <a:rPr lang="en-US" dirty="0"/>
              <a:t> </a:t>
            </a:r>
            <a:r>
              <a:rPr lang="en-US" dirty="0" err="1"/>
              <a:t>şekilde</a:t>
            </a:r>
            <a:r>
              <a:rPr lang="en-US" dirty="0"/>
              <a:t> </a:t>
            </a:r>
            <a:r>
              <a:rPr lang="en-US" dirty="0" err="1"/>
              <a:t>aktarmak</a:t>
            </a:r>
            <a:r>
              <a:rPr lang="en-US" dirty="0"/>
              <a:t> </a:t>
            </a:r>
            <a:r>
              <a:rPr lang="en-US" dirty="0" err="1"/>
              <a:t>mı</a:t>
            </a:r>
            <a:r>
              <a:rPr lang="en-US" dirty="0"/>
              <a:t> </a:t>
            </a:r>
            <a:r>
              <a:rPr lang="en-US" dirty="0" err="1"/>
              <a:t>daha</a:t>
            </a:r>
            <a:r>
              <a:rPr lang="en-US" dirty="0"/>
              <a:t> </a:t>
            </a:r>
            <a:r>
              <a:rPr lang="en-US" dirty="0" err="1"/>
              <a:t>önemli</a:t>
            </a:r>
            <a:r>
              <a:rPr lang="en-US" dirty="0"/>
              <a:t>?</a:t>
            </a:r>
          </a:p>
        </p:txBody>
      </p:sp>
      <p:sp>
        <p:nvSpPr>
          <p:cNvPr id="4" name="Slayt Numarası Yer Tutucusu 3"/>
          <p:cNvSpPr>
            <a:spLocks noGrp="1"/>
          </p:cNvSpPr>
          <p:nvPr>
            <p:ph type="sldNum" sz="quarter" idx="5"/>
          </p:nvPr>
        </p:nvSpPr>
        <p:spPr/>
        <p:txBody>
          <a:bodyPr/>
          <a:lstStyle/>
          <a:p>
            <a:fld id="{6F9637B1-4D11-49E5-AB24-51547056E9DB}" type="slidenum">
              <a:rPr lang="en-US" smtClean="0"/>
              <a:t>19</a:t>
            </a:fld>
            <a:endParaRPr lang="en-US"/>
          </a:p>
        </p:txBody>
      </p:sp>
    </p:spTree>
    <p:extLst>
      <p:ext uri="{BB962C8B-B14F-4D97-AF65-F5344CB8AC3E}">
        <p14:creationId xmlns:p14="http://schemas.microsoft.com/office/powerpoint/2010/main" val="2921761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18979" y="381001"/>
            <a:ext cx="109728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7416800" y="6509004"/>
            <a:ext cx="4003040" cy="274320"/>
          </a:xfrm>
        </p:spPr>
        <p:txBody>
          <a:bodyPr vert="horz" rtlCol="0"/>
          <a:lstStyle/>
          <a:p>
            <a:fld id="{F9F60BDA-EC8B-49D0-A7F4-CA331AA69CC0}" type="datetimeFigureOut">
              <a:rPr lang="tr-TR" smtClean="0"/>
              <a:t>16.02.2025</a:t>
            </a:fld>
            <a:endParaRPr lang="tr-TR"/>
          </a:p>
        </p:txBody>
      </p:sp>
      <p:sp>
        <p:nvSpPr>
          <p:cNvPr id="11" name="Slide Number Placeholder 10"/>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668B81C7-ED43-4F43-BDB7-76FD20687528}" type="slidenum">
              <a:rPr lang="tr-TR" smtClean="0"/>
              <a:t>‹#›</a:t>
            </a:fld>
            <a:endParaRPr lang="tr-TR"/>
          </a:p>
        </p:txBody>
      </p:sp>
      <p:sp>
        <p:nvSpPr>
          <p:cNvPr id="12" name="Footer Placeholder 11"/>
          <p:cNvSpPr>
            <a:spLocks noGrp="1"/>
          </p:cNvSpPr>
          <p:nvPr>
            <p:ph type="ftr" sz="quarter" idx="12"/>
          </p:nvPr>
        </p:nvSpPr>
        <p:spPr>
          <a:xfrm>
            <a:off x="2133600" y="6509004"/>
            <a:ext cx="5209952" cy="274320"/>
          </a:xfrm>
        </p:spPr>
        <p:txBody>
          <a:bodyPr vert="horz" rtlCol="0"/>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F60BDA-EC8B-49D0-A7F4-CA331AA69CC0}" type="datetimeFigureOut">
              <a:rPr lang="tr-TR" smtClean="0"/>
              <a:t>16.02.2025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B81C7-ED43-4F43-BDB7-76FD2068752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F60BDA-EC8B-49D0-A7F4-CA331AA69CC0}" type="datetimeFigureOut">
              <a:rPr lang="tr-TR" smtClean="0"/>
              <a:t>16.02.2025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B81C7-ED43-4F43-BDB7-76FD2068752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F60BDA-EC8B-49D0-A7F4-CA331AA69CC0}" type="datetimeFigureOut">
              <a:rPr lang="tr-TR" smtClean="0"/>
              <a:t>16.02.2025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B81C7-ED43-4F43-BDB7-76FD2068752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333504" y="3267456"/>
            <a:ext cx="98755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963084" y="3287713"/>
            <a:ext cx="103632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7416800" y="6513670"/>
            <a:ext cx="4003040" cy="274320"/>
          </a:xfrm>
        </p:spPr>
        <p:txBody>
          <a:bodyPr vert="horz" rtlCol="0"/>
          <a:lstStyle/>
          <a:p>
            <a:fld id="{F9F60BDA-EC8B-49D0-A7F4-CA331AA69CC0}" type="datetimeFigureOut">
              <a:rPr lang="tr-TR" smtClean="0"/>
              <a:t>16.02.2025</a:t>
            </a:fld>
            <a:endParaRPr lang="tr-TR"/>
          </a:p>
        </p:txBody>
      </p:sp>
      <p:sp>
        <p:nvSpPr>
          <p:cNvPr id="9" name="Slide Number Placeholder 8"/>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668B81C7-ED43-4F43-BDB7-76FD20687528}" type="slidenum">
              <a:rPr lang="tr-TR" smtClean="0"/>
              <a:t>‹#›</a:t>
            </a:fld>
            <a:endParaRPr lang="tr-TR"/>
          </a:p>
        </p:txBody>
      </p:sp>
      <p:sp>
        <p:nvSpPr>
          <p:cNvPr id="10" name="Footer Placeholder 9"/>
          <p:cNvSpPr>
            <a:spLocks noGrp="1"/>
          </p:cNvSpPr>
          <p:nvPr>
            <p:ph type="ftr" sz="quarter" idx="12"/>
          </p:nvPr>
        </p:nvSpPr>
        <p:spPr>
          <a:xfrm>
            <a:off x="2133600" y="6513670"/>
            <a:ext cx="5209952" cy="274320"/>
          </a:xfrm>
        </p:spPr>
        <p:txBody>
          <a:bodyPr vert="horz" rtlCol="0"/>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9F60BDA-EC8B-49D0-A7F4-CA331AA69CC0}" type="datetimeFigureOut">
              <a:rPr lang="tr-TR" smtClean="0"/>
              <a:t>16.02.2025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1521440" y="6514568"/>
            <a:ext cx="619051" cy="274320"/>
          </a:xfrm>
        </p:spPr>
        <p:txBody>
          <a:bodyPr/>
          <a:lstStyle/>
          <a:p>
            <a:fld id="{668B81C7-ED43-4F43-BDB7-76FD20687528}" type="slidenum">
              <a:rPr lang="tr-TR" smtClean="0"/>
              <a:t>‹#›</a:t>
            </a:fld>
            <a:endParaRPr lang="tr-TR"/>
          </a:p>
        </p:txBody>
      </p:sp>
      <p:sp>
        <p:nvSpPr>
          <p:cNvPr id="10" name="Rectangle 9"/>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22325"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6400800"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609600" y="251948"/>
            <a:ext cx="109728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362201"/>
            <a:ext cx="5386917"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9F60BDA-EC8B-49D0-A7F4-CA331AA69CC0}" type="datetimeFigureOut">
              <a:rPr lang="tr-TR" smtClean="0"/>
              <a:t>16.02.2025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a:xfrm>
            <a:off x="11521440" y="6514568"/>
            <a:ext cx="619051" cy="274320"/>
          </a:xfrm>
        </p:spPr>
        <p:txBody>
          <a:bodyPr/>
          <a:lstStyle/>
          <a:p>
            <a:fld id="{668B81C7-ED43-4F43-BDB7-76FD2068752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53218"/>
            <a:ext cx="109728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9F60BDA-EC8B-49D0-A7F4-CA331AA69CC0}" type="datetimeFigureOut">
              <a:rPr lang="tr-TR" smtClean="0"/>
              <a:t>16.02.2025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B81C7-ED43-4F43-BDB7-76FD20687528}" type="slidenum">
              <a:rPr lang="tr-TR" smtClean="0"/>
              <a:t>‹#›</a:t>
            </a:fld>
            <a:endParaRPr lang="tr-TR"/>
          </a:p>
        </p:txBody>
      </p:sp>
      <p:sp>
        <p:nvSpPr>
          <p:cNvPr id="7" name="Rectangle 6"/>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60BDA-EC8B-49D0-A7F4-CA331AA69CC0}" type="datetimeFigureOut">
              <a:rPr lang="tr-TR" smtClean="0"/>
              <a:t>16.02.2025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8B81C7-ED43-4F43-BDB7-76FD2068752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6743403" y="105765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617515" y="304800"/>
            <a:ext cx="524256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7416800" y="6513670"/>
            <a:ext cx="4003040" cy="274320"/>
          </a:xfrm>
        </p:spPr>
        <p:txBody>
          <a:bodyPr vert="horz" rtlCol="0"/>
          <a:lstStyle/>
          <a:p>
            <a:fld id="{F9F60BDA-EC8B-49D0-A7F4-CA331AA69CC0}" type="datetimeFigureOut">
              <a:rPr lang="tr-TR" smtClean="0"/>
              <a:t>16.02.2025</a:t>
            </a:fld>
            <a:endParaRPr lang="tr-TR"/>
          </a:p>
        </p:txBody>
      </p:sp>
      <p:sp>
        <p:nvSpPr>
          <p:cNvPr id="10" name="Slide Number Placeholder 9"/>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668B81C7-ED43-4F43-BDB7-76FD20687528}" type="slidenum">
              <a:rPr lang="tr-TR" smtClean="0"/>
              <a:t>‹#›</a:t>
            </a:fld>
            <a:endParaRPr lang="tr-TR"/>
          </a:p>
        </p:txBody>
      </p:sp>
      <p:sp>
        <p:nvSpPr>
          <p:cNvPr id="11" name="Footer Placeholder 10"/>
          <p:cNvSpPr>
            <a:spLocks noGrp="1"/>
          </p:cNvSpPr>
          <p:nvPr>
            <p:ph type="ftr" sz="quarter" idx="12"/>
          </p:nvPr>
        </p:nvSpPr>
        <p:spPr>
          <a:xfrm>
            <a:off x="2133600" y="6513670"/>
            <a:ext cx="5209952" cy="274320"/>
          </a:xfrm>
        </p:spPr>
        <p:txBody>
          <a:bodyPr vert="horz" rtlCol="0"/>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53924" y="4724400"/>
            <a:ext cx="73152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7416800" y="6509004"/>
            <a:ext cx="4003040" cy="274320"/>
          </a:xfrm>
        </p:spPr>
        <p:txBody>
          <a:bodyPr vert="horz" rtlCol="0"/>
          <a:lstStyle/>
          <a:p>
            <a:fld id="{F9F60BDA-EC8B-49D0-A7F4-CA331AA69CC0}" type="datetimeFigureOut">
              <a:rPr lang="tr-TR" smtClean="0"/>
              <a:t>16.02.2025</a:t>
            </a:fld>
            <a:endParaRPr lang="tr-TR"/>
          </a:p>
        </p:txBody>
      </p:sp>
      <p:sp>
        <p:nvSpPr>
          <p:cNvPr id="9" name="Slide Number Placeholder 8"/>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668B81C7-ED43-4F43-BDB7-76FD20687528}" type="slidenum">
              <a:rPr lang="tr-TR" smtClean="0"/>
              <a:t>‹#›</a:t>
            </a:fld>
            <a:endParaRPr lang="tr-TR"/>
          </a:p>
        </p:txBody>
      </p:sp>
      <p:sp>
        <p:nvSpPr>
          <p:cNvPr id="10" name="Footer Placeholder 9"/>
          <p:cNvSpPr>
            <a:spLocks noGrp="1"/>
          </p:cNvSpPr>
          <p:nvPr>
            <p:ph type="ftr" sz="quarter" idx="12"/>
          </p:nvPr>
        </p:nvSpPr>
        <p:spPr>
          <a:xfrm>
            <a:off x="2133600" y="6509004"/>
            <a:ext cx="5209952" cy="274320"/>
          </a:xfrm>
        </p:spPr>
        <p:txBody>
          <a:bodyPr vert="horz"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727200" y="6400800"/>
            <a:ext cx="5616352"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Date Placeholder 13"/>
          <p:cNvSpPr>
            <a:spLocks noGrp="1"/>
          </p:cNvSpPr>
          <p:nvPr>
            <p:ph type="dt" sz="half" idx="2"/>
          </p:nvPr>
        </p:nvSpPr>
        <p:spPr>
          <a:xfrm>
            <a:off x="7416800" y="6400800"/>
            <a:ext cx="400304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9F60BDA-EC8B-49D0-A7F4-CA331AA69CC0}" type="datetimeFigureOut">
              <a:rPr lang="tr-TR" smtClean="0"/>
              <a:t>16.02.2025</a:t>
            </a:fld>
            <a:endParaRPr lang="tr-TR"/>
          </a:p>
        </p:txBody>
      </p:sp>
      <p:sp>
        <p:nvSpPr>
          <p:cNvPr id="23" name="Slide Number Placeholder 22"/>
          <p:cNvSpPr>
            <a:spLocks noGrp="1"/>
          </p:cNvSpPr>
          <p:nvPr>
            <p:ph type="sldNum" sz="quarter" idx="4"/>
          </p:nvPr>
        </p:nvSpPr>
        <p:spPr>
          <a:xfrm>
            <a:off x="11518603" y="6514568"/>
            <a:ext cx="619051"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68B81C7-ED43-4F43-BDB7-76FD20687528}" type="slidenum">
              <a:rPr lang="tr-TR" smtClean="0"/>
              <a:t>‹#›</a:t>
            </a:fld>
            <a:endParaRPr lang="tr-TR"/>
          </a:p>
        </p:txBody>
      </p:sp>
      <p:sp>
        <p:nvSpPr>
          <p:cNvPr id="22" name="Title Placeholder 21"/>
          <p:cNvSpPr>
            <a:spLocks noGrp="1"/>
          </p:cNvSpPr>
          <p:nvPr>
            <p:ph type="title"/>
          </p:nvPr>
        </p:nvSpPr>
        <p:spPr>
          <a:xfrm>
            <a:off x="609600" y="253536"/>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609600" y="1646237"/>
            <a:ext cx="109728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literarydevices.net/consonance/" TargetMode="External"/><Relationship Id="rId2" Type="http://schemas.openxmlformats.org/officeDocument/2006/relationships/hyperlink" Target="https://literarydevices.net/assonance/" TargetMode="External"/><Relationship Id="rId1" Type="http://schemas.openxmlformats.org/officeDocument/2006/relationships/slideLayout" Target="../slideLayouts/slideLayout2.xml"/><Relationship Id="rId4" Type="http://schemas.openxmlformats.org/officeDocument/2006/relationships/hyperlink" Target="https://literarydevices.net/alliteratio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literarydevices.net/rhythm/" TargetMode="External"/><Relationship Id="rId2" Type="http://schemas.openxmlformats.org/officeDocument/2006/relationships/hyperlink" Target="https://literarydevices.net/repeti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TEXTUAL ANALYSIS?</a:t>
            </a:r>
          </a:p>
        </p:txBody>
      </p:sp>
      <p:sp>
        <p:nvSpPr>
          <p:cNvPr id="3" name="Content Placeholder 2"/>
          <p:cNvSpPr>
            <a:spLocks noGrp="1"/>
          </p:cNvSpPr>
          <p:nvPr>
            <p:ph idx="1"/>
          </p:nvPr>
        </p:nvSpPr>
        <p:spPr/>
        <p:txBody>
          <a:bodyPr/>
          <a:lstStyle/>
          <a:p>
            <a:r>
              <a:rPr lang="en-US" dirty="0"/>
              <a:t>Textual analysis is a methodology.</a:t>
            </a:r>
          </a:p>
          <a:p>
            <a:r>
              <a:rPr lang="en-US" dirty="0"/>
              <a:t>Textual analysis involves understanding language, symbols, and/or pictures present in texts to gain information.</a:t>
            </a:r>
          </a:p>
          <a:p>
            <a:r>
              <a:rPr lang="en-US" dirty="0"/>
              <a:t>Visual, written, or spoken messages provide cues to ways through which communication may be understood.</a:t>
            </a:r>
          </a:p>
        </p:txBody>
      </p:sp>
    </p:spTree>
    <p:extLst>
      <p:ext uri="{BB962C8B-B14F-4D97-AF65-F5344CB8AC3E}">
        <p14:creationId xmlns:p14="http://schemas.microsoft.com/office/powerpoint/2010/main" val="10904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b="1" dirty="0"/>
              <a:t>General Rhyme</a:t>
            </a:r>
            <a:endParaRPr lang="tr-TR" dirty="0"/>
          </a:p>
        </p:txBody>
      </p:sp>
      <p:sp>
        <p:nvSpPr>
          <p:cNvPr id="3" name="İçerik Yer Tutucusu 2"/>
          <p:cNvSpPr>
            <a:spLocks noGrp="1"/>
          </p:cNvSpPr>
          <p:nvPr>
            <p:ph idx="1"/>
          </p:nvPr>
        </p:nvSpPr>
        <p:spPr/>
        <p:txBody>
          <a:bodyPr/>
          <a:lstStyle/>
          <a:p>
            <a:pPr lvl="1"/>
            <a:r>
              <a:rPr lang="en-US" b="1" i="1" dirty="0">
                <a:hlinkClick r:id="rId2"/>
              </a:rPr>
              <a:t>Assonance</a:t>
            </a:r>
            <a:r>
              <a:rPr lang="en-US" b="1" i="1" dirty="0"/>
              <a:t> or Slant Rhyme </a:t>
            </a:r>
            <a:r>
              <a:rPr lang="en-US" dirty="0"/>
              <a:t>exists in words having </a:t>
            </a:r>
            <a:r>
              <a:rPr lang="en-US" u="sng" dirty="0">
                <a:solidFill>
                  <a:srgbClr val="FF0000"/>
                </a:solidFill>
              </a:rPr>
              <a:t>the same vowel sound</a:t>
            </a:r>
            <a:r>
              <a:rPr lang="en-US" dirty="0"/>
              <a:t>. For instance, k</a:t>
            </a:r>
            <a:r>
              <a:rPr lang="en-US" b="1" i="1" u="sng" dirty="0">
                <a:solidFill>
                  <a:srgbClr val="FF0000"/>
                </a:solidFill>
              </a:rPr>
              <a:t>i</a:t>
            </a:r>
            <a:r>
              <a:rPr lang="en-US" dirty="0"/>
              <a:t>ll and b</a:t>
            </a:r>
            <a:r>
              <a:rPr lang="en-US" b="1" i="1" u="sng" dirty="0">
                <a:solidFill>
                  <a:srgbClr val="FF0000"/>
                </a:solidFill>
              </a:rPr>
              <a:t>i</a:t>
            </a:r>
            <a:r>
              <a:rPr lang="en-US" dirty="0"/>
              <a:t>ll</a:t>
            </a:r>
            <a:r>
              <a:rPr lang="tr-TR" dirty="0"/>
              <a:t> </a:t>
            </a:r>
            <a:r>
              <a:rPr lang="tr-TR" dirty="0" err="1"/>
              <a:t>and</a:t>
            </a:r>
            <a:r>
              <a:rPr lang="en-US" dirty="0"/>
              <a:t> w</a:t>
            </a:r>
            <a:r>
              <a:rPr lang="en-US" b="1" i="1" u="sng" dirty="0">
                <a:solidFill>
                  <a:srgbClr val="FFC000"/>
                </a:solidFill>
              </a:rPr>
              <a:t>a</a:t>
            </a:r>
            <a:r>
              <a:rPr lang="en-US" dirty="0"/>
              <a:t>ll and h</a:t>
            </a:r>
            <a:r>
              <a:rPr lang="en-US" b="1" i="1" u="sng" dirty="0">
                <a:solidFill>
                  <a:srgbClr val="FFC000"/>
                </a:solidFill>
              </a:rPr>
              <a:t>a</a:t>
            </a:r>
            <a:r>
              <a:rPr lang="en-US" dirty="0"/>
              <a:t>ll</a:t>
            </a:r>
            <a:r>
              <a:rPr lang="tr-TR" dirty="0"/>
              <a:t>.</a:t>
            </a:r>
            <a:endParaRPr lang="tr-TR" b="1" i="1" dirty="0">
              <a:hlinkClick r:id="rId3"/>
            </a:endParaRPr>
          </a:p>
          <a:p>
            <a:pPr lvl="1"/>
            <a:endParaRPr lang="tr-TR" b="1" i="1" dirty="0">
              <a:hlinkClick r:id="rId3"/>
            </a:endParaRPr>
          </a:p>
          <a:p>
            <a:pPr lvl="1"/>
            <a:r>
              <a:rPr lang="en-US" b="1" i="1" dirty="0">
                <a:hlinkClick r:id="rId3"/>
              </a:rPr>
              <a:t>Consonance</a:t>
            </a:r>
            <a:r>
              <a:rPr lang="en-US" b="1" i="1" dirty="0"/>
              <a:t> </a:t>
            </a:r>
            <a:r>
              <a:rPr lang="en-US" dirty="0"/>
              <a:t>exists in words having </a:t>
            </a:r>
            <a:r>
              <a:rPr lang="en-US" u="sng" dirty="0">
                <a:solidFill>
                  <a:srgbClr val="FF0000"/>
                </a:solidFill>
              </a:rPr>
              <a:t>the same consonant sound</a:t>
            </a:r>
            <a:r>
              <a:rPr lang="en-US" dirty="0"/>
              <a:t>, such as </a:t>
            </a:r>
            <a:r>
              <a:rPr lang="en-US" b="1" i="1" u="sng" dirty="0">
                <a:solidFill>
                  <a:srgbClr val="FF0000"/>
                </a:solidFill>
              </a:rPr>
              <a:t>r</a:t>
            </a:r>
            <a:r>
              <a:rPr lang="en-US" dirty="0"/>
              <a:t>a</a:t>
            </a:r>
            <a:r>
              <a:rPr lang="en-US" b="1" i="1" u="sng" dirty="0">
                <a:solidFill>
                  <a:srgbClr val="FF0000"/>
                </a:solidFill>
              </a:rPr>
              <a:t>bb</a:t>
            </a:r>
            <a:r>
              <a:rPr lang="en-US" dirty="0"/>
              <a:t>it</a:t>
            </a:r>
            <a:r>
              <a:rPr lang="en-US" u="sng" dirty="0"/>
              <a:t> </a:t>
            </a:r>
            <a:r>
              <a:rPr lang="en-US" dirty="0"/>
              <a:t>and </a:t>
            </a:r>
            <a:r>
              <a:rPr lang="en-US" b="1" i="1" u="sng" dirty="0">
                <a:solidFill>
                  <a:srgbClr val="FF0000"/>
                </a:solidFill>
              </a:rPr>
              <a:t>r</a:t>
            </a:r>
            <a:r>
              <a:rPr lang="en-US" dirty="0"/>
              <a:t>o</a:t>
            </a:r>
            <a:r>
              <a:rPr lang="en-US" b="1" i="1" u="sng" dirty="0">
                <a:solidFill>
                  <a:srgbClr val="FF0000"/>
                </a:solidFill>
              </a:rPr>
              <a:t>bb</a:t>
            </a:r>
            <a:r>
              <a:rPr lang="en-US" dirty="0"/>
              <a:t>er,</a:t>
            </a:r>
            <a:r>
              <a:rPr lang="en-US" dirty="0">
                <a:solidFill>
                  <a:srgbClr val="FF0000"/>
                </a:solidFill>
              </a:rPr>
              <a:t> </a:t>
            </a:r>
            <a:r>
              <a:rPr lang="en-US" b="1" i="1" dirty="0">
                <a:solidFill>
                  <a:srgbClr val="FFC000"/>
                </a:solidFill>
              </a:rPr>
              <a:t>sh</a:t>
            </a:r>
            <a:r>
              <a:rPr lang="en-US" dirty="0"/>
              <a:t>i</a:t>
            </a:r>
            <a:r>
              <a:rPr lang="en-US" b="1" i="1" dirty="0">
                <a:solidFill>
                  <a:srgbClr val="FFC000"/>
                </a:solidFill>
              </a:rPr>
              <a:t>p</a:t>
            </a:r>
            <a:r>
              <a:rPr lang="en-US" dirty="0"/>
              <a:t> and </a:t>
            </a:r>
            <a:r>
              <a:rPr lang="en-US" b="1" i="1" dirty="0">
                <a:solidFill>
                  <a:srgbClr val="FFC000"/>
                </a:solidFill>
              </a:rPr>
              <a:t>sh</a:t>
            </a:r>
            <a:r>
              <a:rPr lang="en-US" dirty="0"/>
              <a:t>ee</a:t>
            </a:r>
            <a:r>
              <a:rPr lang="en-US" b="1" i="1" dirty="0">
                <a:solidFill>
                  <a:srgbClr val="FFC000"/>
                </a:solidFill>
              </a:rPr>
              <a:t>p</a:t>
            </a:r>
            <a:r>
              <a:rPr lang="tr-TR" b="1" i="1" dirty="0"/>
              <a:t>.</a:t>
            </a:r>
            <a:endParaRPr lang="en-US" dirty="0"/>
          </a:p>
          <a:p>
            <a:pPr lvl="1"/>
            <a:endParaRPr lang="tr-TR" b="1" i="1" dirty="0">
              <a:hlinkClick r:id="rId4"/>
            </a:endParaRPr>
          </a:p>
          <a:p>
            <a:pPr lvl="1"/>
            <a:r>
              <a:rPr lang="en-US" b="1" i="1" dirty="0">
                <a:hlinkClick r:id="rId4"/>
              </a:rPr>
              <a:t>Alliteration</a:t>
            </a:r>
            <a:r>
              <a:rPr lang="en-US" b="1" i="1" dirty="0"/>
              <a:t> or Head Rhyme </a:t>
            </a:r>
            <a:r>
              <a:rPr lang="en-US" dirty="0"/>
              <a:t>refers to matching </a:t>
            </a:r>
            <a:r>
              <a:rPr lang="en-US" u="sng" dirty="0">
                <a:solidFill>
                  <a:srgbClr val="FF0000"/>
                </a:solidFill>
              </a:rPr>
              <a:t>initial consonant sounds</a:t>
            </a:r>
            <a:r>
              <a:rPr lang="en-US" dirty="0"/>
              <a:t>, such as </a:t>
            </a:r>
            <a:r>
              <a:rPr lang="en-US" b="1" i="1" u="sng" dirty="0">
                <a:solidFill>
                  <a:srgbClr val="FF0000"/>
                </a:solidFill>
              </a:rPr>
              <a:t>s</a:t>
            </a:r>
            <a:r>
              <a:rPr lang="en-US" dirty="0"/>
              <a:t>ea and </a:t>
            </a:r>
            <a:r>
              <a:rPr lang="en-US" b="1" i="1" u="sng" dirty="0">
                <a:solidFill>
                  <a:srgbClr val="FF0000"/>
                </a:solidFill>
              </a:rPr>
              <a:t>s</a:t>
            </a:r>
            <a:r>
              <a:rPr lang="en-US" dirty="0"/>
              <a:t>eal, and </a:t>
            </a:r>
            <a:r>
              <a:rPr lang="en-US" b="1" i="1" u="sng" dirty="0">
                <a:solidFill>
                  <a:srgbClr val="FFC000"/>
                </a:solidFill>
              </a:rPr>
              <a:t>sh</a:t>
            </a:r>
            <a:r>
              <a:rPr lang="en-US" dirty="0"/>
              <a:t>ip and </a:t>
            </a:r>
            <a:r>
              <a:rPr lang="en-US" b="1" i="1" u="sng" dirty="0" err="1">
                <a:solidFill>
                  <a:srgbClr val="FFC000"/>
                </a:solidFill>
              </a:rPr>
              <a:t>sh</a:t>
            </a:r>
            <a:r>
              <a:rPr lang="tr-TR" dirty="0" err="1"/>
              <a:t>oes</a:t>
            </a:r>
            <a:r>
              <a:rPr lang="tr-TR" dirty="0"/>
              <a:t>.</a:t>
            </a:r>
            <a:endParaRPr lang="en-US" dirty="0"/>
          </a:p>
          <a:p>
            <a:endParaRPr lang="tr-TR" dirty="0"/>
          </a:p>
        </p:txBody>
      </p:sp>
    </p:spTree>
    <p:extLst>
      <p:ext uri="{BB962C8B-B14F-4D97-AF65-F5344CB8AC3E}">
        <p14:creationId xmlns:p14="http://schemas.microsoft.com/office/powerpoint/2010/main" val="3896052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dirty="0"/>
              <a:t>Types of Rhyme According to Position</a:t>
            </a:r>
            <a:endParaRPr lang="tr-TR" dirty="0"/>
          </a:p>
        </p:txBody>
      </p:sp>
      <p:sp>
        <p:nvSpPr>
          <p:cNvPr id="3" name="İçerik Yer Tutucusu 2"/>
          <p:cNvSpPr>
            <a:spLocks noGrp="1"/>
          </p:cNvSpPr>
          <p:nvPr>
            <p:ph idx="1"/>
          </p:nvPr>
        </p:nvSpPr>
        <p:spPr/>
        <p:txBody>
          <a:bodyPr/>
          <a:lstStyle/>
          <a:p>
            <a:r>
              <a:rPr lang="en-US" dirty="0"/>
              <a:t>Example #1: Twinkle, Twinkle Little Star (By Jane Taylor)</a:t>
            </a:r>
          </a:p>
          <a:p>
            <a:pPr marL="0" indent="0">
              <a:buNone/>
            </a:pPr>
            <a:r>
              <a:rPr lang="tr-TR" dirty="0"/>
              <a:t>	</a:t>
            </a:r>
            <a:r>
              <a:rPr lang="en-US" i="1" dirty="0"/>
              <a:t>“Twinkle, twinkle little </a:t>
            </a:r>
            <a:r>
              <a:rPr lang="en-US" i="1" dirty="0">
                <a:solidFill>
                  <a:srgbClr val="FF0000"/>
                </a:solidFill>
              </a:rPr>
              <a:t>star</a:t>
            </a:r>
            <a:r>
              <a:rPr lang="tr-TR" i="1" dirty="0">
                <a:solidFill>
                  <a:srgbClr val="FF0000"/>
                </a:solidFill>
              </a:rPr>
              <a:t> --------</a:t>
            </a:r>
            <a:r>
              <a:rPr lang="tr-TR" i="1" dirty="0">
                <a:solidFill>
                  <a:srgbClr val="FF0000"/>
                </a:solidFill>
                <a:sym typeface="Wingdings" panose="05000000000000000000" pitchFamily="2" charset="2"/>
              </a:rPr>
              <a:t></a:t>
            </a:r>
            <a:r>
              <a:rPr lang="tr-TR" i="1" dirty="0">
                <a:solidFill>
                  <a:srgbClr val="FF0000"/>
                </a:solidFill>
              </a:rPr>
              <a:t>	</a:t>
            </a:r>
            <a:r>
              <a:rPr lang="tr-TR" dirty="0">
                <a:solidFill>
                  <a:srgbClr val="FF0000"/>
                </a:solidFill>
              </a:rPr>
              <a:t>/ɑː(r)/</a:t>
            </a:r>
            <a:endParaRPr lang="en-US" i="1" dirty="0">
              <a:solidFill>
                <a:srgbClr val="FF0000"/>
              </a:solidFill>
            </a:endParaRPr>
          </a:p>
          <a:p>
            <a:pPr marL="0" indent="0">
              <a:buNone/>
            </a:pPr>
            <a:r>
              <a:rPr lang="tr-TR" i="1" dirty="0"/>
              <a:t>	</a:t>
            </a:r>
            <a:r>
              <a:rPr lang="en-US" i="1" dirty="0"/>
              <a:t>How I wonder what you </a:t>
            </a:r>
            <a:r>
              <a:rPr lang="en-US" i="1" dirty="0">
                <a:solidFill>
                  <a:srgbClr val="FF0000"/>
                </a:solidFill>
              </a:rPr>
              <a:t>are</a:t>
            </a:r>
            <a:r>
              <a:rPr lang="en-US" i="1" dirty="0"/>
              <a:t>”</a:t>
            </a:r>
            <a:r>
              <a:rPr lang="tr-TR" i="1" dirty="0"/>
              <a:t> </a:t>
            </a:r>
            <a:r>
              <a:rPr lang="tr-TR" i="1" dirty="0">
                <a:solidFill>
                  <a:srgbClr val="FF0000"/>
                </a:solidFill>
              </a:rPr>
              <a:t>------</a:t>
            </a:r>
            <a:r>
              <a:rPr lang="tr-TR" i="1" dirty="0">
                <a:solidFill>
                  <a:srgbClr val="FF0000"/>
                </a:solidFill>
                <a:sym typeface="Wingdings" panose="05000000000000000000" pitchFamily="2" charset="2"/>
              </a:rPr>
              <a:t> </a:t>
            </a:r>
            <a:r>
              <a:rPr lang="tr-TR" i="1" dirty="0"/>
              <a:t>	</a:t>
            </a:r>
            <a:r>
              <a:rPr lang="tr-TR" dirty="0">
                <a:solidFill>
                  <a:srgbClr val="FF0000"/>
                </a:solidFill>
              </a:rPr>
              <a:t>/ɑː(r)/</a:t>
            </a:r>
            <a:endParaRPr lang="en-US" i="1" dirty="0">
              <a:solidFill>
                <a:srgbClr val="FF0000"/>
              </a:solidFill>
            </a:endParaRPr>
          </a:p>
          <a:p>
            <a:endParaRPr lang="en-US" dirty="0"/>
          </a:p>
          <a:p>
            <a:r>
              <a:rPr lang="en-US" dirty="0"/>
              <a:t>Classification: </a:t>
            </a:r>
            <a:r>
              <a:rPr lang="en-US" b="1" i="1" dirty="0"/>
              <a:t>Tail Rhyme</a:t>
            </a:r>
          </a:p>
          <a:p>
            <a:r>
              <a:rPr lang="en-US" dirty="0"/>
              <a:t>This is the most common type of rhyme. It occurs in the final syllable of a verse or line.</a:t>
            </a:r>
            <a:endParaRPr lang="tr-TR" dirty="0"/>
          </a:p>
        </p:txBody>
      </p:sp>
    </p:spTree>
    <p:extLst>
      <p:ext uri="{BB962C8B-B14F-4D97-AF65-F5344CB8AC3E}">
        <p14:creationId xmlns:p14="http://schemas.microsoft.com/office/powerpoint/2010/main" val="764521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dirty="0"/>
              <a:t>Types of Rhyme According to Position</a:t>
            </a:r>
            <a:endParaRPr lang="tr-TR" dirty="0"/>
          </a:p>
        </p:txBody>
      </p:sp>
      <p:sp>
        <p:nvSpPr>
          <p:cNvPr id="3" name="İçerik Yer Tutucusu 2"/>
          <p:cNvSpPr>
            <a:spLocks noGrp="1"/>
          </p:cNvSpPr>
          <p:nvPr>
            <p:ph idx="1"/>
          </p:nvPr>
        </p:nvSpPr>
        <p:spPr/>
        <p:txBody>
          <a:bodyPr>
            <a:normAutofit lnSpcReduction="10000"/>
          </a:bodyPr>
          <a:lstStyle/>
          <a:p>
            <a:r>
              <a:rPr lang="en-US" dirty="0"/>
              <a:t>Example #2: Don’t Fence Me In (By Cole Porter and Robert Fletcher)</a:t>
            </a:r>
          </a:p>
          <a:p>
            <a:pPr marL="0" indent="0">
              <a:buNone/>
            </a:pPr>
            <a:r>
              <a:rPr lang="tr-TR" dirty="0"/>
              <a:t>	</a:t>
            </a:r>
            <a:r>
              <a:rPr lang="en-US" i="1" dirty="0"/>
              <a:t>“Just turn me loose let me </a:t>
            </a:r>
            <a:r>
              <a:rPr lang="en-US" i="1" dirty="0">
                <a:solidFill>
                  <a:srgbClr val="FF0000"/>
                </a:solidFill>
              </a:rPr>
              <a:t>straddle</a:t>
            </a:r>
            <a:r>
              <a:rPr lang="en-US" i="1" dirty="0"/>
              <a:t> my old </a:t>
            </a:r>
            <a:r>
              <a:rPr lang="en-US" i="1" dirty="0">
                <a:solidFill>
                  <a:srgbClr val="FF0000"/>
                </a:solidFill>
              </a:rPr>
              <a:t>saddle</a:t>
            </a:r>
            <a:r>
              <a:rPr lang="en-US" i="1" dirty="0"/>
              <a:t>,</a:t>
            </a:r>
          </a:p>
          <a:p>
            <a:pPr marL="0" indent="0">
              <a:buNone/>
            </a:pPr>
            <a:r>
              <a:rPr lang="tr-TR" i="1" dirty="0"/>
              <a:t>	</a:t>
            </a:r>
            <a:r>
              <a:rPr lang="en-US" i="1" dirty="0"/>
              <a:t>Underneath the western skies,</a:t>
            </a:r>
          </a:p>
          <a:p>
            <a:pPr marL="0" indent="0">
              <a:buNone/>
            </a:pPr>
            <a:r>
              <a:rPr lang="tr-TR" i="1" dirty="0"/>
              <a:t>	</a:t>
            </a:r>
            <a:r>
              <a:rPr lang="en-US" i="1" dirty="0"/>
              <a:t>On my cayuse let me </a:t>
            </a:r>
            <a:r>
              <a:rPr lang="en-US" i="1" dirty="0">
                <a:solidFill>
                  <a:srgbClr val="FF0000"/>
                </a:solidFill>
              </a:rPr>
              <a:t>wander</a:t>
            </a:r>
            <a:r>
              <a:rPr lang="en-US" i="1" dirty="0"/>
              <a:t> over </a:t>
            </a:r>
            <a:r>
              <a:rPr lang="en-US" i="1" dirty="0">
                <a:solidFill>
                  <a:srgbClr val="FF0000"/>
                </a:solidFill>
              </a:rPr>
              <a:t>yonder</a:t>
            </a:r>
            <a:r>
              <a:rPr lang="en-US" i="1" dirty="0"/>
              <a:t>,</a:t>
            </a:r>
          </a:p>
          <a:p>
            <a:pPr marL="0" indent="0">
              <a:buNone/>
            </a:pPr>
            <a:r>
              <a:rPr lang="tr-TR" i="1" dirty="0"/>
              <a:t>	</a:t>
            </a:r>
            <a:r>
              <a:rPr lang="en-US" i="1" dirty="0" err="1"/>
              <a:t>‘Til</a:t>
            </a:r>
            <a:r>
              <a:rPr lang="en-US" i="1" dirty="0"/>
              <a:t> I see the mountains rise.”</a:t>
            </a:r>
          </a:p>
          <a:p>
            <a:endParaRPr lang="en-US" dirty="0"/>
          </a:p>
          <a:p>
            <a:r>
              <a:rPr lang="en-US" dirty="0"/>
              <a:t>Classification: </a:t>
            </a:r>
            <a:r>
              <a:rPr lang="en-US" b="1" i="1" dirty="0"/>
              <a:t>Internal Rhyme</a:t>
            </a:r>
          </a:p>
          <a:p>
            <a:r>
              <a:rPr lang="en-US" dirty="0"/>
              <a:t>This is a type of rhyme in which a word at the end of a verse rhymes with another word in the same line.</a:t>
            </a:r>
            <a:endParaRPr lang="tr-TR" dirty="0"/>
          </a:p>
        </p:txBody>
      </p:sp>
    </p:spTree>
    <p:extLst>
      <p:ext uri="{BB962C8B-B14F-4D97-AF65-F5344CB8AC3E}">
        <p14:creationId xmlns:p14="http://schemas.microsoft.com/office/powerpoint/2010/main" val="4054288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dirty="0"/>
              <a:t>Types of Rhyme According to Position</a:t>
            </a:r>
            <a:endParaRPr lang="tr-TR" dirty="0"/>
          </a:p>
        </p:txBody>
      </p:sp>
      <p:sp>
        <p:nvSpPr>
          <p:cNvPr id="3" name="İçerik Yer Tutucusu 2"/>
          <p:cNvSpPr>
            <a:spLocks noGrp="1"/>
          </p:cNvSpPr>
          <p:nvPr>
            <p:ph idx="1"/>
          </p:nvPr>
        </p:nvSpPr>
        <p:spPr/>
        <p:txBody>
          <a:bodyPr>
            <a:normAutofit fontScale="85000" lnSpcReduction="20000"/>
          </a:bodyPr>
          <a:lstStyle/>
          <a:p>
            <a:r>
              <a:rPr lang="en-US" dirty="0"/>
              <a:t>Example #4: At </a:t>
            </a:r>
            <a:r>
              <a:rPr lang="en-US" dirty="0" err="1"/>
              <a:t>Lulworth</a:t>
            </a:r>
            <a:r>
              <a:rPr lang="en-US" dirty="0"/>
              <a:t> Cove a Century Back  (By Thomas Hardy)</a:t>
            </a:r>
          </a:p>
          <a:p>
            <a:pPr marL="0" indent="0">
              <a:buNone/>
            </a:pPr>
            <a:r>
              <a:rPr lang="tr-TR" dirty="0"/>
              <a:t>	</a:t>
            </a:r>
            <a:r>
              <a:rPr lang="en-US" i="1" dirty="0"/>
              <a:t>“Had I but lived a hundred years </a:t>
            </a:r>
            <a:r>
              <a:rPr lang="en-US" i="1" dirty="0">
                <a:solidFill>
                  <a:srgbClr val="FF0000"/>
                </a:solidFill>
              </a:rPr>
              <a:t>ago</a:t>
            </a:r>
            <a:r>
              <a:rPr lang="tr-TR" i="1" dirty="0">
                <a:solidFill>
                  <a:srgbClr val="FF0000"/>
                </a:solidFill>
              </a:rPr>
              <a:t> ------------</a:t>
            </a:r>
            <a:r>
              <a:rPr lang="tr-TR" i="1" dirty="0">
                <a:solidFill>
                  <a:srgbClr val="FF0000"/>
                </a:solidFill>
                <a:sym typeface="Wingdings" panose="05000000000000000000" pitchFamily="2" charset="2"/>
              </a:rPr>
              <a:t></a:t>
            </a:r>
            <a:r>
              <a:rPr lang="tr-TR" i="1" dirty="0">
                <a:solidFill>
                  <a:srgbClr val="FF0000"/>
                </a:solidFill>
              </a:rPr>
              <a:t>	</a:t>
            </a:r>
            <a:r>
              <a:rPr lang="tr-TR" dirty="0">
                <a:solidFill>
                  <a:srgbClr val="FF0000"/>
                </a:solidFill>
              </a:rPr>
              <a:t>/</a:t>
            </a:r>
            <a:r>
              <a:rPr lang="tr-TR" dirty="0" err="1">
                <a:solidFill>
                  <a:srgbClr val="FF0000"/>
                </a:solidFill>
              </a:rPr>
              <a:t>əˈɡəʊ</a:t>
            </a:r>
            <a:r>
              <a:rPr lang="tr-TR" dirty="0">
                <a:solidFill>
                  <a:srgbClr val="FF0000"/>
                </a:solidFill>
              </a:rPr>
              <a:t>/  </a:t>
            </a:r>
            <a:r>
              <a:rPr lang="tr-TR" dirty="0">
                <a:solidFill>
                  <a:srgbClr val="002060"/>
                </a:solidFill>
              </a:rPr>
              <a:t>(A)</a:t>
            </a:r>
            <a:endParaRPr lang="en-US" i="1" dirty="0">
              <a:solidFill>
                <a:srgbClr val="002060"/>
              </a:solidFill>
            </a:endParaRPr>
          </a:p>
          <a:p>
            <a:pPr marL="0" indent="0">
              <a:buNone/>
            </a:pPr>
            <a:r>
              <a:rPr lang="tr-TR" i="1" dirty="0"/>
              <a:t>	</a:t>
            </a:r>
            <a:r>
              <a:rPr lang="en-US" i="1" dirty="0"/>
              <a:t>I might have gone, as I have gone this </a:t>
            </a:r>
            <a:r>
              <a:rPr lang="en-US" i="1" dirty="0">
                <a:solidFill>
                  <a:srgbClr val="FFC000"/>
                </a:solidFill>
              </a:rPr>
              <a:t>year</a:t>
            </a:r>
            <a:r>
              <a:rPr lang="en-US" i="1" dirty="0"/>
              <a:t>,</a:t>
            </a:r>
            <a:r>
              <a:rPr lang="tr-TR" i="1" dirty="0"/>
              <a:t> </a:t>
            </a:r>
            <a:r>
              <a:rPr lang="tr-TR" i="1" dirty="0">
                <a:solidFill>
                  <a:srgbClr val="FFC000"/>
                </a:solidFill>
              </a:rPr>
              <a:t>----</a:t>
            </a:r>
            <a:r>
              <a:rPr lang="tr-TR" i="1" dirty="0">
                <a:solidFill>
                  <a:srgbClr val="FFC000"/>
                </a:solidFill>
                <a:sym typeface="Wingdings" panose="05000000000000000000" pitchFamily="2" charset="2"/>
              </a:rPr>
              <a:t></a:t>
            </a:r>
            <a:r>
              <a:rPr lang="tr-TR" i="1" dirty="0"/>
              <a:t>	</a:t>
            </a:r>
            <a:r>
              <a:rPr lang="tr-TR" dirty="0">
                <a:solidFill>
                  <a:srgbClr val="FFC000"/>
                </a:solidFill>
              </a:rPr>
              <a:t>/</a:t>
            </a:r>
            <a:r>
              <a:rPr lang="tr-TR" dirty="0" err="1">
                <a:solidFill>
                  <a:srgbClr val="FFC000"/>
                </a:solidFill>
              </a:rPr>
              <a:t>jɪə</a:t>
            </a:r>
            <a:r>
              <a:rPr lang="tr-TR" dirty="0">
                <a:solidFill>
                  <a:srgbClr val="FFC000"/>
                </a:solidFill>
              </a:rPr>
              <a:t>(r)/    </a:t>
            </a:r>
            <a:r>
              <a:rPr lang="tr-TR" dirty="0">
                <a:solidFill>
                  <a:srgbClr val="002060"/>
                </a:solidFill>
              </a:rPr>
              <a:t>(B)</a:t>
            </a:r>
            <a:endParaRPr lang="en-US" i="1" dirty="0">
              <a:solidFill>
                <a:srgbClr val="002060"/>
              </a:solidFill>
            </a:endParaRPr>
          </a:p>
          <a:p>
            <a:pPr marL="0" indent="0">
              <a:buNone/>
            </a:pPr>
            <a:r>
              <a:rPr lang="tr-TR" i="1" dirty="0"/>
              <a:t>	</a:t>
            </a:r>
            <a:r>
              <a:rPr lang="en-US" i="1" dirty="0"/>
              <a:t>By </a:t>
            </a:r>
            <a:r>
              <a:rPr lang="en-US" i="1" dirty="0" err="1"/>
              <a:t>Warmwell</a:t>
            </a:r>
            <a:r>
              <a:rPr lang="en-US" i="1" dirty="0"/>
              <a:t> Cross on to a Cove I </a:t>
            </a:r>
            <a:r>
              <a:rPr lang="en-US" i="1" dirty="0">
                <a:solidFill>
                  <a:srgbClr val="FF0000"/>
                </a:solidFill>
              </a:rPr>
              <a:t>know</a:t>
            </a:r>
            <a:r>
              <a:rPr lang="en-US" i="1" dirty="0"/>
              <a:t>,</a:t>
            </a:r>
            <a:r>
              <a:rPr lang="tr-TR" i="1" dirty="0"/>
              <a:t> </a:t>
            </a:r>
            <a:r>
              <a:rPr lang="tr-TR" i="1" dirty="0">
                <a:solidFill>
                  <a:srgbClr val="FF0000"/>
                </a:solidFill>
              </a:rPr>
              <a:t>--------</a:t>
            </a:r>
            <a:r>
              <a:rPr lang="tr-TR" i="1" dirty="0">
                <a:solidFill>
                  <a:srgbClr val="FF0000"/>
                </a:solidFill>
                <a:sym typeface="Wingdings" panose="05000000000000000000" pitchFamily="2" charset="2"/>
              </a:rPr>
              <a:t> </a:t>
            </a:r>
            <a:r>
              <a:rPr lang="tr-TR" i="1" dirty="0"/>
              <a:t>	</a:t>
            </a:r>
            <a:r>
              <a:rPr lang="tr-TR" dirty="0">
                <a:solidFill>
                  <a:srgbClr val="FF0000"/>
                </a:solidFill>
              </a:rPr>
              <a:t>/</a:t>
            </a:r>
            <a:r>
              <a:rPr lang="tr-TR" dirty="0" err="1">
                <a:solidFill>
                  <a:srgbClr val="FF0000"/>
                </a:solidFill>
              </a:rPr>
              <a:t>nəʊ</a:t>
            </a:r>
            <a:r>
              <a:rPr lang="tr-TR" dirty="0">
                <a:solidFill>
                  <a:srgbClr val="FF0000"/>
                </a:solidFill>
              </a:rPr>
              <a:t>/      </a:t>
            </a:r>
            <a:r>
              <a:rPr lang="tr-TR" dirty="0">
                <a:solidFill>
                  <a:srgbClr val="002060"/>
                </a:solidFill>
              </a:rPr>
              <a:t>(A)</a:t>
            </a:r>
            <a:r>
              <a:rPr lang="tr-TR" dirty="0">
                <a:solidFill>
                  <a:srgbClr val="FF0000"/>
                </a:solidFill>
              </a:rPr>
              <a:t>   </a:t>
            </a:r>
            <a:endParaRPr lang="en-US" i="1" dirty="0">
              <a:solidFill>
                <a:srgbClr val="FF0000"/>
              </a:solidFill>
            </a:endParaRPr>
          </a:p>
          <a:p>
            <a:pPr marL="0" indent="0">
              <a:buNone/>
            </a:pPr>
            <a:r>
              <a:rPr lang="tr-TR" i="1" dirty="0"/>
              <a:t>	</a:t>
            </a:r>
            <a:r>
              <a:rPr lang="en-US" i="1" dirty="0"/>
              <a:t>And Time have placed his finger on me </a:t>
            </a:r>
            <a:r>
              <a:rPr lang="en-US" i="1" dirty="0">
                <a:solidFill>
                  <a:srgbClr val="FFC000"/>
                </a:solidFill>
              </a:rPr>
              <a:t>there</a:t>
            </a:r>
            <a:r>
              <a:rPr lang="en-US" i="1" dirty="0"/>
              <a:t>…”</a:t>
            </a:r>
            <a:r>
              <a:rPr lang="tr-TR" i="1" dirty="0">
                <a:solidFill>
                  <a:srgbClr val="FFC000"/>
                </a:solidFill>
                <a:sym typeface="Wingdings" panose="05000000000000000000" pitchFamily="2" charset="2"/>
              </a:rPr>
              <a:t> </a:t>
            </a:r>
            <a:r>
              <a:rPr lang="tr-TR" i="1" dirty="0"/>
              <a:t>	</a:t>
            </a:r>
            <a:r>
              <a:rPr lang="tr-TR" dirty="0">
                <a:solidFill>
                  <a:srgbClr val="FFC000"/>
                </a:solidFill>
              </a:rPr>
              <a:t>/</a:t>
            </a:r>
            <a:r>
              <a:rPr lang="tr-TR" dirty="0" err="1">
                <a:solidFill>
                  <a:srgbClr val="FFC000"/>
                </a:solidFill>
              </a:rPr>
              <a:t>ðeə</a:t>
            </a:r>
            <a:r>
              <a:rPr lang="tr-TR" dirty="0">
                <a:solidFill>
                  <a:srgbClr val="FFC000"/>
                </a:solidFill>
              </a:rPr>
              <a:t>(r)/  </a:t>
            </a:r>
            <a:r>
              <a:rPr lang="tr-TR" dirty="0">
                <a:solidFill>
                  <a:srgbClr val="002060"/>
                </a:solidFill>
              </a:rPr>
              <a:t>(B)</a:t>
            </a:r>
            <a:endParaRPr lang="en-US" i="1" dirty="0">
              <a:solidFill>
                <a:srgbClr val="002060"/>
              </a:solidFill>
            </a:endParaRPr>
          </a:p>
          <a:p>
            <a:endParaRPr lang="en-US" dirty="0"/>
          </a:p>
          <a:p>
            <a:r>
              <a:rPr lang="en-US" dirty="0"/>
              <a:t>Classification: </a:t>
            </a:r>
            <a:r>
              <a:rPr lang="en-US" b="1" i="1" dirty="0"/>
              <a:t>Cross rhyme</a:t>
            </a:r>
          </a:p>
          <a:p>
            <a:r>
              <a:rPr lang="en-US" dirty="0"/>
              <a:t>This refers to matching sounds at the ends of intervening lines.</a:t>
            </a:r>
            <a:endParaRPr lang="tr-TR" dirty="0"/>
          </a:p>
        </p:txBody>
      </p:sp>
    </p:spTree>
    <p:extLst>
      <p:ext uri="{BB962C8B-B14F-4D97-AF65-F5344CB8AC3E}">
        <p14:creationId xmlns:p14="http://schemas.microsoft.com/office/powerpoint/2010/main" val="1193013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err="1"/>
              <a:t>Function</a:t>
            </a:r>
            <a:r>
              <a:rPr lang="tr-TR" dirty="0"/>
              <a:t> of </a:t>
            </a:r>
            <a:r>
              <a:rPr lang="tr-TR" dirty="0" err="1"/>
              <a:t>Rhyme</a:t>
            </a:r>
            <a:endParaRPr lang="tr-TR" dirty="0"/>
          </a:p>
        </p:txBody>
      </p:sp>
      <p:sp>
        <p:nvSpPr>
          <p:cNvPr id="3" name="İçerik Yer Tutucusu 2"/>
          <p:cNvSpPr>
            <a:spLocks noGrp="1"/>
          </p:cNvSpPr>
          <p:nvPr>
            <p:ph idx="1"/>
          </p:nvPr>
        </p:nvSpPr>
        <p:spPr/>
        <p:txBody>
          <a:bodyPr/>
          <a:lstStyle/>
          <a:p>
            <a:r>
              <a:rPr lang="en-US" dirty="0"/>
              <a:t>It gives poetry a typical symmetry that differentiates poetry from prose.</a:t>
            </a:r>
          </a:p>
          <a:p>
            <a:endParaRPr lang="tr-TR" dirty="0"/>
          </a:p>
          <a:p>
            <a:r>
              <a:rPr lang="en-US" dirty="0"/>
              <a:t>It makes recital of poetry a pleasurable experience for the readers, as the repetitive patterns render musicality and rhythm to it.</a:t>
            </a:r>
          </a:p>
          <a:p>
            <a:endParaRPr lang="tr-TR" dirty="0"/>
          </a:p>
        </p:txBody>
      </p:sp>
    </p:spTree>
    <p:extLst>
      <p:ext uri="{BB962C8B-B14F-4D97-AF65-F5344CB8AC3E}">
        <p14:creationId xmlns:p14="http://schemas.microsoft.com/office/powerpoint/2010/main" val="2883548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Orhan Ülkülü - </a:t>
            </a:r>
            <a:r>
              <a:rPr lang="tr-TR" i="1" dirty="0"/>
              <a:t>İngilizcede Çok Ünlü Şiirler</a:t>
            </a:r>
            <a:endParaRPr lang="en-US" dirty="0"/>
          </a:p>
        </p:txBody>
      </p:sp>
      <p:sp>
        <p:nvSpPr>
          <p:cNvPr id="3" name="Content Placeholder 2"/>
          <p:cNvSpPr>
            <a:spLocks noGrp="1"/>
          </p:cNvSpPr>
          <p:nvPr>
            <p:ph idx="1"/>
          </p:nvPr>
        </p:nvSpPr>
        <p:spPr/>
        <p:txBody>
          <a:bodyPr/>
          <a:lstStyle/>
          <a:p>
            <a:r>
              <a:rPr lang="tr-TR" i="1" dirty="0"/>
              <a:t>The Tiger – Kaplan (by William Blake)</a:t>
            </a:r>
          </a:p>
          <a:p>
            <a:endParaRPr lang="tr-TR" dirty="0"/>
          </a:p>
          <a:p>
            <a:r>
              <a:rPr lang="tr-TR" dirty="0"/>
              <a:t>‘What immortal hand or eye / Could frame thy fearful symmetry?’ </a:t>
            </a:r>
          </a:p>
          <a:p>
            <a:endParaRPr lang="tr-TR" dirty="0"/>
          </a:p>
          <a:p>
            <a:r>
              <a:rPr lang="tr-TR" dirty="0"/>
              <a:t>‘O korku veren düzgün vücudunu, senin / Hangi ölümsüz el, hangi gözdür yaratan?’ </a:t>
            </a:r>
          </a:p>
          <a:p>
            <a:endParaRPr lang="en-US" dirty="0"/>
          </a:p>
        </p:txBody>
      </p:sp>
    </p:spTree>
    <p:extLst>
      <p:ext uri="{BB962C8B-B14F-4D97-AF65-F5344CB8AC3E}">
        <p14:creationId xmlns:p14="http://schemas.microsoft.com/office/powerpoint/2010/main" val="1649268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Orhan Ülkülü - </a:t>
            </a:r>
            <a:r>
              <a:rPr lang="tr-TR" i="1" dirty="0"/>
              <a:t>İngilizcede Çok Ünlü Şiirler</a:t>
            </a:r>
            <a:endParaRPr lang="en-US" dirty="0"/>
          </a:p>
        </p:txBody>
      </p:sp>
      <p:sp>
        <p:nvSpPr>
          <p:cNvPr id="3" name="Content Placeholder 2"/>
          <p:cNvSpPr>
            <a:spLocks noGrp="1"/>
          </p:cNvSpPr>
          <p:nvPr>
            <p:ph idx="1"/>
          </p:nvPr>
        </p:nvSpPr>
        <p:spPr/>
        <p:txBody>
          <a:bodyPr/>
          <a:lstStyle/>
          <a:p>
            <a:r>
              <a:rPr lang="tr-TR" i="1" dirty="0"/>
              <a:t>Tiger - Kaplan</a:t>
            </a:r>
          </a:p>
          <a:p>
            <a:pPr lvl="1"/>
            <a:r>
              <a:rPr lang="tr-TR" dirty="0"/>
              <a:t>‘What immortal hand or eye / Could frame thy fearful symmetry?’ </a:t>
            </a:r>
          </a:p>
          <a:p>
            <a:pPr lvl="1"/>
            <a:r>
              <a:rPr lang="tr-TR" dirty="0"/>
              <a:t>‘O korku veren düzgün vücudunu, senin / Hangi ölümsüz el, hangi gözdür yaratan?’ </a:t>
            </a:r>
          </a:p>
          <a:p>
            <a:r>
              <a:rPr lang="tr-TR" dirty="0"/>
              <a:t>Symmetry = simetri, bakışım</a:t>
            </a:r>
          </a:p>
          <a:p>
            <a:r>
              <a:rPr lang="tr-TR" dirty="0"/>
              <a:t>Düzgün = decent, straight</a:t>
            </a:r>
          </a:p>
          <a:p>
            <a:r>
              <a:rPr lang="tr-TR" dirty="0"/>
              <a:t>Vücut = Kaynak metinde yok!</a:t>
            </a:r>
          </a:p>
          <a:p>
            <a:r>
              <a:rPr lang="tr-TR" dirty="0"/>
              <a:t>Frame = </a:t>
            </a:r>
            <a:r>
              <a:rPr lang="tr-TR" strike="sngStrike" dirty="0"/>
              <a:t>şekillendirmek</a:t>
            </a:r>
            <a:r>
              <a:rPr lang="tr-TR" dirty="0"/>
              <a:t>, yaratmak = create</a:t>
            </a:r>
          </a:p>
          <a:p>
            <a:r>
              <a:rPr lang="tr-TR" dirty="0"/>
              <a:t>What x1 , hangi x2</a:t>
            </a:r>
          </a:p>
          <a:p>
            <a:endParaRPr lang="en-US" dirty="0"/>
          </a:p>
        </p:txBody>
      </p:sp>
    </p:spTree>
    <p:extLst>
      <p:ext uri="{BB962C8B-B14F-4D97-AF65-F5344CB8AC3E}">
        <p14:creationId xmlns:p14="http://schemas.microsoft.com/office/powerpoint/2010/main" val="3464769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228600" lvl="1">
              <a:spcBef>
                <a:spcPts val="1000"/>
              </a:spcBef>
            </a:pPr>
            <a:r>
              <a:rPr lang="tr-TR" sz="2800" dirty="0"/>
              <a:t>‘What immortal hand or eye / Could frame thy fearful symmetry?’ </a:t>
            </a:r>
          </a:p>
          <a:p>
            <a:pPr marL="0" indent="0">
              <a:buNone/>
            </a:pPr>
            <a:endParaRPr lang="tr-TR" dirty="0"/>
          </a:p>
          <a:p>
            <a:pPr lvl="1"/>
            <a:r>
              <a:rPr lang="tr-TR" dirty="0"/>
              <a:t>‘Hangi ölümsüz el veya göz / Senin korkulu simetrini şekillendirebildi?’</a:t>
            </a:r>
          </a:p>
          <a:p>
            <a:endParaRPr lang="tr-TR" dirty="0"/>
          </a:p>
          <a:p>
            <a:pPr marL="685800" lvl="2">
              <a:spcBef>
                <a:spcPts val="1000"/>
              </a:spcBef>
            </a:pPr>
            <a:r>
              <a:rPr lang="tr-TR" sz="2400" dirty="0"/>
              <a:t>‘O korku veren düzgün vücudunu, senin / Hangi ölümsüz el, hangi gözdür yaratan?’ </a:t>
            </a:r>
          </a:p>
          <a:p>
            <a:pPr marL="457200" lvl="2" indent="0">
              <a:spcBef>
                <a:spcPts val="1000"/>
              </a:spcBef>
              <a:buNone/>
            </a:pPr>
            <a:endParaRPr lang="tr-TR" dirty="0"/>
          </a:p>
          <a:p>
            <a:r>
              <a:rPr lang="tr-TR" dirty="0"/>
              <a:t>Doğru çeviri ?</a:t>
            </a:r>
          </a:p>
          <a:p>
            <a:r>
              <a:rPr lang="tr-TR"/>
              <a:t>Güzel çeviri ?</a:t>
            </a:r>
          </a:p>
          <a:p>
            <a:endParaRPr lang="en-US"/>
          </a:p>
        </p:txBody>
      </p:sp>
    </p:spTree>
    <p:extLst>
      <p:ext uri="{BB962C8B-B14F-4D97-AF65-F5344CB8AC3E}">
        <p14:creationId xmlns:p14="http://schemas.microsoft.com/office/powerpoint/2010/main" val="3710738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D0621F-8038-1C7C-6717-8F10FE6894F7}"/>
              </a:ext>
            </a:extLst>
          </p:cNvPr>
          <p:cNvSpPr>
            <a:spLocks noGrp="1"/>
          </p:cNvSpPr>
          <p:nvPr>
            <p:ph type="title"/>
          </p:nvPr>
        </p:nvSpPr>
        <p:spPr/>
        <p:txBody>
          <a:bodyPr/>
          <a:lstStyle/>
          <a:p>
            <a:r>
              <a:rPr lang="tr-TR" dirty="0"/>
              <a:t>TASK</a:t>
            </a:r>
            <a:endParaRPr lang="en-US" dirty="0"/>
          </a:p>
        </p:txBody>
      </p:sp>
      <p:graphicFrame>
        <p:nvGraphicFramePr>
          <p:cNvPr id="4" name="İçerik Yer Tutucusu 3">
            <a:extLst>
              <a:ext uri="{FF2B5EF4-FFF2-40B4-BE49-F238E27FC236}">
                <a16:creationId xmlns:a16="http://schemas.microsoft.com/office/drawing/2014/main" id="{123F45A4-0EE2-F043-7729-613F5A70B492}"/>
              </a:ext>
            </a:extLst>
          </p:cNvPr>
          <p:cNvGraphicFramePr>
            <a:graphicFrameLocks noGrp="1"/>
          </p:cNvGraphicFramePr>
          <p:nvPr>
            <p:ph idx="1"/>
            <p:extLst>
              <p:ext uri="{D42A27DB-BD31-4B8C-83A1-F6EECF244321}">
                <p14:modId xmlns:p14="http://schemas.microsoft.com/office/powerpoint/2010/main" val="3910157224"/>
              </p:ext>
            </p:extLst>
          </p:nvPr>
        </p:nvGraphicFramePr>
        <p:xfrm>
          <a:off x="882733" y="1864426"/>
          <a:ext cx="9686307" cy="3513166"/>
        </p:xfrm>
        <a:graphic>
          <a:graphicData uri="http://schemas.openxmlformats.org/drawingml/2006/table">
            <a:tbl>
              <a:tblPr firstRow="1" bandRow="1">
                <a:tableStyleId>{F5AB1C69-6EDB-4FF4-983F-18BD219EF322}</a:tableStyleId>
              </a:tblPr>
              <a:tblGrid>
                <a:gridCol w="4093029">
                  <a:extLst>
                    <a:ext uri="{9D8B030D-6E8A-4147-A177-3AD203B41FA5}">
                      <a16:colId xmlns:a16="http://schemas.microsoft.com/office/drawing/2014/main" val="679483212"/>
                    </a:ext>
                  </a:extLst>
                </a:gridCol>
                <a:gridCol w="2364509">
                  <a:extLst>
                    <a:ext uri="{9D8B030D-6E8A-4147-A177-3AD203B41FA5}">
                      <a16:colId xmlns:a16="http://schemas.microsoft.com/office/drawing/2014/main" val="3499859701"/>
                    </a:ext>
                  </a:extLst>
                </a:gridCol>
                <a:gridCol w="3228769">
                  <a:extLst>
                    <a:ext uri="{9D8B030D-6E8A-4147-A177-3AD203B41FA5}">
                      <a16:colId xmlns:a16="http://schemas.microsoft.com/office/drawing/2014/main" val="1436014289"/>
                    </a:ext>
                  </a:extLst>
                </a:gridCol>
              </a:tblGrid>
              <a:tr h="742804">
                <a:tc>
                  <a:txBody>
                    <a:bodyPr/>
                    <a:lstStyle/>
                    <a:p>
                      <a:r>
                        <a:rPr lang="en-US" b="1" dirty="0" err="1"/>
                        <a:t>Şiir</a:t>
                      </a:r>
                      <a:r>
                        <a:rPr lang="en-US" b="1" dirty="0"/>
                        <a:t> </a:t>
                      </a:r>
                      <a:r>
                        <a:rPr lang="en-US" b="1" dirty="0" err="1"/>
                        <a:t>Dizesi</a:t>
                      </a:r>
                      <a:endParaRPr lang="en-US" dirty="0"/>
                    </a:p>
                  </a:txBody>
                  <a:tcPr anchor="ctr"/>
                </a:tc>
                <a:tc>
                  <a:txBody>
                    <a:bodyPr/>
                    <a:lstStyle/>
                    <a:p>
                      <a:r>
                        <a:rPr lang="tr-TR" b="1" dirty="0"/>
                        <a:t>Kafiye</a:t>
                      </a:r>
                      <a:endParaRPr lang="en-US" dirty="0"/>
                    </a:p>
                  </a:txBody>
                  <a:tcPr anchor="ctr"/>
                </a:tc>
                <a:tc>
                  <a:txBody>
                    <a:bodyPr/>
                    <a:lstStyle/>
                    <a:p>
                      <a:r>
                        <a:rPr lang="tr-TR" dirty="0"/>
                        <a:t>Açıklama</a:t>
                      </a:r>
                      <a:endParaRPr lang="en-US" dirty="0"/>
                    </a:p>
                  </a:txBody>
                  <a:tcPr anchor="ctr"/>
                </a:tc>
                <a:extLst>
                  <a:ext uri="{0D108BD9-81ED-4DB2-BD59-A6C34878D82A}">
                    <a16:rowId xmlns:a16="http://schemas.microsoft.com/office/drawing/2014/main" val="1292371338"/>
                  </a:ext>
                </a:extLst>
              </a:tr>
              <a:tr h="923454">
                <a:tc>
                  <a:txBody>
                    <a:bodyPr/>
                    <a:lstStyle/>
                    <a:p>
                      <a:r>
                        <a:rPr lang="en-US" b="1" dirty="0"/>
                        <a:t>"Once upon a midnight dreary, while I pondered, weak and weary"</a:t>
                      </a:r>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960252332"/>
                  </a:ext>
                </a:extLst>
              </a:tr>
              <a:tr h="923454">
                <a:tc>
                  <a:txBody>
                    <a:bodyPr/>
                    <a:lstStyle/>
                    <a:p>
                      <a:r>
                        <a:rPr lang="tr-TR" b="1" dirty="0"/>
                        <a:t>‘’</a:t>
                      </a:r>
                      <a:r>
                        <a:rPr lang="en-US" b="1" dirty="0"/>
                        <a:t>I wandered lonely as a cloud, that floats on high o'er vales and crowd"</a:t>
                      </a:r>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363372509"/>
                  </a:ext>
                </a:extLst>
              </a:tr>
              <a:tr h="923454">
                <a:tc>
                  <a:txBody>
                    <a:bodyPr/>
                    <a:lstStyle/>
                    <a:p>
                      <a:r>
                        <a:rPr lang="en-US" b="1" dirty="0"/>
                        <a:t>"The ship has sailed through storm and hail, yet still she flies with tattered sail"</a:t>
                      </a:r>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90947244"/>
                  </a:ext>
                </a:extLst>
              </a:tr>
            </a:tbl>
          </a:graphicData>
        </a:graphic>
      </p:graphicFrame>
    </p:spTree>
    <p:extLst>
      <p:ext uri="{BB962C8B-B14F-4D97-AF65-F5344CB8AC3E}">
        <p14:creationId xmlns:p14="http://schemas.microsoft.com/office/powerpoint/2010/main" val="31154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89E3E8-A987-35B3-8E14-CD8C3DC7F1AE}"/>
              </a:ext>
            </a:extLst>
          </p:cNvPr>
          <p:cNvSpPr>
            <a:spLocks noGrp="1"/>
          </p:cNvSpPr>
          <p:nvPr>
            <p:ph type="title"/>
          </p:nvPr>
        </p:nvSpPr>
        <p:spPr/>
        <p:txBody>
          <a:bodyPr/>
          <a:lstStyle/>
          <a:p>
            <a:endParaRPr lang="en-US"/>
          </a:p>
        </p:txBody>
      </p:sp>
      <p:graphicFrame>
        <p:nvGraphicFramePr>
          <p:cNvPr id="4" name="İçerik Yer Tutucusu 3">
            <a:extLst>
              <a:ext uri="{FF2B5EF4-FFF2-40B4-BE49-F238E27FC236}">
                <a16:creationId xmlns:a16="http://schemas.microsoft.com/office/drawing/2014/main" id="{3B127121-07F3-35F7-9F64-A9A1E55E09F4}"/>
              </a:ext>
            </a:extLst>
          </p:cNvPr>
          <p:cNvGraphicFramePr>
            <a:graphicFrameLocks noGrp="1"/>
          </p:cNvGraphicFramePr>
          <p:nvPr>
            <p:ph idx="1"/>
            <p:extLst>
              <p:ext uri="{D42A27DB-BD31-4B8C-83A1-F6EECF244321}">
                <p14:modId xmlns:p14="http://schemas.microsoft.com/office/powerpoint/2010/main" val="3964067159"/>
              </p:ext>
            </p:extLst>
          </p:nvPr>
        </p:nvGraphicFramePr>
        <p:xfrm>
          <a:off x="609600" y="1646238"/>
          <a:ext cx="9686307" cy="3949843"/>
        </p:xfrm>
        <a:graphic>
          <a:graphicData uri="http://schemas.openxmlformats.org/drawingml/2006/table">
            <a:tbl>
              <a:tblPr firstRow="1" bandRow="1">
                <a:tableStyleId>{F5AB1C69-6EDB-4FF4-983F-18BD219EF322}</a:tableStyleId>
              </a:tblPr>
              <a:tblGrid>
                <a:gridCol w="4093029">
                  <a:extLst>
                    <a:ext uri="{9D8B030D-6E8A-4147-A177-3AD203B41FA5}">
                      <a16:colId xmlns:a16="http://schemas.microsoft.com/office/drawing/2014/main" val="679483212"/>
                    </a:ext>
                  </a:extLst>
                </a:gridCol>
                <a:gridCol w="2364509">
                  <a:extLst>
                    <a:ext uri="{9D8B030D-6E8A-4147-A177-3AD203B41FA5}">
                      <a16:colId xmlns:a16="http://schemas.microsoft.com/office/drawing/2014/main" val="3499859701"/>
                    </a:ext>
                  </a:extLst>
                </a:gridCol>
                <a:gridCol w="3228769">
                  <a:extLst>
                    <a:ext uri="{9D8B030D-6E8A-4147-A177-3AD203B41FA5}">
                      <a16:colId xmlns:a16="http://schemas.microsoft.com/office/drawing/2014/main" val="1436014289"/>
                    </a:ext>
                  </a:extLst>
                </a:gridCol>
              </a:tblGrid>
              <a:tr h="914215">
                <a:tc>
                  <a:txBody>
                    <a:bodyPr/>
                    <a:lstStyle/>
                    <a:p>
                      <a:r>
                        <a:rPr lang="en-US" b="1" dirty="0" err="1"/>
                        <a:t>Şiir</a:t>
                      </a:r>
                      <a:r>
                        <a:rPr lang="en-US" b="1" dirty="0"/>
                        <a:t> </a:t>
                      </a:r>
                      <a:r>
                        <a:rPr lang="en-US" b="1" dirty="0" err="1"/>
                        <a:t>Dizesi</a:t>
                      </a:r>
                      <a:endParaRPr lang="en-US" dirty="0"/>
                    </a:p>
                  </a:txBody>
                  <a:tcPr anchor="ctr"/>
                </a:tc>
                <a:tc>
                  <a:txBody>
                    <a:bodyPr/>
                    <a:lstStyle/>
                    <a:p>
                      <a:r>
                        <a:rPr lang="tr-TR" b="1" dirty="0"/>
                        <a:t>Kafiye</a:t>
                      </a:r>
                      <a:endParaRPr lang="en-US" dirty="0"/>
                    </a:p>
                  </a:txBody>
                  <a:tcPr anchor="ctr"/>
                </a:tc>
                <a:tc>
                  <a:txBody>
                    <a:bodyPr/>
                    <a:lstStyle/>
                    <a:p>
                      <a:r>
                        <a:rPr lang="tr-TR" dirty="0"/>
                        <a:t>Açıklama</a:t>
                      </a:r>
                      <a:endParaRPr lang="en-US" dirty="0"/>
                    </a:p>
                  </a:txBody>
                  <a:tcPr anchor="ctr"/>
                </a:tc>
                <a:extLst>
                  <a:ext uri="{0D108BD9-81ED-4DB2-BD59-A6C34878D82A}">
                    <a16:rowId xmlns:a16="http://schemas.microsoft.com/office/drawing/2014/main" val="1292371338"/>
                  </a:ext>
                </a:extLst>
              </a:tr>
              <a:tr h="923454">
                <a:tc>
                  <a:txBody>
                    <a:bodyPr/>
                    <a:lstStyle/>
                    <a:p>
                      <a:r>
                        <a:rPr lang="en-US" b="1" dirty="0"/>
                        <a:t>"Once upon a midnight dreary, while I pondered, weak and weary"</a:t>
                      </a:r>
                      <a:endParaRPr lang="en-US" dirty="0"/>
                    </a:p>
                  </a:txBody>
                  <a:tcPr anchor="ctr"/>
                </a:tc>
                <a:tc>
                  <a:txBody>
                    <a:bodyPr/>
                    <a:lstStyle/>
                    <a:p>
                      <a:r>
                        <a:rPr lang="en-US" b="1"/>
                        <a:t>İç Kafiye (Internal Rhyme)</a:t>
                      </a:r>
                      <a:endParaRPr lang="en-US" dirty="0"/>
                    </a:p>
                  </a:txBody>
                  <a:tcPr anchor="ctr"/>
                </a:tc>
                <a:tc>
                  <a:txBody>
                    <a:bodyPr/>
                    <a:lstStyle/>
                    <a:p>
                      <a:r>
                        <a:rPr lang="en-US"/>
                        <a:t>"dreary" ve "weary" aynı satır içinde kafiyeli olduğu için iç kafiye örneğidir</a:t>
                      </a:r>
                      <a:endParaRPr lang="en-US" dirty="0"/>
                    </a:p>
                  </a:txBody>
                  <a:tcPr anchor="ctr"/>
                </a:tc>
                <a:extLst>
                  <a:ext uri="{0D108BD9-81ED-4DB2-BD59-A6C34878D82A}">
                    <a16:rowId xmlns:a16="http://schemas.microsoft.com/office/drawing/2014/main" val="960252332"/>
                  </a:ext>
                </a:extLst>
              </a:tr>
              <a:tr h="923454">
                <a:tc>
                  <a:txBody>
                    <a:bodyPr/>
                    <a:lstStyle/>
                    <a:p>
                      <a:r>
                        <a:rPr lang="tr-TR" b="1" dirty="0"/>
                        <a:t>‘’</a:t>
                      </a:r>
                      <a:r>
                        <a:rPr lang="en-US" b="1" dirty="0"/>
                        <a:t>I wandered lonely as a cloud, that floats on high o'er vales and crowd"</a:t>
                      </a:r>
                      <a:endParaRPr lang="en-US" dirty="0"/>
                    </a:p>
                  </a:txBody>
                  <a:tcPr anchor="ctr"/>
                </a:tc>
                <a:tc>
                  <a:txBody>
                    <a:bodyPr/>
                    <a:lstStyle/>
                    <a:p>
                      <a:r>
                        <a:rPr lang="en-US"/>
                        <a:t>Mükemmel Kafiye (Perfect Rhyme</a:t>
                      </a:r>
                      <a:r>
                        <a:rPr lang="tr-TR"/>
                        <a:t>)</a:t>
                      </a:r>
                      <a:endParaRPr lang="en-US" dirty="0"/>
                    </a:p>
                  </a:txBody>
                  <a:tcPr anchor="ctr"/>
                </a:tc>
                <a:tc>
                  <a:txBody>
                    <a:bodyPr/>
                    <a:lstStyle/>
                    <a:p>
                      <a:r>
                        <a:rPr lang="en-US"/>
                        <a:t>"cloud" ve "crowd" tamamen aynı ses yapısına sahip olduğu için mükemmel kafiye örneğidir (</a:t>
                      </a:r>
                      <a:endParaRPr lang="en-US" dirty="0"/>
                    </a:p>
                  </a:txBody>
                  <a:tcPr anchor="ctr"/>
                </a:tc>
                <a:extLst>
                  <a:ext uri="{0D108BD9-81ED-4DB2-BD59-A6C34878D82A}">
                    <a16:rowId xmlns:a16="http://schemas.microsoft.com/office/drawing/2014/main" val="363372509"/>
                  </a:ext>
                </a:extLst>
              </a:tr>
              <a:tr h="923454">
                <a:tc>
                  <a:txBody>
                    <a:bodyPr/>
                    <a:lstStyle/>
                    <a:p>
                      <a:r>
                        <a:rPr lang="en-US" b="1" dirty="0"/>
                        <a:t>"The ship has sailed through storm and hail, yet still she flies with tattered sail"</a:t>
                      </a:r>
                    </a:p>
                  </a:txBody>
                  <a:tcPr anchor="ctr"/>
                </a:tc>
                <a:tc>
                  <a:txBody>
                    <a:bodyPr/>
                    <a:lstStyle/>
                    <a:p>
                      <a:r>
                        <a:rPr lang="en-US"/>
                        <a:t>Genel Kafiye - Assonance (Ünlü Uyumu)</a:t>
                      </a:r>
                      <a:endParaRPr lang="en-US" dirty="0"/>
                    </a:p>
                  </a:txBody>
                  <a:tcPr anchor="ctr"/>
                </a:tc>
                <a:tc>
                  <a:txBody>
                    <a:bodyPr/>
                    <a:lstStyle/>
                    <a:p>
                      <a:r>
                        <a:rPr lang="en-US" dirty="0" err="1"/>
                        <a:t>Genel</a:t>
                      </a:r>
                      <a:r>
                        <a:rPr lang="en-US" dirty="0"/>
                        <a:t> </a:t>
                      </a:r>
                      <a:r>
                        <a:rPr lang="en-US" dirty="0" err="1"/>
                        <a:t>Kafiye</a:t>
                      </a:r>
                      <a:r>
                        <a:rPr lang="en-US" dirty="0"/>
                        <a:t> - Assonance (</a:t>
                      </a:r>
                      <a:r>
                        <a:rPr lang="en-US" dirty="0" err="1"/>
                        <a:t>Ünlü</a:t>
                      </a:r>
                      <a:r>
                        <a:rPr lang="en-US" dirty="0"/>
                        <a:t> </a:t>
                      </a:r>
                      <a:r>
                        <a:rPr lang="en-US" dirty="0" err="1"/>
                        <a:t>Uyumu</a:t>
                      </a:r>
                      <a:r>
                        <a:rPr lang="en-US" dirty="0"/>
                        <a:t>)</a:t>
                      </a:r>
                    </a:p>
                  </a:txBody>
                  <a:tcPr anchor="ctr"/>
                </a:tc>
                <a:extLst>
                  <a:ext uri="{0D108BD9-81ED-4DB2-BD59-A6C34878D82A}">
                    <a16:rowId xmlns:a16="http://schemas.microsoft.com/office/drawing/2014/main" val="190947244"/>
                  </a:ext>
                </a:extLst>
              </a:tr>
            </a:tbl>
          </a:graphicData>
        </a:graphic>
      </p:graphicFrame>
    </p:spTree>
    <p:extLst>
      <p:ext uri="{BB962C8B-B14F-4D97-AF65-F5344CB8AC3E}">
        <p14:creationId xmlns:p14="http://schemas.microsoft.com/office/powerpoint/2010/main" val="74367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messages are understood as influenced by and reflective of larger social structures.</a:t>
            </a:r>
          </a:p>
          <a:p>
            <a:r>
              <a:rPr lang="en-US" dirty="0"/>
              <a:t>For example, messages reflect and/or may challenge historical, cultural, political, ethical contexts for which they exist.</a:t>
            </a:r>
          </a:p>
          <a:p>
            <a:r>
              <a:rPr lang="en-US" dirty="0"/>
              <a:t>Therefore, the analyst must understand the broader social structures that influence the messages present in the text under investigation.</a:t>
            </a:r>
          </a:p>
        </p:txBody>
      </p:sp>
    </p:spTree>
    <p:extLst>
      <p:ext uri="{BB962C8B-B14F-4D97-AF65-F5344CB8AC3E}">
        <p14:creationId xmlns:p14="http://schemas.microsoft.com/office/powerpoint/2010/main" val="1584605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Analysis Methodology</a:t>
            </a:r>
            <a:endParaRPr lang="en-US" dirty="0"/>
          </a:p>
        </p:txBody>
      </p:sp>
      <p:sp>
        <p:nvSpPr>
          <p:cNvPr id="3" name="Content Placeholder 2"/>
          <p:cNvSpPr>
            <a:spLocks noGrp="1"/>
          </p:cNvSpPr>
          <p:nvPr>
            <p:ph idx="1"/>
          </p:nvPr>
        </p:nvSpPr>
        <p:spPr/>
        <p:txBody>
          <a:bodyPr/>
          <a:lstStyle/>
          <a:p>
            <a:r>
              <a:rPr lang="en-US" dirty="0"/>
              <a:t>The analysis itself is composed of four parts and it moves from surface to core.</a:t>
            </a:r>
          </a:p>
          <a:p>
            <a:r>
              <a:rPr lang="en-US" dirty="0"/>
              <a:t>The first two parts, are based on </a:t>
            </a:r>
          </a:p>
          <a:p>
            <a:pPr marL="0" indent="0">
              <a:buNone/>
            </a:pPr>
            <a:r>
              <a:rPr lang="en-US" dirty="0"/>
              <a:t>Christiane Nord’s model of text </a:t>
            </a:r>
          </a:p>
          <a:p>
            <a:pPr marL="0" indent="0">
              <a:buNone/>
            </a:pPr>
            <a:r>
              <a:rPr lang="en-US" dirty="0"/>
              <a:t>analysis in translation.</a:t>
            </a:r>
          </a:p>
          <a:p>
            <a:r>
              <a:rPr lang="en-US" dirty="0"/>
              <a:t>The other two parts then combine </a:t>
            </a:r>
          </a:p>
          <a:p>
            <a:pPr marL="0" indent="0">
              <a:buNone/>
            </a:pPr>
            <a:r>
              <a:rPr lang="en-US" dirty="0"/>
              <a:t>several approaches to mistakes in </a:t>
            </a:r>
          </a:p>
          <a:p>
            <a:pPr marL="0" indent="0">
              <a:buNone/>
            </a:pPr>
            <a:r>
              <a:rPr lang="en-US" dirty="0"/>
              <a:t>translation.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9645" y="2992501"/>
            <a:ext cx="4157297" cy="2854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788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Firstly, the translation units of all the final TTs are being examined for language and translation errors and compared to the STs.</a:t>
            </a:r>
          </a:p>
          <a:p>
            <a:r>
              <a:rPr lang="en-US" dirty="0"/>
              <a:t>Secondly, the translation errors connected with the problem of equivalence are presented together with the solutions from all TTs.</a:t>
            </a:r>
          </a:p>
          <a:p>
            <a:endParaRPr lang="en-US" dirty="0"/>
          </a:p>
        </p:txBody>
      </p:sp>
    </p:spTree>
    <p:extLst>
      <p:ext uri="{BB962C8B-B14F-4D97-AF65-F5344CB8AC3E}">
        <p14:creationId xmlns:p14="http://schemas.microsoft.com/office/powerpoint/2010/main" val="368747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9114" y="1450217"/>
            <a:ext cx="11135332" cy="5205559"/>
          </a:xfrm>
        </p:spPr>
      </p:pic>
    </p:spTree>
    <p:extLst>
      <p:ext uri="{BB962C8B-B14F-4D97-AF65-F5344CB8AC3E}">
        <p14:creationId xmlns:p14="http://schemas.microsoft.com/office/powerpoint/2010/main" val="2941849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a:t>Rhyme</a:t>
            </a:r>
            <a:r>
              <a:rPr lang="tr-TR" dirty="0"/>
              <a:t> in </a:t>
            </a:r>
            <a:r>
              <a:rPr lang="tr-TR" dirty="0" err="1"/>
              <a:t>Poetry</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793076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err="1"/>
              <a:t>Rhyme</a:t>
            </a:r>
            <a:endParaRPr lang="tr-TR" dirty="0"/>
          </a:p>
        </p:txBody>
      </p:sp>
      <p:sp>
        <p:nvSpPr>
          <p:cNvPr id="3" name="İçerik Yer Tutucusu 2"/>
          <p:cNvSpPr>
            <a:spLocks noGrp="1"/>
          </p:cNvSpPr>
          <p:nvPr>
            <p:ph idx="1"/>
          </p:nvPr>
        </p:nvSpPr>
        <p:spPr/>
        <p:txBody>
          <a:bodyPr/>
          <a:lstStyle/>
          <a:p>
            <a:r>
              <a:rPr lang="en-US" dirty="0"/>
              <a:t>A rhyme is a </a:t>
            </a:r>
            <a:r>
              <a:rPr lang="en-US" dirty="0">
                <a:solidFill>
                  <a:srgbClr val="FF0000"/>
                </a:solidFill>
                <a:hlinkClick r:id="rId2"/>
              </a:rPr>
              <a:t>repetition</a:t>
            </a:r>
            <a:r>
              <a:rPr lang="en-US" dirty="0"/>
              <a:t> of similar sounding words, occurring at the end of lines in poems or songs. </a:t>
            </a:r>
            <a:endParaRPr lang="tr-TR" dirty="0"/>
          </a:p>
          <a:p>
            <a:r>
              <a:rPr lang="en-US" dirty="0"/>
              <a:t>A rhyme is a tool utilizing repeating patterns that bring </a:t>
            </a:r>
            <a:r>
              <a:rPr lang="en-US" dirty="0">
                <a:hlinkClick r:id="rId3"/>
              </a:rPr>
              <a:t>rhythm</a:t>
            </a:r>
            <a:r>
              <a:rPr lang="en-US" dirty="0"/>
              <a:t> or musicality to poems.</a:t>
            </a:r>
            <a:endParaRPr lang="tr-TR" dirty="0"/>
          </a:p>
        </p:txBody>
      </p:sp>
    </p:spTree>
    <p:extLst>
      <p:ext uri="{BB962C8B-B14F-4D97-AF65-F5344CB8AC3E}">
        <p14:creationId xmlns:p14="http://schemas.microsoft.com/office/powerpoint/2010/main" val="8766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err="1"/>
              <a:t>Various</a:t>
            </a:r>
            <a:r>
              <a:rPr lang="tr-TR" dirty="0"/>
              <a:t> </a:t>
            </a:r>
            <a:r>
              <a:rPr lang="tr-TR" dirty="0" err="1"/>
              <a:t>Types</a:t>
            </a:r>
            <a:r>
              <a:rPr lang="tr-TR" dirty="0"/>
              <a:t> of </a:t>
            </a:r>
            <a:r>
              <a:rPr lang="tr-TR" dirty="0" err="1"/>
              <a:t>Rhyme</a:t>
            </a:r>
            <a:endParaRPr lang="tr-TR" dirty="0"/>
          </a:p>
        </p:txBody>
      </p:sp>
      <p:sp>
        <p:nvSpPr>
          <p:cNvPr id="3" name="İçerik Yer Tutucusu 2"/>
          <p:cNvSpPr>
            <a:spLocks noGrp="1"/>
          </p:cNvSpPr>
          <p:nvPr>
            <p:ph idx="1"/>
          </p:nvPr>
        </p:nvSpPr>
        <p:spPr/>
        <p:txBody>
          <a:bodyPr>
            <a:normAutofit lnSpcReduction="10000"/>
          </a:bodyPr>
          <a:lstStyle/>
          <a:p>
            <a:r>
              <a:rPr lang="en-US" b="1" dirty="0"/>
              <a:t>Perfect Rhyme</a:t>
            </a:r>
            <a:endParaRPr lang="en-US" dirty="0"/>
          </a:p>
          <a:p>
            <a:pPr lvl="1"/>
            <a:r>
              <a:rPr lang="en-US" dirty="0"/>
              <a:t>A perfect rhyme is a case in which two words rhyme in such a way that their final stressed vowel, and all subsequent sounds, are identical. For instance, </a:t>
            </a:r>
            <a:r>
              <a:rPr lang="en-US" b="1" i="1" u="sng" dirty="0">
                <a:solidFill>
                  <a:srgbClr val="FF0000"/>
                </a:solidFill>
              </a:rPr>
              <a:t>sight</a:t>
            </a:r>
            <a:r>
              <a:rPr lang="en-US" b="1" i="1" dirty="0"/>
              <a:t> and </a:t>
            </a:r>
            <a:r>
              <a:rPr lang="en-US" b="1" i="1" u="sng" dirty="0">
                <a:solidFill>
                  <a:srgbClr val="FF0000"/>
                </a:solidFill>
              </a:rPr>
              <a:t>light</a:t>
            </a:r>
            <a:r>
              <a:rPr lang="en-US" dirty="0"/>
              <a:t>, </a:t>
            </a:r>
            <a:r>
              <a:rPr lang="en-US" b="1" i="1" u="sng" dirty="0">
                <a:solidFill>
                  <a:srgbClr val="FFC000"/>
                </a:solidFill>
              </a:rPr>
              <a:t>right</a:t>
            </a:r>
            <a:r>
              <a:rPr lang="en-US" b="1" i="1" dirty="0"/>
              <a:t> and </a:t>
            </a:r>
            <a:r>
              <a:rPr lang="en-US" b="1" i="1" u="sng" dirty="0">
                <a:solidFill>
                  <a:srgbClr val="FFC000"/>
                </a:solidFill>
              </a:rPr>
              <a:t>might</a:t>
            </a:r>
            <a:r>
              <a:rPr lang="en-US" dirty="0"/>
              <a:t>, and </a:t>
            </a:r>
            <a:r>
              <a:rPr lang="en-US" b="1" i="1" u="sng" dirty="0">
                <a:solidFill>
                  <a:srgbClr val="FF0000"/>
                </a:solidFill>
              </a:rPr>
              <a:t>rose</a:t>
            </a:r>
            <a:r>
              <a:rPr lang="en-US" b="1" i="1" dirty="0"/>
              <a:t> and </a:t>
            </a:r>
            <a:r>
              <a:rPr lang="en-US" b="1" i="1" u="sng" dirty="0">
                <a:solidFill>
                  <a:srgbClr val="FF0000"/>
                </a:solidFill>
              </a:rPr>
              <a:t>dose</a:t>
            </a:r>
            <a:r>
              <a:rPr lang="en-US" dirty="0"/>
              <a:t>.</a:t>
            </a:r>
          </a:p>
          <a:p>
            <a:r>
              <a:rPr lang="en-US" b="1" dirty="0"/>
              <a:t>Eye Rhyme</a:t>
            </a:r>
            <a:endParaRPr lang="en-US" dirty="0"/>
          </a:p>
          <a:p>
            <a:pPr lvl="1"/>
            <a:r>
              <a:rPr lang="en-US" dirty="0"/>
              <a:t>Eye rhymes, also called “sight rhymes,” or “spelling rhymes,” refers to words having the same spelling but different sounds. In such case, the final syllables have the same spellings, but are pronounced differently, such as </a:t>
            </a:r>
            <a:r>
              <a:rPr lang="en-US" b="1" i="1" u="sng" dirty="0">
                <a:solidFill>
                  <a:srgbClr val="FF0000"/>
                </a:solidFill>
              </a:rPr>
              <a:t>cough</a:t>
            </a:r>
            <a:r>
              <a:rPr lang="en-US" b="1" i="1" dirty="0"/>
              <a:t> and</a:t>
            </a:r>
            <a:r>
              <a:rPr lang="tr-TR" b="1" i="1" dirty="0"/>
              <a:t> </a:t>
            </a:r>
            <a:r>
              <a:rPr lang="en-US" b="1" i="1" u="sng" dirty="0">
                <a:solidFill>
                  <a:srgbClr val="FF0000"/>
                </a:solidFill>
              </a:rPr>
              <a:t>bough</a:t>
            </a:r>
            <a:r>
              <a:rPr lang="en-US" dirty="0"/>
              <a:t>, and </a:t>
            </a:r>
            <a:r>
              <a:rPr lang="en-US" b="1" i="1" u="sng" dirty="0">
                <a:solidFill>
                  <a:srgbClr val="FFC000"/>
                </a:solidFill>
              </a:rPr>
              <a:t>love</a:t>
            </a:r>
            <a:r>
              <a:rPr lang="en-US" b="1" i="1" dirty="0"/>
              <a:t> and </a:t>
            </a:r>
            <a:r>
              <a:rPr lang="en-US" b="1" i="1" u="sng" dirty="0">
                <a:solidFill>
                  <a:srgbClr val="FFC000"/>
                </a:solidFill>
              </a:rPr>
              <a:t>move</a:t>
            </a:r>
            <a:r>
              <a:rPr lang="en-US" dirty="0"/>
              <a:t>.</a:t>
            </a:r>
          </a:p>
          <a:p>
            <a:endParaRPr lang="tr-TR" dirty="0"/>
          </a:p>
        </p:txBody>
      </p:sp>
    </p:spTree>
    <p:extLst>
      <p:ext uri="{BB962C8B-B14F-4D97-AF65-F5344CB8AC3E}">
        <p14:creationId xmlns:p14="http://schemas.microsoft.com/office/powerpoint/2010/main" val="252505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b="1" dirty="0"/>
              <a:t>General Rhyme</a:t>
            </a:r>
            <a:endParaRPr lang="tr-TR" dirty="0"/>
          </a:p>
        </p:txBody>
      </p:sp>
      <p:sp>
        <p:nvSpPr>
          <p:cNvPr id="3" name="İçerik Yer Tutucusu 2"/>
          <p:cNvSpPr>
            <a:spLocks noGrp="1"/>
          </p:cNvSpPr>
          <p:nvPr>
            <p:ph idx="1"/>
          </p:nvPr>
        </p:nvSpPr>
        <p:spPr/>
        <p:txBody>
          <a:bodyPr>
            <a:normAutofit/>
          </a:bodyPr>
          <a:lstStyle/>
          <a:p>
            <a:r>
              <a:rPr lang="en-US" b="1" dirty="0"/>
              <a:t>General Rhyme</a:t>
            </a:r>
            <a:r>
              <a:rPr lang="tr-TR" b="1" dirty="0"/>
              <a:t>: </a:t>
            </a:r>
            <a:r>
              <a:rPr lang="en-US" dirty="0"/>
              <a:t>The term general rhyme refers to a variety of phonetic likenesses between words.</a:t>
            </a:r>
          </a:p>
          <a:p>
            <a:pPr lvl="1"/>
            <a:endParaRPr lang="tr-TR" b="1" i="1" dirty="0"/>
          </a:p>
          <a:p>
            <a:pPr lvl="1"/>
            <a:r>
              <a:rPr lang="en-US" b="1" i="1" dirty="0"/>
              <a:t>Syllabic Rhyme</a:t>
            </a:r>
            <a:r>
              <a:rPr lang="en-US" dirty="0"/>
              <a:t>– </a:t>
            </a:r>
            <a:r>
              <a:rPr lang="en-US" b="1" i="1" u="sng" dirty="0">
                <a:solidFill>
                  <a:srgbClr val="FF0000"/>
                </a:solidFill>
              </a:rPr>
              <a:t>Bottle</a:t>
            </a:r>
            <a:r>
              <a:rPr lang="en-US" b="1" i="1" dirty="0"/>
              <a:t> and </a:t>
            </a:r>
            <a:r>
              <a:rPr lang="en-US" b="1" i="1" u="sng" dirty="0">
                <a:solidFill>
                  <a:srgbClr val="FF0000"/>
                </a:solidFill>
              </a:rPr>
              <a:t>fiddle</a:t>
            </a:r>
            <a:r>
              <a:rPr lang="en-US" dirty="0"/>
              <a:t>, </a:t>
            </a:r>
            <a:r>
              <a:rPr lang="en-US" b="1" i="1" u="sng" dirty="0">
                <a:solidFill>
                  <a:srgbClr val="FFC000"/>
                </a:solidFill>
              </a:rPr>
              <a:t>clever</a:t>
            </a:r>
            <a:r>
              <a:rPr lang="en-US" b="1" i="1" dirty="0"/>
              <a:t> and </a:t>
            </a:r>
            <a:r>
              <a:rPr lang="en-US" b="1" i="1" u="sng" dirty="0">
                <a:solidFill>
                  <a:srgbClr val="FFC000"/>
                </a:solidFill>
              </a:rPr>
              <a:t>silver</a:t>
            </a:r>
            <a:r>
              <a:rPr lang="en-US" dirty="0"/>
              <a:t>, </a:t>
            </a:r>
            <a:r>
              <a:rPr lang="en-US" b="1" i="1" u="sng" dirty="0">
                <a:solidFill>
                  <a:srgbClr val="FF0000"/>
                </a:solidFill>
              </a:rPr>
              <a:t>patter</a:t>
            </a:r>
            <a:r>
              <a:rPr lang="en-US" b="1" i="1" dirty="0"/>
              <a:t> and </a:t>
            </a:r>
            <a:r>
              <a:rPr lang="en-US" b="1" i="1" u="sng" dirty="0">
                <a:solidFill>
                  <a:srgbClr val="FF0000"/>
                </a:solidFill>
              </a:rPr>
              <a:t>pitter</a:t>
            </a:r>
            <a:r>
              <a:rPr lang="en-US" b="1" i="1" u="sng" dirty="0"/>
              <a:t> </a:t>
            </a:r>
            <a:r>
              <a:rPr lang="en-US" dirty="0"/>
              <a:t>are examples of syllabic rhyme: words having a </a:t>
            </a:r>
            <a:r>
              <a:rPr lang="en-US" u="sng" dirty="0">
                <a:solidFill>
                  <a:srgbClr val="FF0000"/>
                </a:solidFill>
              </a:rPr>
              <a:t>similar sounding last syllable</a:t>
            </a:r>
            <a:r>
              <a:rPr lang="en-US" dirty="0"/>
              <a:t>, but </a:t>
            </a:r>
            <a:r>
              <a:rPr lang="en-US" u="sng" dirty="0">
                <a:solidFill>
                  <a:srgbClr val="FF0000"/>
                </a:solidFill>
              </a:rPr>
              <a:t>without a stressed vowel</a:t>
            </a:r>
            <a:r>
              <a:rPr lang="en-US" dirty="0"/>
              <a:t>.</a:t>
            </a:r>
          </a:p>
          <a:p>
            <a:pPr lvl="1"/>
            <a:endParaRPr lang="tr-TR" b="1" i="1" dirty="0"/>
          </a:p>
          <a:p>
            <a:pPr lvl="1"/>
            <a:r>
              <a:rPr lang="en-US" b="1" i="1" dirty="0"/>
              <a:t>Imperfect Rhyme</a:t>
            </a:r>
            <a:r>
              <a:rPr lang="en-US" dirty="0"/>
              <a:t> – </a:t>
            </a:r>
            <a:r>
              <a:rPr lang="en-US" b="1" i="1" u="sng" dirty="0">
                <a:solidFill>
                  <a:srgbClr val="FF0000"/>
                </a:solidFill>
              </a:rPr>
              <a:t>Wing</a:t>
            </a:r>
            <a:r>
              <a:rPr lang="en-US" b="1" i="1" dirty="0"/>
              <a:t> and </a:t>
            </a:r>
            <a:r>
              <a:rPr lang="en-US" b="1" i="1" u="sng" dirty="0">
                <a:solidFill>
                  <a:srgbClr val="FF0000"/>
                </a:solidFill>
              </a:rPr>
              <a:t>caring</a:t>
            </a:r>
            <a:r>
              <a:rPr lang="en-US" dirty="0"/>
              <a:t> and </a:t>
            </a:r>
            <a:r>
              <a:rPr lang="en-US" b="1" i="1" u="sng" dirty="0">
                <a:solidFill>
                  <a:srgbClr val="FFC000"/>
                </a:solidFill>
              </a:rPr>
              <a:t>reflect</a:t>
            </a:r>
            <a:r>
              <a:rPr lang="en-US" b="1" i="1" dirty="0"/>
              <a:t> and</a:t>
            </a:r>
            <a:r>
              <a:rPr lang="tr-TR" b="1" i="1" dirty="0"/>
              <a:t> </a:t>
            </a:r>
            <a:r>
              <a:rPr lang="tr-TR" b="1" i="1" u="sng" dirty="0" err="1">
                <a:solidFill>
                  <a:srgbClr val="FFC000"/>
                </a:solidFill>
              </a:rPr>
              <a:t>subject</a:t>
            </a:r>
            <a:r>
              <a:rPr lang="en-US" dirty="0"/>
              <a:t> are examples of imperfect rhyme. This is a rhyme between </a:t>
            </a:r>
            <a:r>
              <a:rPr lang="en-US" u="sng" dirty="0">
                <a:solidFill>
                  <a:srgbClr val="FF0000"/>
                </a:solidFill>
              </a:rPr>
              <a:t>a stressed and an unstressed syllable</a:t>
            </a:r>
            <a:r>
              <a:rPr lang="en-US" dirty="0"/>
              <a:t>.</a:t>
            </a:r>
          </a:p>
          <a:p>
            <a:endParaRPr lang="tr-TR" dirty="0"/>
          </a:p>
        </p:txBody>
      </p:sp>
    </p:spTree>
    <p:extLst>
      <p:ext uri="{BB962C8B-B14F-4D97-AF65-F5344CB8AC3E}">
        <p14:creationId xmlns:p14="http://schemas.microsoft.com/office/powerpoint/2010/main" val="6724654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Foundry</Template>
  <TotalTime>1685</TotalTime>
  <Words>1243</Words>
  <Application>Microsoft Office PowerPoint</Application>
  <PresentationFormat>Geniş ekran</PresentationFormat>
  <Paragraphs>117</Paragraphs>
  <Slides>19</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Aptos</vt:lpstr>
      <vt:lpstr>Rockwell</vt:lpstr>
      <vt:lpstr>Wingdings</vt:lpstr>
      <vt:lpstr>Wingdings 2</vt:lpstr>
      <vt:lpstr>Foundry</vt:lpstr>
      <vt:lpstr>WHAT IS TEXTUAL ANALYSIS?</vt:lpstr>
      <vt:lpstr>PowerPoint Sunusu</vt:lpstr>
      <vt:lpstr>Analysis Methodology</vt:lpstr>
      <vt:lpstr>PowerPoint Sunusu</vt:lpstr>
      <vt:lpstr>PowerPoint Sunusu</vt:lpstr>
      <vt:lpstr>Rhyme in Poetry</vt:lpstr>
      <vt:lpstr>Rhyme</vt:lpstr>
      <vt:lpstr>Various Types of Rhyme</vt:lpstr>
      <vt:lpstr>General Rhyme</vt:lpstr>
      <vt:lpstr>General Rhyme</vt:lpstr>
      <vt:lpstr>Types of Rhyme According to Position</vt:lpstr>
      <vt:lpstr>Types of Rhyme According to Position</vt:lpstr>
      <vt:lpstr>Types of Rhyme According to Position</vt:lpstr>
      <vt:lpstr>Function of Rhyme</vt:lpstr>
      <vt:lpstr>Orhan Ülkülü - İngilizcede Çok Ünlü Şiirler</vt:lpstr>
      <vt:lpstr>Orhan Ülkülü - İngilizcede Çok Ünlü Şiirler</vt:lpstr>
      <vt:lpstr>PowerPoint Sunusu</vt:lpstr>
      <vt:lpstr>TASK</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 R. MERT</dc:creator>
  <cp:lastModifiedBy>Beyza Şahin</cp:lastModifiedBy>
  <cp:revision>28</cp:revision>
  <dcterms:created xsi:type="dcterms:W3CDTF">2020-02-11T07:25:41Z</dcterms:created>
  <dcterms:modified xsi:type="dcterms:W3CDTF">2025-02-16T20:53:17Z</dcterms:modified>
</cp:coreProperties>
</file>