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331" r:id="rId3"/>
    <p:sldId id="332" r:id="rId4"/>
    <p:sldId id="337" r:id="rId5"/>
    <p:sldId id="338" r:id="rId6"/>
    <p:sldId id="339" r:id="rId7"/>
    <p:sldId id="340" r:id="rId8"/>
    <p:sldId id="343" r:id="rId9"/>
    <p:sldId id="342" r:id="rId10"/>
    <p:sldId id="341" r:id="rId11"/>
    <p:sldId id="344" r:id="rId12"/>
    <p:sldId id="345" r:id="rId13"/>
    <p:sldId id="346" r:id="rId14"/>
    <p:sldId id="347" r:id="rId15"/>
    <p:sldId id="348" r:id="rId16"/>
    <p:sldId id="349" r:id="rId17"/>
    <p:sldId id="350" r:id="rId18"/>
    <p:sldId id="351" r:id="rId19"/>
    <p:sldId id="352" r:id="rId20"/>
    <p:sldId id="353" r:id="rId21"/>
    <p:sldId id="354" r:id="rId22"/>
    <p:sldId id="355" r:id="rId23"/>
    <p:sldId id="356" r:id="rId24"/>
    <p:sldId id="357" r:id="rId25"/>
  </p:sldIdLst>
  <p:sldSz cx="9144000" cy="5143500" type="screen16x9"/>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EA77BA5A-5368-4E91-904E-E292BAA6C8BC}">
          <p14:sldIdLst>
            <p14:sldId id="262"/>
            <p14:sldId id="331"/>
            <p14:sldId id="332"/>
            <p14:sldId id="337"/>
            <p14:sldId id="338"/>
            <p14:sldId id="339"/>
            <p14:sldId id="340"/>
            <p14:sldId id="343"/>
            <p14:sldId id="342"/>
            <p14:sldId id="341"/>
            <p14:sldId id="344"/>
            <p14:sldId id="345"/>
            <p14:sldId id="346"/>
            <p14:sldId id="347"/>
            <p14:sldId id="348"/>
            <p14:sldId id="349"/>
            <p14:sldId id="350"/>
            <p14:sldId id="351"/>
            <p14:sldId id="352"/>
            <p14:sldId id="353"/>
            <p14:sldId id="354"/>
            <p14:sldId id="355"/>
            <p14:sldId id="356"/>
            <p14:sldId id="357"/>
          </p14:sldIdLst>
        </p14:section>
      </p14:sectionLst>
    </p:ex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2B7E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729"/>
  </p:normalViewPr>
  <p:slideViewPr>
    <p:cSldViewPr>
      <p:cViewPr>
        <p:scale>
          <a:sx n="99" d="100"/>
          <a:sy n="99" d="100"/>
        </p:scale>
        <p:origin x="-498" y="168"/>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İMGE ORUÇ" userId="accaa5183829a63c" providerId="LiveId" clId="{A8050E25-D04A-4106-950D-05021D98905B}"/>
    <pc:docChg chg="custSel modSld">
      <pc:chgData name="SİMGE ORUÇ" userId="accaa5183829a63c" providerId="LiveId" clId="{A8050E25-D04A-4106-950D-05021D98905B}" dt="2022-11-13T12:17:20.286" v="83" actId="20577"/>
      <pc:docMkLst>
        <pc:docMk/>
      </pc:docMkLst>
      <pc:sldChg chg="modSp mod">
        <pc:chgData name="SİMGE ORUÇ" userId="accaa5183829a63c" providerId="LiveId" clId="{A8050E25-D04A-4106-950D-05021D98905B}" dt="2022-11-12T21:43:13.430" v="52" actId="20577"/>
        <pc:sldMkLst>
          <pc:docMk/>
          <pc:sldMk cId="4025198499" sldId="337"/>
        </pc:sldMkLst>
        <pc:spChg chg="mod">
          <ac:chgData name="SİMGE ORUÇ" userId="accaa5183829a63c" providerId="LiveId" clId="{A8050E25-D04A-4106-950D-05021D98905B}" dt="2022-11-12T21:43:13.430" v="52" actId="20577"/>
          <ac:spMkLst>
            <pc:docMk/>
            <pc:sldMk cId="4025198499" sldId="337"/>
            <ac:spMk id="3" creationId="{D79ABC29-C005-3F40-9A8F-4FB81EA85677}"/>
          </ac:spMkLst>
        </pc:spChg>
      </pc:sldChg>
      <pc:sldChg chg="modSp mod">
        <pc:chgData name="SİMGE ORUÇ" userId="accaa5183829a63c" providerId="LiveId" clId="{A8050E25-D04A-4106-950D-05021D98905B}" dt="2022-11-12T21:42:44.026" v="42" actId="20577"/>
        <pc:sldMkLst>
          <pc:docMk/>
          <pc:sldMk cId="550792706" sldId="338"/>
        </pc:sldMkLst>
        <pc:spChg chg="mod">
          <ac:chgData name="SİMGE ORUÇ" userId="accaa5183829a63c" providerId="LiveId" clId="{A8050E25-D04A-4106-950D-05021D98905B}" dt="2022-11-12T21:42:44.026" v="42" actId="20577"/>
          <ac:spMkLst>
            <pc:docMk/>
            <pc:sldMk cId="550792706" sldId="338"/>
            <ac:spMk id="3" creationId="{A789E3BE-D5DD-F946-AB19-5D761A48CAF0}"/>
          </ac:spMkLst>
        </pc:spChg>
      </pc:sldChg>
      <pc:sldChg chg="modSp mod">
        <pc:chgData name="SİMGE ORUÇ" userId="accaa5183829a63c" providerId="LiveId" clId="{A8050E25-D04A-4106-950D-05021D98905B}" dt="2022-11-12T21:39:22.849" v="4" actId="20577"/>
        <pc:sldMkLst>
          <pc:docMk/>
          <pc:sldMk cId="39851572" sldId="339"/>
        </pc:sldMkLst>
        <pc:spChg chg="mod">
          <ac:chgData name="SİMGE ORUÇ" userId="accaa5183829a63c" providerId="LiveId" clId="{A8050E25-D04A-4106-950D-05021D98905B}" dt="2022-11-12T21:39:22.849" v="4" actId="20577"/>
          <ac:spMkLst>
            <pc:docMk/>
            <pc:sldMk cId="39851572" sldId="339"/>
            <ac:spMk id="3" creationId="{7593B3FD-FDCA-8D48-86D0-DC6CFCED9A79}"/>
          </ac:spMkLst>
        </pc:spChg>
      </pc:sldChg>
      <pc:sldChg chg="modSp mod">
        <pc:chgData name="SİMGE ORUÇ" userId="accaa5183829a63c" providerId="LiveId" clId="{A8050E25-D04A-4106-950D-05021D98905B}" dt="2022-11-12T21:39:44.319" v="12" actId="20577"/>
        <pc:sldMkLst>
          <pc:docMk/>
          <pc:sldMk cId="3375858022" sldId="340"/>
        </pc:sldMkLst>
        <pc:spChg chg="mod">
          <ac:chgData name="SİMGE ORUÇ" userId="accaa5183829a63c" providerId="LiveId" clId="{A8050E25-D04A-4106-950D-05021D98905B}" dt="2022-11-12T21:39:44.319" v="12" actId="20577"/>
          <ac:spMkLst>
            <pc:docMk/>
            <pc:sldMk cId="3375858022" sldId="340"/>
            <ac:spMk id="3" creationId="{DEA41369-E125-394D-B6A5-CC52016869D3}"/>
          </ac:spMkLst>
        </pc:spChg>
      </pc:sldChg>
      <pc:sldChg chg="modSp mod">
        <pc:chgData name="SİMGE ORUÇ" userId="accaa5183829a63c" providerId="LiveId" clId="{A8050E25-D04A-4106-950D-05021D98905B}" dt="2022-11-12T21:44:07.139" v="65" actId="20577"/>
        <pc:sldMkLst>
          <pc:docMk/>
          <pc:sldMk cId="1646070008" sldId="341"/>
        </pc:sldMkLst>
        <pc:spChg chg="mod">
          <ac:chgData name="SİMGE ORUÇ" userId="accaa5183829a63c" providerId="LiveId" clId="{A8050E25-D04A-4106-950D-05021D98905B}" dt="2022-11-12T21:44:07.139" v="65" actId="20577"/>
          <ac:spMkLst>
            <pc:docMk/>
            <pc:sldMk cId="1646070008" sldId="341"/>
            <ac:spMk id="3" creationId="{70D2E86F-10EC-5D4A-9475-5E985EFC628C}"/>
          </ac:spMkLst>
        </pc:spChg>
      </pc:sldChg>
      <pc:sldChg chg="modSp mod">
        <pc:chgData name="SİMGE ORUÇ" userId="accaa5183829a63c" providerId="LiveId" clId="{A8050E25-D04A-4106-950D-05021D98905B}" dt="2022-11-12T21:39:09.532" v="1" actId="20577"/>
        <pc:sldMkLst>
          <pc:docMk/>
          <pc:sldMk cId="1085324316" sldId="342"/>
        </pc:sldMkLst>
        <pc:spChg chg="mod">
          <ac:chgData name="SİMGE ORUÇ" userId="accaa5183829a63c" providerId="LiveId" clId="{A8050E25-D04A-4106-950D-05021D98905B}" dt="2022-11-12T21:39:09.532" v="1" actId="20577"/>
          <ac:spMkLst>
            <pc:docMk/>
            <pc:sldMk cId="1085324316" sldId="342"/>
            <ac:spMk id="3" creationId="{396ED2A3-723F-CE48-A766-AF351D33181C}"/>
          </ac:spMkLst>
        </pc:spChg>
      </pc:sldChg>
      <pc:sldChg chg="modSp mod">
        <pc:chgData name="SİMGE ORUÇ" userId="accaa5183829a63c" providerId="LiveId" clId="{A8050E25-D04A-4106-950D-05021D98905B}" dt="2022-11-12T21:39:14.426" v="3" actId="20577"/>
        <pc:sldMkLst>
          <pc:docMk/>
          <pc:sldMk cId="3639350687" sldId="343"/>
        </pc:sldMkLst>
        <pc:spChg chg="mod">
          <ac:chgData name="SİMGE ORUÇ" userId="accaa5183829a63c" providerId="LiveId" clId="{A8050E25-D04A-4106-950D-05021D98905B}" dt="2022-11-12T21:39:14.426" v="3" actId="20577"/>
          <ac:spMkLst>
            <pc:docMk/>
            <pc:sldMk cId="3639350687" sldId="343"/>
            <ac:spMk id="3" creationId="{257A7CEA-BFDB-AB46-A8FD-007FAA78CCE4}"/>
          </ac:spMkLst>
        </pc:spChg>
      </pc:sldChg>
      <pc:sldChg chg="modSp mod">
        <pc:chgData name="SİMGE ORUÇ" userId="accaa5183829a63c" providerId="LiveId" clId="{A8050E25-D04A-4106-950D-05021D98905B}" dt="2022-11-13T12:17:20.286" v="83" actId="20577"/>
        <pc:sldMkLst>
          <pc:docMk/>
          <pc:sldMk cId="2986934883" sldId="344"/>
        </pc:sldMkLst>
        <pc:spChg chg="mod">
          <ac:chgData name="SİMGE ORUÇ" userId="accaa5183829a63c" providerId="LiveId" clId="{A8050E25-D04A-4106-950D-05021D98905B}" dt="2022-11-13T12:17:20.286" v="83" actId="20577"/>
          <ac:spMkLst>
            <pc:docMk/>
            <pc:sldMk cId="2986934883" sldId="344"/>
            <ac:spMk id="3" creationId="{B04E7A1C-9C9D-4640-A45F-031810AD52BD}"/>
          </ac:spMkLst>
        </pc:spChg>
      </pc:sldChg>
      <pc:sldChg chg="modSp mod">
        <pc:chgData name="SİMGE ORUÇ" userId="accaa5183829a63c" providerId="LiveId" clId="{A8050E25-D04A-4106-950D-05021D98905B}" dt="2022-11-12T21:39:56.218" v="16" actId="20577"/>
        <pc:sldMkLst>
          <pc:docMk/>
          <pc:sldMk cId="1958916632" sldId="345"/>
        </pc:sldMkLst>
        <pc:spChg chg="mod">
          <ac:chgData name="SİMGE ORUÇ" userId="accaa5183829a63c" providerId="LiveId" clId="{A8050E25-D04A-4106-950D-05021D98905B}" dt="2022-11-12T21:39:56.218" v="16" actId="20577"/>
          <ac:spMkLst>
            <pc:docMk/>
            <pc:sldMk cId="1958916632" sldId="345"/>
            <ac:spMk id="3" creationId="{7B946DC8-2FCA-A043-A55E-26B2BACD1400}"/>
          </ac:spMkLst>
        </pc:spChg>
      </pc:sldChg>
      <pc:sldChg chg="modSp mod">
        <pc:chgData name="SİMGE ORUÇ" userId="accaa5183829a63c" providerId="LiveId" clId="{A8050E25-D04A-4106-950D-05021D98905B}" dt="2022-11-12T21:42:23.357" v="40" actId="20577"/>
        <pc:sldMkLst>
          <pc:docMk/>
          <pc:sldMk cId="3803115083" sldId="346"/>
        </pc:sldMkLst>
        <pc:spChg chg="mod">
          <ac:chgData name="SİMGE ORUÇ" userId="accaa5183829a63c" providerId="LiveId" clId="{A8050E25-D04A-4106-950D-05021D98905B}" dt="2022-11-12T21:42:23.357" v="40" actId="20577"/>
          <ac:spMkLst>
            <pc:docMk/>
            <pc:sldMk cId="3803115083" sldId="346"/>
            <ac:spMk id="3" creationId="{F9545A5D-BD74-CA4C-9F22-4B2863B55236}"/>
          </ac:spMkLst>
        </pc:spChg>
      </pc:sldChg>
      <pc:sldChg chg="modSp mod">
        <pc:chgData name="SİMGE ORUÇ" userId="accaa5183829a63c" providerId="LiveId" clId="{A8050E25-D04A-4106-950D-05021D98905B}" dt="2022-11-12T21:41:54.527" v="34" actId="20577"/>
        <pc:sldMkLst>
          <pc:docMk/>
          <pc:sldMk cId="367146717" sldId="347"/>
        </pc:sldMkLst>
        <pc:spChg chg="mod">
          <ac:chgData name="SİMGE ORUÇ" userId="accaa5183829a63c" providerId="LiveId" clId="{A8050E25-D04A-4106-950D-05021D98905B}" dt="2022-11-12T21:41:54.527" v="34" actId="20577"/>
          <ac:spMkLst>
            <pc:docMk/>
            <pc:sldMk cId="367146717" sldId="347"/>
            <ac:spMk id="3" creationId="{9A9878A9-CD82-0144-B7DB-AA5BCCE78AFE}"/>
          </ac:spMkLst>
        </pc:spChg>
      </pc:sldChg>
      <pc:sldChg chg="modSp mod">
        <pc:chgData name="SİMGE ORUÇ" userId="accaa5183829a63c" providerId="LiveId" clId="{A8050E25-D04A-4106-950D-05021D98905B}" dt="2022-11-12T21:41:38.466" v="33" actId="20577"/>
        <pc:sldMkLst>
          <pc:docMk/>
          <pc:sldMk cId="4287349191" sldId="348"/>
        </pc:sldMkLst>
        <pc:spChg chg="mod">
          <ac:chgData name="SİMGE ORUÇ" userId="accaa5183829a63c" providerId="LiveId" clId="{A8050E25-D04A-4106-950D-05021D98905B}" dt="2022-11-12T21:41:38.466" v="33" actId="20577"/>
          <ac:spMkLst>
            <pc:docMk/>
            <pc:sldMk cId="4287349191" sldId="348"/>
            <ac:spMk id="3" creationId="{99B00876-3AB6-B14A-B219-0DB42D344AF2}"/>
          </ac:spMkLst>
        </pc:spChg>
      </pc:sldChg>
      <pc:sldChg chg="modSp mod">
        <pc:chgData name="SİMGE ORUÇ" userId="accaa5183829a63c" providerId="LiveId" clId="{A8050E25-D04A-4106-950D-05021D98905B}" dt="2022-11-12T21:44:30.834" v="67" actId="1076"/>
        <pc:sldMkLst>
          <pc:docMk/>
          <pc:sldMk cId="702589111" sldId="349"/>
        </pc:sldMkLst>
        <pc:spChg chg="mod">
          <ac:chgData name="SİMGE ORUÇ" userId="accaa5183829a63c" providerId="LiveId" clId="{A8050E25-D04A-4106-950D-05021D98905B}" dt="2022-11-12T21:44:30.834" v="67" actId="1076"/>
          <ac:spMkLst>
            <pc:docMk/>
            <pc:sldMk cId="702589111" sldId="349"/>
            <ac:spMk id="3" creationId="{0A8DBCA3-1BC3-5F46-91B9-AA3CB00C1F48}"/>
          </ac:spMkLst>
        </pc:spChg>
      </pc:sldChg>
      <pc:sldChg chg="modSp mod">
        <pc:chgData name="SİMGE ORUÇ" userId="accaa5183829a63c" providerId="LiveId" clId="{A8050E25-D04A-4106-950D-05021D98905B}" dt="2022-11-12T21:40:29.406" v="18" actId="20577"/>
        <pc:sldMkLst>
          <pc:docMk/>
          <pc:sldMk cId="852528039" sldId="350"/>
        </pc:sldMkLst>
        <pc:spChg chg="mod">
          <ac:chgData name="SİMGE ORUÇ" userId="accaa5183829a63c" providerId="LiveId" clId="{A8050E25-D04A-4106-950D-05021D98905B}" dt="2022-11-12T21:40:29.406" v="18" actId="20577"/>
          <ac:spMkLst>
            <pc:docMk/>
            <pc:sldMk cId="852528039" sldId="350"/>
            <ac:spMk id="3" creationId="{4A76D32D-2C0D-2C4D-AA1D-26A31436E94C}"/>
          </ac:spMkLst>
        </pc:spChg>
      </pc:sldChg>
      <pc:sldChg chg="modSp mod">
        <pc:chgData name="SİMGE ORUÇ" userId="accaa5183829a63c" providerId="LiveId" clId="{A8050E25-D04A-4106-950D-05021D98905B}" dt="2022-11-12T21:40:15.274" v="17" actId="20577"/>
        <pc:sldMkLst>
          <pc:docMk/>
          <pc:sldMk cId="1494993491" sldId="352"/>
        </pc:sldMkLst>
        <pc:spChg chg="mod">
          <ac:chgData name="SİMGE ORUÇ" userId="accaa5183829a63c" providerId="LiveId" clId="{A8050E25-D04A-4106-950D-05021D98905B}" dt="2022-11-12T21:40:15.274" v="17" actId="20577"/>
          <ac:spMkLst>
            <pc:docMk/>
            <pc:sldMk cId="1494993491" sldId="352"/>
            <ac:spMk id="3" creationId="{1AC6A213-C4DD-9A4D-87F0-87351410E834}"/>
          </ac:spMkLst>
        </pc:spChg>
      </pc:sldChg>
      <pc:sldChg chg="modSp mod">
        <pc:chgData name="SİMGE ORUÇ" userId="accaa5183829a63c" providerId="LiveId" clId="{A8050E25-D04A-4106-950D-05021D98905B}" dt="2022-11-12T21:45:43.809" v="79" actId="20577"/>
        <pc:sldMkLst>
          <pc:docMk/>
          <pc:sldMk cId="2094692537" sldId="357"/>
        </pc:sldMkLst>
        <pc:spChg chg="mod">
          <ac:chgData name="SİMGE ORUÇ" userId="accaa5183829a63c" providerId="LiveId" clId="{A8050E25-D04A-4106-950D-05021D98905B}" dt="2022-11-12T21:45:43.809" v="79" actId="20577"/>
          <ac:spMkLst>
            <pc:docMk/>
            <pc:sldMk cId="2094692537" sldId="357"/>
            <ac:spMk id="3" creationId="{CF06166D-544A-0F49-9B1E-4A3C6B0F643A}"/>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1597819"/>
            <a:ext cx="7772400" cy="1102519"/>
          </a:xfrm>
        </p:spPr>
        <p:txBody>
          <a:bodyPr/>
          <a:lstStyle/>
          <a:p>
            <a:r>
              <a:rPr lang="tr-TR" dirty="0"/>
              <a:t>Asıl başlık stili için tıklatın</a:t>
            </a:r>
          </a:p>
        </p:txBody>
      </p:sp>
      <p:sp>
        <p:nvSpPr>
          <p:cNvPr id="3" name="Alt Başlık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8B995951-214D-4B44-B3E1-3B95180AFC97}" type="datetimeFigureOut">
              <a:rPr lang="tr-TR" smtClean="0"/>
              <a:t>14.11.2022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A2826F8-75C6-417F-833B-873E246ECC48}" type="slidenum">
              <a:rPr lang="tr-TR" smtClean="0"/>
              <a:t>‹#›</a:t>
            </a:fld>
            <a:endParaRPr lang="tr-TR"/>
          </a:p>
        </p:txBody>
      </p:sp>
    </p:spTree>
    <p:extLst>
      <p:ext uri="{BB962C8B-B14F-4D97-AF65-F5344CB8AC3E}">
        <p14:creationId xmlns:p14="http://schemas.microsoft.com/office/powerpoint/2010/main" val="258495265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8B995951-214D-4B44-B3E1-3B95180AFC97}" type="datetimeFigureOut">
              <a:rPr lang="tr-TR" smtClean="0"/>
              <a:t>14.11.2022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A2826F8-75C6-417F-833B-873E246ECC48}" type="slidenum">
              <a:rPr lang="tr-TR" smtClean="0"/>
              <a:t>‹#›</a:t>
            </a:fld>
            <a:endParaRPr lang="tr-TR"/>
          </a:p>
        </p:txBody>
      </p:sp>
    </p:spTree>
    <p:extLst>
      <p:ext uri="{BB962C8B-B14F-4D97-AF65-F5344CB8AC3E}">
        <p14:creationId xmlns:p14="http://schemas.microsoft.com/office/powerpoint/2010/main" val="29695133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154781"/>
            <a:ext cx="2057400" cy="329088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457200" y="154781"/>
            <a:ext cx="6019800" cy="3290888"/>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8B995951-214D-4B44-B3E1-3B95180AFC97}" type="datetimeFigureOut">
              <a:rPr lang="tr-TR" smtClean="0"/>
              <a:t>14.11.2022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A2826F8-75C6-417F-833B-873E246ECC48}" type="slidenum">
              <a:rPr lang="tr-TR" smtClean="0"/>
              <a:t>‹#›</a:t>
            </a:fld>
            <a:endParaRPr lang="tr-TR"/>
          </a:p>
        </p:txBody>
      </p:sp>
    </p:spTree>
    <p:extLst>
      <p:ext uri="{BB962C8B-B14F-4D97-AF65-F5344CB8AC3E}">
        <p14:creationId xmlns:p14="http://schemas.microsoft.com/office/powerpoint/2010/main" val="37083098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B995951-214D-4B44-B3E1-3B95180AFC97}" type="datetimeFigureOut">
              <a:rPr lang="tr-TR" smtClean="0"/>
              <a:t>14.11.2022</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A2826F8-75C6-417F-833B-873E246ECC48}" type="slidenum">
              <a:rPr lang="tr-TR" smtClean="0"/>
              <a:t>‹#›</a:t>
            </a:fld>
            <a:endParaRPr lang="tr-TR"/>
          </a:p>
        </p:txBody>
      </p:sp>
      <p:pic>
        <p:nvPicPr>
          <p:cNvPr id="6" name="Resim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585" y="-1"/>
            <a:ext cx="9145585" cy="5143501"/>
          </a:xfrm>
          <a:prstGeom prst="rect">
            <a:avLst/>
          </a:prstGeom>
        </p:spPr>
      </p:pic>
      <p:sp>
        <p:nvSpPr>
          <p:cNvPr id="7" name="Metin kutusu 6"/>
          <p:cNvSpPr txBox="1"/>
          <p:nvPr userDrawn="1"/>
        </p:nvSpPr>
        <p:spPr>
          <a:xfrm>
            <a:off x="-3025" y="-219751"/>
            <a:ext cx="461665" cy="5095757"/>
          </a:xfrm>
          <a:prstGeom prst="rect">
            <a:avLst/>
          </a:prstGeom>
          <a:noFill/>
        </p:spPr>
        <p:txBody>
          <a:bodyPr vert="vert270" wrap="square" rtlCol="0">
            <a:spAutoFit/>
          </a:bodyPr>
          <a:lstStyle/>
          <a:p>
            <a:pPr algn="ctr"/>
            <a:r>
              <a:rPr lang="tr-TR" b="1" dirty="0">
                <a:solidFill>
                  <a:schemeClr val="bg1"/>
                </a:solidFill>
                <a:effectLst>
                  <a:outerShdw blurRad="38100" dist="38100" dir="2700000" algn="tl">
                    <a:srgbClr val="000000">
                      <a:alpha val="43137"/>
                    </a:srgbClr>
                  </a:outerShdw>
                </a:effectLst>
              </a:rPr>
              <a:t>ÇOCUK RUH SAĞLIĞI</a:t>
            </a:r>
          </a:p>
        </p:txBody>
      </p:sp>
      <p:sp>
        <p:nvSpPr>
          <p:cNvPr id="9" name="Başlık 1"/>
          <p:cNvSpPr>
            <a:spLocks noGrp="1"/>
          </p:cNvSpPr>
          <p:nvPr>
            <p:ph type="title" hasCustomPrompt="1"/>
          </p:nvPr>
        </p:nvSpPr>
        <p:spPr>
          <a:xfrm>
            <a:off x="609600" y="358378"/>
            <a:ext cx="8229600" cy="857250"/>
          </a:xfrm>
        </p:spPr>
        <p:txBody>
          <a:bodyPr/>
          <a:lstStyle>
            <a:lvl1pPr algn="l">
              <a:defRPr sz="2000" b="1">
                <a:solidFill>
                  <a:schemeClr val="tx2">
                    <a:lumMod val="40000"/>
                    <a:lumOff val="60000"/>
                  </a:schemeClr>
                </a:solidFill>
                <a:effectLst>
                  <a:outerShdw blurRad="38100" dist="38100" dir="2700000" algn="tl">
                    <a:srgbClr val="000000">
                      <a:alpha val="43137"/>
                    </a:srgbClr>
                  </a:outerShdw>
                </a:effectLst>
              </a:defRPr>
            </a:lvl1pPr>
          </a:lstStyle>
          <a:p>
            <a:r>
              <a:rPr lang="tr-TR" dirty="0"/>
              <a:t>NBN</a:t>
            </a:r>
          </a:p>
        </p:txBody>
      </p:sp>
      <p:sp>
        <p:nvSpPr>
          <p:cNvPr id="10" name="İçerik Yer Tutucusu 2"/>
          <p:cNvSpPr>
            <a:spLocks noGrp="1"/>
          </p:cNvSpPr>
          <p:nvPr>
            <p:ph idx="1"/>
          </p:nvPr>
        </p:nvSpPr>
        <p:spPr>
          <a:xfrm>
            <a:off x="609600" y="1352551"/>
            <a:ext cx="8229600" cy="3394472"/>
          </a:xfrm>
        </p:spPr>
        <p:txBody>
          <a:bodyPr>
            <a:normAutofit/>
          </a:bodyPr>
          <a:lstStyle>
            <a:lvl1pPr marL="0" indent="0" algn="just">
              <a:buNone/>
              <a:defRPr sz="1600"/>
            </a:lvl1pPr>
            <a:lvl2pPr marL="457200" indent="0" algn="just">
              <a:buNone/>
              <a:defRPr sz="1400"/>
            </a:lvl2pPr>
            <a:lvl3pPr marL="914400" indent="0" algn="just">
              <a:buNone/>
              <a:defRPr sz="1200"/>
            </a:lvl3pPr>
            <a:lvl4pPr marL="1371600" indent="0" algn="just">
              <a:buNone/>
              <a:defRPr sz="1100"/>
            </a:lvl4pPr>
            <a:lvl5pPr marL="1828800" indent="0" algn="just">
              <a:buNone/>
              <a:defRPr sz="1100"/>
            </a:lvl5pPr>
          </a:lstStyle>
          <a:p>
            <a:pPr lvl="0"/>
            <a:r>
              <a:rPr lang="tr-TR" dirty="0"/>
              <a:t>Asıl metin stillerini düzenlemek için tıklatın</a:t>
            </a:r>
          </a:p>
          <a:p>
            <a:pPr lvl="1"/>
            <a:r>
              <a:rPr lang="tr-TR" dirty="0"/>
              <a:t>İkinci düzey</a:t>
            </a:r>
          </a:p>
          <a:p>
            <a:pPr lvl="2"/>
            <a:r>
              <a:rPr lang="tr-TR" dirty="0"/>
              <a:t>Üçüncü düzey</a:t>
            </a:r>
          </a:p>
          <a:p>
            <a:pPr lvl="3"/>
            <a:r>
              <a:rPr lang="tr-TR" dirty="0"/>
              <a:t>Dördüncü düzey</a:t>
            </a:r>
          </a:p>
          <a:p>
            <a:pPr lvl="4"/>
            <a:r>
              <a:rPr lang="tr-TR" dirty="0"/>
              <a:t>Beşinci düzey</a:t>
            </a:r>
          </a:p>
        </p:txBody>
      </p:sp>
      <p:sp>
        <p:nvSpPr>
          <p:cNvPr id="11" name="Veri Yer Tutucusu 3"/>
          <p:cNvSpPr txBox="1">
            <a:spLocks/>
          </p:cNvSpPr>
          <p:nvPr userDrawn="1"/>
        </p:nvSpPr>
        <p:spPr>
          <a:xfrm>
            <a:off x="609600" y="4919663"/>
            <a:ext cx="2133600" cy="273844"/>
          </a:xfrm>
          <a:prstGeom prst="rect">
            <a:avLst/>
          </a:prstGeom>
        </p:spPr>
        <p:txBody>
          <a:bodyPr vert="horz" lIns="91440" tIns="45720" rIns="91440" bIns="45720" rtlCol="0" anchor="ctr"/>
          <a:lstStyle>
            <a:defPPr>
              <a:defRPr lang="tr-TR"/>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tr-TR" dirty="0"/>
          </a:p>
        </p:txBody>
      </p:sp>
      <p:sp>
        <p:nvSpPr>
          <p:cNvPr id="12" name="Slayt Numarası Yer Tutucusu 5"/>
          <p:cNvSpPr txBox="1">
            <a:spLocks/>
          </p:cNvSpPr>
          <p:nvPr userDrawn="1"/>
        </p:nvSpPr>
        <p:spPr>
          <a:xfrm>
            <a:off x="6705600" y="4919663"/>
            <a:ext cx="2133600" cy="273844"/>
          </a:xfrm>
          <a:prstGeom prst="rect">
            <a:avLst/>
          </a:prstGeom>
        </p:spPr>
        <p:txBody>
          <a:bodyPr vert="horz" lIns="91440" tIns="45720" rIns="91440" bIns="45720" rtlCol="0" anchor="ctr"/>
          <a:lstStyle>
            <a:defPPr>
              <a:defRPr lang="tr-T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A2826F8-75C6-417F-833B-873E246ECC48}" type="slidenum">
              <a:rPr lang="tr-TR" smtClean="0"/>
              <a:pPr/>
              <a:t>‹#›</a:t>
            </a:fld>
            <a:endParaRPr lang="tr-TR" dirty="0"/>
          </a:p>
        </p:txBody>
      </p:sp>
    </p:spTree>
    <p:extLst>
      <p:ext uri="{BB962C8B-B14F-4D97-AF65-F5344CB8AC3E}">
        <p14:creationId xmlns:p14="http://schemas.microsoft.com/office/powerpoint/2010/main" val="3379594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lgn="l">
              <a:defRPr sz="2000">
                <a:solidFill>
                  <a:srgbClr val="B2B7EF"/>
                </a:solidFill>
              </a:defRPr>
            </a:lvl1pPr>
          </a:lstStyle>
          <a:p>
            <a:r>
              <a:rPr lang="tr-TR" dirty="0"/>
              <a:t>Asıl başlık stili için tıklatın</a:t>
            </a:r>
          </a:p>
        </p:txBody>
      </p:sp>
      <p:sp>
        <p:nvSpPr>
          <p:cNvPr id="3" name="İçerik Yer Tutucusu 2"/>
          <p:cNvSpPr>
            <a:spLocks noGrp="1"/>
          </p:cNvSpPr>
          <p:nvPr>
            <p:ph idx="1"/>
          </p:nvPr>
        </p:nvSpPr>
        <p:spPr/>
        <p:txBody>
          <a:bodyPr>
            <a:normAutofit/>
          </a:bodyPr>
          <a:lstStyle>
            <a:lvl1pPr marL="0" indent="0">
              <a:buNone/>
              <a:defRPr sz="1600"/>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tr-TR" dirty="0"/>
              <a:t>Asıl metin stillerini düzenlemek için tıklatın</a:t>
            </a:r>
          </a:p>
          <a:p>
            <a:pPr lvl="1"/>
            <a:r>
              <a:rPr lang="tr-TR" dirty="0"/>
              <a:t>İkinci düzey</a:t>
            </a:r>
          </a:p>
          <a:p>
            <a:pPr lvl="2"/>
            <a:r>
              <a:rPr lang="tr-TR" dirty="0"/>
              <a:t>Üçüncü düzey</a:t>
            </a:r>
          </a:p>
          <a:p>
            <a:pPr lvl="3"/>
            <a:r>
              <a:rPr lang="tr-TR" dirty="0"/>
              <a:t>Dördüncü düzey</a:t>
            </a:r>
          </a:p>
          <a:p>
            <a:pPr lvl="4"/>
            <a:r>
              <a:rPr lang="tr-TR" dirty="0"/>
              <a:t>Beşinci düzey</a:t>
            </a:r>
          </a:p>
        </p:txBody>
      </p:sp>
      <p:sp>
        <p:nvSpPr>
          <p:cNvPr id="4" name="Veri Yer Tutucusu 3"/>
          <p:cNvSpPr>
            <a:spLocks noGrp="1"/>
          </p:cNvSpPr>
          <p:nvPr>
            <p:ph type="dt" sz="half" idx="10"/>
          </p:nvPr>
        </p:nvSpPr>
        <p:spPr/>
        <p:txBody>
          <a:bodyPr/>
          <a:lstStyle/>
          <a:p>
            <a:fld id="{8B995951-214D-4B44-B3E1-3B95180AFC97}" type="datetimeFigureOut">
              <a:rPr lang="tr-TR" smtClean="0"/>
              <a:t>14.11.2022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A2826F8-75C6-417F-833B-873E246ECC48}" type="slidenum">
              <a:rPr lang="tr-TR" smtClean="0"/>
              <a:t>‹#›</a:t>
            </a:fld>
            <a:endParaRPr lang="tr-TR"/>
          </a:p>
        </p:txBody>
      </p:sp>
    </p:spTree>
    <p:extLst>
      <p:ext uri="{BB962C8B-B14F-4D97-AF65-F5344CB8AC3E}">
        <p14:creationId xmlns:p14="http://schemas.microsoft.com/office/powerpoint/2010/main" val="16707225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3305176"/>
            <a:ext cx="7772400" cy="1021556"/>
          </a:xfrm>
        </p:spPr>
        <p:txBody>
          <a:bodyPr anchor="t"/>
          <a:lstStyle>
            <a:lvl1pPr algn="l">
              <a:defRPr sz="4000" b="1" cap="all"/>
            </a:lvl1pPr>
          </a:lstStyle>
          <a:p>
            <a:r>
              <a:rPr lang="tr-TR"/>
              <a:t>Asıl başlık stili için tıklatın</a:t>
            </a:r>
          </a:p>
        </p:txBody>
      </p:sp>
      <p:sp>
        <p:nvSpPr>
          <p:cNvPr id="3" name="Metin Yer Tutucusu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8B995951-214D-4B44-B3E1-3B95180AFC97}" type="datetimeFigureOut">
              <a:rPr lang="tr-TR" smtClean="0"/>
              <a:t>14.11.2022</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A2826F8-75C6-417F-833B-873E246ECC48}" type="slidenum">
              <a:rPr lang="tr-TR" smtClean="0"/>
              <a:t>‹#›</a:t>
            </a:fld>
            <a:endParaRPr lang="tr-TR"/>
          </a:p>
        </p:txBody>
      </p:sp>
    </p:spTree>
    <p:extLst>
      <p:ext uri="{BB962C8B-B14F-4D97-AF65-F5344CB8AC3E}">
        <p14:creationId xmlns:p14="http://schemas.microsoft.com/office/powerpoint/2010/main" val="16100236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8B995951-214D-4B44-B3E1-3B95180AFC97}" type="datetimeFigureOut">
              <a:rPr lang="tr-TR" smtClean="0"/>
              <a:t>14.11.2022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A2826F8-75C6-417F-833B-873E246ECC48}" type="slidenum">
              <a:rPr lang="tr-TR" smtClean="0"/>
              <a:t>‹#›</a:t>
            </a:fld>
            <a:endParaRPr lang="tr-TR"/>
          </a:p>
        </p:txBody>
      </p:sp>
    </p:spTree>
    <p:extLst>
      <p:ext uri="{BB962C8B-B14F-4D97-AF65-F5344CB8AC3E}">
        <p14:creationId xmlns:p14="http://schemas.microsoft.com/office/powerpoint/2010/main" val="26356852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05978"/>
            <a:ext cx="8229600" cy="857250"/>
          </a:xfrm>
        </p:spPr>
        <p:txBody>
          <a:bodyPr/>
          <a:lstStyle>
            <a:lvl1pPr>
              <a:defRPr/>
            </a:lvl1pPr>
          </a:lstStyle>
          <a:p>
            <a:r>
              <a:rPr lang="tr-TR"/>
              <a:t>Asıl başlık stili için tıklatın</a:t>
            </a:r>
          </a:p>
        </p:txBody>
      </p:sp>
      <p:sp>
        <p:nvSpPr>
          <p:cNvPr id="3" name="Metin Yer Tutucusu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8B995951-214D-4B44-B3E1-3B95180AFC97}" type="datetimeFigureOut">
              <a:rPr lang="tr-TR" smtClean="0"/>
              <a:t>14.11.2022</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A2826F8-75C6-417F-833B-873E246ECC48}" type="slidenum">
              <a:rPr lang="tr-TR" smtClean="0"/>
              <a:t>‹#›</a:t>
            </a:fld>
            <a:endParaRPr lang="tr-TR"/>
          </a:p>
        </p:txBody>
      </p:sp>
    </p:spTree>
    <p:extLst>
      <p:ext uri="{BB962C8B-B14F-4D97-AF65-F5344CB8AC3E}">
        <p14:creationId xmlns:p14="http://schemas.microsoft.com/office/powerpoint/2010/main" val="35516757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8B995951-214D-4B44-B3E1-3B95180AFC97}" type="datetimeFigureOut">
              <a:rPr lang="tr-TR" smtClean="0"/>
              <a:t>14.11.2022</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A2826F8-75C6-417F-833B-873E246ECC48}" type="slidenum">
              <a:rPr lang="tr-TR" smtClean="0"/>
              <a:t>‹#›</a:t>
            </a:fld>
            <a:endParaRPr lang="tr-TR"/>
          </a:p>
        </p:txBody>
      </p:sp>
    </p:spTree>
    <p:extLst>
      <p:ext uri="{BB962C8B-B14F-4D97-AF65-F5344CB8AC3E}">
        <p14:creationId xmlns:p14="http://schemas.microsoft.com/office/powerpoint/2010/main" val="15398887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1" y="204787"/>
            <a:ext cx="3008313" cy="871538"/>
          </a:xfrm>
        </p:spPr>
        <p:txBody>
          <a:bodyPr anchor="b"/>
          <a:lstStyle>
            <a:lvl1pPr algn="l">
              <a:defRPr sz="2000" b="1"/>
            </a:lvl1pPr>
          </a:lstStyle>
          <a:p>
            <a:r>
              <a:rPr lang="tr-TR"/>
              <a:t>Asıl başlık stili için tıklatın</a:t>
            </a:r>
          </a:p>
        </p:txBody>
      </p:sp>
      <p:sp>
        <p:nvSpPr>
          <p:cNvPr id="3" name="İçerik Yer Tutucusu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8B995951-214D-4B44-B3E1-3B95180AFC97}" type="datetimeFigureOut">
              <a:rPr lang="tr-TR" smtClean="0"/>
              <a:t>14.11.2022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A2826F8-75C6-417F-833B-873E246ECC48}" type="slidenum">
              <a:rPr lang="tr-TR" smtClean="0"/>
              <a:t>‹#›</a:t>
            </a:fld>
            <a:endParaRPr lang="tr-TR"/>
          </a:p>
        </p:txBody>
      </p:sp>
    </p:spTree>
    <p:extLst>
      <p:ext uri="{BB962C8B-B14F-4D97-AF65-F5344CB8AC3E}">
        <p14:creationId xmlns:p14="http://schemas.microsoft.com/office/powerpoint/2010/main" val="30952787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3600450"/>
            <a:ext cx="5486400" cy="425054"/>
          </a:xfrm>
        </p:spPr>
        <p:txBody>
          <a:bodyPr anchor="b"/>
          <a:lstStyle>
            <a:lvl1pPr algn="l">
              <a:defRPr sz="2000" b="1"/>
            </a:lvl1pPr>
          </a:lstStyle>
          <a:p>
            <a:r>
              <a:rPr lang="tr-TR"/>
              <a:t>Asıl başlık stili için tıklatın</a:t>
            </a:r>
          </a:p>
        </p:txBody>
      </p:sp>
      <p:sp>
        <p:nvSpPr>
          <p:cNvPr id="3" name="Resim Yer Tutucusu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8B995951-214D-4B44-B3E1-3B95180AFC97}" type="datetimeFigureOut">
              <a:rPr lang="tr-TR" smtClean="0"/>
              <a:t>14.11.2022</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A2826F8-75C6-417F-833B-873E246ECC48}" type="slidenum">
              <a:rPr lang="tr-TR" smtClean="0"/>
              <a:t>‹#›</a:t>
            </a:fld>
            <a:endParaRPr lang="tr-TR"/>
          </a:p>
        </p:txBody>
      </p:sp>
    </p:spTree>
    <p:extLst>
      <p:ext uri="{BB962C8B-B14F-4D97-AF65-F5344CB8AC3E}">
        <p14:creationId xmlns:p14="http://schemas.microsoft.com/office/powerpoint/2010/main" val="22658592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05978"/>
            <a:ext cx="8229600" cy="857250"/>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tr-TR" dirty="0"/>
              <a:t>Asıl metin stillerini düzenlemek için tıklatın</a:t>
            </a:r>
          </a:p>
          <a:p>
            <a:pPr lvl="1"/>
            <a:r>
              <a:rPr lang="tr-TR" dirty="0"/>
              <a:t>İkinci düzey</a:t>
            </a:r>
          </a:p>
          <a:p>
            <a:pPr lvl="2"/>
            <a:r>
              <a:rPr lang="tr-TR" dirty="0"/>
              <a:t>Üçüncü düzey</a:t>
            </a:r>
          </a:p>
          <a:p>
            <a:pPr lvl="3"/>
            <a:r>
              <a:rPr lang="tr-TR" dirty="0"/>
              <a:t>Dördüncü düzey</a:t>
            </a:r>
          </a:p>
          <a:p>
            <a:pPr lvl="4"/>
            <a:r>
              <a:rPr lang="tr-TR" dirty="0"/>
              <a:t>Beşinci düzey</a:t>
            </a:r>
          </a:p>
        </p:txBody>
      </p:sp>
      <p:sp>
        <p:nvSpPr>
          <p:cNvPr id="4" name="Veri Yer Tutucusu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tr-TR" dirty="0"/>
              <a:t>06.03.2022</a:t>
            </a:r>
          </a:p>
        </p:txBody>
      </p:sp>
      <p:sp>
        <p:nvSpPr>
          <p:cNvPr id="5" name="Altbilgi Yer Tutucusu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4A2826F8-75C6-417F-833B-873E246ECC48}" type="slidenum">
              <a:rPr lang="tr-TR" smtClean="0"/>
              <a:t>‹#›</a:t>
            </a:fld>
            <a:endParaRPr lang="tr-TR"/>
          </a:p>
        </p:txBody>
      </p:sp>
    </p:spTree>
    <p:extLst>
      <p:ext uri="{BB962C8B-B14F-4D97-AF65-F5344CB8AC3E}">
        <p14:creationId xmlns:p14="http://schemas.microsoft.com/office/powerpoint/2010/main" val="3716790175"/>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4">
                <a:lumMod val="40000"/>
                <a:lumOff val="60000"/>
              </a:schemeClr>
            </a:gs>
            <a:gs pos="48000">
              <a:schemeClr val="accent4">
                <a:lumMod val="97000"/>
                <a:lumOff val="3000"/>
              </a:schemeClr>
            </a:gs>
            <a:gs pos="100000">
              <a:schemeClr val="accent4">
                <a:lumMod val="60000"/>
                <a:lumOff val="40000"/>
              </a:schemeClr>
            </a:gs>
          </a:gsLst>
          <a:lin ang="2700000" scaled="1"/>
          <a:tileRect/>
        </a:gradFill>
        <a:effectLst/>
      </p:bgPr>
    </p:bg>
    <p:spTree>
      <p:nvGrpSpPr>
        <p:cNvPr id="1" name=""/>
        <p:cNvGrpSpPr/>
        <p:nvPr/>
      </p:nvGrpSpPr>
      <p:grpSpPr>
        <a:xfrm>
          <a:off x="0" y="0"/>
          <a:ext cx="0" cy="0"/>
          <a:chOff x="0" y="0"/>
          <a:chExt cx="0" cy="0"/>
        </a:xfrm>
      </p:grpSpPr>
      <p:sp>
        <p:nvSpPr>
          <p:cNvPr id="10" name="Unvan 9"/>
          <p:cNvSpPr>
            <a:spLocks noGrp="1"/>
          </p:cNvSpPr>
          <p:nvPr>
            <p:ph type="ctrTitle"/>
          </p:nvPr>
        </p:nvSpPr>
        <p:spPr>
          <a:xfrm>
            <a:off x="1" y="2510054"/>
            <a:ext cx="9144000" cy="678311"/>
          </a:xfrm>
        </p:spPr>
        <p:txBody>
          <a:bodyPr>
            <a:noAutofit/>
          </a:bodyPr>
          <a:lstStyle/>
          <a:p>
            <a:r>
              <a:rPr lang="tr-TR" sz="2700" dirty="0">
                <a:solidFill>
                  <a:schemeClr val="bg1"/>
                </a:solidFill>
                <a:effectLst>
                  <a:outerShdw blurRad="38100" dist="38100" dir="2700000" algn="tl">
                    <a:srgbClr val="000000">
                      <a:alpha val="43137"/>
                    </a:srgbClr>
                  </a:outerShdw>
                </a:effectLst>
                <a:latin typeface="Cambria" panose="02040503050406030204" pitchFamily="18" charset="0"/>
                <a:cs typeface="Calibri" panose="020F0502020204030204" pitchFamily="34" charset="0"/>
              </a:rPr>
              <a:t>ÇOCUK RUH SAĞLIĞI</a:t>
            </a:r>
            <a:endParaRPr lang="tr-TR" sz="2700" dirty="0">
              <a:solidFill>
                <a:schemeClr val="bg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11" name="Alt Başlık 10"/>
          <p:cNvSpPr>
            <a:spLocks noGrp="1"/>
          </p:cNvSpPr>
          <p:nvPr>
            <p:ph type="subTitle" idx="1"/>
          </p:nvPr>
        </p:nvSpPr>
        <p:spPr>
          <a:xfrm>
            <a:off x="-2" y="3571822"/>
            <a:ext cx="9143999" cy="746952"/>
          </a:xfrm>
        </p:spPr>
        <p:txBody>
          <a:bodyPr>
            <a:normAutofit/>
          </a:bodyPr>
          <a:lstStyle/>
          <a:p>
            <a:r>
              <a:rPr lang="tr-TR" sz="1500" dirty="0" err="1">
                <a:solidFill>
                  <a:schemeClr val="bg1"/>
                </a:solidFill>
                <a:effectLst>
                  <a:outerShdw blurRad="38100" dist="38100" dir="2700000" algn="tl">
                    <a:srgbClr val="000000">
                      <a:alpha val="43137"/>
                    </a:srgbClr>
                  </a:outerShdw>
                </a:effectLst>
              </a:rPr>
              <a:t>Öğr</a:t>
            </a:r>
            <a:r>
              <a:rPr lang="tr-TR" sz="1500" dirty="0">
                <a:solidFill>
                  <a:schemeClr val="bg1"/>
                </a:solidFill>
                <a:effectLst>
                  <a:outerShdw blurRad="38100" dist="38100" dir="2700000" algn="tl">
                    <a:srgbClr val="000000">
                      <a:alpha val="43137"/>
                    </a:srgbClr>
                  </a:outerShdw>
                </a:effectLst>
              </a:rPr>
              <a:t>. Gör. Emine SARAÇ</a:t>
            </a:r>
          </a:p>
        </p:txBody>
      </p:sp>
      <p:pic>
        <p:nvPicPr>
          <p:cNvPr id="5" name="Resim 4">
            <a:extLst>
              <a:ext uri="{FF2B5EF4-FFF2-40B4-BE49-F238E27FC236}">
                <a16:creationId xmlns:a16="http://schemas.microsoft.com/office/drawing/2014/main" xmlns="" id="{83068C9B-95D1-5649-B664-9A94408083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51920" y="123478"/>
            <a:ext cx="1440160" cy="1427068"/>
          </a:xfrm>
          <a:prstGeom prst="ellipse">
            <a:avLst/>
          </a:prstGeom>
          <a:ln w="63500" cap="rnd">
            <a:no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35992200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5A0A59F4-150B-8240-ABE8-6325389FABF7}"/>
              </a:ext>
            </a:extLst>
          </p:cNvPr>
          <p:cNvSpPr>
            <a:spLocks noGrp="1"/>
          </p:cNvSpPr>
          <p:nvPr>
            <p:ph type="title"/>
          </p:nvPr>
        </p:nvSpPr>
        <p:spPr/>
        <p:txBody>
          <a:bodyPr/>
          <a:lstStyle/>
          <a:p>
            <a:r>
              <a:rPr lang="tr-TR" dirty="0"/>
              <a:t>Darmadağın-güvensiz bağlanma</a:t>
            </a:r>
          </a:p>
        </p:txBody>
      </p:sp>
      <p:sp>
        <p:nvSpPr>
          <p:cNvPr id="3" name="İçerik Yer Tutucusu 2">
            <a:extLst>
              <a:ext uri="{FF2B5EF4-FFF2-40B4-BE49-F238E27FC236}">
                <a16:creationId xmlns:a16="http://schemas.microsoft.com/office/drawing/2014/main" xmlns="" id="{70D2E86F-10EC-5D4A-9475-5E985EFC628C}"/>
              </a:ext>
            </a:extLst>
          </p:cNvPr>
          <p:cNvSpPr>
            <a:spLocks noGrp="1"/>
          </p:cNvSpPr>
          <p:nvPr>
            <p:ph idx="1"/>
          </p:nvPr>
        </p:nvSpPr>
        <p:spPr/>
        <p:txBody>
          <a:bodyPr/>
          <a:lstStyle/>
          <a:p>
            <a:r>
              <a:rPr lang="tr-TR" dirty="0"/>
              <a:t>Anne-babalar değişik davranışlar sergilerler. Çocuklarını dışlarlar, gülünç duruma düşürürler ya da onları korkuturlar. </a:t>
            </a:r>
          </a:p>
          <a:p>
            <a:r>
              <a:rPr lang="tr-TR" dirty="0"/>
              <a:t>Çocukları kendilerine yaklaştığında, onlarla ilgilenmek ve korumak yerine, korku duyarlar ve kaygı düzeyleri artar. Yukarıda tanımlanan üç bağlanma biçimi, “düzenli” bağlanma biçimleri olarak da anılır; çünkü çocuk nasıl davranması gerektiğini öğrenmiştir ve ona göre kendisine bir yöntem belirlemiştir. </a:t>
            </a:r>
          </a:p>
          <a:p>
            <a:endParaRPr lang="tr-TR" dirty="0"/>
          </a:p>
          <a:p>
            <a:r>
              <a:rPr lang="tr-TR" dirty="0"/>
              <a:t>Dördüncü bağlanma biçimi olarak, “darmadağın” olarak adlandırılan bağlanma biçiminde, belirlenebilmiş bir yöntem ya da davranış biçimi yoktur. Sonuç olarak çocuk, kendisini güvende hissetmesini sağlayacak birtakım davranışlar geliştirmeye başlar.</a:t>
            </a:r>
          </a:p>
          <a:p>
            <a:r>
              <a:rPr lang="tr-TR" dirty="0"/>
              <a:t> Sözgelimi, anne-babasına karşı saldırgan olur, anne-babasının kendisine bakmasına karşı çıkar ya da çok kendine güvenli bir yol izler.</a:t>
            </a:r>
          </a:p>
        </p:txBody>
      </p:sp>
    </p:spTree>
    <p:extLst>
      <p:ext uri="{BB962C8B-B14F-4D97-AF65-F5344CB8AC3E}">
        <p14:creationId xmlns:p14="http://schemas.microsoft.com/office/powerpoint/2010/main" val="16460700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9FF651D2-BB89-A74F-9168-E2AF777A5C42}"/>
              </a:ext>
            </a:extLst>
          </p:cNvPr>
          <p:cNvSpPr>
            <a:spLocks noGrp="1"/>
          </p:cNvSpPr>
          <p:nvPr>
            <p:ph type="title"/>
          </p:nvPr>
        </p:nvSpPr>
        <p:spPr/>
        <p:txBody>
          <a:bodyPr/>
          <a:lstStyle/>
          <a:p>
            <a:r>
              <a:rPr lang="tr-TR" dirty="0"/>
              <a:t>3.1.1.2. Nesne ilişkileri teorisi</a:t>
            </a:r>
          </a:p>
        </p:txBody>
      </p:sp>
      <p:sp>
        <p:nvSpPr>
          <p:cNvPr id="3" name="İçerik Yer Tutucusu 2">
            <a:extLst>
              <a:ext uri="{FF2B5EF4-FFF2-40B4-BE49-F238E27FC236}">
                <a16:creationId xmlns:a16="http://schemas.microsoft.com/office/drawing/2014/main" xmlns="" id="{B04E7A1C-9C9D-4640-A45F-031810AD52BD}"/>
              </a:ext>
            </a:extLst>
          </p:cNvPr>
          <p:cNvSpPr>
            <a:spLocks noGrp="1"/>
          </p:cNvSpPr>
          <p:nvPr>
            <p:ph idx="1"/>
          </p:nvPr>
        </p:nvSpPr>
        <p:spPr>
          <a:xfrm>
            <a:off x="609600" y="1131590"/>
            <a:ext cx="8229600" cy="3615433"/>
          </a:xfrm>
        </p:spPr>
        <p:txBody>
          <a:bodyPr/>
          <a:lstStyle/>
          <a:p>
            <a:r>
              <a:rPr lang="tr-TR" dirty="0"/>
              <a:t>Nesne ilişkileri teorisi bağlanma teorisi gibi erken dönem ilişkilerin, kişilik gelişimi ve daha sonraki ilişkiler için rehber niteliğinde olduğunu kabul eder. </a:t>
            </a:r>
          </a:p>
          <a:p>
            <a:endParaRPr lang="tr-TR" dirty="0"/>
          </a:p>
          <a:p>
            <a:r>
              <a:rPr lang="tr-TR" dirty="0"/>
              <a:t>Kuram, çocuğun çocukluk yaşamında önemli yeri olan kişilerle ilişkilerini odaklanır. Bu önemli kişilerden en önemlisi çoğu zaman bakımını veren kişi yani annesidir. ( </a:t>
            </a:r>
            <a:r>
              <a:rPr lang="tr-TR" dirty="0" err="1"/>
              <a:t>Bretherton</a:t>
            </a:r>
            <a:r>
              <a:rPr lang="tr-TR" dirty="0"/>
              <a:t>, 1987) </a:t>
            </a:r>
          </a:p>
          <a:p>
            <a:endParaRPr lang="tr-TR" dirty="0"/>
          </a:p>
          <a:p>
            <a:r>
              <a:rPr lang="tr-TR" dirty="0"/>
              <a:t>Nesne ilişkileri kuramı da bağlanma kuramı gibi bakım veren kişi ile kurulan ilişkilerin benliğe ve diğerlerine ilişkin zihinsel temsiller oluşturduğunu savunur. erken dönemde yaşanan ilişki dayanarak oluşan zihinsel temsillerin yapı ve içeriğinin kişinin ilişki yaşadığı kişi ya da kişilere yönelik tutum ve inançları başta olmak üzere tüm kişiler arası ilişkilerini, beklenti ve duygularını etkiledi varsayılır.</a:t>
            </a:r>
          </a:p>
        </p:txBody>
      </p:sp>
    </p:spTree>
    <p:extLst>
      <p:ext uri="{BB962C8B-B14F-4D97-AF65-F5344CB8AC3E}">
        <p14:creationId xmlns:p14="http://schemas.microsoft.com/office/powerpoint/2010/main" val="29869348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827EC729-1E7A-5C4B-9345-035F9BD5B3D1}"/>
              </a:ext>
            </a:extLst>
          </p:cNvPr>
          <p:cNvSpPr>
            <a:spLocks noGrp="1"/>
          </p:cNvSpPr>
          <p:nvPr>
            <p:ph type="title"/>
          </p:nvPr>
        </p:nvSpPr>
        <p:spPr/>
        <p:txBody>
          <a:bodyPr/>
          <a:lstStyle/>
          <a:p>
            <a:r>
              <a:rPr lang="tr-TR" dirty="0"/>
              <a:t>3.1.1.3. Nörobiyolojik yaklaşım</a:t>
            </a:r>
          </a:p>
        </p:txBody>
      </p:sp>
      <p:sp>
        <p:nvSpPr>
          <p:cNvPr id="3" name="İçerik Yer Tutucusu 2">
            <a:extLst>
              <a:ext uri="{FF2B5EF4-FFF2-40B4-BE49-F238E27FC236}">
                <a16:creationId xmlns:a16="http://schemas.microsoft.com/office/drawing/2014/main" xmlns="" id="{7B946DC8-2FCA-A043-A55E-26B2BACD1400}"/>
              </a:ext>
            </a:extLst>
          </p:cNvPr>
          <p:cNvSpPr>
            <a:spLocks noGrp="1"/>
          </p:cNvSpPr>
          <p:nvPr>
            <p:ph idx="1"/>
          </p:nvPr>
        </p:nvSpPr>
        <p:spPr/>
        <p:txBody>
          <a:bodyPr/>
          <a:lstStyle/>
          <a:p>
            <a:r>
              <a:rPr lang="tr-TR" dirty="0"/>
              <a:t>Bu yaklaşımda bağlanma davranışı, </a:t>
            </a:r>
            <a:r>
              <a:rPr lang="tr-TR" dirty="0" err="1"/>
              <a:t>psikonöro</a:t>
            </a:r>
            <a:r>
              <a:rPr lang="tr-TR" dirty="0"/>
              <a:t>-biyolojik ögelerle ilişkilendirilmekte ve bağlanma ilişkileri, yaşam olaylarının ve etkileşimlerin beyin ve sinir sistemi üzerinde yarattığı etkiler ile açıklanmaktadır. </a:t>
            </a:r>
          </a:p>
          <a:p>
            <a:endParaRPr lang="tr-TR" dirty="0"/>
          </a:p>
          <a:p>
            <a:r>
              <a:rPr lang="tr-TR" dirty="0" err="1"/>
              <a:t>Psikonöro</a:t>
            </a:r>
            <a:r>
              <a:rPr lang="tr-TR" dirty="0"/>
              <a:t>- biyolojik yaklaşıma göre, anne-çocuk bağlanma işlemlerinde etkin olan beynin sağ ön kısmıdır. Sağ lop alma, yorumlama, duyguların iletişimi gibi alanlarda baskın olduğu için empatik yaşantıların oluşması için gereken ögeleri de barındırmaktadır. </a:t>
            </a:r>
          </a:p>
          <a:p>
            <a:endParaRPr lang="tr-TR" dirty="0"/>
          </a:p>
          <a:p>
            <a:r>
              <a:rPr lang="tr-TR" dirty="0"/>
              <a:t>İçsel duyuşsal yaşantılar ile dışsal değişimlerin ilişkilendirilmesi ve devam ettirilmesi benlik anlayışını geliştirir. (</a:t>
            </a:r>
            <a:r>
              <a:rPr lang="tr-TR" dirty="0" err="1"/>
              <a:t>Schore</a:t>
            </a:r>
            <a:r>
              <a:rPr lang="tr-TR" dirty="0"/>
              <a:t>, 2004) </a:t>
            </a:r>
          </a:p>
        </p:txBody>
      </p:sp>
    </p:spTree>
    <p:extLst>
      <p:ext uri="{BB962C8B-B14F-4D97-AF65-F5344CB8AC3E}">
        <p14:creationId xmlns:p14="http://schemas.microsoft.com/office/powerpoint/2010/main" val="19589166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3E3563F5-2178-9841-A31E-D1948BD4738F}"/>
              </a:ext>
            </a:extLst>
          </p:cNvPr>
          <p:cNvSpPr>
            <a:spLocks noGrp="1"/>
          </p:cNvSpPr>
          <p:nvPr>
            <p:ph type="title"/>
          </p:nvPr>
        </p:nvSpPr>
        <p:spPr/>
        <p:txBody>
          <a:bodyPr/>
          <a:lstStyle/>
          <a:p>
            <a:r>
              <a:rPr lang="tr-TR" dirty="0"/>
              <a:t>3.1.2. Zihinsel Modeller ve Bağlanma Stilleri</a:t>
            </a:r>
          </a:p>
        </p:txBody>
      </p:sp>
      <p:sp>
        <p:nvSpPr>
          <p:cNvPr id="3" name="İçerik Yer Tutucusu 2">
            <a:extLst>
              <a:ext uri="{FF2B5EF4-FFF2-40B4-BE49-F238E27FC236}">
                <a16:creationId xmlns:a16="http://schemas.microsoft.com/office/drawing/2014/main" xmlns="" id="{F9545A5D-BD74-CA4C-9F22-4B2863B55236}"/>
              </a:ext>
            </a:extLst>
          </p:cNvPr>
          <p:cNvSpPr>
            <a:spLocks noGrp="1"/>
          </p:cNvSpPr>
          <p:nvPr>
            <p:ph idx="1"/>
          </p:nvPr>
        </p:nvSpPr>
        <p:spPr>
          <a:xfrm>
            <a:off x="605016" y="1261667"/>
            <a:ext cx="8229600" cy="3523455"/>
          </a:xfrm>
        </p:spPr>
        <p:txBody>
          <a:bodyPr>
            <a:normAutofit/>
          </a:bodyPr>
          <a:lstStyle/>
          <a:p>
            <a:r>
              <a:rPr lang="tr-TR" dirty="0"/>
              <a:t>Bağlanma figürü ile geliştirilen ilişkiler, yaşam boyu tüm kişiler arası ilişkileri etkileyecek içsel işleyen zihinsel  modellerin oluşmasına neden olur. </a:t>
            </a:r>
          </a:p>
          <a:p>
            <a:endParaRPr lang="tr-TR" dirty="0"/>
          </a:p>
          <a:p>
            <a:r>
              <a:rPr lang="tr-TR" dirty="0"/>
              <a:t>Modeller sayesinde çocuk, erken dönem ilişkilerini içselleştirerek “</a:t>
            </a:r>
            <a:r>
              <a:rPr lang="tr-TR" i="1" dirty="0"/>
              <a:t>kendine</a:t>
            </a:r>
            <a:r>
              <a:rPr lang="tr-TR" dirty="0"/>
              <a:t>” ve “</a:t>
            </a:r>
            <a:r>
              <a:rPr lang="tr-TR" i="1" dirty="0"/>
              <a:t>diğerlerine</a:t>
            </a:r>
            <a:r>
              <a:rPr lang="tr-TR" dirty="0"/>
              <a:t>” ait yargılar ve değerlendirmeleri içeren zihinsel şemaları geliştirir. Dünyaya dolayısıyla başkalarına ait geliştirilen işleyen zihinsel modellerin temelinde, bağlanma modelinin ulaşılabilirliği ve ihtiyaçları karşı duyarlılığı temel noktadır. </a:t>
            </a:r>
          </a:p>
          <a:p>
            <a:endParaRPr lang="tr-TR" dirty="0"/>
          </a:p>
          <a:p>
            <a:r>
              <a:rPr lang="tr-TR" dirty="0"/>
              <a:t>Anne-çocuk arasındaki ilişkinin güven ve keşfetme ihtiyacını karşılaması çocuğun, kendini değerli ve önemli hissetmesine yani “</a:t>
            </a:r>
            <a:r>
              <a:rPr lang="tr-TR" i="1" dirty="0"/>
              <a:t>olumlu benlik</a:t>
            </a:r>
            <a:r>
              <a:rPr lang="tr-TR" dirty="0"/>
              <a:t>” algısı geliştirmesine ve başkalarına daha güvenilir, ulaşılır, tutarlı ve destekleyici olarak algıladığı “olumlu başkaları” modellerini geliştirmesine yol açar. </a:t>
            </a:r>
          </a:p>
        </p:txBody>
      </p:sp>
    </p:spTree>
    <p:extLst>
      <p:ext uri="{BB962C8B-B14F-4D97-AF65-F5344CB8AC3E}">
        <p14:creationId xmlns:p14="http://schemas.microsoft.com/office/powerpoint/2010/main" val="38031150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9A9878A9-CD82-0144-B7DB-AA5BCCE78AFE}"/>
              </a:ext>
            </a:extLst>
          </p:cNvPr>
          <p:cNvSpPr>
            <a:spLocks noGrp="1"/>
          </p:cNvSpPr>
          <p:nvPr>
            <p:ph idx="1"/>
          </p:nvPr>
        </p:nvSpPr>
        <p:spPr>
          <a:xfrm>
            <a:off x="611560" y="987574"/>
            <a:ext cx="8229600" cy="3394472"/>
          </a:xfrm>
        </p:spPr>
        <p:txBody>
          <a:bodyPr/>
          <a:lstStyle/>
          <a:p>
            <a:r>
              <a:rPr lang="tr-TR" dirty="0"/>
              <a:t>Bu bağlanma sitili çocuğun çevresini keşfetmeye meraklılık, çevredeki kişi olaylara karşı duyarlı olma, değişiklikleri fark edebilme , yardıma ihtiyacı olduğunu yardım talep edebilme, akranları ile etkileşimi girebilme gibi davranış kalıpları geliştirmesini kolaylaştırmaktadır.</a:t>
            </a:r>
          </a:p>
          <a:p>
            <a:endParaRPr lang="tr-TR" dirty="0"/>
          </a:p>
          <a:p>
            <a:r>
              <a:rPr lang="tr-TR" dirty="0" err="1"/>
              <a:t>Bowbly</a:t>
            </a:r>
            <a:r>
              <a:rPr lang="tr-TR" dirty="0"/>
              <a:t>, geliştirilen insan modellerini değişmez, durağan olduğunu hatta bireylerin yetişkinlerinde ve ebeveyn olduklarında kendi çocuklarına da aynı davranış örüntüleri içinde davrandıklarını, kendi davranış kalıplarını bilinçsizce transfer ettiklerini savunur. </a:t>
            </a:r>
          </a:p>
          <a:p>
            <a:endParaRPr lang="tr-TR" dirty="0"/>
          </a:p>
          <a:p>
            <a:r>
              <a:rPr lang="tr-TR" dirty="0"/>
              <a:t>Ancak </a:t>
            </a:r>
            <a:r>
              <a:rPr lang="tr-TR" dirty="0" err="1"/>
              <a:t>Bretherton</a:t>
            </a:r>
            <a:r>
              <a:rPr lang="tr-TR" dirty="0"/>
              <a:t> (1992), bu karşılıklı, birbirini tamamlayan zihinsel modellerin sürekli bir süreç olduğu, gelişimsel olarak daha karışık hale geldiği ve bu nedenle çocuğun gelişimi boyunca değişime uğrayabileceği görüşündedir.</a:t>
            </a:r>
          </a:p>
        </p:txBody>
      </p:sp>
    </p:spTree>
    <p:extLst>
      <p:ext uri="{BB962C8B-B14F-4D97-AF65-F5344CB8AC3E}">
        <p14:creationId xmlns:p14="http://schemas.microsoft.com/office/powerpoint/2010/main" val="3671467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E8D82806-A2EA-E549-95B0-2E10F6B30618}"/>
              </a:ext>
            </a:extLst>
          </p:cNvPr>
          <p:cNvSpPr>
            <a:spLocks noGrp="1"/>
          </p:cNvSpPr>
          <p:nvPr>
            <p:ph type="title"/>
          </p:nvPr>
        </p:nvSpPr>
        <p:spPr/>
        <p:txBody>
          <a:bodyPr/>
          <a:lstStyle/>
          <a:p>
            <a:r>
              <a:rPr lang="tr-TR" dirty="0"/>
              <a:t>3.1.3. Bağlanma Davranışına Etki Eden Faktörler</a:t>
            </a:r>
          </a:p>
        </p:txBody>
      </p:sp>
      <p:sp>
        <p:nvSpPr>
          <p:cNvPr id="3" name="İçerik Yer Tutucusu 2">
            <a:extLst>
              <a:ext uri="{FF2B5EF4-FFF2-40B4-BE49-F238E27FC236}">
                <a16:creationId xmlns:a16="http://schemas.microsoft.com/office/drawing/2014/main" xmlns="" id="{99B00876-3AB6-B14A-B219-0DB42D344AF2}"/>
              </a:ext>
            </a:extLst>
          </p:cNvPr>
          <p:cNvSpPr>
            <a:spLocks noGrp="1"/>
          </p:cNvSpPr>
          <p:nvPr>
            <p:ph idx="1"/>
          </p:nvPr>
        </p:nvSpPr>
        <p:spPr>
          <a:xfrm>
            <a:off x="609600" y="1215628"/>
            <a:ext cx="8229600" cy="3660378"/>
          </a:xfrm>
        </p:spPr>
        <p:txBody>
          <a:bodyPr>
            <a:normAutofit/>
          </a:bodyPr>
          <a:lstStyle/>
          <a:p>
            <a:r>
              <a:rPr lang="tr-TR" dirty="0"/>
              <a:t>Bağlanma durumlarını yaratan tek bir sebep yoktur; ailenin davranışları, çocuğun özellikleri, aile ve kültür etkili olur. </a:t>
            </a:r>
          </a:p>
          <a:p>
            <a:endParaRPr lang="tr-TR" dirty="0"/>
          </a:p>
          <a:p>
            <a:r>
              <a:rPr lang="tr-TR" dirty="0"/>
              <a:t> • </a:t>
            </a:r>
            <a:r>
              <a:rPr lang="tr-TR" b="1" dirty="0"/>
              <a:t>Ailelerin Davranışları: </a:t>
            </a:r>
            <a:r>
              <a:rPr lang="tr-TR" dirty="0"/>
              <a:t>Araştırmacılar değişik bağlanma tiplerinin, annelerin bebeklerinin ihtiyaçlarına gösterdikleri duyarlıklarının bir sonucu olduğunu savunmuşlardır. Ağlamalarına hemen cevap verilen 3 aylık bebeklerin, 12 aylıkken “güvenli bağlanma” kategorisine girdikleri gözlenmiştir. Tersi aile tutumlarında ise bebekler güvenli olmayan bir bağlanma göstermektedir. </a:t>
            </a:r>
          </a:p>
          <a:p>
            <a:endParaRPr lang="tr-TR" dirty="0"/>
          </a:p>
          <a:p>
            <a:r>
              <a:rPr lang="tr-TR" dirty="0"/>
              <a:t>• </a:t>
            </a:r>
            <a:r>
              <a:rPr lang="tr-TR" b="1" dirty="0"/>
              <a:t>Çocuğun Özellikleri: </a:t>
            </a:r>
            <a:r>
              <a:rPr lang="tr-TR" dirty="0"/>
              <a:t>Gözlemler güvenli bağlanma için “sorumlu” anne- babalara ihtiyaç duyulmasının yanında, ailelerin de bu bakımı gerçekleştirebilmeleri için “karşılık veren” bebeklere ihtiyaçları olduğunu bulmuştur. Bağlanma karşılıklı bir ilişkidir. Bir tarafın vermesi için onun da karşıdan alması gerekir. </a:t>
            </a:r>
          </a:p>
        </p:txBody>
      </p:sp>
    </p:spTree>
    <p:extLst>
      <p:ext uri="{BB962C8B-B14F-4D97-AF65-F5344CB8AC3E}">
        <p14:creationId xmlns:p14="http://schemas.microsoft.com/office/powerpoint/2010/main" val="42873491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0A8DBCA3-1BC3-5F46-91B9-AA3CB00C1F48}"/>
              </a:ext>
            </a:extLst>
          </p:cNvPr>
          <p:cNvSpPr>
            <a:spLocks noGrp="1"/>
          </p:cNvSpPr>
          <p:nvPr>
            <p:ph idx="1"/>
          </p:nvPr>
        </p:nvSpPr>
        <p:spPr>
          <a:xfrm>
            <a:off x="611560" y="987574"/>
            <a:ext cx="8229600" cy="3816424"/>
          </a:xfrm>
        </p:spPr>
        <p:txBody>
          <a:bodyPr/>
          <a:lstStyle/>
          <a:p>
            <a:r>
              <a:rPr lang="tr-TR" dirty="0"/>
              <a:t> • </a:t>
            </a:r>
            <a:r>
              <a:rPr lang="tr-TR" b="1" dirty="0"/>
              <a:t>Aile Etkileri: </a:t>
            </a:r>
            <a:r>
              <a:rPr lang="tr-TR" dirty="0"/>
              <a:t>Aileler üzerinde stres yaratan pek çok faktör, bebeklerin bağlanma tipleri üzerinde etkilidir. En önemli faktörlerden biri düşük ekonomik seviyedir. Fakirlik düzeyinde yaşayan çocuklar, yüksek ekonomik seviyede yaşayanlara oranla daha az güvenli bağlanma göstermektedirler. Bir diğer faktör evlilik anlaşmazlıklarıdır. Evliliklerinde sorun yaşayanların, güvenli bağlanamayan çocukları olma olasılıkları daha yüksektir. Stresli durumlar anne babada hassasiyet yaratmaktadır, bu da güvenli bağlanma olasılığını azaltmaktadır. Kızgın ve şiddet içeren ilişkiler belirsiz davranışları beraberinde getirmekte, aileler çocukları için tutarlı, güvenli bir kaynak olarak görülmemektedir. </a:t>
            </a:r>
          </a:p>
          <a:p>
            <a:endParaRPr lang="tr-TR" dirty="0"/>
          </a:p>
          <a:p>
            <a:r>
              <a:rPr lang="tr-TR" dirty="0"/>
              <a:t> • </a:t>
            </a:r>
            <a:r>
              <a:rPr lang="tr-TR" b="1" dirty="0"/>
              <a:t>Kültürel etkiler: </a:t>
            </a:r>
            <a:r>
              <a:rPr lang="tr-TR" dirty="0"/>
              <a:t>İçinde yaşanılan toplum önemlidir. Bazen toplum bağlanma tipini belirlemede önemli bir rol oynar. </a:t>
            </a:r>
          </a:p>
        </p:txBody>
      </p:sp>
    </p:spTree>
    <p:extLst>
      <p:ext uri="{BB962C8B-B14F-4D97-AF65-F5344CB8AC3E}">
        <p14:creationId xmlns:p14="http://schemas.microsoft.com/office/powerpoint/2010/main" val="7025891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E4992479-D55A-F545-ADCC-C16C3F14E201}"/>
              </a:ext>
            </a:extLst>
          </p:cNvPr>
          <p:cNvSpPr>
            <a:spLocks noGrp="1"/>
          </p:cNvSpPr>
          <p:nvPr>
            <p:ph type="title"/>
          </p:nvPr>
        </p:nvSpPr>
        <p:spPr/>
        <p:txBody>
          <a:bodyPr/>
          <a:lstStyle/>
          <a:p>
            <a:r>
              <a:rPr lang="tr-TR" dirty="0"/>
              <a:t>3.1.4. Gelişim Süreci Boyunca Bağlanma Davranışı ve Bağlanma Stilleri</a:t>
            </a:r>
            <a:br>
              <a:rPr lang="tr-TR" dirty="0"/>
            </a:br>
            <a:r>
              <a:rPr lang="tr-TR" dirty="0"/>
              <a:t>3.1.4.1. Bebeklik-çocukluk ve bağlanma</a:t>
            </a:r>
          </a:p>
        </p:txBody>
      </p:sp>
      <p:sp>
        <p:nvSpPr>
          <p:cNvPr id="3" name="İçerik Yer Tutucusu 2">
            <a:extLst>
              <a:ext uri="{FF2B5EF4-FFF2-40B4-BE49-F238E27FC236}">
                <a16:creationId xmlns:a16="http://schemas.microsoft.com/office/drawing/2014/main" xmlns="" id="{4A76D32D-2C0D-2C4D-AA1D-26A31436E94C}"/>
              </a:ext>
            </a:extLst>
          </p:cNvPr>
          <p:cNvSpPr>
            <a:spLocks noGrp="1"/>
          </p:cNvSpPr>
          <p:nvPr>
            <p:ph idx="1"/>
          </p:nvPr>
        </p:nvSpPr>
        <p:spPr/>
        <p:txBody>
          <a:bodyPr/>
          <a:lstStyle/>
          <a:p>
            <a:endParaRPr lang="tr-TR" dirty="0"/>
          </a:p>
          <a:p>
            <a:r>
              <a:rPr lang="tr-TR" dirty="0"/>
              <a:t>Bebek dünyaya geldiğinde temel ihtiyaçlarının giderilmesi için anne veya bakım veren birisine ihtiyacı bulunmaktadır. İlk zamanlarında bebeğin temel ihtiyaçlarının karşılanması, bağlanma yaşanan kişiye olumlu tepkiler verilmesini, kaygı, korku gibi durumlarında o kişiyi aramasını, bağlanılan kişinin varlığının paralelde rahatlamaya yol açmasına sebep olmaktadır (Soysal, vd., 2005).</a:t>
            </a:r>
          </a:p>
          <a:p>
            <a:endParaRPr lang="tr-TR" dirty="0"/>
          </a:p>
          <a:p>
            <a:r>
              <a:rPr lang="tr-TR" dirty="0" err="1"/>
              <a:t>Bowlby’nin</a:t>
            </a:r>
            <a:r>
              <a:rPr lang="tr-TR" dirty="0"/>
              <a:t> bağlanma kuramı bebekler üzerinde çalışan </a:t>
            </a:r>
            <a:r>
              <a:rPr lang="tr-TR" dirty="0" err="1"/>
              <a:t>Ainsworth</a:t>
            </a:r>
            <a:r>
              <a:rPr lang="tr-TR" dirty="0"/>
              <a:t> tarafından kapsamlı ele alınmıştır. </a:t>
            </a:r>
          </a:p>
        </p:txBody>
      </p:sp>
    </p:spTree>
    <p:extLst>
      <p:ext uri="{BB962C8B-B14F-4D97-AF65-F5344CB8AC3E}">
        <p14:creationId xmlns:p14="http://schemas.microsoft.com/office/powerpoint/2010/main" val="8525280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E9B42356-EC4E-A44E-961C-94924BCC685C}"/>
              </a:ext>
            </a:extLst>
          </p:cNvPr>
          <p:cNvSpPr>
            <a:spLocks noGrp="1"/>
          </p:cNvSpPr>
          <p:nvPr>
            <p:ph type="title"/>
          </p:nvPr>
        </p:nvSpPr>
        <p:spPr/>
        <p:txBody>
          <a:bodyPr/>
          <a:lstStyle/>
          <a:p>
            <a:r>
              <a:rPr lang="tr-TR" dirty="0"/>
              <a:t>3.1.4.2. </a:t>
            </a:r>
            <a:r>
              <a:rPr lang="tr-TR" dirty="0" err="1"/>
              <a:t>Ergenik</a:t>
            </a:r>
            <a:r>
              <a:rPr lang="tr-TR" dirty="0"/>
              <a:t> ve bağlanma</a:t>
            </a:r>
          </a:p>
        </p:txBody>
      </p:sp>
      <p:sp>
        <p:nvSpPr>
          <p:cNvPr id="3" name="İçerik Yer Tutucusu 2">
            <a:extLst>
              <a:ext uri="{FF2B5EF4-FFF2-40B4-BE49-F238E27FC236}">
                <a16:creationId xmlns:a16="http://schemas.microsoft.com/office/drawing/2014/main" xmlns="" id="{D24E9E12-7ED2-C044-9D0B-E1135177A49C}"/>
              </a:ext>
            </a:extLst>
          </p:cNvPr>
          <p:cNvSpPr>
            <a:spLocks noGrp="1"/>
          </p:cNvSpPr>
          <p:nvPr>
            <p:ph idx="1"/>
          </p:nvPr>
        </p:nvSpPr>
        <p:spPr>
          <a:xfrm>
            <a:off x="609600" y="1352550"/>
            <a:ext cx="8229600" cy="3523455"/>
          </a:xfrm>
        </p:spPr>
        <p:txBody>
          <a:bodyPr>
            <a:normAutofit/>
          </a:bodyPr>
          <a:lstStyle/>
          <a:p>
            <a:r>
              <a:rPr lang="tr-TR" dirty="0"/>
              <a:t>Bağlanma kavramının temel işlevlerinden olan yakınlık, güvenli üs diğer bir deyişle güvenli sağlam bir sığınak olma işlevlerinin çocukluk döneminin ilerleyen zamanlarında çocuğun arkadaşlarına yöneldiği görülmektedir. Ergenlik döneminde, kişinin arkadaşları tarafından bu görev yerine getirilmektedir.</a:t>
            </a:r>
          </a:p>
          <a:p>
            <a:endParaRPr lang="tr-TR" dirty="0"/>
          </a:p>
          <a:p>
            <a:r>
              <a:rPr lang="tr-TR" dirty="0"/>
              <a:t>Bununla birlikte anne babanın rolü bebeklik, çocukluk, ergenlik, yetişkinlik olmak üzere her dönemde devam etmektedir. Ergenlik döneminde çocuk pasif alıcı olma rolünden çıkarak kendisinin de bağlanma figürü rolüne girmesi çocukluk dönemine bağlanmasına göre farklılaşır.</a:t>
            </a:r>
          </a:p>
          <a:p>
            <a:endParaRPr lang="tr-TR" dirty="0"/>
          </a:p>
          <a:p>
            <a:r>
              <a:rPr lang="tr-TR" dirty="0"/>
              <a:t>Çocukluk dönemi bağlanmasında olduğu gibi tek yönlü ilişkiden çıkarak ergenlik döneminde</a:t>
            </a:r>
          </a:p>
          <a:p>
            <a:r>
              <a:rPr lang="tr-TR" dirty="0"/>
              <a:t>karşılıklılık ilişkisi görülür.</a:t>
            </a:r>
          </a:p>
        </p:txBody>
      </p:sp>
    </p:spTree>
    <p:extLst>
      <p:ext uri="{BB962C8B-B14F-4D97-AF65-F5344CB8AC3E}">
        <p14:creationId xmlns:p14="http://schemas.microsoft.com/office/powerpoint/2010/main" val="26305636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DF515B79-B307-C749-8F1B-77DCE7396D0D}"/>
              </a:ext>
            </a:extLst>
          </p:cNvPr>
          <p:cNvSpPr>
            <a:spLocks noGrp="1"/>
          </p:cNvSpPr>
          <p:nvPr>
            <p:ph type="title"/>
          </p:nvPr>
        </p:nvSpPr>
        <p:spPr/>
        <p:txBody>
          <a:bodyPr/>
          <a:lstStyle/>
          <a:p>
            <a:r>
              <a:rPr lang="tr-TR" dirty="0"/>
              <a:t>3.1.4.3. Yetişkinlik ve bağlanma</a:t>
            </a:r>
          </a:p>
        </p:txBody>
      </p:sp>
      <p:sp>
        <p:nvSpPr>
          <p:cNvPr id="3" name="İçerik Yer Tutucusu 2">
            <a:extLst>
              <a:ext uri="{FF2B5EF4-FFF2-40B4-BE49-F238E27FC236}">
                <a16:creationId xmlns:a16="http://schemas.microsoft.com/office/drawing/2014/main" xmlns="" id="{1AC6A213-C4DD-9A4D-87F0-87351410E834}"/>
              </a:ext>
            </a:extLst>
          </p:cNvPr>
          <p:cNvSpPr>
            <a:spLocks noGrp="1"/>
          </p:cNvSpPr>
          <p:nvPr>
            <p:ph idx="1"/>
          </p:nvPr>
        </p:nvSpPr>
        <p:spPr/>
        <p:txBody>
          <a:bodyPr/>
          <a:lstStyle/>
          <a:p>
            <a:r>
              <a:rPr lang="tr-TR" dirty="0" err="1"/>
              <a:t>Bowlby</a:t>
            </a:r>
            <a:r>
              <a:rPr lang="tr-TR" dirty="0"/>
              <a:t> bağlanma kavramının doğumdan ölüme kadar uzanarak yaşam boyu devam eden bir süreç olduğunu ve erken yaşlarda meydana gelen ve açığa çıkan zihinsel süreçlerin çok da değişmeden yetişkinlikte de benzer bir şekilde devam ettiğini belirtmiştir. Son dönemde </a:t>
            </a:r>
            <a:r>
              <a:rPr lang="tr-TR" dirty="0" err="1"/>
              <a:t>Bowlby</a:t>
            </a:r>
            <a:r>
              <a:rPr lang="tr-TR" dirty="0"/>
              <a:t> ve </a:t>
            </a:r>
            <a:r>
              <a:rPr lang="tr-TR" dirty="0" err="1"/>
              <a:t>Ainsworth’ün</a:t>
            </a:r>
            <a:r>
              <a:rPr lang="tr-TR" dirty="0"/>
              <a:t> konuyla ilgili yaklaşımları yetişkinlik dönemi için de detaylı ele alınmaya başlanmıştır.</a:t>
            </a:r>
          </a:p>
          <a:p>
            <a:endParaRPr lang="tr-TR" dirty="0"/>
          </a:p>
          <a:p>
            <a:r>
              <a:rPr lang="tr-TR" dirty="0"/>
              <a:t>Yetişkinlikte bağlanma kavramı üzerinde çalışan birçok araştırmacı çocuk ve ebeveyn arasındaki</a:t>
            </a:r>
          </a:p>
          <a:p>
            <a:r>
              <a:rPr lang="tr-TR" dirty="0"/>
              <a:t>bağlanma ilişkisi ile romantik çift arasındaki bağlanma arasında bazı farklılıklar olduğunu da savunmuşlardır.</a:t>
            </a:r>
          </a:p>
        </p:txBody>
      </p:sp>
    </p:spTree>
    <p:extLst>
      <p:ext uri="{BB962C8B-B14F-4D97-AF65-F5344CB8AC3E}">
        <p14:creationId xmlns:p14="http://schemas.microsoft.com/office/powerpoint/2010/main" val="1494993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a:extLst>
              <a:ext uri="{FF2B5EF4-FFF2-40B4-BE49-F238E27FC236}">
                <a16:creationId xmlns:a16="http://schemas.microsoft.com/office/drawing/2014/main" xmlns="" id="{06F4CA76-AABF-A949-9FF3-025647A98F3C}"/>
              </a:ext>
            </a:extLst>
          </p:cNvPr>
          <p:cNvSpPr txBox="1"/>
          <p:nvPr/>
        </p:nvSpPr>
        <p:spPr>
          <a:xfrm>
            <a:off x="3294086" y="1707654"/>
            <a:ext cx="2316981" cy="707886"/>
          </a:xfrm>
          <a:prstGeom prst="rect">
            <a:avLst/>
          </a:prstGeom>
          <a:noFill/>
        </p:spPr>
        <p:txBody>
          <a:bodyPr wrap="none" rtlCol="0">
            <a:spAutoFit/>
          </a:bodyPr>
          <a:lstStyle/>
          <a:p>
            <a:r>
              <a:rPr lang="tr-TR" sz="4000" b="1" dirty="0">
                <a:solidFill>
                  <a:srgbClr val="B2B7EF"/>
                </a:solidFill>
                <a:effectLst>
                  <a:outerShdw blurRad="38100" dist="38100" dir="2700000" algn="tl">
                    <a:srgbClr val="000000">
                      <a:alpha val="43137"/>
                    </a:srgbClr>
                  </a:outerShdw>
                </a:effectLst>
              </a:rPr>
              <a:t>3. BÖLÜM</a:t>
            </a:r>
          </a:p>
        </p:txBody>
      </p:sp>
      <p:sp>
        <p:nvSpPr>
          <p:cNvPr id="5" name="Metin kutusu 4">
            <a:extLst>
              <a:ext uri="{FF2B5EF4-FFF2-40B4-BE49-F238E27FC236}">
                <a16:creationId xmlns:a16="http://schemas.microsoft.com/office/drawing/2014/main" xmlns="" id="{866CA1BF-D51B-C445-AF89-8C8CD9A55F8F}"/>
              </a:ext>
            </a:extLst>
          </p:cNvPr>
          <p:cNvSpPr txBox="1"/>
          <p:nvPr/>
        </p:nvSpPr>
        <p:spPr>
          <a:xfrm>
            <a:off x="2411761" y="2415540"/>
            <a:ext cx="4248472" cy="830997"/>
          </a:xfrm>
          <a:prstGeom prst="rect">
            <a:avLst/>
          </a:prstGeom>
          <a:noFill/>
        </p:spPr>
        <p:txBody>
          <a:bodyPr wrap="square" rtlCol="0">
            <a:spAutoFit/>
          </a:bodyPr>
          <a:lstStyle/>
          <a:p>
            <a:pPr algn="ctr"/>
            <a:r>
              <a:rPr lang="tr-TR" sz="2400" b="1" dirty="0">
                <a:solidFill>
                  <a:schemeClr val="tx2">
                    <a:lumMod val="40000"/>
                    <a:lumOff val="60000"/>
                  </a:schemeClr>
                </a:solidFill>
                <a:effectLst>
                  <a:outerShdw blurRad="38100" dist="38100" dir="2700000" algn="tl">
                    <a:srgbClr val="000000">
                      <a:alpha val="43137"/>
                    </a:srgbClr>
                  </a:outerShdw>
                </a:effectLst>
              </a:rPr>
              <a:t>BAĞLANMA VE BAĞLANMA BOZUKLUKLARI</a:t>
            </a:r>
          </a:p>
        </p:txBody>
      </p:sp>
    </p:spTree>
    <p:extLst>
      <p:ext uri="{BB962C8B-B14F-4D97-AF65-F5344CB8AC3E}">
        <p14:creationId xmlns:p14="http://schemas.microsoft.com/office/powerpoint/2010/main" val="30476412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14BD3AD3-F01F-A54C-8014-7DAD272DF22F}"/>
              </a:ext>
            </a:extLst>
          </p:cNvPr>
          <p:cNvSpPr>
            <a:spLocks noGrp="1"/>
          </p:cNvSpPr>
          <p:nvPr>
            <p:ph type="title"/>
          </p:nvPr>
        </p:nvSpPr>
        <p:spPr/>
        <p:txBody>
          <a:bodyPr/>
          <a:lstStyle/>
          <a:p>
            <a:r>
              <a:rPr lang="tr-TR" dirty="0"/>
              <a:t>3.2. Bağlanma Bozuklukları</a:t>
            </a:r>
          </a:p>
        </p:txBody>
      </p:sp>
      <p:sp>
        <p:nvSpPr>
          <p:cNvPr id="3" name="İçerik Yer Tutucusu 2">
            <a:extLst>
              <a:ext uri="{FF2B5EF4-FFF2-40B4-BE49-F238E27FC236}">
                <a16:creationId xmlns:a16="http://schemas.microsoft.com/office/drawing/2014/main" xmlns="" id="{167D3318-3A35-2A42-BE29-59D28921C896}"/>
              </a:ext>
            </a:extLst>
          </p:cNvPr>
          <p:cNvSpPr>
            <a:spLocks noGrp="1"/>
          </p:cNvSpPr>
          <p:nvPr>
            <p:ph idx="1"/>
          </p:nvPr>
        </p:nvSpPr>
        <p:spPr/>
        <p:txBody>
          <a:bodyPr/>
          <a:lstStyle/>
          <a:p>
            <a:r>
              <a:rPr lang="tr-TR" dirty="0"/>
              <a:t>Bağlanma Bozukluğu bebeğin sevgi, ilgi, bakım, beslenme ve uyaran alma gibi gereksinimlerinin karşılanmaması durumunda; Bebek ve çocukların ilgi ve sevgiyi nasıl ifade edeceklerini öğrenememeleri sonucu uygunsuz toplumsal ilişki kurmaları ile karakterize bir bozukluktur.</a:t>
            </a:r>
          </a:p>
          <a:p>
            <a:endParaRPr lang="tr-TR" dirty="0"/>
          </a:p>
          <a:p>
            <a:r>
              <a:rPr lang="tr-TR" dirty="0"/>
              <a:t>Bu çocuklar gelişim düzeylerine uygun olmayan yetersiz ve uygunsuz sosyal tepkiler verirler. Genellikle 5 yaşından önce başlar. Bebeğin ya da küçük çocuğun yaşamındaki pek çok alanda bozulma ve gelişim dönemleri ile uygunluk göstermeyen bir sosyal ilişki kurma biçimi ortaya çıkar.</a:t>
            </a:r>
          </a:p>
          <a:p>
            <a:endParaRPr lang="tr-TR" dirty="0"/>
          </a:p>
          <a:p>
            <a:r>
              <a:rPr lang="tr-TR" dirty="0"/>
              <a:t>Alıcı ve ifade edici dil gelişim sorunları, bilişsel gelişim ve dikkat süreçlerinin bozulması, kişiler arası ilişkilerde yetersizlik, sosyal davranış sorunları, gelişimsel gerilik ve fiziksel sağlıkla ilişkili sorunlar görülebilir.</a:t>
            </a:r>
          </a:p>
        </p:txBody>
      </p:sp>
    </p:spTree>
    <p:extLst>
      <p:ext uri="{BB962C8B-B14F-4D97-AF65-F5344CB8AC3E}">
        <p14:creationId xmlns:p14="http://schemas.microsoft.com/office/powerpoint/2010/main" val="15759841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A4C6EDF5-F786-E347-9DEA-474FA59A895D}"/>
              </a:ext>
            </a:extLst>
          </p:cNvPr>
          <p:cNvSpPr>
            <a:spLocks noGrp="1"/>
          </p:cNvSpPr>
          <p:nvPr>
            <p:ph type="title"/>
          </p:nvPr>
        </p:nvSpPr>
        <p:spPr/>
        <p:txBody>
          <a:bodyPr/>
          <a:lstStyle/>
          <a:p>
            <a:r>
              <a:rPr lang="tr-TR" dirty="0"/>
              <a:t>3.2.1. Benlik ve Kişilik Gelişimi Açısından Bağlanma Bozuklukları</a:t>
            </a:r>
          </a:p>
        </p:txBody>
      </p:sp>
      <p:sp>
        <p:nvSpPr>
          <p:cNvPr id="3" name="İçerik Yer Tutucusu 2">
            <a:extLst>
              <a:ext uri="{FF2B5EF4-FFF2-40B4-BE49-F238E27FC236}">
                <a16:creationId xmlns:a16="http://schemas.microsoft.com/office/drawing/2014/main" xmlns="" id="{C3B6ED2A-4315-E649-81FE-8151199C8FF5}"/>
              </a:ext>
            </a:extLst>
          </p:cNvPr>
          <p:cNvSpPr>
            <a:spLocks noGrp="1"/>
          </p:cNvSpPr>
          <p:nvPr>
            <p:ph idx="1"/>
          </p:nvPr>
        </p:nvSpPr>
        <p:spPr/>
        <p:txBody>
          <a:bodyPr/>
          <a:lstStyle/>
          <a:p>
            <a:r>
              <a:rPr lang="tr-TR" dirty="0" err="1"/>
              <a:t>Brennan</a:t>
            </a:r>
            <a:r>
              <a:rPr lang="tr-TR" dirty="0"/>
              <a:t>, Clark ve </a:t>
            </a:r>
            <a:r>
              <a:rPr lang="tr-TR" dirty="0" err="1"/>
              <a:t>Shaver</a:t>
            </a:r>
            <a:r>
              <a:rPr lang="tr-TR" dirty="0"/>
              <a:t> kişilik bozukluklarının altında yatan nedenlerin bağlanma yaşantıları ile ilişkili olduğunu savunur. Erken dönem bağlanma yaşıtlarına dayalı gelişen işleyen zihinsel modeller, kişinin benlik ve kimlik gelişiminde önemli rol oynamaktadır.</a:t>
            </a:r>
          </a:p>
          <a:p>
            <a:endParaRPr lang="tr-TR" i="1" dirty="0"/>
          </a:p>
          <a:p>
            <a:r>
              <a:rPr lang="tr-TR" i="1" dirty="0"/>
              <a:t>Kendilik bozuklukları</a:t>
            </a:r>
            <a:r>
              <a:rPr lang="tr-TR" dirty="0"/>
              <a:t>, kişinin gelişimini etkileyen bağlanma bozukluğudur.</a:t>
            </a:r>
          </a:p>
          <a:p>
            <a:endParaRPr lang="tr-TR" i="1" dirty="0"/>
          </a:p>
          <a:p>
            <a:r>
              <a:rPr lang="tr-TR" i="1" dirty="0"/>
              <a:t>Bağımlı kişilik bozuklukları</a:t>
            </a:r>
            <a:r>
              <a:rPr lang="tr-TR" dirty="0"/>
              <a:t>, bir diğer bağlanma bozukluğudur. Bu bozuklukta kişi uysal, yapışkan ve ayrılma korkusuna yol açacak şekilde, aşırı düzeyde bakılma gereksinimi hissetmektedir.</a:t>
            </a:r>
          </a:p>
          <a:p>
            <a:endParaRPr lang="tr-TR" i="1" dirty="0"/>
          </a:p>
          <a:p>
            <a:r>
              <a:rPr lang="tr-TR" i="1" dirty="0" err="1"/>
              <a:t>Borderline</a:t>
            </a:r>
            <a:r>
              <a:rPr lang="tr-TR" i="1" dirty="0"/>
              <a:t> kişilik bozukluğu</a:t>
            </a:r>
            <a:r>
              <a:rPr lang="tr-TR" dirty="0"/>
              <a:t>, güvenli olmayan bağlanma ile ilişkili bir bozukluktur. Kişi, gerçek ya da hayali bir terk edilmekten korkar bu yüzden yaşamamak için kaçınır.</a:t>
            </a:r>
          </a:p>
        </p:txBody>
      </p:sp>
    </p:spTree>
    <p:extLst>
      <p:ext uri="{BB962C8B-B14F-4D97-AF65-F5344CB8AC3E}">
        <p14:creationId xmlns:p14="http://schemas.microsoft.com/office/powerpoint/2010/main" val="17714478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73FD0DB9-1C6A-FF4D-9E5E-6B1C3F55C972}"/>
              </a:ext>
            </a:extLst>
          </p:cNvPr>
          <p:cNvSpPr>
            <a:spLocks noGrp="1"/>
          </p:cNvSpPr>
          <p:nvPr>
            <p:ph type="title"/>
          </p:nvPr>
        </p:nvSpPr>
        <p:spPr/>
        <p:txBody>
          <a:bodyPr/>
          <a:lstStyle/>
          <a:p>
            <a:r>
              <a:rPr lang="tr-TR" dirty="0"/>
              <a:t>3.2.2. Sosyal-Kişilerarası İlişkiler Açısından Bağlanma Bozuklukları</a:t>
            </a:r>
          </a:p>
        </p:txBody>
      </p:sp>
      <p:sp>
        <p:nvSpPr>
          <p:cNvPr id="3" name="İçerik Yer Tutucusu 2">
            <a:extLst>
              <a:ext uri="{FF2B5EF4-FFF2-40B4-BE49-F238E27FC236}">
                <a16:creationId xmlns:a16="http://schemas.microsoft.com/office/drawing/2014/main" xmlns="" id="{E67112EE-06FC-4741-B8EE-1A4FB98C6E0C}"/>
              </a:ext>
            </a:extLst>
          </p:cNvPr>
          <p:cNvSpPr>
            <a:spLocks noGrp="1"/>
          </p:cNvSpPr>
          <p:nvPr>
            <p:ph idx="1"/>
          </p:nvPr>
        </p:nvSpPr>
        <p:spPr/>
        <p:txBody>
          <a:bodyPr/>
          <a:lstStyle/>
          <a:p>
            <a:r>
              <a:rPr lang="tr-TR" dirty="0"/>
              <a:t>Bağlanma yaşantılarıyla oluşan zihinsel modellerin, yaşam boyu tüm kişilerarası ilişkilerde etkili olduğu kabul edilmektedir.</a:t>
            </a:r>
          </a:p>
          <a:p>
            <a:endParaRPr lang="tr-TR" dirty="0"/>
          </a:p>
          <a:p>
            <a:r>
              <a:rPr lang="tr-TR" dirty="0"/>
              <a:t>Güvenli bağlanma geliştiren çocukların, ilişkilerinde kendi sınırlarını belirleyebildikleri, akran zorbalığına maruz kalmadıkları, kendini koruyabildikleri, stresle başa çıkmada yapıcı stratejileri kullandıkları; kaçınma tipi güvensiz bağlanma geliştiren çocukların başkalarına güven duymadıkları, onları düşmanca algıladıkları gözlemlenmiştir.</a:t>
            </a:r>
          </a:p>
          <a:p>
            <a:endParaRPr lang="tr-TR" i="1" dirty="0"/>
          </a:p>
          <a:p>
            <a:r>
              <a:rPr lang="tr-TR" i="1" dirty="0"/>
              <a:t>Tepkisel bağlanma bozukluğu</a:t>
            </a:r>
            <a:r>
              <a:rPr lang="tr-TR" dirty="0"/>
              <a:t>, çocukluk döneminde bağlanma yaşantıları ile gelişen bir bozukluktur.</a:t>
            </a:r>
          </a:p>
        </p:txBody>
      </p:sp>
    </p:spTree>
    <p:extLst>
      <p:ext uri="{BB962C8B-B14F-4D97-AF65-F5344CB8AC3E}">
        <p14:creationId xmlns:p14="http://schemas.microsoft.com/office/powerpoint/2010/main" val="8885598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66360F4C-B24F-334F-8801-97857D86B6F8}"/>
              </a:ext>
            </a:extLst>
          </p:cNvPr>
          <p:cNvSpPr>
            <a:spLocks noGrp="1"/>
          </p:cNvSpPr>
          <p:nvPr>
            <p:ph type="title"/>
          </p:nvPr>
        </p:nvSpPr>
        <p:spPr/>
        <p:txBody>
          <a:bodyPr/>
          <a:lstStyle/>
          <a:p>
            <a:r>
              <a:rPr lang="tr-TR" dirty="0"/>
              <a:t>3.2.3. Bilişsel-Algısal Açıdan Bağlanma Bozuklukları</a:t>
            </a:r>
          </a:p>
        </p:txBody>
      </p:sp>
      <p:sp>
        <p:nvSpPr>
          <p:cNvPr id="3" name="İçerik Yer Tutucusu 2">
            <a:extLst>
              <a:ext uri="{FF2B5EF4-FFF2-40B4-BE49-F238E27FC236}">
                <a16:creationId xmlns:a16="http://schemas.microsoft.com/office/drawing/2014/main" xmlns="" id="{35307C87-5501-E141-A97F-BDF3D269159A}"/>
              </a:ext>
            </a:extLst>
          </p:cNvPr>
          <p:cNvSpPr>
            <a:spLocks noGrp="1"/>
          </p:cNvSpPr>
          <p:nvPr>
            <p:ph idx="1"/>
          </p:nvPr>
        </p:nvSpPr>
        <p:spPr>
          <a:xfrm>
            <a:off x="609600" y="1059582"/>
            <a:ext cx="8229600" cy="3960440"/>
          </a:xfrm>
        </p:spPr>
        <p:txBody>
          <a:bodyPr>
            <a:normAutofit/>
          </a:bodyPr>
          <a:lstStyle/>
          <a:p>
            <a:r>
              <a:rPr lang="tr-TR" dirty="0"/>
              <a:t>Bağlanma yaşantılarına bağlı olarak geliştirilen işleyen zihinsel modeller, kişinin bilişsel fonksiyonlarında değişiklik oluşturmaktadır.</a:t>
            </a:r>
          </a:p>
          <a:p>
            <a:endParaRPr lang="tr-TR" dirty="0"/>
          </a:p>
          <a:p>
            <a:r>
              <a:rPr lang="tr-TR" dirty="0"/>
              <a:t>Anneyle olan güvenli bağlanma ilişkilerinin, çocuğun da güvenli bağlanma geliştirmesine ve zihinsel yönetici fonksiyonlarını olumlu yönde etkilemesini sağlamaktadır. </a:t>
            </a:r>
          </a:p>
          <a:p>
            <a:endParaRPr lang="tr-TR" dirty="0"/>
          </a:p>
          <a:p>
            <a:r>
              <a:rPr lang="tr-TR" dirty="0"/>
              <a:t>Güvensiz bağlanma ile obsesif-kompulsif bozukluk belirtileri ve bununla ilgili bilişsel süreçler arasında pozitif ilişki elde edilmiştir.</a:t>
            </a:r>
          </a:p>
          <a:p>
            <a:endParaRPr lang="tr-TR" dirty="0"/>
          </a:p>
          <a:p>
            <a:r>
              <a:rPr lang="tr-TR" dirty="0"/>
              <a:t>Güvenli ve kayıtsız bağlanmada olumlu benlik algısı söz konusudur.</a:t>
            </a:r>
          </a:p>
        </p:txBody>
      </p:sp>
    </p:spTree>
    <p:extLst>
      <p:ext uri="{BB962C8B-B14F-4D97-AF65-F5344CB8AC3E}">
        <p14:creationId xmlns:p14="http://schemas.microsoft.com/office/powerpoint/2010/main" val="33761294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2FA1E483-5815-0E4D-B2AD-289F0A00EACD}"/>
              </a:ext>
            </a:extLst>
          </p:cNvPr>
          <p:cNvSpPr>
            <a:spLocks noGrp="1"/>
          </p:cNvSpPr>
          <p:nvPr>
            <p:ph type="title"/>
          </p:nvPr>
        </p:nvSpPr>
        <p:spPr>
          <a:xfrm>
            <a:off x="609600" y="358378"/>
            <a:ext cx="8229600" cy="701204"/>
          </a:xfrm>
        </p:spPr>
        <p:txBody>
          <a:bodyPr/>
          <a:lstStyle/>
          <a:p>
            <a:r>
              <a:rPr lang="tr-TR" dirty="0"/>
              <a:t>3.2.4. Duygu durumu Açısından Bağlanma Bozuklukları</a:t>
            </a:r>
          </a:p>
        </p:txBody>
      </p:sp>
      <p:sp>
        <p:nvSpPr>
          <p:cNvPr id="3" name="İçerik Yer Tutucusu 2">
            <a:extLst>
              <a:ext uri="{FF2B5EF4-FFF2-40B4-BE49-F238E27FC236}">
                <a16:creationId xmlns:a16="http://schemas.microsoft.com/office/drawing/2014/main" xmlns="" id="{CF06166D-544A-0F49-9B1E-4A3C6B0F643A}"/>
              </a:ext>
            </a:extLst>
          </p:cNvPr>
          <p:cNvSpPr>
            <a:spLocks noGrp="1"/>
          </p:cNvSpPr>
          <p:nvPr>
            <p:ph idx="1"/>
          </p:nvPr>
        </p:nvSpPr>
        <p:spPr>
          <a:xfrm>
            <a:off x="609600" y="1131590"/>
            <a:ext cx="8229600" cy="3816424"/>
          </a:xfrm>
        </p:spPr>
        <p:txBody>
          <a:bodyPr>
            <a:normAutofit/>
          </a:bodyPr>
          <a:lstStyle/>
          <a:p>
            <a:r>
              <a:rPr lang="tr-TR" dirty="0"/>
              <a:t>Bağlanma davranışının geliştiği süre boyunca, davranışla birlikte bir çok duygu baş göstermekte ve bu duygular yeni ilişkilerde tekrar yaşanmaktadır. </a:t>
            </a:r>
          </a:p>
          <a:p>
            <a:endParaRPr lang="tr-TR" i="1" dirty="0"/>
          </a:p>
          <a:p>
            <a:r>
              <a:rPr lang="tr-TR" i="1" dirty="0"/>
              <a:t>Ayrılma anksiyetesi</a:t>
            </a:r>
            <a:r>
              <a:rPr lang="tr-TR" dirty="0"/>
              <a:t>, bu tür bağlanma bozukluğudur. Çocuk kendini evden ve yakın akrabaları ile birlikte olmayı engelleyen durumdan kaçınır. </a:t>
            </a:r>
          </a:p>
          <a:p>
            <a:endParaRPr lang="tr-TR" i="1" dirty="0"/>
          </a:p>
          <a:p>
            <a:r>
              <a:rPr lang="tr-TR" i="1" dirty="0"/>
              <a:t>Depresyon</a:t>
            </a:r>
            <a:r>
              <a:rPr lang="tr-TR" dirty="0"/>
              <a:t>, bağlama bozuklukları ile ilgili bir diğer bozukluktur. </a:t>
            </a:r>
            <a:r>
              <a:rPr lang="tr-TR" dirty="0" err="1"/>
              <a:t>Bowlby</a:t>
            </a:r>
            <a:r>
              <a:rPr lang="tr-TR" dirty="0"/>
              <a:t>, çocukluk ya da ergenlik döneminde bağlanmada yaşanan kayıtlarını umutsuzluk duygularının, ileri dönemlerde depresyon eğilimini arttıracağını belirtmektedir.</a:t>
            </a:r>
          </a:p>
          <a:p>
            <a:endParaRPr lang="tr-TR" dirty="0"/>
          </a:p>
          <a:p>
            <a:r>
              <a:rPr lang="tr-TR" dirty="0"/>
              <a:t>Tüm bu bilgiler ışığında, sağlıklı nesiller yetiştirmek, çocukların güvenli bağlanma geliştirmelerini sağlayacak uygun ortamlar hazırlamak için anne-babanın eğitilmesi gerekmektedir.</a:t>
            </a:r>
          </a:p>
          <a:p>
            <a:endParaRPr lang="tr-TR" dirty="0"/>
          </a:p>
        </p:txBody>
      </p:sp>
    </p:spTree>
    <p:extLst>
      <p:ext uri="{BB962C8B-B14F-4D97-AF65-F5344CB8AC3E}">
        <p14:creationId xmlns:p14="http://schemas.microsoft.com/office/powerpoint/2010/main" val="20946925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F840E6BD-AB82-2247-8B18-145553808322}"/>
              </a:ext>
            </a:extLst>
          </p:cNvPr>
          <p:cNvSpPr>
            <a:spLocks noGrp="1"/>
          </p:cNvSpPr>
          <p:nvPr>
            <p:ph type="title"/>
          </p:nvPr>
        </p:nvSpPr>
        <p:spPr/>
        <p:txBody>
          <a:bodyPr/>
          <a:lstStyle/>
          <a:p>
            <a:r>
              <a:rPr lang="tr-TR" dirty="0"/>
              <a:t>3.1. BAĞLANMA VE BAĞLANMA DAVRANIŞI</a:t>
            </a:r>
          </a:p>
        </p:txBody>
      </p:sp>
      <p:sp>
        <p:nvSpPr>
          <p:cNvPr id="3" name="İçerik Yer Tutucusu 2">
            <a:extLst>
              <a:ext uri="{FF2B5EF4-FFF2-40B4-BE49-F238E27FC236}">
                <a16:creationId xmlns:a16="http://schemas.microsoft.com/office/drawing/2014/main" xmlns="" id="{65C8945B-8122-9A4E-BC24-B82532FFF660}"/>
              </a:ext>
            </a:extLst>
          </p:cNvPr>
          <p:cNvSpPr>
            <a:spLocks noGrp="1"/>
          </p:cNvSpPr>
          <p:nvPr>
            <p:ph idx="1"/>
          </p:nvPr>
        </p:nvSpPr>
        <p:spPr>
          <a:xfrm>
            <a:off x="593640" y="1356870"/>
            <a:ext cx="8229600" cy="3804394"/>
          </a:xfrm>
        </p:spPr>
        <p:txBody>
          <a:bodyPr>
            <a:noAutofit/>
          </a:bodyPr>
          <a:lstStyle/>
          <a:p>
            <a:pPr>
              <a:lnSpc>
                <a:spcPct val="120000"/>
              </a:lnSpc>
            </a:pPr>
            <a:r>
              <a:rPr lang="tr-TR" b="1" dirty="0"/>
              <a:t>Bağlanma</a:t>
            </a:r>
            <a:r>
              <a:rPr lang="tr-TR" dirty="0"/>
              <a:t> bebeklik döneminde birincil bakım verenler ile kurulan derin ve uzun süreli duygusal bağı ifade eder. </a:t>
            </a:r>
          </a:p>
          <a:p>
            <a:pPr>
              <a:lnSpc>
                <a:spcPct val="120000"/>
              </a:lnSpc>
            </a:pPr>
            <a:r>
              <a:rPr lang="tr-TR" dirty="0"/>
              <a:t>Bebeğin, anne-babasıyla iletişiminde kullandığı ve hayatının ilk dokuz ayında geliştirdiği davranışlarına </a:t>
            </a:r>
            <a:r>
              <a:rPr lang="tr-TR" b="1" dirty="0"/>
              <a:t>bağlanma davranışları </a:t>
            </a:r>
            <a:r>
              <a:rPr lang="tr-TR" dirty="0"/>
              <a:t>denir.</a:t>
            </a:r>
          </a:p>
          <a:p>
            <a:pPr>
              <a:lnSpc>
                <a:spcPct val="120000"/>
              </a:lnSpc>
            </a:pPr>
            <a:r>
              <a:rPr lang="tr-TR" dirty="0"/>
              <a:t>Bağlanma sisteminde dört temel davranış örüntüsü yer almaktadır. Bunlar: yakınlığı arama ve koruma, ayrılığı protesto etme, keşfetme etkinlikleri için bakıcıyı "güvenli bir üs" olarak kullanma ve son olarak destek ve güvenlik için bakıcıyı "sağlam bir sığınak" olarak kullanmadır. </a:t>
            </a:r>
            <a:endParaRPr lang="tr-TR" dirty="0" smtClean="0"/>
          </a:p>
          <a:p>
            <a:pPr>
              <a:lnSpc>
                <a:spcPct val="120000"/>
              </a:lnSpc>
            </a:pPr>
            <a:r>
              <a:rPr lang="tr-TR" dirty="0" smtClean="0"/>
              <a:t>Bu </a:t>
            </a:r>
            <a:r>
              <a:rPr lang="tr-TR" dirty="0"/>
              <a:t>sistem, annenin olmadığı durumlarda, bir yabancı ile kalmada, açlık, korku, yorgunluk gibi bazı koşullarda aktifleşirken; bazı özel kişilerle etkileşime girme (örneğin, anneyi görme ya da sesini duyma, fiziksel temas gibi) durumunda da bu aktiflik  sonlandırılır. (</a:t>
            </a:r>
            <a:r>
              <a:rPr lang="tr-TR" dirty="0" err="1"/>
              <a:t>Bretherton</a:t>
            </a:r>
            <a:r>
              <a:rPr lang="tr-TR" dirty="0"/>
              <a:t>, ve </a:t>
            </a:r>
            <a:r>
              <a:rPr lang="tr-TR" dirty="0" err="1"/>
              <a:t>Munholland</a:t>
            </a:r>
            <a:r>
              <a:rPr lang="tr-TR" dirty="0"/>
              <a:t>, 2008).</a:t>
            </a:r>
          </a:p>
        </p:txBody>
      </p:sp>
    </p:spTree>
    <p:extLst>
      <p:ext uri="{BB962C8B-B14F-4D97-AF65-F5344CB8AC3E}">
        <p14:creationId xmlns:p14="http://schemas.microsoft.com/office/powerpoint/2010/main" val="32999370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6D56EF6C-33B0-ED43-AD7A-00BACD1E10FC}"/>
              </a:ext>
            </a:extLst>
          </p:cNvPr>
          <p:cNvSpPr>
            <a:spLocks noGrp="1"/>
          </p:cNvSpPr>
          <p:nvPr>
            <p:ph type="title"/>
          </p:nvPr>
        </p:nvSpPr>
        <p:spPr/>
        <p:txBody>
          <a:bodyPr/>
          <a:lstStyle/>
          <a:p>
            <a:r>
              <a:rPr lang="tr-TR" dirty="0"/>
              <a:t>3.1.1. Bağlanmayı Açıklayan Kuramlar</a:t>
            </a:r>
            <a:br>
              <a:rPr lang="tr-TR" dirty="0"/>
            </a:br>
            <a:r>
              <a:rPr lang="tr-TR" dirty="0"/>
              <a:t>3.1.1.1. Etiyolojik kuram</a:t>
            </a:r>
          </a:p>
        </p:txBody>
      </p:sp>
      <p:sp>
        <p:nvSpPr>
          <p:cNvPr id="3" name="İçerik Yer Tutucusu 2">
            <a:extLst>
              <a:ext uri="{FF2B5EF4-FFF2-40B4-BE49-F238E27FC236}">
                <a16:creationId xmlns:a16="http://schemas.microsoft.com/office/drawing/2014/main" xmlns="" id="{D79ABC29-C005-3F40-9A8F-4FB81EA85677}"/>
              </a:ext>
            </a:extLst>
          </p:cNvPr>
          <p:cNvSpPr>
            <a:spLocks noGrp="1"/>
          </p:cNvSpPr>
          <p:nvPr>
            <p:ph idx="1"/>
          </p:nvPr>
        </p:nvSpPr>
        <p:spPr>
          <a:xfrm>
            <a:off x="609600" y="1390664"/>
            <a:ext cx="8229600" cy="3394472"/>
          </a:xfrm>
        </p:spPr>
        <p:txBody>
          <a:bodyPr/>
          <a:lstStyle/>
          <a:p>
            <a:r>
              <a:rPr lang="tr-TR" dirty="0"/>
              <a:t>Etiyolojik kuram bir durum, olay, davranış ya da fenomenlerin altında yatan nedenleri, değişkenleri ve işlevlerini, yüzyıllar içerisinde nasıl bir değişim geçirdiğini doğal biyolojik ortamlarda inceleyen ve açıklayan yaklaşımdır. Organizma doğal ortamlarında gözlemlenerek, türlerin çevreye nasıl uyum sağladığı incelenir. Gelişimde doğal yapı ve içgüdü önemlidir. Kuramsal olarak insanlar da hayvanlar gibi türe özgü çeşitli davranışlara sahiptir. Davranışın  analizinde, içgüdüler incelenir. </a:t>
            </a:r>
          </a:p>
          <a:p>
            <a:r>
              <a:rPr lang="tr-TR" dirty="0"/>
              <a:t>İçgüdüler, dış uyarıcılar ile harekete geçen koruyucu davranışlardır ve içerik olarak değişse bile insan türü için çok farklı değildir. (Miller, 2008).</a:t>
            </a:r>
          </a:p>
          <a:p>
            <a:endParaRPr lang="tr-TR" dirty="0"/>
          </a:p>
          <a:p>
            <a:r>
              <a:rPr lang="tr-TR" dirty="0"/>
              <a:t>Etiyolojik kurama göre bağlanma davranışı, </a:t>
            </a:r>
            <a:r>
              <a:rPr lang="tr-TR" i="1" dirty="0"/>
              <a:t>biyolojik bir fonksiyona sahiptir.</a:t>
            </a:r>
          </a:p>
          <a:p>
            <a:endParaRPr lang="tr-TR" i="1" dirty="0"/>
          </a:p>
          <a:p>
            <a:r>
              <a:rPr lang="tr-TR" dirty="0"/>
              <a:t>Önemli olan </a:t>
            </a:r>
            <a:r>
              <a:rPr lang="tr-TR" b="1" dirty="0"/>
              <a:t>birincil bakımı </a:t>
            </a:r>
            <a:r>
              <a:rPr lang="tr-TR" dirty="0"/>
              <a:t>sağlayan kişinin olmasıdır.</a:t>
            </a:r>
          </a:p>
        </p:txBody>
      </p:sp>
    </p:spTree>
    <p:extLst>
      <p:ext uri="{BB962C8B-B14F-4D97-AF65-F5344CB8AC3E}">
        <p14:creationId xmlns:p14="http://schemas.microsoft.com/office/powerpoint/2010/main" val="40251984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1693A450-69CC-094E-90A1-8E1A6D78CA9D}"/>
              </a:ext>
            </a:extLst>
          </p:cNvPr>
          <p:cNvSpPr>
            <a:spLocks noGrp="1"/>
          </p:cNvSpPr>
          <p:nvPr>
            <p:ph type="title"/>
          </p:nvPr>
        </p:nvSpPr>
        <p:spPr/>
        <p:txBody>
          <a:bodyPr/>
          <a:lstStyle/>
          <a:p>
            <a:r>
              <a:rPr lang="tr-TR" dirty="0"/>
              <a:t>3.1.1.1.1.  John </a:t>
            </a:r>
            <a:r>
              <a:rPr lang="tr-TR" dirty="0" err="1"/>
              <a:t>Bowlby</a:t>
            </a:r>
            <a:endParaRPr lang="tr-TR" dirty="0"/>
          </a:p>
        </p:txBody>
      </p:sp>
      <p:sp>
        <p:nvSpPr>
          <p:cNvPr id="3" name="İçerik Yer Tutucusu 2">
            <a:extLst>
              <a:ext uri="{FF2B5EF4-FFF2-40B4-BE49-F238E27FC236}">
                <a16:creationId xmlns:a16="http://schemas.microsoft.com/office/drawing/2014/main" xmlns="" id="{A789E3BE-D5DD-F946-AB19-5D761A48CAF0}"/>
              </a:ext>
            </a:extLst>
          </p:cNvPr>
          <p:cNvSpPr>
            <a:spLocks noGrp="1"/>
          </p:cNvSpPr>
          <p:nvPr>
            <p:ph idx="1"/>
          </p:nvPr>
        </p:nvSpPr>
        <p:spPr/>
        <p:txBody>
          <a:bodyPr/>
          <a:lstStyle/>
          <a:p>
            <a:r>
              <a:rPr lang="tr-TR" dirty="0" err="1"/>
              <a:t>Bowlby</a:t>
            </a:r>
            <a:r>
              <a:rPr lang="tr-TR" dirty="0"/>
              <a:t>, bağlanmada evrimsel bir geçmişten bahseder. Bebeğin güvenlik ve korunma gereksinimi bakım veren tarafından giderilmektedir. Bebek güvenlik ve korunma ihtiyacını gideren kişi ile bir bağ geliştirir. Bu sayede yaşama tutunma şansını arttırmaktadır. </a:t>
            </a:r>
          </a:p>
          <a:p>
            <a:endParaRPr lang="tr-TR" dirty="0"/>
          </a:p>
          <a:p>
            <a:r>
              <a:rPr lang="tr-TR" dirty="0"/>
              <a:t>Yine </a:t>
            </a:r>
            <a:r>
              <a:rPr lang="tr-TR" dirty="0" err="1"/>
              <a:t>Bowlby</a:t>
            </a:r>
            <a:r>
              <a:rPr lang="tr-TR" dirty="0"/>
              <a:t>, bebeklerin özelikle stresin yoğun olduğu zamanda bakım vereni ile yakınlığa ihtiyacı olduğunu hissettiğini söyler. Burada önemli olan bakım verenin bebeğin ihtiyacına zamanında uygun şekilde cevap vermesidir. Böylece bebek ile bakım veren arasında güvenli bir bağlanma tarzı ortaya çıkacaktır. Ancak bağlanma her zaman güvenli bağlanma şeklinde olmamaktadır. Bundan dolayı bağlanma tarzı olarak dört farklı tarz ortaya çıkmaktadır. </a:t>
            </a:r>
          </a:p>
          <a:p>
            <a:endParaRPr lang="tr-TR" dirty="0"/>
          </a:p>
          <a:p>
            <a:r>
              <a:rPr lang="tr-TR" dirty="0"/>
              <a:t>Bunlar güvenli bağlanma, kaygılı bağlanma, kaçınan bağlanma ve dağınık bağlanma şeklindedir.</a:t>
            </a:r>
          </a:p>
        </p:txBody>
      </p:sp>
    </p:spTree>
    <p:extLst>
      <p:ext uri="{BB962C8B-B14F-4D97-AF65-F5344CB8AC3E}">
        <p14:creationId xmlns:p14="http://schemas.microsoft.com/office/powerpoint/2010/main" val="5507927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A333346E-CE40-3F46-BD6B-DE4F5F8FDB30}"/>
              </a:ext>
            </a:extLst>
          </p:cNvPr>
          <p:cNvSpPr>
            <a:spLocks noGrp="1"/>
          </p:cNvSpPr>
          <p:nvPr>
            <p:ph type="title"/>
          </p:nvPr>
        </p:nvSpPr>
        <p:spPr/>
        <p:txBody>
          <a:bodyPr/>
          <a:lstStyle/>
          <a:p>
            <a:r>
              <a:rPr lang="tr-TR" dirty="0"/>
              <a:t>3.1.1.1.2. Mary </a:t>
            </a:r>
            <a:r>
              <a:rPr lang="tr-TR" dirty="0" err="1"/>
              <a:t>Ainsworth</a:t>
            </a:r>
            <a:endParaRPr lang="tr-TR" dirty="0"/>
          </a:p>
        </p:txBody>
      </p:sp>
      <p:sp>
        <p:nvSpPr>
          <p:cNvPr id="3" name="İçerik Yer Tutucusu 2">
            <a:extLst>
              <a:ext uri="{FF2B5EF4-FFF2-40B4-BE49-F238E27FC236}">
                <a16:creationId xmlns:a16="http://schemas.microsoft.com/office/drawing/2014/main" xmlns="" id="{7593B3FD-FDCA-8D48-86D0-DC6CFCED9A79}"/>
              </a:ext>
            </a:extLst>
          </p:cNvPr>
          <p:cNvSpPr>
            <a:spLocks noGrp="1"/>
          </p:cNvSpPr>
          <p:nvPr>
            <p:ph idx="1"/>
          </p:nvPr>
        </p:nvSpPr>
        <p:spPr/>
        <p:txBody>
          <a:bodyPr/>
          <a:lstStyle/>
          <a:p>
            <a:r>
              <a:rPr lang="tr-TR" dirty="0" err="1"/>
              <a:t>Ainsworth</a:t>
            </a:r>
            <a:r>
              <a:rPr lang="tr-TR" dirty="0"/>
              <a:t> bağlanılan figürün çocuğun dünyayı oradan keşfedebileceği güvenli bir merkez olması kavramını sundu. Ayrıca çocuğun sinyallerine yönelik anne hassasiyeti kavramını ve bunun çocuk-anne bağlılık örüntülerinin gelişimindeki rolünü formülleştirdi.</a:t>
            </a:r>
          </a:p>
          <a:p>
            <a:endParaRPr lang="tr-TR" dirty="0"/>
          </a:p>
          <a:p>
            <a:r>
              <a:rPr lang="tr-TR" dirty="0" err="1"/>
              <a:t>Ainsworth</a:t>
            </a:r>
            <a:r>
              <a:rPr lang="tr-TR" dirty="0"/>
              <a:t>, üç bağlanma türü tanımlamıştır. Daha sonraki yıllarda, araştırmacılar dördüncü bir türü daha tanımlamışlardır. Bunlar;</a:t>
            </a:r>
          </a:p>
          <a:p>
            <a:pPr marL="285750" indent="-285750">
              <a:buFont typeface="Arial" panose="020B0604020202020204" pitchFamily="34" charset="0"/>
              <a:buChar char="•"/>
            </a:pPr>
            <a:r>
              <a:rPr lang="tr-TR" dirty="0"/>
              <a:t>Güvenli bağlanma.</a:t>
            </a:r>
          </a:p>
          <a:p>
            <a:pPr marL="285750" indent="-285750">
              <a:buFont typeface="Arial" panose="020B0604020202020204" pitchFamily="34" charset="0"/>
              <a:buChar char="•"/>
            </a:pPr>
            <a:r>
              <a:rPr lang="tr-TR" dirty="0"/>
              <a:t>Kaygılı-güvensiz bağlanma.</a:t>
            </a:r>
          </a:p>
          <a:p>
            <a:pPr marL="285750" indent="-285750">
              <a:buFont typeface="Arial" panose="020B0604020202020204" pitchFamily="34" charset="0"/>
              <a:buChar char="•"/>
            </a:pPr>
            <a:r>
              <a:rPr lang="tr-TR" dirty="0"/>
              <a:t>Kaçınan-güvensiz bağlanma.</a:t>
            </a:r>
          </a:p>
          <a:p>
            <a:pPr marL="285750" indent="-285750">
              <a:buFont typeface="Arial" panose="020B0604020202020204" pitchFamily="34" charset="0"/>
              <a:buChar char="•"/>
            </a:pPr>
            <a:r>
              <a:rPr lang="tr-TR" dirty="0"/>
              <a:t>Darmadağın-güvensiz bağlanma</a:t>
            </a:r>
          </a:p>
        </p:txBody>
      </p:sp>
    </p:spTree>
    <p:extLst>
      <p:ext uri="{BB962C8B-B14F-4D97-AF65-F5344CB8AC3E}">
        <p14:creationId xmlns:p14="http://schemas.microsoft.com/office/powerpoint/2010/main" val="398515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32BFC171-BEDA-414F-9C07-5E0B3EC9CEA7}"/>
              </a:ext>
            </a:extLst>
          </p:cNvPr>
          <p:cNvSpPr>
            <a:spLocks noGrp="1"/>
          </p:cNvSpPr>
          <p:nvPr>
            <p:ph type="title"/>
          </p:nvPr>
        </p:nvSpPr>
        <p:spPr/>
        <p:txBody>
          <a:bodyPr/>
          <a:lstStyle/>
          <a:p>
            <a:r>
              <a:rPr lang="tr-TR" dirty="0"/>
              <a:t>Güvenli Bağlanma </a:t>
            </a:r>
          </a:p>
        </p:txBody>
      </p:sp>
      <p:sp>
        <p:nvSpPr>
          <p:cNvPr id="3" name="İçerik Yer Tutucusu 2">
            <a:extLst>
              <a:ext uri="{FF2B5EF4-FFF2-40B4-BE49-F238E27FC236}">
                <a16:creationId xmlns:a16="http://schemas.microsoft.com/office/drawing/2014/main" xmlns="" id="{DEA41369-E125-394D-B6A5-CC52016869D3}"/>
              </a:ext>
            </a:extLst>
          </p:cNvPr>
          <p:cNvSpPr>
            <a:spLocks noGrp="1"/>
          </p:cNvSpPr>
          <p:nvPr>
            <p:ph idx="1"/>
          </p:nvPr>
        </p:nvSpPr>
        <p:spPr>
          <a:xfrm>
            <a:off x="609600" y="1352551"/>
            <a:ext cx="8229600" cy="2875383"/>
          </a:xfrm>
        </p:spPr>
        <p:txBody>
          <a:bodyPr/>
          <a:lstStyle/>
          <a:p>
            <a:r>
              <a:rPr lang="tr-TR" dirty="0"/>
              <a:t>Güvenli bağlanma, amaçlanan bağlanma türüdür. Çocuklar, anne-babalarının (ya da kendilerini yetiştiren diğer kişilerin) yanlarında olduğunu, duyarlı olduklarını, karşılık verici olduklarını ve kabullenici olduklarını gördükleri ve hissettikleri zaman böyle bir bağlanma gelişir.</a:t>
            </a:r>
          </a:p>
          <a:p>
            <a:endParaRPr lang="tr-TR" dirty="0"/>
          </a:p>
          <a:p>
            <a:r>
              <a:rPr lang="tr-TR" dirty="0"/>
              <a:t>Güvenli bağlanma geliştiren çocuklar, nasıl güvenilebileceğini öğrenirler ve sağlıklı bir benlik algısı geliştirirler. </a:t>
            </a:r>
          </a:p>
          <a:p>
            <a:endParaRPr lang="tr-TR" dirty="0"/>
          </a:p>
          <a:p>
            <a:r>
              <a:rPr lang="tr-TR" dirty="0"/>
              <a:t>Bir erişkin olduklarında da duygularının ayrımına varabilirler, yaşadıkları duyguları anlayabilirler, yeterli olurlar ve genellikle iyi ilişkiler kurarlar.</a:t>
            </a:r>
          </a:p>
        </p:txBody>
      </p:sp>
    </p:spTree>
    <p:extLst>
      <p:ext uri="{BB962C8B-B14F-4D97-AF65-F5344CB8AC3E}">
        <p14:creationId xmlns:p14="http://schemas.microsoft.com/office/powerpoint/2010/main" val="33758580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521889B6-FE1F-9745-AC45-F1A165AA4153}"/>
              </a:ext>
            </a:extLst>
          </p:cNvPr>
          <p:cNvSpPr>
            <a:spLocks noGrp="1"/>
          </p:cNvSpPr>
          <p:nvPr>
            <p:ph type="title"/>
          </p:nvPr>
        </p:nvSpPr>
        <p:spPr/>
        <p:txBody>
          <a:bodyPr/>
          <a:lstStyle/>
          <a:p>
            <a:r>
              <a:rPr lang="tr-TR" dirty="0"/>
              <a:t>Kaygılı-güvensiz bağlanma</a:t>
            </a:r>
          </a:p>
        </p:txBody>
      </p:sp>
      <p:sp>
        <p:nvSpPr>
          <p:cNvPr id="3" name="İçerik Yer Tutucusu 2">
            <a:extLst>
              <a:ext uri="{FF2B5EF4-FFF2-40B4-BE49-F238E27FC236}">
                <a16:creationId xmlns:a16="http://schemas.microsoft.com/office/drawing/2014/main" xmlns="" id="{257A7CEA-BFDB-AB46-A8FD-007FAA78CCE4}"/>
              </a:ext>
            </a:extLst>
          </p:cNvPr>
          <p:cNvSpPr>
            <a:spLocks noGrp="1"/>
          </p:cNvSpPr>
          <p:nvPr>
            <p:ph idx="1"/>
          </p:nvPr>
        </p:nvSpPr>
        <p:spPr/>
        <p:txBody>
          <a:bodyPr/>
          <a:lstStyle/>
          <a:p>
            <a:r>
              <a:rPr lang="tr-TR" dirty="0"/>
              <a:t>Bakım ve koruma kimi zaman vardır, kimi zaman yoktur. Çocuk, gereksindiğinde anne-babasının yanında olduğuna güvenemez. Bu yüzden, bağlanma kişisiyle ilgili bir güvenlik duygusu geliştiremez. </a:t>
            </a:r>
          </a:p>
          <a:p>
            <a:endParaRPr lang="tr-TR" dirty="0"/>
          </a:p>
          <a:p>
            <a:r>
              <a:rPr lang="tr-TR" dirty="0"/>
              <a:t>Gözünün korktuğu bir durumda, geri döndüğünde, anne-babasını yanında bulamayacağını düşündüğü için anne-babasından bir türlü ayrılamaz. Dolayısıyla daha beklentili, hatta yapışkan olur; böylece sıkıntısını abartılı göstererek, anne-babasının bir tepki göstermesini bekler. </a:t>
            </a:r>
          </a:p>
          <a:p>
            <a:endParaRPr lang="tr-TR" dirty="0"/>
          </a:p>
          <a:p>
            <a:r>
              <a:rPr lang="tr-TR" dirty="0"/>
              <a:t>Kaygılı-güvensiz bağlanmada, öngörülemezliğin olması, en sonunda kişinin “muhtaç”, kızgın ve güvensiz olmasına yol açar.</a:t>
            </a:r>
          </a:p>
        </p:txBody>
      </p:sp>
    </p:spTree>
    <p:extLst>
      <p:ext uri="{BB962C8B-B14F-4D97-AF65-F5344CB8AC3E}">
        <p14:creationId xmlns:p14="http://schemas.microsoft.com/office/powerpoint/2010/main" val="36393506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04D259FC-C1FD-1A4D-8F0C-FBB31F5760F4}"/>
              </a:ext>
            </a:extLst>
          </p:cNvPr>
          <p:cNvSpPr>
            <a:spLocks noGrp="1"/>
          </p:cNvSpPr>
          <p:nvPr>
            <p:ph type="title"/>
          </p:nvPr>
        </p:nvSpPr>
        <p:spPr/>
        <p:txBody>
          <a:bodyPr/>
          <a:lstStyle/>
          <a:p>
            <a:r>
              <a:rPr lang="tr-TR" dirty="0"/>
              <a:t>Kaçınan-güvensiz bağlanma</a:t>
            </a:r>
          </a:p>
        </p:txBody>
      </p:sp>
      <p:sp>
        <p:nvSpPr>
          <p:cNvPr id="3" name="İçerik Yer Tutucusu 2">
            <a:extLst>
              <a:ext uri="{FF2B5EF4-FFF2-40B4-BE49-F238E27FC236}">
                <a16:creationId xmlns:a16="http://schemas.microsoft.com/office/drawing/2014/main" xmlns="" id="{396ED2A3-723F-CE48-A766-AF351D33181C}"/>
              </a:ext>
            </a:extLst>
          </p:cNvPr>
          <p:cNvSpPr>
            <a:spLocks noGrp="1"/>
          </p:cNvSpPr>
          <p:nvPr>
            <p:ph idx="1"/>
          </p:nvPr>
        </p:nvSpPr>
        <p:spPr>
          <a:xfrm>
            <a:off x="609600" y="1131590"/>
            <a:ext cx="8229600" cy="3744416"/>
          </a:xfrm>
        </p:spPr>
        <p:txBody>
          <a:bodyPr/>
          <a:lstStyle/>
          <a:p>
            <a:r>
              <a:rPr lang="tr-TR" dirty="0"/>
              <a:t>Kaçıngan-güvensiz bağlanması olan erişkinler, bir ilişki kurmaktan kaçınıyor olabilirler. Hep küçümseyen bir tutum içinde ya da korku duyuyor olabilirler ve başkalarını kendilerinden uzak tutma eğilimi gösterirler. Kimseye değil, ancak kendilerine güvenebileceklerini düşünürler. </a:t>
            </a:r>
          </a:p>
          <a:p>
            <a:endParaRPr lang="tr-TR" dirty="0"/>
          </a:p>
          <a:p>
            <a:r>
              <a:rPr lang="tr-TR" dirty="0"/>
              <a:t>Duygusallık için zamanlarının olmadığını ve bunun saçma olduğunu düşünürler. Yakınlık söz konusu olunca, “Bağımsız olmalıyım” düşüncesi içinde olurlar.</a:t>
            </a:r>
          </a:p>
          <a:p>
            <a:endParaRPr lang="tr-TR" dirty="0"/>
          </a:p>
          <a:p>
            <a:r>
              <a:rPr lang="tr-TR" dirty="0" err="1"/>
              <a:t>Ainsworth</a:t>
            </a:r>
            <a:r>
              <a:rPr lang="tr-TR" dirty="0"/>
              <a:t>, kaçınan-güvensiz bağlanması olan çocukların, bir sıkıntı içine düştüklerinde, anne-babalarına gitmediklerini ve olumsuz duygularını göstermeyi en aza indirmeye çalıştıklarını göstermiştir.</a:t>
            </a:r>
          </a:p>
        </p:txBody>
      </p:sp>
    </p:spTree>
    <p:extLst>
      <p:ext uri="{BB962C8B-B14F-4D97-AF65-F5344CB8AC3E}">
        <p14:creationId xmlns:p14="http://schemas.microsoft.com/office/powerpoint/2010/main" val="1085324316"/>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4297</TotalTime>
  <Words>2218</Words>
  <Application>Microsoft Office PowerPoint</Application>
  <PresentationFormat>Ekran Gösterisi (16:9)</PresentationFormat>
  <Paragraphs>139</Paragraphs>
  <Slides>24</Slides>
  <Notes>0</Notes>
  <HiddenSlides>0</HiddenSlides>
  <MMClips>0</MMClips>
  <ScaleCrop>false</ScaleCrop>
  <HeadingPairs>
    <vt:vector size="4" baseType="variant">
      <vt:variant>
        <vt:lpstr>Tema</vt:lpstr>
      </vt:variant>
      <vt:variant>
        <vt:i4>1</vt:i4>
      </vt:variant>
      <vt:variant>
        <vt:lpstr>Slayt Başlıkları</vt:lpstr>
      </vt:variant>
      <vt:variant>
        <vt:i4>24</vt:i4>
      </vt:variant>
    </vt:vector>
  </HeadingPairs>
  <TitlesOfParts>
    <vt:vector size="25" baseType="lpstr">
      <vt:lpstr>Ofis Teması</vt:lpstr>
      <vt:lpstr>ÇOCUK RUH SAĞLIĞI</vt:lpstr>
      <vt:lpstr>PowerPoint Sunusu</vt:lpstr>
      <vt:lpstr>3.1. BAĞLANMA VE BAĞLANMA DAVRANIŞI</vt:lpstr>
      <vt:lpstr>3.1.1. Bağlanmayı Açıklayan Kuramlar 3.1.1.1. Etiyolojik kuram</vt:lpstr>
      <vt:lpstr>3.1.1.1.1.  John Bowlby</vt:lpstr>
      <vt:lpstr>3.1.1.1.2. Mary Ainsworth</vt:lpstr>
      <vt:lpstr>Güvenli Bağlanma </vt:lpstr>
      <vt:lpstr>Kaygılı-güvensiz bağlanma</vt:lpstr>
      <vt:lpstr>Kaçınan-güvensiz bağlanma</vt:lpstr>
      <vt:lpstr>Darmadağın-güvensiz bağlanma</vt:lpstr>
      <vt:lpstr>3.1.1.2. Nesne ilişkileri teorisi</vt:lpstr>
      <vt:lpstr>3.1.1.3. Nörobiyolojik yaklaşım</vt:lpstr>
      <vt:lpstr>3.1.2. Zihinsel Modeller ve Bağlanma Stilleri</vt:lpstr>
      <vt:lpstr>PowerPoint Sunusu</vt:lpstr>
      <vt:lpstr>3.1.3. Bağlanma Davranışına Etki Eden Faktörler</vt:lpstr>
      <vt:lpstr>PowerPoint Sunusu</vt:lpstr>
      <vt:lpstr>3.1.4. Gelişim Süreci Boyunca Bağlanma Davranışı ve Bağlanma Stilleri 3.1.4.1. Bebeklik-çocukluk ve bağlanma</vt:lpstr>
      <vt:lpstr>3.1.4.2. Ergenik ve bağlanma</vt:lpstr>
      <vt:lpstr>3.1.4.3. Yetişkinlik ve bağlanma</vt:lpstr>
      <vt:lpstr>3.2. Bağlanma Bozuklukları</vt:lpstr>
      <vt:lpstr>3.2.1. Benlik ve Kişilik Gelişimi Açısından Bağlanma Bozuklukları</vt:lpstr>
      <vt:lpstr>3.2.2. Sosyal-Kişilerarası İlişkiler Açısından Bağlanma Bozuklukları</vt:lpstr>
      <vt:lpstr>3.2.3. Bilişsel-Algısal Açıdan Bağlanma Bozuklukları</vt:lpstr>
      <vt:lpstr>3.2.4. Duygu durumu Açısından Bağlanma Bozuklukları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Ali Mesut TEMİZER</dc:creator>
  <cp:lastModifiedBy>Emine Sarac</cp:lastModifiedBy>
  <cp:revision>82</cp:revision>
  <dcterms:created xsi:type="dcterms:W3CDTF">2017-03-01T11:57:39Z</dcterms:created>
  <dcterms:modified xsi:type="dcterms:W3CDTF">2022-11-14T07:18:06Z</dcterms:modified>
</cp:coreProperties>
</file>