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92" r:id="rId29"/>
    <p:sldId id="293" r:id="rId30"/>
    <p:sldId id="294" r:id="rId31"/>
    <p:sldId id="295" r:id="rId32"/>
    <p:sldId id="296" r:id="rId33"/>
    <p:sldId id="302" r:id="rId34"/>
    <p:sldId id="303" r:id="rId35"/>
    <p:sldId id="304" r:id="rId36"/>
    <p:sldId id="305" r:id="rId37"/>
    <p:sldId id="306" r:id="rId38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8267" y="211073"/>
            <a:ext cx="5754115" cy="6559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1116" y="1152906"/>
            <a:ext cx="8341766" cy="45383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01811" y="6084272"/>
            <a:ext cx="291465" cy="5594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57600" y="1905000"/>
            <a:ext cx="28568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GB" sz="2800" dirty="0"/>
              <a:t>Economics</a:t>
            </a:r>
            <a:endParaRPr sz="2800" dirty="0"/>
          </a:p>
        </p:txBody>
      </p:sp>
      <p:sp>
        <p:nvSpPr>
          <p:cNvPr id="3" name="object 3"/>
          <p:cNvSpPr txBox="1"/>
          <p:nvPr/>
        </p:nvSpPr>
        <p:spPr>
          <a:xfrm>
            <a:off x="2185542" y="2797810"/>
            <a:ext cx="4693920" cy="143180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85"/>
              </a:spcBef>
            </a:pPr>
            <a:endParaRPr sz="20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400" dirty="0">
                <a:solidFill>
                  <a:srgbClr val="4F81BC"/>
                </a:solidFill>
                <a:latin typeface="Calibri"/>
                <a:cs typeface="Calibri"/>
              </a:rPr>
              <a:t>Chap</a:t>
            </a:r>
            <a:r>
              <a:rPr sz="2400" spc="-50" dirty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F81BC"/>
                </a:solidFill>
                <a:latin typeface="Calibri"/>
                <a:cs typeface="Calibri"/>
              </a:rPr>
              <a:t>5:</a:t>
            </a:r>
            <a:r>
              <a:rPr sz="2400" spc="-40" dirty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F81BC"/>
                </a:solidFill>
                <a:latin typeface="Calibri"/>
                <a:cs typeface="Calibri"/>
              </a:rPr>
              <a:t>Background</a:t>
            </a:r>
            <a:r>
              <a:rPr sz="2400" spc="-60" dirty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F81BC"/>
                </a:solidFill>
                <a:latin typeface="Calibri"/>
                <a:cs typeface="Calibri"/>
              </a:rPr>
              <a:t>to</a:t>
            </a:r>
            <a:r>
              <a:rPr sz="2400" spc="-35" dirty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F81BC"/>
                </a:solidFill>
                <a:latin typeface="Calibri"/>
                <a:cs typeface="Calibri"/>
              </a:rPr>
              <a:t>Supply</a:t>
            </a:r>
            <a:r>
              <a:rPr sz="2400" spc="-25" dirty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F81BC"/>
                </a:solidFill>
                <a:latin typeface="Calibri"/>
                <a:cs typeface="Calibri"/>
              </a:rPr>
              <a:t>(Part</a:t>
            </a:r>
            <a:r>
              <a:rPr sz="2400" spc="-50" dirty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4F81BC"/>
                </a:solidFill>
                <a:latin typeface="Calibri"/>
                <a:cs typeface="Calibri"/>
              </a:rPr>
              <a:t>1)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9"/>
              </a:spcBef>
            </a:pPr>
            <a:endParaRPr sz="24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000" spc="-55" dirty="0">
                <a:solidFill>
                  <a:srgbClr val="0F243E"/>
                </a:solidFill>
                <a:latin typeface="Calibri"/>
                <a:cs typeface="Calibri"/>
              </a:rPr>
              <a:t>Dr.</a:t>
            </a:r>
            <a:r>
              <a:rPr lang="en-GB" sz="2000" spc="-55" dirty="0">
                <a:solidFill>
                  <a:srgbClr val="0F243E"/>
                </a:solidFill>
                <a:latin typeface="Calibri"/>
                <a:cs typeface="Calibri"/>
              </a:rPr>
              <a:t> Cansu Unver-Erbas 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0712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1</a:t>
            </a:fld>
            <a:endParaRPr spc="-25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0712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10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23266" rIns="0" bIns="0" rtlCol="0">
            <a:spAutoFit/>
          </a:bodyPr>
          <a:lstStyle/>
          <a:p>
            <a:pPr marL="163195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PRODUCTION</a:t>
            </a:r>
            <a:r>
              <a:rPr sz="2000" spc="-60" dirty="0"/>
              <a:t> </a:t>
            </a:r>
            <a:r>
              <a:rPr sz="2000" dirty="0"/>
              <a:t>AND</a:t>
            </a:r>
            <a:r>
              <a:rPr sz="2000" spc="-35" dirty="0"/>
              <a:t> </a:t>
            </a:r>
            <a:r>
              <a:rPr sz="2000" spc="-20" dirty="0"/>
              <a:t>COSTS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409143" y="1152906"/>
            <a:ext cx="8335009" cy="36112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8255" indent="-342900" algn="just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Firms</a:t>
            </a:r>
            <a:r>
              <a:rPr sz="2000" spc="1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incur</a:t>
            </a:r>
            <a:r>
              <a:rPr sz="2000" spc="1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costs</a:t>
            </a:r>
            <a:r>
              <a:rPr sz="2000" spc="1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when</a:t>
            </a:r>
            <a:r>
              <a:rPr sz="2000" spc="1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they</a:t>
            </a:r>
            <a:r>
              <a:rPr sz="2000" spc="1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buy</a:t>
            </a:r>
            <a:r>
              <a:rPr sz="2000" spc="1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inputs</a:t>
            </a:r>
            <a:r>
              <a:rPr sz="2000" spc="20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20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produce</a:t>
            </a:r>
            <a:r>
              <a:rPr sz="2000" spc="1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1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goods</a:t>
            </a:r>
            <a:r>
              <a:rPr sz="2000" spc="20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19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services </a:t>
            </a:r>
            <a:r>
              <a:rPr sz="2000" dirty="0">
                <a:latin typeface="Calibri"/>
                <a:cs typeface="Calibri"/>
              </a:rPr>
              <a:t>they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plan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sell.</a:t>
            </a:r>
            <a:endParaRPr sz="2000">
              <a:latin typeface="Calibri"/>
              <a:cs typeface="Calibri"/>
            </a:endParaRPr>
          </a:p>
          <a:p>
            <a:pPr marL="355600" marR="6350" indent="-342900" algn="just">
              <a:lnSpc>
                <a:spcPct val="100000"/>
              </a:lnSpc>
              <a:spcBef>
                <a:spcPts val="2210"/>
              </a:spcBef>
              <a:buFont typeface="Wingdings"/>
              <a:buChar char=""/>
              <a:tabLst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Important</a:t>
            </a:r>
            <a:r>
              <a:rPr sz="2000" spc="22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simplifying</a:t>
            </a:r>
            <a:r>
              <a:rPr sz="2000" spc="23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assumption:</a:t>
            </a:r>
            <a:r>
              <a:rPr sz="2000" spc="23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229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229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short</a:t>
            </a:r>
            <a:r>
              <a:rPr sz="2000" spc="229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run</a:t>
            </a:r>
            <a:r>
              <a:rPr sz="2000" spc="23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some</a:t>
            </a:r>
            <a:r>
              <a:rPr sz="2000" spc="229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factors</a:t>
            </a:r>
            <a:r>
              <a:rPr sz="2000" spc="229" dirty="0">
                <a:latin typeface="Calibri"/>
                <a:cs typeface="Calibri"/>
              </a:rPr>
              <a:t>  </a:t>
            </a:r>
            <a:r>
              <a:rPr sz="2000" spc="-25" dirty="0">
                <a:latin typeface="Calibri"/>
                <a:cs typeface="Calibri"/>
              </a:rPr>
              <a:t>of </a:t>
            </a:r>
            <a:r>
              <a:rPr sz="2000" dirty="0">
                <a:latin typeface="Calibri"/>
                <a:cs typeface="Calibri"/>
              </a:rPr>
              <a:t>production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cannot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changed;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e.g.,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building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new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factory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not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possible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in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short-</a:t>
            </a:r>
            <a:r>
              <a:rPr sz="2000" spc="-20" dirty="0">
                <a:latin typeface="Calibri"/>
                <a:cs typeface="Calibri"/>
              </a:rPr>
              <a:t>run.</a:t>
            </a: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2205"/>
              </a:spcBef>
              <a:buFont typeface="Wingdings"/>
              <a:buChar char=""/>
              <a:tabLst>
                <a:tab pos="354965" algn="l"/>
              </a:tabLst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short</a:t>
            </a:r>
            <a:r>
              <a:rPr sz="2000" b="1" spc="-2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run</a:t>
            </a:r>
            <a:r>
              <a:rPr sz="2000" dirty="0">
                <a:latin typeface="Calibri"/>
                <a:cs typeface="Calibri"/>
              </a:rPr>
              <a:t>: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period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time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which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some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factors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production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cannot</a:t>
            </a:r>
            <a:endParaRPr sz="20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be</a:t>
            </a:r>
            <a:r>
              <a:rPr sz="2000" spc="-10" dirty="0">
                <a:latin typeface="Calibri"/>
                <a:cs typeface="Calibri"/>
              </a:rPr>
              <a:t> changed.</a:t>
            </a: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2210"/>
              </a:spcBef>
              <a:buFont typeface="Wingdings"/>
              <a:buChar char=""/>
              <a:tabLst>
                <a:tab pos="354965" algn="l"/>
              </a:tabLst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195" dirty="0"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long</a:t>
            </a:r>
            <a:r>
              <a:rPr sz="2000" b="1" spc="19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run</a:t>
            </a:r>
            <a:r>
              <a:rPr sz="2000" dirty="0">
                <a:latin typeface="Calibri"/>
                <a:cs typeface="Calibri"/>
              </a:rPr>
              <a:t>:</a:t>
            </a:r>
            <a:r>
              <a:rPr sz="2000" spc="1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20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period</a:t>
            </a:r>
            <a:r>
              <a:rPr sz="2000" spc="1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1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time</a:t>
            </a:r>
            <a:r>
              <a:rPr sz="2000" spc="1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20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which</a:t>
            </a:r>
            <a:r>
              <a:rPr sz="2000" spc="18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all</a:t>
            </a:r>
            <a:r>
              <a:rPr sz="2000" b="1" spc="19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factors</a:t>
            </a:r>
            <a:r>
              <a:rPr sz="2000" b="1" spc="19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of</a:t>
            </a:r>
            <a:r>
              <a:rPr sz="2000" b="1" spc="19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production</a:t>
            </a:r>
            <a:r>
              <a:rPr sz="2000" b="1" spc="19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can</a:t>
            </a:r>
            <a:r>
              <a:rPr sz="2000" b="1" spc="195" dirty="0">
                <a:latin typeface="Calibri"/>
                <a:cs typeface="Calibri"/>
              </a:rPr>
              <a:t> </a:t>
            </a:r>
            <a:r>
              <a:rPr sz="2000" b="1" spc="-25" dirty="0">
                <a:latin typeface="Calibri"/>
                <a:cs typeface="Calibri"/>
              </a:rPr>
              <a:t>be</a:t>
            </a:r>
            <a:endParaRPr sz="20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000" b="1" spc="-10" dirty="0">
                <a:latin typeface="Calibri"/>
                <a:cs typeface="Calibri"/>
              </a:rPr>
              <a:t>altered</a:t>
            </a:r>
            <a:r>
              <a:rPr sz="2000" spc="-10" dirty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0712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11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23266" rIns="0" bIns="0" rtlCol="0">
            <a:spAutoFit/>
          </a:bodyPr>
          <a:lstStyle/>
          <a:p>
            <a:pPr marL="163195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THE</a:t>
            </a:r>
            <a:r>
              <a:rPr sz="2000" spc="-35" dirty="0"/>
              <a:t> </a:t>
            </a:r>
            <a:r>
              <a:rPr sz="2000" dirty="0"/>
              <a:t>PRODUCTION</a:t>
            </a:r>
            <a:r>
              <a:rPr sz="2000" spc="-50" dirty="0"/>
              <a:t> </a:t>
            </a:r>
            <a:r>
              <a:rPr sz="2000" spc="-10" dirty="0"/>
              <a:t>FUNCTION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371043" y="1152906"/>
            <a:ext cx="8408035" cy="50869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 marR="42545" algn="just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production</a:t>
            </a:r>
            <a:r>
              <a:rPr sz="2000" b="1" spc="4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function</a:t>
            </a:r>
            <a:r>
              <a:rPr sz="2000" b="1" spc="4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shows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relationship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between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the</a:t>
            </a:r>
            <a:r>
              <a:rPr sz="2000" spc="3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quantity</a:t>
            </a:r>
            <a:r>
              <a:rPr sz="2000" spc="2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of</a:t>
            </a:r>
            <a:r>
              <a:rPr sz="2000" spc="3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6FC0"/>
                </a:solidFill>
                <a:latin typeface="Calibri"/>
                <a:cs typeface="Calibri"/>
              </a:rPr>
              <a:t>inputs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used</a:t>
            </a:r>
            <a:r>
              <a:rPr sz="2000" spc="-3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good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quantity</a:t>
            </a:r>
            <a:r>
              <a:rPr sz="2000" spc="-3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of</a:t>
            </a:r>
            <a:r>
              <a:rPr sz="2000" spc="-4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output</a:t>
            </a:r>
            <a:r>
              <a:rPr sz="2000" spc="-4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good.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2000">
              <a:latin typeface="Calibri"/>
              <a:cs typeface="Calibri"/>
            </a:endParaRPr>
          </a:p>
          <a:p>
            <a:pPr marL="50800" algn="just">
              <a:lnSpc>
                <a:spcPct val="100000"/>
              </a:lnSpc>
              <a:spcBef>
                <a:spcPts val="5"/>
              </a:spcBef>
              <a:tabLst>
                <a:tab pos="1684655" algn="l"/>
              </a:tabLst>
            </a:pPr>
            <a:r>
              <a:rPr sz="2000" dirty="0">
                <a:latin typeface="Calibri"/>
                <a:cs typeface="Calibri"/>
              </a:rPr>
              <a:t>Q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10" dirty="0">
                <a:latin typeface="Calibri"/>
                <a:cs typeface="Calibri"/>
              </a:rPr>
              <a:t> f(K,L)</a:t>
            </a:r>
            <a:r>
              <a:rPr sz="2000" dirty="0">
                <a:latin typeface="Calibri"/>
                <a:cs typeface="Calibri"/>
              </a:rPr>
              <a:t>	where</a:t>
            </a:r>
            <a:r>
              <a:rPr sz="2000" spc="-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Q=output,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K=capital,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L=labour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2000">
              <a:latin typeface="Calibri"/>
              <a:cs typeface="Calibri"/>
            </a:endParaRPr>
          </a:p>
          <a:p>
            <a:pPr marL="50800" marR="40640" algn="just">
              <a:lnSpc>
                <a:spcPct val="100000"/>
              </a:lnSpc>
            </a:pPr>
            <a:r>
              <a:rPr sz="2000" i="1" dirty="0">
                <a:latin typeface="Calibri"/>
                <a:cs typeface="Calibri"/>
              </a:rPr>
              <a:t>This</a:t>
            </a:r>
            <a:r>
              <a:rPr sz="2000" i="1" spc="250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is</a:t>
            </a:r>
            <a:r>
              <a:rPr sz="2000" i="1" spc="245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a</a:t>
            </a:r>
            <a:r>
              <a:rPr sz="2000" i="1" spc="245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simplified</a:t>
            </a:r>
            <a:r>
              <a:rPr sz="2000" i="1" spc="254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production</a:t>
            </a:r>
            <a:r>
              <a:rPr sz="2000" i="1" spc="260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function,</a:t>
            </a:r>
            <a:r>
              <a:rPr sz="2000" i="1" spc="250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in</a:t>
            </a:r>
            <a:r>
              <a:rPr sz="2000" i="1" spc="250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reality</a:t>
            </a:r>
            <a:r>
              <a:rPr sz="2000" i="1" spc="260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more</a:t>
            </a:r>
            <a:r>
              <a:rPr sz="2000" i="1" spc="245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production</a:t>
            </a:r>
            <a:r>
              <a:rPr sz="2000" i="1" spc="240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factors</a:t>
            </a:r>
            <a:r>
              <a:rPr sz="2000" i="1" spc="250" dirty="0">
                <a:latin typeface="Calibri"/>
                <a:cs typeface="Calibri"/>
              </a:rPr>
              <a:t> </a:t>
            </a:r>
            <a:r>
              <a:rPr sz="2000" i="1" spc="-25" dirty="0">
                <a:latin typeface="Calibri"/>
                <a:cs typeface="Calibri"/>
              </a:rPr>
              <a:t>are </a:t>
            </a:r>
            <a:r>
              <a:rPr sz="2000" i="1" dirty="0">
                <a:latin typeface="Calibri"/>
                <a:cs typeface="Calibri"/>
              </a:rPr>
              <a:t>used:</a:t>
            </a:r>
            <a:r>
              <a:rPr sz="2000" i="1" spc="110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e.g.,</a:t>
            </a:r>
            <a:r>
              <a:rPr sz="2000" i="1" spc="114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natural</a:t>
            </a:r>
            <a:r>
              <a:rPr sz="2000" i="1" spc="110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resources</a:t>
            </a:r>
            <a:r>
              <a:rPr sz="2000" i="1" spc="114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like</a:t>
            </a:r>
            <a:r>
              <a:rPr sz="2000" i="1" spc="125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water,</a:t>
            </a:r>
            <a:r>
              <a:rPr sz="2000" i="1" spc="125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industrial</a:t>
            </a:r>
            <a:r>
              <a:rPr sz="2000" i="1" spc="120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enterprise</a:t>
            </a:r>
            <a:r>
              <a:rPr sz="2000" i="1" spc="120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(=</a:t>
            </a:r>
            <a:r>
              <a:rPr sz="2000" i="1" spc="120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initiatives</a:t>
            </a:r>
            <a:r>
              <a:rPr sz="2000" i="1" spc="114" dirty="0">
                <a:latin typeface="Calibri"/>
                <a:cs typeface="Calibri"/>
              </a:rPr>
              <a:t> </a:t>
            </a:r>
            <a:r>
              <a:rPr sz="2000" i="1" spc="-10" dirty="0">
                <a:latin typeface="Calibri"/>
                <a:cs typeface="Calibri"/>
              </a:rPr>
              <a:t>taken </a:t>
            </a:r>
            <a:r>
              <a:rPr sz="2000" i="1" dirty="0">
                <a:latin typeface="Calibri"/>
                <a:cs typeface="Calibri"/>
              </a:rPr>
              <a:t>by</a:t>
            </a:r>
            <a:r>
              <a:rPr sz="2000" i="1" spc="-25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the</a:t>
            </a:r>
            <a:r>
              <a:rPr sz="2000" i="1" spc="-35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entrepreneurs,</a:t>
            </a:r>
            <a:r>
              <a:rPr sz="2000" i="1" spc="-60" dirty="0">
                <a:latin typeface="Calibri"/>
                <a:cs typeface="Calibri"/>
              </a:rPr>
              <a:t> </a:t>
            </a:r>
            <a:r>
              <a:rPr sz="2000" i="1" spc="-25" dirty="0">
                <a:latin typeface="Calibri"/>
                <a:cs typeface="Calibri"/>
              </a:rPr>
              <a:t>…).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50800" marR="40005" algn="just">
              <a:lnSpc>
                <a:spcPct val="100000"/>
              </a:lnSpc>
            </a:pPr>
            <a:r>
              <a:rPr sz="20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</a:t>
            </a:r>
            <a:r>
              <a:rPr sz="2000" u="sng" spc="204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the</a:t>
            </a:r>
            <a:r>
              <a:rPr sz="2000" u="sng" spc="2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u="sng" dirty="0">
                <a:solidFill>
                  <a:srgbClr val="006FC0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short</a:t>
            </a:r>
            <a:r>
              <a:rPr sz="2000" u="sng" spc="210" dirty="0">
                <a:solidFill>
                  <a:srgbClr val="006FC0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u="sng" dirty="0">
                <a:solidFill>
                  <a:srgbClr val="006FC0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run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,</a:t>
            </a:r>
            <a:r>
              <a:rPr sz="2000" u="sng" spc="2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labour</a:t>
            </a:r>
            <a:r>
              <a:rPr sz="2000" u="sng" spc="2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is</a:t>
            </a:r>
            <a:r>
              <a:rPr sz="2000" u="sng" spc="2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variable</a:t>
            </a:r>
            <a:r>
              <a:rPr sz="2000" u="sng" spc="2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and</a:t>
            </a:r>
            <a:r>
              <a:rPr sz="2000" u="sng" spc="2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capital</a:t>
            </a:r>
            <a:r>
              <a:rPr sz="2000" u="sng" spc="2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fixed</a:t>
            </a:r>
            <a:r>
              <a:rPr sz="2000" dirty="0">
                <a:latin typeface="Calibri"/>
                <a:cs typeface="Calibri"/>
              </a:rPr>
              <a:t>.</a:t>
            </a:r>
            <a:r>
              <a:rPr sz="2000" spc="2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204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short-</a:t>
            </a:r>
            <a:r>
              <a:rPr sz="2000" b="1" dirty="0">
                <a:latin typeface="Calibri"/>
                <a:cs typeface="Calibri"/>
              </a:rPr>
              <a:t>term</a:t>
            </a:r>
            <a:r>
              <a:rPr sz="2000" b="1" spc="20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production </a:t>
            </a:r>
            <a:r>
              <a:rPr sz="2000" dirty="0">
                <a:latin typeface="Calibri"/>
                <a:cs typeface="Calibri"/>
              </a:rPr>
              <a:t>function</a:t>
            </a:r>
            <a:r>
              <a:rPr sz="2000" spc="30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states</a:t>
            </a:r>
            <a:r>
              <a:rPr sz="2000" spc="30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how</a:t>
            </a:r>
            <a:r>
              <a:rPr sz="2000" spc="2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total</a:t>
            </a:r>
            <a:r>
              <a:rPr sz="2000" spc="30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output</a:t>
            </a:r>
            <a:r>
              <a:rPr sz="2000" spc="2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changes</a:t>
            </a:r>
            <a:r>
              <a:rPr sz="2000" spc="2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with</a:t>
            </a:r>
            <a:r>
              <a:rPr sz="2000" spc="2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labour</a:t>
            </a:r>
            <a:r>
              <a:rPr sz="2000" spc="30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(L)</a:t>
            </a:r>
            <a:r>
              <a:rPr sz="2000" spc="2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</a:t>
            </a:r>
            <a:r>
              <a:rPr sz="2000" spc="2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2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given</a:t>
            </a:r>
            <a:r>
              <a:rPr sz="2000" spc="2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level</a:t>
            </a:r>
            <a:r>
              <a:rPr sz="2000" spc="30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of </a:t>
            </a:r>
            <a:r>
              <a:rPr sz="2000" dirty="0">
                <a:latin typeface="Calibri"/>
                <a:cs typeface="Calibri"/>
              </a:rPr>
              <a:t>capital</a:t>
            </a:r>
            <a:r>
              <a:rPr sz="2000" spc="-9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(K).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35"/>
              </a:spcBef>
            </a:pPr>
            <a:endParaRPr sz="2000">
              <a:latin typeface="Calibri"/>
              <a:cs typeface="Calibri"/>
            </a:endParaRPr>
          </a:p>
          <a:p>
            <a:pPr marL="50800" algn="just">
              <a:lnSpc>
                <a:spcPts val="2395"/>
              </a:lnSpc>
            </a:pPr>
            <a:r>
              <a:rPr sz="2000" b="1" spc="-30" dirty="0">
                <a:solidFill>
                  <a:srgbClr val="006FC0"/>
                </a:solidFill>
                <a:latin typeface="Calibri"/>
                <a:cs typeface="Calibri"/>
              </a:rPr>
              <a:t>Total</a:t>
            </a:r>
            <a:r>
              <a:rPr sz="2000" b="1" spc="-4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physical</a:t>
            </a:r>
            <a:r>
              <a:rPr sz="2000" b="1" spc="-5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product</a:t>
            </a:r>
            <a:r>
              <a:rPr sz="2000" b="1" spc="-4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of</a:t>
            </a:r>
            <a:r>
              <a:rPr sz="2000" b="1" spc="-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labour</a:t>
            </a:r>
            <a:r>
              <a:rPr sz="2000" b="1" spc="-4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(</a:t>
            </a:r>
            <a:r>
              <a:rPr sz="2000" dirty="0">
                <a:solidFill>
                  <a:srgbClr val="006FC0"/>
                </a:solidFill>
                <a:latin typeface="Cambria Math"/>
                <a:cs typeface="Cambria Math"/>
              </a:rPr>
              <a:t>𝑻𝑷𝑷</a:t>
            </a:r>
            <a:r>
              <a:rPr sz="2175" baseline="-15325" dirty="0">
                <a:solidFill>
                  <a:srgbClr val="006FC0"/>
                </a:solidFill>
                <a:latin typeface="Cambria Math"/>
                <a:cs typeface="Cambria Math"/>
              </a:rPr>
              <a:t>𝑳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)</a:t>
            </a:r>
            <a:r>
              <a:rPr sz="2000" b="1" spc="-2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: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this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total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output</a:t>
            </a:r>
            <a:r>
              <a:rPr sz="2000" b="1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produced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by</a:t>
            </a:r>
            <a:endParaRPr sz="2000">
              <a:latin typeface="Calibri"/>
              <a:cs typeface="Calibri"/>
            </a:endParaRPr>
          </a:p>
          <a:p>
            <a:pPr marL="50800" algn="just">
              <a:lnSpc>
                <a:spcPts val="2395"/>
              </a:lnSpc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units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labour,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given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capital.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0712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12</a:t>
            </a:fld>
            <a:endParaRPr spc="-25" dirty="0"/>
          </a:p>
        </p:txBody>
      </p:sp>
      <p:sp>
        <p:nvSpPr>
          <p:cNvPr id="2" name="object 2"/>
          <p:cNvSpPr txBox="1"/>
          <p:nvPr/>
        </p:nvSpPr>
        <p:spPr>
          <a:xfrm>
            <a:off x="409143" y="421005"/>
            <a:ext cx="3110865" cy="9169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THE</a:t>
            </a:r>
            <a:r>
              <a:rPr sz="2000" b="1" spc="-3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PRODUCTION</a:t>
            </a:r>
            <a:r>
              <a:rPr sz="2000" b="1" spc="-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FUNCTION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210"/>
              </a:spcBef>
            </a:pPr>
            <a:r>
              <a:rPr sz="2000" b="1" u="sng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Paolo’s</a:t>
            </a:r>
            <a:r>
              <a:rPr sz="2000" b="1" u="sng" spc="-6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Pizza</a:t>
            </a:r>
            <a:r>
              <a:rPr sz="2000" b="1" u="sng" spc="-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Factory</a:t>
            </a:r>
            <a:endParaRPr sz="2000">
              <a:latin typeface="Calibri"/>
              <a:cs typeface="Calibri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80059" y="2041779"/>
          <a:ext cx="8335007" cy="35337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881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906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881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893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8937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8937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31064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Number</a:t>
                      </a:r>
                      <a:r>
                        <a:rPr sz="160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90170">
                        <a:lnSpc>
                          <a:spcPct val="100000"/>
                        </a:lnSpc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workers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00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5684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Output</a:t>
                      </a:r>
                      <a:r>
                        <a:rPr sz="16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(qty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pizzas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produced</a:t>
                      </a:r>
                      <a:r>
                        <a:rPr sz="1600" b="1" spc="-7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per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hour)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or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600" spc="-20" dirty="0">
                          <a:solidFill>
                            <a:srgbClr val="FFFFFF"/>
                          </a:solidFill>
                          <a:latin typeface="Cambria Math"/>
                          <a:cs typeface="Cambria Math"/>
                        </a:rPr>
                        <a:t>𝑻𝑷𝑷</a:t>
                      </a:r>
                      <a:r>
                        <a:rPr sz="1725" spc="-30" baseline="-14492" dirty="0">
                          <a:solidFill>
                            <a:srgbClr val="FFFFFF"/>
                          </a:solidFill>
                          <a:latin typeface="Cambria Math"/>
                          <a:cs typeface="Cambria Math"/>
                        </a:rPr>
                        <a:t>𝑳</a:t>
                      </a:r>
                      <a:endParaRPr sz="1725" baseline="-14492">
                        <a:latin typeface="Cambria Math"/>
                        <a:cs typeface="Cambria Math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38100">
                      <a:solidFill>
                        <a:srgbClr val="FFFF00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40576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Marginal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product</a:t>
                      </a:r>
                      <a:r>
                        <a:rPr sz="1600" b="1" spc="-6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labour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Cost</a:t>
                      </a:r>
                      <a:r>
                        <a:rPr sz="1600" b="1" spc="-4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factory</a:t>
                      </a:r>
                      <a:r>
                        <a:rPr sz="1600" b="1" spc="-8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(£)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Cost</a:t>
                      </a:r>
                      <a:r>
                        <a:rPr sz="1600" b="1" spc="-4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workers</a:t>
                      </a:r>
                      <a:r>
                        <a:rPr sz="160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(£)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0922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Total</a:t>
                      </a:r>
                      <a:r>
                        <a:rPr sz="1600" b="1" spc="-6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cost</a:t>
                      </a:r>
                      <a:r>
                        <a:rPr sz="160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inputs</a:t>
                      </a:r>
                      <a:r>
                        <a:rPr sz="16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(cost</a:t>
                      </a:r>
                      <a:r>
                        <a:rPr sz="14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 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factory</a:t>
                      </a:r>
                      <a:r>
                        <a:rPr sz="140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+</a:t>
                      </a:r>
                      <a:r>
                        <a:rPr sz="14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cost</a:t>
                      </a:r>
                      <a:r>
                        <a:rPr sz="14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workers)</a:t>
                      </a:r>
                      <a:r>
                        <a:rPr sz="1400" b="1" spc="-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(£)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0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0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0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0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0" dirty="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50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50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10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40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0" dirty="0"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90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40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20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50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0" dirty="0"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120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60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50" dirty="0">
                          <a:latin typeface="Calibri"/>
                          <a:cs typeface="Calibri"/>
                        </a:rPr>
                        <a:t>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140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20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40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70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50" dirty="0">
                          <a:latin typeface="Calibri"/>
                          <a:cs typeface="Calibri"/>
                        </a:rPr>
                        <a:t>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00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150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00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10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50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80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98954" y="2145029"/>
            <a:ext cx="113030" cy="1905"/>
          </a:xfrm>
          <a:custGeom>
            <a:avLst/>
            <a:gdLst/>
            <a:ahLst/>
            <a:cxnLst/>
            <a:rect l="l" t="t" r="r" b="b"/>
            <a:pathLst>
              <a:path w="113030" h="1905">
                <a:moveTo>
                  <a:pt x="0" y="0"/>
                </a:moveTo>
                <a:lnTo>
                  <a:pt x="112775" y="1524"/>
                </a:lnTo>
              </a:path>
            </a:pathLst>
          </a:custGeom>
          <a:ln w="14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298954" y="2425445"/>
            <a:ext cx="113030" cy="1905"/>
          </a:xfrm>
          <a:custGeom>
            <a:avLst/>
            <a:gdLst/>
            <a:ahLst/>
            <a:cxnLst/>
            <a:rect l="l" t="t" r="r" b="b"/>
            <a:pathLst>
              <a:path w="113030" h="1905">
                <a:moveTo>
                  <a:pt x="0" y="0"/>
                </a:moveTo>
                <a:lnTo>
                  <a:pt x="112775" y="1524"/>
                </a:lnTo>
              </a:path>
            </a:pathLst>
          </a:custGeom>
          <a:ln w="14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98954" y="2692145"/>
            <a:ext cx="113030" cy="1905"/>
          </a:xfrm>
          <a:custGeom>
            <a:avLst/>
            <a:gdLst/>
            <a:ahLst/>
            <a:cxnLst/>
            <a:rect l="l" t="t" r="r" b="b"/>
            <a:pathLst>
              <a:path w="113030" h="1905">
                <a:moveTo>
                  <a:pt x="0" y="0"/>
                </a:moveTo>
                <a:lnTo>
                  <a:pt x="112775" y="1524"/>
                </a:lnTo>
              </a:path>
            </a:pathLst>
          </a:custGeom>
          <a:ln w="14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98954" y="2972561"/>
            <a:ext cx="113030" cy="1905"/>
          </a:xfrm>
          <a:custGeom>
            <a:avLst/>
            <a:gdLst/>
            <a:ahLst/>
            <a:cxnLst/>
            <a:rect l="l" t="t" r="r" b="b"/>
            <a:pathLst>
              <a:path w="113030" h="1905">
                <a:moveTo>
                  <a:pt x="0" y="0"/>
                </a:moveTo>
                <a:lnTo>
                  <a:pt x="112775" y="1524"/>
                </a:lnTo>
              </a:path>
            </a:pathLst>
          </a:custGeom>
          <a:ln w="14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298954" y="3251453"/>
            <a:ext cx="113030" cy="1905"/>
          </a:xfrm>
          <a:custGeom>
            <a:avLst/>
            <a:gdLst/>
            <a:ahLst/>
            <a:cxnLst/>
            <a:rect l="l" t="t" r="r" b="b"/>
            <a:pathLst>
              <a:path w="113030" h="1904">
                <a:moveTo>
                  <a:pt x="0" y="0"/>
                </a:moveTo>
                <a:lnTo>
                  <a:pt x="112775" y="1524"/>
                </a:lnTo>
              </a:path>
            </a:pathLst>
          </a:custGeom>
          <a:ln w="14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298954" y="3518153"/>
            <a:ext cx="113030" cy="1905"/>
          </a:xfrm>
          <a:custGeom>
            <a:avLst/>
            <a:gdLst/>
            <a:ahLst/>
            <a:cxnLst/>
            <a:rect l="l" t="t" r="r" b="b"/>
            <a:pathLst>
              <a:path w="113030" h="1904">
                <a:moveTo>
                  <a:pt x="0" y="0"/>
                </a:moveTo>
                <a:lnTo>
                  <a:pt x="112775" y="1524"/>
                </a:lnTo>
              </a:path>
            </a:pathLst>
          </a:custGeom>
          <a:ln w="14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298954" y="3798570"/>
            <a:ext cx="113030" cy="1905"/>
          </a:xfrm>
          <a:custGeom>
            <a:avLst/>
            <a:gdLst/>
            <a:ahLst/>
            <a:cxnLst/>
            <a:rect l="l" t="t" r="r" b="b"/>
            <a:pathLst>
              <a:path w="113030" h="1904">
                <a:moveTo>
                  <a:pt x="0" y="0"/>
                </a:moveTo>
                <a:lnTo>
                  <a:pt x="112775" y="1523"/>
                </a:lnTo>
              </a:path>
            </a:pathLst>
          </a:custGeom>
          <a:ln w="14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298954" y="4078985"/>
            <a:ext cx="113030" cy="1905"/>
          </a:xfrm>
          <a:custGeom>
            <a:avLst/>
            <a:gdLst/>
            <a:ahLst/>
            <a:cxnLst/>
            <a:rect l="l" t="t" r="r" b="b"/>
            <a:pathLst>
              <a:path w="113030" h="1904">
                <a:moveTo>
                  <a:pt x="0" y="0"/>
                </a:moveTo>
                <a:lnTo>
                  <a:pt x="112775" y="1524"/>
                </a:lnTo>
              </a:path>
            </a:pathLst>
          </a:custGeom>
          <a:ln w="14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298954" y="4344161"/>
            <a:ext cx="113030" cy="1905"/>
          </a:xfrm>
          <a:custGeom>
            <a:avLst/>
            <a:gdLst/>
            <a:ahLst/>
            <a:cxnLst/>
            <a:rect l="l" t="t" r="r" b="b"/>
            <a:pathLst>
              <a:path w="113030" h="1904">
                <a:moveTo>
                  <a:pt x="0" y="0"/>
                </a:moveTo>
                <a:lnTo>
                  <a:pt x="112775" y="1524"/>
                </a:lnTo>
              </a:path>
            </a:pathLst>
          </a:custGeom>
          <a:ln w="14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298954" y="4624578"/>
            <a:ext cx="113030" cy="1905"/>
          </a:xfrm>
          <a:custGeom>
            <a:avLst/>
            <a:gdLst/>
            <a:ahLst/>
            <a:cxnLst/>
            <a:rect l="l" t="t" r="r" b="b"/>
            <a:pathLst>
              <a:path w="113030" h="1904">
                <a:moveTo>
                  <a:pt x="0" y="0"/>
                </a:moveTo>
                <a:lnTo>
                  <a:pt x="112775" y="1524"/>
                </a:lnTo>
              </a:path>
            </a:pathLst>
          </a:custGeom>
          <a:ln w="14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298954" y="4904994"/>
            <a:ext cx="113030" cy="1905"/>
          </a:xfrm>
          <a:custGeom>
            <a:avLst/>
            <a:gdLst/>
            <a:ahLst/>
            <a:cxnLst/>
            <a:rect l="l" t="t" r="r" b="b"/>
            <a:pathLst>
              <a:path w="113030" h="1904">
                <a:moveTo>
                  <a:pt x="0" y="0"/>
                </a:moveTo>
                <a:lnTo>
                  <a:pt x="112775" y="1523"/>
                </a:lnTo>
              </a:path>
            </a:pathLst>
          </a:custGeom>
          <a:ln w="14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298954" y="5171694"/>
            <a:ext cx="113030" cy="1905"/>
          </a:xfrm>
          <a:custGeom>
            <a:avLst/>
            <a:gdLst/>
            <a:ahLst/>
            <a:cxnLst/>
            <a:rect l="l" t="t" r="r" b="b"/>
            <a:pathLst>
              <a:path w="113030" h="1904">
                <a:moveTo>
                  <a:pt x="0" y="0"/>
                </a:moveTo>
                <a:lnTo>
                  <a:pt x="112775" y="1523"/>
                </a:lnTo>
              </a:path>
            </a:pathLst>
          </a:custGeom>
          <a:ln w="14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298954" y="5452109"/>
            <a:ext cx="113030" cy="1905"/>
          </a:xfrm>
          <a:custGeom>
            <a:avLst/>
            <a:gdLst/>
            <a:ahLst/>
            <a:cxnLst/>
            <a:rect l="l" t="t" r="r" b="b"/>
            <a:pathLst>
              <a:path w="113030" h="1904">
                <a:moveTo>
                  <a:pt x="0" y="0"/>
                </a:moveTo>
                <a:lnTo>
                  <a:pt x="112775" y="1523"/>
                </a:lnTo>
              </a:path>
            </a:pathLst>
          </a:custGeom>
          <a:ln w="14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298954" y="5731002"/>
            <a:ext cx="113030" cy="1905"/>
          </a:xfrm>
          <a:custGeom>
            <a:avLst/>
            <a:gdLst/>
            <a:ahLst/>
            <a:cxnLst/>
            <a:rect l="l" t="t" r="r" b="b"/>
            <a:pathLst>
              <a:path w="113030" h="1904">
                <a:moveTo>
                  <a:pt x="0" y="0"/>
                </a:moveTo>
                <a:lnTo>
                  <a:pt x="112775" y="1524"/>
                </a:lnTo>
              </a:path>
            </a:pathLst>
          </a:custGeom>
          <a:ln w="14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298954" y="5997702"/>
            <a:ext cx="113030" cy="1905"/>
          </a:xfrm>
          <a:custGeom>
            <a:avLst/>
            <a:gdLst/>
            <a:ahLst/>
            <a:cxnLst/>
            <a:rect l="l" t="t" r="r" b="b"/>
            <a:pathLst>
              <a:path w="113030" h="1904">
                <a:moveTo>
                  <a:pt x="0" y="0"/>
                </a:moveTo>
                <a:lnTo>
                  <a:pt x="112775" y="1524"/>
                </a:lnTo>
              </a:path>
            </a:pathLst>
          </a:custGeom>
          <a:ln w="14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900933" y="6166865"/>
            <a:ext cx="1905" cy="111760"/>
          </a:xfrm>
          <a:custGeom>
            <a:avLst/>
            <a:gdLst/>
            <a:ahLst/>
            <a:cxnLst/>
            <a:rect l="l" t="t" r="r" b="b"/>
            <a:pathLst>
              <a:path w="1905" h="111760">
                <a:moveTo>
                  <a:pt x="0" y="0"/>
                </a:moveTo>
                <a:lnTo>
                  <a:pt x="1524" y="111252"/>
                </a:lnTo>
              </a:path>
            </a:pathLst>
          </a:custGeom>
          <a:ln w="14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501390" y="6166865"/>
            <a:ext cx="1905" cy="111760"/>
          </a:xfrm>
          <a:custGeom>
            <a:avLst/>
            <a:gdLst/>
            <a:ahLst/>
            <a:cxnLst/>
            <a:rect l="l" t="t" r="r" b="b"/>
            <a:pathLst>
              <a:path w="1904" h="111760">
                <a:moveTo>
                  <a:pt x="0" y="0"/>
                </a:moveTo>
                <a:lnTo>
                  <a:pt x="1524" y="111252"/>
                </a:lnTo>
              </a:path>
            </a:pathLst>
          </a:custGeom>
          <a:ln w="14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103370" y="6166865"/>
            <a:ext cx="1905" cy="111760"/>
          </a:xfrm>
          <a:custGeom>
            <a:avLst/>
            <a:gdLst/>
            <a:ahLst/>
            <a:cxnLst/>
            <a:rect l="l" t="t" r="r" b="b"/>
            <a:pathLst>
              <a:path w="1904" h="111760">
                <a:moveTo>
                  <a:pt x="0" y="0"/>
                </a:moveTo>
                <a:lnTo>
                  <a:pt x="1524" y="111252"/>
                </a:lnTo>
              </a:path>
            </a:pathLst>
          </a:custGeom>
          <a:ln w="14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688585" y="6166865"/>
            <a:ext cx="1905" cy="111760"/>
          </a:xfrm>
          <a:custGeom>
            <a:avLst/>
            <a:gdLst/>
            <a:ahLst/>
            <a:cxnLst/>
            <a:rect l="l" t="t" r="r" b="b"/>
            <a:pathLst>
              <a:path w="1904" h="111760">
                <a:moveTo>
                  <a:pt x="0" y="0"/>
                </a:moveTo>
                <a:lnTo>
                  <a:pt x="1524" y="111252"/>
                </a:lnTo>
              </a:path>
            </a:pathLst>
          </a:custGeom>
          <a:ln w="14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1" name="object 21"/>
          <p:cNvGrpSpPr/>
          <p:nvPr/>
        </p:nvGrpSpPr>
        <p:grpSpPr>
          <a:xfrm>
            <a:off x="2272283" y="1241615"/>
            <a:ext cx="4842510" cy="5057140"/>
            <a:chOff x="2272283" y="1241615"/>
            <a:chExt cx="4842510" cy="5057140"/>
          </a:xfrm>
        </p:grpSpPr>
        <p:sp>
          <p:nvSpPr>
            <p:cNvPr id="22" name="object 22"/>
            <p:cNvSpPr/>
            <p:nvPr/>
          </p:nvSpPr>
          <p:spPr>
            <a:xfrm>
              <a:off x="2298953" y="1248917"/>
              <a:ext cx="4808220" cy="5029200"/>
            </a:xfrm>
            <a:custGeom>
              <a:avLst/>
              <a:gdLst/>
              <a:ahLst/>
              <a:cxnLst/>
              <a:rect l="l" t="t" r="r" b="b"/>
              <a:pathLst>
                <a:path w="4808220" h="5029200">
                  <a:moveTo>
                    <a:pt x="2991611" y="4917948"/>
                  </a:moveTo>
                  <a:lnTo>
                    <a:pt x="2993135" y="5029200"/>
                  </a:lnTo>
                </a:path>
                <a:path w="4808220" h="5029200">
                  <a:moveTo>
                    <a:pt x="0" y="0"/>
                  </a:moveTo>
                  <a:lnTo>
                    <a:pt x="0" y="5029200"/>
                  </a:lnTo>
                  <a:lnTo>
                    <a:pt x="4808220" y="5029200"/>
                  </a:lnTo>
                </a:path>
              </a:pathLst>
            </a:custGeom>
            <a:ln w="1428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298953" y="2145030"/>
              <a:ext cx="2992120" cy="4133215"/>
            </a:xfrm>
            <a:custGeom>
              <a:avLst/>
              <a:gdLst/>
              <a:ahLst/>
              <a:cxnLst/>
              <a:rect l="l" t="t" r="r" b="b"/>
              <a:pathLst>
                <a:path w="2992120" h="4133215">
                  <a:moveTo>
                    <a:pt x="0" y="4133088"/>
                  </a:moveTo>
                  <a:lnTo>
                    <a:pt x="601852" y="2759583"/>
                  </a:lnTo>
                  <a:lnTo>
                    <a:pt x="1202055" y="1652905"/>
                  </a:lnTo>
                  <a:lnTo>
                    <a:pt x="1803908" y="827278"/>
                  </a:lnTo>
                  <a:lnTo>
                    <a:pt x="2389759" y="279400"/>
                  </a:lnTo>
                  <a:lnTo>
                    <a:pt x="2991611" y="0"/>
                  </a:lnTo>
                </a:path>
              </a:pathLst>
            </a:custGeom>
            <a:ln w="41275">
              <a:solidFill>
                <a:srgbClr val="003E9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272284" y="3756659"/>
              <a:ext cx="1275715" cy="2542540"/>
            </a:xfrm>
            <a:custGeom>
              <a:avLst/>
              <a:gdLst/>
              <a:ahLst/>
              <a:cxnLst/>
              <a:rect l="l" t="t" r="r" b="b"/>
              <a:pathLst>
                <a:path w="1275714" h="2542540">
                  <a:moveTo>
                    <a:pt x="68580" y="2510790"/>
                  </a:moveTo>
                  <a:lnTo>
                    <a:pt x="65874" y="2498636"/>
                  </a:lnTo>
                  <a:lnTo>
                    <a:pt x="58521" y="2488704"/>
                  </a:lnTo>
                  <a:lnTo>
                    <a:pt x="47625" y="2482011"/>
                  </a:lnTo>
                  <a:lnTo>
                    <a:pt x="34290" y="2479548"/>
                  </a:lnTo>
                  <a:lnTo>
                    <a:pt x="20942" y="2482011"/>
                  </a:lnTo>
                  <a:lnTo>
                    <a:pt x="10045" y="2488704"/>
                  </a:lnTo>
                  <a:lnTo>
                    <a:pt x="2692" y="2498636"/>
                  </a:lnTo>
                  <a:lnTo>
                    <a:pt x="0" y="2510790"/>
                  </a:lnTo>
                  <a:lnTo>
                    <a:pt x="2692" y="2522956"/>
                  </a:lnTo>
                  <a:lnTo>
                    <a:pt x="10045" y="2532888"/>
                  </a:lnTo>
                  <a:lnTo>
                    <a:pt x="20942" y="2539581"/>
                  </a:lnTo>
                  <a:lnTo>
                    <a:pt x="34290" y="2542032"/>
                  </a:lnTo>
                  <a:lnTo>
                    <a:pt x="47625" y="2539581"/>
                  </a:lnTo>
                  <a:lnTo>
                    <a:pt x="58521" y="2532888"/>
                  </a:lnTo>
                  <a:lnTo>
                    <a:pt x="65874" y="2522956"/>
                  </a:lnTo>
                  <a:lnTo>
                    <a:pt x="68580" y="2510790"/>
                  </a:lnTo>
                  <a:close/>
                </a:path>
                <a:path w="1275714" h="2542540">
                  <a:moveTo>
                    <a:pt x="669036" y="1137666"/>
                  </a:moveTo>
                  <a:lnTo>
                    <a:pt x="665734" y="1125499"/>
                  </a:lnTo>
                  <a:lnTo>
                    <a:pt x="656742" y="1115580"/>
                  </a:lnTo>
                  <a:lnTo>
                    <a:pt x="643420" y="1108887"/>
                  </a:lnTo>
                  <a:lnTo>
                    <a:pt x="627126" y="1106424"/>
                  </a:lnTo>
                  <a:lnTo>
                    <a:pt x="610819" y="1108887"/>
                  </a:lnTo>
                  <a:lnTo>
                    <a:pt x="597496" y="1115568"/>
                  </a:lnTo>
                  <a:lnTo>
                    <a:pt x="588505" y="1125499"/>
                  </a:lnTo>
                  <a:lnTo>
                    <a:pt x="585216" y="1137666"/>
                  </a:lnTo>
                  <a:lnTo>
                    <a:pt x="588505" y="1149845"/>
                  </a:lnTo>
                  <a:lnTo>
                    <a:pt x="597496" y="1159764"/>
                  </a:lnTo>
                  <a:lnTo>
                    <a:pt x="610819" y="1166456"/>
                  </a:lnTo>
                  <a:lnTo>
                    <a:pt x="627126" y="1168908"/>
                  </a:lnTo>
                  <a:lnTo>
                    <a:pt x="643420" y="1166456"/>
                  </a:lnTo>
                  <a:lnTo>
                    <a:pt x="656742" y="1159764"/>
                  </a:lnTo>
                  <a:lnTo>
                    <a:pt x="665734" y="1149845"/>
                  </a:lnTo>
                  <a:lnTo>
                    <a:pt x="669036" y="1137666"/>
                  </a:lnTo>
                  <a:close/>
                </a:path>
                <a:path w="1275714" h="2542540">
                  <a:moveTo>
                    <a:pt x="1275588" y="31242"/>
                  </a:moveTo>
                  <a:lnTo>
                    <a:pt x="1272819" y="19075"/>
                  </a:lnTo>
                  <a:lnTo>
                    <a:pt x="1265301" y="9144"/>
                  </a:lnTo>
                  <a:lnTo>
                    <a:pt x="1254150" y="2463"/>
                  </a:lnTo>
                  <a:lnTo>
                    <a:pt x="1240536" y="0"/>
                  </a:lnTo>
                  <a:lnTo>
                    <a:pt x="1226908" y="2463"/>
                  </a:lnTo>
                  <a:lnTo>
                    <a:pt x="1215771" y="9144"/>
                  </a:lnTo>
                  <a:lnTo>
                    <a:pt x="1208239" y="19075"/>
                  </a:lnTo>
                  <a:lnTo>
                    <a:pt x="1205484" y="31242"/>
                  </a:lnTo>
                  <a:lnTo>
                    <a:pt x="1208239" y="43421"/>
                  </a:lnTo>
                  <a:lnTo>
                    <a:pt x="1215771" y="53340"/>
                  </a:lnTo>
                  <a:lnTo>
                    <a:pt x="1226908" y="60032"/>
                  </a:lnTo>
                  <a:lnTo>
                    <a:pt x="1240536" y="62484"/>
                  </a:lnTo>
                  <a:lnTo>
                    <a:pt x="1254150" y="60032"/>
                  </a:lnTo>
                  <a:lnTo>
                    <a:pt x="1265301" y="53340"/>
                  </a:lnTo>
                  <a:lnTo>
                    <a:pt x="1272819" y="43421"/>
                  </a:lnTo>
                  <a:lnTo>
                    <a:pt x="1275588" y="3124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66032" y="2947416"/>
              <a:ext cx="70103" cy="64008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4668011" y="2389631"/>
              <a:ext cx="68580" cy="62865"/>
            </a:xfrm>
            <a:custGeom>
              <a:avLst/>
              <a:gdLst/>
              <a:ahLst/>
              <a:cxnLst/>
              <a:rect l="l" t="t" r="r" b="b"/>
              <a:pathLst>
                <a:path w="68579" h="62864">
                  <a:moveTo>
                    <a:pt x="34289" y="0"/>
                  </a:moveTo>
                  <a:lnTo>
                    <a:pt x="20949" y="2452"/>
                  </a:lnTo>
                  <a:lnTo>
                    <a:pt x="10048" y="9143"/>
                  </a:lnTo>
                  <a:lnTo>
                    <a:pt x="2696" y="19073"/>
                  </a:lnTo>
                  <a:lnTo>
                    <a:pt x="0" y="31241"/>
                  </a:lnTo>
                  <a:lnTo>
                    <a:pt x="2696" y="43410"/>
                  </a:lnTo>
                  <a:lnTo>
                    <a:pt x="10048" y="53339"/>
                  </a:lnTo>
                  <a:lnTo>
                    <a:pt x="20949" y="60031"/>
                  </a:lnTo>
                  <a:lnTo>
                    <a:pt x="34289" y="62483"/>
                  </a:lnTo>
                  <a:lnTo>
                    <a:pt x="47630" y="60031"/>
                  </a:lnTo>
                  <a:lnTo>
                    <a:pt x="58531" y="53339"/>
                  </a:lnTo>
                  <a:lnTo>
                    <a:pt x="65883" y="43410"/>
                  </a:lnTo>
                  <a:lnTo>
                    <a:pt x="68579" y="31241"/>
                  </a:lnTo>
                  <a:lnTo>
                    <a:pt x="65883" y="19073"/>
                  </a:lnTo>
                  <a:lnTo>
                    <a:pt x="58531" y="9143"/>
                  </a:lnTo>
                  <a:lnTo>
                    <a:pt x="47630" y="2452"/>
                  </a:lnTo>
                  <a:lnTo>
                    <a:pt x="342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60848" y="2107691"/>
              <a:ext cx="70103" cy="64008"/>
            </a:xfrm>
            <a:prstGeom prst="rect">
              <a:avLst/>
            </a:prstGeom>
          </p:spPr>
        </p:pic>
      </p:grpSp>
      <p:sp>
        <p:nvSpPr>
          <p:cNvPr id="28" name="object 28"/>
          <p:cNvSpPr txBox="1"/>
          <p:nvPr/>
        </p:nvSpPr>
        <p:spPr>
          <a:xfrm>
            <a:off x="1429003" y="1216914"/>
            <a:ext cx="847090" cy="4869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"/>
                <a:cs typeface="Arial"/>
              </a:rPr>
              <a:t>Quantity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25" dirty="0">
                <a:latin typeface="Arial"/>
                <a:cs typeface="Arial"/>
              </a:rPr>
              <a:t>of</a:t>
            </a:r>
            <a:endParaRPr sz="1200">
              <a:latin typeface="Arial"/>
              <a:cs typeface="Arial"/>
            </a:endParaRPr>
          </a:p>
          <a:p>
            <a:pPr marL="147320" marR="69850" indent="161925">
              <a:lnSpc>
                <a:spcPct val="101200"/>
              </a:lnSpc>
            </a:pPr>
            <a:r>
              <a:rPr sz="1200" spc="-10" dirty="0">
                <a:latin typeface="Arial"/>
                <a:cs typeface="Arial"/>
              </a:rPr>
              <a:t>Output (pizzas </a:t>
            </a:r>
            <a:r>
              <a:rPr sz="1200" dirty="0">
                <a:latin typeface="Arial"/>
                <a:cs typeface="Arial"/>
              </a:rPr>
              <a:t>per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hour)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725"/>
              </a:spcBef>
            </a:pPr>
            <a:r>
              <a:rPr sz="1200" spc="-25" dirty="0">
                <a:latin typeface="Arial"/>
                <a:cs typeface="Arial"/>
              </a:rPr>
              <a:t>150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710"/>
              </a:spcBef>
            </a:pPr>
            <a:r>
              <a:rPr sz="1200" spc="-25" dirty="0">
                <a:latin typeface="Arial"/>
                <a:cs typeface="Arial"/>
              </a:rPr>
              <a:t>140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710"/>
              </a:spcBef>
            </a:pPr>
            <a:r>
              <a:rPr sz="1200" spc="-25" dirty="0">
                <a:latin typeface="Arial"/>
                <a:cs typeface="Arial"/>
              </a:rPr>
              <a:t>130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725"/>
              </a:spcBef>
            </a:pPr>
            <a:r>
              <a:rPr sz="1200" spc="-25" dirty="0">
                <a:latin typeface="Arial"/>
                <a:cs typeface="Arial"/>
              </a:rPr>
              <a:t>120</a:t>
            </a:r>
            <a:endParaRPr sz="1200">
              <a:latin typeface="Arial"/>
              <a:cs typeface="Arial"/>
            </a:endParaRPr>
          </a:p>
          <a:p>
            <a:pPr marR="17145" algn="r">
              <a:lnSpc>
                <a:spcPct val="100000"/>
              </a:lnSpc>
              <a:spcBef>
                <a:spcPts val="710"/>
              </a:spcBef>
            </a:pPr>
            <a:r>
              <a:rPr sz="1200" spc="-25" dirty="0">
                <a:latin typeface="Arial"/>
                <a:cs typeface="Arial"/>
              </a:rPr>
              <a:t>110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710"/>
              </a:spcBef>
            </a:pPr>
            <a:r>
              <a:rPr sz="1200" spc="-25" dirty="0">
                <a:latin typeface="Arial"/>
                <a:cs typeface="Arial"/>
              </a:rPr>
              <a:t>100</a:t>
            </a:r>
            <a:endParaRPr sz="1200">
              <a:latin typeface="Arial"/>
              <a:cs typeface="Arial"/>
            </a:endParaRPr>
          </a:p>
          <a:p>
            <a:pPr marR="10795" algn="r">
              <a:lnSpc>
                <a:spcPct val="100000"/>
              </a:lnSpc>
              <a:spcBef>
                <a:spcPts val="725"/>
              </a:spcBef>
            </a:pPr>
            <a:r>
              <a:rPr sz="1200" spc="-25" dirty="0">
                <a:latin typeface="Arial"/>
                <a:cs typeface="Arial"/>
              </a:rPr>
              <a:t>90</a:t>
            </a:r>
            <a:endParaRPr sz="1200">
              <a:latin typeface="Arial"/>
              <a:cs typeface="Arial"/>
            </a:endParaRPr>
          </a:p>
          <a:p>
            <a:pPr marR="10795" algn="r">
              <a:lnSpc>
                <a:spcPct val="100000"/>
              </a:lnSpc>
              <a:spcBef>
                <a:spcPts val="710"/>
              </a:spcBef>
            </a:pPr>
            <a:r>
              <a:rPr sz="1200" spc="-25" dirty="0">
                <a:latin typeface="Arial"/>
                <a:cs typeface="Arial"/>
              </a:rPr>
              <a:t>80</a:t>
            </a:r>
            <a:endParaRPr sz="1200">
              <a:latin typeface="Arial"/>
              <a:cs typeface="Arial"/>
            </a:endParaRPr>
          </a:p>
          <a:p>
            <a:pPr marR="10795" algn="r">
              <a:lnSpc>
                <a:spcPct val="100000"/>
              </a:lnSpc>
              <a:spcBef>
                <a:spcPts val="710"/>
              </a:spcBef>
            </a:pPr>
            <a:r>
              <a:rPr sz="1200" spc="-25" dirty="0">
                <a:latin typeface="Arial"/>
                <a:cs typeface="Arial"/>
              </a:rPr>
              <a:t>70</a:t>
            </a:r>
            <a:endParaRPr sz="1200">
              <a:latin typeface="Arial"/>
              <a:cs typeface="Arial"/>
            </a:endParaRPr>
          </a:p>
          <a:p>
            <a:pPr marR="10795" algn="r">
              <a:lnSpc>
                <a:spcPct val="100000"/>
              </a:lnSpc>
              <a:spcBef>
                <a:spcPts val="720"/>
              </a:spcBef>
            </a:pPr>
            <a:r>
              <a:rPr sz="1200" spc="-25" dirty="0">
                <a:latin typeface="Arial"/>
                <a:cs typeface="Arial"/>
              </a:rPr>
              <a:t>60</a:t>
            </a:r>
            <a:endParaRPr sz="1200">
              <a:latin typeface="Arial"/>
              <a:cs typeface="Arial"/>
            </a:endParaRPr>
          </a:p>
          <a:p>
            <a:pPr marR="10795" algn="r">
              <a:lnSpc>
                <a:spcPct val="100000"/>
              </a:lnSpc>
              <a:spcBef>
                <a:spcPts val="710"/>
              </a:spcBef>
            </a:pPr>
            <a:r>
              <a:rPr sz="1200" spc="-25" dirty="0">
                <a:latin typeface="Arial"/>
                <a:cs typeface="Arial"/>
              </a:rPr>
              <a:t>50</a:t>
            </a:r>
            <a:endParaRPr sz="1200">
              <a:latin typeface="Arial"/>
              <a:cs typeface="Arial"/>
            </a:endParaRPr>
          </a:p>
          <a:p>
            <a:pPr marR="10795" algn="r">
              <a:lnSpc>
                <a:spcPct val="100000"/>
              </a:lnSpc>
              <a:spcBef>
                <a:spcPts val="710"/>
              </a:spcBef>
            </a:pPr>
            <a:r>
              <a:rPr sz="1200" spc="-25" dirty="0">
                <a:latin typeface="Arial"/>
                <a:cs typeface="Arial"/>
              </a:rPr>
              <a:t>40</a:t>
            </a:r>
            <a:endParaRPr sz="1200">
              <a:latin typeface="Arial"/>
              <a:cs typeface="Arial"/>
            </a:endParaRPr>
          </a:p>
          <a:p>
            <a:pPr marR="10795" algn="r">
              <a:lnSpc>
                <a:spcPct val="100000"/>
              </a:lnSpc>
              <a:spcBef>
                <a:spcPts val="725"/>
              </a:spcBef>
            </a:pPr>
            <a:r>
              <a:rPr sz="1200" spc="-25" dirty="0">
                <a:latin typeface="Arial"/>
                <a:cs typeface="Arial"/>
              </a:rPr>
              <a:t>30</a:t>
            </a:r>
            <a:endParaRPr sz="1200">
              <a:latin typeface="Arial"/>
              <a:cs typeface="Arial"/>
            </a:endParaRPr>
          </a:p>
          <a:p>
            <a:pPr marR="10795" algn="r">
              <a:lnSpc>
                <a:spcPct val="100000"/>
              </a:lnSpc>
              <a:spcBef>
                <a:spcPts val="710"/>
              </a:spcBef>
            </a:pPr>
            <a:r>
              <a:rPr sz="1200" spc="-25" dirty="0">
                <a:latin typeface="Arial"/>
                <a:cs typeface="Arial"/>
              </a:rPr>
              <a:t>20</a:t>
            </a:r>
            <a:endParaRPr sz="1200">
              <a:latin typeface="Arial"/>
              <a:cs typeface="Arial"/>
            </a:endParaRPr>
          </a:p>
          <a:p>
            <a:pPr marR="10795" algn="r">
              <a:lnSpc>
                <a:spcPct val="100000"/>
              </a:lnSpc>
              <a:spcBef>
                <a:spcPts val="715"/>
              </a:spcBef>
            </a:pPr>
            <a:r>
              <a:rPr sz="1200" spc="-25" dirty="0">
                <a:latin typeface="Arial"/>
                <a:cs typeface="Arial"/>
              </a:rPr>
              <a:t>10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474589" y="6282029"/>
            <a:ext cx="17475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"/>
                <a:cs typeface="Arial"/>
              </a:rPr>
              <a:t>Number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of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Workers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Hired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148332" y="6286906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848482" y="6286906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447034" y="6286906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040885" y="6286906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639436" y="6286906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233161" y="6286906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376164" y="2042540"/>
            <a:ext cx="13296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"/>
                <a:cs typeface="Arial"/>
              </a:rPr>
              <a:t>Production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function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645656" y="6707225"/>
            <a:ext cx="159067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411D71"/>
                </a:solidFill>
                <a:latin typeface="Arial"/>
                <a:cs typeface="Arial"/>
              </a:rPr>
              <a:t>Copyright©2011</a:t>
            </a:r>
            <a:r>
              <a:rPr sz="800" b="1" spc="210" dirty="0">
                <a:solidFill>
                  <a:srgbClr val="411D71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411D71"/>
                </a:solidFill>
                <a:latin typeface="Arial"/>
                <a:cs typeface="Arial"/>
              </a:rPr>
              <a:t>South-Western</a:t>
            </a:r>
            <a:endParaRPr sz="80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1261110" y="1070610"/>
            <a:ext cx="6245860" cy="5511165"/>
          </a:xfrm>
          <a:custGeom>
            <a:avLst/>
            <a:gdLst/>
            <a:ahLst/>
            <a:cxnLst/>
            <a:rect l="l" t="t" r="r" b="b"/>
            <a:pathLst>
              <a:path w="6245859" h="5511165">
                <a:moveTo>
                  <a:pt x="4050791" y="5346954"/>
                </a:moveTo>
                <a:lnTo>
                  <a:pt x="4075029" y="5312545"/>
                </a:lnTo>
                <a:lnTo>
                  <a:pt x="4116570" y="5290948"/>
                </a:lnTo>
                <a:lnTo>
                  <a:pt x="4176686" y="5270683"/>
                </a:lnTo>
                <a:lnTo>
                  <a:pt x="4253890" y="5251972"/>
                </a:lnTo>
                <a:lnTo>
                  <a:pt x="4298437" y="5243268"/>
                </a:lnTo>
                <a:lnTo>
                  <a:pt x="4346699" y="5235036"/>
                </a:lnTo>
                <a:lnTo>
                  <a:pt x="4398490" y="5227303"/>
                </a:lnTo>
                <a:lnTo>
                  <a:pt x="4453626" y="5220098"/>
                </a:lnTo>
                <a:lnTo>
                  <a:pt x="4511921" y="5213447"/>
                </a:lnTo>
                <a:lnTo>
                  <a:pt x="4573188" y="5207378"/>
                </a:lnTo>
                <a:lnTo>
                  <a:pt x="4637242" y="5201920"/>
                </a:lnTo>
                <a:lnTo>
                  <a:pt x="4703898" y="5197099"/>
                </a:lnTo>
                <a:lnTo>
                  <a:pt x="4772970" y="5192944"/>
                </a:lnTo>
                <a:lnTo>
                  <a:pt x="4844272" y="5189483"/>
                </a:lnTo>
                <a:lnTo>
                  <a:pt x="4917619" y="5186742"/>
                </a:lnTo>
                <a:lnTo>
                  <a:pt x="4992825" y="5184750"/>
                </a:lnTo>
                <a:lnTo>
                  <a:pt x="5069704" y="5183535"/>
                </a:lnTo>
                <a:lnTo>
                  <a:pt x="5148072" y="5183124"/>
                </a:lnTo>
                <a:lnTo>
                  <a:pt x="5226439" y="5183535"/>
                </a:lnTo>
                <a:lnTo>
                  <a:pt x="5303318" y="5184750"/>
                </a:lnTo>
                <a:lnTo>
                  <a:pt x="5378524" y="5186742"/>
                </a:lnTo>
                <a:lnTo>
                  <a:pt x="5451871" y="5189483"/>
                </a:lnTo>
                <a:lnTo>
                  <a:pt x="5523173" y="5192944"/>
                </a:lnTo>
                <a:lnTo>
                  <a:pt x="5592245" y="5197099"/>
                </a:lnTo>
                <a:lnTo>
                  <a:pt x="5658901" y="5201920"/>
                </a:lnTo>
                <a:lnTo>
                  <a:pt x="5722955" y="5207378"/>
                </a:lnTo>
                <a:lnTo>
                  <a:pt x="5784222" y="5213447"/>
                </a:lnTo>
                <a:lnTo>
                  <a:pt x="5842517" y="5220098"/>
                </a:lnTo>
                <a:lnTo>
                  <a:pt x="5897653" y="5227303"/>
                </a:lnTo>
                <a:lnTo>
                  <a:pt x="5949444" y="5235036"/>
                </a:lnTo>
                <a:lnTo>
                  <a:pt x="5997706" y="5243268"/>
                </a:lnTo>
                <a:lnTo>
                  <a:pt x="6042253" y="5251972"/>
                </a:lnTo>
                <a:lnTo>
                  <a:pt x="6082898" y="5261119"/>
                </a:lnTo>
                <a:lnTo>
                  <a:pt x="6151744" y="5280635"/>
                </a:lnTo>
                <a:lnTo>
                  <a:pt x="6202758" y="5301594"/>
                </a:lnTo>
                <a:lnTo>
                  <a:pt x="6234456" y="5323774"/>
                </a:lnTo>
                <a:lnTo>
                  <a:pt x="6245351" y="5346954"/>
                </a:lnTo>
                <a:lnTo>
                  <a:pt x="6242597" y="5358653"/>
                </a:lnTo>
                <a:lnTo>
                  <a:pt x="6202758" y="5392309"/>
                </a:lnTo>
                <a:lnTo>
                  <a:pt x="6151744" y="5413266"/>
                </a:lnTo>
                <a:lnTo>
                  <a:pt x="6082898" y="5432782"/>
                </a:lnTo>
                <a:lnTo>
                  <a:pt x="6042253" y="5441930"/>
                </a:lnTo>
                <a:lnTo>
                  <a:pt x="5997706" y="5450633"/>
                </a:lnTo>
                <a:lnTo>
                  <a:pt x="5949444" y="5458866"/>
                </a:lnTo>
                <a:lnTo>
                  <a:pt x="5897653" y="5466599"/>
                </a:lnTo>
                <a:lnTo>
                  <a:pt x="5842517" y="5473805"/>
                </a:lnTo>
                <a:lnTo>
                  <a:pt x="5784222" y="5480457"/>
                </a:lnTo>
                <a:lnTo>
                  <a:pt x="5722955" y="5486526"/>
                </a:lnTo>
                <a:lnTo>
                  <a:pt x="5658901" y="5491985"/>
                </a:lnTo>
                <a:lnTo>
                  <a:pt x="5592245" y="5496806"/>
                </a:lnTo>
                <a:lnTo>
                  <a:pt x="5523173" y="5500961"/>
                </a:lnTo>
                <a:lnTo>
                  <a:pt x="5451871" y="5504423"/>
                </a:lnTo>
                <a:lnTo>
                  <a:pt x="5378524" y="5507164"/>
                </a:lnTo>
                <a:lnTo>
                  <a:pt x="5303318" y="5509156"/>
                </a:lnTo>
                <a:lnTo>
                  <a:pt x="5226439" y="5510372"/>
                </a:lnTo>
                <a:lnTo>
                  <a:pt x="5148072" y="5510783"/>
                </a:lnTo>
                <a:lnTo>
                  <a:pt x="5069704" y="5510372"/>
                </a:lnTo>
                <a:lnTo>
                  <a:pt x="4992825" y="5509156"/>
                </a:lnTo>
                <a:lnTo>
                  <a:pt x="4917619" y="5507164"/>
                </a:lnTo>
                <a:lnTo>
                  <a:pt x="4844272" y="5504423"/>
                </a:lnTo>
                <a:lnTo>
                  <a:pt x="4772970" y="5500961"/>
                </a:lnTo>
                <a:lnTo>
                  <a:pt x="4703898" y="5496806"/>
                </a:lnTo>
                <a:lnTo>
                  <a:pt x="4637242" y="5491985"/>
                </a:lnTo>
                <a:lnTo>
                  <a:pt x="4573188" y="5486526"/>
                </a:lnTo>
                <a:lnTo>
                  <a:pt x="4511921" y="5480457"/>
                </a:lnTo>
                <a:lnTo>
                  <a:pt x="4453626" y="5473805"/>
                </a:lnTo>
                <a:lnTo>
                  <a:pt x="4398490" y="5466599"/>
                </a:lnTo>
                <a:lnTo>
                  <a:pt x="4346699" y="5458866"/>
                </a:lnTo>
                <a:lnTo>
                  <a:pt x="4298437" y="5450633"/>
                </a:lnTo>
                <a:lnTo>
                  <a:pt x="4253890" y="5441930"/>
                </a:lnTo>
                <a:lnTo>
                  <a:pt x="4213245" y="5432782"/>
                </a:lnTo>
                <a:lnTo>
                  <a:pt x="4144399" y="5413266"/>
                </a:lnTo>
                <a:lnTo>
                  <a:pt x="4093385" y="5392309"/>
                </a:lnTo>
                <a:lnTo>
                  <a:pt x="4061687" y="5370130"/>
                </a:lnTo>
                <a:lnTo>
                  <a:pt x="4050791" y="5346954"/>
                </a:lnTo>
                <a:close/>
              </a:path>
              <a:path w="6245859" h="5511165">
                <a:moveTo>
                  <a:pt x="0" y="531113"/>
                </a:moveTo>
                <a:lnTo>
                  <a:pt x="2111" y="485281"/>
                </a:lnTo>
                <a:lnTo>
                  <a:pt x="8331" y="440532"/>
                </a:lnTo>
                <a:lnTo>
                  <a:pt x="18486" y="397026"/>
                </a:lnTo>
                <a:lnTo>
                  <a:pt x="32404" y="354923"/>
                </a:lnTo>
                <a:lnTo>
                  <a:pt x="49912" y="314381"/>
                </a:lnTo>
                <a:lnTo>
                  <a:pt x="70837" y="275561"/>
                </a:lnTo>
                <a:lnTo>
                  <a:pt x="95008" y="238621"/>
                </a:lnTo>
                <a:lnTo>
                  <a:pt x="122250" y="203720"/>
                </a:lnTo>
                <a:lnTo>
                  <a:pt x="152392" y="171019"/>
                </a:lnTo>
                <a:lnTo>
                  <a:pt x="185261" y="140676"/>
                </a:lnTo>
                <a:lnTo>
                  <a:pt x="220685" y="112851"/>
                </a:lnTo>
                <a:lnTo>
                  <a:pt x="258490" y="87702"/>
                </a:lnTo>
                <a:lnTo>
                  <a:pt x="298504" y="65390"/>
                </a:lnTo>
                <a:lnTo>
                  <a:pt x="340554" y="46073"/>
                </a:lnTo>
                <a:lnTo>
                  <a:pt x="384468" y="29912"/>
                </a:lnTo>
                <a:lnTo>
                  <a:pt x="430074" y="17064"/>
                </a:lnTo>
                <a:lnTo>
                  <a:pt x="477197" y="7690"/>
                </a:lnTo>
                <a:lnTo>
                  <a:pt x="525667" y="1949"/>
                </a:lnTo>
                <a:lnTo>
                  <a:pt x="575310" y="0"/>
                </a:lnTo>
                <a:lnTo>
                  <a:pt x="624952" y="1949"/>
                </a:lnTo>
                <a:lnTo>
                  <a:pt x="673422" y="7690"/>
                </a:lnTo>
                <a:lnTo>
                  <a:pt x="720545" y="17064"/>
                </a:lnTo>
                <a:lnTo>
                  <a:pt x="766151" y="29912"/>
                </a:lnTo>
                <a:lnTo>
                  <a:pt x="810065" y="46073"/>
                </a:lnTo>
                <a:lnTo>
                  <a:pt x="852115" y="65390"/>
                </a:lnTo>
                <a:lnTo>
                  <a:pt x="892129" y="87702"/>
                </a:lnTo>
                <a:lnTo>
                  <a:pt x="929934" y="112851"/>
                </a:lnTo>
                <a:lnTo>
                  <a:pt x="965358" y="140676"/>
                </a:lnTo>
                <a:lnTo>
                  <a:pt x="998227" y="171019"/>
                </a:lnTo>
                <a:lnTo>
                  <a:pt x="1028369" y="203720"/>
                </a:lnTo>
                <a:lnTo>
                  <a:pt x="1055611" y="238621"/>
                </a:lnTo>
                <a:lnTo>
                  <a:pt x="1079782" y="275561"/>
                </a:lnTo>
                <a:lnTo>
                  <a:pt x="1100707" y="314381"/>
                </a:lnTo>
                <a:lnTo>
                  <a:pt x="1118215" y="354923"/>
                </a:lnTo>
                <a:lnTo>
                  <a:pt x="1132133" y="397026"/>
                </a:lnTo>
                <a:lnTo>
                  <a:pt x="1142288" y="440532"/>
                </a:lnTo>
                <a:lnTo>
                  <a:pt x="1148508" y="485281"/>
                </a:lnTo>
                <a:lnTo>
                  <a:pt x="1150620" y="531113"/>
                </a:lnTo>
                <a:lnTo>
                  <a:pt x="1148508" y="576946"/>
                </a:lnTo>
                <a:lnTo>
                  <a:pt x="1142288" y="621695"/>
                </a:lnTo>
                <a:lnTo>
                  <a:pt x="1132133" y="665201"/>
                </a:lnTo>
                <a:lnTo>
                  <a:pt x="1118215" y="707304"/>
                </a:lnTo>
                <a:lnTo>
                  <a:pt x="1100707" y="747846"/>
                </a:lnTo>
                <a:lnTo>
                  <a:pt x="1079782" y="786666"/>
                </a:lnTo>
                <a:lnTo>
                  <a:pt x="1055611" y="823606"/>
                </a:lnTo>
                <a:lnTo>
                  <a:pt x="1028369" y="858507"/>
                </a:lnTo>
                <a:lnTo>
                  <a:pt x="998227" y="891208"/>
                </a:lnTo>
                <a:lnTo>
                  <a:pt x="965358" y="921551"/>
                </a:lnTo>
                <a:lnTo>
                  <a:pt x="929934" y="949376"/>
                </a:lnTo>
                <a:lnTo>
                  <a:pt x="892129" y="974525"/>
                </a:lnTo>
                <a:lnTo>
                  <a:pt x="852115" y="996837"/>
                </a:lnTo>
                <a:lnTo>
                  <a:pt x="810065" y="1016154"/>
                </a:lnTo>
                <a:lnTo>
                  <a:pt x="766151" y="1032315"/>
                </a:lnTo>
                <a:lnTo>
                  <a:pt x="720545" y="1045163"/>
                </a:lnTo>
                <a:lnTo>
                  <a:pt x="673422" y="1054537"/>
                </a:lnTo>
                <a:lnTo>
                  <a:pt x="624952" y="1060278"/>
                </a:lnTo>
                <a:lnTo>
                  <a:pt x="575310" y="1062227"/>
                </a:lnTo>
                <a:lnTo>
                  <a:pt x="525667" y="1060278"/>
                </a:lnTo>
                <a:lnTo>
                  <a:pt x="477197" y="1054537"/>
                </a:lnTo>
                <a:lnTo>
                  <a:pt x="430074" y="1045163"/>
                </a:lnTo>
                <a:lnTo>
                  <a:pt x="384468" y="1032315"/>
                </a:lnTo>
                <a:lnTo>
                  <a:pt x="340554" y="1016154"/>
                </a:lnTo>
                <a:lnTo>
                  <a:pt x="298504" y="996837"/>
                </a:lnTo>
                <a:lnTo>
                  <a:pt x="258490" y="974525"/>
                </a:lnTo>
                <a:lnTo>
                  <a:pt x="220685" y="949376"/>
                </a:lnTo>
                <a:lnTo>
                  <a:pt x="185261" y="921551"/>
                </a:lnTo>
                <a:lnTo>
                  <a:pt x="152392" y="891208"/>
                </a:lnTo>
                <a:lnTo>
                  <a:pt x="122250" y="858507"/>
                </a:lnTo>
                <a:lnTo>
                  <a:pt x="95008" y="823606"/>
                </a:lnTo>
                <a:lnTo>
                  <a:pt x="70837" y="786666"/>
                </a:lnTo>
                <a:lnTo>
                  <a:pt x="49912" y="747846"/>
                </a:lnTo>
                <a:lnTo>
                  <a:pt x="32404" y="707304"/>
                </a:lnTo>
                <a:lnTo>
                  <a:pt x="18486" y="665201"/>
                </a:lnTo>
                <a:lnTo>
                  <a:pt x="8331" y="621695"/>
                </a:lnTo>
                <a:lnTo>
                  <a:pt x="2111" y="576946"/>
                </a:lnTo>
                <a:lnTo>
                  <a:pt x="0" y="531113"/>
                </a:lnTo>
                <a:close/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spc="-20" dirty="0">
                <a:latin typeface="Calibri"/>
                <a:cs typeface="Calibri"/>
              </a:rPr>
              <a:t>Paolo’s</a:t>
            </a:r>
            <a:r>
              <a:rPr b="0" spc="-10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Production</a:t>
            </a:r>
            <a:r>
              <a:rPr b="0" spc="-11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Function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23266" rIns="0" bIns="0" rtlCol="0">
            <a:spAutoFit/>
          </a:bodyPr>
          <a:lstStyle/>
          <a:p>
            <a:pPr marL="163195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THE</a:t>
            </a:r>
            <a:r>
              <a:rPr sz="2000" spc="-35" dirty="0"/>
              <a:t> </a:t>
            </a:r>
            <a:r>
              <a:rPr sz="2000" dirty="0"/>
              <a:t>PRODUCTION</a:t>
            </a:r>
            <a:r>
              <a:rPr sz="2000" spc="-50" dirty="0"/>
              <a:t> </a:t>
            </a:r>
            <a:r>
              <a:rPr sz="2000" spc="-10" dirty="0"/>
              <a:t>FUNCTION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409143" y="1152906"/>
            <a:ext cx="8333105" cy="2404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240" dirty="0"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average</a:t>
            </a:r>
            <a:r>
              <a:rPr sz="2000" b="1" spc="2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product</a:t>
            </a:r>
            <a:r>
              <a:rPr sz="2000" b="1" spc="24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2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</a:t>
            </a:r>
            <a:r>
              <a:rPr sz="2000" spc="2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input</a:t>
            </a:r>
            <a:r>
              <a:rPr sz="2000" spc="25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25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2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production</a:t>
            </a:r>
            <a:r>
              <a:rPr sz="2000" spc="2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process</a:t>
            </a:r>
            <a:r>
              <a:rPr sz="2000" spc="2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2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2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units</a:t>
            </a:r>
            <a:r>
              <a:rPr sz="2000" spc="24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of </a:t>
            </a:r>
            <a:r>
              <a:rPr sz="2000" dirty="0">
                <a:latin typeface="Calibri"/>
                <a:cs typeface="Calibri"/>
              </a:rPr>
              <a:t>output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produced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per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unit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input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</a:t>
            </a:r>
            <a:r>
              <a:rPr sz="2000" i="1" dirty="0">
                <a:latin typeface="Calibri"/>
                <a:cs typeface="Calibri"/>
              </a:rPr>
              <a:t>while</a:t>
            </a:r>
            <a:r>
              <a:rPr sz="2000" i="1" spc="-40" dirty="0">
                <a:latin typeface="Calibri"/>
                <a:cs typeface="Calibri"/>
              </a:rPr>
              <a:t> </a:t>
            </a:r>
            <a:r>
              <a:rPr sz="2000" i="1" spc="-10" dirty="0">
                <a:latin typeface="Calibri"/>
                <a:cs typeface="Calibri"/>
              </a:rPr>
              <a:t>keeping</a:t>
            </a:r>
            <a:r>
              <a:rPr sz="2000" i="1" spc="-55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other</a:t>
            </a:r>
            <a:r>
              <a:rPr sz="2000" i="1" spc="-45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inputs</a:t>
            </a:r>
            <a:r>
              <a:rPr sz="2000" i="1" spc="-45" dirty="0">
                <a:latin typeface="Calibri"/>
                <a:cs typeface="Calibri"/>
              </a:rPr>
              <a:t> </a:t>
            </a:r>
            <a:r>
              <a:rPr sz="2000" i="1" spc="-10" dirty="0">
                <a:latin typeface="Calibri"/>
                <a:cs typeface="Calibri"/>
              </a:rPr>
              <a:t>constant</a:t>
            </a:r>
            <a:r>
              <a:rPr sz="2000" spc="-10" dirty="0">
                <a:latin typeface="Calibri"/>
                <a:cs typeface="Calibri"/>
              </a:rPr>
              <a:t>).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  <a:buFont typeface="Wingdings"/>
              <a:buChar char=""/>
            </a:pP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354965" algn="l"/>
              </a:tabLst>
            </a:pPr>
            <a:r>
              <a:rPr sz="2000" spc="-10" dirty="0">
                <a:latin typeface="Calibri"/>
                <a:cs typeface="Calibri"/>
              </a:rPr>
              <a:t>Average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product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global</a:t>
            </a:r>
            <a:r>
              <a:rPr sz="2000" b="1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concept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(total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output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divided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by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total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input).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  <a:buFont typeface="Wingdings"/>
              <a:buChar char=""/>
            </a:pP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Wingdings"/>
              <a:buChar char=""/>
              <a:tabLst>
                <a:tab pos="354965" algn="l"/>
              </a:tabLst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2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higher</a:t>
            </a:r>
            <a:r>
              <a:rPr sz="2000" spc="2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2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average</a:t>
            </a:r>
            <a:r>
              <a:rPr sz="2000" spc="2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product,</a:t>
            </a:r>
            <a:r>
              <a:rPr sz="2000" spc="2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2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more</a:t>
            </a:r>
            <a:r>
              <a:rPr sz="2000" spc="2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productive</a:t>
            </a:r>
            <a:r>
              <a:rPr sz="2000" spc="2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</a:t>
            </a:r>
            <a:r>
              <a:rPr sz="2000" spc="2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input</a:t>
            </a:r>
            <a:r>
              <a:rPr sz="2000" spc="2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2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25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vice</a:t>
            </a:r>
            <a:endParaRPr sz="20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000" spc="-10" dirty="0">
                <a:latin typeface="Calibri"/>
                <a:cs typeface="Calibri"/>
              </a:rPr>
              <a:t>versa.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3031" y="3896078"/>
            <a:ext cx="2842895" cy="760095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85"/>
              </a:spcBef>
            </a:pPr>
            <a:r>
              <a:rPr sz="2000" spc="-10" dirty="0">
                <a:solidFill>
                  <a:srgbClr val="006FC0"/>
                </a:solidFill>
                <a:latin typeface="Calibri"/>
                <a:cs typeface="Calibri"/>
              </a:rPr>
              <a:t>Average</a:t>
            </a:r>
            <a:r>
              <a:rPr sz="2000" spc="-5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product</a:t>
            </a:r>
            <a:r>
              <a:rPr sz="2000" spc="-5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of</a:t>
            </a:r>
            <a:r>
              <a:rPr sz="2000" spc="-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6FC0"/>
                </a:solidFill>
                <a:latin typeface="Calibri"/>
                <a:cs typeface="Calibri"/>
              </a:rPr>
              <a:t>labour</a:t>
            </a:r>
            <a:r>
              <a:rPr sz="2000" spc="-10" dirty="0">
                <a:latin typeface="Calibri"/>
                <a:cs typeface="Calibri"/>
              </a:rPr>
              <a:t>:</a:t>
            </a:r>
            <a:endParaRPr sz="200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  <a:spcBef>
                <a:spcPts val="495"/>
              </a:spcBef>
            </a:pPr>
            <a:r>
              <a:rPr sz="2000" dirty="0">
                <a:latin typeface="Calibri"/>
                <a:cs typeface="Calibri"/>
              </a:rPr>
              <a:t>AP</a:t>
            </a:r>
            <a:r>
              <a:rPr sz="1950" baseline="-21367" dirty="0">
                <a:latin typeface="Calibri"/>
                <a:cs typeface="Calibri"/>
              </a:rPr>
              <a:t>L</a:t>
            </a:r>
            <a:r>
              <a:rPr sz="1950" spc="7" baseline="-21367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25" dirty="0">
                <a:latin typeface="Cambria Math"/>
                <a:cs typeface="Cambria Math"/>
              </a:rPr>
              <a:t>𝑄</a:t>
            </a:r>
            <a:r>
              <a:rPr sz="2000" spc="-25" dirty="0">
                <a:latin typeface="Calibri"/>
                <a:cs typeface="Calibri"/>
              </a:rPr>
              <a:t>/</a:t>
            </a:r>
            <a:r>
              <a:rPr sz="2000" spc="-25" dirty="0">
                <a:latin typeface="Cambria Math"/>
                <a:cs typeface="Cambria Math"/>
              </a:rPr>
              <a:t>𝐿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77790" y="3896078"/>
            <a:ext cx="2868295" cy="760095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52705">
              <a:lnSpc>
                <a:spcPct val="100000"/>
              </a:lnSpc>
              <a:spcBef>
                <a:spcPts val="585"/>
              </a:spcBef>
            </a:pPr>
            <a:r>
              <a:rPr sz="2000" spc="-10" dirty="0">
                <a:solidFill>
                  <a:srgbClr val="006FC0"/>
                </a:solidFill>
                <a:latin typeface="Calibri"/>
                <a:cs typeface="Calibri"/>
              </a:rPr>
              <a:t>Average</a:t>
            </a:r>
            <a:r>
              <a:rPr sz="2000" spc="-6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product</a:t>
            </a:r>
            <a:r>
              <a:rPr sz="2000" spc="-6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of</a:t>
            </a:r>
            <a:r>
              <a:rPr sz="2000" spc="-6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6FC0"/>
                </a:solidFill>
                <a:latin typeface="Calibri"/>
                <a:cs typeface="Calibri"/>
              </a:rPr>
              <a:t>capital</a:t>
            </a:r>
            <a:r>
              <a:rPr sz="2000" spc="-10" dirty="0">
                <a:latin typeface="Calibri"/>
                <a:cs typeface="Calibri"/>
              </a:rPr>
              <a:t>:</a:t>
            </a:r>
            <a:endParaRPr sz="200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  <a:spcBef>
                <a:spcPts val="495"/>
              </a:spcBef>
            </a:pPr>
            <a:r>
              <a:rPr sz="2000" dirty="0">
                <a:latin typeface="Calibri"/>
                <a:cs typeface="Calibri"/>
              </a:rPr>
              <a:t>AP</a:t>
            </a:r>
            <a:r>
              <a:rPr sz="1950" baseline="-21367" dirty="0">
                <a:latin typeface="Calibri"/>
                <a:cs typeface="Calibri"/>
              </a:rPr>
              <a:t>K</a:t>
            </a:r>
            <a:r>
              <a:rPr sz="1950" spc="-22" baseline="-21367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25" dirty="0">
                <a:latin typeface="Cambria Math"/>
                <a:cs typeface="Cambria Math"/>
              </a:rPr>
              <a:t>𝑄</a:t>
            </a:r>
            <a:r>
              <a:rPr sz="2000" spc="-25" dirty="0">
                <a:latin typeface="Calibri"/>
                <a:cs typeface="Calibri"/>
              </a:rPr>
              <a:t>/</a:t>
            </a:r>
            <a:r>
              <a:rPr sz="2000" spc="-25" dirty="0">
                <a:latin typeface="Cambria Math"/>
                <a:cs typeface="Cambria Math"/>
              </a:rPr>
              <a:t>𝐾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3743" y="5055234"/>
            <a:ext cx="838327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Calibri"/>
                <a:cs typeface="Calibri"/>
              </a:rPr>
              <a:t>Example:</a:t>
            </a:r>
            <a:r>
              <a:rPr sz="2000" spc="3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if</a:t>
            </a:r>
            <a:r>
              <a:rPr sz="2000" spc="3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120</a:t>
            </a:r>
            <a:r>
              <a:rPr sz="2000" spc="3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pizzas</a:t>
            </a:r>
            <a:r>
              <a:rPr sz="2000" spc="3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are</a:t>
            </a:r>
            <a:r>
              <a:rPr sz="2000" spc="3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produced</a:t>
            </a:r>
            <a:r>
              <a:rPr sz="2000" spc="3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3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Paolo’s</a:t>
            </a:r>
            <a:r>
              <a:rPr sz="2000" spc="3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pizza</a:t>
            </a:r>
            <a:r>
              <a:rPr sz="2000" spc="3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factory</a:t>
            </a:r>
            <a:r>
              <a:rPr sz="2000" spc="3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by</a:t>
            </a:r>
            <a:r>
              <a:rPr sz="2000" spc="3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employing</a:t>
            </a:r>
            <a:r>
              <a:rPr sz="2000" spc="340" dirty="0">
                <a:latin typeface="Calibri"/>
                <a:cs typeface="Calibri"/>
              </a:rPr>
              <a:t> </a:t>
            </a:r>
            <a:r>
              <a:rPr sz="2000" spc="-50" dirty="0">
                <a:latin typeface="Calibri"/>
                <a:cs typeface="Calibri"/>
              </a:rPr>
              <a:t>3 </a:t>
            </a:r>
            <a:r>
              <a:rPr sz="2000" spc="-10" dirty="0">
                <a:latin typeface="Calibri"/>
                <a:cs typeface="Calibri"/>
              </a:rPr>
              <a:t>workers,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AP</a:t>
            </a:r>
            <a:r>
              <a:rPr sz="1950" baseline="-21367" dirty="0">
                <a:latin typeface="Calibri"/>
                <a:cs typeface="Calibri"/>
              </a:rPr>
              <a:t>L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120/3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40.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11886" y="3861053"/>
            <a:ext cx="3168650" cy="864235"/>
          </a:xfrm>
          <a:custGeom>
            <a:avLst/>
            <a:gdLst/>
            <a:ahLst/>
            <a:cxnLst/>
            <a:rect l="l" t="t" r="r" b="b"/>
            <a:pathLst>
              <a:path w="3168650" h="864235">
                <a:moveTo>
                  <a:pt x="0" y="144018"/>
                </a:moveTo>
                <a:lnTo>
                  <a:pt x="7342" y="98511"/>
                </a:lnTo>
                <a:lnTo>
                  <a:pt x="27786" y="58978"/>
                </a:lnTo>
                <a:lnTo>
                  <a:pt x="58962" y="27797"/>
                </a:lnTo>
                <a:lnTo>
                  <a:pt x="98496" y="7345"/>
                </a:lnTo>
                <a:lnTo>
                  <a:pt x="144018" y="0"/>
                </a:lnTo>
                <a:lnTo>
                  <a:pt x="3024378" y="0"/>
                </a:lnTo>
                <a:lnTo>
                  <a:pt x="3069884" y="7345"/>
                </a:lnTo>
                <a:lnTo>
                  <a:pt x="3109417" y="27797"/>
                </a:lnTo>
                <a:lnTo>
                  <a:pt x="3140598" y="58978"/>
                </a:lnTo>
                <a:lnTo>
                  <a:pt x="3161050" y="98511"/>
                </a:lnTo>
                <a:lnTo>
                  <a:pt x="3168396" y="144018"/>
                </a:lnTo>
                <a:lnTo>
                  <a:pt x="3168396" y="720090"/>
                </a:lnTo>
                <a:lnTo>
                  <a:pt x="3161050" y="765596"/>
                </a:lnTo>
                <a:lnTo>
                  <a:pt x="3140598" y="805129"/>
                </a:lnTo>
                <a:lnTo>
                  <a:pt x="3109417" y="836310"/>
                </a:lnTo>
                <a:lnTo>
                  <a:pt x="3069884" y="856762"/>
                </a:lnTo>
                <a:lnTo>
                  <a:pt x="3024378" y="864108"/>
                </a:lnTo>
                <a:lnTo>
                  <a:pt x="144018" y="864108"/>
                </a:lnTo>
                <a:lnTo>
                  <a:pt x="98496" y="856762"/>
                </a:lnTo>
                <a:lnTo>
                  <a:pt x="58962" y="836310"/>
                </a:lnTo>
                <a:lnTo>
                  <a:pt x="27786" y="805129"/>
                </a:lnTo>
                <a:lnTo>
                  <a:pt x="7342" y="765596"/>
                </a:lnTo>
                <a:lnTo>
                  <a:pt x="0" y="720090"/>
                </a:lnTo>
                <a:lnTo>
                  <a:pt x="0" y="144018"/>
                </a:lnTo>
                <a:close/>
              </a:path>
            </a:pathLst>
          </a:custGeom>
          <a:ln w="25399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555997" y="3853434"/>
            <a:ext cx="3168650" cy="864235"/>
          </a:xfrm>
          <a:custGeom>
            <a:avLst/>
            <a:gdLst/>
            <a:ahLst/>
            <a:cxnLst/>
            <a:rect l="l" t="t" r="r" b="b"/>
            <a:pathLst>
              <a:path w="3168650" h="864235">
                <a:moveTo>
                  <a:pt x="0" y="144018"/>
                </a:moveTo>
                <a:lnTo>
                  <a:pt x="7345" y="98511"/>
                </a:lnTo>
                <a:lnTo>
                  <a:pt x="27797" y="58978"/>
                </a:lnTo>
                <a:lnTo>
                  <a:pt x="58978" y="27797"/>
                </a:lnTo>
                <a:lnTo>
                  <a:pt x="98511" y="7345"/>
                </a:lnTo>
                <a:lnTo>
                  <a:pt x="144017" y="0"/>
                </a:lnTo>
                <a:lnTo>
                  <a:pt x="3024378" y="0"/>
                </a:lnTo>
                <a:lnTo>
                  <a:pt x="3069884" y="7345"/>
                </a:lnTo>
                <a:lnTo>
                  <a:pt x="3109417" y="27797"/>
                </a:lnTo>
                <a:lnTo>
                  <a:pt x="3140598" y="58978"/>
                </a:lnTo>
                <a:lnTo>
                  <a:pt x="3161050" y="98511"/>
                </a:lnTo>
                <a:lnTo>
                  <a:pt x="3168396" y="144018"/>
                </a:lnTo>
                <a:lnTo>
                  <a:pt x="3168396" y="720090"/>
                </a:lnTo>
                <a:lnTo>
                  <a:pt x="3161050" y="765596"/>
                </a:lnTo>
                <a:lnTo>
                  <a:pt x="3140598" y="805129"/>
                </a:lnTo>
                <a:lnTo>
                  <a:pt x="3109417" y="836310"/>
                </a:lnTo>
                <a:lnTo>
                  <a:pt x="3069884" y="856762"/>
                </a:lnTo>
                <a:lnTo>
                  <a:pt x="3024378" y="864108"/>
                </a:lnTo>
                <a:lnTo>
                  <a:pt x="144017" y="864108"/>
                </a:lnTo>
                <a:lnTo>
                  <a:pt x="98511" y="856762"/>
                </a:lnTo>
                <a:lnTo>
                  <a:pt x="58978" y="836310"/>
                </a:lnTo>
                <a:lnTo>
                  <a:pt x="27797" y="805129"/>
                </a:lnTo>
                <a:lnTo>
                  <a:pt x="7345" y="765596"/>
                </a:lnTo>
                <a:lnTo>
                  <a:pt x="0" y="720090"/>
                </a:lnTo>
                <a:lnTo>
                  <a:pt x="0" y="144018"/>
                </a:lnTo>
                <a:close/>
              </a:path>
            </a:pathLst>
          </a:custGeom>
          <a:ln w="25400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0712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14</a:t>
            </a:fld>
            <a:endParaRPr spc="-25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23266" rIns="0" bIns="0" rtlCol="0">
            <a:spAutoFit/>
          </a:bodyPr>
          <a:lstStyle/>
          <a:p>
            <a:pPr marL="163195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THE</a:t>
            </a:r>
            <a:r>
              <a:rPr sz="2000" spc="-35" dirty="0"/>
              <a:t> </a:t>
            </a:r>
            <a:r>
              <a:rPr sz="2000" dirty="0"/>
              <a:t>PRODUCTION</a:t>
            </a:r>
            <a:r>
              <a:rPr sz="2000" spc="-50" dirty="0"/>
              <a:t> </a:t>
            </a:r>
            <a:r>
              <a:rPr sz="2000" spc="-10" dirty="0"/>
              <a:t>FUNCTION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409143" y="1152906"/>
            <a:ext cx="833310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marginal</a:t>
            </a:r>
            <a:r>
              <a:rPr sz="2000" b="1" spc="-2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product</a:t>
            </a:r>
            <a:r>
              <a:rPr sz="2000" b="1" spc="-2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input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production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process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increase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in </a:t>
            </a:r>
            <a:r>
              <a:rPr sz="2000" dirty="0">
                <a:latin typeface="Calibri"/>
                <a:cs typeface="Calibri"/>
              </a:rPr>
              <a:t>output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arises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from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additional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unit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input.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9143" y="3652773"/>
            <a:ext cx="833310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355600" algn="l"/>
              </a:tabLst>
            </a:pPr>
            <a:r>
              <a:rPr sz="2000" b="1" dirty="0">
                <a:latin typeface="Calibri"/>
                <a:cs typeface="Calibri"/>
              </a:rPr>
              <a:t>Local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concept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 additional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amount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output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divided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by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additional </a:t>
            </a:r>
            <a:r>
              <a:rPr sz="2000" dirty="0">
                <a:latin typeface="Calibri"/>
                <a:cs typeface="Calibri"/>
              </a:rPr>
              <a:t>amount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input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invested.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3031" y="4627600"/>
            <a:ext cx="2927985" cy="7600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>
              <a:lnSpc>
                <a:spcPct val="120500"/>
              </a:lnSpc>
              <a:spcBef>
                <a:spcPts val="100"/>
              </a:spcBef>
            </a:pP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Marginal</a:t>
            </a:r>
            <a:r>
              <a:rPr sz="2000" spc="-5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product</a:t>
            </a:r>
            <a:r>
              <a:rPr sz="2000" spc="-6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of</a:t>
            </a:r>
            <a:r>
              <a:rPr sz="2000" spc="-6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6FC0"/>
                </a:solidFill>
                <a:latin typeface="Calibri"/>
                <a:cs typeface="Calibri"/>
              </a:rPr>
              <a:t>labour</a:t>
            </a:r>
            <a:r>
              <a:rPr sz="2000" spc="-10" dirty="0">
                <a:latin typeface="Calibri"/>
                <a:cs typeface="Calibri"/>
              </a:rPr>
              <a:t>: </a:t>
            </a:r>
            <a:r>
              <a:rPr sz="2000" dirty="0">
                <a:latin typeface="Calibri"/>
                <a:cs typeface="Calibri"/>
              </a:rPr>
              <a:t>MP</a:t>
            </a:r>
            <a:r>
              <a:rPr sz="1950" baseline="-21367" dirty="0">
                <a:latin typeface="Calibri"/>
                <a:cs typeface="Calibri"/>
              </a:rPr>
              <a:t>L</a:t>
            </a:r>
            <a:r>
              <a:rPr sz="1950" spc="15" baseline="-21367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∆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mbria Math"/>
                <a:cs typeface="Cambria Math"/>
              </a:rPr>
              <a:t>𝑄</a:t>
            </a:r>
            <a:r>
              <a:rPr sz="2000" dirty="0">
                <a:latin typeface="Calibri"/>
                <a:cs typeface="Calibri"/>
              </a:rPr>
              <a:t>/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∆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0" dirty="0">
                <a:latin typeface="Cambria Math"/>
                <a:cs typeface="Cambria Math"/>
              </a:rPr>
              <a:t>𝐿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78375" y="4627600"/>
            <a:ext cx="2853055" cy="7600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4820" marR="30480" indent="-426720">
              <a:lnSpc>
                <a:spcPct val="120500"/>
              </a:lnSpc>
              <a:spcBef>
                <a:spcPts val="100"/>
              </a:spcBef>
            </a:pPr>
            <a:r>
              <a:rPr sz="2000" spc="-10" dirty="0">
                <a:solidFill>
                  <a:srgbClr val="006FC0"/>
                </a:solidFill>
                <a:latin typeface="Calibri"/>
                <a:cs typeface="Calibri"/>
              </a:rPr>
              <a:t>Average</a:t>
            </a:r>
            <a:r>
              <a:rPr sz="2000" spc="-6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product</a:t>
            </a:r>
            <a:r>
              <a:rPr sz="2000" spc="-6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of</a:t>
            </a:r>
            <a:r>
              <a:rPr sz="2000" spc="-6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6FC0"/>
                </a:solidFill>
                <a:latin typeface="Calibri"/>
                <a:cs typeface="Calibri"/>
              </a:rPr>
              <a:t>capital</a:t>
            </a:r>
            <a:r>
              <a:rPr sz="2000" spc="-10" dirty="0">
                <a:latin typeface="Calibri"/>
                <a:cs typeface="Calibri"/>
              </a:rPr>
              <a:t>: </a:t>
            </a:r>
            <a:r>
              <a:rPr sz="2000" dirty="0">
                <a:latin typeface="Calibri"/>
                <a:cs typeface="Calibri"/>
              </a:rPr>
              <a:t>MP</a:t>
            </a:r>
            <a:r>
              <a:rPr sz="1950" baseline="-21367" dirty="0">
                <a:latin typeface="Calibri"/>
                <a:cs typeface="Calibri"/>
              </a:rPr>
              <a:t>K</a:t>
            </a:r>
            <a:r>
              <a:rPr sz="1950" spc="-22" baseline="-21367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∆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mbria Math"/>
                <a:cs typeface="Cambria Math"/>
              </a:rPr>
              <a:t>𝑄</a:t>
            </a:r>
            <a:r>
              <a:rPr sz="2000" dirty="0">
                <a:latin typeface="Calibri"/>
                <a:cs typeface="Calibri"/>
              </a:rPr>
              <a:t>/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∆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0" dirty="0">
                <a:latin typeface="Cambria Math"/>
                <a:cs typeface="Cambria Math"/>
              </a:rPr>
              <a:t>𝐾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708018" y="2659970"/>
            <a:ext cx="3608704" cy="0"/>
          </a:xfrm>
          <a:custGeom>
            <a:avLst/>
            <a:gdLst/>
            <a:ahLst/>
            <a:cxnLst/>
            <a:rect l="l" t="t" r="r" b="b"/>
            <a:pathLst>
              <a:path w="3608704">
                <a:moveTo>
                  <a:pt x="0" y="0"/>
                </a:moveTo>
                <a:lnTo>
                  <a:pt x="3608565" y="0"/>
                </a:lnTo>
              </a:path>
            </a:pathLst>
          </a:custGeom>
          <a:ln w="14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217126" y="2657834"/>
            <a:ext cx="94615" cy="1841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25"/>
              </a:lnSpc>
            </a:pPr>
            <a:r>
              <a:rPr sz="1300" spc="-50" dirty="0">
                <a:latin typeface="Times New Roman"/>
                <a:cs typeface="Times New Roman"/>
              </a:rPr>
              <a:t>F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181613" y="2250815"/>
            <a:ext cx="2651760" cy="3702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250" dirty="0">
                <a:latin typeface="Times New Roman"/>
                <a:cs typeface="Times New Roman"/>
              </a:rPr>
              <a:t>change</a:t>
            </a:r>
            <a:r>
              <a:rPr sz="2250" spc="-30" dirty="0">
                <a:latin typeface="Times New Roman"/>
                <a:cs typeface="Times New Roman"/>
              </a:rPr>
              <a:t> </a:t>
            </a:r>
            <a:r>
              <a:rPr sz="2250" dirty="0">
                <a:latin typeface="Times New Roman"/>
                <a:cs typeface="Times New Roman"/>
              </a:rPr>
              <a:t>in</a:t>
            </a:r>
            <a:r>
              <a:rPr sz="2250" spc="-20" dirty="0">
                <a:latin typeface="Times New Roman"/>
                <a:cs typeface="Times New Roman"/>
              </a:rPr>
              <a:t> </a:t>
            </a:r>
            <a:r>
              <a:rPr sz="2250" dirty="0">
                <a:latin typeface="Times New Roman"/>
                <a:cs typeface="Times New Roman"/>
              </a:rPr>
              <a:t>total</a:t>
            </a:r>
            <a:r>
              <a:rPr sz="2250" spc="-35" dirty="0">
                <a:latin typeface="Times New Roman"/>
                <a:cs typeface="Times New Roman"/>
              </a:rPr>
              <a:t> </a:t>
            </a:r>
            <a:r>
              <a:rPr sz="2250" spc="-10" dirty="0">
                <a:latin typeface="Times New Roman"/>
                <a:cs typeface="Times New Roman"/>
              </a:rPr>
              <a:t>product</a:t>
            </a:r>
            <a:endParaRPr sz="22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12067" y="2431912"/>
            <a:ext cx="786130" cy="3702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607695" algn="l"/>
              </a:tabLst>
            </a:pPr>
            <a:r>
              <a:rPr sz="2250" spc="-25" dirty="0">
                <a:latin typeface="Times New Roman"/>
                <a:cs typeface="Times New Roman"/>
              </a:rPr>
              <a:t>MP</a:t>
            </a:r>
            <a:r>
              <a:rPr sz="2250" dirty="0">
                <a:latin typeface="Times New Roman"/>
                <a:cs typeface="Times New Roman"/>
              </a:rPr>
              <a:t>	</a:t>
            </a:r>
            <a:r>
              <a:rPr sz="2250" spc="-50" dirty="0">
                <a:latin typeface="Times New Roman"/>
                <a:cs typeface="Times New Roman"/>
              </a:rPr>
              <a:t>=</a:t>
            </a:r>
            <a:endParaRPr sz="22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08582" y="2656578"/>
            <a:ext cx="3599179" cy="3702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250" dirty="0">
                <a:latin typeface="Times New Roman"/>
                <a:cs typeface="Times New Roman"/>
              </a:rPr>
              <a:t>change</a:t>
            </a:r>
            <a:r>
              <a:rPr sz="2250" spc="-20" dirty="0">
                <a:latin typeface="Times New Roman"/>
                <a:cs typeface="Times New Roman"/>
              </a:rPr>
              <a:t> </a:t>
            </a:r>
            <a:r>
              <a:rPr sz="2250" dirty="0">
                <a:latin typeface="Times New Roman"/>
                <a:cs typeface="Times New Roman"/>
              </a:rPr>
              <a:t>in</a:t>
            </a:r>
            <a:r>
              <a:rPr sz="2250" spc="-15" dirty="0">
                <a:latin typeface="Times New Roman"/>
                <a:cs typeface="Times New Roman"/>
              </a:rPr>
              <a:t> </a:t>
            </a:r>
            <a:r>
              <a:rPr sz="2250" dirty="0">
                <a:latin typeface="Times New Roman"/>
                <a:cs typeface="Times New Roman"/>
              </a:rPr>
              <a:t>quantity</a:t>
            </a:r>
            <a:r>
              <a:rPr sz="2250" spc="-90" dirty="0">
                <a:latin typeface="Times New Roman"/>
                <a:cs typeface="Times New Roman"/>
              </a:rPr>
              <a:t> </a:t>
            </a:r>
            <a:r>
              <a:rPr sz="2250" dirty="0">
                <a:latin typeface="Times New Roman"/>
                <a:cs typeface="Times New Roman"/>
              </a:rPr>
              <a:t>of</a:t>
            </a:r>
            <a:r>
              <a:rPr sz="2250" spc="-15" dirty="0">
                <a:latin typeface="Times New Roman"/>
                <a:cs typeface="Times New Roman"/>
              </a:rPr>
              <a:t> </a:t>
            </a:r>
            <a:r>
              <a:rPr sz="2250" dirty="0">
                <a:latin typeface="Times New Roman"/>
                <a:cs typeface="Times New Roman"/>
              </a:rPr>
              <a:t>the</a:t>
            </a:r>
            <a:r>
              <a:rPr sz="2250" spc="-20" dirty="0">
                <a:latin typeface="Times New Roman"/>
                <a:cs typeface="Times New Roman"/>
              </a:rPr>
              <a:t> </a:t>
            </a:r>
            <a:r>
              <a:rPr sz="2250" spc="-10" dirty="0">
                <a:latin typeface="Times New Roman"/>
                <a:cs typeface="Times New Roman"/>
              </a:rPr>
              <a:t>factor</a:t>
            </a:r>
            <a:endParaRPr sz="22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219705" y="2710433"/>
            <a:ext cx="120650" cy="143510"/>
          </a:xfrm>
          <a:custGeom>
            <a:avLst/>
            <a:gdLst/>
            <a:ahLst/>
            <a:cxnLst/>
            <a:rect l="l" t="t" r="r" b="b"/>
            <a:pathLst>
              <a:path w="120650" h="143510">
                <a:moveTo>
                  <a:pt x="120395" y="0"/>
                </a:moveTo>
                <a:lnTo>
                  <a:pt x="0" y="0"/>
                </a:lnTo>
                <a:lnTo>
                  <a:pt x="0" y="143255"/>
                </a:lnTo>
                <a:lnTo>
                  <a:pt x="120395" y="143255"/>
                </a:lnTo>
                <a:lnTo>
                  <a:pt x="1203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34745" y="4653534"/>
            <a:ext cx="3168650" cy="864235"/>
          </a:xfrm>
          <a:custGeom>
            <a:avLst/>
            <a:gdLst/>
            <a:ahLst/>
            <a:cxnLst/>
            <a:rect l="l" t="t" r="r" b="b"/>
            <a:pathLst>
              <a:path w="3168650" h="864235">
                <a:moveTo>
                  <a:pt x="0" y="144018"/>
                </a:moveTo>
                <a:lnTo>
                  <a:pt x="7342" y="98511"/>
                </a:lnTo>
                <a:lnTo>
                  <a:pt x="27786" y="58978"/>
                </a:lnTo>
                <a:lnTo>
                  <a:pt x="58962" y="27797"/>
                </a:lnTo>
                <a:lnTo>
                  <a:pt x="98496" y="7345"/>
                </a:lnTo>
                <a:lnTo>
                  <a:pt x="144018" y="0"/>
                </a:lnTo>
                <a:lnTo>
                  <a:pt x="3024378" y="0"/>
                </a:lnTo>
                <a:lnTo>
                  <a:pt x="3069884" y="7345"/>
                </a:lnTo>
                <a:lnTo>
                  <a:pt x="3109417" y="27797"/>
                </a:lnTo>
                <a:lnTo>
                  <a:pt x="3140598" y="58978"/>
                </a:lnTo>
                <a:lnTo>
                  <a:pt x="3161050" y="98511"/>
                </a:lnTo>
                <a:lnTo>
                  <a:pt x="3168396" y="144018"/>
                </a:lnTo>
                <a:lnTo>
                  <a:pt x="3168396" y="720090"/>
                </a:lnTo>
                <a:lnTo>
                  <a:pt x="3161050" y="765596"/>
                </a:lnTo>
                <a:lnTo>
                  <a:pt x="3140598" y="805129"/>
                </a:lnTo>
                <a:lnTo>
                  <a:pt x="3109417" y="836310"/>
                </a:lnTo>
                <a:lnTo>
                  <a:pt x="3069884" y="856762"/>
                </a:lnTo>
                <a:lnTo>
                  <a:pt x="3024378" y="864108"/>
                </a:lnTo>
                <a:lnTo>
                  <a:pt x="144018" y="864108"/>
                </a:lnTo>
                <a:lnTo>
                  <a:pt x="98496" y="856762"/>
                </a:lnTo>
                <a:lnTo>
                  <a:pt x="58962" y="836310"/>
                </a:lnTo>
                <a:lnTo>
                  <a:pt x="27786" y="805129"/>
                </a:lnTo>
                <a:lnTo>
                  <a:pt x="7342" y="765596"/>
                </a:lnTo>
                <a:lnTo>
                  <a:pt x="0" y="720090"/>
                </a:lnTo>
                <a:lnTo>
                  <a:pt x="0" y="144018"/>
                </a:lnTo>
                <a:close/>
              </a:path>
            </a:pathLst>
          </a:custGeom>
          <a:ln w="25399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623053" y="4688585"/>
            <a:ext cx="3168650" cy="864235"/>
          </a:xfrm>
          <a:custGeom>
            <a:avLst/>
            <a:gdLst/>
            <a:ahLst/>
            <a:cxnLst/>
            <a:rect l="l" t="t" r="r" b="b"/>
            <a:pathLst>
              <a:path w="3168650" h="864235">
                <a:moveTo>
                  <a:pt x="0" y="144018"/>
                </a:moveTo>
                <a:lnTo>
                  <a:pt x="7345" y="98511"/>
                </a:lnTo>
                <a:lnTo>
                  <a:pt x="27797" y="58978"/>
                </a:lnTo>
                <a:lnTo>
                  <a:pt x="58978" y="27797"/>
                </a:lnTo>
                <a:lnTo>
                  <a:pt x="98511" y="7345"/>
                </a:lnTo>
                <a:lnTo>
                  <a:pt x="144018" y="0"/>
                </a:lnTo>
                <a:lnTo>
                  <a:pt x="3024378" y="0"/>
                </a:lnTo>
                <a:lnTo>
                  <a:pt x="3069884" y="7345"/>
                </a:lnTo>
                <a:lnTo>
                  <a:pt x="3109417" y="27797"/>
                </a:lnTo>
                <a:lnTo>
                  <a:pt x="3140598" y="58978"/>
                </a:lnTo>
                <a:lnTo>
                  <a:pt x="3161050" y="98511"/>
                </a:lnTo>
                <a:lnTo>
                  <a:pt x="3168396" y="144018"/>
                </a:lnTo>
                <a:lnTo>
                  <a:pt x="3168396" y="720089"/>
                </a:lnTo>
                <a:lnTo>
                  <a:pt x="3161050" y="765596"/>
                </a:lnTo>
                <a:lnTo>
                  <a:pt x="3140598" y="805129"/>
                </a:lnTo>
                <a:lnTo>
                  <a:pt x="3109417" y="836310"/>
                </a:lnTo>
                <a:lnTo>
                  <a:pt x="3069884" y="856762"/>
                </a:lnTo>
                <a:lnTo>
                  <a:pt x="3024378" y="864107"/>
                </a:lnTo>
                <a:lnTo>
                  <a:pt x="144018" y="864107"/>
                </a:lnTo>
                <a:lnTo>
                  <a:pt x="98511" y="856762"/>
                </a:lnTo>
                <a:lnTo>
                  <a:pt x="58978" y="836310"/>
                </a:lnTo>
                <a:lnTo>
                  <a:pt x="27797" y="805129"/>
                </a:lnTo>
                <a:lnTo>
                  <a:pt x="7345" y="765596"/>
                </a:lnTo>
                <a:lnTo>
                  <a:pt x="0" y="720089"/>
                </a:lnTo>
                <a:lnTo>
                  <a:pt x="0" y="144018"/>
                </a:lnTo>
                <a:close/>
              </a:path>
            </a:pathLst>
          </a:custGeom>
          <a:ln w="25399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0712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15</a:t>
            </a:fld>
            <a:endParaRPr spc="-25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0712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16</a:t>
            </a:fld>
            <a:endParaRPr spc="-25" dirty="0"/>
          </a:p>
        </p:txBody>
      </p:sp>
      <p:sp>
        <p:nvSpPr>
          <p:cNvPr id="2" name="object 2"/>
          <p:cNvSpPr txBox="1"/>
          <p:nvPr/>
        </p:nvSpPr>
        <p:spPr>
          <a:xfrm>
            <a:off x="409143" y="421005"/>
            <a:ext cx="2642870" cy="9169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PRODUCTION</a:t>
            </a:r>
            <a:r>
              <a:rPr sz="2000" b="1" spc="-7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FUNCTION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210"/>
              </a:spcBef>
            </a:pPr>
            <a:r>
              <a:rPr sz="2000" b="1" u="sng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Paolo’s</a:t>
            </a:r>
            <a:r>
              <a:rPr sz="2000" b="1" u="sng" spc="-6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Pizza</a:t>
            </a:r>
            <a:r>
              <a:rPr sz="2000" b="1" u="sng" spc="-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Factory</a:t>
            </a:r>
            <a:endParaRPr sz="2000">
              <a:latin typeface="Calibri"/>
              <a:cs typeface="Calibri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91540" y="2041779"/>
          <a:ext cx="8335641" cy="35337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893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906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9763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7921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8937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8937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3106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Number</a:t>
                      </a:r>
                      <a:r>
                        <a:rPr sz="160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workers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5684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Output</a:t>
                      </a:r>
                      <a:r>
                        <a:rPr sz="16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(qty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pizzas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produced</a:t>
                      </a:r>
                      <a:r>
                        <a:rPr sz="1600" b="1" spc="-7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per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hour)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or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600" spc="-20" dirty="0">
                          <a:solidFill>
                            <a:srgbClr val="FFFFFF"/>
                          </a:solidFill>
                          <a:latin typeface="Cambria Math"/>
                          <a:cs typeface="Cambria Math"/>
                        </a:rPr>
                        <a:t>𝑻𝑷𝑷</a:t>
                      </a:r>
                      <a:r>
                        <a:rPr sz="1725" spc="-30" baseline="-14492" dirty="0">
                          <a:solidFill>
                            <a:srgbClr val="FFFFFF"/>
                          </a:solidFill>
                          <a:latin typeface="Cambria Math"/>
                          <a:cs typeface="Cambria Math"/>
                        </a:rPr>
                        <a:t>𝑳</a:t>
                      </a:r>
                      <a:endParaRPr sz="1725" baseline="-14492">
                        <a:latin typeface="Cambria Math"/>
                        <a:cs typeface="Cambria Math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23304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Marginal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product</a:t>
                      </a:r>
                      <a:r>
                        <a:rPr sz="1600" b="1" spc="-6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labour</a:t>
                      </a:r>
                      <a:r>
                        <a:rPr sz="1600" b="1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(MP</a:t>
                      </a:r>
                      <a:r>
                        <a:rPr sz="1575" b="1" spc="-30" baseline="-21164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sz="16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38100">
                      <a:solidFill>
                        <a:srgbClr val="FFFF00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Cost</a:t>
                      </a:r>
                      <a:r>
                        <a:rPr sz="1600" b="1" spc="-4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81915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factory</a:t>
                      </a:r>
                      <a:r>
                        <a:rPr sz="1600" b="1" spc="-8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(£)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Cost</a:t>
                      </a:r>
                      <a:r>
                        <a:rPr sz="1600" b="1" spc="-4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workers</a:t>
                      </a:r>
                      <a:r>
                        <a:rPr sz="160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(£)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0922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Total</a:t>
                      </a:r>
                      <a:r>
                        <a:rPr sz="1600" b="1" spc="-6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cost</a:t>
                      </a:r>
                      <a:r>
                        <a:rPr sz="160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inputs</a:t>
                      </a:r>
                      <a:r>
                        <a:rPr sz="16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(cost</a:t>
                      </a:r>
                      <a:r>
                        <a:rPr sz="14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 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factory</a:t>
                      </a:r>
                      <a:r>
                        <a:rPr sz="140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+</a:t>
                      </a:r>
                      <a:r>
                        <a:rPr sz="14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cost</a:t>
                      </a:r>
                      <a:r>
                        <a:rPr sz="14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workers)</a:t>
                      </a:r>
                      <a:r>
                        <a:rPr sz="1400" b="1" spc="-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(£)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0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0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0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0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0" dirty="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50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50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10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40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0" dirty="0"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90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40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20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50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0" dirty="0"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120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60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50" dirty="0">
                          <a:latin typeface="Calibri"/>
                          <a:cs typeface="Calibri"/>
                        </a:rPr>
                        <a:t>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140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20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40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70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50" dirty="0">
                          <a:latin typeface="Calibri"/>
                          <a:cs typeface="Calibri"/>
                        </a:rPr>
                        <a:t>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150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10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00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50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80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23266" rIns="0" bIns="0" rtlCol="0">
            <a:spAutoFit/>
          </a:bodyPr>
          <a:lstStyle/>
          <a:p>
            <a:pPr marL="163195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THE</a:t>
            </a:r>
            <a:r>
              <a:rPr sz="2000" spc="-35" dirty="0"/>
              <a:t> </a:t>
            </a:r>
            <a:r>
              <a:rPr sz="2000" dirty="0"/>
              <a:t>PRODUCTION</a:t>
            </a:r>
            <a:r>
              <a:rPr sz="2000" spc="-50" dirty="0"/>
              <a:t> </a:t>
            </a:r>
            <a:r>
              <a:rPr sz="2000" spc="-10" dirty="0"/>
              <a:t>FUNCTION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409143" y="1152906"/>
            <a:ext cx="8335009" cy="37458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alibri"/>
                <a:cs typeface="Calibri"/>
              </a:rPr>
              <a:t>Notice: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number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workers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increases,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MP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declines.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Why?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Wingdings"/>
              <a:buChar char=""/>
              <a:tabLst>
                <a:tab pos="354965" algn="l"/>
              </a:tabLst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Diminishing</a:t>
            </a:r>
            <a:r>
              <a:rPr sz="2000" b="1" spc="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marginal</a:t>
            </a:r>
            <a:r>
              <a:rPr sz="2000" b="1" spc="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product</a:t>
            </a:r>
            <a:r>
              <a:rPr sz="2000" b="1" spc="2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property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whereby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marginal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product</a:t>
            </a:r>
            <a:endParaRPr sz="20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Calibri"/>
                <a:cs typeface="Calibri"/>
              </a:rPr>
              <a:t>of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input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declines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quantity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input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increases.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2000">
              <a:latin typeface="Calibri"/>
              <a:cs typeface="Calibri"/>
            </a:endParaRPr>
          </a:p>
          <a:p>
            <a:pPr marL="355600" marR="8255" indent="-342900" algn="just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Example:</a:t>
            </a:r>
            <a:r>
              <a:rPr sz="2000" spc="3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</a:t>
            </a:r>
            <a:r>
              <a:rPr sz="2000" spc="30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more</a:t>
            </a:r>
            <a:r>
              <a:rPr sz="2000" spc="30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3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more</a:t>
            </a:r>
            <a:r>
              <a:rPr sz="2000" spc="30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workers</a:t>
            </a:r>
            <a:r>
              <a:rPr sz="2000" spc="30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are</a:t>
            </a:r>
            <a:r>
              <a:rPr sz="2000" spc="30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hired</a:t>
            </a:r>
            <a:r>
              <a:rPr sz="2000" spc="3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at</a:t>
            </a:r>
            <a:r>
              <a:rPr sz="2000" spc="30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30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firm,</a:t>
            </a:r>
            <a:r>
              <a:rPr sz="2000" spc="3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each</a:t>
            </a:r>
            <a:r>
              <a:rPr sz="2000" spc="3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additional </a:t>
            </a:r>
            <a:r>
              <a:rPr sz="2000" dirty="0">
                <a:latin typeface="Calibri"/>
                <a:cs typeface="Calibri"/>
              </a:rPr>
              <a:t>worker</a:t>
            </a:r>
            <a:r>
              <a:rPr sz="2000" spc="9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contributes</a:t>
            </a:r>
            <a:r>
              <a:rPr sz="2000" spc="10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less</a:t>
            </a:r>
            <a:r>
              <a:rPr sz="2000" spc="10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10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less</a:t>
            </a:r>
            <a:r>
              <a:rPr sz="2000" spc="10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10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production,</a:t>
            </a:r>
            <a:r>
              <a:rPr sz="2000" spc="10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because</a:t>
            </a:r>
            <a:r>
              <a:rPr sz="2000" spc="10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equipment</a:t>
            </a:r>
            <a:r>
              <a:rPr sz="2000" spc="105" dirty="0">
                <a:latin typeface="Calibri"/>
                <a:cs typeface="Calibri"/>
              </a:rPr>
              <a:t>  </a:t>
            </a:r>
            <a:r>
              <a:rPr sz="2000" spc="-25" dirty="0">
                <a:latin typeface="Calibri"/>
                <a:cs typeface="Calibri"/>
              </a:rPr>
              <a:t>is </a:t>
            </a:r>
            <a:r>
              <a:rPr sz="2000" spc="-10" dirty="0">
                <a:latin typeface="Calibri"/>
                <a:cs typeface="Calibri"/>
              </a:rPr>
              <a:t>limited.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  <a:buFont typeface="Wingdings"/>
              <a:buChar char=""/>
            </a:pP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Wingdings"/>
              <a:buChar char=""/>
              <a:tabLst>
                <a:tab pos="354965" algn="l"/>
                <a:tab pos="1372235" algn="l"/>
                <a:tab pos="1711960" algn="l"/>
                <a:tab pos="2235835" algn="l"/>
                <a:tab pos="3324225" algn="l"/>
                <a:tab pos="3695065" algn="l"/>
                <a:tab pos="4392930" algn="l"/>
                <a:tab pos="4931410" algn="l"/>
                <a:tab pos="5629275" algn="l"/>
                <a:tab pos="6595745" algn="l"/>
                <a:tab pos="7078980" algn="l"/>
                <a:tab pos="7830184" algn="l"/>
              </a:tabLst>
            </a:pPr>
            <a:r>
              <a:rPr sz="2000" spc="-10" dirty="0">
                <a:latin typeface="Calibri"/>
                <a:cs typeface="Calibri"/>
              </a:rPr>
              <a:t>…hence,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in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0" dirty="0">
                <a:latin typeface="Calibri"/>
                <a:cs typeface="Calibri"/>
              </a:rPr>
              <a:t>this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example: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as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0" dirty="0">
                <a:latin typeface="Calibri"/>
                <a:cs typeface="Calibri"/>
              </a:rPr>
              <a:t>more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and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0" dirty="0">
                <a:latin typeface="Calibri"/>
                <a:cs typeface="Calibri"/>
              </a:rPr>
              <a:t>more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workers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are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hired,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0" dirty="0">
                <a:latin typeface="Calibri"/>
                <a:cs typeface="Calibri"/>
              </a:rPr>
              <a:t>each</a:t>
            </a:r>
            <a:endParaRPr sz="20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Calibri"/>
                <a:cs typeface="Calibri"/>
              </a:rPr>
              <a:t>additional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worker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contributes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less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production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pizzas.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31820" y="4986528"/>
            <a:ext cx="2880360" cy="1827273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0712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17</a:t>
            </a:fld>
            <a:endParaRPr spc="-25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object 41"/>
          <p:cNvSpPr txBox="1">
            <a:spLocks noGrp="1"/>
          </p:cNvSpPr>
          <p:nvPr>
            <p:ph type="title"/>
          </p:nvPr>
        </p:nvSpPr>
        <p:spPr>
          <a:xfrm>
            <a:off x="258267" y="211073"/>
            <a:ext cx="7846111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08300">
              <a:lnSpc>
                <a:spcPct val="100000"/>
              </a:lnSpc>
              <a:spcBef>
                <a:spcPts val="100"/>
              </a:spcBef>
            </a:pPr>
            <a:r>
              <a:rPr sz="2000" dirty="0"/>
              <a:t>Quick</a:t>
            </a:r>
            <a:r>
              <a:rPr sz="2000" spc="-50" dirty="0"/>
              <a:t> </a:t>
            </a:r>
            <a:r>
              <a:rPr sz="2000" spc="-10" dirty="0"/>
              <a:t>exercise:</a:t>
            </a:r>
            <a:r>
              <a:rPr sz="2000" spc="-15" dirty="0"/>
              <a:t> </a:t>
            </a:r>
            <a:r>
              <a:rPr sz="2000" dirty="0"/>
              <a:t>input</a:t>
            </a:r>
            <a:r>
              <a:rPr sz="2000" spc="-50" dirty="0"/>
              <a:t> </a:t>
            </a:r>
            <a:r>
              <a:rPr sz="2000" spc="-20" dirty="0"/>
              <a:t>focus</a:t>
            </a:r>
            <a:endParaRPr sz="2000" dirty="0"/>
          </a:p>
        </p:txBody>
      </p:sp>
      <p:sp>
        <p:nvSpPr>
          <p:cNvPr id="42" name="object 42"/>
          <p:cNvSpPr txBox="1"/>
          <p:nvPr/>
        </p:nvSpPr>
        <p:spPr>
          <a:xfrm>
            <a:off x="279527" y="468375"/>
            <a:ext cx="792416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alibri"/>
                <a:cs typeface="Calibri"/>
              </a:rPr>
              <a:t>Consider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small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produces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wheat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(measured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tonnes).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80" dirty="0">
                <a:latin typeface="Calibri"/>
                <a:cs typeface="Calibri"/>
              </a:rPr>
              <a:t>To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produce </a:t>
            </a:r>
            <a:r>
              <a:rPr sz="2000" dirty="0">
                <a:latin typeface="Calibri"/>
                <a:cs typeface="Calibri"/>
              </a:rPr>
              <a:t>wheat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requires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just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two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factors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production: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workers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(L)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tractors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(K).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8427211" y="6426809"/>
            <a:ext cx="18097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888888"/>
                </a:solidFill>
                <a:latin typeface="Calibri"/>
                <a:cs typeface="Calibri"/>
              </a:rPr>
              <a:t>19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79" name="object 79"/>
          <p:cNvGrpSpPr/>
          <p:nvPr/>
        </p:nvGrpSpPr>
        <p:grpSpPr>
          <a:xfrm>
            <a:off x="8357477" y="-7021"/>
            <a:ext cx="838200" cy="589280"/>
            <a:chOff x="7850378" y="315722"/>
            <a:chExt cx="953769" cy="601980"/>
          </a:xfrm>
        </p:grpSpPr>
        <p:sp>
          <p:nvSpPr>
            <p:cNvPr id="80" name="object 80"/>
            <p:cNvSpPr/>
            <p:nvPr/>
          </p:nvSpPr>
          <p:spPr>
            <a:xfrm>
              <a:off x="8203692" y="400431"/>
              <a:ext cx="247015" cy="324485"/>
            </a:xfrm>
            <a:custGeom>
              <a:avLst/>
              <a:gdLst/>
              <a:ahLst/>
              <a:cxnLst/>
              <a:rect l="l" t="t" r="r" b="b"/>
              <a:pathLst>
                <a:path w="247015" h="324484">
                  <a:moveTo>
                    <a:pt x="0" y="123444"/>
                  </a:moveTo>
                  <a:lnTo>
                    <a:pt x="9697" y="75384"/>
                  </a:lnTo>
                  <a:lnTo>
                    <a:pt x="36147" y="36147"/>
                  </a:lnTo>
                  <a:lnTo>
                    <a:pt x="75384" y="9697"/>
                  </a:lnTo>
                  <a:lnTo>
                    <a:pt x="123443" y="0"/>
                  </a:lnTo>
                  <a:lnTo>
                    <a:pt x="171503" y="9697"/>
                  </a:lnTo>
                  <a:lnTo>
                    <a:pt x="210740" y="36147"/>
                  </a:lnTo>
                  <a:lnTo>
                    <a:pt x="237190" y="75384"/>
                  </a:lnTo>
                  <a:lnTo>
                    <a:pt x="246887" y="123444"/>
                  </a:lnTo>
                  <a:lnTo>
                    <a:pt x="242030" y="159502"/>
                  </a:lnTo>
                  <a:lnTo>
                    <a:pt x="228790" y="188928"/>
                  </a:lnTo>
                  <a:lnTo>
                    <a:pt x="209168" y="208758"/>
                  </a:lnTo>
                  <a:lnTo>
                    <a:pt x="185165" y="216027"/>
                  </a:lnTo>
                  <a:lnTo>
                    <a:pt x="173164" y="219660"/>
                  </a:lnTo>
                  <a:lnTo>
                    <a:pt x="163353" y="229568"/>
                  </a:lnTo>
                  <a:lnTo>
                    <a:pt x="156733" y="244262"/>
                  </a:lnTo>
                  <a:lnTo>
                    <a:pt x="154304" y="262255"/>
                  </a:lnTo>
                  <a:lnTo>
                    <a:pt x="154304" y="323977"/>
                  </a:lnTo>
                  <a:lnTo>
                    <a:pt x="92582" y="323977"/>
                  </a:lnTo>
                  <a:lnTo>
                    <a:pt x="92582" y="262255"/>
                  </a:lnTo>
                  <a:lnTo>
                    <a:pt x="97440" y="226250"/>
                  </a:lnTo>
                  <a:lnTo>
                    <a:pt x="110680" y="196818"/>
                  </a:lnTo>
                  <a:lnTo>
                    <a:pt x="130301" y="176958"/>
                  </a:lnTo>
                  <a:lnTo>
                    <a:pt x="154304" y="169672"/>
                  </a:lnTo>
                  <a:lnTo>
                    <a:pt x="166306" y="166038"/>
                  </a:lnTo>
                  <a:lnTo>
                    <a:pt x="176117" y="156130"/>
                  </a:lnTo>
                  <a:lnTo>
                    <a:pt x="182737" y="141436"/>
                  </a:lnTo>
                  <a:lnTo>
                    <a:pt x="185165" y="123444"/>
                  </a:lnTo>
                  <a:lnTo>
                    <a:pt x="180308" y="99441"/>
                  </a:lnTo>
                  <a:lnTo>
                    <a:pt x="167068" y="79819"/>
                  </a:lnTo>
                  <a:lnTo>
                    <a:pt x="147447" y="66579"/>
                  </a:lnTo>
                  <a:lnTo>
                    <a:pt x="123443" y="61722"/>
                  </a:lnTo>
                  <a:lnTo>
                    <a:pt x="99440" y="66579"/>
                  </a:lnTo>
                  <a:lnTo>
                    <a:pt x="79819" y="79819"/>
                  </a:lnTo>
                  <a:lnTo>
                    <a:pt x="66579" y="99441"/>
                  </a:lnTo>
                  <a:lnTo>
                    <a:pt x="61722" y="123444"/>
                  </a:lnTo>
                  <a:lnTo>
                    <a:pt x="0" y="123444"/>
                  </a:lnTo>
                  <a:close/>
                </a:path>
              </a:pathLst>
            </a:custGeom>
            <a:ln w="25399">
              <a:solidFill>
                <a:srgbClr val="FF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1" name="object 8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268081" y="727202"/>
              <a:ext cx="117983" cy="117983"/>
            </a:xfrm>
            <a:prstGeom prst="rect">
              <a:avLst/>
            </a:prstGeom>
          </p:spPr>
        </p:pic>
        <p:sp>
          <p:nvSpPr>
            <p:cNvPr id="82" name="object 82"/>
            <p:cNvSpPr/>
            <p:nvPr/>
          </p:nvSpPr>
          <p:spPr>
            <a:xfrm>
              <a:off x="7863078" y="328422"/>
              <a:ext cx="928369" cy="576580"/>
            </a:xfrm>
            <a:custGeom>
              <a:avLst/>
              <a:gdLst/>
              <a:ahLst/>
              <a:cxnLst/>
              <a:rect l="l" t="t" r="r" b="b"/>
              <a:pathLst>
                <a:path w="928370" h="576580">
                  <a:moveTo>
                    <a:pt x="0" y="576072"/>
                  </a:moveTo>
                  <a:lnTo>
                    <a:pt x="928116" y="576072"/>
                  </a:lnTo>
                  <a:lnTo>
                    <a:pt x="928116" y="0"/>
                  </a:lnTo>
                  <a:lnTo>
                    <a:pt x="0" y="0"/>
                  </a:lnTo>
                  <a:lnTo>
                    <a:pt x="0" y="576072"/>
                  </a:lnTo>
                  <a:close/>
                </a:path>
              </a:pathLst>
            </a:custGeom>
            <a:ln w="25400">
              <a:solidFill>
                <a:srgbClr val="FF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84" name="Tablo 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997891"/>
              </p:ext>
            </p:extLst>
          </p:nvPr>
        </p:nvGraphicFramePr>
        <p:xfrm>
          <a:off x="1524000" y="1524000"/>
          <a:ext cx="3810000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828800"/>
              </a:tblGrid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tr-TR" dirty="0" err="1" smtClean="0"/>
                        <a:t>Number</a:t>
                      </a:r>
                      <a:r>
                        <a:rPr lang="tr-TR" dirty="0" smtClean="0"/>
                        <a:t> of </a:t>
                      </a:r>
                      <a:r>
                        <a:rPr lang="tr-TR" dirty="0" err="1" smtClean="0"/>
                        <a:t>Workers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err="1" smtClean="0"/>
                        <a:t>Output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or</a:t>
                      </a:r>
                      <a:r>
                        <a:rPr lang="tr-TR" dirty="0" smtClean="0"/>
                        <a:t> TPP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10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24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36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40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42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42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40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0712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19</a:t>
            </a:fld>
            <a:endParaRPr spc="-25" dirty="0"/>
          </a:p>
        </p:txBody>
      </p:sp>
      <p:sp>
        <p:nvSpPr>
          <p:cNvPr id="2" name="object 2"/>
          <p:cNvSpPr txBox="1"/>
          <p:nvPr/>
        </p:nvSpPr>
        <p:spPr>
          <a:xfrm>
            <a:off x="409143" y="421005"/>
            <a:ext cx="8334375" cy="31362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FROM</a:t>
            </a:r>
            <a:r>
              <a:rPr sz="2000" b="1" spc="-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THE</a:t>
            </a:r>
            <a:r>
              <a:rPr sz="2000" b="1" spc="-4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PRODUCTION</a:t>
            </a:r>
            <a:r>
              <a:rPr sz="2000" b="1" spc="-6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FUNCTION</a:t>
            </a:r>
            <a:r>
              <a:rPr sz="2000" b="1" spc="-8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TO</a:t>
            </a:r>
            <a:r>
              <a:rPr sz="2000" b="1" spc="-4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THE</a:t>
            </a:r>
            <a:r>
              <a:rPr sz="2000" b="1" spc="-4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45" dirty="0">
                <a:solidFill>
                  <a:srgbClr val="006FC0"/>
                </a:solidFill>
                <a:latin typeface="Calibri"/>
                <a:cs typeface="Calibri"/>
              </a:rPr>
              <a:t>TOTAL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COST</a:t>
            </a:r>
            <a:r>
              <a:rPr sz="2000" b="1" spc="-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CURVE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4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relationship</a:t>
            </a:r>
            <a:r>
              <a:rPr sz="2000" spc="4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between</a:t>
            </a:r>
            <a:r>
              <a:rPr sz="2000" spc="4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4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quantity</a:t>
            </a:r>
            <a:r>
              <a:rPr sz="2000" spc="4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459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4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produces</a:t>
            </a:r>
            <a:r>
              <a:rPr sz="2000" spc="4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4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4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</a:t>
            </a:r>
            <a:r>
              <a:rPr sz="2000" spc="47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of </a:t>
            </a:r>
            <a:r>
              <a:rPr sz="2000" dirty="0">
                <a:latin typeface="Calibri"/>
                <a:cs typeface="Calibri"/>
              </a:rPr>
              <a:t>producing</a:t>
            </a:r>
            <a:r>
              <a:rPr sz="2000" spc="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quantity</a:t>
            </a:r>
            <a:r>
              <a:rPr sz="2000" spc="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important,</a:t>
            </a:r>
            <a:r>
              <a:rPr sz="2000" spc="10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</a:t>
            </a:r>
            <a:r>
              <a:rPr sz="2000" spc="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</a:t>
            </a:r>
            <a:r>
              <a:rPr sz="2000" spc="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determines</a:t>
            </a:r>
            <a:r>
              <a:rPr sz="2000" spc="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firm’s</a:t>
            </a:r>
            <a:r>
              <a:rPr sz="2000" spc="8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production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pricing</a:t>
            </a:r>
            <a:r>
              <a:rPr sz="2000" spc="-10" dirty="0">
                <a:latin typeface="Calibri"/>
                <a:cs typeface="Calibri"/>
              </a:rPr>
              <a:t> decisions.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  <a:buFont typeface="Wingdings"/>
              <a:buChar char=""/>
            </a:pP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Wingdings"/>
              <a:buChar char=""/>
              <a:tabLst>
                <a:tab pos="354965" algn="l"/>
              </a:tabLst>
            </a:pPr>
            <a:r>
              <a:rPr sz="2000" dirty="0">
                <a:latin typeface="Calibri"/>
                <a:cs typeface="Calibri"/>
              </a:rPr>
              <a:t>This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relationship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can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represented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by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table,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function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or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graph.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  <a:buFont typeface="Wingdings"/>
              <a:buChar char=""/>
            </a:pP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354965" algn="l"/>
              </a:tabLst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total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curve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shows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this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relationship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graphically.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0712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2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8455" rIns="0" bIns="0" rtlCol="0">
            <a:spAutoFit/>
          </a:bodyPr>
          <a:lstStyle/>
          <a:p>
            <a:pPr marL="29845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AIM</a:t>
            </a:r>
            <a:r>
              <a:rPr sz="2000" spc="-10" dirty="0"/>
              <a:t> </a:t>
            </a:r>
            <a:r>
              <a:rPr sz="2000" dirty="0"/>
              <a:t>OF</a:t>
            </a:r>
            <a:r>
              <a:rPr sz="2000" spc="-25" dirty="0"/>
              <a:t> </a:t>
            </a:r>
            <a:r>
              <a:rPr sz="2000" dirty="0"/>
              <a:t>CHAPTER</a:t>
            </a:r>
            <a:r>
              <a:rPr sz="2000" spc="-10" dirty="0"/>
              <a:t> </a:t>
            </a:r>
            <a:r>
              <a:rPr sz="2000" spc="-50" dirty="0"/>
              <a:t>5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275640" y="1267713"/>
            <a:ext cx="8166734" cy="10629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alibri"/>
                <a:cs typeface="Calibri"/>
              </a:rPr>
              <a:t>In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Chapter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5,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will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learn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about: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F243E"/>
                </a:solidFill>
                <a:latin typeface="Calibri"/>
                <a:cs typeface="Calibri"/>
              </a:rPr>
              <a:t>how</a:t>
            </a:r>
            <a:r>
              <a:rPr sz="2000" b="1" spc="-4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F243E"/>
                </a:solidFill>
                <a:latin typeface="Calibri"/>
                <a:cs typeface="Calibri"/>
              </a:rPr>
              <a:t>firms</a:t>
            </a:r>
            <a:r>
              <a:rPr sz="2000" b="1" spc="-3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F243E"/>
                </a:solidFill>
                <a:latin typeface="Calibri"/>
                <a:cs typeface="Calibri"/>
              </a:rPr>
              <a:t>make</a:t>
            </a:r>
            <a:r>
              <a:rPr sz="2000" b="1" spc="-3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F243E"/>
                </a:solidFill>
                <a:latin typeface="Calibri"/>
                <a:cs typeface="Calibri"/>
              </a:rPr>
              <a:t>their</a:t>
            </a:r>
            <a:r>
              <a:rPr sz="2000" b="1" spc="-3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F243E"/>
                </a:solidFill>
                <a:latin typeface="Calibri"/>
                <a:cs typeface="Calibri"/>
              </a:rPr>
              <a:t>decisions</a:t>
            </a:r>
            <a:r>
              <a:rPr sz="2000" b="1" spc="-5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F243E"/>
                </a:solidFill>
                <a:latin typeface="Calibri"/>
                <a:cs typeface="Calibri"/>
              </a:rPr>
              <a:t>(</a:t>
            </a:r>
            <a:r>
              <a:rPr sz="2000" b="1" i="1" dirty="0">
                <a:solidFill>
                  <a:srgbClr val="0F243E"/>
                </a:solidFill>
                <a:latin typeface="Calibri"/>
                <a:cs typeface="Calibri"/>
              </a:rPr>
              <a:t>supply</a:t>
            </a:r>
            <a:r>
              <a:rPr sz="2000" b="1" i="1" spc="-6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000" b="1" i="1" spc="-10" dirty="0">
                <a:solidFill>
                  <a:srgbClr val="0F243E"/>
                </a:solidFill>
                <a:latin typeface="Calibri"/>
                <a:cs typeface="Calibri"/>
              </a:rPr>
              <a:t>side</a:t>
            </a:r>
            <a:r>
              <a:rPr sz="2000" b="1" spc="-10" dirty="0">
                <a:solidFill>
                  <a:srgbClr val="0F243E"/>
                </a:solidFill>
                <a:latin typeface="Calibri"/>
                <a:cs typeface="Calibri"/>
              </a:rPr>
              <a:t>)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In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previous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lectures,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we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learned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basics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how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markets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work.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5640" y="3036798"/>
            <a:ext cx="7772400" cy="2525395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000" dirty="0">
                <a:latin typeface="Calibri"/>
                <a:cs typeface="Calibri"/>
              </a:rPr>
              <a:t>Following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Chap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5,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you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should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able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determine:</a:t>
            </a:r>
            <a:endParaRPr sz="2000">
              <a:latin typeface="Calibri"/>
              <a:cs typeface="Calibri"/>
            </a:endParaRPr>
          </a:p>
          <a:p>
            <a:pPr marL="926465" indent="-456565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926465" algn="l"/>
              </a:tabLst>
            </a:pPr>
            <a:r>
              <a:rPr sz="2000" dirty="0">
                <a:latin typeface="Calibri"/>
                <a:cs typeface="Calibri"/>
              </a:rPr>
              <a:t>How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much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output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should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produce?</a:t>
            </a:r>
            <a:endParaRPr sz="2000">
              <a:latin typeface="Calibri"/>
              <a:cs typeface="Calibri"/>
            </a:endParaRPr>
          </a:p>
          <a:p>
            <a:pPr marL="926465" indent="-456565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926465" algn="l"/>
              </a:tabLst>
            </a:pPr>
            <a:r>
              <a:rPr sz="2000" dirty="0">
                <a:latin typeface="Calibri"/>
                <a:cs typeface="Calibri"/>
              </a:rPr>
              <a:t>How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much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profit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does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make?</a:t>
            </a:r>
            <a:endParaRPr sz="2000">
              <a:latin typeface="Calibri"/>
              <a:cs typeface="Calibri"/>
            </a:endParaRPr>
          </a:p>
          <a:p>
            <a:pPr marL="926465" indent="-456565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926465" algn="l"/>
              </a:tabLst>
            </a:pPr>
            <a:r>
              <a:rPr sz="2000" dirty="0">
                <a:latin typeface="Calibri"/>
                <a:cs typeface="Calibri"/>
              </a:rPr>
              <a:t>When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better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shut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down?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90" dirty="0">
                <a:latin typeface="Calibri"/>
                <a:cs typeface="Calibri"/>
              </a:rPr>
              <a:t>To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answer</a:t>
            </a:r>
            <a:r>
              <a:rPr sz="2000" spc="-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these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questions,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we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need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able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calculate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firms’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costs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and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10" dirty="0">
                <a:latin typeface="Calibri"/>
                <a:cs typeface="Calibri"/>
              </a:rPr>
              <a:t>revenues.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0712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20</a:t>
            </a:fld>
            <a:endParaRPr spc="-25" dirty="0"/>
          </a:p>
        </p:txBody>
      </p:sp>
      <p:sp>
        <p:nvSpPr>
          <p:cNvPr id="2" name="object 2"/>
          <p:cNvSpPr txBox="1"/>
          <p:nvPr/>
        </p:nvSpPr>
        <p:spPr>
          <a:xfrm>
            <a:off x="409143" y="421005"/>
            <a:ext cx="4490720" cy="9169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PRODUCTION</a:t>
            </a:r>
            <a:r>
              <a:rPr sz="2000" b="1" spc="-6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FUNCTION</a:t>
            </a:r>
            <a:r>
              <a:rPr sz="2000" b="1" spc="-7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AND</a:t>
            </a:r>
            <a:r>
              <a:rPr sz="2000" b="1" spc="-45" dirty="0">
                <a:solidFill>
                  <a:srgbClr val="006FC0"/>
                </a:solidFill>
                <a:latin typeface="Calibri"/>
                <a:cs typeface="Calibri"/>
              </a:rPr>
              <a:t> TOTAL</a:t>
            </a:r>
            <a:r>
              <a:rPr sz="2000" b="1" spc="-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006FC0"/>
                </a:solidFill>
                <a:latin typeface="Calibri"/>
                <a:cs typeface="Calibri"/>
              </a:rPr>
              <a:t>COST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210"/>
              </a:spcBef>
            </a:pPr>
            <a:r>
              <a:rPr sz="2000" b="1" u="sng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Paolo’s</a:t>
            </a:r>
            <a:r>
              <a:rPr sz="2000" b="1" u="sng" spc="-6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Pizza</a:t>
            </a:r>
            <a:r>
              <a:rPr sz="2000" b="1" u="sng" spc="-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Factory</a:t>
            </a:r>
            <a:endParaRPr sz="2000">
              <a:latin typeface="Calibri"/>
              <a:cs typeface="Calibri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78840" y="2041779"/>
          <a:ext cx="8332469" cy="35337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893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7985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8874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8049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3106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Number</a:t>
                      </a:r>
                      <a:r>
                        <a:rPr sz="160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worker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16446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Output</a:t>
                      </a:r>
                      <a:r>
                        <a:rPr sz="16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(qty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pizzas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produced</a:t>
                      </a:r>
                      <a:r>
                        <a:rPr sz="1600" b="1" spc="-7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per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hour)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or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sz="1600" spc="-20" dirty="0">
                          <a:solidFill>
                            <a:srgbClr val="FFFFFF"/>
                          </a:solidFill>
                          <a:latin typeface="Cambria Math"/>
                          <a:cs typeface="Cambria Math"/>
                        </a:rPr>
                        <a:t>𝑻𝑷𝑷</a:t>
                      </a:r>
                      <a:r>
                        <a:rPr sz="1725" spc="-30" baseline="-14492" dirty="0">
                          <a:solidFill>
                            <a:srgbClr val="FFFFFF"/>
                          </a:solidFill>
                          <a:latin typeface="Cambria Math"/>
                          <a:cs typeface="Cambria Math"/>
                        </a:rPr>
                        <a:t>𝑳</a:t>
                      </a:r>
                      <a:endParaRPr sz="1725" baseline="-14492">
                        <a:latin typeface="Cambria Math"/>
                        <a:cs typeface="Cambria Math"/>
                      </a:endParaRPr>
                    </a:p>
                  </a:txBody>
                  <a:tcPr marL="0" marR="0" marT="3365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38100">
                      <a:solidFill>
                        <a:srgbClr val="FFFF00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22288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Marginal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product</a:t>
                      </a:r>
                      <a:r>
                        <a:rPr sz="1600" b="1" spc="-6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labour</a:t>
                      </a:r>
                      <a:r>
                        <a:rPr sz="1600" b="1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(MP</a:t>
                      </a:r>
                      <a:r>
                        <a:rPr sz="1575" b="1" spc="-30" baseline="-21164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sz="16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Cost</a:t>
                      </a:r>
                      <a:r>
                        <a:rPr sz="1600" b="1" spc="-4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factory</a:t>
                      </a:r>
                      <a:r>
                        <a:rPr sz="1600" b="1" spc="-8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(£)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Cost</a:t>
                      </a:r>
                      <a:r>
                        <a:rPr sz="1600" b="1" spc="-4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workers</a:t>
                      </a:r>
                      <a:r>
                        <a:rPr sz="160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(£)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00965" marR="10922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Total</a:t>
                      </a:r>
                      <a:r>
                        <a:rPr sz="1600" b="1" spc="-6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cost</a:t>
                      </a:r>
                      <a:r>
                        <a:rPr sz="160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inputs</a:t>
                      </a:r>
                      <a:r>
                        <a:rPr sz="16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(cost</a:t>
                      </a:r>
                      <a:r>
                        <a:rPr sz="14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 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factory</a:t>
                      </a:r>
                      <a:r>
                        <a:rPr sz="140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+</a:t>
                      </a:r>
                      <a:r>
                        <a:rPr sz="14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cost</a:t>
                      </a:r>
                      <a:r>
                        <a:rPr sz="14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workers)</a:t>
                      </a:r>
                      <a:r>
                        <a:rPr sz="1400" b="1" spc="-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(£)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38100">
                      <a:solidFill>
                        <a:srgbClr val="FFFF00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0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0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0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0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0" dirty="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50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50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10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40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0" dirty="0"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90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40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20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50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0" dirty="0"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120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60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50" dirty="0">
                          <a:latin typeface="Calibri"/>
                          <a:cs typeface="Calibri"/>
                        </a:rPr>
                        <a:t>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140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20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40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70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50" dirty="0">
                          <a:latin typeface="Calibri"/>
                          <a:cs typeface="Calibri"/>
                        </a:rPr>
                        <a:t>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150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00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10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50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80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00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70304" y="997902"/>
            <a:ext cx="5756910" cy="5059045"/>
            <a:chOff x="1670304" y="997902"/>
            <a:chExt cx="5756910" cy="5059045"/>
          </a:xfrm>
        </p:grpSpPr>
        <p:sp>
          <p:nvSpPr>
            <p:cNvPr id="3" name="object 3"/>
            <p:cNvSpPr/>
            <p:nvPr/>
          </p:nvSpPr>
          <p:spPr>
            <a:xfrm>
              <a:off x="1702308" y="1005839"/>
              <a:ext cx="5716905" cy="5043170"/>
            </a:xfrm>
            <a:custGeom>
              <a:avLst/>
              <a:gdLst/>
              <a:ahLst/>
              <a:cxnLst/>
              <a:rect l="l" t="t" r="r" b="b"/>
              <a:pathLst>
                <a:path w="5716905" h="5043170">
                  <a:moveTo>
                    <a:pt x="0" y="0"/>
                  </a:moveTo>
                  <a:lnTo>
                    <a:pt x="0" y="5042916"/>
                  </a:lnTo>
                  <a:lnTo>
                    <a:pt x="5716524" y="5042916"/>
                  </a:lnTo>
                </a:path>
              </a:pathLst>
            </a:custGeom>
            <a:ln w="158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716024" y="1702307"/>
              <a:ext cx="4716780" cy="2722245"/>
            </a:xfrm>
            <a:custGeom>
              <a:avLst/>
              <a:gdLst/>
              <a:ahLst/>
              <a:cxnLst/>
              <a:rect l="l" t="t" r="r" b="b"/>
              <a:pathLst>
                <a:path w="4716780" h="2722245">
                  <a:moveTo>
                    <a:pt x="4716780" y="0"/>
                  </a:moveTo>
                  <a:lnTo>
                    <a:pt x="4407154" y="541146"/>
                  </a:lnTo>
                  <a:lnTo>
                    <a:pt x="3775329" y="1082420"/>
                  </a:lnTo>
                  <a:lnTo>
                    <a:pt x="2835529" y="1623567"/>
                  </a:lnTo>
                  <a:lnTo>
                    <a:pt x="1571752" y="2164841"/>
                  </a:lnTo>
                  <a:lnTo>
                    <a:pt x="0" y="2721864"/>
                  </a:lnTo>
                </a:path>
              </a:pathLst>
            </a:custGeom>
            <a:ln w="46037">
              <a:solidFill>
                <a:srgbClr val="E07D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702308" y="1702307"/>
              <a:ext cx="4732020" cy="4346575"/>
            </a:xfrm>
            <a:custGeom>
              <a:avLst/>
              <a:gdLst/>
              <a:ahLst/>
              <a:cxnLst/>
              <a:rect l="l" t="t" r="r" b="b"/>
              <a:pathLst>
                <a:path w="4732020" h="4346575">
                  <a:moveTo>
                    <a:pt x="4730496" y="4346448"/>
                  </a:moveTo>
                  <a:lnTo>
                    <a:pt x="4732020" y="4223004"/>
                  </a:lnTo>
                </a:path>
                <a:path w="4732020" h="4346575">
                  <a:moveTo>
                    <a:pt x="4421124" y="4346448"/>
                  </a:moveTo>
                  <a:lnTo>
                    <a:pt x="4422648" y="4223004"/>
                  </a:lnTo>
                </a:path>
                <a:path w="4732020" h="4346575">
                  <a:moveTo>
                    <a:pt x="4098036" y="4346448"/>
                  </a:moveTo>
                  <a:lnTo>
                    <a:pt x="4099559" y="4223004"/>
                  </a:lnTo>
                </a:path>
                <a:path w="4732020" h="4346575">
                  <a:moveTo>
                    <a:pt x="3788664" y="4346448"/>
                  </a:moveTo>
                  <a:lnTo>
                    <a:pt x="3790188" y="4223004"/>
                  </a:lnTo>
                </a:path>
                <a:path w="4732020" h="4346575">
                  <a:moveTo>
                    <a:pt x="3467100" y="4346448"/>
                  </a:moveTo>
                  <a:lnTo>
                    <a:pt x="3468624" y="4223004"/>
                  </a:lnTo>
                </a:path>
                <a:path w="4732020" h="4346575">
                  <a:moveTo>
                    <a:pt x="3157728" y="4346448"/>
                  </a:moveTo>
                  <a:lnTo>
                    <a:pt x="3159252" y="4223004"/>
                  </a:lnTo>
                </a:path>
                <a:path w="4732020" h="4346575">
                  <a:moveTo>
                    <a:pt x="2834640" y="4346448"/>
                  </a:moveTo>
                  <a:lnTo>
                    <a:pt x="2836164" y="4223004"/>
                  </a:lnTo>
                </a:path>
                <a:path w="4732020" h="4346575">
                  <a:moveTo>
                    <a:pt x="2525268" y="4346448"/>
                  </a:moveTo>
                  <a:lnTo>
                    <a:pt x="2526792" y="4223004"/>
                  </a:lnTo>
                </a:path>
                <a:path w="4732020" h="4346575">
                  <a:moveTo>
                    <a:pt x="2217420" y="4346448"/>
                  </a:moveTo>
                  <a:lnTo>
                    <a:pt x="2218944" y="4223004"/>
                  </a:lnTo>
                </a:path>
                <a:path w="4732020" h="4346575">
                  <a:moveTo>
                    <a:pt x="1894332" y="4346448"/>
                  </a:moveTo>
                  <a:lnTo>
                    <a:pt x="1895856" y="4223004"/>
                  </a:lnTo>
                </a:path>
                <a:path w="4732020" h="4346575">
                  <a:moveTo>
                    <a:pt x="1584959" y="4346448"/>
                  </a:moveTo>
                  <a:lnTo>
                    <a:pt x="1586483" y="4223004"/>
                  </a:lnTo>
                </a:path>
                <a:path w="4732020" h="4346575">
                  <a:moveTo>
                    <a:pt x="1263396" y="4346448"/>
                  </a:moveTo>
                  <a:lnTo>
                    <a:pt x="1264920" y="4223004"/>
                  </a:lnTo>
                </a:path>
                <a:path w="4732020" h="4346575">
                  <a:moveTo>
                    <a:pt x="954024" y="4346448"/>
                  </a:moveTo>
                  <a:lnTo>
                    <a:pt x="955548" y="4223004"/>
                  </a:lnTo>
                </a:path>
                <a:path w="4732020" h="4346575">
                  <a:moveTo>
                    <a:pt x="630936" y="4346448"/>
                  </a:moveTo>
                  <a:lnTo>
                    <a:pt x="632460" y="4223004"/>
                  </a:lnTo>
                </a:path>
                <a:path w="4732020" h="4346575">
                  <a:moveTo>
                    <a:pt x="321564" y="4346448"/>
                  </a:moveTo>
                  <a:lnTo>
                    <a:pt x="323088" y="4223004"/>
                  </a:lnTo>
                </a:path>
                <a:path w="4732020" h="4346575">
                  <a:moveTo>
                    <a:pt x="121919" y="3805428"/>
                  </a:moveTo>
                  <a:lnTo>
                    <a:pt x="0" y="3806952"/>
                  </a:lnTo>
                </a:path>
                <a:path w="4732020" h="4346575">
                  <a:moveTo>
                    <a:pt x="121919" y="3262883"/>
                  </a:moveTo>
                  <a:lnTo>
                    <a:pt x="0" y="3264407"/>
                  </a:lnTo>
                </a:path>
                <a:path w="4732020" h="4346575">
                  <a:moveTo>
                    <a:pt x="121919" y="2706623"/>
                  </a:moveTo>
                  <a:lnTo>
                    <a:pt x="0" y="2708147"/>
                  </a:lnTo>
                </a:path>
                <a:path w="4732020" h="4346575">
                  <a:moveTo>
                    <a:pt x="121919" y="2165604"/>
                  </a:moveTo>
                  <a:lnTo>
                    <a:pt x="0" y="2167128"/>
                  </a:lnTo>
                </a:path>
                <a:path w="4732020" h="4346575">
                  <a:moveTo>
                    <a:pt x="121919" y="1623059"/>
                  </a:moveTo>
                  <a:lnTo>
                    <a:pt x="0" y="1624583"/>
                  </a:lnTo>
                </a:path>
                <a:path w="4732020" h="4346575">
                  <a:moveTo>
                    <a:pt x="121919" y="1082039"/>
                  </a:moveTo>
                  <a:lnTo>
                    <a:pt x="0" y="1083564"/>
                  </a:lnTo>
                </a:path>
                <a:path w="4732020" h="4346575">
                  <a:moveTo>
                    <a:pt x="121919" y="541019"/>
                  </a:moveTo>
                  <a:lnTo>
                    <a:pt x="0" y="542543"/>
                  </a:lnTo>
                </a:path>
                <a:path w="4732020" h="4346575">
                  <a:moveTo>
                    <a:pt x="121919" y="0"/>
                  </a:moveTo>
                  <a:lnTo>
                    <a:pt x="0" y="1524"/>
                  </a:lnTo>
                </a:path>
              </a:pathLst>
            </a:custGeom>
            <a:ln w="158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670304" y="4378451"/>
              <a:ext cx="82550" cy="78105"/>
            </a:xfrm>
            <a:custGeom>
              <a:avLst/>
              <a:gdLst/>
              <a:ahLst/>
              <a:cxnLst/>
              <a:rect l="l" t="t" r="r" b="b"/>
              <a:pathLst>
                <a:path w="82550" h="78104">
                  <a:moveTo>
                    <a:pt x="41147" y="0"/>
                  </a:moveTo>
                  <a:lnTo>
                    <a:pt x="25128" y="3053"/>
                  </a:lnTo>
                  <a:lnTo>
                    <a:pt x="12049" y="11382"/>
                  </a:lnTo>
                  <a:lnTo>
                    <a:pt x="3232" y="23735"/>
                  </a:lnTo>
                  <a:lnTo>
                    <a:pt x="0" y="38862"/>
                  </a:lnTo>
                  <a:lnTo>
                    <a:pt x="3232" y="53988"/>
                  </a:lnTo>
                  <a:lnTo>
                    <a:pt x="12049" y="66341"/>
                  </a:lnTo>
                  <a:lnTo>
                    <a:pt x="25128" y="74670"/>
                  </a:lnTo>
                  <a:lnTo>
                    <a:pt x="41147" y="77724"/>
                  </a:lnTo>
                  <a:lnTo>
                    <a:pt x="57167" y="74670"/>
                  </a:lnTo>
                  <a:lnTo>
                    <a:pt x="70246" y="66341"/>
                  </a:lnTo>
                  <a:lnTo>
                    <a:pt x="79063" y="53988"/>
                  </a:lnTo>
                  <a:lnTo>
                    <a:pt x="82295" y="38862"/>
                  </a:lnTo>
                  <a:lnTo>
                    <a:pt x="79063" y="23735"/>
                  </a:lnTo>
                  <a:lnTo>
                    <a:pt x="70246" y="11382"/>
                  </a:lnTo>
                  <a:lnTo>
                    <a:pt x="57167" y="3053"/>
                  </a:lnTo>
                  <a:lnTo>
                    <a:pt x="4114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41548" y="3837432"/>
              <a:ext cx="82296" cy="77724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04944" y="3296411"/>
              <a:ext cx="82295" cy="77724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45251" y="2753867"/>
              <a:ext cx="82296" cy="77724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400800" y="1671827"/>
              <a:ext cx="82296" cy="77724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77712" y="2212847"/>
              <a:ext cx="82296" cy="77724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1209852" y="975486"/>
            <a:ext cx="389255" cy="42799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7465" marR="5080" indent="-25400">
              <a:lnSpc>
                <a:spcPct val="103400"/>
              </a:lnSpc>
              <a:spcBef>
                <a:spcPts val="40"/>
              </a:spcBef>
            </a:pPr>
            <a:r>
              <a:rPr sz="1300" spc="-20" dirty="0">
                <a:latin typeface="Arial"/>
                <a:cs typeface="Arial"/>
              </a:rPr>
              <a:t>Total Cost</a:t>
            </a:r>
            <a:endParaRPr sz="13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82953" y="1615186"/>
            <a:ext cx="34734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latin typeface="Arial"/>
                <a:cs typeface="Arial"/>
              </a:rPr>
              <a:t>€ </a:t>
            </a:r>
            <a:r>
              <a:rPr sz="1300" spc="-25" dirty="0">
                <a:latin typeface="Arial"/>
                <a:cs typeface="Arial"/>
              </a:rPr>
              <a:t>80</a:t>
            </a:r>
            <a:endParaRPr sz="13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446402" y="2150491"/>
            <a:ext cx="208279" cy="34607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"/>
                <a:cs typeface="Arial"/>
              </a:rPr>
              <a:t>70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180"/>
              </a:spcBef>
            </a:pP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300" spc="-25" dirty="0">
                <a:latin typeface="Arial"/>
                <a:cs typeface="Arial"/>
              </a:rPr>
              <a:t>60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180"/>
              </a:spcBef>
            </a:pP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300" spc="-25" dirty="0">
                <a:latin typeface="Arial"/>
                <a:cs typeface="Arial"/>
              </a:rPr>
              <a:t>50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195"/>
              </a:spcBef>
            </a:pP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300" spc="-25" dirty="0">
                <a:latin typeface="Arial"/>
                <a:cs typeface="Arial"/>
              </a:rPr>
              <a:t>40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225"/>
              </a:spcBef>
            </a:pP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300" spc="-25" dirty="0">
                <a:latin typeface="Arial"/>
                <a:cs typeface="Arial"/>
              </a:rPr>
              <a:t>30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180"/>
              </a:spcBef>
            </a:pP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300" spc="-25" dirty="0">
                <a:latin typeface="Arial"/>
                <a:cs typeface="Arial"/>
              </a:rPr>
              <a:t>20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195"/>
              </a:spcBef>
            </a:pP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300" spc="-25" dirty="0">
                <a:latin typeface="Arial"/>
                <a:cs typeface="Arial"/>
              </a:rPr>
              <a:t>10</a:t>
            </a:r>
            <a:endParaRPr sz="13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527418" y="1605787"/>
            <a:ext cx="731520" cy="42799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66370" marR="5080" indent="-154305">
              <a:lnSpc>
                <a:spcPct val="103400"/>
              </a:lnSpc>
              <a:spcBef>
                <a:spcPts val="40"/>
              </a:spcBef>
            </a:pPr>
            <a:r>
              <a:rPr sz="1300" spc="-40" dirty="0">
                <a:latin typeface="Arial"/>
                <a:cs typeface="Arial"/>
              </a:rPr>
              <a:t>Total-</a:t>
            </a:r>
            <a:r>
              <a:rPr sz="1300" spc="-20" dirty="0">
                <a:latin typeface="Arial"/>
                <a:cs typeface="Arial"/>
              </a:rPr>
              <a:t>cost </a:t>
            </a:r>
            <a:r>
              <a:rPr sz="1300" spc="-10" dirty="0">
                <a:latin typeface="Arial"/>
                <a:cs typeface="Arial"/>
              </a:rPr>
              <a:t>curve</a:t>
            </a:r>
            <a:endParaRPr sz="13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27428" y="6080556"/>
            <a:ext cx="6709409" cy="7747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72745" algn="l"/>
                <a:tab pos="695325" algn="l"/>
                <a:tab pos="1327150" algn="l"/>
                <a:tab pos="1644650" algn="l"/>
                <a:tab pos="1968500" algn="l"/>
                <a:tab pos="2641600" algn="l"/>
                <a:tab pos="5227955" algn="l"/>
              </a:tabLst>
            </a:pPr>
            <a:r>
              <a:rPr sz="1300" spc="-50" dirty="0">
                <a:latin typeface="Arial"/>
                <a:cs typeface="Arial"/>
              </a:rPr>
              <a:t>0</a:t>
            </a:r>
            <a:r>
              <a:rPr sz="1300" dirty="0">
                <a:latin typeface="Arial"/>
                <a:cs typeface="Arial"/>
              </a:rPr>
              <a:t>	</a:t>
            </a:r>
            <a:r>
              <a:rPr sz="1300" spc="-25" dirty="0">
                <a:latin typeface="Arial"/>
                <a:cs typeface="Arial"/>
              </a:rPr>
              <a:t>10</a:t>
            </a:r>
            <a:r>
              <a:rPr sz="1300" dirty="0">
                <a:latin typeface="Arial"/>
                <a:cs typeface="Arial"/>
              </a:rPr>
              <a:t>	20</a:t>
            </a:r>
            <a:r>
              <a:rPr sz="1300" spc="114" dirty="0">
                <a:latin typeface="Arial"/>
                <a:cs typeface="Arial"/>
              </a:rPr>
              <a:t>  </a:t>
            </a:r>
            <a:r>
              <a:rPr sz="1300" spc="-25" dirty="0">
                <a:latin typeface="Arial"/>
                <a:cs typeface="Arial"/>
              </a:rPr>
              <a:t>30</a:t>
            </a:r>
            <a:r>
              <a:rPr sz="1300" dirty="0">
                <a:latin typeface="Arial"/>
                <a:cs typeface="Arial"/>
              </a:rPr>
              <a:t>	</a:t>
            </a:r>
            <a:r>
              <a:rPr sz="1300" spc="-25" dirty="0">
                <a:latin typeface="Arial"/>
                <a:cs typeface="Arial"/>
              </a:rPr>
              <a:t>40</a:t>
            </a:r>
            <a:r>
              <a:rPr sz="1300" dirty="0">
                <a:latin typeface="Arial"/>
                <a:cs typeface="Arial"/>
              </a:rPr>
              <a:t>	</a:t>
            </a:r>
            <a:r>
              <a:rPr sz="1300" spc="-25" dirty="0">
                <a:latin typeface="Arial"/>
                <a:cs typeface="Arial"/>
              </a:rPr>
              <a:t>50</a:t>
            </a:r>
            <a:r>
              <a:rPr sz="1300" dirty="0">
                <a:latin typeface="Arial"/>
                <a:cs typeface="Arial"/>
              </a:rPr>
              <a:t>	60</a:t>
            </a:r>
            <a:r>
              <a:rPr sz="1300" spc="114" dirty="0">
                <a:latin typeface="Arial"/>
                <a:cs typeface="Arial"/>
              </a:rPr>
              <a:t>  </a:t>
            </a:r>
            <a:r>
              <a:rPr sz="1300" spc="-25" dirty="0">
                <a:latin typeface="Arial"/>
                <a:cs typeface="Arial"/>
              </a:rPr>
              <a:t>70</a:t>
            </a:r>
            <a:r>
              <a:rPr sz="1300" dirty="0">
                <a:latin typeface="Arial"/>
                <a:cs typeface="Arial"/>
              </a:rPr>
              <a:t>	80</a:t>
            </a:r>
            <a:r>
              <a:rPr sz="1300" spc="27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90</a:t>
            </a:r>
            <a:r>
              <a:rPr sz="1300" spc="24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100</a:t>
            </a:r>
            <a:r>
              <a:rPr sz="1300" spc="-5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110</a:t>
            </a:r>
            <a:r>
              <a:rPr sz="1300" spc="4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120</a:t>
            </a:r>
            <a:r>
              <a:rPr sz="1300" spc="-8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130</a:t>
            </a:r>
            <a:r>
              <a:rPr sz="1300" spc="-5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140</a:t>
            </a:r>
            <a:r>
              <a:rPr sz="1300" spc="-40" dirty="0">
                <a:latin typeface="Arial"/>
                <a:cs typeface="Arial"/>
              </a:rPr>
              <a:t> </a:t>
            </a:r>
            <a:r>
              <a:rPr sz="1300" spc="-25" dirty="0">
                <a:latin typeface="Arial"/>
                <a:cs typeface="Arial"/>
              </a:rPr>
              <a:t>150</a:t>
            </a:r>
            <a:r>
              <a:rPr sz="1300" dirty="0">
                <a:latin typeface="Arial"/>
                <a:cs typeface="Arial"/>
              </a:rPr>
              <a:t>	</a:t>
            </a:r>
            <a:r>
              <a:rPr sz="1950" spc="-15" baseline="2136" dirty="0">
                <a:latin typeface="Arial"/>
                <a:cs typeface="Arial"/>
              </a:rPr>
              <a:t>Quantity</a:t>
            </a:r>
            <a:endParaRPr sz="1950" baseline="2136">
              <a:latin typeface="Arial"/>
              <a:cs typeface="Arial"/>
            </a:endParaRPr>
          </a:p>
          <a:p>
            <a:pPr marL="4283710" algn="ctr">
              <a:lnSpc>
                <a:spcPct val="100000"/>
              </a:lnSpc>
              <a:spcBef>
                <a:spcPts val="15"/>
              </a:spcBef>
            </a:pPr>
            <a:r>
              <a:rPr sz="1300" dirty="0">
                <a:latin typeface="Arial"/>
                <a:cs typeface="Arial"/>
              </a:rPr>
              <a:t>of</a:t>
            </a:r>
            <a:r>
              <a:rPr sz="1300" spc="-10" dirty="0">
                <a:latin typeface="Arial"/>
                <a:cs typeface="Arial"/>
              </a:rPr>
              <a:t> Output</a:t>
            </a:r>
            <a:endParaRPr sz="1300">
              <a:latin typeface="Arial"/>
              <a:cs typeface="Arial"/>
            </a:endParaRPr>
          </a:p>
          <a:p>
            <a:pPr marL="4302125" algn="ctr">
              <a:lnSpc>
                <a:spcPct val="100000"/>
              </a:lnSpc>
              <a:spcBef>
                <a:spcPts val="125"/>
              </a:spcBef>
            </a:pPr>
            <a:r>
              <a:rPr sz="1300" dirty="0">
                <a:latin typeface="Arial"/>
                <a:cs typeface="Arial"/>
              </a:rPr>
              <a:t>(pizzas</a:t>
            </a:r>
            <a:r>
              <a:rPr sz="1300" spc="-1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per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hour)</a:t>
            </a:r>
            <a:endParaRPr sz="13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120"/>
              </a:spcBef>
            </a:pPr>
            <a:r>
              <a:rPr sz="800" b="1" dirty="0">
                <a:solidFill>
                  <a:srgbClr val="411D71"/>
                </a:solidFill>
                <a:latin typeface="Arial"/>
                <a:cs typeface="Arial"/>
              </a:rPr>
              <a:t>Copyright©2011</a:t>
            </a:r>
            <a:r>
              <a:rPr sz="800" b="1" spc="210" dirty="0">
                <a:solidFill>
                  <a:srgbClr val="411D71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411D71"/>
                </a:solidFill>
                <a:latin typeface="Arial"/>
                <a:cs typeface="Arial"/>
              </a:rPr>
              <a:t>South-Western</a:t>
            </a:r>
            <a:endParaRPr sz="8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044702" y="864869"/>
            <a:ext cx="6840220" cy="5925820"/>
          </a:xfrm>
          <a:custGeom>
            <a:avLst/>
            <a:gdLst/>
            <a:ahLst/>
            <a:cxnLst/>
            <a:rect l="l" t="t" r="r" b="b"/>
            <a:pathLst>
              <a:path w="6840220" h="5925820">
                <a:moveTo>
                  <a:pt x="5033772" y="5554980"/>
                </a:moveTo>
                <a:lnTo>
                  <a:pt x="5043561" y="5500253"/>
                </a:lnTo>
                <a:lnTo>
                  <a:pt x="5072000" y="5448021"/>
                </a:lnTo>
                <a:lnTo>
                  <a:pt x="5117691" y="5398855"/>
                </a:lnTo>
                <a:lnTo>
                  <a:pt x="5179237" y="5353328"/>
                </a:lnTo>
                <a:lnTo>
                  <a:pt x="5215520" y="5332108"/>
                </a:lnTo>
                <a:lnTo>
                  <a:pt x="5255244" y="5312013"/>
                </a:lnTo>
                <a:lnTo>
                  <a:pt x="5298233" y="5293113"/>
                </a:lnTo>
                <a:lnTo>
                  <a:pt x="5344314" y="5275482"/>
                </a:lnTo>
                <a:lnTo>
                  <a:pt x="5393311" y="5259190"/>
                </a:lnTo>
                <a:lnTo>
                  <a:pt x="5445051" y="5244309"/>
                </a:lnTo>
                <a:lnTo>
                  <a:pt x="5499358" y="5230911"/>
                </a:lnTo>
                <a:lnTo>
                  <a:pt x="5556058" y="5219066"/>
                </a:lnTo>
                <a:lnTo>
                  <a:pt x="5614977" y="5208848"/>
                </a:lnTo>
                <a:lnTo>
                  <a:pt x="5675940" y="5200327"/>
                </a:lnTo>
                <a:lnTo>
                  <a:pt x="5738772" y="5193574"/>
                </a:lnTo>
                <a:lnTo>
                  <a:pt x="5803300" y="5188663"/>
                </a:lnTo>
                <a:lnTo>
                  <a:pt x="5869348" y="5185663"/>
                </a:lnTo>
                <a:lnTo>
                  <a:pt x="5936742" y="5184648"/>
                </a:lnTo>
                <a:lnTo>
                  <a:pt x="6004135" y="5185663"/>
                </a:lnTo>
                <a:lnTo>
                  <a:pt x="6070183" y="5188663"/>
                </a:lnTo>
                <a:lnTo>
                  <a:pt x="6134711" y="5193574"/>
                </a:lnTo>
                <a:lnTo>
                  <a:pt x="6197543" y="5200327"/>
                </a:lnTo>
                <a:lnTo>
                  <a:pt x="6258506" y="5208848"/>
                </a:lnTo>
                <a:lnTo>
                  <a:pt x="6317425" y="5219066"/>
                </a:lnTo>
                <a:lnTo>
                  <a:pt x="6374125" y="5230911"/>
                </a:lnTo>
                <a:lnTo>
                  <a:pt x="6428432" y="5244309"/>
                </a:lnTo>
                <a:lnTo>
                  <a:pt x="6480172" y="5259190"/>
                </a:lnTo>
                <a:lnTo>
                  <a:pt x="6529169" y="5275482"/>
                </a:lnTo>
                <a:lnTo>
                  <a:pt x="6575250" y="5293113"/>
                </a:lnTo>
                <a:lnTo>
                  <a:pt x="6618239" y="5312013"/>
                </a:lnTo>
                <a:lnTo>
                  <a:pt x="6657963" y="5332108"/>
                </a:lnTo>
                <a:lnTo>
                  <a:pt x="6694246" y="5353328"/>
                </a:lnTo>
                <a:lnTo>
                  <a:pt x="6726914" y="5375601"/>
                </a:lnTo>
                <a:lnTo>
                  <a:pt x="6780707" y="5423019"/>
                </a:lnTo>
                <a:lnTo>
                  <a:pt x="6817946" y="5473790"/>
                </a:lnTo>
                <a:lnTo>
                  <a:pt x="6837235" y="5527341"/>
                </a:lnTo>
                <a:lnTo>
                  <a:pt x="6839712" y="5554980"/>
                </a:lnTo>
                <a:lnTo>
                  <a:pt x="6837235" y="5582618"/>
                </a:lnTo>
                <a:lnTo>
                  <a:pt x="6817946" y="5636169"/>
                </a:lnTo>
                <a:lnTo>
                  <a:pt x="6780707" y="5686940"/>
                </a:lnTo>
                <a:lnTo>
                  <a:pt x="6726914" y="5734358"/>
                </a:lnTo>
                <a:lnTo>
                  <a:pt x="6694246" y="5756631"/>
                </a:lnTo>
                <a:lnTo>
                  <a:pt x="6657963" y="5777851"/>
                </a:lnTo>
                <a:lnTo>
                  <a:pt x="6618239" y="5797946"/>
                </a:lnTo>
                <a:lnTo>
                  <a:pt x="6575250" y="5816846"/>
                </a:lnTo>
                <a:lnTo>
                  <a:pt x="6529169" y="5834477"/>
                </a:lnTo>
                <a:lnTo>
                  <a:pt x="6480172" y="5850769"/>
                </a:lnTo>
                <a:lnTo>
                  <a:pt x="6428432" y="5865650"/>
                </a:lnTo>
                <a:lnTo>
                  <a:pt x="6374125" y="5879048"/>
                </a:lnTo>
                <a:lnTo>
                  <a:pt x="6317425" y="5890893"/>
                </a:lnTo>
                <a:lnTo>
                  <a:pt x="6258506" y="5901111"/>
                </a:lnTo>
                <a:lnTo>
                  <a:pt x="6197543" y="5909632"/>
                </a:lnTo>
                <a:lnTo>
                  <a:pt x="6134711" y="5916385"/>
                </a:lnTo>
                <a:lnTo>
                  <a:pt x="6070183" y="5921296"/>
                </a:lnTo>
                <a:lnTo>
                  <a:pt x="6004135" y="5924296"/>
                </a:lnTo>
                <a:lnTo>
                  <a:pt x="5936742" y="5925312"/>
                </a:lnTo>
                <a:lnTo>
                  <a:pt x="5869348" y="5924296"/>
                </a:lnTo>
                <a:lnTo>
                  <a:pt x="5803300" y="5921296"/>
                </a:lnTo>
                <a:lnTo>
                  <a:pt x="5738772" y="5916385"/>
                </a:lnTo>
                <a:lnTo>
                  <a:pt x="5675940" y="5909632"/>
                </a:lnTo>
                <a:lnTo>
                  <a:pt x="5614977" y="5901111"/>
                </a:lnTo>
                <a:lnTo>
                  <a:pt x="5556058" y="5890893"/>
                </a:lnTo>
                <a:lnTo>
                  <a:pt x="5499358" y="5879048"/>
                </a:lnTo>
                <a:lnTo>
                  <a:pt x="5445051" y="5865650"/>
                </a:lnTo>
                <a:lnTo>
                  <a:pt x="5393311" y="5850769"/>
                </a:lnTo>
                <a:lnTo>
                  <a:pt x="5344314" y="5834477"/>
                </a:lnTo>
                <a:lnTo>
                  <a:pt x="5298233" y="5816846"/>
                </a:lnTo>
                <a:lnTo>
                  <a:pt x="5255244" y="5797946"/>
                </a:lnTo>
                <a:lnTo>
                  <a:pt x="5215520" y="5777851"/>
                </a:lnTo>
                <a:lnTo>
                  <a:pt x="5179237" y="5756631"/>
                </a:lnTo>
                <a:lnTo>
                  <a:pt x="5146569" y="5734358"/>
                </a:lnTo>
                <a:lnTo>
                  <a:pt x="5092776" y="5686940"/>
                </a:lnTo>
                <a:lnTo>
                  <a:pt x="5055537" y="5636169"/>
                </a:lnTo>
                <a:lnTo>
                  <a:pt x="5036248" y="5582618"/>
                </a:lnTo>
                <a:lnTo>
                  <a:pt x="5033772" y="5554980"/>
                </a:lnTo>
                <a:close/>
              </a:path>
              <a:path w="6840220" h="5925820">
                <a:moveTo>
                  <a:pt x="0" y="339089"/>
                </a:moveTo>
                <a:lnTo>
                  <a:pt x="3234" y="293066"/>
                </a:lnTo>
                <a:lnTo>
                  <a:pt x="12656" y="248928"/>
                </a:lnTo>
                <a:lnTo>
                  <a:pt x="27844" y="207079"/>
                </a:lnTo>
                <a:lnTo>
                  <a:pt x="48375" y="167922"/>
                </a:lnTo>
                <a:lnTo>
                  <a:pt x="73828" y="131860"/>
                </a:lnTo>
                <a:lnTo>
                  <a:pt x="103779" y="99298"/>
                </a:lnTo>
                <a:lnTo>
                  <a:pt x="137808" y="70638"/>
                </a:lnTo>
                <a:lnTo>
                  <a:pt x="175491" y="46284"/>
                </a:lnTo>
                <a:lnTo>
                  <a:pt x="216407" y="26640"/>
                </a:lnTo>
                <a:lnTo>
                  <a:pt x="260133" y="12109"/>
                </a:lnTo>
                <a:lnTo>
                  <a:pt x="306248" y="3094"/>
                </a:lnTo>
                <a:lnTo>
                  <a:pt x="354329" y="0"/>
                </a:lnTo>
                <a:lnTo>
                  <a:pt x="402413" y="3094"/>
                </a:lnTo>
                <a:lnTo>
                  <a:pt x="448530" y="12109"/>
                </a:lnTo>
                <a:lnTo>
                  <a:pt x="492257" y="26640"/>
                </a:lnTo>
                <a:lnTo>
                  <a:pt x="533174" y="46284"/>
                </a:lnTo>
                <a:lnTo>
                  <a:pt x="570857" y="70638"/>
                </a:lnTo>
                <a:lnTo>
                  <a:pt x="604885" y="99298"/>
                </a:lnTo>
                <a:lnTo>
                  <a:pt x="634835" y="131860"/>
                </a:lnTo>
                <a:lnTo>
                  <a:pt x="660287" y="167922"/>
                </a:lnTo>
                <a:lnTo>
                  <a:pt x="680817" y="207079"/>
                </a:lnTo>
                <a:lnTo>
                  <a:pt x="696004" y="248928"/>
                </a:lnTo>
                <a:lnTo>
                  <a:pt x="705425" y="293066"/>
                </a:lnTo>
                <a:lnTo>
                  <a:pt x="708660" y="339089"/>
                </a:lnTo>
                <a:lnTo>
                  <a:pt x="705425" y="385113"/>
                </a:lnTo>
                <a:lnTo>
                  <a:pt x="696004" y="429251"/>
                </a:lnTo>
                <a:lnTo>
                  <a:pt x="680817" y="471100"/>
                </a:lnTo>
                <a:lnTo>
                  <a:pt x="660287" y="510257"/>
                </a:lnTo>
                <a:lnTo>
                  <a:pt x="634835" y="546319"/>
                </a:lnTo>
                <a:lnTo>
                  <a:pt x="604885" y="578881"/>
                </a:lnTo>
                <a:lnTo>
                  <a:pt x="570857" y="607541"/>
                </a:lnTo>
                <a:lnTo>
                  <a:pt x="533174" y="631895"/>
                </a:lnTo>
                <a:lnTo>
                  <a:pt x="492257" y="651539"/>
                </a:lnTo>
                <a:lnTo>
                  <a:pt x="448530" y="666070"/>
                </a:lnTo>
                <a:lnTo>
                  <a:pt x="402413" y="675085"/>
                </a:lnTo>
                <a:lnTo>
                  <a:pt x="354329" y="678179"/>
                </a:lnTo>
                <a:lnTo>
                  <a:pt x="306248" y="675085"/>
                </a:lnTo>
                <a:lnTo>
                  <a:pt x="260133" y="666070"/>
                </a:lnTo>
                <a:lnTo>
                  <a:pt x="216407" y="651539"/>
                </a:lnTo>
                <a:lnTo>
                  <a:pt x="175491" y="631895"/>
                </a:lnTo>
                <a:lnTo>
                  <a:pt x="137808" y="607541"/>
                </a:lnTo>
                <a:lnTo>
                  <a:pt x="103779" y="578881"/>
                </a:lnTo>
                <a:lnTo>
                  <a:pt x="73828" y="546319"/>
                </a:lnTo>
                <a:lnTo>
                  <a:pt x="48375" y="510257"/>
                </a:lnTo>
                <a:lnTo>
                  <a:pt x="27844" y="471100"/>
                </a:lnTo>
                <a:lnTo>
                  <a:pt x="12656" y="429251"/>
                </a:lnTo>
                <a:lnTo>
                  <a:pt x="3234" y="385113"/>
                </a:lnTo>
                <a:lnTo>
                  <a:pt x="0" y="339089"/>
                </a:lnTo>
                <a:close/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spc="-20" dirty="0">
                <a:latin typeface="Calibri"/>
                <a:cs typeface="Calibri"/>
              </a:rPr>
              <a:t>Paolo’s</a:t>
            </a:r>
            <a:r>
              <a:rPr b="0" spc="-7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Cost</a:t>
            </a:r>
            <a:r>
              <a:rPr b="0" spc="-10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Function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23266" rIns="0" bIns="0" rtlCol="0">
            <a:spAutoFit/>
          </a:bodyPr>
          <a:lstStyle/>
          <a:p>
            <a:pPr marL="163195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THE</a:t>
            </a:r>
            <a:r>
              <a:rPr sz="2000" spc="-50" dirty="0"/>
              <a:t> </a:t>
            </a:r>
            <a:r>
              <a:rPr sz="2000" spc="-10" dirty="0"/>
              <a:t>VARIOUS</a:t>
            </a:r>
            <a:r>
              <a:rPr sz="2000" spc="-45" dirty="0"/>
              <a:t> </a:t>
            </a:r>
            <a:r>
              <a:rPr sz="2000" dirty="0"/>
              <a:t>MEASURES</a:t>
            </a:r>
            <a:r>
              <a:rPr sz="2000" spc="-35" dirty="0"/>
              <a:t> </a:t>
            </a:r>
            <a:r>
              <a:rPr sz="2000" dirty="0"/>
              <a:t>OF</a:t>
            </a:r>
            <a:r>
              <a:rPr sz="2000" spc="-45" dirty="0"/>
              <a:t> </a:t>
            </a:r>
            <a:r>
              <a:rPr sz="2000" spc="-20" dirty="0"/>
              <a:t>COST</a:t>
            </a:r>
            <a:endParaRPr sz="20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0320">
              <a:lnSpc>
                <a:spcPct val="100000"/>
              </a:lnSpc>
              <a:spcBef>
                <a:spcPts val="105"/>
              </a:spcBef>
            </a:pPr>
            <a:r>
              <a:rPr dirty="0"/>
              <a:t>Costs</a:t>
            </a:r>
            <a:r>
              <a:rPr spc="-50" dirty="0"/>
              <a:t> </a:t>
            </a:r>
            <a:r>
              <a:rPr dirty="0"/>
              <a:t>of</a:t>
            </a:r>
            <a:r>
              <a:rPr spc="-55" dirty="0"/>
              <a:t> </a:t>
            </a:r>
            <a:r>
              <a:rPr dirty="0"/>
              <a:t>production</a:t>
            </a:r>
            <a:r>
              <a:rPr spc="-60" dirty="0"/>
              <a:t> </a:t>
            </a:r>
            <a:r>
              <a:rPr dirty="0"/>
              <a:t>may</a:t>
            </a:r>
            <a:r>
              <a:rPr spc="-45" dirty="0"/>
              <a:t> </a:t>
            </a:r>
            <a:r>
              <a:rPr dirty="0"/>
              <a:t>be</a:t>
            </a:r>
            <a:r>
              <a:rPr spc="-60" dirty="0"/>
              <a:t> </a:t>
            </a:r>
            <a:r>
              <a:rPr dirty="0"/>
              <a:t>divided</a:t>
            </a:r>
            <a:r>
              <a:rPr spc="-40" dirty="0"/>
              <a:t> </a:t>
            </a:r>
            <a:r>
              <a:rPr dirty="0"/>
              <a:t>into</a:t>
            </a:r>
            <a:r>
              <a:rPr spc="-45" dirty="0"/>
              <a:t> </a:t>
            </a:r>
            <a:r>
              <a:rPr b="1" dirty="0">
                <a:solidFill>
                  <a:srgbClr val="006FC0"/>
                </a:solidFill>
                <a:latin typeface="Calibri"/>
                <a:cs typeface="Calibri"/>
              </a:rPr>
              <a:t>fixed</a:t>
            </a:r>
            <a:r>
              <a:rPr b="1" spc="-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006FC0"/>
                </a:solidFill>
                <a:latin typeface="Calibri"/>
                <a:cs typeface="Calibri"/>
              </a:rPr>
              <a:t>costs</a:t>
            </a:r>
            <a:r>
              <a:rPr b="1" spc="-6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/>
              <a:t>and</a:t>
            </a:r>
            <a:r>
              <a:rPr spc="-50" dirty="0"/>
              <a:t> </a:t>
            </a:r>
            <a:r>
              <a:rPr b="1" dirty="0">
                <a:solidFill>
                  <a:srgbClr val="006FC0"/>
                </a:solidFill>
                <a:latin typeface="Calibri"/>
                <a:cs typeface="Calibri"/>
              </a:rPr>
              <a:t>variable</a:t>
            </a:r>
            <a:r>
              <a:rPr b="1" spc="-4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b="1" spc="-10" dirty="0">
                <a:solidFill>
                  <a:srgbClr val="006FC0"/>
                </a:solidFill>
                <a:latin typeface="Calibri"/>
                <a:cs typeface="Calibri"/>
              </a:rPr>
              <a:t>costs</a:t>
            </a:r>
            <a:r>
              <a:rPr spc="-10" dirty="0"/>
              <a:t>.</a:t>
            </a:r>
          </a:p>
          <a:p>
            <a:pPr marL="7620">
              <a:lnSpc>
                <a:spcPct val="100000"/>
              </a:lnSpc>
              <a:spcBef>
                <a:spcPts val="915"/>
              </a:spcBef>
            </a:pPr>
            <a:endParaRPr spc="-10" dirty="0"/>
          </a:p>
          <a:p>
            <a:pPr marL="362585" indent="-342265">
              <a:lnSpc>
                <a:spcPct val="100000"/>
              </a:lnSpc>
              <a:buFont typeface="Wingdings"/>
              <a:buChar char=""/>
              <a:tabLst>
                <a:tab pos="363220" algn="l"/>
              </a:tabLst>
            </a:pPr>
            <a:r>
              <a:rPr b="1" dirty="0">
                <a:solidFill>
                  <a:srgbClr val="006FC0"/>
                </a:solidFill>
                <a:latin typeface="Calibri"/>
                <a:cs typeface="Calibri"/>
              </a:rPr>
              <a:t>Fixed</a:t>
            </a:r>
            <a:r>
              <a:rPr b="1" spc="32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006FC0"/>
                </a:solidFill>
                <a:latin typeface="Calibri"/>
                <a:cs typeface="Calibri"/>
              </a:rPr>
              <a:t>costs</a:t>
            </a:r>
            <a:r>
              <a:rPr b="1" spc="3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/>
              <a:t>are</a:t>
            </a:r>
            <a:r>
              <a:rPr spc="315" dirty="0"/>
              <a:t> </a:t>
            </a:r>
            <a:r>
              <a:rPr dirty="0"/>
              <a:t>those</a:t>
            </a:r>
            <a:r>
              <a:rPr spc="315" dirty="0"/>
              <a:t> </a:t>
            </a:r>
            <a:r>
              <a:rPr dirty="0"/>
              <a:t>costs</a:t>
            </a:r>
            <a:r>
              <a:rPr spc="325" dirty="0"/>
              <a:t> </a:t>
            </a:r>
            <a:r>
              <a:rPr dirty="0"/>
              <a:t>that</a:t>
            </a:r>
            <a:r>
              <a:rPr spc="325" dirty="0"/>
              <a:t> </a:t>
            </a:r>
            <a:r>
              <a:rPr b="1" dirty="0">
                <a:latin typeface="Calibri"/>
                <a:cs typeface="Calibri"/>
              </a:rPr>
              <a:t>do</a:t>
            </a:r>
            <a:r>
              <a:rPr b="1" spc="325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not</a:t>
            </a:r>
            <a:r>
              <a:rPr b="1" spc="325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vary</a:t>
            </a:r>
            <a:r>
              <a:rPr b="1" spc="320" dirty="0">
                <a:latin typeface="Calibri"/>
                <a:cs typeface="Calibri"/>
              </a:rPr>
              <a:t> </a:t>
            </a:r>
            <a:r>
              <a:rPr dirty="0"/>
              <a:t>with</a:t>
            </a:r>
            <a:r>
              <a:rPr spc="325" dirty="0"/>
              <a:t> </a:t>
            </a:r>
            <a:r>
              <a:rPr dirty="0"/>
              <a:t>the</a:t>
            </a:r>
            <a:r>
              <a:rPr spc="320" dirty="0"/>
              <a:t> </a:t>
            </a:r>
            <a:r>
              <a:rPr dirty="0"/>
              <a:t>quantity</a:t>
            </a:r>
            <a:r>
              <a:rPr spc="325" dirty="0"/>
              <a:t> </a:t>
            </a:r>
            <a:r>
              <a:rPr dirty="0"/>
              <a:t>of</a:t>
            </a:r>
            <a:r>
              <a:rPr spc="310" dirty="0"/>
              <a:t> </a:t>
            </a:r>
            <a:r>
              <a:rPr spc="-10" dirty="0"/>
              <a:t>output</a:t>
            </a:r>
          </a:p>
          <a:p>
            <a:pPr marL="363220">
              <a:lnSpc>
                <a:spcPct val="100000"/>
              </a:lnSpc>
              <a:spcBef>
                <a:spcPts val="5"/>
              </a:spcBef>
            </a:pPr>
            <a:r>
              <a:rPr dirty="0"/>
              <a:t>produced</a:t>
            </a:r>
            <a:r>
              <a:rPr spc="-65" dirty="0"/>
              <a:t> </a:t>
            </a:r>
            <a:r>
              <a:rPr dirty="0"/>
              <a:t>(e.g.,</a:t>
            </a:r>
            <a:r>
              <a:rPr spc="-65" dirty="0"/>
              <a:t> </a:t>
            </a:r>
            <a:r>
              <a:rPr dirty="0"/>
              <a:t>cost</a:t>
            </a:r>
            <a:r>
              <a:rPr spc="-55" dirty="0"/>
              <a:t> </a:t>
            </a:r>
            <a:r>
              <a:rPr dirty="0"/>
              <a:t>for</a:t>
            </a:r>
            <a:r>
              <a:rPr spc="-60" dirty="0"/>
              <a:t> </a:t>
            </a:r>
            <a:r>
              <a:rPr spc="-10" dirty="0"/>
              <a:t>tractors).</a:t>
            </a:r>
          </a:p>
          <a:p>
            <a:pPr marL="7620">
              <a:lnSpc>
                <a:spcPct val="100000"/>
              </a:lnSpc>
              <a:spcBef>
                <a:spcPts val="915"/>
              </a:spcBef>
            </a:pPr>
            <a:endParaRPr spc="-10" dirty="0"/>
          </a:p>
          <a:p>
            <a:pPr marL="362585" indent="-342265">
              <a:lnSpc>
                <a:spcPct val="100000"/>
              </a:lnSpc>
              <a:buFont typeface="Wingdings"/>
              <a:buChar char=""/>
              <a:tabLst>
                <a:tab pos="363220" algn="l"/>
              </a:tabLst>
            </a:pPr>
            <a:r>
              <a:rPr b="1" dirty="0">
                <a:solidFill>
                  <a:srgbClr val="006FC0"/>
                </a:solidFill>
                <a:latin typeface="Calibri"/>
                <a:cs typeface="Calibri"/>
              </a:rPr>
              <a:t>Variable</a:t>
            </a:r>
            <a:r>
              <a:rPr b="1" spc="409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006FC0"/>
                </a:solidFill>
                <a:latin typeface="Calibri"/>
                <a:cs typeface="Calibri"/>
              </a:rPr>
              <a:t>costs</a:t>
            </a:r>
            <a:r>
              <a:rPr b="1" spc="409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/>
              <a:t>are</a:t>
            </a:r>
            <a:r>
              <a:rPr spc="415" dirty="0"/>
              <a:t> </a:t>
            </a:r>
            <a:r>
              <a:rPr dirty="0"/>
              <a:t>those</a:t>
            </a:r>
            <a:r>
              <a:rPr spc="409" dirty="0"/>
              <a:t> </a:t>
            </a:r>
            <a:r>
              <a:rPr dirty="0"/>
              <a:t>costs</a:t>
            </a:r>
            <a:r>
              <a:rPr spc="415" dirty="0"/>
              <a:t> </a:t>
            </a:r>
            <a:r>
              <a:rPr dirty="0"/>
              <a:t>that</a:t>
            </a:r>
            <a:r>
              <a:rPr spc="415" dirty="0"/>
              <a:t> </a:t>
            </a:r>
            <a:r>
              <a:rPr b="1" dirty="0">
                <a:latin typeface="Calibri"/>
                <a:cs typeface="Calibri"/>
              </a:rPr>
              <a:t>do</a:t>
            </a:r>
            <a:r>
              <a:rPr b="1" spc="409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vary</a:t>
            </a:r>
            <a:r>
              <a:rPr b="1" spc="415" dirty="0">
                <a:latin typeface="Calibri"/>
                <a:cs typeface="Calibri"/>
              </a:rPr>
              <a:t> </a:t>
            </a:r>
            <a:r>
              <a:rPr dirty="0"/>
              <a:t>with</a:t>
            </a:r>
            <a:r>
              <a:rPr spc="415" dirty="0"/>
              <a:t> </a:t>
            </a:r>
            <a:r>
              <a:rPr dirty="0"/>
              <a:t>the</a:t>
            </a:r>
            <a:r>
              <a:rPr spc="395" dirty="0"/>
              <a:t> </a:t>
            </a:r>
            <a:r>
              <a:rPr dirty="0"/>
              <a:t>quantity</a:t>
            </a:r>
            <a:r>
              <a:rPr spc="409" dirty="0"/>
              <a:t> </a:t>
            </a:r>
            <a:r>
              <a:rPr dirty="0"/>
              <a:t>of</a:t>
            </a:r>
            <a:r>
              <a:rPr spc="400" dirty="0"/>
              <a:t> </a:t>
            </a:r>
            <a:r>
              <a:rPr spc="-10" dirty="0"/>
              <a:t>output</a:t>
            </a:r>
          </a:p>
          <a:p>
            <a:pPr marL="363220">
              <a:lnSpc>
                <a:spcPct val="100000"/>
              </a:lnSpc>
            </a:pPr>
            <a:r>
              <a:rPr dirty="0"/>
              <a:t>produced</a:t>
            </a:r>
            <a:r>
              <a:rPr spc="-60" dirty="0"/>
              <a:t> </a:t>
            </a:r>
            <a:r>
              <a:rPr dirty="0"/>
              <a:t>(e.g.,</a:t>
            </a:r>
            <a:r>
              <a:rPr spc="-50" dirty="0"/>
              <a:t> </a:t>
            </a:r>
            <a:r>
              <a:rPr dirty="0"/>
              <a:t>costs</a:t>
            </a:r>
            <a:r>
              <a:rPr spc="-30" dirty="0"/>
              <a:t> </a:t>
            </a:r>
            <a:r>
              <a:rPr dirty="0"/>
              <a:t>of</a:t>
            </a:r>
            <a:r>
              <a:rPr spc="-40" dirty="0"/>
              <a:t> </a:t>
            </a:r>
            <a:r>
              <a:rPr spc="-10" dirty="0"/>
              <a:t>workers).</a:t>
            </a:r>
          </a:p>
          <a:p>
            <a:pPr marL="7620">
              <a:lnSpc>
                <a:spcPct val="100000"/>
              </a:lnSpc>
              <a:spcBef>
                <a:spcPts val="919"/>
              </a:spcBef>
            </a:pPr>
            <a:endParaRPr spc="-10" dirty="0"/>
          </a:p>
          <a:p>
            <a:pPr marL="7620" algn="ctr">
              <a:lnSpc>
                <a:spcPct val="100000"/>
              </a:lnSpc>
            </a:pPr>
            <a:r>
              <a:rPr spc="-30" dirty="0"/>
              <a:t>Total</a:t>
            </a:r>
            <a:r>
              <a:rPr spc="-65" dirty="0"/>
              <a:t> </a:t>
            </a:r>
            <a:r>
              <a:rPr dirty="0"/>
              <a:t>Costs</a:t>
            </a:r>
            <a:r>
              <a:rPr spc="-55" dirty="0"/>
              <a:t> </a:t>
            </a:r>
            <a:r>
              <a:rPr dirty="0"/>
              <a:t>=</a:t>
            </a:r>
            <a:r>
              <a:rPr spc="-70" dirty="0"/>
              <a:t> </a:t>
            </a:r>
            <a:r>
              <a:rPr spc="-30" dirty="0"/>
              <a:t>Total</a:t>
            </a:r>
            <a:r>
              <a:rPr spc="-60" dirty="0"/>
              <a:t> </a:t>
            </a:r>
            <a:r>
              <a:rPr dirty="0"/>
              <a:t>Fixed</a:t>
            </a:r>
            <a:r>
              <a:rPr spc="-70" dirty="0"/>
              <a:t> </a:t>
            </a:r>
            <a:r>
              <a:rPr dirty="0"/>
              <a:t>Costs</a:t>
            </a:r>
            <a:r>
              <a:rPr spc="-60" dirty="0"/>
              <a:t> </a:t>
            </a:r>
            <a:r>
              <a:rPr dirty="0"/>
              <a:t>+</a:t>
            </a:r>
            <a:r>
              <a:rPr spc="-65" dirty="0"/>
              <a:t> </a:t>
            </a:r>
            <a:r>
              <a:rPr spc="-30" dirty="0"/>
              <a:t>Total</a:t>
            </a:r>
            <a:r>
              <a:rPr spc="-55" dirty="0"/>
              <a:t> </a:t>
            </a:r>
            <a:r>
              <a:rPr spc="-10" dirty="0"/>
              <a:t>Variable</a:t>
            </a:r>
            <a:r>
              <a:rPr spc="-65" dirty="0"/>
              <a:t> </a:t>
            </a:r>
            <a:r>
              <a:rPr spc="-10" dirty="0"/>
              <a:t>Costs</a:t>
            </a:r>
          </a:p>
          <a:p>
            <a:pPr marL="3451225">
              <a:lnSpc>
                <a:spcPct val="100000"/>
              </a:lnSpc>
              <a:spcBef>
                <a:spcPts val="480"/>
              </a:spcBef>
            </a:pPr>
            <a:r>
              <a:rPr dirty="0"/>
              <a:t>i.e.,</a:t>
            </a:r>
            <a:r>
              <a:rPr spc="-30" dirty="0"/>
              <a:t> </a:t>
            </a:r>
            <a:r>
              <a:rPr dirty="0"/>
              <a:t>TC(Q)</a:t>
            </a:r>
            <a:r>
              <a:rPr spc="-20" dirty="0"/>
              <a:t> </a:t>
            </a:r>
            <a:r>
              <a:rPr dirty="0"/>
              <a:t>=</a:t>
            </a:r>
            <a:r>
              <a:rPr spc="-20" dirty="0"/>
              <a:t> </a:t>
            </a:r>
            <a:r>
              <a:rPr dirty="0"/>
              <a:t>FC</a:t>
            </a:r>
            <a:r>
              <a:rPr spc="-30" dirty="0"/>
              <a:t> </a:t>
            </a:r>
            <a:r>
              <a:rPr dirty="0"/>
              <a:t>+</a:t>
            </a:r>
            <a:r>
              <a:rPr spc="-20" dirty="0"/>
              <a:t> VC(Q)</a:t>
            </a:r>
          </a:p>
          <a:p>
            <a:pPr marL="7620">
              <a:lnSpc>
                <a:spcPct val="100000"/>
              </a:lnSpc>
              <a:spcBef>
                <a:spcPts val="925"/>
              </a:spcBef>
            </a:pPr>
            <a:endParaRPr spc="-20" dirty="0"/>
          </a:p>
          <a:p>
            <a:pPr marL="20320" marR="8255">
              <a:lnSpc>
                <a:spcPct val="100000"/>
              </a:lnSpc>
            </a:pPr>
            <a:r>
              <a:rPr dirty="0"/>
              <a:t>Note:</a:t>
            </a:r>
            <a:r>
              <a:rPr spc="80" dirty="0"/>
              <a:t> </a:t>
            </a:r>
            <a:r>
              <a:rPr dirty="0"/>
              <a:t>FC</a:t>
            </a:r>
            <a:r>
              <a:rPr spc="75" dirty="0"/>
              <a:t> </a:t>
            </a:r>
            <a:r>
              <a:rPr dirty="0"/>
              <a:t>is</a:t>
            </a:r>
            <a:r>
              <a:rPr spc="75" dirty="0"/>
              <a:t> </a:t>
            </a:r>
            <a:r>
              <a:rPr dirty="0"/>
              <a:t>not</a:t>
            </a:r>
            <a:r>
              <a:rPr spc="65" dirty="0"/>
              <a:t> </a:t>
            </a:r>
            <a:r>
              <a:rPr dirty="0"/>
              <a:t>a</a:t>
            </a:r>
            <a:r>
              <a:rPr spc="80" dirty="0"/>
              <a:t> </a:t>
            </a:r>
            <a:r>
              <a:rPr dirty="0"/>
              <a:t>function</a:t>
            </a:r>
            <a:r>
              <a:rPr spc="85" dirty="0"/>
              <a:t> </a:t>
            </a:r>
            <a:r>
              <a:rPr dirty="0"/>
              <a:t>of</a:t>
            </a:r>
            <a:r>
              <a:rPr spc="55" dirty="0"/>
              <a:t> </a:t>
            </a:r>
            <a:r>
              <a:rPr dirty="0"/>
              <a:t>Q</a:t>
            </a:r>
            <a:r>
              <a:rPr spc="70" dirty="0"/>
              <a:t> </a:t>
            </a:r>
            <a:r>
              <a:rPr dirty="0"/>
              <a:t>(</a:t>
            </a:r>
            <a:r>
              <a:rPr b="1" dirty="0">
                <a:latin typeface="Calibri"/>
                <a:cs typeface="Calibri"/>
              </a:rPr>
              <a:t>fixed</a:t>
            </a:r>
            <a:r>
              <a:rPr b="1" spc="85" dirty="0">
                <a:latin typeface="Calibri"/>
                <a:cs typeface="Calibri"/>
              </a:rPr>
              <a:t> </a:t>
            </a:r>
            <a:r>
              <a:rPr dirty="0"/>
              <a:t>cost),</a:t>
            </a:r>
            <a:r>
              <a:rPr spc="75" dirty="0"/>
              <a:t> </a:t>
            </a:r>
            <a:r>
              <a:rPr dirty="0"/>
              <a:t>VC</a:t>
            </a:r>
            <a:r>
              <a:rPr spc="80" dirty="0"/>
              <a:t> </a:t>
            </a:r>
            <a:r>
              <a:rPr dirty="0"/>
              <a:t>is</a:t>
            </a:r>
            <a:r>
              <a:rPr spc="70" dirty="0"/>
              <a:t> </a:t>
            </a:r>
            <a:r>
              <a:rPr dirty="0"/>
              <a:t>a</a:t>
            </a:r>
            <a:r>
              <a:rPr spc="75" dirty="0"/>
              <a:t> </a:t>
            </a:r>
            <a:r>
              <a:rPr dirty="0"/>
              <a:t>function</a:t>
            </a:r>
            <a:r>
              <a:rPr spc="85" dirty="0"/>
              <a:t> </a:t>
            </a:r>
            <a:r>
              <a:rPr dirty="0"/>
              <a:t>of</a:t>
            </a:r>
            <a:r>
              <a:rPr spc="75" dirty="0"/>
              <a:t> </a:t>
            </a:r>
            <a:r>
              <a:rPr dirty="0"/>
              <a:t>Q</a:t>
            </a:r>
            <a:r>
              <a:rPr spc="75" dirty="0"/>
              <a:t> </a:t>
            </a:r>
            <a:r>
              <a:rPr dirty="0"/>
              <a:t>(</a:t>
            </a:r>
            <a:r>
              <a:rPr b="1" dirty="0">
                <a:latin typeface="Calibri"/>
                <a:cs typeface="Calibri"/>
              </a:rPr>
              <a:t>variable</a:t>
            </a:r>
            <a:r>
              <a:rPr b="1" spc="75" dirty="0">
                <a:latin typeface="Calibri"/>
                <a:cs typeface="Calibri"/>
              </a:rPr>
              <a:t> </a:t>
            </a:r>
            <a:r>
              <a:rPr spc="-10" dirty="0"/>
              <a:t>cost) </a:t>
            </a:r>
            <a:r>
              <a:rPr dirty="0"/>
              <a:t>and</a:t>
            </a:r>
            <a:r>
              <a:rPr spc="-25" dirty="0"/>
              <a:t> </a:t>
            </a:r>
            <a:r>
              <a:rPr dirty="0"/>
              <a:t>TC</a:t>
            </a:r>
            <a:r>
              <a:rPr spc="-30" dirty="0"/>
              <a:t> </a:t>
            </a:r>
            <a:r>
              <a:rPr dirty="0"/>
              <a:t>is</a:t>
            </a:r>
            <a:r>
              <a:rPr spc="-20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dirty="0"/>
              <a:t>function</a:t>
            </a:r>
            <a:r>
              <a:rPr spc="-30" dirty="0"/>
              <a:t> </a:t>
            </a:r>
            <a:r>
              <a:rPr dirty="0"/>
              <a:t>of</a:t>
            </a:r>
            <a:r>
              <a:rPr spc="-30" dirty="0"/>
              <a:t> </a:t>
            </a:r>
            <a:r>
              <a:rPr spc="-25" dirty="0"/>
              <a:t>Q.</a:t>
            </a:r>
          </a:p>
        </p:txBody>
      </p:sp>
      <p:sp>
        <p:nvSpPr>
          <p:cNvPr id="4" name="object 4"/>
          <p:cNvSpPr/>
          <p:nvPr/>
        </p:nvSpPr>
        <p:spPr>
          <a:xfrm>
            <a:off x="3578478" y="3054350"/>
            <a:ext cx="24765" cy="24765"/>
          </a:xfrm>
          <a:custGeom>
            <a:avLst/>
            <a:gdLst/>
            <a:ahLst/>
            <a:cxnLst/>
            <a:rect l="l" t="t" r="r" b="b"/>
            <a:pathLst>
              <a:path w="24764" h="24764">
                <a:moveTo>
                  <a:pt x="19176" y="0"/>
                </a:moveTo>
                <a:lnTo>
                  <a:pt x="5587" y="0"/>
                </a:lnTo>
                <a:lnTo>
                  <a:pt x="0" y="5461"/>
                </a:lnTo>
                <a:lnTo>
                  <a:pt x="0" y="19176"/>
                </a:lnTo>
                <a:lnTo>
                  <a:pt x="5587" y="24764"/>
                </a:lnTo>
                <a:lnTo>
                  <a:pt x="19176" y="24764"/>
                </a:lnTo>
                <a:lnTo>
                  <a:pt x="24765" y="19176"/>
                </a:lnTo>
                <a:lnTo>
                  <a:pt x="24765" y="12319"/>
                </a:lnTo>
                <a:lnTo>
                  <a:pt x="24765" y="5461"/>
                </a:lnTo>
                <a:lnTo>
                  <a:pt x="191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4702" y="3934205"/>
            <a:ext cx="7344409" cy="786765"/>
          </a:xfrm>
          <a:custGeom>
            <a:avLst/>
            <a:gdLst/>
            <a:ahLst/>
            <a:cxnLst/>
            <a:rect l="l" t="t" r="r" b="b"/>
            <a:pathLst>
              <a:path w="7344409" h="786764">
                <a:moveTo>
                  <a:pt x="0" y="131064"/>
                </a:moveTo>
                <a:lnTo>
                  <a:pt x="10300" y="80045"/>
                </a:lnTo>
                <a:lnTo>
                  <a:pt x="38390" y="38385"/>
                </a:lnTo>
                <a:lnTo>
                  <a:pt x="80051" y="10298"/>
                </a:lnTo>
                <a:lnTo>
                  <a:pt x="131063" y="0"/>
                </a:lnTo>
                <a:lnTo>
                  <a:pt x="7213092" y="0"/>
                </a:lnTo>
                <a:lnTo>
                  <a:pt x="7264110" y="10298"/>
                </a:lnTo>
                <a:lnTo>
                  <a:pt x="7305770" y="38385"/>
                </a:lnTo>
                <a:lnTo>
                  <a:pt x="7333857" y="80045"/>
                </a:lnTo>
                <a:lnTo>
                  <a:pt x="7344156" y="131064"/>
                </a:lnTo>
                <a:lnTo>
                  <a:pt x="7344156" y="655320"/>
                </a:lnTo>
                <a:lnTo>
                  <a:pt x="7333857" y="706338"/>
                </a:lnTo>
                <a:lnTo>
                  <a:pt x="7305770" y="747998"/>
                </a:lnTo>
                <a:lnTo>
                  <a:pt x="7264110" y="776085"/>
                </a:lnTo>
                <a:lnTo>
                  <a:pt x="7213092" y="786384"/>
                </a:lnTo>
                <a:lnTo>
                  <a:pt x="131063" y="786384"/>
                </a:lnTo>
                <a:lnTo>
                  <a:pt x="80051" y="776085"/>
                </a:lnTo>
                <a:lnTo>
                  <a:pt x="38390" y="747998"/>
                </a:lnTo>
                <a:lnTo>
                  <a:pt x="10300" y="706338"/>
                </a:lnTo>
                <a:lnTo>
                  <a:pt x="0" y="655320"/>
                </a:lnTo>
                <a:lnTo>
                  <a:pt x="0" y="131064"/>
                </a:lnTo>
                <a:close/>
              </a:path>
            </a:pathLst>
          </a:custGeom>
          <a:ln w="25400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0712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22</a:t>
            </a:fld>
            <a:endParaRPr spc="-25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0712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23</a:t>
            </a:fld>
            <a:endParaRPr spc="-25" dirty="0"/>
          </a:p>
        </p:txBody>
      </p:sp>
      <p:sp>
        <p:nvSpPr>
          <p:cNvPr id="2" name="object 2"/>
          <p:cNvSpPr txBox="1"/>
          <p:nvPr/>
        </p:nvSpPr>
        <p:spPr>
          <a:xfrm>
            <a:off x="409143" y="421005"/>
            <a:ext cx="4490720" cy="9169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PRODUCTION</a:t>
            </a:r>
            <a:r>
              <a:rPr sz="2000" b="1" spc="-6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FUNCTION</a:t>
            </a:r>
            <a:r>
              <a:rPr sz="2000" b="1" spc="-7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AND</a:t>
            </a:r>
            <a:r>
              <a:rPr sz="2000" b="1" spc="-45" dirty="0">
                <a:solidFill>
                  <a:srgbClr val="006FC0"/>
                </a:solidFill>
                <a:latin typeface="Calibri"/>
                <a:cs typeface="Calibri"/>
              </a:rPr>
              <a:t> TOTAL</a:t>
            </a:r>
            <a:r>
              <a:rPr sz="2000" b="1" spc="-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006FC0"/>
                </a:solidFill>
                <a:latin typeface="Calibri"/>
                <a:cs typeface="Calibri"/>
              </a:rPr>
              <a:t>COST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210"/>
              </a:spcBef>
            </a:pPr>
            <a:r>
              <a:rPr sz="2000" b="1" u="sng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Paolo’s</a:t>
            </a:r>
            <a:r>
              <a:rPr sz="2000" b="1" u="sng" spc="-6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Pizza</a:t>
            </a:r>
            <a:r>
              <a:rPr sz="2000" b="1" u="sng" spc="-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Factory</a:t>
            </a:r>
            <a:endParaRPr sz="2000">
              <a:latin typeface="Calibri"/>
              <a:cs typeface="Calibri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78840" y="2041779"/>
          <a:ext cx="8336277" cy="35337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893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893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7286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0588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893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8937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3106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Number</a:t>
                      </a:r>
                      <a:r>
                        <a:rPr sz="160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worker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549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Output</a:t>
                      </a:r>
                      <a:r>
                        <a:rPr sz="16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(qty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pizzas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produced</a:t>
                      </a:r>
                      <a:r>
                        <a:rPr sz="1600" b="1" spc="-7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per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hour)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or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600" spc="-20" dirty="0">
                          <a:solidFill>
                            <a:srgbClr val="FFFFFF"/>
                          </a:solidFill>
                          <a:latin typeface="Cambria Math"/>
                          <a:cs typeface="Cambria Math"/>
                        </a:rPr>
                        <a:t>𝑻𝑷𝑷</a:t>
                      </a:r>
                      <a:r>
                        <a:rPr sz="1725" spc="-30" baseline="-14492" dirty="0">
                          <a:solidFill>
                            <a:srgbClr val="FFFFFF"/>
                          </a:solidFill>
                          <a:latin typeface="Cambria Math"/>
                          <a:cs typeface="Cambria Math"/>
                        </a:rPr>
                        <a:t>𝑳</a:t>
                      </a:r>
                      <a:endParaRPr sz="1725" baseline="-14492">
                        <a:latin typeface="Cambria Math"/>
                        <a:cs typeface="Cambria Math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20637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Marginal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product</a:t>
                      </a:r>
                      <a:r>
                        <a:rPr sz="1600" b="1" spc="-6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labour</a:t>
                      </a:r>
                      <a:r>
                        <a:rPr sz="1600" b="1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(MP</a:t>
                      </a:r>
                      <a:r>
                        <a:rPr sz="1575" b="1" spc="-30" baseline="-21164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sz="16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Cost</a:t>
                      </a:r>
                      <a:r>
                        <a:rPr sz="1600" b="1" spc="-4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08585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factory</a:t>
                      </a:r>
                      <a:r>
                        <a:rPr sz="1600" b="1" spc="-8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(£)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57150">
                      <a:solidFill>
                        <a:srgbClr val="FFFF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00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Cost</a:t>
                      </a:r>
                      <a:r>
                        <a:rPr sz="1600" b="1" spc="-4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workers</a:t>
                      </a:r>
                      <a:r>
                        <a:rPr sz="160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(£)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00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0922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Total</a:t>
                      </a:r>
                      <a:r>
                        <a:rPr sz="1600" b="1" spc="-6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cost</a:t>
                      </a:r>
                      <a:r>
                        <a:rPr sz="160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inputs</a:t>
                      </a:r>
                      <a:r>
                        <a:rPr sz="16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(cost</a:t>
                      </a:r>
                      <a:r>
                        <a:rPr sz="14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 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factory</a:t>
                      </a:r>
                      <a:r>
                        <a:rPr sz="140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+</a:t>
                      </a:r>
                      <a:r>
                        <a:rPr sz="14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cost</a:t>
                      </a:r>
                      <a:r>
                        <a:rPr sz="14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workers)</a:t>
                      </a:r>
                      <a:r>
                        <a:rPr sz="1400" b="1" spc="-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(£)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38100">
                      <a:solidFill>
                        <a:srgbClr val="FFFF00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0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0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0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57150">
                      <a:solidFill>
                        <a:srgbClr val="FFFF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0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0" dirty="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50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50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57150">
                      <a:solidFill>
                        <a:srgbClr val="FFFF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10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40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0" dirty="0"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90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40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57150">
                      <a:solidFill>
                        <a:srgbClr val="FFFF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20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50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0" dirty="0"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120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57150">
                      <a:solidFill>
                        <a:srgbClr val="FFFF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60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50" dirty="0">
                          <a:latin typeface="Calibri"/>
                          <a:cs typeface="Calibri"/>
                        </a:rPr>
                        <a:t>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140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20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57150">
                      <a:solidFill>
                        <a:srgbClr val="FFFF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40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70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50" dirty="0">
                          <a:latin typeface="Calibri"/>
                          <a:cs typeface="Calibri"/>
                        </a:rPr>
                        <a:t>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150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10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57150">
                      <a:solidFill>
                        <a:srgbClr val="FFFF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00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50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00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80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00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92786" rIns="0" bIns="0" rtlCol="0">
            <a:spAutoFit/>
          </a:bodyPr>
          <a:lstStyle/>
          <a:p>
            <a:pPr marL="163195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THE</a:t>
            </a:r>
            <a:r>
              <a:rPr sz="2000" spc="-50" dirty="0"/>
              <a:t> </a:t>
            </a:r>
            <a:r>
              <a:rPr sz="2000" spc="-10" dirty="0"/>
              <a:t>VARIOUS</a:t>
            </a:r>
            <a:r>
              <a:rPr sz="2000" spc="-45" dirty="0"/>
              <a:t> </a:t>
            </a:r>
            <a:r>
              <a:rPr sz="2000" dirty="0"/>
              <a:t>MEASURES</a:t>
            </a:r>
            <a:r>
              <a:rPr sz="2000" spc="-35" dirty="0"/>
              <a:t> </a:t>
            </a:r>
            <a:r>
              <a:rPr sz="2000" dirty="0"/>
              <a:t>OF</a:t>
            </a:r>
            <a:r>
              <a:rPr sz="2000" spc="-45" dirty="0"/>
              <a:t> </a:t>
            </a:r>
            <a:r>
              <a:rPr sz="2000" spc="-20" dirty="0"/>
              <a:t>COST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409143" y="1061465"/>
            <a:ext cx="8295005" cy="49498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owner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business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will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interested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answering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two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questions:</a:t>
            </a:r>
            <a:endParaRPr sz="20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1560"/>
              </a:spcBef>
              <a:buAutoNum type="arabicPeriod"/>
              <a:tabLst>
                <a:tab pos="469900" algn="l"/>
              </a:tabLst>
            </a:pPr>
            <a:r>
              <a:rPr sz="2000" dirty="0">
                <a:latin typeface="Calibri"/>
                <a:cs typeface="Calibri"/>
              </a:rPr>
              <a:t>How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much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does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make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unit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output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on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average?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10"/>
              </a:spcBef>
              <a:buFont typeface="Calibri"/>
              <a:buAutoNum type="arabicPeriod"/>
            </a:pPr>
            <a:endParaRPr sz="2000">
              <a:latin typeface="Calibri"/>
              <a:cs typeface="Calibri"/>
            </a:endParaRPr>
          </a:p>
          <a:p>
            <a:pPr marL="812800" marR="100965" lvl="1" indent="-342900">
              <a:lnSpc>
                <a:spcPts val="2160"/>
              </a:lnSpc>
              <a:buFont typeface="Wingdings"/>
              <a:buChar char=""/>
              <a:tabLst>
                <a:tab pos="812800" algn="l"/>
              </a:tabLst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average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cost</a:t>
            </a:r>
            <a:r>
              <a:rPr sz="2000" b="1" spc="-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typical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unit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output,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i.e.,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average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cost </a:t>
            </a:r>
            <a:r>
              <a:rPr sz="2000" dirty="0">
                <a:latin typeface="Calibri"/>
                <a:cs typeface="Calibri"/>
              </a:rPr>
              <a:t>per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unit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output.</a:t>
            </a:r>
            <a:endParaRPr sz="2000">
              <a:latin typeface="Calibri"/>
              <a:cs typeface="Calibri"/>
            </a:endParaRPr>
          </a:p>
          <a:p>
            <a:pPr marL="812800" lvl="1" indent="-342900">
              <a:lnSpc>
                <a:spcPct val="100000"/>
              </a:lnSpc>
              <a:spcBef>
                <a:spcPts val="209"/>
              </a:spcBef>
              <a:buFont typeface="Wingdings"/>
              <a:buChar char=""/>
              <a:tabLst>
                <a:tab pos="812800" algn="l"/>
              </a:tabLst>
            </a:pPr>
            <a:r>
              <a:rPr sz="2000" b="1" dirty="0">
                <a:latin typeface="Calibri"/>
                <a:cs typeface="Calibri"/>
              </a:rPr>
              <a:t>Global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concept</a:t>
            </a:r>
            <a:endParaRPr sz="2000">
              <a:latin typeface="Calibri"/>
              <a:cs typeface="Calibri"/>
            </a:endParaRPr>
          </a:p>
          <a:p>
            <a:pPr marL="812800" lvl="1" indent="-342900">
              <a:lnSpc>
                <a:spcPts val="2280"/>
              </a:lnSpc>
              <a:spcBef>
                <a:spcPts val="240"/>
              </a:spcBef>
              <a:buFont typeface="Wingdings"/>
              <a:buChar char=""/>
              <a:tabLst>
                <a:tab pos="812800" algn="l"/>
              </a:tabLst>
            </a:pPr>
            <a:r>
              <a:rPr sz="2000" dirty="0">
                <a:latin typeface="Calibri"/>
                <a:cs typeface="Calibri"/>
              </a:rPr>
              <a:t>It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calculated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by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dividing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firm’s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total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by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quantity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output</a:t>
            </a:r>
            <a:endParaRPr sz="2000">
              <a:latin typeface="Calibri"/>
              <a:cs typeface="Calibri"/>
            </a:endParaRPr>
          </a:p>
          <a:p>
            <a:pPr marL="812800">
              <a:lnSpc>
                <a:spcPts val="2280"/>
              </a:lnSpc>
            </a:pPr>
            <a:r>
              <a:rPr sz="2000" spc="-10" dirty="0">
                <a:latin typeface="Calibri"/>
                <a:cs typeface="Calibri"/>
              </a:rPr>
              <a:t>produced.</a:t>
            </a:r>
            <a:endParaRPr sz="2000">
              <a:latin typeface="Calibri"/>
              <a:cs typeface="Calibri"/>
            </a:endParaRPr>
          </a:p>
          <a:p>
            <a:pPr marL="2240915" marR="5080" indent="-2228850">
              <a:lnSpc>
                <a:spcPts val="5280"/>
              </a:lnSpc>
              <a:spcBef>
                <a:spcPts val="655"/>
              </a:spcBef>
              <a:tabLst>
                <a:tab pos="2755900" algn="l"/>
              </a:tabLst>
            </a:pPr>
            <a:r>
              <a:rPr sz="2000" spc="-10" dirty="0">
                <a:solidFill>
                  <a:srgbClr val="006FC0"/>
                </a:solidFill>
                <a:latin typeface="Calibri"/>
                <a:cs typeface="Calibri"/>
              </a:rPr>
              <a:t>Average</a:t>
            </a:r>
            <a:r>
              <a:rPr sz="2000" spc="-7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total</a:t>
            </a:r>
            <a:r>
              <a:rPr sz="2000" spc="-6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costs</a:t>
            </a:r>
            <a:r>
              <a:rPr sz="2000" spc="-6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spc="-30" dirty="0">
                <a:solidFill>
                  <a:srgbClr val="006FC0"/>
                </a:solidFill>
                <a:latin typeface="Calibri"/>
                <a:cs typeface="Calibri"/>
              </a:rPr>
              <a:t>(ATC)</a:t>
            </a:r>
            <a:r>
              <a:rPr sz="2000" spc="-6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=</a:t>
            </a:r>
            <a:r>
              <a:rPr sz="2000" spc="-7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6FC0"/>
                </a:solidFill>
                <a:latin typeface="Calibri"/>
                <a:cs typeface="Calibri"/>
              </a:rPr>
              <a:t>average</a:t>
            </a:r>
            <a:r>
              <a:rPr sz="2000" spc="-7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variable</a:t>
            </a:r>
            <a:r>
              <a:rPr sz="2000" spc="-5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cost</a:t>
            </a:r>
            <a:r>
              <a:rPr sz="2000" spc="-6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6FC0"/>
                </a:solidFill>
                <a:latin typeface="Calibri"/>
                <a:cs typeface="Calibri"/>
              </a:rPr>
              <a:t>(AVC)</a:t>
            </a:r>
            <a:r>
              <a:rPr sz="2000" spc="-8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+</a:t>
            </a:r>
            <a:r>
              <a:rPr sz="2000" spc="-7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6FC0"/>
                </a:solidFill>
                <a:latin typeface="Calibri"/>
                <a:cs typeface="Calibri"/>
              </a:rPr>
              <a:t>average</a:t>
            </a:r>
            <a:r>
              <a:rPr sz="2000" spc="-6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fixed</a:t>
            </a:r>
            <a:r>
              <a:rPr sz="2000" spc="-6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cost</a:t>
            </a:r>
            <a:r>
              <a:rPr sz="2000" spc="-7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6FC0"/>
                </a:solidFill>
                <a:latin typeface="Calibri"/>
                <a:cs typeface="Calibri"/>
              </a:rPr>
              <a:t>(AFC) </a:t>
            </a:r>
            <a:r>
              <a:rPr sz="2000" spc="-25" dirty="0">
                <a:latin typeface="Calibri"/>
                <a:cs typeface="Calibri"/>
              </a:rPr>
              <a:t>ATC</a:t>
            </a:r>
            <a:r>
              <a:rPr sz="2000" dirty="0">
                <a:latin typeface="Calibri"/>
                <a:cs typeface="Calibri"/>
              </a:rPr>
              <a:t>	=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TC/Q</a:t>
            </a:r>
            <a:endParaRPr sz="2000">
              <a:latin typeface="Calibri"/>
              <a:cs typeface="Calibri"/>
            </a:endParaRPr>
          </a:p>
          <a:p>
            <a:pPr marL="2755900">
              <a:lnSpc>
                <a:spcPts val="1505"/>
              </a:lnSpc>
            </a:pPr>
            <a:r>
              <a:rPr sz="2000" dirty="0">
                <a:latin typeface="Calibri"/>
                <a:cs typeface="Calibri"/>
              </a:rPr>
              <a:t>=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(TVC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+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TFC)/Q</a:t>
            </a:r>
            <a:endParaRPr sz="2000">
              <a:latin typeface="Calibri"/>
              <a:cs typeface="Calibri"/>
            </a:endParaRPr>
          </a:p>
          <a:p>
            <a:pPr marL="2755900">
              <a:lnSpc>
                <a:spcPts val="2280"/>
              </a:lnSpc>
              <a:spcBef>
                <a:spcPts val="240"/>
              </a:spcBef>
            </a:pPr>
            <a:r>
              <a:rPr sz="2000" dirty="0">
                <a:latin typeface="Calibri"/>
                <a:cs typeface="Calibri"/>
              </a:rPr>
              <a:t>=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TVC/Q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+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TFC/Q</a:t>
            </a:r>
            <a:endParaRPr sz="2000">
              <a:latin typeface="Calibri"/>
              <a:cs typeface="Calibri"/>
            </a:endParaRPr>
          </a:p>
          <a:p>
            <a:pPr marL="2755900">
              <a:lnSpc>
                <a:spcPts val="2280"/>
              </a:lnSpc>
            </a:pPr>
            <a:r>
              <a:rPr sz="2000" dirty="0">
                <a:latin typeface="Calibri"/>
                <a:cs typeface="Calibri"/>
              </a:rPr>
              <a:t>=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AVC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+</a:t>
            </a:r>
            <a:r>
              <a:rPr sz="2000" spc="-25" dirty="0">
                <a:latin typeface="Calibri"/>
                <a:cs typeface="Calibri"/>
              </a:rPr>
              <a:t> AFC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768854" y="2911348"/>
            <a:ext cx="24765" cy="24765"/>
          </a:xfrm>
          <a:custGeom>
            <a:avLst/>
            <a:gdLst/>
            <a:ahLst/>
            <a:cxnLst/>
            <a:rect l="l" t="t" r="r" b="b"/>
            <a:pathLst>
              <a:path w="24764" h="24764">
                <a:moveTo>
                  <a:pt x="19176" y="0"/>
                </a:moveTo>
                <a:lnTo>
                  <a:pt x="5587" y="0"/>
                </a:lnTo>
                <a:lnTo>
                  <a:pt x="0" y="5587"/>
                </a:lnTo>
                <a:lnTo>
                  <a:pt x="0" y="19303"/>
                </a:lnTo>
                <a:lnTo>
                  <a:pt x="5587" y="24764"/>
                </a:lnTo>
                <a:lnTo>
                  <a:pt x="19176" y="24764"/>
                </a:lnTo>
                <a:lnTo>
                  <a:pt x="24764" y="19303"/>
                </a:lnTo>
                <a:lnTo>
                  <a:pt x="24764" y="12446"/>
                </a:lnTo>
                <a:lnTo>
                  <a:pt x="24764" y="5587"/>
                </a:lnTo>
                <a:lnTo>
                  <a:pt x="191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052066" y="4699253"/>
            <a:ext cx="3456940" cy="1489075"/>
          </a:xfrm>
          <a:custGeom>
            <a:avLst/>
            <a:gdLst/>
            <a:ahLst/>
            <a:cxnLst/>
            <a:rect l="l" t="t" r="r" b="b"/>
            <a:pathLst>
              <a:path w="3456940" h="1489075">
                <a:moveTo>
                  <a:pt x="0" y="248158"/>
                </a:moveTo>
                <a:lnTo>
                  <a:pt x="5042" y="198151"/>
                </a:lnTo>
                <a:lnTo>
                  <a:pt x="19504" y="151572"/>
                </a:lnTo>
                <a:lnTo>
                  <a:pt x="42386" y="109419"/>
                </a:lnTo>
                <a:lnTo>
                  <a:pt x="72691" y="72691"/>
                </a:lnTo>
                <a:lnTo>
                  <a:pt x="109419" y="42386"/>
                </a:lnTo>
                <a:lnTo>
                  <a:pt x="151572" y="19504"/>
                </a:lnTo>
                <a:lnTo>
                  <a:pt x="198151" y="5042"/>
                </a:lnTo>
                <a:lnTo>
                  <a:pt x="248157" y="0"/>
                </a:lnTo>
                <a:lnTo>
                  <a:pt x="3208273" y="0"/>
                </a:lnTo>
                <a:lnTo>
                  <a:pt x="3258280" y="5042"/>
                </a:lnTo>
                <a:lnTo>
                  <a:pt x="3304859" y="19504"/>
                </a:lnTo>
                <a:lnTo>
                  <a:pt x="3347012" y="42386"/>
                </a:lnTo>
                <a:lnTo>
                  <a:pt x="3383740" y="72691"/>
                </a:lnTo>
                <a:lnTo>
                  <a:pt x="3414045" y="109419"/>
                </a:lnTo>
                <a:lnTo>
                  <a:pt x="3436927" y="151572"/>
                </a:lnTo>
                <a:lnTo>
                  <a:pt x="3451389" y="198151"/>
                </a:lnTo>
                <a:lnTo>
                  <a:pt x="3456431" y="248158"/>
                </a:lnTo>
                <a:lnTo>
                  <a:pt x="3456431" y="1240790"/>
                </a:lnTo>
                <a:lnTo>
                  <a:pt x="3451389" y="1290803"/>
                </a:lnTo>
                <a:lnTo>
                  <a:pt x="3436927" y="1337386"/>
                </a:lnTo>
                <a:lnTo>
                  <a:pt x="3414045" y="1379539"/>
                </a:lnTo>
                <a:lnTo>
                  <a:pt x="3383740" y="1416265"/>
                </a:lnTo>
                <a:lnTo>
                  <a:pt x="3347012" y="1446567"/>
                </a:lnTo>
                <a:lnTo>
                  <a:pt x="3304859" y="1469447"/>
                </a:lnTo>
                <a:lnTo>
                  <a:pt x="3258280" y="1483906"/>
                </a:lnTo>
                <a:lnTo>
                  <a:pt x="3208273" y="1488948"/>
                </a:lnTo>
                <a:lnTo>
                  <a:pt x="248157" y="1488948"/>
                </a:lnTo>
                <a:lnTo>
                  <a:pt x="198151" y="1483906"/>
                </a:lnTo>
                <a:lnTo>
                  <a:pt x="151572" y="1469447"/>
                </a:lnTo>
                <a:lnTo>
                  <a:pt x="109419" y="1446567"/>
                </a:lnTo>
                <a:lnTo>
                  <a:pt x="72691" y="1416265"/>
                </a:lnTo>
                <a:lnTo>
                  <a:pt x="42386" y="1379539"/>
                </a:lnTo>
                <a:lnTo>
                  <a:pt x="19504" y="1337386"/>
                </a:lnTo>
                <a:lnTo>
                  <a:pt x="5042" y="1290803"/>
                </a:lnTo>
                <a:lnTo>
                  <a:pt x="0" y="1240790"/>
                </a:lnTo>
                <a:lnTo>
                  <a:pt x="0" y="248158"/>
                </a:lnTo>
                <a:close/>
              </a:path>
            </a:pathLst>
          </a:custGeom>
          <a:ln w="25400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0712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24</a:t>
            </a:fld>
            <a:endParaRPr spc="-25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23266" rIns="0" bIns="0" rtlCol="0">
            <a:spAutoFit/>
          </a:bodyPr>
          <a:lstStyle/>
          <a:p>
            <a:pPr marL="163195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THE</a:t>
            </a:r>
            <a:r>
              <a:rPr sz="2000" spc="-50" dirty="0"/>
              <a:t> </a:t>
            </a:r>
            <a:r>
              <a:rPr sz="2000" spc="-10" dirty="0"/>
              <a:t>VARIOUS</a:t>
            </a:r>
            <a:r>
              <a:rPr sz="2000" spc="-45" dirty="0"/>
              <a:t> </a:t>
            </a:r>
            <a:r>
              <a:rPr sz="2000" dirty="0"/>
              <a:t>MEASURES</a:t>
            </a:r>
            <a:r>
              <a:rPr sz="2000" spc="-35" dirty="0"/>
              <a:t> </a:t>
            </a:r>
            <a:r>
              <a:rPr sz="2000" dirty="0"/>
              <a:t>OF</a:t>
            </a:r>
            <a:r>
              <a:rPr sz="2000" spc="-45" dirty="0"/>
              <a:t> </a:t>
            </a:r>
            <a:r>
              <a:rPr sz="2000" spc="-20" dirty="0"/>
              <a:t>COST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409143" y="1152906"/>
            <a:ext cx="8259445" cy="49041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owner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business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will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interested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answering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two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questions:</a:t>
            </a:r>
            <a:endParaRPr sz="20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1914"/>
              </a:spcBef>
              <a:buAutoNum type="arabicPeriod" startAt="2"/>
              <a:tabLst>
                <a:tab pos="469900" algn="l"/>
              </a:tabLst>
            </a:pPr>
            <a:r>
              <a:rPr sz="2000" dirty="0">
                <a:latin typeface="Calibri"/>
                <a:cs typeface="Calibri"/>
              </a:rPr>
              <a:t>How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much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does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produce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an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extra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unit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output?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  <a:buFont typeface="Calibri"/>
              <a:buAutoNum type="arabicPeriod" startAt="2"/>
            </a:pPr>
            <a:endParaRPr sz="2000">
              <a:latin typeface="Calibri"/>
              <a:cs typeface="Calibri"/>
            </a:endParaRPr>
          </a:p>
          <a:p>
            <a:pPr marL="812800" marR="106680" lvl="1" indent="-34290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812800" algn="l"/>
              </a:tabLst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Marginal</a:t>
            </a:r>
            <a:r>
              <a:rPr sz="2000" b="1" spc="-7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cost</a:t>
            </a:r>
            <a:r>
              <a:rPr sz="2000" b="1" spc="-7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(MC)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measures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increase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total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arises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from </a:t>
            </a:r>
            <a:r>
              <a:rPr sz="2000" dirty="0">
                <a:latin typeface="Calibri"/>
                <a:cs typeface="Calibri"/>
              </a:rPr>
              <a:t>an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extra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unit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production,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i.e.,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extra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producing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one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more </a:t>
            </a:r>
            <a:r>
              <a:rPr sz="2000" dirty="0">
                <a:latin typeface="Calibri"/>
                <a:cs typeface="Calibri"/>
              </a:rPr>
              <a:t>unit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10" dirty="0">
                <a:latin typeface="Calibri"/>
                <a:cs typeface="Calibri"/>
              </a:rPr>
              <a:t> output.</a:t>
            </a:r>
            <a:endParaRPr sz="20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919"/>
              </a:spcBef>
              <a:buFont typeface="Wingdings"/>
              <a:buChar char=""/>
            </a:pPr>
            <a:endParaRPr sz="2000">
              <a:latin typeface="Calibri"/>
              <a:cs typeface="Calibri"/>
            </a:endParaRPr>
          </a:p>
          <a:p>
            <a:pPr marL="812800" marR="5080" lvl="1" indent="-342900">
              <a:lnSpc>
                <a:spcPct val="100000"/>
              </a:lnSpc>
              <a:buFont typeface="Wingdings"/>
              <a:buChar char=""/>
              <a:tabLst>
                <a:tab pos="812800" algn="l"/>
              </a:tabLst>
            </a:pPr>
            <a:r>
              <a:rPr sz="2000" b="1" dirty="0">
                <a:latin typeface="Calibri"/>
                <a:cs typeface="Calibri"/>
              </a:rPr>
              <a:t>Local</a:t>
            </a:r>
            <a:r>
              <a:rPr sz="2000" b="1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concept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ratio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change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total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production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and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change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total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output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360"/>
              </a:spcBef>
            </a:pPr>
            <a:endParaRPr sz="2000">
              <a:latin typeface="Calibri"/>
              <a:cs typeface="Calibri"/>
            </a:endParaRPr>
          </a:p>
          <a:p>
            <a:pPr marL="2298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MC</a:t>
            </a:r>
            <a:r>
              <a:rPr sz="2000" spc="3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change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total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/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change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quantity</a:t>
            </a:r>
            <a:endParaRPr sz="2000">
              <a:latin typeface="Calibri"/>
              <a:cs typeface="Calibri"/>
            </a:endParaRPr>
          </a:p>
          <a:p>
            <a:pPr marL="2755900">
              <a:lnSpc>
                <a:spcPct val="100000"/>
              </a:lnSpc>
              <a:spcBef>
                <a:spcPts val="480"/>
              </a:spcBef>
            </a:pPr>
            <a:r>
              <a:rPr sz="2000" spc="-10" dirty="0">
                <a:latin typeface="Calibri"/>
                <a:cs typeface="Calibri"/>
              </a:rPr>
              <a:t>=∆TC/∆Q</a:t>
            </a:r>
            <a:endParaRPr sz="2000">
              <a:latin typeface="Calibri"/>
              <a:cs typeface="Calibri"/>
            </a:endParaRPr>
          </a:p>
          <a:p>
            <a:pPr marL="275590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latin typeface="Calibri"/>
                <a:cs typeface="Calibri"/>
              </a:rPr>
              <a:t>(=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TC(Q+1)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–TC(Q))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768854" y="2911348"/>
            <a:ext cx="24765" cy="24765"/>
          </a:xfrm>
          <a:custGeom>
            <a:avLst/>
            <a:gdLst/>
            <a:ahLst/>
            <a:cxnLst/>
            <a:rect l="l" t="t" r="r" b="b"/>
            <a:pathLst>
              <a:path w="24764" h="24764">
                <a:moveTo>
                  <a:pt x="19176" y="0"/>
                </a:moveTo>
                <a:lnTo>
                  <a:pt x="5587" y="0"/>
                </a:lnTo>
                <a:lnTo>
                  <a:pt x="0" y="5587"/>
                </a:lnTo>
                <a:lnTo>
                  <a:pt x="0" y="19303"/>
                </a:lnTo>
                <a:lnTo>
                  <a:pt x="5587" y="24764"/>
                </a:lnTo>
                <a:lnTo>
                  <a:pt x="19176" y="24764"/>
                </a:lnTo>
                <a:lnTo>
                  <a:pt x="24764" y="19303"/>
                </a:lnTo>
                <a:lnTo>
                  <a:pt x="24764" y="12446"/>
                </a:lnTo>
                <a:lnTo>
                  <a:pt x="24764" y="5587"/>
                </a:lnTo>
                <a:lnTo>
                  <a:pt x="191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578478" y="3054350"/>
            <a:ext cx="24765" cy="24765"/>
          </a:xfrm>
          <a:custGeom>
            <a:avLst/>
            <a:gdLst/>
            <a:ahLst/>
            <a:cxnLst/>
            <a:rect l="l" t="t" r="r" b="b"/>
            <a:pathLst>
              <a:path w="24764" h="24764">
                <a:moveTo>
                  <a:pt x="19176" y="0"/>
                </a:moveTo>
                <a:lnTo>
                  <a:pt x="5587" y="0"/>
                </a:lnTo>
                <a:lnTo>
                  <a:pt x="0" y="5461"/>
                </a:lnTo>
                <a:lnTo>
                  <a:pt x="0" y="19176"/>
                </a:lnTo>
                <a:lnTo>
                  <a:pt x="5587" y="24764"/>
                </a:lnTo>
                <a:lnTo>
                  <a:pt x="19176" y="24764"/>
                </a:lnTo>
                <a:lnTo>
                  <a:pt x="24765" y="19176"/>
                </a:lnTo>
                <a:lnTo>
                  <a:pt x="24765" y="12319"/>
                </a:lnTo>
                <a:lnTo>
                  <a:pt x="24765" y="5461"/>
                </a:lnTo>
                <a:lnTo>
                  <a:pt x="191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0712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25</a:t>
            </a:fld>
            <a:endParaRPr spc="-25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23266" rIns="0" bIns="0" rtlCol="0">
            <a:spAutoFit/>
          </a:bodyPr>
          <a:lstStyle/>
          <a:p>
            <a:pPr marL="163195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THE</a:t>
            </a:r>
            <a:r>
              <a:rPr sz="2000" spc="-50" dirty="0"/>
              <a:t> </a:t>
            </a:r>
            <a:r>
              <a:rPr sz="2000" spc="-10" dirty="0"/>
              <a:t>VARIOUS</a:t>
            </a:r>
            <a:r>
              <a:rPr sz="2000" spc="-45" dirty="0"/>
              <a:t> </a:t>
            </a:r>
            <a:r>
              <a:rPr sz="2000" dirty="0"/>
              <a:t>MEASURES</a:t>
            </a:r>
            <a:r>
              <a:rPr sz="2000" spc="-35" dirty="0"/>
              <a:t> </a:t>
            </a:r>
            <a:r>
              <a:rPr sz="2000" dirty="0"/>
              <a:t>OF</a:t>
            </a:r>
            <a:r>
              <a:rPr sz="2000" spc="-45" dirty="0"/>
              <a:t> </a:t>
            </a:r>
            <a:r>
              <a:rPr sz="2000" spc="-20" dirty="0"/>
              <a:t>COST</a:t>
            </a:r>
            <a:endParaRPr sz="20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90667" y="1733484"/>
            <a:ext cx="4539201" cy="3837563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0712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26</a:t>
            </a:fld>
            <a:endParaRPr spc="-25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79514" y="1628775"/>
            <a:ext cx="5544820" cy="1443355"/>
            <a:chOff x="179514" y="1628775"/>
            <a:chExt cx="5544820" cy="1443355"/>
          </a:xfrm>
        </p:grpSpPr>
        <p:sp>
          <p:nvSpPr>
            <p:cNvPr id="3" name="object 3"/>
            <p:cNvSpPr/>
            <p:nvPr/>
          </p:nvSpPr>
          <p:spPr>
            <a:xfrm>
              <a:off x="179514" y="1628774"/>
              <a:ext cx="5544820" cy="1011555"/>
            </a:xfrm>
            <a:custGeom>
              <a:avLst/>
              <a:gdLst/>
              <a:ahLst/>
              <a:cxnLst/>
              <a:rect l="l" t="t" r="r" b="b"/>
              <a:pathLst>
                <a:path w="5544820" h="1011555">
                  <a:moveTo>
                    <a:pt x="5544617" y="0"/>
                  </a:moveTo>
                  <a:lnTo>
                    <a:pt x="5544617" y="0"/>
                  </a:lnTo>
                  <a:lnTo>
                    <a:pt x="0" y="0"/>
                  </a:lnTo>
                  <a:lnTo>
                    <a:pt x="0" y="1011301"/>
                  </a:lnTo>
                  <a:lnTo>
                    <a:pt x="5544617" y="1011301"/>
                  </a:lnTo>
                  <a:lnTo>
                    <a:pt x="5544617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79514" y="2640101"/>
              <a:ext cx="1080135" cy="431800"/>
            </a:xfrm>
            <a:custGeom>
              <a:avLst/>
              <a:gdLst/>
              <a:ahLst/>
              <a:cxnLst/>
              <a:rect l="l" t="t" r="r" b="b"/>
              <a:pathLst>
                <a:path w="1080135" h="431800">
                  <a:moveTo>
                    <a:pt x="1080122" y="0"/>
                  </a:moveTo>
                  <a:lnTo>
                    <a:pt x="0" y="0"/>
                  </a:lnTo>
                  <a:lnTo>
                    <a:pt x="0" y="431647"/>
                  </a:lnTo>
                  <a:lnTo>
                    <a:pt x="1080122" y="431647"/>
                  </a:lnTo>
                  <a:lnTo>
                    <a:pt x="1080122" y="0"/>
                  </a:lnTo>
                  <a:close/>
                </a:path>
              </a:pathLst>
            </a:custGeom>
            <a:solidFill>
              <a:srgbClr val="D0D7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179514" y="2640101"/>
            <a:ext cx="4059554" cy="863600"/>
            <a:chOff x="179514" y="2640101"/>
            <a:chExt cx="4059554" cy="863600"/>
          </a:xfrm>
        </p:grpSpPr>
        <p:sp>
          <p:nvSpPr>
            <p:cNvPr id="6" name="object 6"/>
            <p:cNvSpPr/>
            <p:nvPr/>
          </p:nvSpPr>
          <p:spPr>
            <a:xfrm>
              <a:off x="1259636" y="2640101"/>
              <a:ext cx="2979420" cy="431800"/>
            </a:xfrm>
            <a:custGeom>
              <a:avLst/>
              <a:gdLst/>
              <a:ahLst/>
              <a:cxnLst/>
              <a:rect l="l" t="t" r="r" b="b"/>
              <a:pathLst>
                <a:path w="2979420" h="431800">
                  <a:moveTo>
                    <a:pt x="2979369" y="0"/>
                  </a:moveTo>
                  <a:lnTo>
                    <a:pt x="2952318" y="0"/>
                  </a:lnTo>
                  <a:lnTo>
                    <a:pt x="1656207" y="0"/>
                  </a:lnTo>
                  <a:lnTo>
                    <a:pt x="0" y="0"/>
                  </a:lnTo>
                  <a:lnTo>
                    <a:pt x="0" y="431647"/>
                  </a:lnTo>
                  <a:lnTo>
                    <a:pt x="1656156" y="431647"/>
                  </a:lnTo>
                  <a:lnTo>
                    <a:pt x="2952318" y="431647"/>
                  </a:lnTo>
                  <a:lnTo>
                    <a:pt x="2979369" y="431647"/>
                  </a:lnTo>
                  <a:lnTo>
                    <a:pt x="2979369" y="0"/>
                  </a:lnTo>
                  <a:close/>
                </a:path>
              </a:pathLst>
            </a:custGeom>
            <a:solidFill>
              <a:srgbClr val="D0D7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79514" y="3071774"/>
              <a:ext cx="1080135" cy="431800"/>
            </a:xfrm>
            <a:custGeom>
              <a:avLst/>
              <a:gdLst/>
              <a:ahLst/>
              <a:cxnLst/>
              <a:rect l="l" t="t" r="r" b="b"/>
              <a:pathLst>
                <a:path w="1080135" h="431800">
                  <a:moveTo>
                    <a:pt x="1080122" y="0"/>
                  </a:moveTo>
                  <a:lnTo>
                    <a:pt x="0" y="0"/>
                  </a:lnTo>
                  <a:lnTo>
                    <a:pt x="0" y="431647"/>
                  </a:lnTo>
                  <a:lnTo>
                    <a:pt x="1080122" y="431647"/>
                  </a:lnTo>
                  <a:lnTo>
                    <a:pt x="1080122" y="0"/>
                  </a:lnTo>
                  <a:close/>
                </a:path>
              </a:pathLst>
            </a:custGeom>
            <a:solidFill>
              <a:srgbClr val="E9EC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179514" y="3071774"/>
            <a:ext cx="4059554" cy="863600"/>
            <a:chOff x="179514" y="3071774"/>
            <a:chExt cx="4059554" cy="863600"/>
          </a:xfrm>
        </p:grpSpPr>
        <p:sp>
          <p:nvSpPr>
            <p:cNvPr id="9" name="object 9"/>
            <p:cNvSpPr/>
            <p:nvPr/>
          </p:nvSpPr>
          <p:spPr>
            <a:xfrm>
              <a:off x="1259636" y="3071774"/>
              <a:ext cx="2979420" cy="431800"/>
            </a:xfrm>
            <a:custGeom>
              <a:avLst/>
              <a:gdLst/>
              <a:ahLst/>
              <a:cxnLst/>
              <a:rect l="l" t="t" r="r" b="b"/>
              <a:pathLst>
                <a:path w="2979420" h="431800">
                  <a:moveTo>
                    <a:pt x="2979369" y="0"/>
                  </a:moveTo>
                  <a:lnTo>
                    <a:pt x="2952318" y="0"/>
                  </a:lnTo>
                  <a:lnTo>
                    <a:pt x="1656207" y="0"/>
                  </a:lnTo>
                  <a:lnTo>
                    <a:pt x="0" y="0"/>
                  </a:lnTo>
                  <a:lnTo>
                    <a:pt x="0" y="431647"/>
                  </a:lnTo>
                  <a:lnTo>
                    <a:pt x="1656156" y="431647"/>
                  </a:lnTo>
                  <a:lnTo>
                    <a:pt x="2952318" y="431647"/>
                  </a:lnTo>
                  <a:lnTo>
                    <a:pt x="2979369" y="431647"/>
                  </a:lnTo>
                  <a:lnTo>
                    <a:pt x="2979369" y="0"/>
                  </a:lnTo>
                  <a:close/>
                </a:path>
              </a:pathLst>
            </a:custGeom>
            <a:solidFill>
              <a:srgbClr val="E9EC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79514" y="3503447"/>
              <a:ext cx="1080135" cy="431800"/>
            </a:xfrm>
            <a:custGeom>
              <a:avLst/>
              <a:gdLst/>
              <a:ahLst/>
              <a:cxnLst/>
              <a:rect l="l" t="t" r="r" b="b"/>
              <a:pathLst>
                <a:path w="1080135" h="431800">
                  <a:moveTo>
                    <a:pt x="1080122" y="0"/>
                  </a:moveTo>
                  <a:lnTo>
                    <a:pt x="0" y="0"/>
                  </a:lnTo>
                  <a:lnTo>
                    <a:pt x="0" y="431647"/>
                  </a:lnTo>
                  <a:lnTo>
                    <a:pt x="1080122" y="431647"/>
                  </a:lnTo>
                  <a:lnTo>
                    <a:pt x="1080122" y="0"/>
                  </a:lnTo>
                  <a:close/>
                </a:path>
              </a:pathLst>
            </a:custGeom>
            <a:solidFill>
              <a:srgbClr val="D0D7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179514" y="3503447"/>
            <a:ext cx="4059554" cy="863600"/>
            <a:chOff x="179514" y="3503447"/>
            <a:chExt cx="4059554" cy="863600"/>
          </a:xfrm>
        </p:grpSpPr>
        <p:sp>
          <p:nvSpPr>
            <p:cNvPr id="12" name="object 12"/>
            <p:cNvSpPr/>
            <p:nvPr/>
          </p:nvSpPr>
          <p:spPr>
            <a:xfrm>
              <a:off x="1259636" y="3503447"/>
              <a:ext cx="2979420" cy="431800"/>
            </a:xfrm>
            <a:custGeom>
              <a:avLst/>
              <a:gdLst/>
              <a:ahLst/>
              <a:cxnLst/>
              <a:rect l="l" t="t" r="r" b="b"/>
              <a:pathLst>
                <a:path w="2979420" h="431800">
                  <a:moveTo>
                    <a:pt x="2979369" y="0"/>
                  </a:moveTo>
                  <a:lnTo>
                    <a:pt x="2952318" y="0"/>
                  </a:lnTo>
                  <a:lnTo>
                    <a:pt x="1656207" y="0"/>
                  </a:lnTo>
                  <a:lnTo>
                    <a:pt x="0" y="0"/>
                  </a:lnTo>
                  <a:lnTo>
                    <a:pt x="0" y="431647"/>
                  </a:lnTo>
                  <a:lnTo>
                    <a:pt x="1656156" y="431647"/>
                  </a:lnTo>
                  <a:lnTo>
                    <a:pt x="2952318" y="431647"/>
                  </a:lnTo>
                  <a:lnTo>
                    <a:pt x="2979369" y="431647"/>
                  </a:lnTo>
                  <a:lnTo>
                    <a:pt x="2979369" y="0"/>
                  </a:lnTo>
                  <a:close/>
                </a:path>
              </a:pathLst>
            </a:custGeom>
            <a:solidFill>
              <a:srgbClr val="D0D7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79514" y="3934993"/>
              <a:ext cx="1080135" cy="431800"/>
            </a:xfrm>
            <a:custGeom>
              <a:avLst/>
              <a:gdLst/>
              <a:ahLst/>
              <a:cxnLst/>
              <a:rect l="l" t="t" r="r" b="b"/>
              <a:pathLst>
                <a:path w="1080135" h="431800">
                  <a:moveTo>
                    <a:pt x="1080122" y="0"/>
                  </a:moveTo>
                  <a:lnTo>
                    <a:pt x="0" y="0"/>
                  </a:lnTo>
                  <a:lnTo>
                    <a:pt x="0" y="431647"/>
                  </a:lnTo>
                  <a:lnTo>
                    <a:pt x="1080122" y="431647"/>
                  </a:lnTo>
                  <a:lnTo>
                    <a:pt x="1080122" y="0"/>
                  </a:lnTo>
                  <a:close/>
                </a:path>
              </a:pathLst>
            </a:custGeom>
            <a:solidFill>
              <a:srgbClr val="E9EC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179514" y="3934993"/>
            <a:ext cx="4059554" cy="863600"/>
            <a:chOff x="179514" y="3934993"/>
            <a:chExt cx="4059554" cy="863600"/>
          </a:xfrm>
        </p:grpSpPr>
        <p:sp>
          <p:nvSpPr>
            <p:cNvPr id="15" name="object 15"/>
            <p:cNvSpPr/>
            <p:nvPr/>
          </p:nvSpPr>
          <p:spPr>
            <a:xfrm>
              <a:off x="1259636" y="3934993"/>
              <a:ext cx="2979420" cy="431800"/>
            </a:xfrm>
            <a:custGeom>
              <a:avLst/>
              <a:gdLst/>
              <a:ahLst/>
              <a:cxnLst/>
              <a:rect l="l" t="t" r="r" b="b"/>
              <a:pathLst>
                <a:path w="2979420" h="431800">
                  <a:moveTo>
                    <a:pt x="2979369" y="0"/>
                  </a:moveTo>
                  <a:lnTo>
                    <a:pt x="2952318" y="0"/>
                  </a:lnTo>
                  <a:lnTo>
                    <a:pt x="1656207" y="0"/>
                  </a:lnTo>
                  <a:lnTo>
                    <a:pt x="0" y="0"/>
                  </a:lnTo>
                  <a:lnTo>
                    <a:pt x="0" y="431647"/>
                  </a:lnTo>
                  <a:lnTo>
                    <a:pt x="1656156" y="431647"/>
                  </a:lnTo>
                  <a:lnTo>
                    <a:pt x="2952318" y="431647"/>
                  </a:lnTo>
                  <a:lnTo>
                    <a:pt x="2979369" y="431647"/>
                  </a:lnTo>
                  <a:lnTo>
                    <a:pt x="2979369" y="0"/>
                  </a:lnTo>
                  <a:close/>
                </a:path>
              </a:pathLst>
            </a:custGeom>
            <a:solidFill>
              <a:srgbClr val="E9EC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9514" y="4366666"/>
              <a:ext cx="1080135" cy="431800"/>
            </a:xfrm>
            <a:custGeom>
              <a:avLst/>
              <a:gdLst/>
              <a:ahLst/>
              <a:cxnLst/>
              <a:rect l="l" t="t" r="r" b="b"/>
              <a:pathLst>
                <a:path w="1080135" h="431800">
                  <a:moveTo>
                    <a:pt x="1080122" y="0"/>
                  </a:moveTo>
                  <a:lnTo>
                    <a:pt x="0" y="0"/>
                  </a:lnTo>
                  <a:lnTo>
                    <a:pt x="0" y="431647"/>
                  </a:lnTo>
                  <a:lnTo>
                    <a:pt x="1080122" y="431647"/>
                  </a:lnTo>
                  <a:lnTo>
                    <a:pt x="1080122" y="0"/>
                  </a:lnTo>
                  <a:close/>
                </a:path>
              </a:pathLst>
            </a:custGeom>
            <a:solidFill>
              <a:srgbClr val="D0D7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179514" y="4366666"/>
            <a:ext cx="4059554" cy="863600"/>
            <a:chOff x="179514" y="4366666"/>
            <a:chExt cx="4059554" cy="863600"/>
          </a:xfrm>
        </p:grpSpPr>
        <p:sp>
          <p:nvSpPr>
            <p:cNvPr id="18" name="object 18"/>
            <p:cNvSpPr/>
            <p:nvPr/>
          </p:nvSpPr>
          <p:spPr>
            <a:xfrm>
              <a:off x="1259636" y="4366666"/>
              <a:ext cx="2979420" cy="431800"/>
            </a:xfrm>
            <a:custGeom>
              <a:avLst/>
              <a:gdLst/>
              <a:ahLst/>
              <a:cxnLst/>
              <a:rect l="l" t="t" r="r" b="b"/>
              <a:pathLst>
                <a:path w="2979420" h="431800">
                  <a:moveTo>
                    <a:pt x="2979369" y="0"/>
                  </a:moveTo>
                  <a:lnTo>
                    <a:pt x="2952318" y="0"/>
                  </a:lnTo>
                  <a:lnTo>
                    <a:pt x="1656207" y="0"/>
                  </a:lnTo>
                  <a:lnTo>
                    <a:pt x="0" y="0"/>
                  </a:lnTo>
                  <a:lnTo>
                    <a:pt x="0" y="431647"/>
                  </a:lnTo>
                  <a:lnTo>
                    <a:pt x="1656156" y="431647"/>
                  </a:lnTo>
                  <a:lnTo>
                    <a:pt x="2952318" y="431647"/>
                  </a:lnTo>
                  <a:lnTo>
                    <a:pt x="2979369" y="431647"/>
                  </a:lnTo>
                  <a:lnTo>
                    <a:pt x="2979369" y="0"/>
                  </a:lnTo>
                  <a:close/>
                </a:path>
              </a:pathLst>
            </a:custGeom>
            <a:solidFill>
              <a:srgbClr val="D0D7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9514" y="4798339"/>
              <a:ext cx="1080135" cy="431800"/>
            </a:xfrm>
            <a:custGeom>
              <a:avLst/>
              <a:gdLst/>
              <a:ahLst/>
              <a:cxnLst/>
              <a:rect l="l" t="t" r="r" b="b"/>
              <a:pathLst>
                <a:path w="1080135" h="431800">
                  <a:moveTo>
                    <a:pt x="1080122" y="0"/>
                  </a:moveTo>
                  <a:lnTo>
                    <a:pt x="0" y="0"/>
                  </a:lnTo>
                  <a:lnTo>
                    <a:pt x="0" y="431647"/>
                  </a:lnTo>
                  <a:lnTo>
                    <a:pt x="1080122" y="431647"/>
                  </a:lnTo>
                  <a:lnTo>
                    <a:pt x="1080122" y="0"/>
                  </a:lnTo>
                  <a:close/>
                </a:path>
              </a:pathLst>
            </a:custGeom>
            <a:solidFill>
              <a:srgbClr val="E9EC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0" name="object 20"/>
          <p:cNvGrpSpPr/>
          <p:nvPr/>
        </p:nvGrpSpPr>
        <p:grpSpPr>
          <a:xfrm>
            <a:off x="179514" y="4798339"/>
            <a:ext cx="4059554" cy="863600"/>
            <a:chOff x="179514" y="4798339"/>
            <a:chExt cx="4059554" cy="863600"/>
          </a:xfrm>
        </p:grpSpPr>
        <p:sp>
          <p:nvSpPr>
            <p:cNvPr id="21" name="object 21"/>
            <p:cNvSpPr/>
            <p:nvPr/>
          </p:nvSpPr>
          <p:spPr>
            <a:xfrm>
              <a:off x="1259636" y="4798339"/>
              <a:ext cx="2979420" cy="431800"/>
            </a:xfrm>
            <a:custGeom>
              <a:avLst/>
              <a:gdLst/>
              <a:ahLst/>
              <a:cxnLst/>
              <a:rect l="l" t="t" r="r" b="b"/>
              <a:pathLst>
                <a:path w="2979420" h="431800">
                  <a:moveTo>
                    <a:pt x="2979369" y="0"/>
                  </a:moveTo>
                  <a:lnTo>
                    <a:pt x="2952318" y="0"/>
                  </a:lnTo>
                  <a:lnTo>
                    <a:pt x="1656207" y="0"/>
                  </a:lnTo>
                  <a:lnTo>
                    <a:pt x="0" y="0"/>
                  </a:lnTo>
                  <a:lnTo>
                    <a:pt x="0" y="431647"/>
                  </a:lnTo>
                  <a:lnTo>
                    <a:pt x="1656156" y="431647"/>
                  </a:lnTo>
                  <a:lnTo>
                    <a:pt x="2952318" y="431647"/>
                  </a:lnTo>
                  <a:lnTo>
                    <a:pt x="2979369" y="431647"/>
                  </a:lnTo>
                  <a:lnTo>
                    <a:pt x="2979369" y="0"/>
                  </a:lnTo>
                  <a:close/>
                </a:path>
              </a:pathLst>
            </a:custGeom>
            <a:solidFill>
              <a:srgbClr val="E9EC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9514" y="5229999"/>
              <a:ext cx="1080135" cy="431800"/>
            </a:xfrm>
            <a:custGeom>
              <a:avLst/>
              <a:gdLst/>
              <a:ahLst/>
              <a:cxnLst/>
              <a:rect l="l" t="t" r="r" b="b"/>
              <a:pathLst>
                <a:path w="1080135" h="431800">
                  <a:moveTo>
                    <a:pt x="1080122" y="0"/>
                  </a:moveTo>
                  <a:lnTo>
                    <a:pt x="0" y="0"/>
                  </a:lnTo>
                  <a:lnTo>
                    <a:pt x="0" y="431647"/>
                  </a:lnTo>
                  <a:lnTo>
                    <a:pt x="1080122" y="431647"/>
                  </a:lnTo>
                  <a:lnTo>
                    <a:pt x="1080122" y="0"/>
                  </a:lnTo>
                  <a:close/>
                </a:path>
              </a:pathLst>
            </a:custGeom>
            <a:solidFill>
              <a:srgbClr val="D0D7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3" name="object 23"/>
          <p:cNvGrpSpPr/>
          <p:nvPr/>
        </p:nvGrpSpPr>
        <p:grpSpPr>
          <a:xfrm>
            <a:off x="179514" y="5229999"/>
            <a:ext cx="4059554" cy="863600"/>
            <a:chOff x="179514" y="5229999"/>
            <a:chExt cx="4059554" cy="863600"/>
          </a:xfrm>
        </p:grpSpPr>
        <p:sp>
          <p:nvSpPr>
            <p:cNvPr id="24" name="object 24"/>
            <p:cNvSpPr/>
            <p:nvPr/>
          </p:nvSpPr>
          <p:spPr>
            <a:xfrm>
              <a:off x="1259636" y="5229999"/>
              <a:ext cx="2979420" cy="431800"/>
            </a:xfrm>
            <a:custGeom>
              <a:avLst/>
              <a:gdLst/>
              <a:ahLst/>
              <a:cxnLst/>
              <a:rect l="l" t="t" r="r" b="b"/>
              <a:pathLst>
                <a:path w="2979420" h="431800">
                  <a:moveTo>
                    <a:pt x="2979369" y="0"/>
                  </a:moveTo>
                  <a:lnTo>
                    <a:pt x="2952318" y="0"/>
                  </a:lnTo>
                  <a:lnTo>
                    <a:pt x="1656207" y="0"/>
                  </a:lnTo>
                  <a:lnTo>
                    <a:pt x="0" y="0"/>
                  </a:lnTo>
                  <a:lnTo>
                    <a:pt x="0" y="431647"/>
                  </a:lnTo>
                  <a:lnTo>
                    <a:pt x="1656156" y="431647"/>
                  </a:lnTo>
                  <a:lnTo>
                    <a:pt x="2952318" y="431647"/>
                  </a:lnTo>
                  <a:lnTo>
                    <a:pt x="2979369" y="431647"/>
                  </a:lnTo>
                  <a:lnTo>
                    <a:pt x="2979369" y="0"/>
                  </a:lnTo>
                  <a:close/>
                </a:path>
              </a:pathLst>
            </a:custGeom>
            <a:solidFill>
              <a:srgbClr val="D0D7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79514" y="5661647"/>
              <a:ext cx="1080135" cy="431800"/>
            </a:xfrm>
            <a:custGeom>
              <a:avLst/>
              <a:gdLst/>
              <a:ahLst/>
              <a:cxnLst/>
              <a:rect l="l" t="t" r="r" b="b"/>
              <a:pathLst>
                <a:path w="1080135" h="431800">
                  <a:moveTo>
                    <a:pt x="1080122" y="0"/>
                  </a:moveTo>
                  <a:lnTo>
                    <a:pt x="0" y="0"/>
                  </a:lnTo>
                  <a:lnTo>
                    <a:pt x="0" y="431647"/>
                  </a:lnTo>
                  <a:lnTo>
                    <a:pt x="1080122" y="431647"/>
                  </a:lnTo>
                  <a:lnTo>
                    <a:pt x="1080122" y="0"/>
                  </a:lnTo>
                  <a:close/>
                </a:path>
              </a:pathLst>
            </a:custGeom>
            <a:solidFill>
              <a:srgbClr val="E9EC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6" name="object 26"/>
          <p:cNvGrpSpPr/>
          <p:nvPr/>
        </p:nvGrpSpPr>
        <p:grpSpPr>
          <a:xfrm>
            <a:off x="1253286" y="1622425"/>
            <a:ext cx="2985770" cy="4477385"/>
            <a:chOff x="1253286" y="1622425"/>
            <a:chExt cx="2985770" cy="4477385"/>
          </a:xfrm>
        </p:grpSpPr>
        <p:sp>
          <p:nvSpPr>
            <p:cNvPr id="27" name="object 27"/>
            <p:cNvSpPr/>
            <p:nvPr/>
          </p:nvSpPr>
          <p:spPr>
            <a:xfrm>
              <a:off x="1259636" y="5661647"/>
              <a:ext cx="2979420" cy="431800"/>
            </a:xfrm>
            <a:custGeom>
              <a:avLst/>
              <a:gdLst/>
              <a:ahLst/>
              <a:cxnLst/>
              <a:rect l="l" t="t" r="r" b="b"/>
              <a:pathLst>
                <a:path w="2979420" h="431800">
                  <a:moveTo>
                    <a:pt x="2979369" y="0"/>
                  </a:moveTo>
                  <a:lnTo>
                    <a:pt x="2952318" y="0"/>
                  </a:lnTo>
                  <a:lnTo>
                    <a:pt x="1656207" y="0"/>
                  </a:lnTo>
                  <a:lnTo>
                    <a:pt x="0" y="0"/>
                  </a:lnTo>
                  <a:lnTo>
                    <a:pt x="0" y="431647"/>
                  </a:lnTo>
                  <a:lnTo>
                    <a:pt x="1656156" y="431647"/>
                  </a:lnTo>
                  <a:lnTo>
                    <a:pt x="2952318" y="431647"/>
                  </a:lnTo>
                  <a:lnTo>
                    <a:pt x="2979369" y="431647"/>
                  </a:lnTo>
                  <a:lnTo>
                    <a:pt x="2979369" y="0"/>
                  </a:lnTo>
                  <a:close/>
                </a:path>
              </a:pathLst>
            </a:custGeom>
            <a:solidFill>
              <a:srgbClr val="E9EC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259636" y="1622425"/>
              <a:ext cx="2952750" cy="4477385"/>
            </a:xfrm>
            <a:custGeom>
              <a:avLst/>
              <a:gdLst/>
              <a:ahLst/>
              <a:cxnLst/>
              <a:rect l="l" t="t" r="r" b="b"/>
              <a:pathLst>
                <a:path w="2952750" h="4477385">
                  <a:moveTo>
                    <a:pt x="0" y="0"/>
                  </a:moveTo>
                  <a:lnTo>
                    <a:pt x="0" y="4477219"/>
                  </a:lnTo>
                </a:path>
                <a:path w="2952750" h="4477385">
                  <a:moveTo>
                    <a:pt x="1656156" y="0"/>
                  </a:moveTo>
                  <a:lnTo>
                    <a:pt x="1656156" y="4477219"/>
                  </a:lnTo>
                </a:path>
                <a:path w="2952750" h="4477385">
                  <a:moveTo>
                    <a:pt x="2952318" y="0"/>
                  </a:moveTo>
                  <a:lnTo>
                    <a:pt x="2952318" y="447721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9" name="object 29"/>
          <p:cNvGrpSpPr/>
          <p:nvPr/>
        </p:nvGrpSpPr>
        <p:grpSpPr>
          <a:xfrm>
            <a:off x="154114" y="1616075"/>
            <a:ext cx="8764270" cy="4490085"/>
            <a:chOff x="154114" y="1616075"/>
            <a:chExt cx="8764270" cy="4490085"/>
          </a:xfrm>
        </p:grpSpPr>
        <p:sp>
          <p:nvSpPr>
            <p:cNvPr id="30" name="object 30"/>
            <p:cNvSpPr/>
            <p:nvPr/>
          </p:nvSpPr>
          <p:spPr>
            <a:xfrm>
              <a:off x="5724143" y="1622425"/>
              <a:ext cx="0" cy="4477385"/>
            </a:xfrm>
            <a:custGeom>
              <a:avLst/>
              <a:gdLst/>
              <a:ahLst/>
              <a:cxnLst/>
              <a:rect l="l" t="t" r="r" b="b"/>
              <a:pathLst>
                <a:path h="4477385">
                  <a:moveTo>
                    <a:pt x="0" y="0"/>
                  </a:moveTo>
                  <a:lnTo>
                    <a:pt x="0" y="447721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73164" y="2640075"/>
              <a:ext cx="8726170" cy="0"/>
            </a:xfrm>
            <a:custGeom>
              <a:avLst/>
              <a:gdLst/>
              <a:ahLst/>
              <a:cxnLst/>
              <a:rect l="l" t="t" r="r" b="b"/>
              <a:pathLst>
                <a:path w="8726170">
                  <a:moveTo>
                    <a:pt x="0" y="0"/>
                  </a:moveTo>
                  <a:lnTo>
                    <a:pt x="8725725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73164" y="1622425"/>
              <a:ext cx="8726170" cy="4477385"/>
            </a:xfrm>
            <a:custGeom>
              <a:avLst/>
              <a:gdLst/>
              <a:ahLst/>
              <a:cxnLst/>
              <a:rect l="l" t="t" r="r" b="b"/>
              <a:pathLst>
                <a:path w="8726170" h="4477385">
                  <a:moveTo>
                    <a:pt x="0" y="1449324"/>
                  </a:moveTo>
                  <a:lnTo>
                    <a:pt x="8725725" y="1449324"/>
                  </a:lnTo>
                </a:path>
                <a:path w="8726170" h="4477385">
                  <a:moveTo>
                    <a:pt x="0" y="1880997"/>
                  </a:moveTo>
                  <a:lnTo>
                    <a:pt x="8725725" y="1880997"/>
                  </a:lnTo>
                </a:path>
                <a:path w="8726170" h="4477385">
                  <a:moveTo>
                    <a:pt x="0" y="2312670"/>
                  </a:moveTo>
                  <a:lnTo>
                    <a:pt x="8725725" y="2312670"/>
                  </a:lnTo>
                </a:path>
                <a:path w="8726170" h="4477385">
                  <a:moveTo>
                    <a:pt x="0" y="2744216"/>
                  </a:moveTo>
                  <a:lnTo>
                    <a:pt x="8725725" y="2744216"/>
                  </a:lnTo>
                </a:path>
                <a:path w="8726170" h="4477385">
                  <a:moveTo>
                    <a:pt x="0" y="3175889"/>
                  </a:moveTo>
                  <a:lnTo>
                    <a:pt x="8725725" y="3175889"/>
                  </a:lnTo>
                </a:path>
                <a:path w="8726170" h="4477385">
                  <a:moveTo>
                    <a:pt x="0" y="3607562"/>
                  </a:moveTo>
                  <a:lnTo>
                    <a:pt x="8725725" y="3607562"/>
                  </a:lnTo>
                </a:path>
                <a:path w="8726170" h="4477385">
                  <a:moveTo>
                    <a:pt x="0" y="4039222"/>
                  </a:moveTo>
                  <a:lnTo>
                    <a:pt x="8725725" y="4039222"/>
                  </a:lnTo>
                </a:path>
                <a:path w="8726170" h="4477385">
                  <a:moveTo>
                    <a:pt x="6350" y="0"/>
                  </a:moveTo>
                  <a:lnTo>
                    <a:pt x="6350" y="4477219"/>
                  </a:lnTo>
                </a:path>
                <a:path w="8726170" h="4477385">
                  <a:moveTo>
                    <a:pt x="0" y="6350"/>
                  </a:moveTo>
                  <a:lnTo>
                    <a:pt x="8725725" y="6350"/>
                  </a:lnTo>
                </a:path>
                <a:path w="8726170" h="4477385">
                  <a:moveTo>
                    <a:pt x="0" y="4470869"/>
                  </a:moveTo>
                  <a:lnTo>
                    <a:pt x="8725725" y="447086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4306570" y="1876704"/>
            <a:ext cx="1322705" cy="41567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905"/>
              </a:lnSpc>
            </a:pP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Average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total</a:t>
            </a:r>
            <a:r>
              <a:rPr sz="2000" b="1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cost</a:t>
            </a:r>
            <a:r>
              <a:rPr sz="2000" b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25" dirty="0">
                <a:solidFill>
                  <a:srgbClr val="FFFFFF"/>
                </a:solidFill>
                <a:latin typeface="Calibri"/>
                <a:cs typeface="Calibri"/>
              </a:rPr>
              <a:t>(£)</a:t>
            </a:r>
            <a:endParaRPr sz="2000">
              <a:latin typeface="Calibri"/>
              <a:cs typeface="Calibri"/>
            </a:endParaRPr>
          </a:p>
          <a:p>
            <a:pPr marL="1270" algn="ctr">
              <a:lnSpc>
                <a:spcPct val="100000"/>
              </a:lnSpc>
              <a:spcBef>
                <a:spcPts val="2120"/>
              </a:spcBef>
            </a:pPr>
            <a:r>
              <a:rPr sz="2000" spc="-50" dirty="0">
                <a:latin typeface="Calibri"/>
                <a:cs typeface="Calibri"/>
              </a:rPr>
              <a:t>-</a:t>
            </a:r>
            <a:endParaRPr sz="2000">
              <a:latin typeface="Calibri"/>
              <a:cs typeface="Calibri"/>
            </a:endParaRPr>
          </a:p>
          <a:p>
            <a:pPr marL="635" algn="ctr">
              <a:lnSpc>
                <a:spcPct val="100000"/>
              </a:lnSpc>
              <a:spcBef>
                <a:spcPts val="1000"/>
              </a:spcBef>
            </a:pPr>
            <a:r>
              <a:rPr sz="2000" spc="-20" dirty="0">
                <a:latin typeface="Calibri"/>
                <a:cs typeface="Calibri"/>
              </a:rPr>
              <a:t>22.0</a:t>
            </a:r>
            <a:endParaRPr sz="2000">
              <a:latin typeface="Calibri"/>
              <a:cs typeface="Calibri"/>
            </a:endParaRPr>
          </a:p>
          <a:p>
            <a:pPr marL="635" algn="ctr">
              <a:lnSpc>
                <a:spcPct val="100000"/>
              </a:lnSpc>
              <a:spcBef>
                <a:spcPts val="1000"/>
              </a:spcBef>
            </a:pPr>
            <a:r>
              <a:rPr sz="2000" spc="-20" dirty="0">
                <a:latin typeface="Calibri"/>
                <a:cs typeface="Calibri"/>
              </a:rPr>
              <a:t>14.0</a:t>
            </a:r>
            <a:endParaRPr sz="2000">
              <a:latin typeface="Calibri"/>
              <a:cs typeface="Calibri"/>
            </a:endParaRPr>
          </a:p>
          <a:p>
            <a:pPr marL="635" algn="ctr">
              <a:lnSpc>
                <a:spcPct val="100000"/>
              </a:lnSpc>
              <a:spcBef>
                <a:spcPts val="994"/>
              </a:spcBef>
            </a:pPr>
            <a:r>
              <a:rPr sz="2000" spc="-20" dirty="0">
                <a:latin typeface="Calibri"/>
                <a:cs typeface="Calibri"/>
              </a:rPr>
              <a:t>11.0</a:t>
            </a:r>
            <a:endParaRPr sz="2000">
              <a:latin typeface="Calibri"/>
              <a:cs typeface="Calibri"/>
            </a:endParaRPr>
          </a:p>
          <a:p>
            <a:pPr marL="1905" algn="ctr">
              <a:lnSpc>
                <a:spcPct val="100000"/>
              </a:lnSpc>
              <a:spcBef>
                <a:spcPts val="1005"/>
              </a:spcBef>
            </a:pPr>
            <a:r>
              <a:rPr sz="2000" spc="-50" dirty="0">
                <a:latin typeface="Calibri"/>
                <a:cs typeface="Calibri"/>
              </a:rPr>
              <a:t>…</a:t>
            </a:r>
            <a:endParaRPr sz="2000">
              <a:latin typeface="Calibri"/>
              <a:cs typeface="Calibri"/>
            </a:endParaRPr>
          </a:p>
          <a:p>
            <a:pPr marL="635" algn="ctr">
              <a:lnSpc>
                <a:spcPct val="100000"/>
              </a:lnSpc>
              <a:spcBef>
                <a:spcPts val="994"/>
              </a:spcBef>
            </a:pPr>
            <a:r>
              <a:rPr sz="2000" spc="-20" dirty="0">
                <a:latin typeface="Calibri"/>
                <a:cs typeface="Calibri"/>
              </a:rPr>
              <a:t>10.4</a:t>
            </a:r>
            <a:endParaRPr sz="2000">
              <a:latin typeface="Calibri"/>
              <a:cs typeface="Calibri"/>
            </a:endParaRPr>
          </a:p>
          <a:p>
            <a:pPr marL="635" algn="ctr">
              <a:lnSpc>
                <a:spcPct val="100000"/>
              </a:lnSpc>
              <a:spcBef>
                <a:spcPts val="1000"/>
              </a:spcBef>
            </a:pPr>
            <a:r>
              <a:rPr sz="2000" spc="-20" dirty="0">
                <a:latin typeface="Calibri"/>
                <a:cs typeface="Calibri"/>
              </a:rPr>
              <a:t>12.0</a:t>
            </a:r>
            <a:endParaRPr sz="2000">
              <a:latin typeface="Calibri"/>
              <a:cs typeface="Calibri"/>
            </a:endParaRPr>
          </a:p>
          <a:p>
            <a:pPr marL="635" algn="ctr">
              <a:lnSpc>
                <a:spcPct val="100000"/>
              </a:lnSpc>
              <a:spcBef>
                <a:spcPts val="1005"/>
              </a:spcBef>
            </a:pPr>
            <a:r>
              <a:rPr sz="2000" spc="-20" dirty="0">
                <a:latin typeface="Calibri"/>
                <a:cs typeface="Calibri"/>
              </a:rPr>
              <a:t>14.7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828665" y="1876704"/>
            <a:ext cx="1756410" cy="41567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905"/>
              </a:lnSpc>
            </a:pPr>
            <a:r>
              <a:rPr sz="2000" b="1" spc="-20" dirty="0">
                <a:solidFill>
                  <a:srgbClr val="FFFFFF"/>
                </a:solidFill>
                <a:latin typeface="Calibri"/>
                <a:cs typeface="Calibri"/>
              </a:rPr>
              <a:t>Average</a:t>
            </a:r>
            <a:r>
              <a:rPr sz="2000" b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variable</a:t>
            </a:r>
            <a:endParaRPr sz="2000">
              <a:latin typeface="Calibri"/>
              <a:cs typeface="Calibri"/>
            </a:endParaRPr>
          </a:p>
          <a:p>
            <a:pPr marL="635" algn="ctr">
              <a:lnSpc>
                <a:spcPct val="100000"/>
              </a:lnSpc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cost</a:t>
            </a:r>
            <a:r>
              <a:rPr sz="2000" b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25" dirty="0">
                <a:solidFill>
                  <a:srgbClr val="FFFFFF"/>
                </a:solidFill>
                <a:latin typeface="Calibri"/>
                <a:cs typeface="Calibri"/>
              </a:rPr>
              <a:t>(£)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120"/>
              </a:spcBef>
            </a:pPr>
            <a:r>
              <a:rPr sz="2000" spc="-50" dirty="0">
                <a:latin typeface="Calibri"/>
                <a:cs typeface="Calibri"/>
              </a:rPr>
              <a:t>-</a:t>
            </a:r>
            <a:endParaRPr sz="2000">
              <a:latin typeface="Calibri"/>
              <a:cs typeface="Calibri"/>
            </a:endParaRPr>
          </a:p>
          <a:p>
            <a:pPr marL="1270" algn="ctr">
              <a:lnSpc>
                <a:spcPct val="100000"/>
              </a:lnSpc>
              <a:spcBef>
                <a:spcPts val="1000"/>
              </a:spcBef>
            </a:pPr>
            <a:r>
              <a:rPr sz="2000" spc="-25" dirty="0">
                <a:latin typeface="Calibri"/>
                <a:cs typeface="Calibri"/>
              </a:rPr>
              <a:t>10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000"/>
              </a:spcBef>
            </a:pPr>
            <a:r>
              <a:rPr sz="2000" spc="-50" dirty="0">
                <a:latin typeface="Calibri"/>
                <a:cs typeface="Calibri"/>
              </a:rPr>
              <a:t>8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994"/>
              </a:spcBef>
            </a:pPr>
            <a:r>
              <a:rPr sz="2000" spc="-50" dirty="0">
                <a:latin typeface="Calibri"/>
                <a:cs typeface="Calibri"/>
              </a:rPr>
              <a:t>…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005"/>
              </a:spcBef>
            </a:pPr>
            <a:r>
              <a:rPr sz="2000" spc="-50" dirty="0">
                <a:latin typeface="Calibri"/>
                <a:cs typeface="Calibri"/>
              </a:rPr>
              <a:t>7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994"/>
              </a:spcBef>
            </a:pPr>
            <a:r>
              <a:rPr sz="2000" spc="-50" dirty="0">
                <a:latin typeface="Calibri"/>
                <a:cs typeface="Calibri"/>
              </a:rPr>
              <a:t>8</a:t>
            </a:r>
            <a:endParaRPr sz="2000">
              <a:latin typeface="Calibri"/>
              <a:cs typeface="Calibri"/>
            </a:endParaRPr>
          </a:p>
          <a:p>
            <a:pPr marL="1270" algn="ctr">
              <a:lnSpc>
                <a:spcPct val="100000"/>
              </a:lnSpc>
              <a:spcBef>
                <a:spcPts val="1000"/>
              </a:spcBef>
            </a:pPr>
            <a:r>
              <a:rPr sz="2000" spc="-25" dirty="0">
                <a:latin typeface="Calibri"/>
                <a:cs typeface="Calibri"/>
              </a:rPr>
              <a:t>10</a:t>
            </a:r>
            <a:endParaRPr sz="2000">
              <a:latin typeface="Calibri"/>
              <a:cs typeface="Calibri"/>
            </a:endParaRPr>
          </a:p>
          <a:p>
            <a:pPr marL="1270" algn="ctr">
              <a:lnSpc>
                <a:spcPct val="100000"/>
              </a:lnSpc>
              <a:spcBef>
                <a:spcPts val="1005"/>
              </a:spcBef>
            </a:pPr>
            <a:r>
              <a:rPr sz="2000" spc="-25" dirty="0">
                <a:latin typeface="Calibri"/>
                <a:cs typeface="Calibri"/>
              </a:rPr>
              <a:t>13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819897" y="1876704"/>
            <a:ext cx="942340" cy="41567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905"/>
              </a:lnSpc>
            </a:pP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Marginal</a:t>
            </a:r>
            <a:endParaRPr sz="2000">
              <a:latin typeface="Calibri"/>
              <a:cs typeface="Calibri"/>
            </a:endParaRPr>
          </a:p>
          <a:p>
            <a:pPr marL="635" algn="ctr">
              <a:lnSpc>
                <a:spcPct val="100000"/>
              </a:lnSpc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cost</a:t>
            </a:r>
            <a:r>
              <a:rPr sz="2000" b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25" dirty="0">
                <a:solidFill>
                  <a:srgbClr val="FFFFFF"/>
                </a:solidFill>
                <a:latin typeface="Calibri"/>
                <a:cs typeface="Calibri"/>
              </a:rPr>
              <a:t>(£)</a:t>
            </a:r>
            <a:endParaRPr sz="2000">
              <a:latin typeface="Calibri"/>
              <a:cs typeface="Calibri"/>
            </a:endParaRPr>
          </a:p>
          <a:p>
            <a:pPr marL="1270" algn="ctr">
              <a:lnSpc>
                <a:spcPct val="100000"/>
              </a:lnSpc>
              <a:spcBef>
                <a:spcPts val="2120"/>
              </a:spcBef>
            </a:pPr>
            <a:r>
              <a:rPr sz="2000" spc="-50" dirty="0">
                <a:latin typeface="Calibri"/>
                <a:cs typeface="Calibri"/>
              </a:rPr>
              <a:t>-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000"/>
              </a:spcBef>
            </a:pPr>
            <a:r>
              <a:rPr sz="2000" spc="-25" dirty="0">
                <a:latin typeface="Calibri"/>
                <a:cs typeface="Calibri"/>
              </a:rPr>
              <a:t>10</a:t>
            </a:r>
            <a:endParaRPr sz="2000">
              <a:latin typeface="Calibri"/>
              <a:cs typeface="Calibri"/>
            </a:endParaRPr>
          </a:p>
          <a:p>
            <a:pPr marL="1270" algn="ctr">
              <a:lnSpc>
                <a:spcPct val="100000"/>
              </a:lnSpc>
              <a:spcBef>
                <a:spcPts val="1000"/>
              </a:spcBef>
            </a:pPr>
            <a:r>
              <a:rPr sz="2000" spc="-50" dirty="0">
                <a:latin typeface="Calibri"/>
                <a:cs typeface="Calibri"/>
              </a:rPr>
              <a:t>…</a:t>
            </a:r>
            <a:endParaRPr sz="2000">
              <a:latin typeface="Calibri"/>
              <a:cs typeface="Calibri"/>
            </a:endParaRPr>
          </a:p>
          <a:p>
            <a:pPr marL="635" algn="ctr">
              <a:lnSpc>
                <a:spcPct val="100000"/>
              </a:lnSpc>
              <a:spcBef>
                <a:spcPts val="994"/>
              </a:spcBef>
            </a:pPr>
            <a:r>
              <a:rPr sz="2000" spc="-50" dirty="0">
                <a:latin typeface="Calibri"/>
                <a:cs typeface="Calibri"/>
              </a:rPr>
              <a:t>5</a:t>
            </a:r>
            <a:endParaRPr sz="2000">
              <a:latin typeface="Calibri"/>
              <a:cs typeface="Calibri"/>
            </a:endParaRPr>
          </a:p>
          <a:p>
            <a:pPr marL="635" algn="ctr">
              <a:lnSpc>
                <a:spcPct val="100000"/>
              </a:lnSpc>
              <a:spcBef>
                <a:spcPts val="1005"/>
              </a:spcBef>
            </a:pPr>
            <a:r>
              <a:rPr sz="2000" spc="-50" dirty="0">
                <a:latin typeface="Calibri"/>
                <a:cs typeface="Calibri"/>
              </a:rPr>
              <a:t>7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994"/>
              </a:spcBef>
            </a:pPr>
            <a:r>
              <a:rPr sz="2000" spc="-25" dirty="0">
                <a:latin typeface="Calibri"/>
                <a:cs typeface="Calibri"/>
              </a:rPr>
              <a:t>12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000"/>
              </a:spcBef>
            </a:pPr>
            <a:r>
              <a:rPr sz="2000" spc="-25" dirty="0">
                <a:latin typeface="Calibri"/>
                <a:cs typeface="Calibri"/>
              </a:rPr>
              <a:t>20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005"/>
              </a:spcBef>
            </a:pPr>
            <a:r>
              <a:rPr sz="2000" spc="-25" dirty="0">
                <a:latin typeface="Calibri"/>
                <a:cs typeface="Calibri"/>
              </a:rPr>
              <a:t>31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4226305" y="1344422"/>
            <a:ext cx="4930775" cy="5143500"/>
            <a:chOff x="4226305" y="1344422"/>
            <a:chExt cx="4930775" cy="5143500"/>
          </a:xfrm>
        </p:grpSpPr>
        <p:sp>
          <p:nvSpPr>
            <p:cNvPr id="37" name="object 37"/>
            <p:cNvSpPr/>
            <p:nvPr/>
          </p:nvSpPr>
          <p:spPr>
            <a:xfrm>
              <a:off x="7690865" y="1357122"/>
              <a:ext cx="1453515" cy="4753610"/>
            </a:xfrm>
            <a:custGeom>
              <a:avLst/>
              <a:gdLst/>
              <a:ahLst/>
              <a:cxnLst/>
              <a:rect l="l" t="t" r="r" b="b"/>
              <a:pathLst>
                <a:path w="1453515" h="4753610">
                  <a:moveTo>
                    <a:pt x="0" y="4753356"/>
                  </a:moveTo>
                  <a:lnTo>
                    <a:pt x="1453133" y="4753356"/>
                  </a:lnTo>
                  <a:lnTo>
                    <a:pt x="1453133" y="0"/>
                  </a:lnTo>
                  <a:lnTo>
                    <a:pt x="0" y="0"/>
                  </a:lnTo>
                  <a:lnTo>
                    <a:pt x="0" y="475335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7690865" y="6097777"/>
              <a:ext cx="1453515" cy="25400"/>
            </a:xfrm>
            <a:custGeom>
              <a:avLst/>
              <a:gdLst/>
              <a:ahLst/>
              <a:cxnLst/>
              <a:rect l="l" t="t" r="r" b="b"/>
              <a:pathLst>
                <a:path w="1453515" h="25400">
                  <a:moveTo>
                    <a:pt x="0" y="25400"/>
                  </a:moveTo>
                  <a:lnTo>
                    <a:pt x="1453133" y="25400"/>
                  </a:lnTo>
                  <a:lnTo>
                    <a:pt x="1453133" y="0"/>
                  </a:lnTo>
                  <a:lnTo>
                    <a:pt x="0" y="0"/>
                  </a:lnTo>
                  <a:lnTo>
                    <a:pt x="0" y="254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7690865" y="1357122"/>
              <a:ext cx="1453515" cy="4753610"/>
            </a:xfrm>
            <a:custGeom>
              <a:avLst/>
              <a:gdLst/>
              <a:ahLst/>
              <a:cxnLst/>
              <a:rect l="l" t="t" r="r" b="b"/>
              <a:pathLst>
                <a:path w="1453515" h="4753610">
                  <a:moveTo>
                    <a:pt x="1453133" y="0"/>
                  </a:moveTo>
                  <a:lnTo>
                    <a:pt x="0" y="0"/>
                  </a:lnTo>
                  <a:lnTo>
                    <a:pt x="0" y="4753356"/>
                  </a:lnTo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724905" y="1556765"/>
              <a:ext cx="2263140" cy="4918075"/>
            </a:xfrm>
            <a:custGeom>
              <a:avLst/>
              <a:gdLst/>
              <a:ahLst/>
              <a:cxnLst/>
              <a:rect l="l" t="t" r="r" b="b"/>
              <a:pathLst>
                <a:path w="2263140" h="4918075">
                  <a:moveTo>
                    <a:pt x="2263140" y="0"/>
                  </a:moveTo>
                  <a:lnTo>
                    <a:pt x="0" y="0"/>
                  </a:lnTo>
                  <a:lnTo>
                    <a:pt x="0" y="4917948"/>
                  </a:lnTo>
                  <a:lnTo>
                    <a:pt x="2263140" y="4917948"/>
                  </a:lnTo>
                  <a:lnTo>
                    <a:pt x="22631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724905" y="1556765"/>
              <a:ext cx="2263140" cy="4918075"/>
            </a:xfrm>
            <a:custGeom>
              <a:avLst/>
              <a:gdLst/>
              <a:ahLst/>
              <a:cxnLst/>
              <a:rect l="l" t="t" r="r" b="b"/>
              <a:pathLst>
                <a:path w="2263140" h="4918075">
                  <a:moveTo>
                    <a:pt x="0" y="4917948"/>
                  </a:moveTo>
                  <a:lnTo>
                    <a:pt x="2263140" y="4917948"/>
                  </a:lnTo>
                  <a:lnTo>
                    <a:pt x="2263140" y="0"/>
                  </a:lnTo>
                  <a:lnTo>
                    <a:pt x="0" y="0"/>
                  </a:lnTo>
                  <a:lnTo>
                    <a:pt x="0" y="4917948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239005" y="1639062"/>
              <a:ext cx="2170430" cy="4752340"/>
            </a:xfrm>
            <a:custGeom>
              <a:avLst/>
              <a:gdLst/>
              <a:ahLst/>
              <a:cxnLst/>
              <a:rect l="l" t="t" r="r" b="b"/>
              <a:pathLst>
                <a:path w="2170429" h="4752340">
                  <a:moveTo>
                    <a:pt x="2170176" y="0"/>
                  </a:moveTo>
                  <a:lnTo>
                    <a:pt x="0" y="0"/>
                  </a:lnTo>
                  <a:lnTo>
                    <a:pt x="0" y="4751832"/>
                  </a:lnTo>
                  <a:lnTo>
                    <a:pt x="2170176" y="4751832"/>
                  </a:lnTo>
                  <a:lnTo>
                    <a:pt x="217017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239005" y="1639062"/>
              <a:ext cx="2170430" cy="4752340"/>
            </a:xfrm>
            <a:custGeom>
              <a:avLst/>
              <a:gdLst/>
              <a:ahLst/>
              <a:cxnLst/>
              <a:rect l="l" t="t" r="r" b="b"/>
              <a:pathLst>
                <a:path w="2170429" h="4752340">
                  <a:moveTo>
                    <a:pt x="0" y="4751832"/>
                  </a:moveTo>
                  <a:lnTo>
                    <a:pt x="2170176" y="4751832"/>
                  </a:lnTo>
                  <a:lnTo>
                    <a:pt x="2170176" y="0"/>
                  </a:lnTo>
                  <a:lnTo>
                    <a:pt x="0" y="0"/>
                  </a:lnTo>
                  <a:lnTo>
                    <a:pt x="0" y="4751832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78480">
              <a:lnSpc>
                <a:spcPct val="100000"/>
              </a:lnSpc>
              <a:spcBef>
                <a:spcPts val="100"/>
              </a:spcBef>
            </a:pPr>
            <a:r>
              <a:rPr sz="2000" dirty="0"/>
              <a:t>EXAMPLE:</a:t>
            </a:r>
            <a:r>
              <a:rPr sz="2000" spc="-15" dirty="0"/>
              <a:t> </a:t>
            </a:r>
            <a:r>
              <a:rPr sz="2000" dirty="0"/>
              <a:t>output</a:t>
            </a:r>
            <a:r>
              <a:rPr sz="2000" spc="-45" dirty="0"/>
              <a:t> </a:t>
            </a:r>
            <a:r>
              <a:rPr sz="2000" spc="-20" dirty="0"/>
              <a:t>focus</a:t>
            </a:r>
            <a:endParaRPr sz="2000"/>
          </a:p>
        </p:txBody>
      </p:sp>
      <p:sp>
        <p:nvSpPr>
          <p:cNvPr id="45" name="object 45"/>
          <p:cNvSpPr/>
          <p:nvPr/>
        </p:nvSpPr>
        <p:spPr>
          <a:xfrm>
            <a:off x="6517385" y="4014978"/>
            <a:ext cx="431800" cy="356870"/>
          </a:xfrm>
          <a:custGeom>
            <a:avLst/>
            <a:gdLst/>
            <a:ahLst/>
            <a:cxnLst/>
            <a:rect l="l" t="t" r="r" b="b"/>
            <a:pathLst>
              <a:path w="431800" h="356870">
                <a:moveTo>
                  <a:pt x="0" y="356616"/>
                </a:moveTo>
                <a:lnTo>
                  <a:pt x="431292" y="356616"/>
                </a:lnTo>
                <a:lnTo>
                  <a:pt x="431292" y="0"/>
                </a:lnTo>
                <a:lnTo>
                  <a:pt x="0" y="0"/>
                </a:lnTo>
                <a:lnTo>
                  <a:pt x="0" y="356616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6" name="object 46"/>
          <p:cNvGrpSpPr/>
          <p:nvPr/>
        </p:nvGrpSpPr>
        <p:grpSpPr>
          <a:xfrm>
            <a:off x="3343909" y="2918714"/>
            <a:ext cx="5189220" cy="1684020"/>
            <a:chOff x="3343909" y="2918714"/>
            <a:chExt cx="5189220" cy="1684020"/>
          </a:xfrm>
        </p:grpSpPr>
        <p:sp>
          <p:nvSpPr>
            <p:cNvPr id="47" name="object 47"/>
            <p:cNvSpPr/>
            <p:nvPr/>
          </p:nvSpPr>
          <p:spPr>
            <a:xfrm>
              <a:off x="8088629" y="3556254"/>
              <a:ext cx="431800" cy="355600"/>
            </a:xfrm>
            <a:custGeom>
              <a:avLst/>
              <a:gdLst/>
              <a:ahLst/>
              <a:cxnLst/>
              <a:rect l="l" t="t" r="r" b="b"/>
              <a:pathLst>
                <a:path w="431800" h="355600">
                  <a:moveTo>
                    <a:pt x="0" y="355092"/>
                  </a:moveTo>
                  <a:lnTo>
                    <a:pt x="431292" y="355092"/>
                  </a:lnTo>
                  <a:lnTo>
                    <a:pt x="431292" y="0"/>
                  </a:lnTo>
                  <a:lnTo>
                    <a:pt x="0" y="0"/>
                  </a:lnTo>
                  <a:lnTo>
                    <a:pt x="0" y="355092"/>
                  </a:lnTo>
                  <a:close/>
                </a:path>
              </a:pathLst>
            </a:custGeom>
            <a:ln w="254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028181" y="4011930"/>
              <a:ext cx="480059" cy="356870"/>
            </a:xfrm>
            <a:custGeom>
              <a:avLst/>
              <a:gdLst/>
              <a:ahLst/>
              <a:cxnLst/>
              <a:rect l="l" t="t" r="r" b="b"/>
              <a:pathLst>
                <a:path w="480059" h="356870">
                  <a:moveTo>
                    <a:pt x="301751" y="0"/>
                  </a:moveTo>
                  <a:lnTo>
                    <a:pt x="301751" y="89154"/>
                  </a:lnTo>
                  <a:lnTo>
                    <a:pt x="0" y="89154"/>
                  </a:lnTo>
                  <a:lnTo>
                    <a:pt x="0" y="267462"/>
                  </a:lnTo>
                  <a:lnTo>
                    <a:pt x="301751" y="267462"/>
                  </a:lnTo>
                  <a:lnTo>
                    <a:pt x="301751" y="356616"/>
                  </a:lnTo>
                  <a:lnTo>
                    <a:pt x="480060" y="178308"/>
                  </a:lnTo>
                  <a:lnTo>
                    <a:pt x="301751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028181" y="4011930"/>
              <a:ext cx="480059" cy="356870"/>
            </a:xfrm>
            <a:custGeom>
              <a:avLst/>
              <a:gdLst/>
              <a:ahLst/>
              <a:cxnLst/>
              <a:rect l="l" t="t" r="r" b="b"/>
              <a:pathLst>
                <a:path w="480059" h="356870">
                  <a:moveTo>
                    <a:pt x="301751" y="356616"/>
                  </a:moveTo>
                  <a:lnTo>
                    <a:pt x="301751" y="267462"/>
                  </a:lnTo>
                  <a:lnTo>
                    <a:pt x="0" y="267462"/>
                  </a:lnTo>
                  <a:lnTo>
                    <a:pt x="0" y="89154"/>
                  </a:lnTo>
                  <a:lnTo>
                    <a:pt x="301751" y="89154"/>
                  </a:lnTo>
                  <a:lnTo>
                    <a:pt x="301751" y="0"/>
                  </a:lnTo>
                  <a:lnTo>
                    <a:pt x="480060" y="178308"/>
                  </a:lnTo>
                  <a:lnTo>
                    <a:pt x="301751" y="356616"/>
                  </a:lnTo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3356609" y="3790950"/>
              <a:ext cx="2682240" cy="798830"/>
            </a:xfrm>
            <a:custGeom>
              <a:avLst/>
              <a:gdLst/>
              <a:ahLst/>
              <a:cxnLst/>
              <a:rect l="l" t="t" r="r" b="b"/>
              <a:pathLst>
                <a:path w="2682240" h="798829">
                  <a:moveTo>
                    <a:pt x="2582544" y="0"/>
                  </a:moveTo>
                  <a:lnTo>
                    <a:pt x="99694" y="0"/>
                  </a:lnTo>
                  <a:lnTo>
                    <a:pt x="60918" y="7844"/>
                  </a:lnTo>
                  <a:lnTo>
                    <a:pt x="29225" y="29225"/>
                  </a:lnTo>
                  <a:lnTo>
                    <a:pt x="7844" y="60918"/>
                  </a:lnTo>
                  <a:lnTo>
                    <a:pt x="0" y="99694"/>
                  </a:lnTo>
                  <a:lnTo>
                    <a:pt x="0" y="698881"/>
                  </a:lnTo>
                  <a:lnTo>
                    <a:pt x="7844" y="737657"/>
                  </a:lnTo>
                  <a:lnTo>
                    <a:pt x="29225" y="769350"/>
                  </a:lnTo>
                  <a:lnTo>
                    <a:pt x="60918" y="790731"/>
                  </a:lnTo>
                  <a:lnTo>
                    <a:pt x="99694" y="798576"/>
                  </a:lnTo>
                  <a:lnTo>
                    <a:pt x="2582544" y="798576"/>
                  </a:lnTo>
                  <a:lnTo>
                    <a:pt x="2621321" y="790731"/>
                  </a:lnTo>
                  <a:lnTo>
                    <a:pt x="2653014" y="769350"/>
                  </a:lnTo>
                  <a:lnTo>
                    <a:pt x="2674395" y="737657"/>
                  </a:lnTo>
                  <a:lnTo>
                    <a:pt x="2682240" y="698881"/>
                  </a:lnTo>
                  <a:lnTo>
                    <a:pt x="2682240" y="99694"/>
                  </a:lnTo>
                  <a:lnTo>
                    <a:pt x="2674395" y="60918"/>
                  </a:lnTo>
                  <a:lnTo>
                    <a:pt x="2653014" y="29225"/>
                  </a:lnTo>
                  <a:lnTo>
                    <a:pt x="2621321" y="7844"/>
                  </a:lnTo>
                  <a:lnTo>
                    <a:pt x="2582544" y="0"/>
                  </a:lnTo>
                  <a:close/>
                </a:path>
              </a:pathLst>
            </a:custGeom>
            <a:solidFill>
              <a:srgbClr val="FFEB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3356609" y="3790950"/>
              <a:ext cx="2682240" cy="798830"/>
            </a:xfrm>
            <a:custGeom>
              <a:avLst/>
              <a:gdLst/>
              <a:ahLst/>
              <a:cxnLst/>
              <a:rect l="l" t="t" r="r" b="b"/>
              <a:pathLst>
                <a:path w="2682240" h="798829">
                  <a:moveTo>
                    <a:pt x="0" y="99694"/>
                  </a:moveTo>
                  <a:lnTo>
                    <a:pt x="7844" y="60918"/>
                  </a:lnTo>
                  <a:lnTo>
                    <a:pt x="29225" y="29225"/>
                  </a:lnTo>
                  <a:lnTo>
                    <a:pt x="60918" y="7844"/>
                  </a:lnTo>
                  <a:lnTo>
                    <a:pt x="99694" y="0"/>
                  </a:lnTo>
                  <a:lnTo>
                    <a:pt x="2582544" y="0"/>
                  </a:lnTo>
                  <a:lnTo>
                    <a:pt x="2621321" y="7844"/>
                  </a:lnTo>
                  <a:lnTo>
                    <a:pt x="2653014" y="29225"/>
                  </a:lnTo>
                  <a:lnTo>
                    <a:pt x="2674395" y="60918"/>
                  </a:lnTo>
                  <a:lnTo>
                    <a:pt x="2682240" y="99694"/>
                  </a:lnTo>
                  <a:lnTo>
                    <a:pt x="2682240" y="698881"/>
                  </a:lnTo>
                  <a:lnTo>
                    <a:pt x="2674395" y="737657"/>
                  </a:lnTo>
                  <a:lnTo>
                    <a:pt x="2653014" y="769350"/>
                  </a:lnTo>
                  <a:lnTo>
                    <a:pt x="2621321" y="790731"/>
                  </a:lnTo>
                  <a:lnTo>
                    <a:pt x="2582544" y="798576"/>
                  </a:lnTo>
                  <a:lnTo>
                    <a:pt x="99694" y="798576"/>
                  </a:lnTo>
                  <a:lnTo>
                    <a:pt x="60918" y="790731"/>
                  </a:lnTo>
                  <a:lnTo>
                    <a:pt x="29225" y="769350"/>
                  </a:lnTo>
                  <a:lnTo>
                    <a:pt x="7844" y="737657"/>
                  </a:lnTo>
                  <a:lnTo>
                    <a:pt x="0" y="698881"/>
                  </a:lnTo>
                  <a:lnTo>
                    <a:pt x="0" y="99694"/>
                  </a:lnTo>
                  <a:close/>
                </a:path>
              </a:pathLst>
            </a:custGeom>
            <a:ln w="25400">
              <a:solidFill>
                <a:srgbClr val="548E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7712075" y="3330829"/>
              <a:ext cx="460375" cy="381000"/>
            </a:xfrm>
            <a:custGeom>
              <a:avLst/>
              <a:gdLst/>
              <a:ahLst/>
              <a:cxnLst/>
              <a:rect l="l" t="t" r="r" b="b"/>
              <a:pathLst>
                <a:path w="460375" h="381000">
                  <a:moveTo>
                    <a:pt x="88265" y="0"/>
                  </a:moveTo>
                  <a:lnTo>
                    <a:pt x="0" y="154559"/>
                  </a:lnTo>
                  <a:lnTo>
                    <a:pt x="261111" y="303657"/>
                  </a:lnTo>
                  <a:lnTo>
                    <a:pt x="217043" y="381000"/>
                  </a:lnTo>
                  <a:lnTo>
                    <a:pt x="459994" y="314579"/>
                  </a:lnTo>
                  <a:lnTo>
                    <a:pt x="393573" y="71628"/>
                  </a:lnTo>
                  <a:lnTo>
                    <a:pt x="349376" y="148971"/>
                  </a:lnTo>
                  <a:lnTo>
                    <a:pt x="88265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7712075" y="3330829"/>
              <a:ext cx="460375" cy="381000"/>
            </a:xfrm>
            <a:custGeom>
              <a:avLst/>
              <a:gdLst/>
              <a:ahLst/>
              <a:cxnLst/>
              <a:rect l="l" t="t" r="r" b="b"/>
              <a:pathLst>
                <a:path w="460375" h="381000">
                  <a:moveTo>
                    <a:pt x="217043" y="381000"/>
                  </a:moveTo>
                  <a:lnTo>
                    <a:pt x="261111" y="303657"/>
                  </a:lnTo>
                  <a:lnTo>
                    <a:pt x="0" y="154559"/>
                  </a:lnTo>
                  <a:lnTo>
                    <a:pt x="88265" y="0"/>
                  </a:lnTo>
                  <a:lnTo>
                    <a:pt x="349376" y="148971"/>
                  </a:lnTo>
                  <a:lnTo>
                    <a:pt x="393573" y="71628"/>
                  </a:lnTo>
                  <a:lnTo>
                    <a:pt x="459994" y="314579"/>
                  </a:lnTo>
                  <a:lnTo>
                    <a:pt x="217043" y="381000"/>
                  </a:lnTo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5068061" y="2931414"/>
              <a:ext cx="2682240" cy="798830"/>
            </a:xfrm>
            <a:custGeom>
              <a:avLst/>
              <a:gdLst/>
              <a:ahLst/>
              <a:cxnLst/>
              <a:rect l="l" t="t" r="r" b="b"/>
              <a:pathLst>
                <a:path w="2682240" h="798829">
                  <a:moveTo>
                    <a:pt x="2582544" y="0"/>
                  </a:moveTo>
                  <a:lnTo>
                    <a:pt x="99695" y="0"/>
                  </a:lnTo>
                  <a:lnTo>
                    <a:pt x="60918" y="7844"/>
                  </a:lnTo>
                  <a:lnTo>
                    <a:pt x="29225" y="29225"/>
                  </a:lnTo>
                  <a:lnTo>
                    <a:pt x="7844" y="60918"/>
                  </a:lnTo>
                  <a:lnTo>
                    <a:pt x="0" y="99695"/>
                  </a:lnTo>
                  <a:lnTo>
                    <a:pt x="0" y="698881"/>
                  </a:lnTo>
                  <a:lnTo>
                    <a:pt x="7844" y="737657"/>
                  </a:lnTo>
                  <a:lnTo>
                    <a:pt x="29225" y="769350"/>
                  </a:lnTo>
                  <a:lnTo>
                    <a:pt x="60918" y="790731"/>
                  </a:lnTo>
                  <a:lnTo>
                    <a:pt x="99695" y="798576"/>
                  </a:lnTo>
                  <a:lnTo>
                    <a:pt x="2582544" y="798576"/>
                  </a:lnTo>
                  <a:lnTo>
                    <a:pt x="2621321" y="790731"/>
                  </a:lnTo>
                  <a:lnTo>
                    <a:pt x="2653014" y="769350"/>
                  </a:lnTo>
                  <a:lnTo>
                    <a:pt x="2674395" y="737657"/>
                  </a:lnTo>
                  <a:lnTo>
                    <a:pt x="2682240" y="698881"/>
                  </a:lnTo>
                  <a:lnTo>
                    <a:pt x="2682240" y="99695"/>
                  </a:lnTo>
                  <a:lnTo>
                    <a:pt x="2674395" y="60918"/>
                  </a:lnTo>
                  <a:lnTo>
                    <a:pt x="2653014" y="29225"/>
                  </a:lnTo>
                  <a:lnTo>
                    <a:pt x="2621321" y="7844"/>
                  </a:lnTo>
                  <a:lnTo>
                    <a:pt x="2582544" y="0"/>
                  </a:lnTo>
                  <a:close/>
                </a:path>
              </a:pathLst>
            </a:custGeom>
            <a:solidFill>
              <a:srgbClr val="FFEB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5068061" y="2931414"/>
              <a:ext cx="2682240" cy="798830"/>
            </a:xfrm>
            <a:custGeom>
              <a:avLst/>
              <a:gdLst/>
              <a:ahLst/>
              <a:cxnLst/>
              <a:rect l="l" t="t" r="r" b="b"/>
              <a:pathLst>
                <a:path w="2682240" h="798829">
                  <a:moveTo>
                    <a:pt x="0" y="99695"/>
                  </a:moveTo>
                  <a:lnTo>
                    <a:pt x="7844" y="60918"/>
                  </a:lnTo>
                  <a:lnTo>
                    <a:pt x="29225" y="29225"/>
                  </a:lnTo>
                  <a:lnTo>
                    <a:pt x="60918" y="7844"/>
                  </a:lnTo>
                  <a:lnTo>
                    <a:pt x="99695" y="0"/>
                  </a:lnTo>
                  <a:lnTo>
                    <a:pt x="2582544" y="0"/>
                  </a:lnTo>
                  <a:lnTo>
                    <a:pt x="2621321" y="7844"/>
                  </a:lnTo>
                  <a:lnTo>
                    <a:pt x="2653014" y="29225"/>
                  </a:lnTo>
                  <a:lnTo>
                    <a:pt x="2674395" y="60918"/>
                  </a:lnTo>
                  <a:lnTo>
                    <a:pt x="2682240" y="99695"/>
                  </a:lnTo>
                  <a:lnTo>
                    <a:pt x="2682240" y="698881"/>
                  </a:lnTo>
                  <a:lnTo>
                    <a:pt x="2674395" y="737657"/>
                  </a:lnTo>
                  <a:lnTo>
                    <a:pt x="2653014" y="769350"/>
                  </a:lnTo>
                  <a:lnTo>
                    <a:pt x="2621321" y="790731"/>
                  </a:lnTo>
                  <a:lnTo>
                    <a:pt x="2582544" y="798576"/>
                  </a:lnTo>
                  <a:lnTo>
                    <a:pt x="99695" y="798576"/>
                  </a:lnTo>
                  <a:lnTo>
                    <a:pt x="60918" y="790731"/>
                  </a:lnTo>
                  <a:lnTo>
                    <a:pt x="29225" y="769350"/>
                  </a:lnTo>
                  <a:lnTo>
                    <a:pt x="7844" y="737657"/>
                  </a:lnTo>
                  <a:lnTo>
                    <a:pt x="0" y="698881"/>
                  </a:lnTo>
                  <a:lnTo>
                    <a:pt x="0" y="99695"/>
                  </a:lnTo>
                  <a:close/>
                </a:path>
              </a:pathLst>
            </a:custGeom>
            <a:ln w="25400">
              <a:solidFill>
                <a:srgbClr val="548E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6" name="object 56"/>
          <p:cNvSpPr txBox="1"/>
          <p:nvPr/>
        </p:nvSpPr>
        <p:spPr>
          <a:xfrm>
            <a:off x="3929888" y="3301364"/>
            <a:ext cx="3352165" cy="11906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1925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C0504D"/>
                </a:solidFill>
                <a:latin typeface="Calibri"/>
                <a:cs typeface="Calibri"/>
              </a:rPr>
              <a:t>MC</a:t>
            </a:r>
            <a:r>
              <a:rPr sz="2000" spc="-20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C0504D"/>
                </a:solidFill>
                <a:latin typeface="Calibri"/>
                <a:cs typeface="Calibri"/>
              </a:rPr>
              <a:t>=</a:t>
            </a:r>
            <a:r>
              <a:rPr sz="2000" spc="-5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C0504D"/>
                </a:solidFill>
                <a:latin typeface="Calibri"/>
                <a:cs typeface="Calibri"/>
              </a:rPr>
              <a:t>28</a:t>
            </a:r>
            <a:r>
              <a:rPr sz="2000" spc="-20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C0504D"/>
                </a:solidFill>
                <a:latin typeface="Calibri"/>
                <a:cs typeface="Calibri"/>
              </a:rPr>
              <a:t>–</a:t>
            </a:r>
            <a:r>
              <a:rPr sz="2000" spc="-5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C0504D"/>
                </a:solidFill>
                <a:latin typeface="Calibri"/>
                <a:cs typeface="Calibri"/>
              </a:rPr>
              <a:t>22</a:t>
            </a:r>
            <a:r>
              <a:rPr sz="2000" spc="-20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C0504D"/>
                </a:solidFill>
                <a:latin typeface="Calibri"/>
                <a:cs typeface="Calibri"/>
              </a:rPr>
              <a:t>=</a:t>
            </a:r>
            <a:r>
              <a:rPr sz="2000" spc="-5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2000" spc="-50" dirty="0">
                <a:solidFill>
                  <a:srgbClr val="C0504D"/>
                </a:solidFill>
                <a:latin typeface="Calibri"/>
                <a:cs typeface="Calibri"/>
              </a:rPr>
              <a:t>6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920"/>
              </a:spcBef>
            </a:pP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20" dirty="0">
                <a:solidFill>
                  <a:srgbClr val="C0504D"/>
                </a:solidFill>
                <a:latin typeface="Calibri"/>
                <a:cs typeface="Calibri"/>
              </a:rPr>
              <a:t>AVC</a:t>
            </a:r>
            <a:r>
              <a:rPr sz="2000" spc="-40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C0504D"/>
                </a:solidFill>
                <a:latin typeface="Calibri"/>
                <a:cs typeface="Calibri"/>
              </a:rPr>
              <a:t>=</a:t>
            </a:r>
            <a:r>
              <a:rPr sz="2000" spc="-20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C0504D"/>
                </a:solidFill>
                <a:latin typeface="Calibri"/>
                <a:cs typeface="Calibri"/>
              </a:rPr>
              <a:t>21/3</a:t>
            </a:r>
            <a:r>
              <a:rPr sz="2000" spc="-50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C0504D"/>
                </a:solidFill>
                <a:latin typeface="Calibri"/>
                <a:cs typeface="Calibri"/>
              </a:rPr>
              <a:t>=</a:t>
            </a:r>
            <a:r>
              <a:rPr sz="2000" spc="-20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2000" spc="-50" dirty="0">
                <a:solidFill>
                  <a:srgbClr val="C0504D"/>
                </a:solidFill>
                <a:latin typeface="Calibri"/>
                <a:cs typeface="Calibri"/>
              </a:rPr>
              <a:t>7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57" name="object 57"/>
          <p:cNvGrpSpPr/>
          <p:nvPr/>
        </p:nvGrpSpPr>
        <p:grpSpPr>
          <a:xfrm>
            <a:off x="5093461" y="4730369"/>
            <a:ext cx="3038475" cy="890269"/>
            <a:chOff x="5093461" y="4730369"/>
            <a:chExt cx="3038475" cy="890269"/>
          </a:xfrm>
        </p:grpSpPr>
        <p:sp>
          <p:nvSpPr>
            <p:cNvPr id="58" name="object 58"/>
            <p:cNvSpPr/>
            <p:nvPr/>
          </p:nvSpPr>
          <p:spPr>
            <a:xfrm>
              <a:off x="5106161" y="4743069"/>
              <a:ext cx="401955" cy="401955"/>
            </a:xfrm>
            <a:custGeom>
              <a:avLst/>
              <a:gdLst/>
              <a:ahLst/>
              <a:cxnLst/>
              <a:rect l="l" t="t" r="r" b="b"/>
              <a:pathLst>
                <a:path w="401954" h="401954">
                  <a:moveTo>
                    <a:pt x="251840" y="0"/>
                  </a:moveTo>
                  <a:lnTo>
                    <a:pt x="0" y="0"/>
                  </a:lnTo>
                  <a:lnTo>
                    <a:pt x="0" y="251840"/>
                  </a:lnTo>
                  <a:lnTo>
                    <a:pt x="62991" y="188848"/>
                  </a:lnTo>
                  <a:lnTo>
                    <a:pt x="275463" y="401446"/>
                  </a:lnTo>
                  <a:lnTo>
                    <a:pt x="401447" y="275589"/>
                  </a:lnTo>
                  <a:lnTo>
                    <a:pt x="188975" y="62991"/>
                  </a:lnTo>
                  <a:lnTo>
                    <a:pt x="251840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5106161" y="4743069"/>
              <a:ext cx="401955" cy="401955"/>
            </a:xfrm>
            <a:custGeom>
              <a:avLst/>
              <a:gdLst/>
              <a:ahLst/>
              <a:cxnLst/>
              <a:rect l="l" t="t" r="r" b="b"/>
              <a:pathLst>
                <a:path w="401954" h="401954">
                  <a:moveTo>
                    <a:pt x="251840" y="0"/>
                  </a:moveTo>
                  <a:lnTo>
                    <a:pt x="188975" y="62991"/>
                  </a:lnTo>
                  <a:lnTo>
                    <a:pt x="401447" y="275589"/>
                  </a:lnTo>
                  <a:lnTo>
                    <a:pt x="275463" y="401446"/>
                  </a:lnTo>
                  <a:lnTo>
                    <a:pt x="62991" y="188848"/>
                  </a:lnTo>
                  <a:lnTo>
                    <a:pt x="0" y="251840"/>
                  </a:lnTo>
                  <a:lnTo>
                    <a:pt x="0" y="0"/>
                  </a:lnTo>
                  <a:lnTo>
                    <a:pt x="251840" y="0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5436869" y="4808982"/>
              <a:ext cx="2682240" cy="798830"/>
            </a:xfrm>
            <a:custGeom>
              <a:avLst/>
              <a:gdLst/>
              <a:ahLst/>
              <a:cxnLst/>
              <a:rect l="l" t="t" r="r" b="b"/>
              <a:pathLst>
                <a:path w="2682240" h="798829">
                  <a:moveTo>
                    <a:pt x="2582545" y="0"/>
                  </a:moveTo>
                  <a:lnTo>
                    <a:pt x="99694" y="0"/>
                  </a:lnTo>
                  <a:lnTo>
                    <a:pt x="60918" y="7844"/>
                  </a:lnTo>
                  <a:lnTo>
                    <a:pt x="29225" y="29225"/>
                  </a:lnTo>
                  <a:lnTo>
                    <a:pt x="7844" y="60918"/>
                  </a:lnTo>
                  <a:lnTo>
                    <a:pt x="0" y="99695"/>
                  </a:lnTo>
                  <a:lnTo>
                    <a:pt x="0" y="698881"/>
                  </a:lnTo>
                  <a:lnTo>
                    <a:pt x="7844" y="737657"/>
                  </a:lnTo>
                  <a:lnTo>
                    <a:pt x="29225" y="769350"/>
                  </a:lnTo>
                  <a:lnTo>
                    <a:pt x="60918" y="790731"/>
                  </a:lnTo>
                  <a:lnTo>
                    <a:pt x="99694" y="798576"/>
                  </a:lnTo>
                  <a:lnTo>
                    <a:pt x="2582545" y="798576"/>
                  </a:lnTo>
                  <a:lnTo>
                    <a:pt x="2621321" y="790731"/>
                  </a:lnTo>
                  <a:lnTo>
                    <a:pt x="2653014" y="769350"/>
                  </a:lnTo>
                  <a:lnTo>
                    <a:pt x="2674395" y="737657"/>
                  </a:lnTo>
                  <a:lnTo>
                    <a:pt x="2682239" y="698881"/>
                  </a:lnTo>
                  <a:lnTo>
                    <a:pt x="2682239" y="99695"/>
                  </a:lnTo>
                  <a:lnTo>
                    <a:pt x="2674395" y="60918"/>
                  </a:lnTo>
                  <a:lnTo>
                    <a:pt x="2653014" y="29225"/>
                  </a:lnTo>
                  <a:lnTo>
                    <a:pt x="2621321" y="7844"/>
                  </a:lnTo>
                  <a:lnTo>
                    <a:pt x="2582545" y="0"/>
                  </a:lnTo>
                  <a:close/>
                </a:path>
              </a:pathLst>
            </a:custGeom>
            <a:solidFill>
              <a:srgbClr val="FFEB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5436869" y="4808982"/>
              <a:ext cx="2682240" cy="798830"/>
            </a:xfrm>
            <a:custGeom>
              <a:avLst/>
              <a:gdLst/>
              <a:ahLst/>
              <a:cxnLst/>
              <a:rect l="l" t="t" r="r" b="b"/>
              <a:pathLst>
                <a:path w="2682240" h="798829">
                  <a:moveTo>
                    <a:pt x="0" y="99695"/>
                  </a:moveTo>
                  <a:lnTo>
                    <a:pt x="7844" y="60918"/>
                  </a:lnTo>
                  <a:lnTo>
                    <a:pt x="29225" y="29225"/>
                  </a:lnTo>
                  <a:lnTo>
                    <a:pt x="60918" y="7844"/>
                  </a:lnTo>
                  <a:lnTo>
                    <a:pt x="99694" y="0"/>
                  </a:lnTo>
                  <a:lnTo>
                    <a:pt x="2582545" y="0"/>
                  </a:lnTo>
                  <a:lnTo>
                    <a:pt x="2621321" y="7844"/>
                  </a:lnTo>
                  <a:lnTo>
                    <a:pt x="2653014" y="29225"/>
                  </a:lnTo>
                  <a:lnTo>
                    <a:pt x="2674395" y="60918"/>
                  </a:lnTo>
                  <a:lnTo>
                    <a:pt x="2682239" y="99695"/>
                  </a:lnTo>
                  <a:lnTo>
                    <a:pt x="2682239" y="698881"/>
                  </a:lnTo>
                  <a:lnTo>
                    <a:pt x="2674395" y="737657"/>
                  </a:lnTo>
                  <a:lnTo>
                    <a:pt x="2653014" y="769350"/>
                  </a:lnTo>
                  <a:lnTo>
                    <a:pt x="2621321" y="790731"/>
                  </a:lnTo>
                  <a:lnTo>
                    <a:pt x="2582545" y="798576"/>
                  </a:lnTo>
                  <a:lnTo>
                    <a:pt x="99694" y="798576"/>
                  </a:lnTo>
                  <a:lnTo>
                    <a:pt x="60918" y="790731"/>
                  </a:lnTo>
                  <a:lnTo>
                    <a:pt x="29225" y="769350"/>
                  </a:lnTo>
                  <a:lnTo>
                    <a:pt x="7844" y="737657"/>
                  </a:lnTo>
                  <a:lnTo>
                    <a:pt x="0" y="698881"/>
                  </a:lnTo>
                  <a:lnTo>
                    <a:pt x="0" y="99695"/>
                  </a:lnTo>
                  <a:close/>
                </a:path>
              </a:pathLst>
            </a:custGeom>
            <a:ln w="25399">
              <a:solidFill>
                <a:srgbClr val="548E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62" name="object 62"/>
          <p:cNvGraphicFramePr>
            <a:graphicFrameLocks noGrp="1"/>
          </p:cNvGraphicFramePr>
          <p:nvPr/>
        </p:nvGraphicFramePr>
        <p:xfrm>
          <a:off x="292557" y="1876704"/>
          <a:ext cx="8604883" cy="42119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0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827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652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256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9707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763270">
                <a:tc>
                  <a:txBody>
                    <a:bodyPr/>
                    <a:lstStyle/>
                    <a:p>
                      <a:pPr marL="46355">
                        <a:lnSpc>
                          <a:spcPts val="1905"/>
                        </a:lnSpc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Output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per</a:t>
                      </a:r>
                      <a:r>
                        <a:rPr sz="2000" b="1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day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5"/>
                        </a:lnSpc>
                      </a:pPr>
                      <a:r>
                        <a:rPr sz="2000" b="1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Total</a:t>
                      </a:r>
                      <a:r>
                        <a:rPr sz="2000" b="1" spc="-7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variable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cost</a:t>
                      </a:r>
                      <a:r>
                        <a:rPr sz="20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(£)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89535" algn="ctr">
                        <a:lnSpc>
                          <a:spcPts val="1905"/>
                        </a:lnSpc>
                      </a:pPr>
                      <a:r>
                        <a:rPr sz="2000" b="1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Total</a:t>
                      </a:r>
                      <a:r>
                        <a:rPr sz="2000" b="1" spc="-7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cost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R="88265" algn="ctr">
                        <a:lnSpc>
                          <a:spcPct val="100000"/>
                        </a:lnSpc>
                      </a:pPr>
                      <a:r>
                        <a:rPr sz="20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(£)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1165">
                <a:tc>
                  <a:txBody>
                    <a:bodyPr/>
                    <a:lstStyle/>
                    <a:p>
                      <a:pPr marL="361315">
                        <a:lnSpc>
                          <a:spcPct val="100000"/>
                        </a:lnSpc>
                        <a:spcBef>
                          <a:spcPts val="414"/>
                        </a:spcBef>
                      </a:pPr>
                      <a:r>
                        <a:rPr sz="2000" spc="-50" dirty="0">
                          <a:latin typeface="Calibri"/>
                          <a:cs typeface="Calibri"/>
                        </a:rPr>
                        <a:t>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4" marB="0"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14"/>
                        </a:spcBef>
                      </a:pPr>
                      <a:r>
                        <a:rPr sz="2000" spc="-50" dirty="0">
                          <a:latin typeface="Calibri"/>
                          <a:cs typeface="Calibri"/>
                        </a:rPr>
                        <a:t>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4" marB="0"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100000"/>
                        </a:lnSpc>
                        <a:spcBef>
                          <a:spcPts val="414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12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4" marB="0"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1165">
                <a:tc>
                  <a:txBody>
                    <a:bodyPr/>
                    <a:lstStyle/>
                    <a:p>
                      <a:pPr marL="361315">
                        <a:lnSpc>
                          <a:spcPct val="100000"/>
                        </a:lnSpc>
                        <a:spcBef>
                          <a:spcPts val="414"/>
                        </a:spcBef>
                      </a:pPr>
                      <a:r>
                        <a:rPr sz="2000" spc="-50" dirty="0">
                          <a:latin typeface="Calibri"/>
                          <a:cs typeface="Calibri"/>
                        </a:rPr>
                        <a:t>1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4" marB="0"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14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4" marB="0"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100000"/>
                        </a:lnSpc>
                        <a:spcBef>
                          <a:spcPts val="414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22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4" marB="0"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5885" marR="12065">
                        <a:lnSpc>
                          <a:spcPts val="1670"/>
                        </a:lnSpc>
                      </a:pPr>
                      <a:r>
                        <a:rPr sz="2000" b="1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2000" b="1" spc="-1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2000" b="1" spc="-2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2000" b="1" spc="-2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units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1165">
                <a:tc>
                  <a:txBody>
                    <a:bodyPr/>
                    <a:lstStyle/>
                    <a:p>
                      <a:pPr marL="36131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50" dirty="0">
                          <a:latin typeface="Calibri"/>
                          <a:cs typeface="Calibri"/>
                        </a:rPr>
                        <a:t>2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16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28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93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51155">
                <a:tc>
                  <a:txBody>
                    <a:bodyPr/>
                    <a:lstStyle/>
                    <a:p>
                      <a:pPr marL="361315">
                        <a:lnSpc>
                          <a:spcPts val="2185"/>
                        </a:lnSpc>
                      </a:pPr>
                      <a:r>
                        <a:rPr sz="2000" spc="-50" dirty="0">
                          <a:latin typeface="Calibri"/>
                          <a:cs typeface="Calibri"/>
                        </a:rPr>
                        <a:t>3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85"/>
                        </a:lnSpc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21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49935">
                        <a:lnSpc>
                          <a:spcPts val="400"/>
                        </a:lnSpc>
                      </a:pPr>
                      <a:r>
                        <a:rPr sz="2000" b="1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3</a:t>
                      </a:r>
                      <a:r>
                        <a:rPr sz="2000" b="1" spc="-5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2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unit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R="86360" algn="ctr">
                        <a:lnSpc>
                          <a:spcPts val="1789"/>
                        </a:lnSpc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33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ts val="1010"/>
                        </a:lnSpc>
                      </a:pPr>
                      <a:r>
                        <a:rPr sz="2000" b="1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2000" b="1" spc="-6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at</a:t>
                      </a:r>
                      <a:r>
                        <a:rPr sz="2000" b="1" spc="-25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TVC</a:t>
                      </a:r>
                      <a:r>
                        <a:rPr sz="2000" b="1" spc="-35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2000" b="1" spc="-3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25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21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162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pPr marL="361315">
                        <a:lnSpc>
                          <a:spcPts val="1905"/>
                        </a:lnSpc>
                      </a:pPr>
                      <a:r>
                        <a:rPr sz="2000" spc="-50" dirty="0">
                          <a:latin typeface="Calibri"/>
                          <a:cs typeface="Calibri"/>
                        </a:rPr>
                        <a:t>4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5"/>
                        </a:lnSpc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28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ts val="1905"/>
                        </a:lnSpc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40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31165">
                <a:tc>
                  <a:txBody>
                    <a:bodyPr/>
                    <a:lstStyle/>
                    <a:p>
                      <a:pPr marL="36131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50" dirty="0">
                          <a:latin typeface="Calibri"/>
                          <a:cs typeface="Calibri"/>
                        </a:rPr>
                        <a:t>5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40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52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ct val="100000"/>
                        </a:lnSpc>
                        <a:spcBef>
                          <a:spcPts val="464"/>
                        </a:spcBef>
                      </a:pPr>
                      <a:r>
                        <a:rPr sz="2000" b="1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4</a:t>
                      </a:r>
                      <a:r>
                        <a:rPr sz="2000" b="1" spc="-25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units</a:t>
                      </a:r>
                      <a:r>
                        <a:rPr sz="2000" b="1" spc="-45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at</a:t>
                      </a:r>
                      <a:r>
                        <a:rPr sz="2000" b="1" spc="-25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TC</a:t>
                      </a:r>
                      <a:r>
                        <a:rPr sz="2000" b="1" spc="-35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2000" b="1" spc="-15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25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40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905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31165">
                <a:tc>
                  <a:txBody>
                    <a:bodyPr/>
                    <a:lstStyle/>
                    <a:p>
                      <a:pPr marL="3613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2000" spc="-50" dirty="0">
                          <a:latin typeface="Calibri"/>
                          <a:cs typeface="Calibri"/>
                        </a:rPr>
                        <a:t>6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3340" marB="0"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60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3340" marB="0"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72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3340" marB="0"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9554" marR="12065">
                        <a:lnSpc>
                          <a:spcPts val="2105"/>
                        </a:lnSpc>
                      </a:pPr>
                      <a:r>
                        <a:rPr sz="2000" spc="-55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ATC</a:t>
                      </a:r>
                      <a:r>
                        <a:rPr sz="2000" spc="-3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=</a:t>
                      </a:r>
                      <a:r>
                        <a:rPr sz="2000" spc="-2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40/4</a:t>
                      </a:r>
                      <a:r>
                        <a:rPr sz="2000" spc="-45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=</a:t>
                      </a:r>
                      <a:r>
                        <a:rPr sz="2000" spc="-20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25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31165">
                <a:tc>
                  <a:txBody>
                    <a:bodyPr/>
                    <a:lstStyle/>
                    <a:p>
                      <a:pPr marL="3613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2000" spc="-50" dirty="0">
                          <a:latin typeface="Calibri"/>
                          <a:cs typeface="Calibri"/>
                        </a:rPr>
                        <a:t>7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3340" marB="0"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91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3340" marB="0"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103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3340" marB="0"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pSp>
        <p:nvGrpSpPr>
          <p:cNvPr id="63" name="object 63"/>
          <p:cNvGrpSpPr/>
          <p:nvPr/>
        </p:nvGrpSpPr>
        <p:grpSpPr>
          <a:xfrm>
            <a:off x="5224271" y="2691383"/>
            <a:ext cx="421005" cy="3569335"/>
            <a:chOff x="5224271" y="2691383"/>
            <a:chExt cx="421005" cy="3569335"/>
          </a:xfrm>
        </p:grpSpPr>
        <p:pic>
          <p:nvPicPr>
            <p:cNvPr id="64" name="object 6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24271" y="2691383"/>
              <a:ext cx="420674" cy="2157984"/>
            </a:xfrm>
            <a:prstGeom prst="rect">
              <a:avLst/>
            </a:prstGeom>
          </p:spPr>
        </p:pic>
        <p:sp>
          <p:nvSpPr>
            <p:cNvPr id="65" name="object 65"/>
            <p:cNvSpPr/>
            <p:nvPr/>
          </p:nvSpPr>
          <p:spPr>
            <a:xfrm>
              <a:off x="5351291" y="2710433"/>
              <a:ext cx="171450" cy="1908810"/>
            </a:xfrm>
            <a:custGeom>
              <a:avLst/>
              <a:gdLst/>
              <a:ahLst/>
              <a:cxnLst/>
              <a:rect l="l" t="t" r="r" b="b"/>
              <a:pathLst>
                <a:path w="171450" h="1908810">
                  <a:moveTo>
                    <a:pt x="16446" y="1737308"/>
                  </a:moveTo>
                  <a:lnTo>
                    <a:pt x="9251" y="1739772"/>
                  </a:lnTo>
                  <a:lnTo>
                    <a:pt x="3643" y="1744751"/>
                  </a:lnTo>
                  <a:lnTo>
                    <a:pt x="488" y="1751314"/>
                  </a:lnTo>
                  <a:lnTo>
                    <a:pt x="0" y="1758614"/>
                  </a:lnTo>
                  <a:lnTo>
                    <a:pt x="2393" y="1765808"/>
                  </a:lnTo>
                  <a:lnTo>
                    <a:pt x="85578" y="1908302"/>
                  </a:lnTo>
                  <a:lnTo>
                    <a:pt x="107671" y="1870455"/>
                  </a:lnTo>
                  <a:lnTo>
                    <a:pt x="66528" y="1870455"/>
                  </a:lnTo>
                  <a:lnTo>
                    <a:pt x="66528" y="1799971"/>
                  </a:lnTo>
                  <a:lnTo>
                    <a:pt x="35413" y="1746630"/>
                  </a:lnTo>
                  <a:lnTo>
                    <a:pt x="30360" y="1740951"/>
                  </a:lnTo>
                  <a:lnTo>
                    <a:pt x="23760" y="1737772"/>
                  </a:lnTo>
                  <a:lnTo>
                    <a:pt x="16446" y="1737308"/>
                  </a:lnTo>
                  <a:close/>
                </a:path>
                <a:path w="171450" h="1908810">
                  <a:moveTo>
                    <a:pt x="66528" y="1799971"/>
                  </a:moveTo>
                  <a:lnTo>
                    <a:pt x="66528" y="1870455"/>
                  </a:lnTo>
                  <a:lnTo>
                    <a:pt x="104628" y="1870455"/>
                  </a:lnTo>
                  <a:lnTo>
                    <a:pt x="104628" y="1860930"/>
                  </a:lnTo>
                  <a:lnTo>
                    <a:pt x="69068" y="1860930"/>
                  </a:lnTo>
                  <a:lnTo>
                    <a:pt x="85578" y="1832628"/>
                  </a:lnTo>
                  <a:lnTo>
                    <a:pt x="66528" y="1799971"/>
                  </a:lnTo>
                  <a:close/>
                </a:path>
                <a:path w="171450" h="1908810">
                  <a:moveTo>
                    <a:pt x="154709" y="1737308"/>
                  </a:moveTo>
                  <a:lnTo>
                    <a:pt x="147395" y="1737772"/>
                  </a:lnTo>
                  <a:lnTo>
                    <a:pt x="140795" y="1740951"/>
                  </a:lnTo>
                  <a:lnTo>
                    <a:pt x="135743" y="1746630"/>
                  </a:lnTo>
                  <a:lnTo>
                    <a:pt x="104628" y="1799971"/>
                  </a:lnTo>
                  <a:lnTo>
                    <a:pt x="104628" y="1870455"/>
                  </a:lnTo>
                  <a:lnTo>
                    <a:pt x="107671" y="1870455"/>
                  </a:lnTo>
                  <a:lnTo>
                    <a:pt x="168763" y="1765808"/>
                  </a:lnTo>
                  <a:lnTo>
                    <a:pt x="171156" y="1758614"/>
                  </a:lnTo>
                  <a:lnTo>
                    <a:pt x="170668" y="1751314"/>
                  </a:lnTo>
                  <a:lnTo>
                    <a:pt x="167512" y="1744751"/>
                  </a:lnTo>
                  <a:lnTo>
                    <a:pt x="161905" y="1739772"/>
                  </a:lnTo>
                  <a:lnTo>
                    <a:pt x="154709" y="1737308"/>
                  </a:lnTo>
                  <a:close/>
                </a:path>
                <a:path w="171450" h="1908810">
                  <a:moveTo>
                    <a:pt x="85578" y="1832628"/>
                  </a:moveTo>
                  <a:lnTo>
                    <a:pt x="69068" y="1860930"/>
                  </a:lnTo>
                  <a:lnTo>
                    <a:pt x="102088" y="1860930"/>
                  </a:lnTo>
                  <a:lnTo>
                    <a:pt x="85578" y="1832628"/>
                  </a:lnTo>
                  <a:close/>
                </a:path>
                <a:path w="171450" h="1908810">
                  <a:moveTo>
                    <a:pt x="104628" y="1799971"/>
                  </a:moveTo>
                  <a:lnTo>
                    <a:pt x="85578" y="1832628"/>
                  </a:lnTo>
                  <a:lnTo>
                    <a:pt x="102088" y="1860930"/>
                  </a:lnTo>
                  <a:lnTo>
                    <a:pt x="104628" y="1860930"/>
                  </a:lnTo>
                  <a:lnTo>
                    <a:pt x="104628" y="1799971"/>
                  </a:lnTo>
                  <a:close/>
                </a:path>
                <a:path w="171450" h="1908810">
                  <a:moveTo>
                    <a:pt x="104628" y="0"/>
                  </a:moveTo>
                  <a:lnTo>
                    <a:pt x="66528" y="0"/>
                  </a:lnTo>
                  <a:lnTo>
                    <a:pt x="66528" y="1799971"/>
                  </a:lnTo>
                  <a:lnTo>
                    <a:pt x="85578" y="1832628"/>
                  </a:lnTo>
                  <a:lnTo>
                    <a:pt x="104628" y="1799971"/>
                  </a:lnTo>
                  <a:lnTo>
                    <a:pt x="104628" y="0"/>
                  </a:lnTo>
                  <a:close/>
                </a:path>
              </a:pathLst>
            </a:custGeom>
            <a:solidFill>
              <a:srgbClr val="C050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6" name="object 6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24271" y="4797564"/>
              <a:ext cx="420674" cy="1463040"/>
            </a:xfrm>
            <a:prstGeom prst="rect">
              <a:avLst/>
            </a:prstGeom>
          </p:spPr>
        </p:pic>
      </p:grpSp>
      <p:sp>
        <p:nvSpPr>
          <p:cNvPr id="67" name="object 67"/>
          <p:cNvSpPr/>
          <p:nvPr/>
        </p:nvSpPr>
        <p:spPr>
          <a:xfrm>
            <a:off x="5351291" y="4816602"/>
            <a:ext cx="171450" cy="1214120"/>
          </a:xfrm>
          <a:custGeom>
            <a:avLst/>
            <a:gdLst/>
            <a:ahLst/>
            <a:cxnLst/>
            <a:rect l="l" t="t" r="r" b="b"/>
            <a:pathLst>
              <a:path w="171450" h="1214120">
                <a:moveTo>
                  <a:pt x="16446" y="1042636"/>
                </a:moveTo>
                <a:lnTo>
                  <a:pt x="9251" y="1045083"/>
                </a:lnTo>
                <a:lnTo>
                  <a:pt x="3643" y="1050110"/>
                </a:lnTo>
                <a:lnTo>
                  <a:pt x="488" y="1056687"/>
                </a:lnTo>
                <a:lnTo>
                  <a:pt x="0" y="1063974"/>
                </a:lnTo>
                <a:lnTo>
                  <a:pt x="2393" y="1071130"/>
                </a:lnTo>
                <a:lnTo>
                  <a:pt x="85578" y="1213637"/>
                </a:lnTo>
                <a:lnTo>
                  <a:pt x="107640" y="1175842"/>
                </a:lnTo>
                <a:lnTo>
                  <a:pt x="66528" y="1175842"/>
                </a:lnTo>
                <a:lnTo>
                  <a:pt x="66528" y="1105281"/>
                </a:lnTo>
                <a:lnTo>
                  <a:pt x="35413" y="1051941"/>
                </a:lnTo>
                <a:lnTo>
                  <a:pt x="30360" y="1046286"/>
                </a:lnTo>
                <a:lnTo>
                  <a:pt x="23760" y="1043111"/>
                </a:lnTo>
                <a:lnTo>
                  <a:pt x="16446" y="1042636"/>
                </a:lnTo>
                <a:close/>
              </a:path>
              <a:path w="171450" h="1214120">
                <a:moveTo>
                  <a:pt x="66528" y="1105281"/>
                </a:moveTo>
                <a:lnTo>
                  <a:pt x="66528" y="1175842"/>
                </a:lnTo>
                <a:lnTo>
                  <a:pt x="104628" y="1175842"/>
                </a:lnTo>
                <a:lnTo>
                  <a:pt x="104628" y="1166241"/>
                </a:lnTo>
                <a:lnTo>
                  <a:pt x="69068" y="1166241"/>
                </a:lnTo>
                <a:lnTo>
                  <a:pt x="85578" y="1137938"/>
                </a:lnTo>
                <a:lnTo>
                  <a:pt x="66528" y="1105281"/>
                </a:lnTo>
                <a:close/>
              </a:path>
              <a:path w="171450" h="1214120">
                <a:moveTo>
                  <a:pt x="154709" y="1042636"/>
                </a:moveTo>
                <a:lnTo>
                  <a:pt x="147395" y="1043111"/>
                </a:lnTo>
                <a:lnTo>
                  <a:pt x="140795" y="1046286"/>
                </a:lnTo>
                <a:lnTo>
                  <a:pt x="135743" y="1051941"/>
                </a:lnTo>
                <a:lnTo>
                  <a:pt x="104628" y="1105281"/>
                </a:lnTo>
                <a:lnTo>
                  <a:pt x="104628" y="1175842"/>
                </a:lnTo>
                <a:lnTo>
                  <a:pt x="107640" y="1175842"/>
                </a:lnTo>
                <a:lnTo>
                  <a:pt x="168763" y="1071130"/>
                </a:lnTo>
                <a:lnTo>
                  <a:pt x="171156" y="1063974"/>
                </a:lnTo>
                <a:lnTo>
                  <a:pt x="170668" y="1056687"/>
                </a:lnTo>
                <a:lnTo>
                  <a:pt x="167512" y="1050110"/>
                </a:lnTo>
                <a:lnTo>
                  <a:pt x="161905" y="1045083"/>
                </a:lnTo>
                <a:lnTo>
                  <a:pt x="154709" y="1042636"/>
                </a:lnTo>
                <a:close/>
              </a:path>
              <a:path w="171450" h="1214120">
                <a:moveTo>
                  <a:pt x="85578" y="1137938"/>
                </a:moveTo>
                <a:lnTo>
                  <a:pt x="69068" y="1166241"/>
                </a:lnTo>
                <a:lnTo>
                  <a:pt x="102088" y="1166241"/>
                </a:lnTo>
                <a:lnTo>
                  <a:pt x="85578" y="1137938"/>
                </a:lnTo>
                <a:close/>
              </a:path>
              <a:path w="171450" h="1214120">
                <a:moveTo>
                  <a:pt x="104628" y="1105281"/>
                </a:moveTo>
                <a:lnTo>
                  <a:pt x="85578" y="1137938"/>
                </a:lnTo>
                <a:lnTo>
                  <a:pt x="102088" y="1166241"/>
                </a:lnTo>
                <a:lnTo>
                  <a:pt x="104628" y="1166241"/>
                </a:lnTo>
                <a:lnTo>
                  <a:pt x="104628" y="1105281"/>
                </a:lnTo>
                <a:close/>
              </a:path>
              <a:path w="171450" h="1214120">
                <a:moveTo>
                  <a:pt x="104628" y="0"/>
                </a:moveTo>
                <a:lnTo>
                  <a:pt x="66528" y="0"/>
                </a:lnTo>
                <a:lnTo>
                  <a:pt x="66528" y="1105281"/>
                </a:lnTo>
                <a:lnTo>
                  <a:pt x="85578" y="1137938"/>
                </a:lnTo>
                <a:lnTo>
                  <a:pt x="104628" y="1105281"/>
                </a:lnTo>
                <a:lnTo>
                  <a:pt x="104628" y="0"/>
                </a:lnTo>
                <a:close/>
              </a:path>
            </a:pathLst>
          </a:custGeom>
          <a:solidFill>
            <a:srgbClr val="9BBA5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8" name="object 68"/>
          <p:cNvGrpSpPr/>
          <p:nvPr/>
        </p:nvGrpSpPr>
        <p:grpSpPr>
          <a:xfrm>
            <a:off x="7168895" y="2702051"/>
            <a:ext cx="421005" cy="3571240"/>
            <a:chOff x="7168895" y="2702051"/>
            <a:chExt cx="421005" cy="3571240"/>
          </a:xfrm>
        </p:grpSpPr>
        <p:pic>
          <p:nvPicPr>
            <p:cNvPr id="69" name="object 6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168895" y="2702051"/>
              <a:ext cx="420674" cy="1758696"/>
            </a:xfrm>
            <a:prstGeom prst="rect">
              <a:avLst/>
            </a:prstGeom>
          </p:spPr>
        </p:pic>
        <p:sp>
          <p:nvSpPr>
            <p:cNvPr id="70" name="object 70"/>
            <p:cNvSpPr/>
            <p:nvPr/>
          </p:nvSpPr>
          <p:spPr>
            <a:xfrm>
              <a:off x="7295915" y="2721101"/>
              <a:ext cx="171450" cy="1509395"/>
            </a:xfrm>
            <a:custGeom>
              <a:avLst/>
              <a:gdLst/>
              <a:ahLst/>
              <a:cxnLst/>
              <a:rect l="l" t="t" r="r" b="b"/>
              <a:pathLst>
                <a:path w="171450" h="1509395">
                  <a:moveTo>
                    <a:pt x="16446" y="1338147"/>
                  </a:moveTo>
                  <a:lnTo>
                    <a:pt x="9251" y="1340612"/>
                  </a:lnTo>
                  <a:lnTo>
                    <a:pt x="3643" y="1345590"/>
                  </a:lnTo>
                  <a:lnTo>
                    <a:pt x="488" y="1352153"/>
                  </a:lnTo>
                  <a:lnTo>
                    <a:pt x="0" y="1359453"/>
                  </a:lnTo>
                  <a:lnTo>
                    <a:pt x="2393" y="1366647"/>
                  </a:lnTo>
                  <a:lnTo>
                    <a:pt x="85578" y="1509141"/>
                  </a:lnTo>
                  <a:lnTo>
                    <a:pt x="107671" y="1471295"/>
                  </a:lnTo>
                  <a:lnTo>
                    <a:pt x="66528" y="1471295"/>
                  </a:lnTo>
                  <a:lnTo>
                    <a:pt x="66528" y="1400810"/>
                  </a:lnTo>
                  <a:lnTo>
                    <a:pt x="35413" y="1347470"/>
                  </a:lnTo>
                  <a:lnTo>
                    <a:pt x="30360" y="1341790"/>
                  </a:lnTo>
                  <a:lnTo>
                    <a:pt x="23760" y="1338611"/>
                  </a:lnTo>
                  <a:lnTo>
                    <a:pt x="16446" y="1338147"/>
                  </a:lnTo>
                  <a:close/>
                </a:path>
                <a:path w="171450" h="1509395">
                  <a:moveTo>
                    <a:pt x="66528" y="1400810"/>
                  </a:moveTo>
                  <a:lnTo>
                    <a:pt x="66528" y="1471295"/>
                  </a:lnTo>
                  <a:lnTo>
                    <a:pt x="104628" y="1471295"/>
                  </a:lnTo>
                  <a:lnTo>
                    <a:pt x="104628" y="1461770"/>
                  </a:lnTo>
                  <a:lnTo>
                    <a:pt x="69068" y="1461770"/>
                  </a:lnTo>
                  <a:lnTo>
                    <a:pt x="85578" y="1433467"/>
                  </a:lnTo>
                  <a:lnTo>
                    <a:pt x="66528" y="1400810"/>
                  </a:lnTo>
                  <a:close/>
                </a:path>
                <a:path w="171450" h="1509395">
                  <a:moveTo>
                    <a:pt x="154709" y="1338147"/>
                  </a:moveTo>
                  <a:lnTo>
                    <a:pt x="147395" y="1338611"/>
                  </a:lnTo>
                  <a:lnTo>
                    <a:pt x="140795" y="1341790"/>
                  </a:lnTo>
                  <a:lnTo>
                    <a:pt x="135743" y="1347470"/>
                  </a:lnTo>
                  <a:lnTo>
                    <a:pt x="104628" y="1400810"/>
                  </a:lnTo>
                  <a:lnTo>
                    <a:pt x="104628" y="1471295"/>
                  </a:lnTo>
                  <a:lnTo>
                    <a:pt x="107671" y="1471295"/>
                  </a:lnTo>
                  <a:lnTo>
                    <a:pt x="168763" y="1366647"/>
                  </a:lnTo>
                  <a:lnTo>
                    <a:pt x="171156" y="1359453"/>
                  </a:lnTo>
                  <a:lnTo>
                    <a:pt x="170668" y="1352153"/>
                  </a:lnTo>
                  <a:lnTo>
                    <a:pt x="167513" y="1345590"/>
                  </a:lnTo>
                  <a:lnTo>
                    <a:pt x="161905" y="1340612"/>
                  </a:lnTo>
                  <a:lnTo>
                    <a:pt x="154709" y="1338147"/>
                  </a:lnTo>
                  <a:close/>
                </a:path>
                <a:path w="171450" h="1509395">
                  <a:moveTo>
                    <a:pt x="85578" y="1433467"/>
                  </a:moveTo>
                  <a:lnTo>
                    <a:pt x="69068" y="1461770"/>
                  </a:lnTo>
                  <a:lnTo>
                    <a:pt x="102088" y="1461770"/>
                  </a:lnTo>
                  <a:lnTo>
                    <a:pt x="85578" y="1433467"/>
                  </a:lnTo>
                  <a:close/>
                </a:path>
                <a:path w="171450" h="1509395">
                  <a:moveTo>
                    <a:pt x="104628" y="1400810"/>
                  </a:moveTo>
                  <a:lnTo>
                    <a:pt x="85578" y="1433467"/>
                  </a:lnTo>
                  <a:lnTo>
                    <a:pt x="102088" y="1461770"/>
                  </a:lnTo>
                  <a:lnTo>
                    <a:pt x="104628" y="1461770"/>
                  </a:lnTo>
                  <a:lnTo>
                    <a:pt x="104628" y="1400810"/>
                  </a:lnTo>
                  <a:close/>
                </a:path>
                <a:path w="171450" h="1509395">
                  <a:moveTo>
                    <a:pt x="104628" y="0"/>
                  </a:moveTo>
                  <a:lnTo>
                    <a:pt x="66528" y="0"/>
                  </a:lnTo>
                  <a:lnTo>
                    <a:pt x="66528" y="1400810"/>
                  </a:lnTo>
                  <a:lnTo>
                    <a:pt x="85578" y="1433467"/>
                  </a:lnTo>
                  <a:lnTo>
                    <a:pt x="104628" y="1400810"/>
                  </a:lnTo>
                  <a:lnTo>
                    <a:pt x="104628" y="0"/>
                  </a:lnTo>
                  <a:close/>
                </a:path>
              </a:pathLst>
            </a:custGeom>
            <a:solidFill>
              <a:srgbClr val="C050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1" name="object 7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168895" y="4436351"/>
              <a:ext cx="420674" cy="1836419"/>
            </a:xfrm>
            <a:prstGeom prst="rect">
              <a:avLst/>
            </a:prstGeom>
          </p:spPr>
        </p:pic>
      </p:grpSp>
      <p:sp>
        <p:nvSpPr>
          <p:cNvPr id="72" name="object 72"/>
          <p:cNvSpPr/>
          <p:nvPr/>
        </p:nvSpPr>
        <p:spPr>
          <a:xfrm>
            <a:off x="7295915" y="4455414"/>
            <a:ext cx="171450" cy="1586865"/>
          </a:xfrm>
          <a:custGeom>
            <a:avLst/>
            <a:gdLst/>
            <a:ahLst/>
            <a:cxnLst/>
            <a:rect l="l" t="t" r="r" b="b"/>
            <a:pathLst>
              <a:path w="171450" h="1586864">
                <a:moveTo>
                  <a:pt x="16446" y="1415508"/>
                </a:moveTo>
                <a:lnTo>
                  <a:pt x="9251" y="1417955"/>
                </a:lnTo>
                <a:lnTo>
                  <a:pt x="3643" y="1422980"/>
                </a:lnTo>
                <a:lnTo>
                  <a:pt x="488" y="1429554"/>
                </a:lnTo>
                <a:lnTo>
                  <a:pt x="0" y="1436841"/>
                </a:lnTo>
                <a:lnTo>
                  <a:pt x="2393" y="1444002"/>
                </a:lnTo>
                <a:lnTo>
                  <a:pt x="85578" y="1586509"/>
                </a:lnTo>
                <a:lnTo>
                  <a:pt x="107640" y="1548714"/>
                </a:lnTo>
                <a:lnTo>
                  <a:pt x="66528" y="1548714"/>
                </a:lnTo>
                <a:lnTo>
                  <a:pt x="66528" y="1478140"/>
                </a:lnTo>
                <a:lnTo>
                  <a:pt x="35413" y="1424800"/>
                </a:lnTo>
                <a:lnTo>
                  <a:pt x="30360" y="1419153"/>
                </a:lnTo>
                <a:lnTo>
                  <a:pt x="23760" y="1415981"/>
                </a:lnTo>
                <a:lnTo>
                  <a:pt x="16446" y="1415508"/>
                </a:lnTo>
                <a:close/>
              </a:path>
              <a:path w="171450" h="1586864">
                <a:moveTo>
                  <a:pt x="66528" y="1478140"/>
                </a:moveTo>
                <a:lnTo>
                  <a:pt x="66528" y="1548714"/>
                </a:lnTo>
                <a:lnTo>
                  <a:pt x="104628" y="1548714"/>
                </a:lnTo>
                <a:lnTo>
                  <a:pt x="104628" y="1539100"/>
                </a:lnTo>
                <a:lnTo>
                  <a:pt x="69068" y="1539100"/>
                </a:lnTo>
                <a:lnTo>
                  <a:pt x="85578" y="1510797"/>
                </a:lnTo>
                <a:lnTo>
                  <a:pt x="66528" y="1478140"/>
                </a:lnTo>
                <a:close/>
              </a:path>
              <a:path w="171450" h="1586864">
                <a:moveTo>
                  <a:pt x="154709" y="1415508"/>
                </a:moveTo>
                <a:lnTo>
                  <a:pt x="147395" y="1415981"/>
                </a:lnTo>
                <a:lnTo>
                  <a:pt x="140795" y="1419153"/>
                </a:lnTo>
                <a:lnTo>
                  <a:pt x="135743" y="1424800"/>
                </a:lnTo>
                <a:lnTo>
                  <a:pt x="104628" y="1478140"/>
                </a:lnTo>
                <a:lnTo>
                  <a:pt x="104628" y="1548714"/>
                </a:lnTo>
                <a:lnTo>
                  <a:pt x="107640" y="1548714"/>
                </a:lnTo>
                <a:lnTo>
                  <a:pt x="168763" y="1444002"/>
                </a:lnTo>
                <a:lnTo>
                  <a:pt x="171156" y="1436841"/>
                </a:lnTo>
                <a:lnTo>
                  <a:pt x="170668" y="1429554"/>
                </a:lnTo>
                <a:lnTo>
                  <a:pt x="167513" y="1422980"/>
                </a:lnTo>
                <a:lnTo>
                  <a:pt x="161905" y="1417955"/>
                </a:lnTo>
                <a:lnTo>
                  <a:pt x="154709" y="1415508"/>
                </a:lnTo>
                <a:close/>
              </a:path>
              <a:path w="171450" h="1586864">
                <a:moveTo>
                  <a:pt x="85578" y="1510797"/>
                </a:moveTo>
                <a:lnTo>
                  <a:pt x="69068" y="1539100"/>
                </a:lnTo>
                <a:lnTo>
                  <a:pt x="102088" y="1539100"/>
                </a:lnTo>
                <a:lnTo>
                  <a:pt x="85578" y="1510797"/>
                </a:lnTo>
                <a:close/>
              </a:path>
              <a:path w="171450" h="1586864">
                <a:moveTo>
                  <a:pt x="104628" y="1478140"/>
                </a:moveTo>
                <a:lnTo>
                  <a:pt x="85578" y="1510797"/>
                </a:lnTo>
                <a:lnTo>
                  <a:pt x="102088" y="1539100"/>
                </a:lnTo>
                <a:lnTo>
                  <a:pt x="104628" y="1539100"/>
                </a:lnTo>
                <a:lnTo>
                  <a:pt x="104628" y="1478140"/>
                </a:lnTo>
                <a:close/>
              </a:path>
              <a:path w="171450" h="1586864">
                <a:moveTo>
                  <a:pt x="104628" y="0"/>
                </a:moveTo>
                <a:lnTo>
                  <a:pt x="66528" y="0"/>
                </a:lnTo>
                <a:lnTo>
                  <a:pt x="66528" y="1478140"/>
                </a:lnTo>
                <a:lnTo>
                  <a:pt x="85578" y="1510797"/>
                </a:lnTo>
                <a:lnTo>
                  <a:pt x="104628" y="1478140"/>
                </a:lnTo>
                <a:lnTo>
                  <a:pt x="104628" y="0"/>
                </a:lnTo>
                <a:close/>
              </a:path>
            </a:pathLst>
          </a:custGeom>
          <a:solidFill>
            <a:srgbClr val="9BBA5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3" name="object 73"/>
          <p:cNvGrpSpPr/>
          <p:nvPr/>
        </p:nvGrpSpPr>
        <p:grpSpPr>
          <a:xfrm>
            <a:off x="8609076" y="2689860"/>
            <a:ext cx="421005" cy="3571240"/>
            <a:chOff x="8609076" y="2689860"/>
            <a:chExt cx="421005" cy="3571240"/>
          </a:xfrm>
        </p:grpSpPr>
        <p:pic>
          <p:nvPicPr>
            <p:cNvPr id="74" name="object 7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609076" y="2689860"/>
              <a:ext cx="420674" cy="1758695"/>
            </a:xfrm>
            <a:prstGeom prst="rect">
              <a:avLst/>
            </a:prstGeom>
          </p:spPr>
        </p:pic>
        <p:sp>
          <p:nvSpPr>
            <p:cNvPr id="75" name="object 75"/>
            <p:cNvSpPr/>
            <p:nvPr/>
          </p:nvSpPr>
          <p:spPr>
            <a:xfrm>
              <a:off x="8736095" y="2708910"/>
              <a:ext cx="171450" cy="1509395"/>
            </a:xfrm>
            <a:custGeom>
              <a:avLst/>
              <a:gdLst/>
              <a:ahLst/>
              <a:cxnLst/>
              <a:rect l="l" t="t" r="r" b="b"/>
              <a:pathLst>
                <a:path w="171450" h="1509395">
                  <a:moveTo>
                    <a:pt x="16446" y="1338147"/>
                  </a:moveTo>
                  <a:lnTo>
                    <a:pt x="9251" y="1340612"/>
                  </a:lnTo>
                  <a:lnTo>
                    <a:pt x="3643" y="1345590"/>
                  </a:lnTo>
                  <a:lnTo>
                    <a:pt x="488" y="1352153"/>
                  </a:lnTo>
                  <a:lnTo>
                    <a:pt x="0" y="1359453"/>
                  </a:lnTo>
                  <a:lnTo>
                    <a:pt x="2393" y="1366646"/>
                  </a:lnTo>
                  <a:lnTo>
                    <a:pt x="85578" y="1509140"/>
                  </a:lnTo>
                  <a:lnTo>
                    <a:pt x="107671" y="1471295"/>
                  </a:lnTo>
                  <a:lnTo>
                    <a:pt x="66528" y="1471295"/>
                  </a:lnTo>
                  <a:lnTo>
                    <a:pt x="66528" y="1400810"/>
                  </a:lnTo>
                  <a:lnTo>
                    <a:pt x="35413" y="1347470"/>
                  </a:lnTo>
                  <a:lnTo>
                    <a:pt x="30360" y="1341790"/>
                  </a:lnTo>
                  <a:lnTo>
                    <a:pt x="23760" y="1338611"/>
                  </a:lnTo>
                  <a:lnTo>
                    <a:pt x="16446" y="1338147"/>
                  </a:lnTo>
                  <a:close/>
                </a:path>
                <a:path w="171450" h="1509395">
                  <a:moveTo>
                    <a:pt x="66528" y="1400810"/>
                  </a:moveTo>
                  <a:lnTo>
                    <a:pt x="66528" y="1471295"/>
                  </a:lnTo>
                  <a:lnTo>
                    <a:pt x="104628" y="1471295"/>
                  </a:lnTo>
                  <a:lnTo>
                    <a:pt x="104628" y="1461770"/>
                  </a:lnTo>
                  <a:lnTo>
                    <a:pt x="69068" y="1461770"/>
                  </a:lnTo>
                  <a:lnTo>
                    <a:pt x="85578" y="1433467"/>
                  </a:lnTo>
                  <a:lnTo>
                    <a:pt x="66528" y="1400810"/>
                  </a:lnTo>
                  <a:close/>
                </a:path>
                <a:path w="171450" h="1509395">
                  <a:moveTo>
                    <a:pt x="154709" y="1338147"/>
                  </a:moveTo>
                  <a:lnTo>
                    <a:pt x="147395" y="1338611"/>
                  </a:lnTo>
                  <a:lnTo>
                    <a:pt x="140795" y="1341790"/>
                  </a:lnTo>
                  <a:lnTo>
                    <a:pt x="135743" y="1347470"/>
                  </a:lnTo>
                  <a:lnTo>
                    <a:pt x="104628" y="1400810"/>
                  </a:lnTo>
                  <a:lnTo>
                    <a:pt x="104628" y="1471295"/>
                  </a:lnTo>
                  <a:lnTo>
                    <a:pt x="107671" y="1471295"/>
                  </a:lnTo>
                  <a:lnTo>
                    <a:pt x="168763" y="1366646"/>
                  </a:lnTo>
                  <a:lnTo>
                    <a:pt x="171156" y="1359453"/>
                  </a:lnTo>
                  <a:lnTo>
                    <a:pt x="170668" y="1352153"/>
                  </a:lnTo>
                  <a:lnTo>
                    <a:pt x="167513" y="1345590"/>
                  </a:lnTo>
                  <a:lnTo>
                    <a:pt x="161905" y="1340612"/>
                  </a:lnTo>
                  <a:lnTo>
                    <a:pt x="154709" y="1338147"/>
                  </a:lnTo>
                  <a:close/>
                </a:path>
                <a:path w="171450" h="1509395">
                  <a:moveTo>
                    <a:pt x="85578" y="1433467"/>
                  </a:moveTo>
                  <a:lnTo>
                    <a:pt x="69068" y="1461770"/>
                  </a:lnTo>
                  <a:lnTo>
                    <a:pt x="102088" y="1461770"/>
                  </a:lnTo>
                  <a:lnTo>
                    <a:pt x="85578" y="1433467"/>
                  </a:lnTo>
                  <a:close/>
                </a:path>
                <a:path w="171450" h="1509395">
                  <a:moveTo>
                    <a:pt x="104628" y="1400810"/>
                  </a:moveTo>
                  <a:lnTo>
                    <a:pt x="85578" y="1433467"/>
                  </a:lnTo>
                  <a:lnTo>
                    <a:pt x="102088" y="1461770"/>
                  </a:lnTo>
                  <a:lnTo>
                    <a:pt x="104628" y="1461770"/>
                  </a:lnTo>
                  <a:lnTo>
                    <a:pt x="104628" y="1400810"/>
                  </a:lnTo>
                  <a:close/>
                </a:path>
                <a:path w="171450" h="1509395">
                  <a:moveTo>
                    <a:pt x="104628" y="0"/>
                  </a:moveTo>
                  <a:lnTo>
                    <a:pt x="66528" y="0"/>
                  </a:lnTo>
                  <a:lnTo>
                    <a:pt x="66528" y="1400810"/>
                  </a:lnTo>
                  <a:lnTo>
                    <a:pt x="85578" y="1433467"/>
                  </a:lnTo>
                  <a:lnTo>
                    <a:pt x="104628" y="1400810"/>
                  </a:lnTo>
                  <a:lnTo>
                    <a:pt x="104628" y="0"/>
                  </a:lnTo>
                  <a:close/>
                </a:path>
              </a:pathLst>
            </a:custGeom>
            <a:solidFill>
              <a:srgbClr val="C050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6" name="object 7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609076" y="4424159"/>
              <a:ext cx="420674" cy="1836420"/>
            </a:xfrm>
            <a:prstGeom prst="rect">
              <a:avLst/>
            </a:prstGeom>
          </p:spPr>
        </p:pic>
        <p:sp>
          <p:nvSpPr>
            <p:cNvPr id="77" name="object 77"/>
            <p:cNvSpPr/>
            <p:nvPr/>
          </p:nvSpPr>
          <p:spPr>
            <a:xfrm>
              <a:off x="8736095" y="4443222"/>
              <a:ext cx="171450" cy="1586865"/>
            </a:xfrm>
            <a:custGeom>
              <a:avLst/>
              <a:gdLst/>
              <a:ahLst/>
              <a:cxnLst/>
              <a:rect l="l" t="t" r="r" b="b"/>
              <a:pathLst>
                <a:path w="171450" h="1586864">
                  <a:moveTo>
                    <a:pt x="16446" y="1415508"/>
                  </a:moveTo>
                  <a:lnTo>
                    <a:pt x="9251" y="1417955"/>
                  </a:lnTo>
                  <a:lnTo>
                    <a:pt x="3643" y="1422980"/>
                  </a:lnTo>
                  <a:lnTo>
                    <a:pt x="488" y="1429554"/>
                  </a:lnTo>
                  <a:lnTo>
                    <a:pt x="0" y="1436841"/>
                  </a:lnTo>
                  <a:lnTo>
                    <a:pt x="2393" y="1444002"/>
                  </a:lnTo>
                  <a:lnTo>
                    <a:pt x="85578" y="1586509"/>
                  </a:lnTo>
                  <a:lnTo>
                    <a:pt x="107640" y="1548714"/>
                  </a:lnTo>
                  <a:lnTo>
                    <a:pt x="66528" y="1548714"/>
                  </a:lnTo>
                  <a:lnTo>
                    <a:pt x="66528" y="1478140"/>
                  </a:lnTo>
                  <a:lnTo>
                    <a:pt x="35413" y="1424800"/>
                  </a:lnTo>
                  <a:lnTo>
                    <a:pt x="30360" y="1419153"/>
                  </a:lnTo>
                  <a:lnTo>
                    <a:pt x="23760" y="1415981"/>
                  </a:lnTo>
                  <a:lnTo>
                    <a:pt x="16446" y="1415508"/>
                  </a:lnTo>
                  <a:close/>
                </a:path>
                <a:path w="171450" h="1586864">
                  <a:moveTo>
                    <a:pt x="66528" y="1478140"/>
                  </a:moveTo>
                  <a:lnTo>
                    <a:pt x="66528" y="1548714"/>
                  </a:lnTo>
                  <a:lnTo>
                    <a:pt x="104628" y="1548714"/>
                  </a:lnTo>
                  <a:lnTo>
                    <a:pt x="104628" y="1539100"/>
                  </a:lnTo>
                  <a:lnTo>
                    <a:pt x="69068" y="1539100"/>
                  </a:lnTo>
                  <a:lnTo>
                    <a:pt x="85578" y="1510797"/>
                  </a:lnTo>
                  <a:lnTo>
                    <a:pt x="66528" y="1478140"/>
                  </a:lnTo>
                  <a:close/>
                </a:path>
                <a:path w="171450" h="1586864">
                  <a:moveTo>
                    <a:pt x="154709" y="1415508"/>
                  </a:moveTo>
                  <a:lnTo>
                    <a:pt x="147395" y="1415981"/>
                  </a:lnTo>
                  <a:lnTo>
                    <a:pt x="140795" y="1419153"/>
                  </a:lnTo>
                  <a:lnTo>
                    <a:pt x="135743" y="1424800"/>
                  </a:lnTo>
                  <a:lnTo>
                    <a:pt x="104628" y="1478140"/>
                  </a:lnTo>
                  <a:lnTo>
                    <a:pt x="104628" y="1548714"/>
                  </a:lnTo>
                  <a:lnTo>
                    <a:pt x="107640" y="1548714"/>
                  </a:lnTo>
                  <a:lnTo>
                    <a:pt x="168763" y="1444002"/>
                  </a:lnTo>
                  <a:lnTo>
                    <a:pt x="171156" y="1436841"/>
                  </a:lnTo>
                  <a:lnTo>
                    <a:pt x="170668" y="1429554"/>
                  </a:lnTo>
                  <a:lnTo>
                    <a:pt x="167513" y="1422980"/>
                  </a:lnTo>
                  <a:lnTo>
                    <a:pt x="161905" y="1417955"/>
                  </a:lnTo>
                  <a:lnTo>
                    <a:pt x="154709" y="1415508"/>
                  </a:lnTo>
                  <a:close/>
                </a:path>
                <a:path w="171450" h="1586864">
                  <a:moveTo>
                    <a:pt x="85578" y="1510797"/>
                  </a:moveTo>
                  <a:lnTo>
                    <a:pt x="69068" y="1539100"/>
                  </a:lnTo>
                  <a:lnTo>
                    <a:pt x="102088" y="1539100"/>
                  </a:lnTo>
                  <a:lnTo>
                    <a:pt x="85578" y="1510797"/>
                  </a:lnTo>
                  <a:close/>
                </a:path>
                <a:path w="171450" h="1586864">
                  <a:moveTo>
                    <a:pt x="104628" y="1478140"/>
                  </a:moveTo>
                  <a:lnTo>
                    <a:pt x="85578" y="1510797"/>
                  </a:lnTo>
                  <a:lnTo>
                    <a:pt x="102088" y="1539100"/>
                  </a:lnTo>
                  <a:lnTo>
                    <a:pt x="104628" y="1539100"/>
                  </a:lnTo>
                  <a:lnTo>
                    <a:pt x="104628" y="1478140"/>
                  </a:lnTo>
                  <a:close/>
                </a:path>
                <a:path w="171450" h="1586864">
                  <a:moveTo>
                    <a:pt x="104628" y="0"/>
                  </a:moveTo>
                  <a:lnTo>
                    <a:pt x="66528" y="0"/>
                  </a:lnTo>
                  <a:lnTo>
                    <a:pt x="66528" y="1478140"/>
                  </a:lnTo>
                  <a:lnTo>
                    <a:pt x="85578" y="1510797"/>
                  </a:lnTo>
                  <a:lnTo>
                    <a:pt x="104628" y="1478140"/>
                  </a:lnTo>
                  <a:lnTo>
                    <a:pt x="104628" y="0"/>
                  </a:lnTo>
                  <a:close/>
                </a:path>
              </a:pathLst>
            </a:custGeom>
            <a:solidFill>
              <a:srgbClr val="9BBA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8" name="object 78"/>
          <p:cNvSpPr/>
          <p:nvPr/>
        </p:nvSpPr>
        <p:spPr>
          <a:xfrm>
            <a:off x="4741926" y="4490465"/>
            <a:ext cx="433070" cy="356870"/>
          </a:xfrm>
          <a:custGeom>
            <a:avLst/>
            <a:gdLst/>
            <a:ahLst/>
            <a:cxnLst/>
            <a:rect l="l" t="t" r="r" b="b"/>
            <a:pathLst>
              <a:path w="433070" h="356870">
                <a:moveTo>
                  <a:pt x="0" y="356616"/>
                </a:moveTo>
                <a:lnTo>
                  <a:pt x="432815" y="356616"/>
                </a:lnTo>
                <a:lnTo>
                  <a:pt x="432815" y="0"/>
                </a:lnTo>
                <a:lnTo>
                  <a:pt x="0" y="0"/>
                </a:lnTo>
                <a:lnTo>
                  <a:pt x="0" y="356616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9" name="object 79"/>
          <p:cNvGrpSpPr/>
          <p:nvPr/>
        </p:nvGrpSpPr>
        <p:grpSpPr>
          <a:xfrm>
            <a:off x="7850378" y="315722"/>
            <a:ext cx="953769" cy="601980"/>
            <a:chOff x="7850378" y="315722"/>
            <a:chExt cx="953769" cy="601980"/>
          </a:xfrm>
        </p:grpSpPr>
        <p:sp>
          <p:nvSpPr>
            <p:cNvPr id="80" name="object 80"/>
            <p:cNvSpPr/>
            <p:nvPr/>
          </p:nvSpPr>
          <p:spPr>
            <a:xfrm>
              <a:off x="8203692" y="400431"/>
              <a:ext cx="247015" cy="324485"/>
            </a:xfrm>
            <a:custGeom>
              <a:avLst/>
              <a:gdLst/>
              <a:ahLst/>
              <a:cxnLst/>
              <a:rect l="l" t="t" r="r" b="b"/>
              <a:pathLst>
                <a:path w="247015" h="324484">
                  <a:moveTo>
                    <a:pt x="0" y="123444"/>
                  </a:moveTo>
                  <a:lnTo>
                    <a:pt x="9697" y="75384"/>
                  </a:lnTo>
                  <a:lnTo>
                    <a:pt x="36147" y="36147"/>
                  </a:lnTo>
                  <a:lnTo>
                    <a:pt x="75384" y="9697"/>
                  </a:lnTo>
                  <a:lnTo>
                    <a:pt x="123443" y="0"/>
                  </a:lnTo>
                  <a:lnTo>
                    <a:pt x="171503" y="9697"/>
                  </a:lnTo>
                  <a:lnTo>
                    <a:pt x="210740" y="36147"/>
                  </a:lnTo>
                  <a:lnTo>
                    <a:pt x="237190" y="75384"/>
                  </a:lnTo>
                  <a:lnTo>
                    <a:pt x="246887" y="123444"/>
                  </a:lnTo>
                  <a:lnTo>
                    <a:pt x="242030" y="159502"/>
                  </a:lnTo>
                  <a:lnTo>
                    <a:pt x="228790" y="188928"/>
                  </a:lnTo>
                  <a:lnTo>
                    <a:pt x="209168" y="208758"/>
                  </a:lnTo>
                  <a:lnTo>
                    <a:pt x="185165" y="216027"/>
                  </a:lnTo>
                  <a:lnTo>
                    <a:pt x="173164" y="219660"/>
                  </a:lnTo>
                  <a:lnTo>
                    <a:pt x="163353" y="229568"/>
                  </a:lnTo>
                  <a:lnTo>
                    <a:pt x="156733" y="244262"/>
                  </a:lnTo>
                  <a:lnTo>
                    <a:pt x="154304" y="262255"/>
                  </a:lnTo>
                  <a:lnTo>
                    <a:pt x="154304" y="323977"/>
                  </a:lnTo>
                  <a:lnTo>
                    <a:pt x="92582" y="323977"/>
                  </a:lnTo>
                  <a:lnTo>
                    <a:pt x="92582" y="262255"/>
                  </a:lnTo>
                  <a:lnTo>
                    <a:pt x="97440" y="226250"/>
                  </a:lnTo>
                  <a:lnTo>
                    <a:pt x="110680" y="196818"/>
                  </a:lnTo>
                  <a:lnTo>
                    <a:pt x="130301" y="176958"/>
                  </a:lnTo>
                  <a:lnTo>
                    <a:pt x="154304" y="169672"/>
                  </a:lnTo>
                  <a:lnTo>
                    <a:pt x="166306" y="166038"/>
                  </a:lnTo>
                  <a:lnTo>
                    <a:pt x="176117" y="156130"/>
                  </a:lnTo>
                  <a:lnTo>
                    <a:pt x="182737" y="141436"/>
                  </a:lnTo>
                  <a:lnTo>
                    <a:pt x="185165" y="123444"/>
                  </a:lnTo>
                  <a:lnTo>
                    <a:pt x="180308" y="99441"/>
                  </a:lnTo>
                  <a:lnTo>
                    <a:pt x="167068" y="79819"/>
                  </a:lnTo>
                  <a:lnTo>
                    <a:pt x="147447" y="66579"/>
                  </a:lnTo>
                  <a:lnTo>
                    <a:pt x="123443" y="61722"/>
                  </a:lnTo>
                  <a:lnTo>
                    <a:pt x="99440" y="66579"/>
                  </a:lnTo>
                  <a:lnTo>
                    <a:pt x="79819" y="79819"/>
                  </a:lnTo>
                  <a:lnTo>
                    <a:pt x="66579" y="99441"/>
                  </a:lnTo>
                  <a:lnTo>
                    <a:pt x="61722" y="123444"/>
                  </a:lnTo>
                  <a:lnTo>
                    <a:pt x="0" y="123444"/>
                  </a:lnTo>
                  <a:close/>
                </a:path>
              </a:pathLst>
            </a:custGeom>
            <a:ln w="25399">
              <a:solidFill>
                <a:srgbClr val="FF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1" name="object 8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268081" y="727202"/>
              <a:ext cx="117983" cy="117983"/>
            </a:xfrm>
            <a:prstGeom prst="rect">
              <a:avLst/>
            </a:prstGeom>
          </p:spPr>
        </p:pic>
        <p:sp>
          <p:nvSpPr>
            <p:cNvPr id="82" name="object 82"/>
            <p:cNvSpPr/>
            <p:nvPr/>
          </p:nvSpPr>
          <p:spPr>
            <a:xfrm>
              <a:off x="7863078" y="328422"/>
              <a:ext cx="928369" cy="576580"/>
            </a:xfrm>
            <a:custGeom>
              <a:avLst/>
              <a:gdLst/>
              <a:ahLst/>
              <a:cxnLst/>
              <a:rect l="l" t="t" r="r" b="b"/>
              <a:pathLst>
                <a:path w="928370" h="576580">
                  <a:moveTo>
                    <a:pt x="0" y="576072"/>
                  </a:moveTo>
                  <a:lnTo>
                    <a:pt x="928116" y="576072"/>
                  </a:lnTo>
                  <a:lnTo>
                    <a:pt x="928116" y="0"/>
                  </a:lnTo>
                  <a:lnTo>
                    <a:pt x="0" y="0"/>
                  </a:lnTo>
                  <a:lnTo>
                    <a:pt x="0" y="576072"/>
                  </a:lnTo>
                  <a:close/>
                </a:path>
              </a:pathLst>
            </a:custGeom>
            <a:ln w="25400">
              <a:solidFill>
                <a:srgbClr val="FF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3" name="object 8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0712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27</a:t>
            </a:fld>
            <a:endParaRPr spc="-25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0712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28</a:t>
            </a:fld>
            <a:endParaRPr spc="-25" dirty="0"/>
          </a:p>
        </p:txBody>
      </p:sp>
      <p:sp>
        <p:nvSpPr>
          <p:cNvPr id="2" name="object 2"/>
          <p:cNvSpPr txBox="1"/>
          <p:nvPr/>
        </p:nvSpPr>
        <p:spPr>
          <a:xfrm>
            <a:off x="409143" y="421005"/>
            <a:ext cx="8335009" cy="2404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TYPICAL</a:t>
            </a:r>
            <a:r>
              <a:rPr sz="2000" b="1" spc="-7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COST</a:t>
            </a:r>
            <a:r>
              <a:rPr sz="2000" b="1" spc="-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CURVES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12700" marR="7620">
              <a:lnSpc>
                <a:spcPct val="100000"/>
              </a:lnSpc>
              <a:tabLst>
                <a:tab pos="3187065" algn="l"/>
                <a:tab pos="4184650" algn="l"/>
                <a:tab pos="5289550" algn="l"/>
              </a:tabLst>
            </a:pPr>
            <a:r>
              <a:rPr sz="2000" dirty="0">
                <a:latin typeface="Calibri"/>
                <a:cs typeface="Calibri"/>
              </a:rPr>
              <a:t>What</a:t>
            </a:r>
            <a:r>
              <a:rPr sz="2000" spc="4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do</a:t>
            </a:r>
            <a:r>
              <a:rPr sz="2000" spc="4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</a:t>
            </a:r>
            <a:r>
              <a:rPr sz="2000" spc="2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curves</a:t>
            </a:r>
            <a:r>
              <a:rPr sz="2000" spc="49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(total,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average,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marginal)</a:t>
            </a:r>
            <a:r>
              <a:rPr sz="2000" dirty="0">
                <a:latin typeface="Calibri"/>
                <a:cs typeface="Calibri"/>
              </a:rPr>
              <a:t>	of</a:t>
            </a:r>
            <a:r>
              <a:rPr sz="2000" spc="4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typical</a:t>
            </a:r>
            <a:r>
              <a:rPr sz="2000" spc="4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firms</a:t>
            </a:r>
            <a:r>
              <a:rPr sz="2000" spc="2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look</a:t>
            </a:r>
            <a:r>
              <a:rPr sz="2000" spc="4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like</a:t>
            </a:r>
            <a:r>
              <a:rPr sz="2000" spc="25" dirty="0">
                <a:latin typeface="Calibri"/>
                <a:cs typeface="Calibri"/>
              </a:rPr>
              <a:t>  </a:t>
            </a:r>
            <a:r>
              <a:rPr sz="2000" spc="-25" dirty="0">
                <a:latin typeface="Calibri"/>
                <a:cs typeface="Calibri"/>
              </a:rPr>
              <a:t>in </a:t>
            </a:r>
            <a:r>
              <a:rPr sz="2000" spc="-10" dirty="0">
                <a:latin typeface="Calibri"/>
                <a:cs typeface="Calibri"/>
              </a:rPr>
              <a:t>reality?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It</a:t>
            </a:r>
            <a:r>
              <a:rPr sz="2000" spc="3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depends</a:t>
            </a:r>
            <a:r>
              <a:rPr sz="2000" spc="3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on</a:t>
            </a:r>
            <a:r>
              <a:rPr sz="2000" spc="3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3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industry</a:t>
            </a:r>
            <a:r>
              <a:rPr sz="2000" spc="3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3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other</a:t>
            </a:r>
            <a:r>
              <a:rPr sz="2000" spc="3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factors,</a:t>
            </a:r>
            <a:r>
              <a:rPr sz="2000" spc="3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but</a:t>
            </a:r>
            <a:r>
              <a:rPr sz="2000" spc="3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</a:t>
            </a:r>
            <a:r>
              <a:rPr sz="2000" spc="3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many</a:t>
            </a:r>
            <a:r>
              <a:rPr sz="2000" spc="3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firms,</a:t>
            </a:r>
            <a:r>
              <a:rPr sz="2000" spc="3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they</a:t>
            </a:r>
            <a:r>
              <a:rPr sz="2000" spc="35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look </a:t>
            </a:r>
            <a:r>
              <a:rPr sz="2000" dirty="0">
                <a:latin typeface="Calibri"/>
                <a:cs typeface="Calibri"/>
              </a:rPr>
              <a:t>similar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Leila’s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curves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(see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next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slides).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23266" rIns="0" bIns="0" rtlCol="0">
            <a:spAutoFit/>
          </a:bodyPr>
          <a:lstStyle/>
          <a:p>
            <a:pPr marL="163195">
              <a:lnSpc>
                <a:spcPct val="100000"/>
              </a:lnSpc>
              <a:spcBef>
                <a:spcPts val="105"/>
              </a:spcBef>
            </a:pPr>
            <a:r>
              <a:rPr sz="2000" spc="-10" dirty="0"/>
              <a:t>Leila’s</a:t>
            </a:r>
            <a:r>
              <a:rPr sz="2000" spc="-65" dirty="0"/>
              <a:t> </a:t>
            </a:r>
            <a:r>
              <a:rPr sz="2000" dirty="0"/>
              <a:t>cost</a:t>
            </a:r>
            <a:r>
              <a:rPr sz="2000" spc="-60" dirty="0"/>
              <a:t> </a:t>
            </a:r>
            <a:r>
              <a:rPr sz="2000" spc="-10" dirty="0"/>
              <a:t>curves</a:t>
            </a:r>
            <a:endParaRPr sz="20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1752600"/>
            <a:ext cx="8820912" cy="4306824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0712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29</a:t>
            </a:fld>
            <a:endParaRPr spc="-25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0712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3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8455" rIns="0" bIns="0" rtlCol="0">
            <a:spAutoFit/>
          </a:bodyPr>
          <a:lstStyle/>
          <a:p>
            <a:pPr marL="29845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AIM</a:t>
            </a:r>
            <a:r>
              <a:rPr sz="2000" spc="-5" dirty="0"/>
              <a:t> </a:t>
            </a:r>
            <a:r>
              <a:rPr sz="2000" dirty="0"/>
              <a:t>OF</a:t>
            </a:r>
            <a:r>
              <a:rPr sz="2000" spc="-20" dirty="0"/>
              <a:t> </a:t>
            </a:r>
            <a:r>
              <a:rPr sz="2000" dirty="0"/>
              <a:t>THIS</a:t>
            </a:r>
            <a:r>
              <a:rPr sz="2000" spc="-5" dirty="0"/>
              <a:t> </a:t>
            </a:r>
            <a:r>
              <a:rPr sz="2000" spc="-10" dirty="0"/>
              <a:t>LECTURE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275640" y="1267713"/>
            <a:ext cx="675576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alibri"/>
                <a:cs typeface="Calibri"/>
              </a:rPr>
              <a:t>In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this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lecture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(Part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1),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will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learn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about: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F243E"/>
                </a:solidFill>
                <a:latin typeface="Calibri"/>
                <a:cs typeface="Calibri"/>
              </a:rPr>
              <a:t>production</a:t>
            </a:r>
            <a:r>
              <a:rPr sz="2000" b="1" spc="-7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F243E"/>
                </a:solidFill>
                <a:latin typeface="Calibri"/>
                <a:cs typeface="Calibri"/>
              </a:rPr>
              <a:t>and</a:t>
            </a:r>
            <a:r>
              <a:rPr sz="2000" b="1" spc="-4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F243E"/>
                </a:solidFill>
                <a:latin typeface="Calibri"/>
                <a:cs typeface="Calibri"/>
              </a:rPr>
              <a:t>costs.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5640" y="2305401"/>
            <a:ext cx="6776084" cy="1488440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000" dirty="0">
                <a:latin typeface="Calibri"/>
                <a:cs typeface="Calibri"/>
              </a:rPr>
              <a:t>Following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lecture,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you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should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able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to:</a:t>
            </a:r>
            <a:endParaRPr sz="2000">
              <a:latin typeface="Calibri"/>
              <a:cs typeface="Calibri"/>
            </a:endParaRPr>
          </a:p>
          <a:p>
            <a:pPr marL="926465" indent="-456565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926465" algn="l"/>
              </a:tabLst>
            </a:pPr>
            <a:r>
              <a:rPr sz="2000" spc="-10" dirty="0">
                <a:latin typeface="Calibri"/>
                <a:cs typeface="Calibri"/>
              </a:rPr>
              <a:t>Understand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production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process;</a:t>
            </a:r>
            <a:endParaRPr sz="2000">
              <a:latin typeface="Calibri"/>
              <a:cs typeface="Calibri"/>
            </a:endParaRPr>
          </a:p>
          <a:p>
            <a:pPr marL="926465" indent="-456565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926465" algn="l"/>
              </a:tabLst>
            </a:pPr>
            <a:r>
              <a:rPr sz="2000" spc="-10" dirty="0">
                <a:latin typeface="Calibri"/>
                <a:cs typeface="Calibri"/>
              </a:rPr>
              <a:t>Understand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firm’s </a:t>
            </a:r>
            <a:r>
              <a:rPr sz="2000" spc="-10" dirty="0">
                <a:latin typeface="Calibri"/>
                <a:cs typeface="Calibri"/>
              </a:rPr>
              <a:t>costs;</a:t>
            </a:r>
            <a:endParaRPr sz="2000">
              <a:latin typeface="Calibri"/>
              <a:cs typeface="Calibri"/>
            </a:endParaRPr>
          </a:p>
          <a:p>
            <a:pPr marL="926465" indent="-456565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926465" algn="l"/>
              </a:tabLst>
            </a:pPr>
            <a:r>
              <a:rPr sz="2000" dirty="0">
                <a:latin typeface="Calibri"/>
                <a:cs typeface="Calibri"/>
              </a:rPr>
              <a:t>Describe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relationship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between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production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costs.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072862" y="1568513"/>
            <a:ext cx="5669280" cy="4465320"/>
            <a:chOff x="2072862" y="1568513"/>
            <a:chExt cx="5669280" cy="4465320"/>
          </a:xfrm>
        </p:grpSpPr>
        <p:sp>
          <p:nvSpPr>
            <p:cNvPr id="3" name="object 3"/>
            <p:cNvSpPr/>
            <p:nvPr/>
          </p:nvSpPr>
          <p:spPr>
            <a:xfrm>
              <a:off x="2193797" y="1710689"/>
              <a:ext cx="5313045" cy="4097020"/>
            </a:xfrm>
            <a:custGeom>
              <a:avLst/>
              <a:gdLst/>
              <a:ahLst/>
              <a:cxnLst/>
              <a:rect l="l" t="t" r="r" b="b"/>
              <a:pathLst>
                <a:path w="5313045" h="4097020">
                  <a:moveTo>
                    <a:pt x="0" y="4096512"/>
                  </a:moveTo>
                  <a:lnTo>
                    <a:pt x="5312663" y="4096512"/>
                  </a:lnTo>
                  <a:lnTo>
                    <a:pt x="5312663" y="0"/>
                  </a:lnTo>
                  <a:lnTo>
                    <a:pt x="0" y="0"/>
                  </a:lnTo>
                  <a:lnTo>
                    <a:pt x="0" y="4096512"/>
                  </a:lnTo>
                  <a:close/>
                </a:path>
              </a:pathLst>
            </a:custGeom>
            <a:ln w="239712">
              <a:solidFill>
                <a:srgbClr val="F3F6F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193797" y="1710689"/>
              <a:ext cx="5313045" cy="4097020"/>
            </a:xfrm>
            <a:custGeom>
              <a:avLst/>
              <a:gdLst/>
              <a:ahLst/>
              <a:cxnLst/>
              <a:rect l="l" t="t" r="r" b="b"/>
              <a:pathLst>
                <a:path w="5313045" h="4097020">
                  <a:moveTo>
                    <a:pt x="0" y="4096512"/>
                  </a:moveTo>
                  <a:lnTo>
                    <a:pt x="5312663" y="4096512"/>
                  </a:lnTo>
                  <a:lnTo>
                    <a:pt x="5312663" y="0"/>
                  </a:lnTo>
                  <a:lnTo>
                    <a:pt x="0" y="0"/>
                  </a:lnTo>
                  <a:lnTo>
                    <a:pt x="0" y="4096512"/>
                  </a:lnTo>
                  <a:close/>
                </a:path>
              </a:pathLst>
            </a:custGeom>
            <a:ln w="217487">
              <a:solidFill>
                <a:srgbClr val="F1F4F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104643" y="1578863"/>
              <a:ext cx="5637530" cy="4455160"/>
            </a:xfrm>
            <a:custGeom>
              <a:avLst/>
              <a:gdLst/>
              <a:ahLst/>
              <a:cxnLst/>
              <a:rect l="l" t="t" r="r" b="b"/>
              <a:pathLst>
                <a:path w="5637530" h="4455160">
                  <a:moveTo>
                    <a:pt x="5637276" y="0"/>
                  </a:moveTo>
                  <a:lnTo>
                    <a:pt x="0" y="0"/>
                  </a:lnTo>
                  <a:lnTo>
                    <a:pt x="0" y="4454652"/>
                  </a:lnTo>
                  <a:lnTo>
                    <a:pt x="5637276" y="4454652"/>
                  </a:lnTo>
                  <a:lnTo>
                    <a:pt x="563727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105405" y="2341625"/>
              <a:ext cx="88900" cy="3208020"/>
            </a:xfrm>
            <a:custGeom>
              <a:avLst/>
              <a:gdLst/>
              <a:ahLst/>
              <a:cxnLst/>
              <a:rect l="l" t="t" r="r" b="b"/>
              <a:pathLst>
                <a:path w="88900" h="3208020">
                  <a:moveTo>
                    <a:pt x="0" y="0"/>
                  </a:moveTo>
                  <a:lnTo>
                    <a:pt x="88392" y="3048"/>
                  </a:lnTo>
                </a:path>
                <a:path w="88900" h="3208020">
                  <a:moveTo>
                    <a:pt x="0" y="198120"/>
                  </a:moveTo>
                  <a:lnTo>
                    <a:pt x="88392" y="199644"/>
                  </a:lnTo>
                </a:path>
                <a:path w="88900" h="3208020">
                  <a:moveTo>
                    <a:pt x="0" y="394715"/>
                  </a:moveTo>
                  <a:lnTo>
                    <a:pt x="88392" y="396239"/>
                  </a:lnTo>
                </a:path>
                <a:path w="88900" h="3208020">
                  <a:moveTo>
                    <a:pt x="0" y="566927"/>
                  </a:moveTo>
                  <a:lnTo>
                    <a:pt x="88392" y="568451"/>
                  </a:lnTo>
                </a:path>
                <a:path w="88900" h="3208020">
                  <a:moveTo>
                    <a:pt x="0" y="765048"/>
                  </a:moveTo>
                  <a:lnTo>
                    <a:pt x="88392" y="766572"/>
                  </a:lnTo>
                </a:path>
                <a:path w="88900" h="3208020">
                  <a:moveTo>
                    <a:pt x="0" y="960120"/>
                  </a:moveTo>
                  <a:lnTo>
                    <a:pt x="88392" y="961644"/>
                  </a:lnTo>
                </a:path>
                <a:path w="88900" h="3208020">
                  <a:moveTo>
                    <a:pt x="0" y="1133856"/>
                  </a:moveTo>
                  <a:lnTo>
                    <a:pt x="88392" y="1135379"/>
                  </a:lnTo>
                </a:path>
                <a:path w="88900" h="3208020">
                  <a:moveTo>
                    <a:pt x="0" y="1330452"/>
                  </a:moveTo>
                  <a:lnTo>
                    <a:pt x="88392" y="1331976"/>
                  </a:lnTo>
                </a:path>
                <a:path w="88900" h="3208020">
                  <a:moveTo>
                    <a:pt x="0" y="1527048"/>
                  </a:moveTo>
                  <a:lnTo>
                    <a:pt x="88392" y="1528572"/>
                  </a:lnTo>
                </a:path>
                <a:path w="88900" h="3208020">
                  <a:moveTo>
                    <a:pt x="0" y="1700784"/>
                  </a:moveTo>
                  <a:lnTo>
                    <a:pt x="88392" y="1702308"/>
                  </a:lnTo>
                </a:path>
                <a:path w="88900" h="3208020">
                  <a:moveTo>
                    <a:pt x="0" y="1897380"/>
                  </a:moveTo>
                  <a:lnTo>
                    <a:pt x="88392" y="1898904"/>
                  </a:lnTo>
                </a:path>
                <a:path w="88900" h="3208020">
                  <a:moveTo>
                    <a:pt x="0" y="2092452"/>
                  </a:moveTo>
                  <a:lnTo>
                    <a:pt x="88392" y="2093976"/>
                  </a:lnTo>
                </a:path>
                <a:path w="88900" h="3208020">
                  <a:moveTo>
                    <a:pt x="0" y="2267712"/>
                  </a:moveTo>
                  <a:lnTo>
                    <a:pt x="88392" y="2269236"/>
                  </a:lnTo>
                </a:path>
                <a:path w="88900" h="3208020">
                  <a:moveTo>
                    <a:pt x="0" y="2464308"/>
                  </a:moveTo>
                  <a:lnTo>
                    <a:pt x="88392" y="2465832"/>
                  </a:lnTo>
                </a:path>
                <a:path w="88900" h="3208020">
                  <a:moveTo>
                    <a:pt x="0" y="2659380"/>
                  </a:moveTo>
                  <a:lnTo>
                    <a:pt x="88392" y="2660904"/>
                  </a:lnTo>
                </a:path>
                <a:path w="88900" h="3208020">
                  <a:moveTo>
                    <a:pt x="0" y="2834640"/>
                  </a:moveTo>
                  <a:lnTo>
                    <a:pt x="88392" y="2836164"/>
                  </a:lnTo>
                </a:path>
                <a:path w="88900" h="3208020">
                  <a:moveTo>
                    <a:pt x="0" y="3031236"/>
                  </a:moveTo>
                  <a:lnTo>
                    <a:pt x="88392" y="3032760"/>
                  </a:lnTo>
                </a:path>
                <a:path w="88900" h="3208020">
                  <a:moveTo>
                    <a:pt x="0" y="3206496"/>
                  </a:moveTo>
                  <a:lnTo>
                    <a:pt x="88392" y="3208020"/>
                  </a:lnTo>
                </a:path>
              </a:pathLst>
            </a:custGeom>
            <a:ln w="222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105405" y="2387345"/>
              <a:ext cx="4791710" cy="2985770"/>
            </a:xfrm>
            <a:custGeom>
              <a:avLst/>
              <a:gdLst/>
              <a:ahLst/>
              <a:cxnLst/>
              <a:rect l="l" t="t" r="r" b="b"/>
              <a:pathLst>
                <a:path w="4791709" h="2985770">
                  <a:moveTo>
                    <a:pt x="348995" y="2788920"/>
                  </a:moveTo>
                  <a:lnTo>
                    <a:pt x="0" y="2985516"/>
                  </a:lnTo>
                </a:path>
                <a:path w="4791709" h="2985770">
                  <a:moveTo>
                    <a:pt x="675132" y="2636520"/>
                  </a:moveTo>
                  <a:lnTo>
                    <a:pt x="348995" y="2788920"/>
                  </a:lnTo>
                </a:path>
                <a:path w="4791709" h="2985770">
                  <a:moveTo>
                    <a:pt x="1024127" y="2526791"/>
                  </a:moveTo>
                  <a:lnTo>
                    <a:pt x="675132" y="2636520"/>
                  </a:lnTo>
                </a:path>
                <a:path w="4791709" h="2985770">
                  <a:moveTo>
                    <a:pt x="1371599" y="2461260"/>
                  </a:moveTo>
                  <a:lnTo>
                    <a:pt x="1024127" y="2526791"/>
                  </a:lnTo>
                </a:path>
                <a:path w="4791709" h="2985770">
                  <a:moveTo>
                    <a:pt x="1720595" y="2374391"/>
                  </a:moveTo>
                  <a:lnTo>
                    <a:pt x="1371599" y="2461260"/>
                  </a:lnTo>
                </a:path>
                <a:path w="4791709" h="2985770">
                  <a:moveTo>
                    <a:pt x="2048256" y="2266187"/>
                  </a:moveTo>
                  <a:lnTo>
                    <a:pt x="1720595" y="2374391"/>
                  </a:lnTo>
                </a:path>
                <a:path w="4791709" h="2985770">
                  <a:moveTo>
                    <a:pt x="2395728" y="2113787"/>
                  </a:moveTo>
                  <a:lnTo>
                    <a:pt x="2048256" y="2266187"/>
                  </a:lnTo>
                </a:path>
                <a:path w="4791709" h="2985770">
                  <a:moveTo>
                    <a:pt x="2744723" y="1917191"/>
                  </a:moveTo>
                  <a:lnTo>
                    <a:pt x="2395728" y="2113787"/>
                  </a:lnTo>
                </a:path>
                <a:path w="4791709" h="2985770">
                  <a:moveTo>
                    <a:pt x="3092196" y="1699259"/>
                  </a:moveTo>
                  <a:lnTo>
                    <a:pt x="2744723" y="1917191"/>
                  </a:lnTo>
                </a:path>
                <a:path w="4791709" h="2985770">
                  <a:moveTo>
                    <a:pt x="3419855" y="1437131"/>
                  </a:moveTo>
                  <a:lnTo>
                    <a:pt x="3092196" y="1699259"/>
                  </a:lnTo>
                </a:path>
                <a:path w="4791709" h="2985770">
                  <a:moveTo>
                    <a:pt x="3767328" y="1132331"/>
                  </a:moveTo>
                  <a:lnTo>
                    <a:pt x="3419855" y="1437131"/>
                  </a:lnTo>
                </a:path>
                <a:path w="4791709" h="2985770">
                  <a:moveTo>
                    <a:pt x="4116324" y="783336"/>
                  </a:moveTo>
                  <a:lnTo>
                    <a:pt x="3767328" y="1132331"/>
                  </a:lnTo>
                </a:path>
                <a:path w="4791709" h="2985770">
                  <a:moveTo>
                    <a:pt x="4463796" y="414527"/>
                  </a:moveTo>
                  <a:lnTo>
                    <a:pt x="4116324" y="783336"/>
                  </a:lnTo>
                </a:path>
                <a:path w="4791709" h="2985770">
                  <a:moveTo>
                    <a:pt x="4791456" y="0"/>
                  </a:moveTo>
                  <a:lnTo>
                    <a:pt x="4463796" y="414527"/>
                  </a:lnTo>
                </a:path>
              </a:pathLst>
            </a:custGeom>
            <a:ln w="65087">
              <a:solidFill>
                <a:srgbClr val="E07D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105405" y="1579625"/>
              <a:ext cx="5358765" cy="4163695"/>
            </a:xfrm>
            <a:custGeom>
              <a:avLst/>
              <a:gdLst/>
              <a:ahLst/>
              <a:cxnLst/>
              <a:rect l="l" t="t" r="r" b="b"/>
              <a:pathLst>
                <a:path w="5358765" h="4163695">
                  <a:moveTo>
                    <a:pt x="327660" y="4055364"/>
                  </a:moveTo>
                  <a:lnTo>
                    <a:pt x="329183" y="4163568"/>
                  </a:lnTo>
                </a:path>
                <a:path w="5358765" h="4163695">
                  <a:moveTo>
                    <a:pt x="675132" y="4055364"/>
                  </a:moveTo>
                  <a:lnTo>
                    <a:pt x="676656" y="4163568"/>
                  </a:lnTo>
                </a:path>
                <a:path w="5358765" h="4163695">
                  <a:moveTo>
                    <a:pt x="1002792" y="4055364"/>
                  </a:moveTo>
                  <a:lnTo>
                    <a:pt x="1004316" y="4163568"/>
                  </a:lnTo>
                </a:path>
                <a:path w="5358765" h="4163695">
                  <a:moveTo>
                    <a:pt x="1351788" y="4055364"/>
                  </a:moveTo>
                  <a:lnTo>
                    <a:pt x="1353311" y="4163568"/>
                  </a:lnTo>
                </a:path>
                <a:path w="5358765" h="4163695">
                  <a:moveTo>
                    <a:pt x="1699259" y="4055364"/>
                  </a:moveTo>
                  <a:lnTo>
                    <a:pt x="1700783" y="4163568"/>
                  </a:lnTo>
                </a:path>
                <a:path w="5358765" h="4163695">
                  <a:moveTo>
                    <a:pt x="2048256" y="4055364"/>
                  </a:moveTo>
                  <a:lnTo>
                    <a:pt x="2049780" y="4163568"/>
                  </a:lnTo>
                </a:path>
                <a:path w="5358765" h="4163695">
                  <a:moveTo>
                    <a:pt x="2395728" y="4055364"/>
                  </a:moveTo>
                  <a:lnTo>
                    <a:pt x="2397252" y="4163568"/>
                  </a:lnTo>
                </a:path>
                <a:path w="5358765" h="4163695">
                  <a:moveTo>
                    <a:pt x="2723388" y="4055364"/>
                  </a:moveTo>
                  <a:lnTo>
                    <a:pt x="2724911" y="4163568"/>
                  </a:lnTo>
                </a:path>
                <a:path w="5358765" h="4163695">
                  <a:moveTo>
                    <a:pt x="3070860" y="4055364"/>
                  </a:moveTo>
                  <a:lnTo>
                    <a:pt x="3072384" y="4163568"/>
                  </a:lnTo>
                </a:path>
                <a:path w="5358765" h="4163695">
                  <a:moveTo>
                    <a:pt x="3419855" y="4055364"/>
                  </a:moveTo>
                  <a:lnTo>
                    <a:pt x="3421379" y="4163568"/>
                  </a:lnTo>
                </a:path>
                <a:path w="5358765" h="4163695">
                  <a:moveTo>
                    <a:pt x="3767328" y="4055364"/>
                  </a:moveTo>
                  <a:lnTo>
                    <a:pt x="3768852" y="4163568"/>
                  </a:lnTo>
                </a:path>
                <a:path w="5358765" h="4163695">
                  <a:moveTo>
                    <a:pt x="4116324" y="4055364"/>
                  </a:moveTo>
                  <a:lnTo>
                    <a:pt x="4117848" y="4163568"/>
                  </a:lnTo>
                </a:path>
                <a:path w="5358765" h="4163695">
                  <a:moveTo>
                    <a:pt x="4443984" y="4055364"/>
                  </a:moveTo>
                  <a:lnTo>
                    <a:pt x="4445508" y="4163568"/>
                  </a:lnTo>
                </a:path>
                <a:path w="5358765" h="4163695">
                  <a:moveTo>
                    <a:pt x="4791456" y="4055364"/>
                  </a:moveTo>
                  <a:lnTo>
                    <a:pt x="4792980" y="4163568"/>
                  </a:lnTo>
                </a:path>
                <a:path w="5358765" h="4163695">
                  <a:moveTo>
                    <a:pt x="0" y="0"/>
                  </a:moveTo>
                  <a:lnTo>
                    <a:pt x="0" y="4163568"/>
                  </a:lnTo>
                  <a:lnTo>
                    <a:pt x="5358384" y="4163568"/>
                  </a:lnTo>
                </a:path>
              </a:pathLst>
            </a:custGeom>
            <a:ln w="222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66771" y="5109972"/>
              <a:ext cx="131063" cy="13106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14243" y="4957572"/>
              <a:ext cx="132587" cy="131063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041903" y="4847843"/>
              <a:ext cx="129539" cy="132587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390900" y="4783836"/>
              <a:ext cx="129539" cy="129539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738372" y="4695443"/>
              <a:ext cx="131063" cy="132587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087367" y="4587240"/>
              <a:ext cx="131064" cy="131064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413504" y="4433315"/>
              <a:ext cx="131063" cy="132587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762500" y="4261103"/>
              <a:ext cx="129539" cy="129539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090160" y="4021836"/>
              <a:ext cx="129539" cy="129539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458967" y="3759708"/>
              <a:ext cx="131064" cy="129540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763767" y="3474719"/>
              <a:ext cx="131064" cy="132587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134100" y="3105911"/>
              <a:ext cx="129539" cy="129539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481571" y="2735579"/>
              <a:ext cx="132587" cy="129540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830567" y="2321051"/>
              <a:ext cx="131063" cy="129539"/>
            </a:xfrm>
            <a:prstGeom prst="rect">
              <a:avLst/>
            </a:prstGeom>
          </p:spPr>
        </p:pic>
      </p:grpSp>
      <p:sp>
        <p:nvSpPr>
          <p:cNvPr id="23" name="object 23"/>
          <p:cNvSpPr txBox="1"/>
          <p:nvPr/>
        </p:nvSpPr>
        <p:spPr>
          <a:xfrm>
            <a:off x="3650360" y="1167765"/>
            <a:ext cx="20529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(a)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30" dirty="0">
                <a:latin typeface="Arial"/>
                <a:cs typeface="Arial"/>
              </a:rPr>
              <a:t>Total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Cost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Curve</a:t>
            </a:r>
            <a:endParaRPr sz="18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678683" y="5757787"/>
            <a:ext cx="15303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spc="-50" dirty="0"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67532" y="5757787"/>
            <a:ext cx="15303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spc="-50" dirty="0">
                <a:latin typeface="Arial"/>
                <a:cs typeface="Arial"/>
              </a:rPr>
              <a:t>4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055109" y="5757787"/>
            <a:ext cx="15303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spc="-50" dirty="0">
                <a:latin typeface="Arial"/>
                <a:cs typeface="Arial"/>
              </a:rPr>
              <a:t>6</a:t>
            </a:r>
            <a:endParaRPr sz="18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750689" y="5757787"/>
            <a:ext cx="15303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spc="-50" dirty="0">
                <a:latin typeface="Arial"/>
                <a:cs typeface="Arial"/>
              </a:rPr>
              <a:t>8</a:t>
            </a:r>
            <a:endParaRPr sz="18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374640" y="5757787"/>
            <a:ext cx="27876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spc="-25" dirty="0">
                <a:latin typeface="Arial"/>
                <a:cs typeface="Arial"/>
              </a:rPr>
              <a:t>10</a:t>
            </a:r>
            <a:endParaRPr sz="18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061964" y="5757787"/>
            <a:ext cx="27876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spc="-25" dirty="0">
                <a:latin typeface="Arial"/>
                <a:cs typeface="Arial"/>
              </a:rPr>
              <a:t>12</a:t>
            </a:r>
            <a:endParaRPr sz="18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749542" y="5757787"/>
            <a:ext cx="27876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spc="-25" dirty="0">
                <a:latin typeface="Arial"/>
                <a:cs typeface="Arial"/>
              </a:rPr>
              <a:t>14</a:t>
            </a:r>
            <a:endParaRPr sz="18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824354" y="5764188"/>
            <a:ext cx="15303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spc="-50" dirty="0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759455" y="6133910"/>
            <a:ext cx="3681729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dirty="0">
                <a:latin typeface="Arial"/>
                <a:cs typeface="Arial"/>
              </a:rPr>
              <a:t>Quantity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Output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(bagels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per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hour)</a:t>
            </a:r>
            <a:endParaRPr sz="18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645656" y="6716897"/>
            <a:ext cx="1590675" cy="139700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800" b="1" dirty="0">
                <a:solidFill>
                  <a:srgbClr val="411D71"/>
                </a:solidFill>
                <a:latin typeface="Arial"/>
                <a:cs typeface="Arial"/>
              </a:rPr>
              <a:t>Copyright©2011</a:t>
            </a:r>
            <a:r>
              <a:rPr sz="800" b="1" spc="210" dirty="0">
                <a:solidFill>
                  <a:srgbClr val="411D71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411D71"/>
                </a:solidFill>
                <a:latin typeface="Arial"/>
                <a:cs typeface="Arial"/>
              </a:rPr>
              <a:t>South-Western</a:t>
            </a:r>
            <a:endParaRPr sz="8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244904" y="1499488"/>
            <a:ext cx="726440" cy="40366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1295" marR="47625" indent="-44450" algn="r">
              <a:lnSpc>
                <a:spcPct val="1059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Total </a:t>
            </a:r>
            <a:r>
              <a:rPr sz="1800" spc="-20" dirty="0">
                <a:latin typeface="Arial"/>
                <a:cs typeface="Arial"/>
              </a:rPr>
              <a:t>Cost</a:t>
            </a:r>
            <a:endParaRPr sz="1800">
              <a:latin typeface="Arial"/>
              <a:cs typeface="Arial"/>
            </a:endParaRPr>
          </a:p>
          <a:p>
            <a:pPr marL="142240" marR="5080" indent="-130175" algn="r">
              <a:lnSpc>
                <a:spcPts val="2980"/>
              </a:lnSpc>
              <a:spcBef>
                <a:spcPts val="105"/>
              </a:spcBef>
            </a:pPr>
            <a:r>
              <a:rPr sz="1800" spc="-10" dirty="0">
                <a:latin typeface="Arial"/>
                <a:cs typeface="Arial"/>
              </a:rPr>
              <a:t>€18.00 16.00</a:t>
            </a:r>
            <a:endParaRPr sz="1800">
              <a:latin typeface="Arial"/>
              <a:cs typeface="Arial"/>
            </a:endParaRPr>
          </a:p>
          <a:p>
            <a:pPr marL="142240">
              <a:lnSpc>
                <a:spcPct val="100000"/>
              </a:lnSpc>
              <a:spcBef>
                <a:spcPts val="625"/>
              </a:spcBef>
            </a:pPr>
            <a:r>
              <a:rPr sz="1800" spc="-10" dirty="0">
                <a:latin typeface="Arial"/>
                <a:cs typeface="Arial"/>
              </a:rPr>
              <a:t>14.00</a:t>
            </a:r>
            <a:endParaRPr sz="1800">
              <a:latin typeface="Arial"/>
              <a:cs typeface="Arial"/>
            </a:endParaRPr>
          </a:p>
          <a:p>
            <a:pPr marL="142240">
              <a:lnSpc>
                <a:spcPct val="100000"/>
              </a:lnSpc>
              <a:spcBef>
                <a:spcPts val="865"/>
              </a:spcBef>
            </a:pPr>
            <a:r>
              <a:rPr sz="1800" spc="-10" dirty="0">
                <a:latin typeface="Arial"/>
                <a:cs typeface="Arial"/>
              </a:rPr>
              <a:t>12.00</a:t>
            </a:r>
            <a:endParaRPr sz="1800">
              <a:latin typeface="Arial"/>
              <a:cs typeface="Arial"/>
            </a:endParaRPr>
          </a:p>
          <a:p>
            <a:pPr marL="142240">
              <a:lnSpc>
                <a:spcPct val="100000"/>
              </a:lnSpc>
              <a:spcBef>
                <a:spcPts val="865"/>
              </a:spcBef>
            </a:pPr>
            <a:r>
              <a:rPr sz="1800" spc="-10" dirty="0">
                <a:latin typeface="Arial"/>
                <a:cs typeface="Arial"/>
              </a:rPr>
              <a:t>10.00</a:t>
            </a:r>
            <a:endParaRPr sz="1800">
              <a:latin typeface="Arial"/>
              <a:cs typeface="Arial"/>
            </a:endParaRPr>
          </a:p>
          <a:p>
            <a:pPr marL="266065">
              <a:lnSpc>
                <a:spcPct val="100000"/>
              </a:lnSpc>
              <a:spcBef>
                <a:spcPts val="865"/>
              </a:spcBef>
            </a:pPr>
            <a:r>
              <a:rPr sz="1800" spc="-20" dirty="0">
                <a:latin typeface="Arial"/>
                <a:cs typeface="Arial"/>
              </a:rPr>
              <a:t>8.00</a:t>
            </a:r>
            <a:endParaRPr sz="1800">
              <a:latin typeface="Arial"/>
              <a:cs typeface="Arial"/>
            </a:endParaRPr>
          </a:p>
          <a:p>
            <a:pPr marL="266065">
              <a:lnSpc>
                <a:spcPct val="100000"/>
              </a:lnSpc>
              <a:spcBef>
                <a:spcPts val="865"/>
              </a:spcBef>
            </a:pPr>
            <a:r>
              <a:rPr sz="1800" spc="-20" dirty="0">
                <a:latin typeface="Arial"/>
                <a:cs typeface="Arial"/>
              </a:rPr>
              <a:t>6.00</a:t>
            </a:r>
            <a:endParaRPr sz="1800">
              <a:latin typeface="Arial"/>
              <a:cs typeface="Arial"/>
            </a:endParaRPr>
          </a:p>
          <a:p>
            <a:pPr marL="266065">
              <a:lnSpc>
                <a:spcPct val="100000"/>
              </a:lnSpc>
              <a:spcBef>
                <a:spcPts val="869"/>
              </a:spcBef>
            </a:pPr>
            <a:r>
              <a:rPr sz="1800" spc="-20" dirty="0">
                <a:latin typeface="Arial"/>
                <a:cs typeface="Arial"/>
              </a:rPr>
              <a:t>4.00</a:t>
            </a:r>
            <a:endParaRPr sz="1800">
              <a:latin typeface="Arial"/>
              <a:cs typeface="Arial"/>
            </a:endParaRPr>
          </a:p>
          <a:p>
            <a:pPr marL="266065">
              <a:lnSpc>
                <a:spcPct val="100000"/>
              </a:lnSpc>
              <a:spcBef>
                <a:spcPts val="865"/>
              </a:spcBef>
            </a:pPr>
            <a:r>
              <a:rPr sz="1800" spc="-20" dirty="0">
                <a:latin typeface="Arial"/>
                <a:cs typeface="Arial"/>
              </a:rPr>
              <a:t>2.00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946518" y="2147442"/>
            <a:ext cx="3314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25" dirty="0">
                <a:latin typeface="Arial"/>
                <a:cs typeface="Arial"/>
              </a:rPr>
              <a:t>TC</a:t>
            </a:r>
            <a:endParaRPr sz="1800">
              <a:latin typeface="Arial"/>
              <a:cs typeface="Arial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87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0" dirty="0"/>
              <a:t>Leila’s</a:t>
            </a:r>
            <a:r>
              <a:rPr sz="2000" spc="-65" dirty="0"/>
              <a:t> </a:t>
            </a:r>
            <a:r>
              <a:rPr sz="2000" dirty="0"/>
              <a:t>cost</a:t>
            </a:r>
            <a:r>
              <a:rPr sz="2000" spc="-60" dirty="0"/>
              <a:t> </a:t>
            </a:r>
            <a:r>
              <a:rPr sz="2000" spc="-10" dirty="0"/>
              <a:t>curves</a:t>
            </a:r>
            <a:endParaRPr sz="20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005901" y="1568513"/>
            <a:ext cx="5640070" cy="4185920"/>
            <a:chOff x="2005901" y="1568513"/>
            <a:chExt cx="5640070" cy="4185920"/>
          </a:xfrm>
        </p:grpSpPr>
        <p:sp>
          <p:nvSpPr>
            <p:cNvPr id="3" name="object 3"/>
            <p:cNvSpPr/>
            <p:nvPr/>
          </p:nvSpPr>
          <p:spPr>
            <a:xfrm>
              <a:off x="2017014" y="1579625"/>
              <a:ext cx="5617845" cy="4163695"/>
            </a:xfrm>
            <a:custGeom>
              <a:avLst/>
              <a:gdLst/>
              <a:ahLst/>
              <a:cxnLst/>
              <a:rect l="l" t="t" r="r" b="b"/>
              <a:pathLst>
                <a:path w="5617845" h="4163695">
                  <a:moveTo>
                    <a:pt x="0" y="0"/>
                  </a:moveTo>
                  <a:lnTo>
                    <a:pt x="0" y="4163568"/>
                  </a:lnTo>
                  <a:lnTo>
                    <a:pt x="5617464" y="4163568"/>
                  </a:lnTo>
                </a:path>
                <a:path w="5617845" h="4163695">
                  <a:moveTo>
                    <a:pt x="0" y="850391"/>
                  </a:moveTo>
                  <a:lnTo>
                    <a:pt x="108204" y="851915"/>
                  </a:lnTo>
                </a:path>
                <a:path w="5617845" h="4163695">
                  <a:moveTo>
                    <a:pt x="0" y="1133856"/>
                  </a:moveTo>
                  <a:lnTo>
                    <a:pt x="108204" y="1135379"/>
                  </a:lnTo>
                </a:path>
                <a:path w="5617845" h="4163695">
                  <a:moveTo>
                    <a:pt x="0" y="1395984"/>
                  </a:moveTo>
                  <a:lnTo>
                    <a:pt x="108204" y="1397508"/>
                  </a:lnTo>
                </a:path>
                <a:path w="5617845" h="4163695">
                  <a:moveTo>
                    <a:pt x="0" y="1679448"/>
                  </a:moveTo>
                  <a:lnTo>
                    <a:pt x="108204" y="1680972"/>
                  </a:lnTo>
                </a:path>
                <a:path w="5617845" h="4163695">
                  <a:moveTo>
                    <a:pt x="0" y="1962912"/>
                  </a:moveTo>
                  <a:lnTo>
                    <a:pt x="108204" y="1964436"/>
                  </a:lnTo>
                </a:path>
                <a:path w="5617845" h="4163695">
                  <a:moveTo>
                    <a:pt x="0" y="2223516"/>
                  </a:moveTo>
                  <a:lnTo>
                    <a:pt x="108204" y="2225040"/>
                  </a:lnTo>
                </a:path>
                <a:path w="5617845" h="4163695">
                  <a:moveTo>
                    <a:pt x="0" y="2506980"/>
                  </a:moveTo>
                  <a:lnTo>
                    <a:pt x="108204" y="2508504"/>
                  </a:lnTo>
                </a:path>
                <a:path w="5617845" h="4163695">
                  <a:moveTo>
                    <a:pt x="0" y="2790444"/>
                  </a:moveTo>
                  <a:lnTo>
                    <a:pt x="108204" y="2791968"/>
                  </a:lnTo>
                </a:path>
                <a:path w="5617845" h="4163695">
                  <a:moveTo>
                    <a:pt x="0" y="3617976"/>
                  </a:moveTo>
                  <a:lnTo>
                    <a:pt x="108204" y="3619500"/>
                  </a:lnTo>
                </a:path>
                <a:path w="5617845" h="4163695">
                  <a:moveTo>
                    <a:pt x="0" y="3880104"/>
                  </a:moveTo>
                  <a:lnTo>
                    <a:pt x="108204" y="3881628"/>
                  </a:lnTo>
                </a:path>
              </a:pathLst>
            </a:custGeom>
            <a:ln w="222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005901" y="2363723"/>
              <a:ext cx="5191950" cy="3390582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713638" y="1167765"/>
            <a:ext cx="6718934" cy="2526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39289">
              <a:lnSpc>
                <a:spcPts val="209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(b)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Marginal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and</a:t>
            </a:r>
            <a:r>
              <a:rPr sz="1800" spc="-1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Average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Cost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Curves</a:t>
            </a:r>
            <a:endParaRPr sz="1800">
              <a:latin typeface="Arial"/>
              <a:cs typeface="Arial"/>
            </a:endParaRPr>
          </a:p>
          <a:p>
            <a:pPr marL="12700" marR="6245225">
              <a:lnSpc>
                <a:spcPts val="2160"/>
              </a:lnSpc>
            </a:pPr>
            <a:r>
              <a:rPr sz="1800" spc="-25" dirty="0">
                <a:latin typeface="Arial"/>
                <a:cs typeface="Arial"/>
              </a:rPr>
              <a:t>MC </a:t>
            </a:r>
            <a:r>
              <a:rPr sz="1800" spc="-30" dirty="0">
                <a:latin typeface="Arial"/>
                <a:cs typeface="Arial"/>
              </a:rPr>
              <a:t>ATC </a:t>
            </a:r>
            <a:r>
              <a:rPr sz="1800" spc="-65" dirty="0">
                <a:latin typeface="Arial"/>
                <a:cs typeface="Arial"/>
              </a:rPr>
              <a:t>AVC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045"/>
              </a:lnSpc>
              <a:tabLst>
                <a:tab pos="613410" algn="l"/>
              </a:tabLst>
            </a:pPr>
            <a:r>
              <a:rPr sz="1800" spc="-25" dirty="0">
                <a:latin typeface="Arial"/>
                <a:cs typeface="Arial"/>
              </a:rPr>
              <a:t>AFC</a:t>
            </a:r>
            <a:r>
              <a:rPr sz="1800" dirty="0">
                <a:latin typeface="Arial"/>
                <a:cs typeface="Arial"/>
              </a:rPr>
              <a:t>	€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3.00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90"/>
              </a:spcBef>
            </a:pPr>
            <a:endParaRPr sz="1800">
              <a:latin typeface="Arial"/>
              <a:cs typeface="Arial"/>
            </a:endParaRPr>
          </a:p>
          <a:p>
            <a:pPr marL="743585">
              <a:lnSpc>
                <a:spcPct val="100000"/>
              </a:lnSpc>
            </a:pPr>
            <a:r>
              <a:rPr sz="1800" spc="-20" dirty="0">
                <a:latin typeface="Arial"/>
                <a:cs typeface="Arial"/>
              </a:rPr>
              <a:t>2.50</a:t>
            </a:r>
            <a:endParaRPr sz="1800">
              <a:latin typeface="Arial"/>
              <a:cs typeface="Arial"/>
            </a:endParaRPr>
          </a:p>
          <a:p>
            <a:pPr marR="5080" algn="r">
              <a:lnSpc>
                <a:spcPts val="2135"/>
              </a:lnSpc>
              <a:spcBef>
                <a:spcPts val="180"/>
              </a:spcBef>
            </a:pPr>
            <a:r>
              <a:rPr sz="1800" i="1" spc="-25" dirty="0">
                <a:latin typeface="Arial"/>
                <a:cs typeface="Arial"/>
              </a:rPr>
              <a:t>MC</a:t>
            </a:r>
            <a:endParaRPr sz="1800">
              <a:latin typeface="Arial"/>
              <a:cs typeface="Arial"/>
            </a:endParaRPr>
          </a:p>
          <a:p>
            <a:pPr marL="743585">
              <a:lnSpc>
                <a:spcPts val="2135"/>
              </a:lnSpc>
            </a:pPr>
            <a:r>
              <a:rPr sz="1800" spc="-20" dirty="0">
                <a:latin typeface="Arial"/>
                <a:cs typeface="Arial"/>
              </a:rPr>
              <a:t>2.00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894077" y="5764188"/>
            <a:ext cx="15303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spc="-50" dirty="0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646679" y="5764188"/>
            <a:ext cx="15303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spc="-50" dirty="0"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370834" y="5764188"/>
            <a:ext cx="15303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spc="-50" dirty="0">
                <a:latin typeface="Arial"/>
                <a:cs typeface="Arial"/>
              </a:rPr>
              <a:t>4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096258" y="5764188"/>
            <a:ext cx="15303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spc="-50" dirty="0">
                <a:latin typeface="Arial"/>
                <a:cs typeface="Arial"/>
              </a:rPr>
              <a:t>6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820539" y="5764188"/>
            <a:ext cx="15303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spc="-50" dirty="0">
                <a:latin typeface="Arial"/>
                <a:cs typeface="Arial"/>
              </a:rPr>
              <a:t>8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479541" y="5764188"/>
            <a:ext cx="27876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spc="-25" dirty="0">
                <a:latin typeface="Arial"/>
                <a:cs typeface="Arial"/>
              </a:rPr>
              <a:t>10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203441" y="5764188"/>
            <a:ext cx="27876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spc="-25" dirty="0">
                <a:latin typeface="Arial"/>
                <a:cs typeface="Arial"/>
              </a:rPr>
              <a:t>12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929119" y="5764188"/>
            <a:ext cx="27876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spc="-25" dirty="0">
                <a:latin typeface="Arial"/>
                <a:cs typeface="Arial"/>
              </a:rPr>
              <a:t>14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756407" y="6133910"/>
            <a:ext cx="3681729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dirty="0">
                <a:latin typeface="Arial"/>
                <a:cs typeface="Arial"/>
              </a:rPr>
              <a:t>Quantity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Output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(bagels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per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hour)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645656" y="6716897"/>
            <a:ext cx="1590675" cy="139700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800" b="1" dirty="0">
                <a:solidFill>
                  <a:srgbClr val="411D71"/>
                </a:solidFill>
                <a:latin typeface="Arial"/>
                <a:cs typeface="Arial"/>
              </a:rPr>
              <a:t>Copyright©2011</a:t>
            </a:r>
            <a:r>
              <a:rPr sz="800" b="1" spc="215" dirty="0">
                <a:solidFill>
                  <a:srgbClr val="411D71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411D71"/>
                </a:solidFill>
                <a:latin typeface="Arial"/>
                <a:cs typeface="Arial"/>
              </a:rPr>
              <a:t>South-Western</a:t>
            </a:r>
            <a:endParaRPr sz="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44878" y="3930522"/>
            <a:ext cx="4699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Arial"/>
                <a:cs typeface="Arial"/>
              </a:rPr>
              <a:t>1.50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44878" y="4481576"/>
            <a:ext cx="4699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Arial"/>
                <a:cs typeface="Arial"/>
              </a:rPr>
              <a:t>1.00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44878" y="5046979"/>
            <a:ext cx="4699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Arial"/>
                <a:cs typeface="Arial"/>
              </a:rPr>
              <a:t>0.50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182993" y="4111497"/>
            <a:ext cx="491490" cy="554355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 marR="5080" indent="24765">
              <a:lnSpc>
                <a:spcPts val="2000"/>
              </a:lnSpc>
              <a:spcBef>
                <a:spcPts val="300"/>
              </a:spcBef>
            </a:pPr>
            <a:r>
              <a:rPr sz="1800" i="1" spc="-55" dirty="0">
                <a:latin typeface="Arial"/>
                <a:cs typeface="Arial"/>
              </a:rPr>
              <a:t>ATC </a:t>
            </a:r>
            <a:r>
              <a:rPr sz="1800" i="1" spc="-30" dirty="0">
                <a:latin typeface="Arial"/>
                <a:cs typeface="Arial"/>
              </a:rPr>
              <a:t>AVC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202169" y="5408472"/>
            <a:ext cx="483234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25" dirty="0">
                <a:latin typeface="Arial"/>
                <a:cs typeface="Arial"/>
              </a:rPr>
              <a:t>AFC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87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0" dirty="0"/>
              <a:t>Leila’s</a:t>
            </a:r>
            <a:r>
              <a:rPr sz="2000" spc="-65" dirty="0"/>
              <a:t> </a:t>
            </a:r>
            <a:r>
              <a:rPr sz="2000" dirty="0"/>
              <a:t>cost</a:t>
            </a:r>
            <a:r>
              <a:rPr sz="2000" spc="-60" dirty="0"/>
              <a:t> </a:t>
            </a:r>
            <a:r>
              <a:rPr sz="2000" spc="-10" dirty="0"/>
              <a:t>curves</a:t>
            </a:r>
            <a:endParaRPr sz="20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9143" y="421005"/>
            <a:ext cx="8334375" cy="41116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COSTS</a:t>
            </a:r>
            <a:r>
              <a:rPr sz="2000" b="1" spc="-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IN</a:t>
            </a:r>
            <a:r>
              <a:rPr sz="2000" b="1" spc="-2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THE</a:t>
            </a:r>
            <a:r>
              <a:rPr sz="2000" b="1" spc="-4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SHORT</a:t>
            </a:r>
            <a:r>
              <a:rPr sz="2000" b="1" spc="-2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RUN</a:t>
            </a:r>
            <a:r>
              <a:rPr sz="2000" b="1" spc="-4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AND</a:t>
            </a:r>
            <a:r>
              <a:rPr sz="2000" b="1" spc="-3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IN</a:t>
            </a:r>
            <a:r>
              <a:rPr sz="2000" b="1" spc="-2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THE</a:t>
            </a:r>
            <a:r>
              <a:rPr sz="2000" b="1" spc="-3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LONG</a:t>
            </a:r>
            <a:r>
              <a:rPr sz="2000" b="1" spc="-3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25" dirty="0">
                <a:solidFill>
                  <a:srgbClr val="006FC0"/>
                </a:solidFill>
                <a:latin typeface="Calibri"/>
                <a:cs typeface="Calibri"/>
              </a:rPr>
              <a:t>RUN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12700" marR="6985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For</a:t>
            </a:r>
            <a:r>
              <a:rPr sz="2000" spc="3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many</a:t>
            </a:r>
            <a:r>
              <a:rPr sz="2000" spc="3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firms,</a:t>
            </a:r>
            <a:r>
              <a:rPr sz="2000" spc="3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3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division</a:t>
            </a:r>
            <a:r>
              <a:rPr sz="2000" spc="3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3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total</a:t>
            </a:r>
            <a:r>
              <a:rPr sz="2000" spc="3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costs</a:t>
            </a:r>
            <a:r>
              <a:rPr sz="2000" spc="3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between</a:t>
            </a:r>
            <a:r>
              <a:rPr sz="2000" spc="3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fixed</a:t>
            </a:r>
            <a:r>
              <a:rPr sz="2000" spc="3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3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variable</a:t>
            </a:r>
            <a:r>
              <a:rPr sz="2000" spc="3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costs </a:t>
            </a:r>
            <a:r>
              <a:rPr sz="2000" dirty="0">
                <a:latin typeface="Calibri"/>
                <a:cs typeface="Calibri"/>
              </a:rPr>
              <a:t>depends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on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time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horizon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being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considered.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short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run</a:t>
            </a:r>
            <a:r>
              <a:rPr sz="2000" dirty="0">
                <a:latin typeface="Calibri"/>
                <a:cs typeface="Calibri"/>
              </a:rPr>
              <a:t>: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period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time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which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some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factors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production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cannot </a:t>
            </a:r>
            <a:r>
              <a:rPr sz="2000" dirty="0">
                <a:latin typeface="Calibri"/>
                <a:cs typeface="Calibri"/>
              </a:rPr>
              <a:t>be</a:t>
            </a:r>
            <a:r>
              <a:rPr sz="2000" spc="-10" dirty="0">
                <a:latin typeface="Calibri"/>
                <a:cs typeface="Calibri"/>
              </a:rPr>
              <a:t> changed</a:t>
            </a: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354965" algn="l"/>
              </a:tabLst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22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long</a:t>
            </a:r>
            <a:r>
              <a:rPr sz="2000" b="1" spc="22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run</a:t>
            </a:r>
            <a:r>
              <a:rPr sz="2000" dirty="0">
                <a:latin typeface="Calibri"/>
                <a:cs typeface="Calibri"/>
              </a:rPr>
              <a:t>:</a:t>
            </a:r>
            <a:r>
              <a:rPr sz="2000" spc="2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229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period</a:t>
            </a:r>
            <a:r>
              <a:rPr sz="2000" spc="2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2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time</a:t>
            </a:r>
            <a:r>
              <a:rPr sz="2000" spc="229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2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which</a:t>
            </a:r>
            <a:r>
              <a:rPr sz="2000" spc="2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all</a:t>
            </a:r>
            <a:r>
              <a:rPr sz="2000" spc="2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factors</a:t>
            </a:r>
            <a:r>
              <a:rPr sz="2000" spc="2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2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production</a:t>
            </a:r>
            <a:r>
              <a:rPr sz="2000" spc="2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can</a:t>
            </a:r>
            <a:r>
              <a:rPr sz="2000" spc="21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be</a:t>
            </a:r>
            <a:endParaRPr sz="20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000" spc="-10" dirty="0">
                <a:latin typeface="Calibri"/>
                <a:cs typeface="Calibri"/>
              </a:rPr>
              <a:t>altered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12700" marR="5715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Ex:</a:t>
            </a:r>
            <a:r>
              <a:rPr sz="2000" spc="4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Rent</a:t>
            </a:r>
            <a:r>
              <a:rPr sz="2000" spc="48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4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fixed</a:t>
            </a:r>
            <a:r>
              <a:rPr sz="2000" spc="4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</a:t>
            </a:r>
            <a:r>
              <a:rPr sz="2000" spc="4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48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short</a:t>
            </a:r>
            <a:r>
              <a:rPr sz="2000" spc="48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run</a:t>
            </a:r>
            <a:r>
              <a:rPr sz="2000" spc="48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–</a:t>
            </a:r>
            <a:r>
              <a:rPr sz="2000" spc="4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have</a:t>
            </a:r>
            <a:r>
              <a:rPr sz="2000" spc="48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4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pay</a:t>
            </a:r>
            <a:r>
              <a:rPr sz="2000" spc="4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regardless</a:t>
            </a:r>
            <a:r>
              <a:rPr sz="2000" spc="4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4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how</a:t>
            </a:r>
            <a:r>
              <a:rPr sz="2000" spc="47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much </a:t>
            </a:r>
            <a:r>
              <a:rPr sz="2000" dirty="0">
                <a:latin typeface="Calibri"/>
                <a:cs typeface="Calibri"/>
              </a:rPr>
              <a:t>produced.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long-</a:t>
            </a:r>
            <a:r>
              <a:rPr sz="2000" dirty="0">
                <a:latin typeface="Calibri"/>
                <a:cs typeface="Calibri"/>
              </a:rPr>
              <a:t>run,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you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still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have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pay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rent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but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variable.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9143" y="5299075"/>
            <a:ext cx="8334375" cy="636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Calibri"/>
                <a:cs typeface="Calibri"/>
              </a:rPr>
              <a:t>Because</a:t>
            </a:r>
            <a:r>
              <a:rPr sz="2000" spc="2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many</a:t>
            </a:r>
            <a:r>
              <a:rPr sz="2000" spc="2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costs</a:t>
            </a:r>
            <a:r>
              <a:rPr sz="2000" spc="2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are</a:t>
            </a:r>
            <a:r>
              <a:rPr sz="2000" spc="229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fixed</a:t>
            </a:r>
            <a:r>
              <a:rPr sz="2000" spc="2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2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2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short</a:t>
            </a:r>
            <a:r>
              <a:rPr sz="2000" spc="2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run</a:t>
            </a:r>
            <a:r>
              <a:rPr sz="2000" spc="2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but</a:t>
            </a:r>
            <a:r>
              <a:rPr sz="2000" spc="2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variable</a:t>
            </a:r>
            <a:r>
              <a:rPr sz="2000" spc="2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2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2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long</a:t>
            </a:r>
            <a:r>
              <a:rPr sz="2000" spc="2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run,</a:t>
            </a:r>
            <a:r>
              <a:rPr sz="2000" spc="245" dirty="0">
                <a:latin typeface="Calibri"/>
                <a:cs typeface="Calibri"/>
              </a:rPr>
              <a:t> </a:t>
            </a:r>
            <a:r>
              <a:rPr sz="2000" spc="-50" dirty="0">
                <a:latin typeface="Calibri"/>
                <a:cs typeface="Calibri"/>
              </a:rPr>
              <a:t>a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 spc="-10" dirty="0">
                <a:latin typeface="Calibri"/>
                <a:cs typeface="Calibri"/>
              </a:rPr>
              <a:t>firm’s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long-</a:t>
            </a:r>
            <a:r>
              <a:rPr sz="2000" b="1" dirty="0">
                <a:latin typeface="Calibri"/>
                <a:cs typeface="Calibri"/>
              </a:rPr>
              <a:t>run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cost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curve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differs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from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its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short-</a:t>
            </a:r>
            <a:r>
              <a:rPr sz="2000" b="1" dirty="0">
                <a:latin typeface="Calibri"/>
                <a:cs typeface="Calibri"/>
              </a:rPr>
              <a:t>run</a:t>
            </a:r>
            <a:r>
              <a:rPr sz="2000" b="1" spc="-5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cost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curves</a:t>
            </a:r>
            <a:r>
              <a:rPr sz="2000" spc="-10" dirty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578478" y="3054350"/>
            <a:ext cx="24765" cy="24765"/>
          </a:xfrm>
          <a:custGeom>
            <a:avLst/>
            <a:gdLst/>
            <a:ahLst/>
            <a:cxnLst/>
            <a:rect l="l" t="t" r="r" b="b"/>
            <a:pathLst>
              <a:path w="24764" h="24764">
                <a:moveTo>
                  <a:pt x="19176" y="0"/>
                </a:moveTo>
                <a:lnTo>
                  <a:pt x="5587" y="0"/>
                </a:lnTo>
                <a:lnTo>
                  <a:pt x="0" y="5461"/>
                </a:lnTo>
                <a:lnTo>
                  <a:pt x="0" y="19176"/>
                </a:lnTo>
                <a:lnTo>
                  <a:pt x="5587" y="24764"/>
                </a:lnTo>
                <a:lnTo>
                  <a:pt x="19176" y="24764"/>
                </a:lnTo>
                <a:lnTo>
                  <a:pt x="24765" y="19176"/>
                </a:lnTo>
                <a:lnTo>
                  <a:pt x="24765" y="12319"/>
                </a:lnTo>
                <a:lnTo>
                  <a:pt x="24765" y="5461"/>
                </a:lnTo>
                <a:lnTo>
                  <a:pt x="191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0712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32</a:t>
            </a:fld>
            <a:endParaRPr spc="-25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23266" rIns="0" bIns="0" rtlCol="0">
            <a:spAutoFit/>
          </a:bodyPr>
          <a:lstStyle/>
          <a:p>
            <a:pPr marL="163195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RETURNS</a:t>
            </a:r>
            <a:r>
              <a:rPr sz="2000" spc="-60" dirty="0"/>
              <a:t> </a:t>
            </a:r>
            <a:r>
              <a:rPr sz="2000" dirty="0"/>
              <a:t>TO</a:t>
            </a:r>
            <a:r>
              <a:rPr sz="2000" spc="-45" dirty="0"/>
              <a:t> </a:t>
            </a:r>
            <a:r>
              <a:rPr sz="2000" spc="-20" dirty="0"/>
              <a:t>SCALE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409143" y="1152906"/>
            <a:ext cx="8334375" cy="3318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Economies</a:t>
            </a:r>
            <a:r>
              <a:rPr sz="2000" b="1" spc="2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of</a:t>
            </a:r>
            <a:r>
              <a:rPr sz="2000" b="1" spc="26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scale</a:t>
            </a:r>
            <a:r>
              <a:rPr sz="2000" b="1" spc="26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26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increasing</a:t>
            </a:r>
            <a:r>
              <a:rPr sz="2000" b="1" spc="26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returns</a:t>
            </a:r>
            <a:r>
              <a:rPr sz="2000" b="1" spc="27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to</a:t>
            </a:r>
            <a:r>
              <a:rPr sz="2000" b="1" spc="26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scale</a:t>
            </a:r>
            <a:r>
              <a:rPr sz="2000" dirty="0">
                <a:latin typeface="Calibri"/>
                <a:cs typeface="Calibri"/>
              </a:rPr>
              <a:t>:</a:t>
            </a:r>
            <a:r>
              <a:rPr sz="2000" spc="26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long-</a:t>
            </a:r>
            <a:r>
              <a:rPr sz="2000" dirty="0">
                <a:latin typeface="Calibri"/>
                <a:cs typeface="Calibri"/>
              </a:rPr>
              <a:t>run</a:t>
            </a:r>
            <a:r>
              <a:rPr sz="2000" spc="2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average</a:t>
            </a:r>
            <a:r>
              <a:rPr sz="2000" spc="2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total</a:t>
            </a:r>
            <a:r>
              <a:rPr sz="2000" spc="26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cost </a:t>
            </a:r>
            <a:r>
              <a:rPr sz="2000" dirty="0">
                <a:latin typeface="Calibri"/>
                <a:cs typeface="Calibri"/>
              </a:rPr>
              <a:t>falls</a:t>
            </a:r>
            <a:r>
              <a:rPr sz="2000" spc="20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</a:t>
            </a:r>
            <a:r>
              <a:rPr sz="2000" spc="20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1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quantity</a:t>
            </a:r>
            <a:r>
              <a:rPr sz="2000" spc="20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1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output</a:t>
            </a:r>
            <a:r>
              <a:rPr sz="2000" spc="20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increases</a:t>
            </a:r>
            <a:r>
              <a:rPr sz="2000" spc="1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(cost</a:t>
            </a:r>
            <a:r>
              <a:rPr sz="2000" spc="20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1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typical</a:t>
            </a:r>
            <a:r>
              <a:rPr sz="2000" spc="1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unit</a:t>
            </a:r>
            <a:r>
              <a:rPr sz="2000" spc="1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decreases</a:t>
            </a:r>
            <a:r>
              <a:rPr sz="2000" spc="2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</a:t>
            </a:r>
            <a:r>
              <a:rPr sz="2000" spc="19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you </a:t>
            </a:r>
            <a:r>
              <a:rPr sz="2000" dirty="0">
                <a:latin typeface="Calibri"/>
                <a:cs typeface="Calibri"/>
              </a:rPr>
              <a:t>produce</a:t>
            </a:r>
            <a:r>
              <a:rPr sz="2000" spc="-8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more)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2000">
              <a:latin typeface="Calibri"/>
              <a:cs typeface="Calibri"/>
            </a:endParaRPr>
          </a:p>
          <a:p>
            <a:pPr marL="12700" marR="5715" algn="just">
              <a:lnSpc>
                <a:spcPct val="100000"/>
              </a:lnSpc>
              <a:spcBef>
                <a:spcPts val="5"/>
              </a:spcBef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Diseconomies</a:t>
            </a:r>
            <a:r>
              <a:rPr sz="2000" b="1" spc="-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of</a:t>
            </a:r>
            <a:r>
              <a:rPr sz="2000" b="1" spc="-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scale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decreasing returns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to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scale</a:t>
            </a:r>
            <a:r>
              <a:rPr sz="2000" dirty="0">
                <a:latin typeface="Calibri"/>
                <a:cs typeface="Calibri"/>
              </a:rPr>
              <a:t>: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long-</a:t>
            </a:r>
            <a:r>
              <a:rPr sz="2000" dirty="0">
                <a:latin typeface="Calibri"/>
                <a:cs typeface="Calibri"/>
              </a:rPr>
              <a:t>run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average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total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cost </a:t>
            </a:r>
            <a:r>
              <a:rPr sz="2000" dirty="0">
                <a:latin typeface="Calibri"/>
                <a:cs typeface="Calibri"/>
              </a:rPr>
              <a:t>rises</a:t>
            </a:r>
            <a:r>
              <a:rPr sz="2000" spc="20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</a:t>
            </a:r>
            <a:r>
              <a:rPr sz="2000" spc="20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20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quantity</a:t>
            </a:r>
            <a:r>
              <a:rPr sz="2000" spc="20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1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output</a:t>
            </a:r>
            <a:r>
              <a:rPr sz="2000" spc="20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increases</a:t>
            </a:r>
            <a:r>
              <a:rPr sz="2000" spc="20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(cost</a:t>
            </a:r>
            <a:r>
              <a:rPr sz="2000" spc="20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1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typical</a:t>
            </a:r>
            <a:r>
              <a:rPr sz="2000" spc="20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unit</a:t>
            </a:r>
            <a:r>
              <a:rPr sz="2000" spc="20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increases</a:t>
            </a:r>
            <a:r>
              <a:rPr sz="2000" spc="20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</a:t>
            </a:r>
            <a:r>
              <a:rPr sz="2000" spc="20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you </a:t>
            </a:r>
            <a:r>
              <a:rPr sz="2000" dirty="0">
                <a:latin typeface="Calibri"/>
                <a:cs typeface="Calibri"/>
              </a:rPr>
              <a:t>produce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more)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12700" marR="7620" algn="just">
              <a:lnSpc>
                <a:spcPct val="100000"/>
              </a:lnSpc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Constant</a:t>
            </a:r>
            <a:r>
              <a:rPr sz="2000" b="1" spc="28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returns</a:t>
            </a:r>
            <a:r>
              <a:rPr sz="2000" b="1" spc="29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to</a:t>
            </a:r>
            <a:r>
              <a:rPr sz="2000" b="1" spc="29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scale</a:t>
            </a:r>
            <a:r>
              <a:rPr sz="2000" dirty="0">
                <a:latin typeface="Calibri"/>
                <a:cs typeface="Calibri"/>
              </a:rPr>
              <a:t>:</a:t>
            </a:r>
            <a:r>
              <a:rPr sz="2000" spc="28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long-</a:t>
            </a:r>
            <a:r>
              <a:rPr sz="2000" dirty="0">
                <a:latin typeface="Calibri"/>
                <a:cs typeface="Calibri"/>
              </a:rPr>
              <a:t>run</a:t>
            </a:r>
            <a:r>
              <a:rPr sz="2000" spc="2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average</a:t>
            </a:r>
            <a:r>
              <a:rPr sz="2000" spc="2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total</a:t>
            </a:r>
            <a:r>
              <a:rPr sz="2000" spc="2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</a:t>
            </a:r>
            <a:r>
              <a:rPr sz="2000" spc="2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stays</a:t>
            </a:r>
            <a:r>
              <a:rPr sz="2000" spc="2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2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same</a:t>
            </a:r>
            <a:r>
              <a:rPr sz="2000" spc="2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</a:t>
            </a:r>
            <a:r>
              <a:rPr sz="2000" spc="28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the </a:t>
            </a:r>
            <a:r>
              <a:rPr sz="2000" dirty="0">
                <a:latin typeface="Calibri"/>
                <a:cs typeface="Calibri"/>
              </a:rPr>
              <a:t>quantity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output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increases.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768854" y="2911348"/>
            <a:ext cx="24765" cy="24765"/>
          </a:xfrm>
          <a:custGeom>
            <a:avLst/>
            <a:gdLst/>
            <a:ahLst/>
            <a:cxnLst/>
            <a:rect l="l" t="t" r="r" b="b"/>
            <a:pathLst>
              <a:path w="24764" h="24764">
                <a:moveTo>
                  <a:pt x="19176" y="0"/>
                </a:moveTo>
                <a:lnTo>
                  <a:pt x="5587" y="0"/>
                </a:lnTo>
                <a:lnTo>
                  <a:pt x="0" y="5587"/>
                </a:lnTo>
                <a:lnTo>
                  <a:pt x="0" y="19303"/>
                </a:lnTo>
                <a:lnTo>
                  <a:pt x="5587" y="24764"/>
                </a:lnTo>
                <a:lnTo>
                  <a:pt x="19176" y="24764"/>
                </a:lnTo>
                <a:lnTo>
                  <a:pt x="24764" y="19303"/>
                </a:lnTo>
                <a:lnTo>
                  <a:pt x="24764" y="12446"/>
                </a:lnTo>
                <a:lnTo>
                  <a:pt x="24764" y="5587"/>
                </a:lnTo>
                <a:lnTo>
                  <a:pt x="191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578478" y="3054350"/>
            <a:ext cx="24765" cy="24765"/>
          </a:xfrm>
          <a:custGeom>
            <a:avLst/>
            <a:gdLst/>
            <a:ahLst/>
            <a:cxnLst/>
            <a:rect l="l" t="t" r="r" b="b"/>
            <a:pathLst>
              <a:path w="24764" h="24764">
                <a:moveTo>
                  <a:pt x="19176" y="0"/>
                </a:moveTo>
                <a:lnTo>
                  <a:pt x="5587" y="0"/>
                </a:lnTo>
                <a:lnTo>
                  <a:pt x="0" y="5461"/>
                </a:lnTo>
                <a:lnTo>
                  <a:pt x="0" y="19176"/>
                </a:lnTo>
                <a:lnTo>
                  <a:pt x="5587" y="24764"/>
                </a:lnTo>
                <a:lnTo>
                  <a:pt x="19176" y="24764"/>
                </a:lnTo>
                <a:lnTo>
                  <a:pt x="24765" y="19176"/>
                </a:lnTo>
                <a:lnTo>
                  <a:pt x="24765" y="12319"/>
                </a:lnTo>
                <a:lnTo>
                  <a:pt x="24765" y="5461"/>
                </a:lnTo>
                <a:lnTo>
                  <a:pt x="191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0712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33</a:t>
            </a:fld>
            <a:endParaRPr spc="-25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23266" rIns="0" bIns="0" rtlCol="0">
            <a:spAutoFit/>
          </a:bodyPr>
          <a:lstStyle/>
          <a:p>
            <a:pPr marL="163195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RETURNS</a:t>
            </a:r>
            <a:r>
              <a:rPr sz="2000" spc="-60" dirty="0"/>
              <a:t> </a:t>
            </a:r>
            <a:r>
              <a:rPr sz="2000" dirty="0"/>
              <a:t>TO</a:t>
            </a:r>
            <a:r>
              <a:rPr sz="2000" spc="-45" dirty="0"/>
              <a:t> </a:t>
            </a:r>
            <a:r>
              <a:rPr sz="2000" spc="-20" dirty="0"/>
              <a:t>SCALE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409143" y="1092555"/>
            <a:ext cx="8333105" cy="3745229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354965" indent="-342265" algn="just">
              <a:lnSpc>
                <a:spcPct val="100000"/>
              </a:lnSpc>
              <a:spcBef>
                <a:spcPts val="580"/>
              </a:spcBef>
              <a:buFont typeface="Wingdings"/>
              <a:buChar char=""/>
              <a:tabLst>
                <a:tab pos="354965" algn="l"/>
              </a:tabLst>
            </a:pPr>
            <a:r>
              <a:rPr sz="2000" dirty="0">
                <a:latin typeface="Calibri"/>
                <a:cs typeface="Calibri"/>
              </a:rPr>
              <a:t>Why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economies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scale?</a:t>
            </a:r>
            <a:endParaRPr sz="2000">
              <a:latin typeface="Calibri"/>
              <a:cs typeface="Calibri"/>
            </a:endParaRPr>
          </a:p>
          <a:p>
            <a:pPr marL="812800" marR="5715" lvl="1" indent="-342900" algn="just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812800" algn="l"/>
              </a:tabLst>
            </a:pPr>
            <a:r>
              <a:rPr sz="2000" dirty="0">
                <a:latin typeface="Calibri"/>
                <a:cs typeface="Calibri"/>
              </a:rPr>
              <a:t>Higher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production levels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allow specialization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increase the </a:t>
            </a:r>
            <a:r>
              <a:rPr sz="2000" spc="-10" dirty="0">
                <a:latin typeface="Calibri"/>
                <a:cs typeface="Calibri"/>
              </a:rPr>
              <a:t>possibility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technology</a:t>
            </a:r>
            <a:r>
              <a:rPr sz="2000" spc="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can</a:t>
            </a:r>
            <a:r>
              <a:rPr sz="2000" spc="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</a:t>
            </a:r>
            <a:r>
              <a:rPr sz="2000" spc="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used.</a:t>
            </a:r>
            <a:r>
              <a:rPr sz="2000" spc="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This</a:t>
            </a:r>
            <a:r>
              <a:rPr sz="2000" spc="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permits</a:t>
            </a:r>
            <a:r>
              <a:rPr sz="2000" spc="10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workers</a:t>
            </a:r>
            <a:r>
              <a:rPr sz="2000" spc="10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become</a:t>
            </a:r>
            <a:r>
              <a:rPr sz="2000" spc="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better</a:t>
            </a:r>
            <a:r>
              <a:rPr sz="2000" spc="9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at </a:t>
            </a:r>
            <a:r>
              <a:rPr sz="2000" dirty="0">
                <a:latin typeface="Calibri"/>
                <a:cs typeface="Calibri"/>
              </a:rPr>
              <a:t>their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tasks.</a:t>
            </a:r>
            <a:endParaRPr sz="2000">
              <a:latin typeface="Calibri"/>
              <a:cs typeface="Calibri"/>
            </a:endParaRPr>
          </a:p>
          <a:p>
            <a:pPr marL="812800" marR="5080" lvl="1" indent="-342900" algn="just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812800" algn="l"/>
              </a:tabLst>
            </a:pPr>
            <a:r>
              <a:rPr sz="2000" dirty="0">
                <a:latin typeface="Calibri"/>
                <a:cs typeface="Calibri"/>
              </a:rPr>
              <a:t>Firms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operating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at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larger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scale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can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gain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advantages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by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being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position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4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negotiate</a:t>
            </a:r>
            <a:r>
              <a:rPr sz="2000" spc="4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more</a:t>
            </a:r>
            <a:r>
              <a:rPr sz="2000" spc="409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favourable</a:t>
            </a:r>
            <a:r>
              <a:rPr sz="2000" spc="409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borrowing</a:t>
            </a:r>
            <a:r>
              <a:rPr sz="2000" spc="409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rates</a:t>
            </a:r>
            <a:r>
              <a:rPr sz="2000" spc="4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or</a:t>
            </a:r>
            <a:r>
              <a:rPr sz="2000" spc="409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lower</a:t>
            </a:r>
            <a:r>
              <a:rPr sz="2000" spc="4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supply</a:t>
            </a:r>
            <a:r>
              <a:rPr sz="2000" spc="40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costs </a:t>
            </a:r>
            <a:r>
              <a:rPr sz="2000" dirty="0">
                <a:latin typeface="Calibri"/>
                <a:cs typeface="Calibri"/>
              </a:rPr>
              <a:t>(buying</a:t>
            </a:r>
            <a:r>
              <a:rPr sz="2000" spc="-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larger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quantities: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discounts)</a:t>
            </a:r>
            <a:endParaRPr sz="20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919"/>
              </a:spcBef>
              <a:buFont typeface="Wingdings"/>
              <a:buChar char=""/>
            </a:pPr>
            <a:endParaRPr sz="2000">
              <a:latin typeface="Calibri"/>
              <a:cs typeface="Calibri"/>
            </a:endParaRPr>
          </a:p>
          <a:p>
            <a:pPr marL="354965" indent="-342265" algn="just">
              <a:lnSpc>
                <a:spcPct val="100000"/>
              </a:lnSpc>
              <a:buFont typeface="Wingdings"/>
              <a:buChar char=""/>
              <a:tabLst>
                <a:tab pos="354965" algn="l"/>
              </a:tabLst>
            </a:pPr>
            <a:r>
              <a:rPr sz="2000" dirty="0">
                <a:latin typeface="Calibri"/>
                <a:cs typeface="Calibri"/>
              </a:rPr>
              <a:t>Why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diseconomies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scale?</a:t>
            </a:r>
            <a:endParaRPr sz="2000">
              <a:latin typeface="Calibri"/>
              <a:cs typeface="Calibri"/>
            </a:endParaRPr>
          </a:p>
          <a:p>
            <a:pPr marL="469900" marR="9525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latin typeface="Calibri"/>
                <a:cs typeface="Calibri"/>
              </a:rPr>
              <a:t>Because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coordination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communication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problems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are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inherent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to </a:t>
            </a:r>
            <a:r>
              <a:rPr sz="2000" dirty="0">
                <a:latin typeface="Calibri"/>
                <a:cs typeface="Calibri"/>
              </a:rPr>
              <a:t>any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large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organization.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768854" y="2911348"/>
            <a:ext cx="24765" cy="24765"/>
          </a:xfrm>
          <a:custGeom>
            <a:avLst/>
            <a:gdLst/>
            <a:ahLst/>
            <a:cxnLst/>
            <a:rect l="l" t="t" r="r" b="b"/>
            <a:pathLst>
              <a:path w="24764" h="24764">
                <a:moveTo>
                  <a:pt x="19176" y="0"/>
                </a:moveTo>
                <a:lnTo>
                  <a:pt x="5587" y="0"/>
                </a:lnTo>
                <a:lnTo>
                  <a:pt x="0" y="5587"/>
                </a:lnTo>
                <a:lnTo>
                  <a:pt x="0" y="19303"/>
                </a:lnTo>
                <a:lnTo>
                  <a:pt x="5587" y="24764"/>
                </a:lnTo>
                <a:lnTo>
                  <a:pt x="19176" y="24764"/>
                </a:lnTo>
                <a:lnTo>
                  <a:pt x="24764" y="19303"/>
                </a:lnTo>
                <a:lnTo>
                  <a:pt x="24764" y="12446"/>
                </a:lnTo>
                <a:lnTo>
                  <a:pt x="24764" y="5587"/>
                </a:lnTo>
                <a:lnTo>
                  <a:pt x="191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578478" y="3054350"/>
            <a:ext cx="24765" cy="24765"/>
          </a:xfrm>
          <a:custGeom>
            <a:avLst/>
            <a:gdLst/>
            <a:ahLst/>
            <a:cxnLst/>
            <a:rect l="l" t="t" r="r" b="b"/>
            <a:pathLst>
              <a:path w="24764" h="24764">
                <a:moveTo>
                  <a:pt x="19176" y="0"/>
                </a:moveTo>
                <a:lnTo>
                  <a:pt x="5587" y="0"/>
                </a:lnTo>
                <a:lnTo>
                  <a:pt x="0" y="5461"/>
                </a:lnTo>
                <a:lnTo>
                  <a:pt x="0" y="19176"/>
                </a:lnTo>
                <a:lnTo>
                  <a:pt x="5587" y="24764"/>
                </a:lnTo>
                <a:lnTo>
                  <a:pt x="19176" y="24764"/>
                </a:lnTo>
                <a:lnTo>
                  <a:pt x="24765" y="19176"/>
                </a:lnTo>
                <a:lnTo>
                  <a:pt x="24765" y="12319"/>
                </a:lnTo>
                <a:lnTo>
                  <a:pt x="24765" y="5461"/>
                </a:lnTo>
                <a:lnTo>
                  <a:pt x="191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0712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34</a:t>
            </a:fld>
            <a:endParaRPr spc="-25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0712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35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19583" rIns="0" bIns="0" rtlCol="0">
            <a:spAutoFit/>
          </a:bodyPr>
          <a:lstStyle/>
          <a:p>
            <a:pPr marL="163195">
              <a:lnSpc>
                <a:spcPct val="100000"/>
              </a:lnSpc>
              <a:spcBef>
                <a:spcPts val="100"/>
              </a:spcBef>
            </a:pPr>
            <a:r>
              <a:rPr dirty="0"/>
              <a:t>GENERAL</a:t>
            </a:r>
            <a:r>
              <a:rPr spc="-20" dirty="0"/>
              <a:t> </a:t>
            </a:r>
            <a:r>
              <a:rPr spc="-10" dirty="0"/>
              <a:t>SUMMARY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9143" y="1213865"/>
            <a:ext cx="8332470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2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goal</a:t>
            </a:r>
            <a:r>
              <a:rPr sz="2000" spc="2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2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firms</a:t>
            </a:r>
            <a:r>
              <a:rPr sz="2000" spc="2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2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2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maximize</a:t>
            </a:r>
            <a:r>
              <a:rPr sz="2000" b="1" spc="2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profit</a:t>
            </a:r>
            <a:r>
              <a:rPr sz="2000" dirty="0">
                <a:latin typeface="Calibri"/>
                <a:cs typeface="Calibri"/>
              </a:rPr>
              <a:t>,</a:t>
            </a:r>
            <a:r>
              <a:rPr sz="2000" spc="2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which</a:t>
            </a:r>
            <a:r>
              <a:rPr sz="2000" spc="2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equals</a:t>
            </a:r>
            <a:r>
              <a:rPr sz="2000" spc="2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total</a:t>
            </a:r>
            <a:r>
              <a:rPr sz="2000" spc="2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revenue</a:t>
            </a:r>
            <a:r>
              <a:rPr sz="2000" spc="2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minus </a:t>
            </a:r>
            <a:r>
              <a:rPr sz="2000" dirty="0">
                <a:latin typeface="Calibri"/>
                <a:cs typeface="Calibri"/>
              </a:rPr>
              <a:t>total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cost.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9143" y="2104136"/>
            <a:ext cx="6106160" cy="12211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354965" algn="l"/>
              </a:tabLst>
            </a:pPr>
            <a:r>
              <a:rPr sz="2000" dirty="0">
                <a:latin typeface="Calibri"/>
                <a:cs typeface="Calibri"/>
              </a:rPr>
              <a:t>Some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explicit</a:t>
            </a:r>
            <a:r>
              <a:rPr sz="2000" b="1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while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others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implicit.</a:t>
            </a:r>
            <a:endParaRPr sz="20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2205"/>
              </a:spcBef>
              <a:buFont typeface="Wingdings"/>
              <a:buChar char=""/>
              <a:tabLst>
                <a:tab pos="355600" algn="l"/>
                <a:tab pos="1143635" algn="l"/>
                <a:tab pos="2269490" algn="l"/>
                <a:tab pos="2559685" algn="l"/>
                <a:tab pos="3301365" algn="l"/>
                <a:tab pos="4418965" algn="l"/>
                <a:tab pos="4730115" algn="l"/>
                <a:tab pos="5054600" algn="l"/>
              </a:tabLst>
            </a:pPr>
            <a:r>
              <a:rPr sz="2000" spc="-20" dirty="0">
                <a:latin typeface="Calibri"/>
                <a:cs typeface="Calibri"/>
              </a:rPr>
              <a:t>When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analyzing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50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firm’s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behavior,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it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is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important </a:t>
            </a:r>
            <a:r>
              <a:rPr sz="2000" dirty="0">
                <a:latin typeface="Calibri"/>
                <a:cs typeface="Calibri"/>
              </a:rPr>
              <a:t>opportunity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costs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production.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57213" y="2689351"/>
            <a:ext cx="208343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98145" algn="l"/>
                <a:tab pos="1318260" algn="l"/>
                <a:tab pos="1724025" algn="l"/>
              </a:tabLst>
            </a:pPr>
            <a:r>
              <a:rPr sz="2000" spc="-25" dirty="0">
                <a:latin typeface="Calibri"/>
                <a:cs typeface="Calibri"/>
              </a:rPr>
              <a:t>to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include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all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the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9143" y="3579621"/>
            <a:ext cx="8334375" cy="2434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354965" algn="l"/>
              </a:tabLst>
            </a:pPr>
            <a:r>
              <a:rPr sz="2000" dirty="0">
                <a:latin typeface="Calibri"/>
                <a:cs typeface="Calibri"/>
              </a:rPr>
              <a:t>A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firm’s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costs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reflect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its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production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process.</a:t>
            </a: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2205"/>
              </a:spcBef>
              <a:buFont typeface="Wingdings"/>
              <a:buChar char=""/>
              <a:tabLst>
                <a:tab pos="354965" algn="l"/>
              </a:tabLst>
            </a:pPr>
            <a:r>
              <a:rPr sz="2000" dirty="0">
                <a:latin typeface="Calibri"/>
                <a:cs typeface="Calibri"/>
              </a:rPr>
              <a:t>A</a:t>
            </a:r>
            <a:r>
              <a:rPr sz="2000" spc="40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typical</a:t>
            </a:r>
            <a:r>
              <a:rPr sz="2000" spc="3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firm’s</a:t>
            </a:r>
            <a:r>
              <a:rPr sz="2000" spc="39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production</a:t>
            </a:r>
            <a:r>
              <a:rPr sz="2000" b="1" spc="40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function</a:t>
            </a:r>
            <a:r>
              <a:rPr sz="2000" b="1" spc="3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gets</a:t>
            </a:r>
            <a:r>
              <a:rPr sz="2000" spc="3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flatter</a:t>
            </a:r>
            <a:r>
              <a:rPr sz="2000" spc="3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</a:t>
            </a:r>
            <a:r>
              <a:rPr sz="2000" spc="3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40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quantity</a:t>
            </a:r>
            <a:r>
              <a:rPr sz="2000" spc="3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39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input</a:t>
            </a:r>
            <a:endParaRPr sz="20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increases,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displaying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property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diminishing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marginal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product.</a:t>
            </a:r>
            <a:endParaRPr sz="20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2355"/>
              </a:spcBef>
              <a:buFont typeface="Wingdings"/>
              <a:buChar char=""/>
              <a:tabLst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A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firm’s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total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costs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are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divided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between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fixed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variable</a:t>
            </a:r>
            <a:r>
              <a:rPr sz="2000" spc="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costs.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Fixed</a:t>
            </a:r>
            <a:r>
              <a:rPr sz="2000" b="1" spc="4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costs </a:t>
            </a:r>
            <a:r>
              <a:rPr sz="2000" dirty="0">
                <a:latin typeface="Calibri"/>
                <a:cs typeface="Calibri"/>
              </a:rPr>
              <a:t>do</a:t>
            </a:r>
            <a:r>
              <a:rPr sz="2000" spc="48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not</a:t>
            </a:r>
            <a:r>
              <a:rPr sz="2000" spc="2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change</a:t>
            </a:r>
            <a:r>
              <a:rPr sz="2000" spc="2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when</a:t>
            </a:r>
            <a:r>
              <a:rPr sz="2000" spc="3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2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2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alters</a:t>
            </a:r>
            <a:r>
              <a:rPr sz="2000" spc="2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190" dirty="0">
                <a:latin typeface="Calibri"/>
                <a:cs typeface="Calibri"/>
              </a:rPr>
              <a:t>   </a:t>
            </a:r>
            <a:r>
              <a:rPr sz="2000" dirty="0">
                <a:latin typeface="Calibri"/>
                <a:cs typeface="Calibri"/>
              </a:rPr>
              <a:t>quantity</a:t>
            </a:r>
            <a:r>
              <a:rPr sz="2000" spc="4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4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output</a:t>
            </a:r>
            <a:r>
              <a:rPr sz="2000" spc="25" dirty="0">
                <a:latin typeface="Calibri"/>
                <a:cs typeface="Calibri"/>
              </a:rPr>
              <a:t>  </a:t>
            </a:r>
            <a:r>
              <a:rPr sz="2000" spc="-10" dirty="0">
                <a:latin typeface="Calibri"/>
                <a:cs typeface="Calibri"/>
              </a:rPr>
              <a:t>produced; </a:t>
            </a:r>
            <a:r>
              <a:rPr sz="2000" b="1" dirty="0">
                <a:latin typeface="Calibri"/>
                <a:cs typeface="Calibri"/>
              </a:rPr>
              <a:t>variable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costs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do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change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alters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quantity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output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produced.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0712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36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19583" rIns="0" bIns="0" rtlCol="0">
            <a:spAutoFit/>
          </a:bodyPr>
          <a:lstStyle/>
          <a:p>
            <a:pPr marL="163195">
              <a:lnSpc>
                <a:spcPct val="100000"/>
              </a:lnSpc>
              <a:spcBef>
                <a:spcPts val="100"/>
              </a:spcBef>
            </a:pPr>
            <a:r>
              <a:rPr dirty="0"/>
              <a:t>GENERAL</a:t>
            </a:r>
            <a:r>
              <a:rPr spc="-20" dirty="0"/>
              <a:t> </a:t>
            </a:r>
            <a:r>
              <a:rPr spc="-10" dirty="0"/>
              <a:t>SUMMARY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74294" rIns="0" bIns="0" rtlCol="0">
            <a:spAutoFit/>
          </a:bodyPr>
          <a:lstStyle/>
          <a:p>
            <a:pPr marL="362585" indent="-342265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363220" algn="l"/>
              </a:tabLst>
            </a:pPr>
            <a:r>
              <a:rPr b="1" spc="-20" dirty="0">
                <a:latin typeface="Calibri"/>
                <a:cs typeface="Calibri"/>
              </a:rPr>
              <a:t>Average</a:t>
            </a:r>
            <a:r>
              <a:rPr b="1" spc="-25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total</a:t>
            </a:r>
            <a:r>
              <a:rPr b="1" spc="-50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cost</a:t>
            </a:r>
            <a:r>
              <a:rPr b="1" spc="-60" dirty="0">
                <a:latin typeface="Calibri"/>
                <a:cs typeface="Calibri"/>
              </a:rPr>
              <a:t> </a:t>
            </a:r>
            <a:r>
              <a:rPr dirty="0"/>
              <a:t>is</a:t>
            </a:r>
            <a:r>
              <a:rPr spc="-35" dirty="0"/>
              <a:t> </a:t>
            </a:r>
            <a:r>
              <a:rPr dirty="0"/>
              <a:t>total</a:t>
            </a:r>
            <a:r>
              <a:rPr spc="-30" dirty="0"/>
              <a:t> </a:t>
            </a:r>
            <a:r>
              <a:rPr dirty="0"/>
              <a:t>cost</a:t>
            </a:r>
            <a:r>
              <a:rPr spc="-45" dirty="0"/>
              <a:t> </a:t>
            </a:r>
            <a:r>
              <a:rPr dirty="0"/>
              <a:t>divided</a:t>
            </a:r>
            <a:r>
              <a:rPr spc="-35" dirty="0"/>
              <a:t> </a:t>
            </a:r>
            <a:r>
              <a:rPr dirty="0"/>
              <a:t>by</a:t>
            </a:r>
            <a:r>
              <a:rPr spc="-55" dirty="0"/>
              <a:t> </a:t>
            </a:r>
            <a:r>
              <a:rPr dirty="0"/>
              <a:t>the</a:t>
            </a:r>
            <a:r>
              <a:rPr spc="-35" dirty="0"/>
              <a:t> </a:t>
            </a:r>
            <a:r>
              <a:rPr dirty="0"/>
              <a:t>quantity</a:t>
            </a:r>
            <a:r>
              <a:rPr spc="-55" dirty="0"/>
              <a:t> </a:t>
            </a:r>
            <a:r>
              <a:rPr dirty="0"/>
              <a:t>of</a:t>
            </a:r>
            <a:r>
              <a:rPr spc="-50" dirty="0"/>
              <a:t> </a:t>
            </a:r>
            <a:r>
              <a:rPr spc="-10" dirty="0"/>
              <a:t>output.</a:t>
            </a:r>
          </a:p>
          <a:p>
            <a:pPr marL="362585" indent="-342265">
              <a:lnSpc>
                <a:spcPct val="100000"/>
              </a:lnSpc>
              <a:spcBef>
                <a:spcPts val="2205"/>
              </a:spcBef>
              <a:buFont typeface="Wingdings"/>
              <a:buChar char=""/>
              <a:tabLst>
                <a:tab pos="363220" algn="l"/>
              </a:tabLst>
            </a:pPr>
            <a:r>
              <a:rPr b="1" dirty="0">
                <a:latin typeface="Calibri"/>
                <a:cs typeface="Calibri"/>
              </a:rPr>
              <a:t>Marginal</a:t>
            </a:r>
            <a:r>
              <a:rPr b="1" spc="190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cost</a:t>
            </a:r>
            <a:r>
              <a:rPr b="1" spc="190" dirty="0">
                <a:latin typeface="Calibri"/>
                <a:cs typeface="Calibri"/>
              </a:rPr>
              <a:t> </a:t>
            </a:r>
            <a:r>
              <a:rPr dirty="0"/>
              <a:t>is</a:t>
            </a:r>
            <a:r>
              <a:rPr spc="195" dirty="0"/>
              <a:t> </a:t>
            </a:r>
            <a:r>
              <a:rPr dirty="0"/>
              <a:t>the</a:t>
            </a:r>
            <a:r>
              <a:rPr spc="200" dirty="0"/>
              <a:t> </a:t>
            </a:r>
            <a:r>
              <a:rPr dirty="0"/>
              <a:t>amount</a:t>
            </a:r>
            <a:r>
              <a:rPr spc="204" dirty="0"/>
              <a:t> </a:t>
            </a:r>
            <a:r>
              <a:rPr dirty="0"/>
              <a:t>by</a:t>
            </a:r>
            <a:r>
              <a:rPr spc="200" dirty="0"/>
              <a:t> </a:t>
            </a:r>
            <a:r>
              <a:rPr dirty="0"/>
              <a:t>which</a:t>
            </a:r>
            <a:r>
              <a:rPr spc="204" dirty="0"/>
              <a:t> </a:t>
            </a:r>
            <a:r>
              <a:rPr dirty="0"/>
              <a:t>total</a:t>
            </a:r>
            <a:r>
              <a:rPr spc="190" dirty="0"/>
              <a:t> </a:t>
            </a:r>
            <a:r>
              <a:rPr dirty="0"/>
              <a:t>cost</a:t>
            </a:r>
            <a:r>
              <a:rPr spc="200" dirty="0"/>
              <a:t> </a:t>
            </a:r>
            <a:r>
              <a:rPr dirty="0"/>
              <a:t>would</a:t>
            </a:r>
            <a:r>
              <a:rPr spc="200" dirty="0"/>
              <a:t> </a:t>
            </a:r>
            <a:r>
              <a:rPr dirty="0"/>
              <a:t>rise</a:t>
            </a:r>
            <a:r>
              <a:rPr spc="190" dirty="0"/>
              <a:t> </a:t>
            </a:r>
            <a:r>
              <a:rPr dirty="0"/>
              <a:t>if</a:t>
            </a:r>
            <a:r>
              <a:rPr spc="200" dirty="0"/>
              <a:t> </a:t>
            </a:r>
            <a:r>
              <a:rPr dirty="0"/>
              <a:t>output</a:t>
            </a:r>
            <a:r>
              <a:rPr spc="204" dirty="0"/>
              <a:t> </a:t>
            </a:r>
            <a:r>
              <a:rPr spc="-20" dirty="0"/>
              <a:t>were</a:t>
            </a:r>
          </a:p>
          <a:p>
            <a:pPr marL="363220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increased</a:t>
            </a:r>
            <a:r>
              <a:rPr spc="-15" dirty="0"/>
              <a:t> </a:t>
            </a:r>
            <a:r>
              <a:rPr dirty="0"/>
              <a:t>by</a:t>
            </a:r>
            <a:r>
              <a:rPr spc="-20" dirty="0"/>
              <a:t> </a:t>
            </a:r>
            <a:r>
              <a:rPr dirty="0"/>
              <a:t>one</a:t>
            </a:r>
            <a:r>
              <a:rPr spc="-25" dirty="0"/>
              <a:t> </a:t>
            </a:r>
            <a:r>
              <a:rPr spc="-20" dirty="0"/>
              <a:t>unit.</a:t>
            </a:r>
          </a:p>
          <a:p>
            <a:pPr marL="362585" indent="-342265">
              <a:lnSpc>
                <a:spcPct val="100000"/>
              </a:lnSpc>
              <a:spcBef>
                <a:spcPts val="2205"/>
              </a:spcBef>
              <a:buFont typeface="Wingdings"/>
              <a:buChar char=""/>
              <a:tabLst>
                <a:tab pos="363220" algn="l"/>
              </a:tabLst>
            </a:pPr>
            <a:r>
              <a:rPr dirty="0"/>
              <a:t>The</a:t>
            </a:r>
            <a:r>
              <a:rPr spc="-40" dirty="0"/>
              <a:t> </a:t>
            </a:r>
            <a:r>
              <a:rPr dirty="0"/>
              <a:t>marginal</a:t>
            </a:r>
            <a:r>
              <a:rPr spc="-40" dirty="0"/>
              <a:t> </a:t>
            </a:r>
            <a:r>
              <a:rPr dirty="0"/>
              <a:t>cost</a:t>
            </a:r>
            <a:r>
              <a:rPr spc="-50" dirty="0"/>
              <a:t> </a:t>
            </a:r>
            <a:r>
              <a:rPr spc="-10" dirty="0"/>
              <a:t>eventually</a:t>
            </a:r>
            <a:r>
              <a:rPr spc="-25" dirty="0"/>
              <a:t> </a:t>
            </a:r>
            <a:r>
              <a:rPr dirty="0"/>
              <a:t>rises</a:t>
            </a:r>
            <a:r>
              <a:rPr spc="-20" dirty="0"/>
              <a:t> </a:t>
            </a:r>
            <a:r>
              <a:rPr dirty="0"/>
              <a:t>with</a:t>
            </a:r>
            <a:r>
              <a:rPr spc="-45" dirty="0"/>
              <a:t> </a:t>
            </a:r>
            <a:r>
              <a:rPr dirty="0"/>
              <a:t>the</a:t>
            </a:r>
            <a:r>
              <a:rPr spc="-35" dirty="0"/>
              <a:t> </a:t>
            </a:r>
            <a:r>
              <a:rPr dirty="0"/>
              <a:t>quantity</a:t>
            </a:r>
            <a:r>
              <a:rPr spc="-50" dirty="0"/>
              <a:t> </a:t>
            </a:r>
            <a:r>
              <a:rPr dirty="0"/>
              <a:t>of</a:t>
            </a:r>
            <a:r>
              <a:rPr spc="-45" dirty="0"/>
              <a:t> </a:t>
            </a:r>
            <a:r>
              <a:rPr spc="-10" dirty="0"/>
              <a:t>output.</a:t>
            </a:r>
          </a:p>
          <a:p>
            <a:pPr marL="362585" indent="-342265">
              <a:lnSpc>
                <a:spcPct val="100000"/>
              </a:lnSpc>
              <a:spcBef>
                <a:spcPts val="2210"/>
              </a:spcBef>
              <a:buFont typeface="Wingdings"/>
              <a:buChar char=""/>
              <a:tabLst>
                <a:tab pos="363220" algn="l"/>
              </a:tabLst>
            </a:pPr>
            <a:r>
              <a:rPr spc="-10" dirty="0"/>
              <a:t>Average</a:t>
            </a:r>
            <a:r>
              <a:rPr spc="-85" dirty="0"/>
              <a:t> </a:t>
            </a:r>
            <a:r>
              <a:rPr dirty="0"/>
              <a:t>cost</a:t>
            </a:r>
            <a:r>
              <a:rPr spc="-60" dirty="0"/>
              <a:t> </a:t>
            </a:r>
            <a:r>
              <a:rPr dirty="0"/>
              <a:t>first</a:t>
            </a:r>
            <a:r>
              <a:rPr spc="-45" dirty="0"/>
              <a:t> </a:t>
            </a:r>
            <a:r>
              <a:rPr dirty="0"/>
              <a:t>falls</a:t>
            </a:r>
            <a:r>
              <a:rPr spc="-50" dirty="0"/>
              <a:t> </a:t>
            </a:r>
            <a:r>
              <a:rPr dirty="0"/>
              <a:t>as</a:t>
            </a:r>
            <a:r>
              <a:rPr spc="-50" dirty="0"/>
              <a:t> </a:t>
            </a:r>
            <a:r>
              <a:rPr dirty="0"/>
              <a:t>output</a:t>
            </a:r>
            <a:r>
              <a:rPr spc="-70" dirty="0"/>
              <a:t> </a:t>
            </a:r>
            <a:r>
              <a:rPr dirty="0"/>
              <a:t>increases</a:t>
            </a:r>
            <a:r>
              <a:rPr spc="-50" dirty="0"/>
              <a:t> </a:t>
            </a:r>
            <a:r>
              <a:rPr dirty="0"/>
              <a:t>and</a:t>
            </a:r>
            <a:r>
              <a:rPr spc="-65" dirty="0"/>
              <a:t> </a:t>
            </a:r>
            <a:r>
              <a:rPr dirty="0"/>
              <a:t>then</a:t>
            </a:r>
            <a:r>
              <a:rPr spc="-60" dirty="0"/>
              <a:t> </a:t>
            </a:r>
            <a:r>
              <a:rPr spc="-10" dirty="0"/>
              <a:t>rises.</a:t>
            </a:r>
          </a:p>
          <a:p>
            <a:pPr marL="362585" indent="-342265">
              <a:lnSpc>
                <a:spcPct val="100000"/>
              </a:lnSpc>
              <a:spcBef>
                <a:spcPts val="2210"/>
              </a:spcBef>
              <a:buFont typeface="Wingdings"/>
              <a:buChar char=""/>
              <a:tabLst>
                <a:tab pos="363220" algn="l"/>
              </a:tabLst>
            </a:pPr>
            <a:r>
              <a:rPr dirty="0"/>
              <a:t>The</a:t>
            </a:r>
            <a:r>
              <a:rPr spc="-45" dirty="0"/>
              <a:t> </a:t>
            </a:r>
            <a:r>
              <a:rPr spc="-10" dirty="0"/>
              <a:t>average</a:t>
            </a:r>
            <a:r>
              <a:rPr spc="-55" dirty="0"/>
              <a:t> </a:t>
            </a:r>
            <a:r>
              <a:rPr dirty="0"/>
              <a:t>total</a:t>
            </a:r>
            <a:r>
              <a:rPr spc="-30" dirty="0"/>
              <a:t> </a:t>
            </a:r>
            <a:r>
              <a:rPr dirty="0"/>
              <a:t>cost</a:t>
            </a:r>
            <a:r>
              <a:rPr spc="-45" dirty="0"/>
              <a:t> </a:t>
            </a:r>
            <a:r>
              <a:rPr dirty="0"/>
              <a:t>curve</a:t>
            </a:r>
            <a:r>
              <a:rPr spc="-50" dirty="0"/>
              <a:t> </a:t>
            </a:r>
            <a:r>
              <a:rPr dirty="0"/>
              <a:t>is</a:t>
            </a:r>
            <a:r>
              <a:rPr spc="-35" dirty="0"/>
              <a:t> </a:t>
            </a:r>
            <a:r>
              <a:rPr spc="-20" dirty="0"/>
              <a:t>U-</a:t>
            </a:r>
            <a:r>
              <a:rPr spc="-10" dirty="0"/>
              <a:t>shaped.</a:t>
            </a:r>
          </a:p>
          <a:p>
            <a:pPr marL="362585" indent="-342265">
              <a:lnSpc>
                <a:spcPct val="100000"/>
              </a:lnSpc>
              <a:spcBef>
                <a:spcPts val="2350"/>
              </a:spcBef>
              <a:buFont typeface="Wingdings"/>
              <a:buChar char=""/>
              <a:tabLst>
                <a:tab pos="363220" algn="l"/>
              </a:tabLst>
            </a:pPr>
            <a:r>
              <a:rPr dirty="0"/>
              <a:t>A</a:t>
            </a:r>
            <a:r>
              <a:rPr spc="-60" dirty="0"/>
              <a:t> </a:t>
            </a:r>
            <a:r>
              <a:rPr spc="-10" dirty="0"/>
              <a:t>firm’s</a:t>
            </a:r>
            <a:r>
              <a:rPr spc="-30" dirty="0"/>
              <a:t> </a:t>
            </a:r>
            <a:r>
              <a:rPr dirty="0"/>
              <a:t>costs</a:t>
            </a:r>
            <a:r>
              <a:rPr spc="-45" dirty="0"/>
              <a:t> </a:t>
            </a:r>
            <a:r>
              <a:rPr dirty="0"/>
              <a:t>often</a:t>
            </a:r>
            <a:r>
              <a:rPr spc="-40" dirty="0"/>
              <a:t> </a:t>
            </a:r>
            <a:r>
              <a:rPr dirty="0"/>
              <a:t>depend</a:t>
            </a:r>
            <a:r>
              <a:rPr spc="-55" dirty="0"/>
              <a:t> </a:t>
            </a:r>
            <a:r>
              <a:rPr dirty="0"/>
              <a:t>on</a:t>
            </a:r>
            <a:r>
              <a:rPr spc="-60" dirty="0"/>
              <a:t> </a:t>
            </a:r>
            <a:r>
              <a:rPr dirty="0"/>
              <a:t>the</a:t>
            </a:r>
            <a:r>
              <a:rPr spc="-40" dirty="0"/>
              <a:t> </a:t>
            </a:r>
            <a:r>
              <a:rPr dirty="0"/>
              <a:t>time</a:t>
            </a:r>
            <a:r>
              <a:rPr spc="-30" dirty="0"/>
              <a:t> </a:t>
            </a:r>
            <a:r>
              <a:rPr dirty="0"/>
              <a:t>horizon</a:t>
            </a:r>
            <a:r>
              <a:rPr spc="-60" dirty="0"/>
              <a:t> </a:t>
            </a:r>
            <a:r>
              <a:rPr dirty="0"/>
              <a:t>being</a:t>
            </a:r>
            <a:r>
              <a:rPr spc="-50" dirty="0"/>
              <a:t> </a:t>
            </a:r>
            <a:r>
              <a:rPr spc="-10" dirty="0"/>
              <a:t>considered.</a:t>
            </a:r>
          </a:p>
          <a:p>
            <a:pPr marL="363220" marR="5080" indent="-342900">
              <a:lnSpc>
                <a:spcPct val="100000"/>
              </a:lnSpc>
              <a:spcBef>
                <a:spcPts val="2210"/>
              </a:spcBef>
              <a:buFont typeface="Wingdings"/>
              <a:buChar char=""/>
              <a:tabLst>
                <a:tab pos="363855" algn="l"/>
              </a:tabLst>
            </a:pPr>
            <a:r>
              <a:rPr dirty="0"/>
              <a:t>In</a:t>
            </a:r>
            <a:r>
              <a:rPr spc="175" dirty="0"/>
              <a:t> </a:t>
            </a:r>
            <a:r>
              <a:rPr spc="-10" dirty="0"/>
              <a:t>particular,</a:t>
            </a:r>
            <a:r>
              <a:rPr spc="185" dirty="0"/>
              <a:t> </a:t>
            </a:r>
            <a:r>
              <a:rPr dirty="0"/>
              <a:t>many</a:t>
            </a:r>
            <a:r>
              <a:rPr spc="185" dirty="0"/>
              <a:t> </a:t>
            </a:r>
            <a:r>
              <a:rPr dirty="0"/>
              <a:t>costs</a:t>
            </a:r>
            <a:r>
              <a:rPr spc="180" dirty="0"/>
              <a:t> </a:t>
            </a:r>
            <a:r>
              <a:rPr dirty="0"/>
              <a:t>are</a:t>
            </a:r>
            <a:r>
              <a:rPr spc="185" dirty="0"/>
              <a:t> </a:t>
            </a:r>
            <a:r>
              <a:rPr dirty="0"/>
              <a:t>fixed</a:t>
            </a:r>
            <a:r>
              <a:rPr spc="185" dirty="0"/>
              <a:t> </a:t>
            </a:r>
            <a:r>
              <a:rPr dirty="0"/>
              <a:t>in</a:t>
            </a:r>
            <a:r>
              <a:rPr spc="195" dirty="0"/>
              <a:t> </a:t>
            </a:r>
            <a:r>
              <a:rPr dirty="0"/>
              <a:t>the</a:t>
            </a:r>
            <a:r>
              <a:rPr spc="180" dirty="0"/>
              <a:t> </a:t>
            </a:r>
            <a:r>
              <a:rPr dirty="0"/>
              <a:t>short</a:t>
            </a:r>
            <a:r>
              <a:rPr spc="180" dirty="0"/>
              <a:t> </a:t>
            </a:r>
            <a:r>
              <a:rPr dirty="0"/>
              <a:t>run</a:t>
            </a:r>
            <a:r>
              <a:rPr spc="185" dirty="0"/>
              <a:t> </a:t>
            </a:r>
            <a:r>
              <a:rPr dirty="0"/>
              <a:t>but</a:t>
            </a:r>
            <a:r>
              <a:rPr spc="180" dirty="0"/>
              <a:t> </a:t>
            </a:r>
            <a:r>
              <a:rPr dirty="0"/>
              <a:t>variable</a:t>
            </a:r>
            <a:r>
              <a:rPr spc="180" dirty="0"/>
              <a:t> </a:t>
            </a:r>
            <a:r>
              <a:rPr dirty="0"/>
              <a:t>in</a:t>
            </a:r>
            <a:r>
              <a:rPr spc="185" dirty="0"/>
              <a:t> </a:t>
            </a:r>
            <a:r>
              <a:rPr dirty="0"/>
              <a:t>the</a:t>
            </a:r>
            <a:r>
              <a:rPr spc="190" dirty="0"/>
              <a:t> </a:t>
            </a:r>
            <a:r>
              <a:rPr spc="-20" dirty="0"/>
              <a:t>long run.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0712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37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19583" rIns="0" bIns="0" rtlCol="0">
            <a:spAutoFit/>
          </a:bodyPr>
          <a:lstStyle/>
          <a:p>
            <a:pPr marL="163195">
              <a:lnSpc>
                <a:spcPct val="100000"/>
              </a:lnSpc>
              <a:spcBef>
                <a:spcPts val="100"/>
              </a:spcBef>
            </a:pPr>
            <a:r>
              <a:rPr dirty="0"/>
              <a:t>GENERAL</a:t>
            </a:r>
            <a:r>
              <a:rPr spc="-20" dirty="0"/>
              <a:t> </a:t>
            </a:r>
            <a:r>
              <a:rPr spc="-10" dirty="0"/>
              <a:t>SUMMARY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74294" rIns="0" bIns="0" rtlCol="0">
            <a:spAutoFit/>
          </a:bodyPr>
          <a:lstStyle/>
          <a:p>
            <a:pPr marL="363220" marR="6350" indent="-342900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363855" algn="l"/>
              </a:tabLst>
            </a:pPr>
            <a:r>
              <a:rPr b="1" dirty="0">
                <a:latin typeface="Calibri"/>
                <a:cs typeface="Calibri"/>
              </a:rPr>
              <a:t>Constant returns</a:t>
            </a:r>
            <a:r>
              <a:rPr b="1" spc="15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to</a:t>
            </a:r>
            <a:r>
              <a:rPr b="1" spc="15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scale</a:t>
            </a:r>
            <a:r>
              <a:rPr dirty="0"/>
              <a:t>: when</a:t>
            </a:r>
            <a:r>
              <a:rPr spc="10" dirty="0"/>
              <a:t> </a:t>
            </a:r>
            <a:r>
              <a:rPr dirty="0"/>
              <a:t>long</a:t>
            </a:r>
            <a:r>
              <a:rPr spc="20" dirty="0"/>
              <a:t> </a:t>
            </a:r>
            <a:r>
              <a:rPr dirty="0"/>
              <a:t>run</a:t>
            </a:r>
            <a:r>
              <a:rPr spc="15" dirty="0"/>
              <a:t> </a:t>
            </a:r>
            <a:r>
              <a:rPr spc="-25" dirty="0"/>
              <a:t>ATC</a:t>
            </a:r>
            <a:r>
              <a:rPr spc="5" dirty="0"/>
              <a:t> </a:t>
            </a:r>
            <a:r>
              <a:rPr dirty="0"/>
              <a:t>stays</a:t>
            </a:r>
            <a:r>
              <a:rPr spc="10" dirty="0"/>
              <a:t> </a:t>
            </a:r>
            <a:r>
              <a:rPr dirty="0"/>
              <a:t>the</a:t>
            </a:r>
            <a:r>
              <a:rPr spc="10" dirty="0"/>
              <a:t> </a:t>
            </a:r>
            <a:r>
              <a:rPr dirty="0"/>
              <a:t>same as</a:t>
            </a:r>
            <a:r>
              <a:rPr spc="10" dirty="0"/>
              <a:t> </a:t>
            </a:r>
            <a:r>
              <a:rPr dirty="0"/>
              <a:t>the</a:t>
            </a:r>
            <a:r>
              <a:rPr spc="5" dirty="0"/>
              <a:t> </a:t>
            </a:r>
            <a:r>
              <a:rPr spc="-10" dirty="0"/>
              <a:t>quantity </a:t>
            </a:r>
            <a:r>
              <a:rPr dirty="0"/>
              <a:t>of</a:t>
            </a:r>
            <a:r>
              <a:rPr spc="-25" dirty="0"/>
              <a:t> </a:t>
            </a:r>
            <a:r>
              <a:rPr dirty="0"/>
              <a:t>output</a:t>
            </a:r>
            <a:r>
              <a:rPr spc="-30" dirty="0"/>
              <a:t> </a:t>
            </a:r>
            <a:r>
              <a:rPr spc="-10" dirty="0"/>
              <a:t>changes</a:t>
            </a:r>
          </a:p>
          <a:p>
            <a:pPr marL="363220" marR="5080" indent="-342900">
              <a:lnSpc>
                <a:spcPct val="100000"/>
              </a:lnSpc>
              <a:spcBef>
                <a:spcPts val="2210"/>
              </a:spcBef>
              <a:buFont typeface="Wingdings"/>
              <a:buChar char=""/>
              <a:tabLst>
                <a:tab pos="363855" algn="l"/>
              </a:tabLst>
            </a:pPr>
            <a:r>
              <a:rPr b="1" dirty="0">
                <a:latin typeface="Calibri"/>
                <a:cs typeface="Calibri"/>
              </a:rPr>
              <a:t>Economies</a:t>
            </a:r>
            <a:r>
              <a:rPr b="1" spc="480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of</a:t>
            </a:r>
            <a:r>
              <a:rPr b="1" spc="480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scale</a:t>
            </a:r>
            <a:r>
              <a:rPr dirty="0"/>
              <a:t>:</a:t>
            </a:r>
            <a:r>
              <a:rPr spc="480" dirty="0"/>
              <a:t> </a:t>
            </a:r>
            <a:r>
              <a:rPr dirty="0"/>
              <a:t>when</a:t>
            </a:r>
            <a:r>
              <a:rPr spc="475" dirty="0"/>
              <a:t> </a:t>
            </a:r>
            <a:r>
              <a:rPr dirty="0"/>
              <a:t>long</a:t>
            </a:r>
            <a:r>
              <a:rPr spc="480" dirty="0"/>
              <a:t> </a:t>
            </a:r>
            <a:r>
              <a:rPr dirty="0"/>
              <a:t>run</a:t>
            </a:r>
            <a:r>
              <a:rPr spc="484" dirty="0"/>
              <a:t> </a:t>
            </a:r>
            <a:r>
              <a:rPr dirty="0"/>
              <a:t>ATC</a:t>
            </a:r>
            <a:r>
              <a:rPr spc="470" dirty="0"/>
              <a:t> </a:t>
            </a:r>
            <a:r>
              <a:rPr dirty="0"/>
              <a:t>falls</a:t>
            </a:r>
            <a:r>
              <a:rPr spc="490" dirty="0"/>
              <a:t> </a:t>
            </a:r>
            <a:r>
              <a:rPr dirty="0"/>
              <a:t>as</a:t>
            </a:r>
            <a:r>
              <a:rPr spc="484" dirty="0"/>
              <a:t> </a:t>
            </a:r>
            <a:r>
              <a:rPr dirty="0"/>
              <a:t>the</a:t>
            </a:r>
            <a:r>
              <a:rPr spc="490" dirty="0"/>
              <a:t> </a:t>
            </a:r>
            <a:r>
              <a:rPr dirty="0"/>
              <a:t>quantity</a:t>
            </a:r>
            <a:r>
              <a:rPr spc="484" dirty="0"/>
              <a:t> </a:t>
            </a:r>
            <a:r>
              <a:rPr dirty="0"/>
              <a:t>of</a:t>
            </a:r>
            <a:r>
              <a:rPr spc="475" dirty="0"/>
              <a:t> </a:t>
            </a:r>
            <a:r>
              <a:rPr spc="-10" dirty="0"/>
              <a:t>output increases</a:t>
            </a:r>
          </a:p>
          <a:p>
            <a:pPr marL="363220" marR="6350" indent="-342900">
              <a:lnSpc>
                <a:spcPct val="100000"/>
              </a:lnSpc>
              <a:spcBef>
                <a:spcPts val="2205"/>
              </a:spcBef>
              <a:buFont typeface="Wingdings"/>
              <a:buChar char=""/>
              <a:tabLst>
                <a:tab pos="363855" algn="l"/>
              </a:tabLst>
            </a:pPr>
            <a:r>
              <a:rPr b="1" dirty="0">
                <a:latin typeface="Calibri"/>
                <a:cs typeface="Calibri"/>
              </a:rPr>
              <a:t>Diseconomies</a:t>
            </a:r>
            <a:r>
              <a:rPr b="1" spc="200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of</a:t>
            </a:r>
            <a:r>
              <a:rPr b="1" spc="240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scale</a:t>
            </a:r>
            <a:r>
              <a:rPr dirty="0"/>
              <a:t>:</a:t>
            </a:r>
            <a:r>
              <a:rPr spc="220" dirty="0"/>
              <a:t> </a:t>
            </a:r>
            <a:r>
              <a:rPr dirty="0"/>
              <a:t>when</a:t>
            </a:r>
            <a:r>
              <a:rPr spc="235" dirty="0"/>
              <a:t> </a:t>
            </a:r>
            <a:r>
              <a:rPr dirty="0"/>
              <a:t>long</a:t>
            </a:r>
            <a:r>
              <a:rPr spc="229" dirty="0"/>
              <a:t> </a:t>
            </a:r>
            <a:r>
              <a:rPr dirty="0"/>
              <a:t>run</a:t>
            </a:r>
            <a:r>
              <a:rPr spc="225" dirty="0"/>
              <a:t> </a:t>
            </a:r>
            <a:r>
              <a:rPr dirty="0"/>
              <a:t>ATC</a:t>
            </a:r>
            <a:r>
              <a:rPr spc="235" dirty="0"/>
              <a:t> </a:t>
            </a:r>
            <a:r>
              <a:rPr dirty="0"/>
              <a:t>rises</a:t>
            </a:r>
            <a:r>
              <a:rPr spc="225" dirty="0"/>
              <a:t> </a:t>
            </a:r>
            <a:r>
              <a:rPr dirty="0"/>
              <a:t>as</a:t>
            </a:r>
            <a:r>
              <a:rPr spc="229" dirty="0"/>
              <a:t> </a:t>
            </a:r>
            <a:r>
              <a:rPr dirty="0"/>
              <a:t>the</a:t>
            </a:r>
            <a:r>
              <a:rPr spc="245" dirty="0"/>
              <a:t> </a:t>
            </a:r>
            <a:r>
              <a:rPr dirty="0"/>
              <a:t>quantity</a:t>
            </a:r>
            <a:r>
              <a:rPr spc="225" dirty="0"/>
              <a:t> </a:t>
            </a:r>
            <a:r>
              <a:rPr dirty="0"/>
              <a:t>of</a:t>
            </a:r>
            <a:r>
              <a:rPr spc="229" dirty="0"/>
              <a:t> </a:t>
            </a:r>
            <a:r>
              <a:rPr spc="-10" dirty="0"/>
              <a:t>output increases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0712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4</a:t>
            </a:fld>
            <a:endParaRPr spc="-25" dirty="0"/>
          </a:p>
        </p:txBody>
      </p:sp>
      <p:sp>
        <p:nvSpPr>
          <p:cNvPr id="2" name="object 2"/>
          <p:cNvSpPr txBox="1"/>
          <p:nvPr/>
        </p:nvSpPr>
        <p:spPr>
          <a:xfrm>
            <a:off x="275640" y="536194"/>
            <a:ext cx="213741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READING</a:t>
            </a:r>
            <a:r>
              <a:rPr sz="2000" b="1" spc="-6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MATERIAL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5640" y="1633169"/>
            <a:ext cx="8331200" cy="13684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20" dirty="0">
                <a:latin typeface="Calibri"/>
                <a:cs typeface="Calibri"/>
              </a:rPr>
              <a:t>Mankiw,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G.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60" dirty="0">
                <a:latin typeface="Calibri"/>
                <a:cs typeface="Calibri"/>
              </a:rPr>
              <a:t>Taylor,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M.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(2017).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Microeconomics.</a:t>
            </a:r>
            <a:r>
              <a:rPr sz="2000" spc="3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Cengage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Learning.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Chapter</a:t>
            </a:r>
            <a:r>
              <a:rPr sz="2000" spc="10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6:</a:t>
            </a:r>
            <a:r>
              <a:rPr sz="2000" spc="10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Background</a:t>
            </a:r>
            <a:r>
              <a:rPr sz="2000" spc="1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1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supply:</a:t>
            </a:r>
            <a:r>
              <a:rPr sz="2000" spc="1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firms</a:t>
            </a:r>
            <a:r>
              <a:rPr sz="2000" spc="10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1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competitive</a:t>
            </a:r>
            <a:r>
              <a:rPr sz="2000" spc="1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markets</a:t>
            </a:r>
            <a:r>
              <a:rPr sz="2000" spc="1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part</a:t>
            </a:r>
            <a:r>
              <a:rPr sz="2000" spc="11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1:</a:t>
            </a:r>
            <a:r>
              <a:rPr sz="2000" spc="10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112-</a:t>
            </a:r>
            <a:r>
              <a:rPr sz="2000" spc="-25" dirty="0">
                <a:latin typeface="Calibri"/>
                <a:cs typeface="Calibri"/>
              </a:rPr>
              <a:t>126 </a:t>
            </a:r>
            <a:r>
              <a:rPr sz="2000" spc="-10" dirty="0">
                <a:latin typeface="Calibri"/>
                <a:cs typeface="Calibri"/>
              </a:rPr>
              <a:t>(2017)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23266" rIns="0" bIns="0" rtlCol="0">
            <a:spAutoFit/>
          </a:bodyPr>
          <a:lstStyle/>
          <a:p>
            <a:pPr marL="163195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FIRM’S</a:t>
            </a:r>
            <a:r>
              <a:rPr sz="2000" spc="-20" dirty="0"/>
              <a:t> </a:t>
            </a:r>
            <a:r>
              <a:rPr sz="2000" spc="-10" dirty="0"/>
              <a:t>OBJECTIVE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409143" y="1480566"/>
            <a:ext cx="4142104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dirty="0">
                <a:latin typeface="Calibri"/>
                <a:cs typeface="Calibri"/>
              </a:rPr>
              <a:t>The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goal</a:t>
            </a:r>
            <a:r>
              <a:rPr sz="1900" spc="-2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of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the</a:t>
            </a:r>
            <a:r>
              <a:rPr sz="1900" spc="-3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firm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is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to</a:t>
            </a:r>
            <a:r>
              <a:rPr sz="1900" spc="-25" dirty="0"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006FC0"/>
                </a:solidFill>
                <a:latin typeface="Calibri"/>
                <a:cs typeface="Calibri"/>
              </a:rPr>
              <a:t>maximize</a:t>
            </a:r>
            <a:r>
              <a:rPr sz="1900" spc="-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006FC0"/>
                </a:solidFill>
                <a:latin typeface="Calibri"/>
                <a:cs typeface="Calibri"/>
              </a:rPr>
              <a:t>profits</a:t>
            </a:r>
            <a:r>
              <a:rPr sz="1900" spc="-10" dirty="0">
                <a:latin typeface="Calibri"/>
                <a:cs typeface="Calibri"/>
              </a:rPr>
              <a:t>.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9143" y="2523236"/>
            <a:ext cx="8056245" cy="24003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b="1" dirty="0">
                <a:solidFill>
                  <a:srgbClr val="006FC0"/>
                </a:solidFill>
                <a:latin typeface="Calibri"/>
                <a:cs typeface="Calibri"/>
              </a:rPr>
              <a:t>What</a:t>
            </a:r>
            <a:r>
              <a:rPr sz="1900" b="1" spc="-3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900" b="1" dirty="0">
                <a:solidFill>
                  <a:srgbClr val="006FC0"/>
                </a:solidFill>
                <a:latin typeface="Calibri"/>
                <a:cs typeface="Calibri"/>
              </a:rPr>
              <a:t>is</a:t>
            </a:r>
            <a:r>
              <a:rPr sz="1900" b="1" spc="-3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900" b="1" dirty="0">
                <a:solidFill>
                  <a:srgbClr val="006FC0"/>
                </a:solidFill>
                <a:latin typeface="Calibri"/>
                <a:cs typeface="Calibri"/>
              </a:rPr>
              <a:t>a</a:t>
            </a:r>
            <a:r>
              <a:rPr sz="1900" b="1" spc="-3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900" b="1" spc="-20" dirty="0">
                <a:solidFill>
                  <a:srgbClr val="006FC0"/>
                </a:solidFill>
                <a:latin typeface="Calibri"/>
                <a:cs typeface="Calibri"/>
              </a:rPr>
              <a:t>firm’s</a:t>
            </a:r>
            <a:r>
              <a:rPr sz="1900" b="1" spc="-3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006FC0"/>
                </a:solidFill>
                <a:latin typeface="Calibri"/>
                <a:cs typeface="Calibri"/>
              </a:rPr>
              <a:t>profit?</a:t>
            </a:r>
            <a:endParaRPr sz="1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869"/>
              </a:spcBef>
            </a:pPr>
            <a:endParaRPr sz="1900">
              <a:latin typeface="Calibri"/>
              <a:cs typeface="Calibri"/>
            </a:endParaRPr>
          </a:p>
          <a:p>
            <a:pPr marL="276860" algn="ctr">
              <a:lnSpc>
                <a:spcPct val="100000"/>
              </a:lnSpc>
            </a:pPr>
            <a:r>
              <a:rPr sz="1900" dirty="0">
                <a:latin typeface="Calibri"/>
                <a:cs typeface="Calibri"/>
              </a:rPr>
              <a:t>Profit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=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spc="-30" dirty="0">
                <a:latin typeface="Calibri"/>
                <a:cs typeface="Calibri"/>
              </a:rPr>
              <a:t>Total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revenue</a:t>
            </a:r>
            <a:r>
              <a:rPr sz="1900" spc="37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–</a:t>
            </a:r>
            <a:r>
              <a:rPr sz="1900" spc="340" dirty="0">
                <a:latin typeface="Calibri"/>
                <a:cs typeface="Calibri"/>
              </a:rPr>
              <a:t> </a:t>
            </a:r>
            <a:r>
              <a:rPr sz="1900" spc="-40" dirty="0">
                <a:latin typeface="Calibri"/>
                <a:cs typeface="Calibri"/>
              </a:rPr>
              <a:t>Total </a:t>
            </a:r>
            <a:r>
              <a:rPr sz="1900" spc="-20" dirty="0">
                <a:latin typeface="Calibri"/>
                <a:cs typeface="Calibri"/>
              </a:rPr>
              <a:t>cost</a:t>
            </a:r>
            <a:endParaRPr sz="1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875"/>
              </a:spcBef>
            </a:pPr>
            <a:endParaRPr sz="19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Wingdings"/>
              <a:buChar char=""/>
              <a:tabLst>
                <a:tab pos="354965" algn="l"/>
              </a:tabLst>
            </a:pPr>
            <a:r>
              <a:rPr sz="1900" b="1" spc="-25" dirty="0">
                <a:latin typeface="Calibri"/>
                <a:cs typeface="Calibri"/>
              </a:rPr>
              <a:t>Total</a:t>
            </a:r>
            <a:r>
              <a:rPr sz="1900" b="1" spc="-35" dirty="0">
                <a:latin typeface="Calibri"/>
                <a:cs typeface="Calibri"/>
              </a:rPr>
              <a:t> </a:t>
            </a:r>
            <a:r>
              <a:rPr sz="1900" b="1" dirty="0">
                <a:latin typeface="Calibri"/>
                <a:cs typeface="Calibri"/>
              </a:rPr>
              <a:t>revenue</a:t>
            </a:r>
            <a:r>
              <a:rPr sz="1900" b="1" spc="-3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(TR):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The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amount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firm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receives</a:t>
            </a:r>
            <a:r>
              <a:rPr sz="1900" spc="-3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for</a:t>
            </a:r>
            <a:r>
              <a:rPr sz="1900" spc="-6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the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sale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of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its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output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(P*Q).</a:t>
            </a:r>
            <a:endParaRPr sz="1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875"/>
              </a:spcBef>
              <a:buFont typeface="Wingdings"/>
              <a:buChar char=""/>
            </a:pPr>
            <a:endParaRPr sz="19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Wingdings"/>
              <a:buChar char=""/>
              <a:tabLst>
                <a:tab pos="354965" algn="l"/>
              </a:tabLst>
            </a:pPr>
            <a:r>
              <a:rPr sz="1900" b="1" spc="-25" dirty="0">
                <a:latin typeface="Calibri"/>
                <a:cs typeface="Calibri"/>
              </a:rPr>
              <a:t>Total</a:t>
            </a:r>
            <a:r>
              <a:rPr sz="1900" b="1" spc="-45" dirty="0">
                <a:latin typeface="Calibri"/>
                <a:cs typeface="Calibri"/>
              </a:rPr>
              <a:t> </a:t>
            </a:r>
            <a:r>
              <a:rPr sz="1900" b="1" dirty="0">
                <a:latin typeface="Calibri"/>
                <a:cs typeface="Calibri"/>
              </a:rPr>
              <a:t>cost</a:t>
            </a:r>
            <a:r>
              <a:rPr sz="1900" b="1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(TC):</a:t>
            </a:r>
            <a:r>
              <a:rPr sz="1900" spc="-6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The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market</a:t>
            </a:r>
            <a:r>
              <a:rPr sz="1900" spc="-6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value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of</a:t>
            </a:r>
            <a:r>
              <a:rPr sz="1900" spc="-6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the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inputs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used</a:t>
            </a:r>
            <a:r>
              <a:rPr sz="1900" spc="-6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for</a:t>
            </a:r>
            <a:r>
              <a:rPr sz="1900" spc="-6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producing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the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output.</a:t>
            </a:r>
            <a:endParaRPr sz="19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83233" y="795402"/>
            <a:ext cx="2235821" cy="1924963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2772917" y="3141726"/>
            <a:ext cx="3781425" cy="494030"/>
          </a:xfrm>
          <a:custGeom>
            <a:avLst/>
            <a:gdLst/>
            <a:ahLst/>
            <a:cxnLst/>
            <a:rect l="l" t="t" r="r" b="b"/>
            <a:pathLst>
              <a:path w="3781425" h="494029">
                <a:moveTo>
                  <a:pt x="0" y="82296"/>
                </a:moveTo>
                <a:lnTo>
                  <a:pt x="6465" y="50256"/>
                </a:lnTo>
                <a:lnTo>
                  <a:pt x="24098" y="24098"/>
                </a:lnTo>
                <a:lnTo>
                  <a:pt x="50256" y="6465"/>
                </a:lnTo>
                <a:lnTo>
                  <a:pt x="82295" y="0"/>
                </a:lnTo>
                <a:lnTo>
                  <a:pt x="3698748" y="0"/>
                </a:lnTo>
                <a:lnTo>
                  <a:pt x="3730787" y="6465"/>
                </a:lnTo>
                <a:lnTo>
                  <a:pt x="3756945" y="24098"/>
                </a:lnTo>
                <a:lnTo>
                  <a:pt x="3774578" y="50256"/>
                </a:lnTo>
                <a:lnTo>
                  <a:pt x="3781043" y="82296"/>
                </a:lnTo>
                <a:lnTo>
                  <a:pt x="3781043" y="411479"/>
                </a:lnTo>
                <a:lnTo>
                  <a:pt x="3774578" y="443519"/>
                </a:lnTo>
                <a:lnTo>
                  <a:pt x="3756945" y="469677"/>
                </a:lnTo>
                <a:lnTo>
                  <a:pt x="3730787" y="487310"/>
                </a:lnTo>
                <a:lnTo>
                  <a:pt x="3698748" y="493775"/>
                </a:lnTo>
                <a:lnTo>
                  <a:pt x="82295" y="493775"/>
                </a:lnTo>
                <a:lnTo>
                  <a:pt x="50256" y="487310"/>
                </a:lnTo>
                <a:lnTo>
                  <a:pt x="24098" y="469677"/>
                </a:lnTo>
                <a:lnTo>
                  <a:pt x="6465" y="443519"/>
                </a:lnTo>
                <a:lnTo>
                  <a:pt x="0" y="411479"/>
                </a:lnTo>
                <a:lnTo>
                  <a:pt x="0" y="82296"/>
                </a:lnTo>
                <a:close/>
              </a:path>
            </a:pathLst>
          </a:custGeom>
          <a:ln w="25400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0712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5</a:t>
            </a:fld>
            <a:endParaRPr spc="-25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0712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6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23266" rIns="0" bIns="0" rtlCol="0">
            <a:spAutoFit/>
          </a:bodyPr>
          <a:lstStyle/>
          <a:p>
            <a:pPr marL="163195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FIRM’S</a:t>
            </a:r>
            <a:r>
              <a:rPr sz="2000" spc="-20" dirty="0"/>
              <a:t> </a:t>
            </a:r>
            <a:r>
              <a:rPr sz="2000" spc="-10" dirty="0"/>
              <a:t>OBJECTIVE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409143" y="1518665"/>
            <a:ext cx="8334375" cy="46113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354965" algn="l"/>
              </a:tabLst>
            </a:pPr>
            <a:r>
              <a:rPr sz="2000" spc="-30" dirty="0">
                <a:latin typeface="Calibri"/>
                <a:cs typeface="Calibri"/>
              </a:rPr>
              <a:t>Total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revenue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easy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determine.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  <a:buFont typeface="Wingdings"/>
              <a:buChar char=""/>
            </a:pPr>
            <a:endParaRPr sz="20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5"/>
              </a:spcBef>
            </a:pPr>
            <a:r>
              <a:rPr sz="2000" b="1" spc="-30" dirty="0">
                <a:solidFill>
                  <a:srgbClr val="006FC0"/>
                </a:solidFill>
                <a:latin typeface="Calibri"/>
                <a:cs typeface="Calibri"/>
              </a:rPr>
              <a:t>Total</a:t>
            </a:r>
            <a:r>
              <a:rPr sz="2000" b="1" spc="-5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revenue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=</a:t>
            </a:r>
            <a:r>
              <a:rPr sz="2000" b="1" spc="39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price</a:t>
            </a:r>
            <a:r>
              <a:rPr sz="2000" b="1" spc="-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x</a:t>
            </a:r>
            <a:r>
              <a:rPr sz="2000" b="1" spc="-2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quantity</a:t>
            </a:r>
            <a:endParaRPr sz="2000">
              <a:latin typeface="Calibri"/>
              <a:cs typeface="Calibri"/>
            </a:endParaRPr>
          </a:p>
          <a:p>
            <a:pPr marL="469900" marR="2268855">
              <a:lnSpc>
                <a:spcPct val="120000"/>
              </a:lnSpc>
            </a:pPr>
            <a:r>
              <a:rPr sz="2000" dirty="0">
                <a:latin typeface="Calibri"/>
                <a:cs typeface="Calibri"/>
              </a:rPr>
              <a:t>If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produces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100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units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output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sells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at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£5 </a:t>
            </a:r>
            <a:r>
              <a:rPr sz="2000" spc="-30" dirty="0">
                <a:latin typeface="Calibri"/>
                <a:cs typeface="Calibri"/>
              </a:rPr>
              <a:t>Total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revenue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£5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x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100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£500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When</a:t>
            </a:r>
            <a:r>
              <a:rPr sz="2000" spc="4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we</a:t>
            </a:r>
            <a:r>
              <a:rPr sz="2000" spc="4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think</a:t>
            </a:r>
            <a:r>
              <a:rPr sz="2000" spc="459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about</a:t>
            </a:r>
            <a:r>
              <a:rPr sz="2000" spc="4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4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firm’s</a:t>
            </a:r>
            <a:r>
              <a:rPr sz="2000" spc="4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</a:t>
            </a:r>
            <a:r>
              <a:rPr sz="2000" spc="4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we</a:t>
            </a:r>
            <a:r>
              <a:rPr sz="2000" spc="4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must</a:t>
            </a:r>
            <a:r>
              <a:rPr sz="2000" spc="459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remember</a:t>
            </a:r>
            <a:r>
              <a:rPr sz="2000" spc="459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one</a:t>
            </a:r>
            <a:r>
              <a:rPr sz="2000" spc="4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4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45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ten </a:t>
            </a:r>
            <a:r>
              <a:rPr sz="2000" dirty="0">
                <a:latin typeface="Calibri"/>
                <a:cs typeface="Calibri"/>
              </a:rPr>
              <a:t>principles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economics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</a:t>
            </a:r>
            <a:r>
              <a:rPr sz="2000" i="1" dirty="0">
                <a:latin typeface="Calibri"/>
                <a:cs typeface="Calibri"/>
              </a:rPr>
              <a:t>Chapter</a:t>
            </a:r>
            <a:r>
              <a:rPr sz="2000" i="1" spc="-80" dirty="0">
                <a:latin typeface="Calibri"/>
                <a:cs typeface="Calibri"/>
              </a:rPr>
              <a:t> </a:t>
            </a:r>
            <a:r>
              <a:rPr sz="2000" i="1" spc="-25" dirty="0">
                <a:latin typeface="Calibri"/>
                <a:cs typeface="Calibri"/>
              </a:rPr>
              <a:t>1</a:t>
            </a:r>
            <a:r>
              <a:rPr sz="2000" spc="-25" dirty="0">
                <a:latin typeface="Calibri"/>
                <a:cs typeface="Calibri"/>
              </a:rPr>
              <a:t>):</a:t>
            </a:r>
            <a:endParaRPr sz="20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2210"/>
              </a:spcBef>
            </a:pPr>
            <a:r>
              <a:rPr sz="2000" i="1" dirty="0">
                <a:latin typeface="Calibri"/>
                <a:cs typeface="Calibri"/>
              </a:rPr>
              <a:t>The</a:t>
            </a:r>
            <a:r>
              <a:rPr sz="2000" i="1" spc="-45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cost</a:t>
            </a:r>
            <a:r>
              <a:rPr sz="2000" i="1" spc="-10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of</a:t>
            </a:r>
            <a:r>
              <a:rPr sz="2000" i="1" spc="-30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something</a:t>
            </a:r>
            <a:r>
              <a:rPr sz="2000" i="1" spc="-50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is</a:t>
            </a:r>
            <a:r>
              <a:rPr sz="2000" i="1" spc="-25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what</a:t>
            </a:r>
            <a:r>
              <a:rPr sz="2000" i="1" spc="-30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you</a:t>
            </a:r>
            <a:r>
              <a:rPr sz="2000" i="1" spc="-35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give</a:t>
            </a:r>
            <a:r>
              <a:rPr sz="2000" i="1" spc="-25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up</a:t>
            </a:r>
            <a:r>
              <a:rPr sz="2000" i="1" spc="-35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to</a:t>
            </a:r>
            <a:r>
              <a:rPr sz="2000" i="1" spc="-20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receive</a:t>
            </a:r>
            <a:r>
              <a:rPr sz="2000" i="1" spc="-25" dirty="0">
                <a:latin typeface="Calibri"/>
                <a:cs typeface="Calibri"/>
              </a:rPr>
              <a:t> it</a:t>
            </a:r>
            <a:r>
              <a:rPr sz="2000" spc="-25" dirty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  <a:p>
            <a:pPr marL="469900" marR="7620" algn="just">
              <a:lnSpc>
                <a:spcPct val="100000"/>
              </a:lnSpc>
              <a:spcBef>
                <a:spcPts val="2210"/>
              </a:spcBef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opportunity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</a:t>
            </a:r>
            <a:r>
              <a:rPr sz="2000" spc="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</a:t>
            </a:r>
            <a:r>
              <a:rPr sz="2000" spc="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item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refers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all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things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must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forgone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to </a:t>
            </a:r>
            <a:r>
              <a:rPr sz="2000" dirty="0">
                <a:latin typeface="Calibri"/>
                <a:cs typeface="Calibri"/>
              </a:rPr>
              <a:t>acquire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item.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Opportunity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includes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both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explicit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costs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implicit costs</a:t>
            </a:r>
            <a:r>
              <a:rPr sz="1000" spc="-10" dirty="0"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0712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7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23266" rIns="0" bIns="0" rtlCol="0">
            <a:spAutoFit/>
          </a:bodyPr>
          <a:lstStyle/>
          <a:p>
            <a:pPr marL="163195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FIRM’S</a:t>
            </a:r>
            <a:r>
              <a:rPr sz="2000" spc="-30" dirty="0"/>
              <a:t> </a:t>
            </a:r>
            <a:r>
              <a:rPr sz="2000" spc="-20" dirty="0"/>
              <a:t>COSTS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409143" y="1152906"/>
            <a:ext cx="8334375" cy="2769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alibri"/>
                <a:cs typeface="Calibri"/>
              </a:rPr>
              <a:t>A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firm’s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production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includes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both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explicit</a:t>
            </a:r>
            <a:r>
              <a:rPr sz="2000" spc="-4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costs</a:t>
            </a:r>
            <a:r>
              <a:rPr sz="2000" spc="-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implicit</a:t>
            </a:r>
            <a:r>
              <a:rPr sz="2000" spc="-4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6FC0"/>
                </a:solidFill>
                <a:latin typeface="Calibri"/>
                <a:cs typeface="Calibri"/>
              </a:rPr>
              <a:t>costs</a:t>
            </a:r>
            <a:r>
              <a:rPr sz="2000" spc="-10" dirty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Clr>
                <a:srgbClr val="000000"/>
              </a:buClr>
              <a:buFont typeface="Wingdings"/>
              <a:buChar char=""/>
              <a:tabLst>
                <a:tab pos="354965" algn="l"/>
              </a:tabLst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Explicit</a:t>
            </a:r>
            <a:r>
              <a:rPr sz="2000" b="1" spc="-7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costs</a:t>
            </a:r>
            <a:r>
              <a:rPr sz="2000" b="1" spc="-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input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require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payment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money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by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firm;</a:t>
            </a:r>
            <a:endParaRPr sz="20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  <a:spcBef>
                <a:spcPts val="484"/>
              </a:spcBef>
            </a:pPr>
            <a:r>
              <a:rPr sz="2000" dirty="0">
                <a:latin typeface="Calibri"/>
                <a:cs typeface="Calibri"/>
              </a:rPr>
              <a:t>e.g.,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wage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employee.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20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100000"/>
              </a:lnSpc>
              <a:buClr>
                <a:srgbClr val="000000"/>
              </a:buClr>
              <a:buFont typeface="Wingdings"/>
              <a:buChar char=""/>
              <a:tabLst>
                <a:tab pos="355600" algn="l"/>
              </a:tabLst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Implicit</a:t>
            </a:r>
            <a:r>
              <a:rPr sz="2000" b="1" spc="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costs</a:t>
            </a:r>
            <a:r>
              <a:rPr sz="2000" b="1" spc="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are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input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costs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do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not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require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payment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money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by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the </a:t>
            </a:r>
            <a:r>
              <a:rPr sz="2000" dirty="0">
                <a:latin typeface="Calibri"/>
                <a:cs typeface="Calibri"/>
              </a:rPr>
              <a:t>firm;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e.g.,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income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owner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could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have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earned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by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doing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something else.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0712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8</a:t>
            </a:fld>
            <a:endParaRPr spc="-25" dirty="0"/>
          </a:p>
        </p:txBody>
      </p:sp>
      <p:sp>
        <p:nvSpPr>
          <p:cNvPr id="2" name="object 2"/>
          <p:cNvSpPr txBox="1"/>
          <p:nvPr/>
        </p:nvSpPr>
        <p:spPr>
          <a:xfrm>
            <a:off x="409143" y="421005"/>
            <a:ext cx="8334375" cy="44773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ECONOMIC</a:t>
            </a:r>
            <a:r>
              <a:rPr sz="2000" b="1" spc="-7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PROFIT</a:t>
            </a:r>
            <a:r>
              <a:rPr sz="2000" b="1" spc="-8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VERSUS</a:t>
            </a:r>
            <a:r>
              <a:rPr sz="2000" b="1" spc="-6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ACCOUNTING</a:t>
            </a:r>
            <a:r>
              <a:rPr sz="2000" b="1" spc="-8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PROFIT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12700" marR="6985">
              <a:lnSpc>
                <a:spcPct val="100000"/>
              </a:lnSpc>
              <a:tabLst>
                <a:tab pos="532130" algn="l"/>
                <a:tab pos="1754505" algn="l"/>
                <a:tab pos="2801620" algn="l"/>
                <a:tab pos="3670300" algn="l"/>
                <a:tab pos="4196715" algn="l"/>
                <a:tab pos="5097145" algn="l"/>
                <a:tab pos="5754370" algn="l"/>
                <a:tab pos="6888480" algn="l"/>
                <a:tab pos="7279640" algn="l"/>
              </a:tabLst>
            </a:pPr>
            <a:r>
              <a:rPr sz="2000" spc="-25" dirty="0">
                <a:latin typeface="Calibri"/>
                <a:cs typeface="Calibri"/>
              </a:rPr>
              <a:t>The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distinction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between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explicit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and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implicit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costs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highlights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an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important difference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between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how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economists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accountants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analyse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business.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  <a:tab pos="1685925" algn="l"/>
                <a:tab pos="2182495" algn="l"/>
                <a:tab pos="3397885" algn="l"/>
                <a:tab pos="3750945" algn="l"/>
                <a:tab pos="4361180" algn="l"/>
                <a:tab pos="5048250" algn="l"/>
                <a:tab pos="5769610" algn="l"/>
                <a:tab pos="7069455" algn="l"/>
                <a:tab pos="7620000" algn="l"/>
              </a:tabLst>
            </a:pPr>
            <a:r>
              <a:rPr sz="2000" spc="-10" dirty="0">
                <a:solidFill>
                  <a:srgbClr val="006FC0"/>
                </a:solidFill>
                <a:latin typeface="Calibri"/>
                <a:cs typeface="Calibri"/>
              </a:rPr>
              <a:t>Economists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are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interested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in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how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firms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0" dirty="0">
                <a:latin typeface="Calibri"/>
                <a:cs typeface="Calibri"/>
              </a:rPr>
              <a:t>make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production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and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pricing </a:t>
            </a:r>
            <a:r>
              <a:rPr sz="2000" dirty="0">
                <a:latin typeface="Calibri"/>
                <a:cs typeface="Calibri"/>
              </a:rPr>
              <a:t>decisions.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These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decisions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based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on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both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explicit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implicit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costs.</a:t>
            </a:r>
            <a:endParaRPr sz="200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latin typeface="Calibri"/>
                <a:cs typeface="Calibri"/>
              </a:rPr>
              <a:t>→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Economists include</a:t>
            </a:r>
            <a:r>
              <a:rPr sz="2000" b="1" spc="2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both</a:t>
            </a:r>
            <a:r>
              <a:rPr sz="2000" b="1" spc="2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explicit</a:t>
            </a:r>
            <a:r>
              <a:rPr sz="2000" b="1" spc="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and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implicit</a:t>
            </a:r>
            <a:r>
              <a:rPr sz="2000" b="1" spc="1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costs</a:t>
            </a:r>
            <a:r>
              <a:rPr sz="2000" b="1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when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measuring</a:t>
            </a:r>
            <a:endParaRPr sz="200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a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firm’s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costs.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Accountants</a:t>
            </a:r>
            <a:r>
              <a:rPr sz="2000" spc="3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have</a:t>
            </a:r>
            <a:r>
              <a:rPr sz="2000" spc="3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3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keep</a:t>
            </a:r>
            <a:r>
              <a:rPr sz="2000" spc="3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track</a:t>
            </a:r>
            <a:r>
              <a:rPr sz="2000" spc="3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3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3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money</a:t>
            </a:r>
            <a:r>
              <a:rPr sz="2000" spc="3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3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flows</a:t>
            </a:r>
            <a:r>
              <a:rPr sz="2000" spc="3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into</a:t>
            </a:r>
            <a:r>
              <a:rPr sz="2000" spc="3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3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out</a:t>
            </a:r>
            <a:r>
              <a:rPr sz="2000" spc="31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of </a:t>
            </a:r>
            <a:r>
              <a:rPr sz="2000" spc="-10" dirty="0">
                <a:latin typeface="Calibri"/>
                <a:cs typeface="Calibri"/>
              </a:rPr>
              <a:t>firms.</a:t>
            </a:r>
            <a:endParaRPr sz="200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  <a:spcBef>
                <a:spcPts val="484"/>
              </a:spcBef>
            </a:pPr>
            <a:r>
              <a:rPr sz="2000" dirty="0">
                <a:latin typeface="Calibri"/>
                <a:cs typeface="Calibri"/>
              </a:rPr>
              <a:t>→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Accountants</a:t>
            </a:r>
            <a:r>
              <a:rPr sz="2000" b="1" spc="-5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only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measure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explicit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costs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ignore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implicit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costs.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0712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9</a:t>
            </a:fld>
            <a:endParaRPr spc="-25" dirty="0"/>
          </a:p>
        </p:txBody>
      </p:sp>
      <p:sp>
        <p:nvSpPr>
          <p:cNvPr id="2" name="object 2"/>
          <p:cNvSpPr txBox="1"/>
          <p:nvPr/>
        </p:nvSpPr>
        <p:spPr>
          <a:xfrm>
            <a:off x="409143" y="421005"/>
            <a:ext cx="8334375" cy="22580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ECONOMIC</a:t>
            </a:r>
            <a:r>
              <a:rPr sz="2000" b="1" spc="-7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PROFIT</a:t>
            </a:r>
            <a:r>
              <a:rPr sz="2000" b="1" spc="-8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VERSUS</a:t>
            </a:r>
            <a:r>
              <a:rPr sz="2000" b="1" spc="-6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ACCOUNTING</a:t>
            </a:r>
            <a:r>
              <a:rPr sz="2000" b="1" spc="-8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PROFIT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Economists</a:t>
            </a:r>
            <a:r>
              <a:rPr sz="2000" spc="204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measure</a:t>
            </a:r>
            <a:r>
              <a:rPr sz="2000" spc="2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2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firm’s</a:t>
            </a:r>
            <a:r>
              <a:rPr sz="2000" spc="215" dirty="0"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economic</a:t>
            </a:r>
            <a:r>
              <a:rPr sz="2000" b="1" spc="20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profit</a:t>
            </a:r>
            <a:r>
              <a:rPr sz="2000" b="1" spc="204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</a:t>
            </a:r>
            <a:r>
              <a:rPr sz="2000" spc="2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total</a:t>
            </a:r>
            <a:r>
              <a:rPr sz="2000" spc="2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revenue</a:t>
            </a:r>
            <a:r>
              <a:rPr sz="2000" spc="2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minus</a:t>
            </a:r>
            <a:r>
              <a:rPr sz="2000" spc="2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total </a:t>
            </a:r>
            <a:r>
              <a:rPr sz="2000" dirty="0">
                <a:latin typeface="Calibri"/>
                <a:cs typeface="Calibri"/>
              </a:rPr>
              <a:t>cost,</a:t>
            </a:r>
            <a:r>
              <a:rPr sz="2000" spc="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including</a:t>
            </a:r>
            <a:r>
              <a:rPr sz="2000" spc="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both</a:t>
            </a:r>
            <a:r>
              <a:rPr sz="2000" spc="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explicit</a:t>
            </a:r>
            <a:r>
              <a:rPr sz="2000" spc="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implicit</a:t>
            </a:r>
            <a:r>
              <a:rPr sz="2000" spc="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costs.</a:t>
            </a:r>
            <a:r>
              <a:rPr sz="2000" spc="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Economists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take</a:t>
            </a:r>
            <a:r>
              <a:rPr sz="2000" spc="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into</a:t>
            </a:r>
            <a:r>
              <a:rPr sz="2000" spc="7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account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opportunity</a:t>
            </a:r>
            <a:r>
              <a:rPr sz="2000" spc="-6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6FC0"/>
                </a:solidFill>
                <a:latin typeface="Calibri"/>
                <a:cs typeface="Calibri"/>
              </a:rPr>
              <a:t>costs</a:t>
            </a:r>
            <a:r>
              <a:rPr sz="2000" spc="-10" dirty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  <a:p>
            <a:pPr marL="411480">
              <a:lnSpc>
                <a:spcPct val="100000"/>
              </a:lnSpc>
              <a:spcBef>
                <a:spcPts val="2210"/>
              </a:spcBef>
              <a:tabLst>
                <a:tab pos="2483485" algn="l"/>
              </a:tabLst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Economic</a:t>
            </a:r>
            <a:r>
              <a:rPr sz="2000" b="1" spc="-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profit</a:t>
            </a:r>
            <a:r>
              <a:rPr sz="2000" b="1" spc="38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spc="-50" dirty="0">
                <a:latin typeface="Calibri"/>
                <a:cs typeface="Calibri"/>
              </a:rPr>
              <a:t>=</a:t>
            </a:r>
            <a:r>
              <a:rPr sz="2000" dirty="0">
                <a:latin typeface="Calibri"/>
                <a:cs typeface="Calibri"/>
              </a:rPr>
              <a:t>	total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revenue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–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explicit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costs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–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implicit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costs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9143" y="3445509"/>
            <a:ext cx="8333105" cy="12211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355600" algn="l"/>
              </a:tabLst>
            </a:pPr>
            <a:r>
              <a:rPr sz="2000" spc="-10" dirty="0">
                <a:solidFill>
                  <a:srgbClr val="006FC0"/>
                </a:solidFill>
                <a:latin typeface="Calibri"/>
                <a:cs typeface="Calibri"/>
              </a:rPr>
              <a:t>Accountants</a:t>
            </a:r>
            <a:r>
              <a:rPr sz="2000" spc="-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measure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accounting</a:t>
            </a:r>
            <a:r>
              <a:rPr sz="2000" b="1" spc="-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profit</a:t>
            </a:r>
            <a:r>
              <a:rPr sz="2000" b="1" spc="-5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firm’s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total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revenue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minus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firm’s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explicit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costs.</a:t>
            </a:r>
            <a:endParaRPr sz="20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  <a:spcBef>
                <a:spcPts val="2205"/>
              </a:spcBef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Accounting</a:t>
            </a:r>
            <a:r>
              <a:rPr sz="2000" b="1" spc="-8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profit</a:t>
            </a:r>
            <a:r>
              <a:rPr sz="2000" b="1" spc="-6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3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total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revenue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–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explicit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costs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23235" y="5439257"/>
            <a:ext cx="410337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0" dirty="0">
                <a:latin typeface="Calibri"/>
                <a:cs typeface="Calibri"/>
              </a:rPr>
              <a:t>Economic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profit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&lt;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Accounting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profit</a:t>
            </a:r>
            <a:r>
              <a:rPr sz="2000" spc="-10" dirty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2474</Words>
  <Application>Microsoft Office PowerPoint</Application>
  <PresentationFormat>Ekran Gösterisi (4:3)</PresentationFormat>
  <Paragraphs>622</Paragraphs>
  <Slides>37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37</vt:i4>
      </vt:variant>
    </vt:vector>
  </HeadingPairs>
  <TitlesOfParts>
    <vt:vector size="38" baseType="lpstr">
      <vt:lpstr>Office Theme</vt:lpstr>
      <vt:lpstr>Economics</vt:lpstr>
      <vt:lpstr>AIM OF CHAPTER 5</vt:lpstr>
      <vt:lpstr>AIM OF THIS LECTURE</vt:lpstr>
      <vt:lpstr>PowerPoint Sunusu</vt:lpstr>
      <vt:lpstr>FIRM’S OBJECTIVE</vt:lpstr>
      <vt:lpstr>FIRM’S OBJECTIVE</vt:lpstr>
      <vt:lpstr>FIRM’S COSTS</vt:lpstr>
      <vt:lpstr>PowerPoint Sunusu</vt:lpstr>
      <vt:lpstr>PowerPoint Sunusu</vt:lpstr>
      <vt:lpstr>PRODUCTION AND COSTS</vt:lpstr>
      <vt:lpstr>THE PRODUCTION FUNCTION</vt:lpstr>
      <vt:lpstr>PowerPoint Sunusu</vt:lpstr>
      <vt:lpstr>Paolo’s Production Function</vt:lpstr>
      <vt:lpstr>THE PRODUCTION FUNCTION</vt:lpstr>
      <vt:lpstr>THE PRODUCTION FUNCTION</vt:lpstr>
      <vt:lpstr>PowerPoint Sunusu</vt:lpstr>
      <vt:lpstr>THE PRODUCTION FUNCTION</vt:lpstr>
      <vt:lpstr>Quick exercise: input focus</vt:lpstr>
      <vt:lpstr>PowerPoint Sunusu</vt:lpstr>
      <vt:lpstr>PowerPoint Sunusu</vt:lpstr>
      <vt:lpstr>Paolo’s Cost Function</vt:lpstr>
      <vt:lpstr>THE VARIOUS MEASURES OF COST</vt:lpstr>
      <vt:lpstr>PowerPoint Sunusu</vt:lpstr>
      <vt:lpstr>THE VARIOUS MEASURES OF COST</vt:lpstr>
      <vt:lpstr>THE VARIOUS MEASURES OF COST</vt:lpstr>
      <vt:lpstr>THE VARIOUS MEASURES OF COST</vt:lpstr>
      <vt:lpstr>EXAMPLE: output focus</vt:lpstr>
      <vt:lpstr>PowerPoint Sunusu</vt:lpstr>
      <vt:lpstr>Leila’s cost curves</vt:lpstr>
      <vt:lpstr>Leila’s cost curves</vt:lpstr>
      <vt:lpstr>Leila’s cost curves</vt:lpstr>
      <vt:lpstr>PowerPoint Sunusu</vt:lpstr>
      <vt:lpstr>RETURNS TO SCALE</vt:lpstr>
      <vt:lpstr>RETURNS TO SCALE</vt:lpstr>
      <vt:lpstr>GENERAL SUMMARY</vt:lpstr>
      <vt:lpstr>GENERAL SUMMARY</vt:lpstr>
      <vt:lpstr>GENERAL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of Microeconomics</dc:title>
  <dc:creator>Luke</dc:creator>
  <cp:lastModifiedBy>Cansu Unver Erbas</cp:lastModifiedBy>
  <cp:revision>3</cp:revision>
  <dcterms:created xsi:type="dcterms:W3CDTF">2023-11-28T09:46:58Z</dcterms:created>
  <dcterms:modified xsi:type="dcterms:W3CDTF">2025-05-15T08:48:26Z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2023-03-06T00:00:00Z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2023-11-28T00:00:00Z</vt:filetime>
  </property>
  <property fmtid="{D5CDD505-2E9C-101B-9397-08002B2CF9AE}" pid="5" name="Producer">
    <vt:lpwstr>Microsoft® PowerPoint® for Microsoft 365</vt:lpwstr>
  </property>
</Properties>
</file>