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9" r:id="rId3"/>
    <p:sldId id="270" r:id="rId4"/>
    <p:sldId id="257" r:id="rId5"/>
    <p:sldId id="272" r:id="rId6"/>
    <p:sldId id="271" r:id="rId7"/>
    <p:sldId id="258" r:id="rId8"/>
    <p:sldId id="259" r:id="rId9"/>
    <p:sldId id="260" r:id="rId10"/>
    <p:sldId id="262" r:id="rId11"/>
    <p:sldId id="263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69" autoAdjust="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21.02.2025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Dikdörtgen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Dikdörtgen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Dikdörtgen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üz Bağlayıcı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Düz Bağlayıcı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Dikdörtgen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21.02.2025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21.02.2025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23720DD-5B6D-40BF-8493-A6B52D484E6B}" type="datetimeFigureOut">
              <a:rPr lang="tr-TR" smtClean="0"/>
              <a:t>21.02.2025</a:t>
            </a:fld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21.02.2025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9" name="Dikdörtgen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Düz Bağlayıcı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Düz Bağlayıcı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ikdörtgen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Düz Bağlayıcı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21.02.2025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21.02.2025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Metin Yer Tutucus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3720DD-5B6D-40BF-8493-A6B52D484E6B}" type="datetimeFigureOut">
              <a:rPr lang="tr-TR" smtClean="0"/>
              <a:t>21.02.2025</a:t>
            </a:fld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21.02.2025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İçerik Yer Tutucus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23720DD-5B6D-40BF-8493-A6B52D484E6B}" type="datetimeFigureOut">
              <a:rPr lang="tr-TR" smtClean="0"/>
              <a:t>21.02.2025</a:t>
            </a:fld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23" name="Altbilgi Yer Tutucusu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Düz Bağlayıcı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Veri Yer Tutucus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3720DD-5B6D-40BF-8493-A6B52D484E6B}" type="datetimeFigureOut">
              <a:rPr lang="tr-TR" smtClean="0"/>
              <a:t>21.02.2025</a:t>
            </a:fld>
            <a:endParaRPr lang="tr-TR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21.02.2025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907704" y="620688"/>
            <a:ext cx="6620272" cy="1686049"/>
          </a:xfrm>
        </p:spPr>
        <p:txBody>
          <a:bodyPr>
            <a:normAutofit/>
          </a:bodyPr>
          <a:lstStyle/>
          <a:p>
            <a:pPr algn="ctr"/>
            <a:r>
              <a:rPr lang="tr-TR" sz="2800" dirty="0" smtClean="0"/>
              <a:t>TİC 110 – E-TİCARET</a:t>
            </a:r>
            <a:br>
              <a:rPr lang="tr-TR" sz="2800" dirty="0" smtClean="0"/>
            </a:br>
            <a:endParaRPr lang="tr-TR" sz="2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195736" y="2780928"/>
            <a:ext cx="6688832" cy="2929880"/>
          </a:xfrm>
        </p:spPr>
        <p:txBody>
          <a:bodyPr>
            <a:normAutofit fontScale="92500" lnSpcReduction="10000"/>
          </a:bodyPr>
          <a:lstStyle/>
          <a:p>
            <a:r>
              <a:rPr lang="tr-TR" sz="3000" dirty="0" smtClean="0"/>
              <a:t>Elektronik </a:t>
            </a:r>
            <a:r>
              <a:rPr lang="tr-TR" sz="3000" dirty="0"/>
              <a:t>Ticaret Nedir</a:t>
            </a:r>
            <a:r>
              <a:rPr lang="tr-TR" sz="3000" dirty="0" smtClean="0"/>
              <a:t>?</a:t>
            </a:r>
          </a:p>
          <a:p>
            <a:pPr algn="ctr"/>
            <a:r>
              <a:rPr lang="tr-TR" sz="3000" dirty="0"/>
              <a:t>&amp;</a:t>
            </a:r>
            <a:r>
              <a:rPr lang="tr-TR" sz="3000" dirty="0" smtClean="0"/>
              <a:t> </a:t>
            </a:r>
            <a:endParaRPr lang="tr-TR" sz="3000" dirty="0"/>
          </a:p>
          <a:p>
            <a:r>
              <a:rPr lang="tr-TR" sz="3000" dirty="0" smtClean="0"/>
              <a:t>Proje </a:t>
            </a:r>
            <a:r>
              <a:rPr lang="tr-TR" sz="3000" dirty="0"/>
              <a:t>&amp; </a:t>
            </a:r>
            <a:r>
              <a:rPr lang="tr-TR" sz="3000"/>
              <a:t>Sunum </a:t>
            </a:r>
            <a:r>
              <a:rPr lang="tr-TR" sz="3000" smtClean="0"/>
              <a:t>Bilgilendirmesi</a:t>
            </a:r>
          </a:p>
          <a:p>
            <a:endParaRPr lang="tr-TR" sz="3000" b="1" dirty="0" smtClean="0"/>
          </a:p>
          <a:p>
            <a:endParaRPr lang="tr-TR" b="1" dirty="0"/>
          </a:p>
          <a:p>
            <a:r>
              <a:rPr lang="tr-TR" b="1" dirty="0" smtClean="0"/>
              <a:t>   Dr. </a:t>
            </a:r>
            <a:r>
              <a:rPr lang="tr-TR" b="1" dirty="0" err="1" smtClean="0"/>
              <a:t>Öğr</a:t>
            </a:r>
            <a:r>
              <a:rPr lang="tr-TR" b="1" dirty="0" smtClean="0"/>
              <a:t>. Üyesi Suzan Oğuz</a:t>
            </a:r>
          </a:p>
          <a:p>
            <a:r>
              <a:rPr lang="tr-TR" sz="2400" b="1" dirty="0" smtClean="0"/>
              <a:t>   </a:t>
            </a:r>
            <a:r>
              <a:rPr lang="tr-TR" b="1" dirty="0" smtClean="0"/>
              <a:t>suzanoguz@cag.edu.tr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020967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pPr algn="ctr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E-TİCARET TÜRLERİ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467600" cy="5061176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C2C </a:t>
            </a: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(Consumer to Consumer - </a:t>
            </a:r>
            <a:r>
              <a:rPr lang="en-US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Tüketiciden</a:t>
            </a: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Tüketiciye</a:t>
            </a:r>
            <a:r>
              <a:rPr lang="tr-TR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tr-TR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Tüketicilerin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birbirleriyle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doğrudan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ürün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veya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hizmet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alışverişi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yapmasını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sağlayan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modeldir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tr-TR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tr-TR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Örnek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tr-TR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Letgo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Sahibinden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eBay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gibi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platformlar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kullanıcıların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kendi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ürünlerini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satmasına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olanak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tanı</a:t>
            </a:r>
            <a:r>
              <a:rPr lang="tr-TR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maktadır.</a:t>
            </a:r>
            <a:endParaRPr lang="tr-TR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tr-TR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365104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7424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pPr algn="ctr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E-TİCARET TÜRLERİ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467600" cy="5061176"/>
          </a:xfrm>
        </p:spPr>
        <p:txBody>
          <a:bodyPr/>
          <a:lstStyle/>
          <a:p>
            <a:pPr marL="0" indent="0" algn="just">
              <a:buNone/>
            </a:pPr>
            <a:r>
              <a:rPr lang="tr-TR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Dropshipping</a:t>
            </a:r>
            <a:r>
              <a:rPr lang="tr-TR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ve P2P </a:t>
            </a:r>
            <a:r>
              <a:rPr lang="tr-TR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Modelleri </a:t>
            </a:r>
          </a:p>
          <a:p>
            <a:pPr marL="0" indent="0" algn="just">
              <a:buNone/>
            </a:pPr>
            <a:r>
              <a:rPr lang="tr-TR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Dropshipping</a:t>
            </a:r>
            <a:r>
              <a:rPr lang="tr-TR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stok tutma zorunluluğu olmadan, tedarikçi firmalar aracılığıyla siparişlerin doğrudan müşterilere gönderildiği bir e-ticaret modelidir. Geleneksel perakendecilikten farklı olarak, satıcılar fiziksel olarak ürün stoklamak zorunda kalmaz; bunun yerine, müşteri sipariş verdiğinde sipariş bilgisi doğrudan tedarikçiye iletilir ve tedarikçi ürünü doğrudan müşteriye gönderir.</a:t>
            </a:r>
          </a:p>
          <a:p>
            <a:pPr marL="0" indent="0" algn="just">
              <a:buNone/>
            </a:pPr>
            <a:r>
              <a:rPr lang="tr-TR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P2P (Peer-</a:t>
            </a:r>
            <a:r>
              <a:rPr lang="tr-TR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-Peer) </a:t>
            </a:r>
            <a:r>
              <a:rPr lang="tr-TR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e-ticaret modeli ise, tüketicilerin doğrudan birbirleriyle ticaret yapmasını sağlayan bir sistemdir. Bu modelde, aracı platformlar alıcı ve satıcıları bir araya getirerek güvenli bir alışveriş ortamı sunar.</a:t>
            </a:r>
          </a:p>
          <a:p>
            <a:pPr marL="0" indent="0" algn="just">
              <a:buNone/>
            </a:pPr>
            <a:endParaRPr lang="tr-TR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tr-TR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Örnek</a:t>
            </a:r>
          </a:p>
          <a:p>
            <a:pPr marL="0" indent="0" algn="just">
              <a:buNone/>
            </a:pPr>
            <a:r>
              <a:rPr lang="tr-TR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Shopify</a:t>
            </a:r>
            <a:r>
              <a:rPr lang="tr-TR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üzerinden </a:t>
            </a:r>
            <a:r>
              <a:rPr lang="tr-TR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dropshipping</a:t>
            </a:r>
            <a:r>
              <a:rPr lang="tr-TR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yapan işletmeler, Çin’deki üreticilerden sipariş vererek Amerika’daki müşterilere satış yapabilir.</a:t>
            </a:r>
            <a:endParaRPr lang="tr-TR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647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E-TİCARETTE KULLANILAN TEKNOLOJİLER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859216" cy="506117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Online </a:t>
            </a:r>
            <a:r>
              <a:rPr lang="tr-TR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Ödeme </a:t>
            </a:r>
            <a:r>
              <a:rPr lang="tr-TR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Sistemleri</a:t>
            </a:r>
            <a:endParaRPr lang="tr-TR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Kredi kartları, sanal POS, mobil cüzdanlar (</a:t>
            </a:r>
            <a:r>
              <a:rPr lang="tr-TR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PayPal</a:t>
            </a:r>
            <a:r>
              <a:rPr lang="tr-TR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Apple Pay, BKM Express, </a:t>
            </a:r>
            <a:r>
              <a:rPr lang="tr-TR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iyzico</a:t>
            </a:r>
            <a:r>
              <a:rPr lang="tr-TR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buFont typeface="Wingdings" pitchFamily="2" charset="2"/>
              <a:buChar char="Ø"/>
            </a:pPr>
            <a:r>
              <a:rPr lang="tr-TR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Kripto paralar ile ödeme (</a:t>
            </a:r>
            <a:r>
              <a:rPr lang="tr-TR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Bitcoin</a:t>
            </a:r>
            <a:r>
              <a:rPr lang="tr-TR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Ethereum</a:t>
            </a:r>
            <a:r>
              <a:rPr lang="tr-TR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gibi dijital varlıklar ile ticaret)</a:t>
            </a:r>
          </a:p>
          <a:p>
            <a:pPr algn="just">
              <a:buFont typeface="Wingdings" pitchFamily="2" charset="2"/>
              <a:buChar char="Ø"/>
            </a:pPr>
            <a:endParaRPr lang="tr-TR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tr-TR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Dijital Pazarlama Araçları </a:t>
            </a:r>
          </a:p>
          <a:p>
            <a:pPr algn="just">
              <a:buFont typeface="Wingdings" pitchFamily="2" charset="2"/>
              <a:buChar char="Ø"/>
            </a:pPr>
            <a:r>
              <a:rPr lang="tr-TR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SEO </a:t>
            </a:r>
            <a:r>
              <a:rPr lang="tr-TR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(Arama Motoru Optimizasyonu): Google'da üst sıralara çıkmak için kullanılan teknikler.</a:t>
            </a:r>
          </a:p>
          <a:p>
            <a:pPr algn="just">
              <a:buFont typeface="Wingdings" pitchFamily="2" charset="2"/>
              <a:buChar char="Ø"/>
            </a:pPr>
            <a:r>
              <a:rPr lang="tr-TR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Google </a:t>
            </a:r>
            <a:r>
              <a:rPr lang="tr-TR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Ads</a:t>
            </a:r>
            <a:r>
              <a:rPr lang="tr-TR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&amp; Facebook Reklamları: Hedef kitleye yönelik dijital reklam kampanyaları.</a:t>
            </a:r>
          </a:p>
          <a:p>
            <a:pPr algn="just">
              <a:buFont typeface="Wingdings" pitchFamily="2" charset="2"/>
              <a:buChar char="Ø"/>
            </a:pPr>
            <a:r>
              <a:rPr lang="tr-TR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E-mail pazarlaması ve </a:t>
            </a:r>
            <a:r>
              <a:rPr lang="tr-TR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influencer</a:t>
            </a:r>
            <a:r>
              <a:rPr lang="tr-TR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marketing: Sadık müşteri kitlesi oluşturmak için kullanılır.</a:t>
            </a:r>
          </a:p>
          <a:p>
            <a:pPr algn="just">
              <a:buFont typeface="Wingdings" pitchFamily="2" charset="2"/>
              <a:buChar char="Ø"/>
            </a:pPr>
            <a:endParaRPr lang="tr-TR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tr-TR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Yapay Zeka &amp; Büyük Veri </a:t>
            </a:r>
            <a:r>
              <a:rPr lang="tr-TR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Kullanımı</a:t>
            </a:r>
            <a:endParaRPr lang="tr-TR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Kişiselleştirilmiş alışveriş deneyimi: </a:t>
            </a:r>
            <a:r>
              <a:rPr lang="tr-TR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Netflix’in</a:t>
            </a:r>
            <a:r>
              <a:rPr lang="tr-TR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öneri algoritması gibi, e-ticaret siteleri de kullanıcı geçmişine göre ürün önerebilir.</a:t>
            </a:r>
          </a:p>
          <a:p>
            <a:pPr algn="just">
              <a:buFont typeface="Wingdings" pitchFamily="2" charset="2"/>
              <a:buChar char="Ø"/>
            </a:pPr>
            <a:r>
              <a:rPr lang="tr-TR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Chatbotlar</a:t>
            </a:r>
            <a:r>
              <a:rPr lang="tr-TR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ve otomatik müşteri hizmetleri: E-ticaret sitelerindeki yapay zeka destekli sohbet botları, müşteri desteği </a:t>
            </a:r>
            <a:r>
              <a:rPr lang="tr-TR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sunmaktadır.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244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pPr algn="ctr"/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Proje 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&amp; Sunum Bilgilendirmesi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467600" cy="50611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Vize </a:t>
            </a:r>
            <a:r>
              <a:rPr lang="tr-TR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Projesi</a:t>
            </a:r>
            <a:r>
              <a:rPr lang="tr-TR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tr-TR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Öğrenciler, başarılı ve başarısız olmuş iki farklı e-ticaret girişimini analiz edeceklerdir.</a:t>
            </a:r>
          </a:p>
          <a:p>
            <a:pPr algn="just">
              <a:buFont typeface="Wingdings" pitchFamily="2" charset="2"/>
              <a:buChar char="Ø"/>
            </a:pPr>
            <a:r>
              <a:rPr lang="tr-TR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Analiz edilecek kriterler: İş modeli, pazarlama stratejileri, müşteri ilişkileri ve finansal sürdürülebilirlik.</a:t>
            </a:r>
          </a:p>
          <a:p>
            <a:pPr algn="just">
              <a:buFont typeface="Wingdings" pitchFamily="2" charset="2"/>
              <a:buChar char="Ø"/>
            </a:pPr>
            <a:r>
              <a:rPr lang="tr-TR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Örnek: Amazon (başarılı) vs. </a:t>
            </a:r>
            <a:r>
              <a:rPr lang="tr-TR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Webvan</a:t>
            </a:r>
            <a:r>
              <a:rPr lang="tr-TR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(başarısız)</a:t>
            </a:r>
          </a:p>
          <a:p>
            <a:pPr algn="just">
              <a:buFont typeface="Wingdings" pitchFamily="2" charset="2"/>
              <a:buChar char="Ø"/>
            </a:pPr>
            <a:endParaRPr lang="tr-TR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tr-TR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Final </a:t>
            </a:r>
            <a:r>
              <a:rPr lang="tr-TR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Projesi</a:t>
            </a:r>
            <a:r>
              <a:rPr lang="tr-TR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tr-TR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Öğrenciler kendi e-ticaret iş fikirlerini oluşturup iş modeli geliştireceklerdir.</a:t>
            </a:r>
          </a:p>
          <a:p>
            <a:pPr algn="just">
              <a:buFont typeface="Wingdings" pitchFamily="2" charset="2"/>
              <a:buChar char="Ø"/>
            </a:pPr>
            <a:r>
              <a:rPr lang="tr-TR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Rapor içeriği: Pazar analizi, gelir modeli, teknoloji kullanımı ve pazarlama planı.</a:t>
            </a:r>
          </a:p>
          <a:p>
            <a:pPr algn="just">
              <a:buFont typeface="Wingdings" pitchFamily="2" charset="2"/>
              <a:buChar char="Ø"/>
            </a:pPr>
            <a:r>
              <a:rPr lang="tr-TR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Sunum süresi: </a:t>
            </a:r>
            <a:r>
              <a:rPr lang="tr-TR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tr-TR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-7 dakika</a:t>
            </a:r>
          </a:p>
          <a:p>
            <a:pPr marL="0" indent="0" algn="just">
              <a:buNone/>
            </a:pPr>
            <a:r>
              <a:rPr lang="tr-TR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Not: </a:t>
            </a:r>
            <a:r>
              <a:rPr lang="tr-TR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Detaylı bilgiler ders </a:t>
            </a:r>
            <a:r>
              <a:rPr lang="tr-TR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syllabusında</a:t>
            </a:r>
            <a:r>
              <a:rPr lang="tr-TR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mevcuttur.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860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pPr algn="ctr"/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Proje 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&amp; Sunum Bilgilendirmesi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467600" cy="50611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Temel Değerlendirme </a:t>
            </a:r>
            <a:r>
              <a:rPr lang="tr-TR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Kriterleri</a:t>
            </a:r>
            <a:r>
              <a:rPr lang="tr-TR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endParaRPr lang="tr-TR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İçerik </a:t>
            </a:r>
            <a:r>
              <a:rPr lang="tr-TR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Kalitesi: İş modelinin detaylı ve uygulanabilir olması.</a:t>
            </a:r>
          </a:p>
          <a:p>
            <a:pPr algn="just"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Analiz </a:t>
            </a:r>
            <a:r>
              <a:rPr lang="tr-TR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Yeteneği: Seçilen girişimlerin derinlemesine incelenmesi.</a:t>
            </a:r>
          </a:p>
          <a:p>
            <a:pPr algn="just"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Sunum </a:t>
            </a:r>
            <a:r>
              <a:rPr lang="tr-TR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Becerileri: Açık ve etkili bir şekilde sunum yapabilme yeteneği.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938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pPr algn="ctr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GİRİŞ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467600" cy="50611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Elektronik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ticaret</a:t>
            </a: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küresel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ölçekte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ticaretin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serbestleşme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eğilimi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dijital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teknolojilerin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hızlı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gelişimi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ile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birlikte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özellikle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2000’li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yıllardan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itibaren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yaygınlaşan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ticaret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modelidir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tr-TR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tr-TR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Geleneksel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ticaret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pazarlama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yöntemlerine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ek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olarak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tabanlı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dijital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platformların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entegrasyonu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işletmelerin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yalnızca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belirli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müşteri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kitlesine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hitap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etmekten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öteye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geçerek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küresel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çapta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ticaret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yapabilmelerini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mümkün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kılmıştır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en-US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581128"/>
            <a:ext cx="3960440" cy="1525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6475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pPr algn="ctr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GİRİŞ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467600" cy="50611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Özellikle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internetin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yaygınlaşmasıyla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birlikte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işletmeler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dijital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pazarlama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stratejileri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kullanarak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daha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geniş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kitleye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erişim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sağlamaktadır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tr-TR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tr-TR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Geleneksel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pazarlama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araçları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olan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televizyon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gazete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radyo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gibi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medya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organlarının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yanında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dijital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reklamcılık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yöntemleri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(Google Ads,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sosyal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medya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reklamları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e-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posta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pazarlaması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gibi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sayesinde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hedef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kitlenin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doğrudan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erişebileceği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kişiselleştirilmiş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reklam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stratejileri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uygulanabilir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hale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gelmiştir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tr-TR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97152"/>
            <a:ext cx="2799962" cy="1792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6661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pPr algn="ctr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E-TİCARET NEDİR?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467600" cy="5061176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Elektronik</a:t>
            </a: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ticaret</a:t>
            </a: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(e-</a:t>
            </a:r>
            <a:r>
              <a:rPr lang="en-US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ticaret</a:t>
            </a: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internet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dijital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platformlar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aracılığıyla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ürün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hizmet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alım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satımını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ifade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etmektedir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E-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ticaret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geleneksel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ticaret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yöntemlerinden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farklı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olarak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fiziksel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mağazalara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bağımlı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olmadan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işletmelere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tüketicilere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küresel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çapta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erişim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sağlamaktadır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tr-TR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tr-TR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Yani;</a:t>
            </a:r>
            <a:endParaRPr lang="tr-TR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Ürün </a:t>
            </a:r>
            <a:r>
              <a:rPr lang="tr-TR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ve hizmetlerin üretim, tanıtım, satış, sigorta, dağıtım ve ödeme işlemlerinin bilgisayar ağları üzerinden yapılmasıdır</a:t>
            </a:r>
            <a:r>
              <a:rPr lang="tr-TR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Ticari işlemlerden </a:t>
            </a:r>
            <a:r>
              <a:rPr lang="tr-TR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biri veya tamamının elektronik ortamda gerçekleştirilmesi yoluyla </a:t>
            </a:r>
            <a:r>
              <a:rPr lang="tr-TR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reklam ve pazar araştırması, sipariş ve ödeme, teslimat</a:t>
            </a:r>
            <a:r>
              <a:rPr lang="tr-TR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olmak üzere üç aşamadan oluşmaktadır.</a:t>
            </a:r>
          </a:p>
          <a:p>
            <a:pPr algn="just">
              <a:buFont typeface="Wingdings" pitchFamily="2" charset="2"/>
              <a:buChar char="Ø"/>
            </a:pPr>
            <a:endParaRPr lang="tr-TR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157192"/>
            <a:ext cx="2636621" cy="146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5158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467600" cy="5061176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COVID-19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pandemisi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küresel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e-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ticaret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sektöründe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benzersiz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dönüşüm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sürecini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başlat</a:t>
            </a:r>
            <a:r>
              <a:rPr lang="tr-TR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mış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tı</a:t>
            </a:r>
            <a:r>
              <a:rPr lang="tr-TR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Karantina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dönemlerinde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fiziksel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alışverişin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sınırlanması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tüketicilerin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çevrimiçi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platformlara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yönelmesini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hızlandır</a:t>
            </a:r>
            <a:r>
              <a:rPr lang="tr-TR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mıştır</a:t>
            </a:r>
            <a:r>
              <a:rPr lang="tr-TR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tr-TR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Pandemi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sonrasında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ise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dönüşüm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kalıcı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değişiklikler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yaratmış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e-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ticaretin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toplam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perakende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içindeki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payını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önemli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ölçüde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artırmıştır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tr-TR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B2B Nedir? - İhracat rehber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2" descr="Ücretsiz İndirmek için 1,366 Artan Grafik Fotoğraflar, Resimler Ve Arka  Plan Resimleri - Pngtre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408" y="4149080"/>
            <a:ext cx="3024336" cy="2265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2363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pPr algn="ctr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E-TİCARETİN AVANTAJLARI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467600" cy="5061176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tr-TR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Küresel </a:t>
            </a:r>
            <a:r>
              <a:rPr lang="tr-TR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erişim: </a:t>
            </a:r>
            <a:r>
              <a:rPr lang="tr-TR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Geleneksel mağazalar yalnızca belirli bir bölgede satış yaparken, e-ticaret dünya çapında müşterilere ulaşmayı </a:t>
            </a:r>
            <a:r>
              <a:rPr lang="tr-TR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sağlar</a:t>
            </a:r>
            <a:r>
              <a:rPr lang="tr-TR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tr-TR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tr-TR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Daha düşük maliyet: </a:t>
            </a:r>
            <a:r>
              <a:rPr lang="tr-TR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Fiziksel mağaza maliyetlerinden tasarruf </a:t>
            </a:r>
            <a:r>
              <a:rPr lang="tr-TR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edilir</a:t>
            </a:r>
            <a:r>
              <a:rPr lang="tr-TR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tr-TR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tr-TR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7/24 açık mağaza: </a:t>
            </a:r>
            <a:r>
              <a:rPr lang="tr-TR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E-ticaret platformları sürekli olarak müşterilere hizmet </a:t>
            </a:r>
            <a:r>
              <a:rPr lang="tr-TR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verebilir</a:t>
            </a:r>
            <a:r>
              <a:rPr lang="tr-TR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tr-TR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tr-TR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Geniş ürün çeşitliliği: </a:t>
            </a:r>
            <a:r>
              <a:rPr lang="tr-TR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Fiziksel mağazaların aksine, binlerce ürün aynı anda listelenebilir.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311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467600" cy="5061176"/>
          </a:xfrm>
        </p:spPr>
        <p:txBody>
          <a:bodyPr/>
          <a:lstStyle/>
          <a:p>
            <a:pPr marL="0" indent="0" algn="just">
              <a:buNone/>
            </a:pPr>
            <a:endParaRPr lang="tr-TR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Amazon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Alibaba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gibi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platformlar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küresel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e-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ticaret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pazarının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liderleridir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tr-TR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Trendyol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Hepsiburada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Türkiye’de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başarılı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e-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ticaret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modellerine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örnektir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tr-TR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Küçük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işletmeler</a:t>
            </a:r>
            <a:r>
              <a:rPr lang="tr-TR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ise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Instagram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Shop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gibi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sosyal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medya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tabanlı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e-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ticaret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platformlarını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kullanarak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satış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yapmaktadır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tr-TR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145357"/>
            <a:ext cx="226695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321798"/>
            <a:ext cx="350520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810" y="5145357"/>
            <a:ext cx="1603623" cy="131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6859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pPr algn="ctr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E-TİCARET TÜRLERİ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467600" cy="5061176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B2B </a:t>
            </a: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(Business to Business - </a:t>
            </a:r>
            <a:r>
              <a:rPr lang="en-US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İşletmeden</a:t>
            </a: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İşletmeye</a:t>
            </a: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just">
              <a:buNone/>
            </a:pP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Şirketler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arasında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gerçekleşen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ticaret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türüdür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Genellikle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büyük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ölçekli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üreticiler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tedarikçiler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modeli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kullanı</a:t>
            </a:r>
            <a:r>
              <a:rPr lang="tr-TR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lmaktadır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tr-TR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Örnek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Alibaba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işletmelerin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toptan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alım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yapabildiği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B2B e-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ticaret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platformudur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DHL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FedEx, B2B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lojistik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hizmetleri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sun</a:t>
            </a:r>
            <a:r>
              <a:rPr lang="tr-TR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maktadır.</a:t>
            </a:r>
            <a:endParaRPr lang="tr-TR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B2B Nedir? - İhracat rehber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25144"/>
            <a:ext cx="253365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0413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pPr algn="ctr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E-TİCARET TÜRLERİ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467600" cy="5061176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B2C </a:t>
            </a: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(Business to Consumer - </a:t>
            </a:r>
            <a:r>
              <a:rPr lang="en-US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İşletmeden</a:t>
            </a: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Tüketiciye</a:t>
            </a:r>
            <a:r>
              <a:rPr lang="tr-TR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tr-TR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İşletmelerin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doğrudan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tüketicilere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satış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yaptığı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modeldir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tr-TR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tr-TR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Örnek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tr-TR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Amazon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Hepsiburada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Trendyol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gibi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platformlar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B2C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modeline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örnektir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tr-TR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Netflix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Spotify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gibi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abonelik</a:t>
            </a:r>
            <a:r>
              <a:rPr lang="en-US" sz="2000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tabanlı</a:t>
            </a:r>
            <a:r>
              <a:rPr lang="en-US" sz="2000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hizmetler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kategoride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değerlendirilebilir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tr-TR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25144"/>
            <a:ext cx="25431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25178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349</TotalTime>
  <Words>859</Words>
  <Application>Microsoft Office PowerPoint</Application>
  <PresentationFormat>Ekran Gösterisi (4:3)</PresentationFormat>
  <Paragraphs>94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5" baseType="lpstr">
      <vt:lpstr>Cumba</vt:lpstr>
      <vt:lpstr>TİC 110 – E-TİCARET </vt:lpstr>
      <vt:lpstr>GİRİŞ</vt:lpstr>
      <vt:lpstr>GİRİŞ</vt:lpstr>
      <vt:lpstr>E-TİCARET NEDİR?</vt:lpstr>
      <vt:lpstr>PowerPoint Sunusu</vt:lpstr>
      <vt:lpstr>E-TİCARETİN AVANTAJLARI</vt:lpstr>
      <vt:lpstr>PowerPoint Sunusu</vt:lpstr>
      <vt:lpstr>E-TİCARET TÜRLERİ</vt:lpstr>
      <vt:lpstr>E-TİCARET TÜRLERİ</vt:lpstr>
      <vt:lpstr>E-TİCARET TÜRLERİ</vt:lpstr>
      <vt:lpstr>E-TİCARET TÜRLERİ</vt:lpstr>
      <vt:lpstr>E-TİCARETTE KULLANILAN TEKNOLOJİLER</vt:lpstr>
      <vt:lpstr>Proje &amp; Sunum Bilgilendirmesi</vt:lpstr>
      <vt:lpstr>Proje &amp; Sunum Bilgilendirmesi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OSD 215 Ders Tanıtımı &amp; Giriş</dc:title>
  <dc:creator>Suzan OGUZ</dc:creator>
  <cp:lastModifiedBy>Asus</cp:lastModifiedBy>
  <cp:revision>15</cp:revision>
  <dcterms:created xsi:type="dcterms:W3CDTF">2024-09-26T09:42:11Z</dcterms:created>
  <dcterms:modified xsi:type="dcterms:W3CDTF">2025-02-21T06:54:13Z</dcterms:modified>
</cp:coreProperties>
</file>