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86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17543A-9C62-48BA-A4E2-A76B087AF4BA}" type="datetimeFigureOut">
              <a:rPr lang="tr-TR" smtClean="0"/>
              <a:t>1.05.2025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D5DC83-5913-436D-9D32-DD5D03694F7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/>
              <a:t>ADALET PSİKOLOJİSİ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2024- 2025 YILI Bahar DÖNEMİ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8</a:t>
            </a:r>
            <a:r>
              <a:rPr lang="tr-TR">
                <a:solidFill>
                  <a:schemeClr val="tx1"/>
                </a:solidFill>
              </a:rPr>
              <a:t>. </a:t>
            </a:r>
            <a:r>
              <a:rPr lang="tr-TR" dirty="0">
                <a:solidFill>
                  <a:schemeClr val="tx1"/>
                </a:solidFill>
              </a:rPr>
              <a:t>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6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1052736"/>
            <a:ext cx="9015507" cy="42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0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88746" cy="4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9261" cy="38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5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" y="386207"/>
            <a:ext cx="6982248" cy="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" y="1346279"/>
            <a:ext cx="8368845" cy="526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4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0" y="1893595"/>
            <a:ext cx="8435501" cy="29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0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1" y="1268760"/>
            <a:ext cx="2261270" cy="4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" y="2103698"/>
            <a:ext cx="8820472" cy="21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2587902"/>
            <a:ext cx="755576" cy="5827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239" y="3946288"/>
            <a:ext cx="755576" cy="5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 algn="just"/>
            <a:r>
              <a:rPr lang="tr-TR" dirty="0"/>
              <a:t>Yalan beyan sorgulama amacından önemlidir ve adil sonucun ortaya çıkmasını engelleyen bir delildir.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Tanık açısından çoğu kez sanığı koruma amacı taşır. Bununla beraber tanıklar sanığa karşı olumsuz duyguları sebebiyle de aleyhe tanıklık yapabilir.</a:t>
            </a:r>
          </a:p>
        </p:txBody>
      </p:sp>
    </p:spTree>
    <p:extLst>
      <p:ext uri="{BB962C8B-B14F-4D97-AF65-F5344CB8AC3E}">
        <p14:creationId xmlns:p14="http://schemas.microsoft.com/office/powerpoint/2010/main" val="144954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6" y="620688"/>
            <a:ext cx="82296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6" y="2707644"/>
            <a:ext cx="8776595" cy="21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26" y="548680"/>
            <a:ext cx="8432319" cy="122413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74394"/>
            <a:ext cx="8892480" cy="122413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1" y="3797053"/>
            <a:ext cx="5685940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8" y="1189988"/>
            <a:ext cx="8461448" cy="66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" y="2276872"/>
            <a:ext cx="8686352" cy="11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6" y="3697679"/>
            <a:ext cx="8280920" cy="22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1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8190"/>
            <a:ext cx="2039689" cy="47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039"/>
            <a:ext cx="8424936" cy="10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" y="2433978"/>
            <a:ext cx="8678238" cy="32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5" y="2433978"/>
            <a:ext cx="8678872" cy="1481319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tr-TR" dirty="0"/>
              <a:t>Yaş küçüklüğü, zeka geriliği telkine yatkınlığın yoğun olarak ortaya çıktığı hallerdir.</a:t>
            </a:r>
          </a:p>
        </p:txBody>
      </p:sp>
    </p:spTree>
    <p:extLst>
      <p:ext uri="{BB962C8B-B14F-4D97-AF65-F5344CB8AC3E}">
        <p14:creationId xmlns:p14="http://schemas.microsoft.com/office/powerpoint/2010/main" val="145857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73" y="668428"/>
            <a:ext cx="4485307" cy="52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5" y="1556792"/>
            <a:ext cx="8229600" cy="100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6" y="2955268"/>
            <a:ext cx="8001299" cy="37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6" y="3685141"/>
            <a:ext cx="7507525" cy="13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9" y="5445224"/>
            <a:ext cx="8677472" cy="113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6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4" y="597487"/>
            <a:ext cx="1944216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9" y="1215136"/>
            <a:ext cx="5544616" cy="39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4" y="1611447"/>
            <a:ext cx="8482858" cy="6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4" y="2636912"/>
            <a:ext cx="8280920" cy="3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1624"/>
            <a:ext cx="8280920" cy="6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9" y="4293096"/>
            <a:ext cx="8280920" cy="8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30" y="5246077"/>
            <a:ext cx="3766765" cy="12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15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136"/>
            <a:ext cx="8864106" cy="15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512" y="2478446"/>
            <a:ext cx="8684594" cy="4096090"/>
          </a:xfrm>
        </p:spPr>
        <p:txBody>
          <a:bodyPr/>
          <a:lstStyle/>
          <a:p>
            <a:pPr algn="just"/>
            <a:r>
              <a:rPr lang="tr-TR" dirty="0"/>
              <a:t>Örneğin yolda yatan birisinin başında elleri kanlı olarak görülen kişi katil ya da sağlık görevlisi veya yardım etmeye çalışan biri olabilir. </a:t>
            </a:r>
          </a:p>
          <a:p>
            <a:pPr algn="just"/>
            <a:endParaRPr lang="tr-TR" dirty="0"/>
          </a:p>
          <a:p>
            <a:pPr marL="109728" indent="0" algn="just">
              <a:buNone/>
            </a:pPr>
            <a:r>
              <a:rPr lang="tr-TR" dirty="0"/>
              <a:t>	Burada tanığın yorumu olayın nitelendirmesini bütünüyle değiştirecektir.</a:t>
            </a:r>
          </a:p>
        </p:txBody>
      </p:sp>
    </p:spTree>
    <p:extLst>
      <p:ext uri="{BB962C8B-B14F-4D97-AF65-F5344CB8AC3E}">
        <p14:creationId xmlns:p14="http://schemas.microsoft.com/office/powerpoint/2010/main" val="242470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0" y="917830"/>
            <a:ext cx="8877500" cy="7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606008" cy="37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5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96821" cy="4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1137192"/>
            <a:ext cx="8352928" cy="4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5204"/>
            <a:ext cx="7843339" cy="41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681202" cy="6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3830"/>
            <a:ext cx="3830018" cy="43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görme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4753"/>
            <a:ext cx="8681202" cy="34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8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29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tres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stres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2471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1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45380"/>
            <a:ext cx="9088598" cy="31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" y="3140968"/>
            <a:ext cx="9117295" cy="7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ilahlı soygu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97" y="3843356"/>
            <a:ext cx="5927309" cy="30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24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204"/>
            <a:ext cx="9068322" cy="29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33" y="3345191"/>
            <a:ext cx="2038604" cy="6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6" y="620688"/>
            <a:ext cx="3379291" cy="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9" y="1011336"/>
            <a:ext cx="2011079" cy="3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" y="1628800"/>
            <a:ext cx="4443706" cy="3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48" y="1615580"/>
            <a:ext cx="3357959" cy="3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6" y="2273624"/>
            <a:ext cx="8281570" cy="6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5" y="2946870"/>
            <a:ext cx="1710636" cy="32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" y="3447655"/>
            <a:ext cx="8434228" cy="28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81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3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UHUŞ OPERASYONUNDA KARAKOLDA FIKRA GİBİ OLA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9766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2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" y="332656"/>
            <a:ext cx="8806516" cy="8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1306488"/>
            <a:ext cx="8682831" cy="25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3908372"/>
            <a:ext cx="8669800" cy="2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7054" cy="22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anı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00" y="3500968"/>
            <a:ext cx="47957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7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258843"/>
            <a:ext cx="902157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9" y="1174018"/>
            <a:ext cx="8483424" cy="7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" y="2017162"/>
            <a:ext cx="9144000" cy="5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6" y="2820076"/>
            <a:ext cx="8394663" cy="70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3647807"/>
            <a:ext cx="8982071" cy="12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" y="4995954"/>
            <a:ext cx="8671756" cy="5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33256"/>
            <a:ext cx="70522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7" y="523374"/>
            <a:ext cx="5040560" cy="3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13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84969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7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9032"/>
            <a:ext cx="5904656" cy="52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8" y="1052736"/>
            <a:ext cx="8568952" cy="28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1151" y="4149080"/>
            <a:ext cx="8291264" cy="2514229"/>
          </a:xfrm>
        </p:spPr>
        <p:txBody>
          <a:bodyPr>
            <a:normAutofit fontScale="92500" lnSpcReduction="10000"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Tanıklıktan Çekinme (TCK md.45)</a:t>
            </a:r>
          </a:p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a) Şüpheli veya sanığın nişanlısı</a:t>
            </a:r>
          </a:p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b) Evlilik bağı kalmasa bile şüpheli veya sanığın eşi</a:t>
            </a:r>
          </a:p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c) Şüpheli veya sanığın kan hısımlığından veya kayın hısımlığından üstsoy veya altsoyu</a:t>
            </a:r>
          </a:p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d) Şüpheli veya sanığın üçüncü derece dahil kan veya ikinci derece dahil kayın hısımları</a:t>
            </a:r>
          </a:p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e) Şüpheli veya sanıkla aralarında evlatlık bağı bulunanlar</a:t>
            </a:r>
          </a:p>
        </p:txBody>
      </p:sp>
    </p:spTree>
    <p:extLst>
      <p:ext uri="{BB962C8B-B14F-4D97-AF65-F5344CB8AC3E}">
        <p14:creationId xmlns:p14="http://schemas.microsoft.com/office/powerpoint/2010/main" val="82715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6" y="116632"/>
            <a:ext cx="6589837" cy="51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2" y="616111"/>
            <a:ext cx="89877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ağlık mesleği mensup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92" y="3496431"/>
            <a:ext cx="6225575" cy="3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7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55585" cy="28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tıp hukuk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2" y="3482477"/>
            <a:ext cx="6552728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7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1520" y="37170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Kamu görevlisinin suçu bildirmemesi</a:t>
            </a:r>
          </a:p>
          <a:p>
            <a:pPr algn="just"/>
            <a:r>
              <a:rPr lang="tr-TR" sz="2400" b="1" dirty="0"/>
              <a:t> Madde 279- </a:t>
            </a:r>
            <a:r>
              <a:rPr lang="tr-TR" sz="2400" dirty="0"/>
              <a:t>(1) Kamu adına soruşturma ve kovuşturmayı gerektiren bir suçun işlendiğini göreviyle bağlantılı olarak</a:t>
            </a:r>
          </a:p>
          <a:p>
            <a:pPr algn="just"/>
            <a:r>
              <a:rPr lang="tr-TR" sz="2400" dirty="0"/>
              <a:t>öğrenip de yetkili makamlara bildirimde bulunmayı ihmal eden veya bu hususta gecikme gösteren kamu görevlisi, altı aydan iki yıla kadar hapis cezası ile cezalandırılır.</a:t>
            </a:r>
          </a:p>
        </p:txBody>
      </p:sp>
    </p:spTree>
    <p:extLst>
      <p:ext uri="{BB962C8B-B14F-4D97-AF65-F5344CB8AC3E}">
        <p14:creationId xmlns:p14="http://schemas.microsoft.com/office/powerpoint/2010/main" val="2195883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67511" cy="4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7515"/>
            <a:ext cx="8585276" cy="13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666102" cy="14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suçun olay yerinde canlandırılması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1961"/>
            <a:ext cx="5111526" cy="28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9558"/>
            <a:ext cx="8095694" cy="264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192372"/>
            <a:ext cx="4423286" cy="440405"/>
          </a:xfrm>
          <a:prstGeom prst="rect">
            <a:avLst/>
          </a:prstGeom>
        </p:spPr>
      </p:pic>
      <p:pic>
        <p:nvPicPr>
          <p:cNvPr id="9218" name="Picture 2" descr="Savcıdan ‘Gizli Tanık’ Bombas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2777"/>
            <a:ext cx="5760640" cy="32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89398" y="4194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Gizli Tanık</a:t>
            </a:r>
          </a:p>
        </p:txBody>
      </p:sp>
    </p:spTree>
    <p:extLst>
      <p:ext uri="{BB962C8B-B14F-4D97-AF65-F5344CB8AC3E}">
        <p14:creationId xmlns:p14="http://schemas.microsoft.com/office/powerpoint/2010/main" val="87104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" y="1268760"/>
            <a:ext cx="9025065" cy="34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5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 algn="just"/>
            <a:r>
              <a:rPr lang="tr-TR" dirty="0"/>
              <a:t>Kadınlar erkeklere göre daha detaycı, aşırı heyecan ve  duygusallık sonucunda daha önyargılılar.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Yaş küçüklüğü, yaş büyüklüğü, zeka geriliği ve akıl hastalıkları öncelikle beyanı etkileyici faktör olarak değerlendirilmelidir.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Olayın karmaşıklığı, birden fazla suçun bir arada ve çok sayıda kişi tarafından işlenmesi durumlarda insan zihni genellikle belli noktalara yoğunlaşır. </a:t>
            </a:r>
            <a:r>
              <a:rPr lang="tr-TR" dirty="0" err="1"/>
              <a:t>Örn</a:t>
            </a:r>
            <a:r>
              <a:rPr lang="tr-TR" dirty="0"/>
              <a:t>. Silah varsa</a:t>
            </a:r>
          </a:p>
        </p:txBody>
      </p:sp>
    </p:spTree>
    <p:extLst>
      <p:ext uri="{BB962C8B-B14F-4D97-AF65-F5344CB8AC3E}">
        <p14:creationId xmlns:p14="http://schemas.microsoft.com/office/powerpoint/2010/main" val="197479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2"/>
            <a:ext cx="9144000" cy="40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örgü tanığı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975"/>
            <a:ext cx="9144000" cy="28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2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908720"/>
            <a:ext cx="9167630" cy="46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5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86943" cy="41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56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63993" cy="37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7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173</TotalTime>
  <Words>259</Words>
  <Application>Microsoft Office PowerPoint</Application>
  <PresentationFormat>Ekran Gösterisi (4:3)</PresentationFormat>
  <Paragraphs>33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Georgia</vt:lpstr>
      <vt:lpstr>Times New Roman</vt:lpstr>
      <vt:lpstr>Trebuchet MS</vt:lpstr>
      <vt:lpstr>Wingdings 2</vt:lpstr>
      <vt:lpstr>Kentsel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Katilimsiz.Com @ necooy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Toshiba</dc:creator>
  <cp:lastModifiedBy>Püren Doganay</cp:lastModifiedBy>
  <cp:revision>10</cp:revision>
  <dcterms:created xsi:type="dcterms:W3CDTF">2018-12-02T16:23:00Z</dcterms:created>
  <dcterms:modified xsi:type="dcterms:W3CDTF">2025-05-01T10:53:39Z</dcterms:modified>
</cp:coreProperties>
</file>