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0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89" r:id="rId19"/>
    <p:sldId id="290" r:id="rId20"/>
    <p:sldId id="291" r:id="rId21"/>
    <p:sldId id="292" r:id="rId22"/>
    <p:sldId id="293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94" r:id="rId37"/>
    <p:sldId id="295" r:id="rId38"/>
    <p:sldId id="296" r:id="rId3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8" autoAdjust="0"/>
    <p:restoredTop sz="95807"/>
  </p:normalViewPr>
  <p:slideViewPr>
    <p:cSldViewPr snapToGrid="0">
      <p:cViewPr varScale="1">
        <p:scale>
          <a:sx n="113" d="100"/>
          <a:sy n="113" d="100"/>
        </p:scale>
        <p:origin x="496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4525B2-14A2-774C-81B8-DD860BD52255}" type="datetimeFigureOut">
              <a:rPr lang="tr-TR" smtClean="0"/>
              <a:t>17.12.2023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E13DEF-01F9-6845-9416-E6974F679D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504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E13DEF-01F9-6845-9416-E6974F679DCF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0303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tr-TR" dirty="0" err="1"/>
              <a:t>Öğr</a:t>
            </a:r>
            <a:r>
              <a:rPr lang="tr-TR" dirty="0"/>
              <a:t>. Gör. Emine SARAÇ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2317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17.12.2023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4400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17.12.2023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956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C537F620-9782-D2B5-DD37-61C72DC2E4E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3137" y="6081312"/>
            <a:ext cx="694064" cy="732416"/>
          </a:xfrm>
          <a:prstGeom prst="rect">
            <a:avLst/>
          </a:prstGeom>
        </p:spPr>
      </p:pic>
      <p:sp>
        <p:nvSpPr>
          <p:cNvPr id="8" name="Veri Yer Tutucusu 7">
            <a:extLst>
              <a:ext uri="{FF2B5EF4-FFF2-40B4-BE49-F238E27FC236}">
                <a16:creationId xmlns:a16="http://schemas.microsoft.com/office/drawing/2014/main" id="{14588595-7B53-A175-CE1C-6D444FA66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 err="1"/>
              <a:t>Öğr</a:t>
            </a:r>
            <a:r>
              <a:rPr lang="tr-TR" dirty="0"/>
              <a:t>. Gör. Emine SARAÇ</a:t>
            </a:r>
          </a:p>
        </p:txBody>
      </p:sp>
      <p:sp>
        <p:nvSpPr>
          <p:cNvPr id="9" name="Alt Bilgi Yer Tutucusu 8">
            <a:extLst>
              <a:ext uri="{FF2B5EF4-FFF2-40B4-BE49-F238E27FC236}">
                <a16:creationId xmlns:a16="http://schemas.microsoft.com/office/drawing/2014/main" id="{C6673FA2-EB9A-228F-7569-46A95098A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ayt Numarası Yer Tutucusu 9">
            <a:extLst>
              <a:ext uri="{FF2B5EF4-FFF2-40B4-BE49-F238E27FC236}">
                <a16:creationId xmlns:a16="http://schemas.microsoft.com/office/drawing/2014/main" id="{295D8BDE-DB23-2803-2A0F-10FBE4739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179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3E507BC-FD8B-44F4-99E9-7D50164BD102}" type="datetimeFigureOut">
              <a:rPr lang="tr-TR" smtClean="0"/>
              <a:t>17.12.2023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3935906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17.12.2023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12873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17.12.2023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9292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17.12.2023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7895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17.12.2023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3952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43E507BC-FD8B-44F4-99E9-7D50164BD102}" type="datetimeFigureOut">
              <a:rPr lang="tr-TR" smtClean="0"/>
              <a:t>17.12.2023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382887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43E507BC-FD8B-44F4-99E9-7D50164BD102}" type="datetimeFigureOut">
              <a:rPr lang="tr-TR" smtClean="0"/>
              <a:t>17.12.2023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597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3E507BC-FD8B-44F4-99E9-7D50164BD102}" type="datetimeFigureOut">
              <a:rPr lang="tr-TR" smtClean="0"/>
              <a:t>17.12.2023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39143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F5388A-069C-01B7-F6A7-F574CF278D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AİLE SOSYOLOJİSİ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46D4B5C-9C8A-7E0E-4701-0B134FE9C2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5045" y="5759612"/>
            <a:ext cx="8045373" cy="961863"/>
          </a:xfrm>
        </p:spPr>
        <p:txBody>
          <a:bodyPr>
            <a:noAutofit/>
          </a:bodyPr>
          <a:lstStyle/>
          <a:p>
            <a:r>
              <a:rPr lang="tr-TR" sz="3200" dirty="0">
                <a:solidFill>
                  <a:schemeClr val="bg1"/>
                </a:solidFill>
                <a:latin typeface="+mj-lt"/>
              </a:rPr>
              <a:t>Dijital toplumda aile ilişkileri</a:t>
            </a:r>
          </a:p>
        </p:txBody>
      </p:sp>
    </p:spTree>
    <p:extLst>
      <p:ext uri="{BB962C8B-B14F-4D97-AF65-F5344CB8AC3E}">
        <p14:creationId xmlns:p14="http://schemas.microsoft.com/office/powerpoint/2010/main" val="3392000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24FD8DA-F51C-0F9F-9DA8-2ACD518A3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8EB7CB8-AB59-5A3D-34D5-A66493AF9F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9556" y="778933"/>
            <a:ext cx="10470444" cy="5100659"/>
          </a:xfrm>
        </p:spPr>
        <p:txBody>
          <a:bodyPr>
            <a:normAutofit/>
          </a:bodyPr>
          <a:lstStyle/>
          <a:p>
            <a:r>
              <a:rPr lang="tr-TR" sz="1800" dirty="0">
                <a:effectLst/>
                <a:latin typeface="AGaramondPro"/>
              </a:rPr>
              <a:t>Dijital platformların bireysel tercihlere </a:t>
            </a:r>
            <a:r>
              <a:rPr lang="tr-TR" sz="1800" dirty="0" err="1">
                <a:effectLst/>
                <a:latin typeface="AGaramondPro"/>
              </a:rPr>
              <a:t>açık</a:t>
            </a:r>
            <a:r>
              <a:rPr lang="tr-TR" sz="1800" dirty="0">
                <a:effectLst/>
                <a:latin typeface="AGaramondPro"/>
              </a:rPr>
              <a:t> olması ve </a:t>
            </a:r>
            <a:r>
              <a:rPr lang="tr-TR" sz="1800" dirty="0" err="1">
                <a:effectLst/>
                <a:latin typeface="AGaramondPro"/>
              </a:rPr>
              <a:t>sunduğu</a:t>
            </a:r>
            <a:r>
              <a:rPr lang="tr-TR" sz="1800" dirty="0">
                <a:effectLst/>
                <a:latin typeface="AGaramondPro"/>
              </a:rPr>
              <a:t> sayısız fırsatlar (</a:t>
            </a:r>
            <a:r>
              <a:rPr lang="tr-TR" sz="1800" dirty="0" err="1">
                <a:effectLst/>
                <a:latin typeface="AGaramondPro"/>
              </a:rPr>
              <a:t>eğlence</a:t>
            </a:r>
            <a:r>
              <a:rPr lang="tr-TR" sz="1800" dirty="0">
                <a:effectLst/>
                <a:latin typeface="AGaramondPro"/>
              </a:rPr>
              <a:t>, oyun, yorum, takip, </a:t>
            </a:r>
            <a:r>
              <a:rPr lang="tr-TR" sz="1800" dirty="0" err="1">
                <a:effectLst/>
                <a:latin typeface="AGaramondPro"/>
              </a:rPr>
              <a:t>görsel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paylaşımlar</a:t>
            </a:r>
            <a:r>
              <a:rPr lang="tr-TR" sz="1800" dirty="0">
                <a:effectLst/>
                <a:latin typeface="AGaramondPro"/>
              </a:rPr>
              <a:t> vb.) </a:t>
            </a:r>
            <a:r>
              <a:rPr lang="tr-TR" sz="1800" dirty="0" err="1">
                <a:effectLst/>
                <a:latin typeface="AGaramondPro"/>
              </a:rPr>
              <a:t>yüz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yüze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ilişkilerimizden</a:t>
            </a:r>
            <a:r>
              <a:rPr lang="tr-TR" sz="1800" dirty="0">
                <a:effectLst/>
                <a:latin typeface="AGaramondPro"/>
              </a:rPr>
              <a:t> daha fazla zaman </a:t>
            </a:r>
            <a:r>
              <a:rPr lang="tr-TR" sz="1800" dirty="0" err="1">
                <a:effectLst/>
                <a:latin typeface="AGaramondPro"/>
              </a:rPr>
              <a:t>geçirmemizi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teşvik</a:t>
            </a:r>
            <a:r>
              <a:rPr lang="tr-TR" sz="1800" dirty="0">
                <a:effectLst/>
                <a:latin typeface="AGaramondPro"/>
              </a:rPr>
              <a:t> ediyor. </a:t>
            </a:r>
          </a:p>
          <a:p>
            <a:r>
              <a:rPr lang="tr-TR" sz="1800" dirty="0">
                <a:effectLst/>
                <a:latin typeface="AGaramondPro"/>
              </a:rPr>
              <a:t>Dijital platformlarda zaman </a:t>
            </a:r>
            <a:r>
              <a:rPr lang="tr-TR" sz="1800" dirty="0" err="1">
                <a:effectLst/>
                <a:latin typeface="AGaramondPro"/>
              </a:rPr>
              <a:t>geçirdikçe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gerçek</a:t>
            </a:r>
            <a:r>
              <a:rPr lang="tr-TR" sz="1800" dirty="0">
                <a:effectLst/>
                <a:latin typeface="AGaramondPro"/>
              </a:rPr>
              <a:t> sosyal </a:t>
            </a:r>
            <a:r>
              <a:rPr lang="tr-TR" sz="1800" dirty="0" err="1">
                <a:effectLst/>
                <a:latin typeface="AGaramondPro"/>
              </a:rPr>
              <a:t>ilişkilerimize</a:t>
            </a:r>
            <a:r>
              <a:rPr lang="tr-TR" sz="1800" dirty="0">
                <a:effectLst/>
                <a:latin typeface="AGaramondPro"/>
              </a:rPr>
              <a:t> geri </a:t>
            </a:r>
            <a:r>
              <a:rPr lang="tr-TR" sz="1800" dirty="0" err="1">
                <a:effectLst/>
                <a:latin typeface="AGaramondPro"/>
              </a:rPr>
              <a:t>dönmemiz</a:t>
            </a:r>
            <a:r>
              <a:rPr lang="tr-TR" sz="1800" dirty="0">
                <a:effectLst/>
                <a:latin typeface="AGaramondPro"/>
              </a:rPr>
              <a:t>, zaman ayırmamız, emek ve </a:t>
            </a:r>
            <a:r>
              <a:rPr lang="tr-TR" sz="1800" dirty="0" err="1">
                <a:effectLst/>
                <a:latin typeface="AGaramondPro"/>
              </a:rPr>
              <a:t>çaba</a:t>
            </a:r>
            <a:r>
              <a:rPr lang="tr-TR" sz="1800" dirty="0">
                <a:effectLst/>
                <a:latin typeface="AGaramondPro"/>
              </a:rPr>
              <a:t> sarf etmemiz </a:t>
            </a:r>
            <a:r>
              <a:rPr lang="tr-TR" sz="1800" dirty="0" err="1">
                <a:effectLst/>
                <a:latin typeface="AGaramondPro"/>
              </a:rPr>
              <a:t>güçleşebiliyor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Yapılan </a:t>
            </a:r>
            <a:r>
              <a:rPr lang="tr-TR" sz="1800" dirty="0" err="1">
                <a:effectLst/>
                <a:latin typeface="AGaramondPro"/>
              </a:rPr>
              <a:t>araştırmalar</a:t>
            </a:r>
            <a:r>
              <a:rPr lang="tr-TR" sz="1800" dirty="0">
                <a:effectLst/>
                <a:latin typeface="AGaramondPro"/>
              </a:rPr>
              <a:t>, kendi tercihlerini </a:t>
            </a:r>
            <a:r>
              <a:rPr lang="tr-TR" sz="1800" dirty="0" err="1">
                <a:effectLst/>
                <a:latin typeface="AGaramondPro"/>
              </a:rPr>
              <a:t>yaşama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geçirmesine</a:t>
            </a:r>
            <a:r>
              <a:rPr lang="tr-TR" sz="1800" dirty="0">
                <a:effectLst/>
                <a:latin typeface="AGaramondPro"/>
              </a:rPr>
              <a:t> fırsat </a:t>
            </a:r>
            <a:r>
              <a:rPr lang="tr-TR" sz="1800" dirty="0" err="1">
                <a:effectLst/>
                <a:latin typeface="AGaramondPro"/>
              </a:rPr>
              <a:t>tanıdığı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ve kendini sınırlayan </a:t>
            </a:r>
            <a:r>
              <a:rPr lang="tr-TR" sz="1800" dirty="0" err="1">
                <a:effectLst/>
                <a:latin typeface="AGaramondPro"/>
              </a:rPr>
              <a:t>birçok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şeyden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sıyrılabildiği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, insanların evde, </a:t>
            </a:r>
            <a:r>
              <a:rPr lang="tr-TR" sz="1800" dirty="0" err="1">
                <a:effectLst/>
                <a:latin typeface="AGaramondPro"/>
              </a:rPr>
              <a:t>işyerinde</a:t>
            </a:r>
            <a:r>
              <a:rPr lang="tr-TR" sz="1800" dirty="0">
                <a:effectLst/>
                <a:latin typeface="AGaramondPro"/>
              </a:rPr>
              <a:t> ve okul dijital platformlarda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vakit </a:t>
            </a:r>
            <a:r>
              <a:rPr lang="tr-TR" sz="1800" dirty="0" err="1">
                <a:effectLst/>
                <a:latin typeface="AGaramondPro"/>
              </a:rPr>
              <a:t>geçirdiğimize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işaret</a:t>
            </a:r>
            <a:r>
              <a:rPr lang="tr-TR" sz="1800" dirty="0">
                <a:effectLst/>
                <a:latin typeface="AGaramondPro"/>
              </a:rPr>
              <a:t> ediyor. </a:t>
            </a:r>
          </a:p>
          <a:p>
            <a:r>
              <a:rPr lang="tr-TR" sz="1800" dirty="0">
                <a:effectLst/>
                <a:latin typeface="AGaramondPro"/>
              </a:rPr>
              <a:t>Sorun </a:t>
            </a:r>
            <a:r>
              <a:rPr lang="tr-TR" sz="1800" dirty="0" err="1">
                <a:effectLst/>
                <a:latin typeface="AGaramondPro"/>
              </a:rPr>
              <a:t>şu</a:t>
            </a:r>
            <a:r>
              <a:rPr lang="tr-TR" sz="1800" dirty="0">
                <a:effectLst/>
                <a:latin typeface="AGaramondPro"/>
              </a:rPr>
              <a:t> ki dijital platformlarda vakit </a:t>
            </a:r>
            <a:r>
              <a:rPr lang="tr-TR" sz="1800" dirty="0" err="1">
                <a:effectLst/>
                <a:latin typeface="AGaramondPro"/>
              </a:rPr>
              <a:t>geçirme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sıklığımız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arttıkça</a:t>
            </a:r>
            <a:r>
              <a:rPr lang="tr-TR" sz="1800" dirty="0">
                <a:effectLst/>
                <a:latin typeface="AGaramondPro"/>
              </a:rPr>
              <a:t> bu bir </a:t>
            </a:r>
            <a:r>
              <a:rPr lang="tr-TR" sz="1800" dirty="0" err="1">
                <a:effectLst/>
                <a:latin typeface="AGaramondPro"/>
              </a:rPr>
              <a:t>kısırdöngüye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dönüşerek</a:t>
            </a:r>
            <a:r>
              <a:rPr lang="tr-TR" sz="1800" dirty="0">
                <a:effectLst/>
                <a:latin typeface="AGaramondPro"/>
              </a:rPr>
              <a:t> aile bireylerine, </a:t>
            </a:r>
            <a:r>
              <a:rPr lang="tr-TR" sz="1800" dirty="0" err="1">
                <a:effectLst/>
                <a:latin typeface="AGaramondPro"/>
              </a:rPr>
              <a:t>arkadas</a:t>
            </a:r>
            <a:r>
              <a:rPr lang="tr-TR" sz="1800" dirty="0">
                <a:effectLst/>
                <a:latin typeface="AGaramondPro"/>
              </a:rPr>
              <a:t>̧ ve </a:t>
            </a:r>
            <a:r>
              <a:rPr lang="tr-TR" sz="1800" dirty="0" err="1">
                <a:effectLst/>
                <a:latin typeface="AGaramondPro"/>
              </a:rPr>
              <a:t>meslektaşlarımızla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geçirdiğimiz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etkileşimler</a:t>
            </a:r>
            <a:r>
              <a:rPr lang="tr-TR" sz="1800" dirty="0">
                <a:effectLst/>
                <a:latin typeface="AGaramondPro"/>
              </a:rPr>
              <a:t> hem </a:t>
            </a:r>
            <a:r>
              <a:rPr lang="tr-TR" sz="1800" dirty="0" err="1">
                <a:effectLst/>
                <a:latin typeface="AGaramondPro"/>
              </a:rPr>
              <a:t>süre</a:t>
            </a:r>
            <a:r>
              <a:rPr lang="tr-TR" sz="1800" dirty="0">
                <a:effectLst/>
                <a:latin typeface="AGaramondPro"/>
              </a:rPr>
              <a:t> olarak hem de nitelik olarak azalma </a:t>
            </a:r>
            <a:r>
              <a:rPr lang="tr-TR" sz="1800" dirty="0" err="1">
                <a:effectLst/>
                <a:latin typeface="AGaramondPro"/>
              </a:rPr>
              <a:t>eğilimine</a:t>
            </a:r>
            <a:r>
              <a:rPr lang="tr-TR" sz="1800" dirty="0">
                <a:effectLst/>
                <a:latin typeface="AGaramondPro"/>
              </a:rPr>
              <a:t> girmektedir. Bireysel olarak daha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vakit </a:t>
            </a:r>
            <a:r>
              <a:rPr lang="tr-TR" sz="1800" dirty="0" err="1">
                <a:effectLst/>
                <a:latin typeface="AGaramondPro"/>
              </a:rPr>
              <a:t>geçirdiğimiz</a:t>
            </a:r>
            <a:r>
              <a:rPr lang="tr-TR" sz="1800" dirty="0">
                <a:effectLst/>
                <a:latin typeface="AGaramondPro"/>
              </a:rPr>
              <a:t> dijital platformlar, bir </a:t>
            </a:r>
            <a:r>
              <a:rPr lang="tr-TR" sz="1800" dirty="0" err="1">
                <a:effectLst/>
                <a:latin typeface="AGaramondPro"/>
              </a:rPr>
              <a:t>süre</a:t>
            </a:r>
            <a:r>
              <a:rPr lang="tr-TR" sz="1800" dirty="0">
                <a:effectLst/>
                <a:latin typeface="AGaramondPro"/>
              </a:rPr>
              <a:t> sonra </a:t>
            </a:r>
            <a:r>
              <a:rPr lang="tr-TR" sz="1800" dirty="0" err="1">
                <a:effectLst/>
                <a:latin typeface="AGaramondPro"/>
              </a:rPr>
              <a:t>doğal</a:t>
            </a:r>
            <a:r>
              <a:rPr lang="tr-TR" sz="1800" dirty="0">
                <a:effectLst/>
                <a:latin typeface="AGaramondPro"/>
              </a:rPr>
              <a:t> olarak teknolojik </a:t>
            </a:r>
            <a:r>
              <a:rPr lang="tr-TR" sz="1800" dirty="0" err="1">
                <a:effectLst/>
                <a:latin typeface="AGaramondPro"/>
              </a:rPr>
              <a:t>bağımlılıkların</a:t>
            </a:r>
            <a:r>
              <a:rPr lang="tr-TR" sz="1800" dirty="0">
                <a:effectLst/>
                <a:latin typeface="AGaramondPro"/>
              </a:rPr>
              <a:t> adresi haline gelmektedir.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CF8AD9C3-1820-2B0C-A929-5C56F02A69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24400"/>
            <a:ext cx="38100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0892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293C09-2680-8251-29AB-4FFEBCAC4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02948"/>
          </a:xfrm>
        </p:spPr>
        <p:txBody>
          <a:bodyPr>
            <a:normAutofit fontScale="90000"/>
          </a:bodyPr>
          <a:lstStyle/>
          <a:p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Dijital Sosyalizasyon ve Aile </a:t>
            </a:r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İlişkileri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16051D4-A7FA-F764-5B4E-896709319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444979"/>
            <a:ext cx="10178322" cy="4434614"/>
          </a:xfrm>
        </p:spPr>
        <p:txBody>
          <a:bodyPr/>
          <a:lstStyle/>
          <a:p>
            <a:r>
              <a:rPr lang="tr-TR" sz="1800" dirty="0" err="1">
                <a:effectLst/>
                <a:latin typeface="AGaramondPro"/>
              </a:rPr>
              <a:t>Günümüzde</a:t>
            </a:r>
            <a:r>
              <a:rPr lang="tr-TR" sz="1800" dirty="0">
                <a:effectLst/>
                <a:latin typeface="AGaramondPro"/>
              </a:rPr>
              <a:t> aile ve okula ek olarak dijital platformlar da belli oranlarda </a:t>
            </a:r>
            <a:r>
              <a:rPr lang="tr-TR" sz="1800" dirty="0" err="1">
                <a:effectLst/>
                <a:latin typeface="AGaramondPro"/>
              </a:rPr>
              <a:t>toplumsallaşma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işlevi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görmektedir</a:t>
            </a:r>
            <a:r>
              <a:rPr lang="tr-TR" sz="1800" dirty="0">
                <a:effectLst/>
                <a:latin typeface="AGaramondPro"/>
              </a:rPr>
              <a:t>. </a:t>
            </a:r>
            <a:r>
              <a:rPr lang="tr-TR" sz="1800" dirty="0" err="1">
                <a:effectLst/>
                <a:latin typeface="AGaramondPro"/>
              </a:rPr>
              <a:t>Toplumsallaşma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öğrenme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sürecine</a:t>
            </a:r>
            <a:r>
              <a:rPr lang="tr-TR" sz="1800" dirty="0">
                <a:effectLst/>
                <a:latin typeface="AGaramondPro"/>
              </a:rPr>
              <a:t> aile ve okul </a:t>
            </a:r>
            <a:r>
              <a:rPr lang="tr-TR" sz="1800" dirty="0" err="1">
                <a:effectLst/>
                <a:latin typeface="AGaramondPro"/>
              </a:rPr>
              <a:t>dışında</a:t>
            </a:r>
            <a:r>
              <a:rPr lang="tr-TR" sz="1800" dirty="0">
                <a:effectLst/>
                <a:latin typeface="AGaramondPro"/>
              </a:rPr>
              <a:t>, 21. </a:t>
            </a:r>
            <a:r>
              <a:rPr lang="tr-TR" sz="1800" dirty="0" err="1">
                <a:effectLst/>
                <a:latin typeface="AGaramondPro"/>
              </a:rPr>
              <a:t>yüzyıldan</a:t>
            </a:r>
            <a:r>
              <a:rPr lang="tr-TR" sz="1800" dirty="0">
                <a:effectLst/>
                <a:latin typeface="AGaramondPro"/>
              </a:rPr>
              <a:t> itibaren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güçlu</a:t>
            </a:r>
            <a:r>
              <a:rPr lang="tr-TR" sz="1800" dirty="0">
                <a:effectLst/>
                <a:latin typeface="AGaramondPro"/>
              </a:rPr>
              <a:t>̈ bir aracı </a:t>
            </a:r>
            <a:r>
              <a:rPr lang="tr-TR" sz="1800" dirty="0" err="1">
                <a:effectLst/>
                <a:latin typeface="AGaramondPro"/>
              </a:rPr>
              <a:t>dâhil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olmuştur</a:t>
            </a:r>
            <a:r>
              <a:rPr lang="tr-TR" sz="1800" dirty="0">
                <a:effectLst/>
                <a:latin typeface="AGaramondPro"/>
              </a:rPr>
              <a:t>: </a:t>
            </a:r>
            <a:r>
              <a:rPr lang="tr-TR" sz="1800" dirty="0" err="1">
                <a:effectLst/>
                <a:latin typeface="AGaramondPro"/>
              </a:rPr>
              <a:t>İnternet</a:t>
            </a:r>
            <a:r>
              <a:rPr lang="tr-TR" sz="1800" dirty="0">
                <a:effectLst/>
                <a:latin typeface="AGaramondPro"/>
              </a:rPr>
              <a:t> ve enformasyon teknolojileri. </a:t>
            </a:r>
            <a:endParaRPr lang="tr-TR" dirty="0"/>
          </a:p>
          <a:p>
            <a:r>
              <a:rPr lang="tr-TR" sz="1800" dirty="0">
                <a:effectLst/>
                <a:latin typeface="AGaramondPro"/>
              </a:rPr>
              <a:t>Aile ve okula ek olarak 21. </a:t>
            </a:r>
            <a:r>
              <a:rPr lang="tr-TR" sz="1800" dirty="0" err="1">
                <a:effectLst/>
                <a:latin typeface="AGaramondPro"/>
              </a:rPr>
              <a:t>yüzyılda</a:t>
            </a:r>
            <a:r>
              <a:rPr lang="tr-TR" sz="1800" dirty="0">
                <a:effectLst/>
                <a:latin typeface="AGaramondPro"/>
              </a:rPr>
              <a:t> dijital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araçlarının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yaygınlaşması</a:t>
            </a:r>
            <a:r>
              <a:rPr lang="tr-TR" sz="1800" dirty="0">
                <a:effectLst/>
                <a:latin typeface="AGaramondPro"/>
              </a:rPr>
              <a:t> ve erken </a:t>
            </a:r>
            <a:r>
              <a:rPr lang="tr-TR" sz="1800" dirty="0" err="1">
                <a:effectLst/>
                <a:latin typeface="AGaramondPro"/>
              </a:rPr>
              <a:t>yaşlardan</a:t>
            </a:r>
            <a:r>
              <a:rPr lang="tr-TR" sz="1800" dirty="0">
                <a:effectLst/>
                <a:latin typeface="AGaramondPro"/>
              </a:rPr>
              <a:t> itibaren kullanılmaya </a:t>
            </a:r>
            <a:r>
              <a:rPr lang="tr-TR" sz="1800" dirty="0" err="1">
                <a:effectLst/>
                <a:latin typeface="AGaramondPro"/>
              </a:rPr>
              <a:t>başlanması</a:t>
            </a:r>
            <a:r>
              <a:rPr lang="tr-TR" sz="1800" dirty="0">
                <a:effectLst/>
                <a:latin typeface="AGaramondPro"/>
              </a:rPr>
              <a:t> sayesinde birey bazı </a:t>
            </a:r>
            <a:r>
              <a:rPr lang="tr-TR" sz="1800" dirty="0" err="1">
                <a:effectLst/>
                <a:latin typeface="AGaramondPro"/>
              </a:rPr>
              <a:t>davranıs</a:t>
            </a:r>
            <a:r>
              <a:rPr lang="tr-TR" sz="1800" dirty="0">
                <a:effectLst/>
                <a:latin typeface="AGaramondPro"/>
              </a:rPr>
              <a:t>̧ normları ve </a:t>
            </a:r>
            <a:r>
              <a:rPr lang="tr-TR" sz="1800" dirty="0" err="1">
                <a:effectLst/>
                <a:latin typeface="AGaramondPro"/>
              </a:rPr>
              <a:t>değerlerini</a:t>
            </a:r>
            <a:r>
              <a:rPr lang="tr-TR" sz="1800" dirty="0">
                <a:effectLst/>
                <a:latin typeface="AGaramondPro"/>
              </a:rPr>
              <a:t> ailenin yanı sıra bu platformlardan kazanabilmektedir. </a:t>
            </a:r>
          </a:p>
          <a:p>
            <a:r>
              <a:rPr lang="tr-TR" sz="1800" dirty="0">
                <a:effectLst/>
                <a:latin typeface="AGaramondPro"/>
              </a:rPr>
              <a:t>Bu anlamda dijital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platformları bireylerin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fazla vakit </a:t>
            </a:r>
            <a:r>
              <a:rPr lang="tr-TR" sz="1800" dirty="0" err="1">
                <a:effectLst/>
                <a:latin typeface="AGaramondPro"/>
              </a:rPr>
              <a:t>geçirdiği</a:t>
            </a:r>
            <a:r>
              <a:rPr lang="tr-TR" sz="1800" dirty="0">
                <a:effectLst/>
                <a:latin typeface="AGaramondPro"/>
              </a:rPr>
              <a:t> alanlar </a:t>
            </a:r>
            <a:r>
              <a:rPr lang="tr-TR" sz="1800" dirty="0" err="1">
                <a:effectLst/>
                <a:latin typeface="AGaramondPro"/>
              </a:rPr>
              <a:t>olduğundan</a:t>
            </a:r>
            <a:r>
              <a:rPr lang="tr-TR" sz="1800" dirty="0">
                <a:effectLst/>
                <a:latin typeface="AGaramondPro"/>
              </a:rPr>
              <a:t>, bazı norm ve </a:t>
            </a:r>
            <a:r>
              <a:rPr lang="tr-TR" sz="1800" dirty="0" err="1">
                <a:effectLst/>
                <a:latin typeface="AGaramondPro"/>
              </a:rPr>
              <a:t>değerleri</a:t>
            </a:r>
            <a:r>
              <a:rPr lang="tr-TR" sz="1800" dirty="0">
                <a:effectLst/>
                <a:latin typeface="AGaramondPro"/>
              </a:rPr>
              <a:t> bireylerin bu platformlardan </a:t>
            </a:r>
            <a:r>
              <a:rPr lang="tr-TR" sz="1800" dirty="0" err="1">
                <a:effectLst/>
                <a:latin typeface="AGaramondPro"/>
              </a:rPr>
              <a:t>öğrenebileceğini</a:t>
            </a:r>
            <a:r>
              <a:rPr lang="tr-TR" sz="1800" dirty="0">
                <a:effectLst/>
                <a:latin typeface="AGaramondPro"/>
              </a:rPr>
              <a:t> varsayabiliriz. Bu duruma </a:t>
            </a:r>
            <a:r>
              <a:rPr lang="tr-TR" sz="1800" i="1" u="sng" dirty="0">
                <a:effectLst/>
                <a:latin typeface="AGaramondPro"/>
              </a:rPr>
              <a:t>dijital sosyalizasyon </a:t>
            </a:r>
            <a:r>
              <a:rPr lang="tr-TR" sz="1800" dirty="0">
                <a:effectLst/>
                <a:latin typeface="AGaramondPro"/>
              </a:rPr>
              <a:t>adı verilebilir.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92073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13A372B-C478-1DA9-EFC4-29D82FC1C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94F70B3-A5F5-D1FD-5C31-249075897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756357"/>
            <a:ext cx="10178322" cy="5123236"/>
          </a:xfrm>
        </p:spPr>
        <p:txBody>
          <a:bodyPr/>
          <a:lstStyle/>
          <a:p>
            <a:r>
              <a:rPr lang="tr-TR" sz="1800" i="1" dirty="0">
                <a:effectLst/>
                <a:latin typeface="AGaramondPro"/>
              </a:rPr>
              <a:t>Dijital sosyalizasyon ya da </a:t>
            </a:r>
            <a:r>
              <a:rPr lang="tr-TR" sz="1800" i="1" dirty="0" err="1">
                <a:effectLst/>
                <a:latin typeface="AGaramondPro"/>
              </a:rPr>
              <a:t>toplumsallaşma</a:t>
            </a:r>
            <a:r>
              <a:rPr lang="tr-TR" sz="1800" dirty="0">
                <a:effectLst/>
                <a:latin typeface="AGaramondPro"/>
              </a:rPr>
              <a:t>, aile ve okulun </a:t>
            </a:r>
            <a:r>
              <a:rPr lang="tr-TR" sz="1800" dirty="0" err="1">
                <a:effectLst/>
                <a:latin typeface="AGaramondPro"/>
              </a:rPr>
              <a:t>dışında</a:t>
            </a:r>
            <a:r>
              <a:rPr lang="tr-TR" sz="1800" dirty="0">
                <a:effectLst/>
                <a:latin typeface="AGaramondPro"/>
              </a:rPr>
              <a:t>, bireylerin </a:t>
            </a:r>
            <a:r>
              <a:rPr lang="tr-TR" sz="1800" dirty="0" err="1">
                <a:effectLst/>
                <a:latin typeface="AGaramondPro"/>
              </a:rPr>
              <a:t>çocukluktan</a:t>
            </a:r>
            <a:r>
              <a:rPr lang="tr-TR" sz="1800" dirty="0">
                <a:effectLst/>
                <a:latin typeface="AGaramondPro"/>
              </a:rPr>
              <a:t> itibaren dijital ortamlarda </a:t>
            </a:r>
            <a:r>
              <a:rPr lang="tr-TR" sz="1800" dirty="0" err="1">
                <a:effectLst/>
                <a:latin typeface="AGaramondPro"/>
              </a:rPr>
              <a:t>dıs</a:t>
            </a:r>
            <a:r>
              <a:rPr lang="tr-TR" sz="1800" dirty="0">
                <a:effectLst/>
                <a:latin typeface="AGaramondPro"/>
              </a:rPr>
              <a:t>̧ </a:t>
            </a:r>
            <a:r>
              <a:rPr lang="tr-TR" sz="1800" dirty="0" err="1">
                <a:effectLst/>
                <a:latin typeface="AGaramondPro"/>
              </a:rPr>
              <a:t>dünya</a:t>
            </a:r>
            <a:r>
              <a:rPr lang="tr-TR" sz="1800" dirty="0">
                <a:effectLst/>
                <a:latin typeface="AGaramondPro"/>
              </a:rPr>
              <a:t> ile </a:t>
            </a:r>
            <a:r>
              <a:rPr lang="tr-TR" sz="1800" dirty="0" err="1">
                <a:effectLst/>
                <a:latin typeface="AGaramondPro"/>
              </a:rPr>
              <a:t>kurduğu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ilişkiler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üzerinden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girdiği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kültürel</a:t>
            </a:r>
            <a:r>
              <a:rPr lang="tr-TR" sz="1800" dirty="0">
                <a:effectLst/>
                <a:latin typeface="AGaramondPro"/>
              </a:rPr>
              <a:t> ve sosyal </a:t>
            </a:r>
            <a:r>
              <a:rPr lang="tr-TR" sz="1800" dirty="0" err="1">
                <a:effectLst/>
                <a:latin typeface="AGaramondPro"/>
              </a:rPr>
              <a:t>ilişki</a:t>
            </a:r>
            <a:r>
              <a:rPr lang="tr-TR" sz="1800" dirty="0">
                <a:effectLst/>
                <a:latin typeface="AGaramondPro"/>
              </a:rPr>
              <a:t> ve pratikler yoluyla </a:t>
            </a:r>
            <a:r>
              <a:rPr lang="tr-TR" sz="1800" dirty="0" err="1">
                <a:effectLst/>
                <a:latin typeface="AGaramondPro"/>
              </a:rPr>
              <a:t>kazandığı</a:t>
            </a:r>
            <a:r>
              <a:rPr lang="tr-TR" sz="1800" dirty="0">
                <a:effectLst/>
                <a:latin typeface="AGaramondPro"/>
              </a:rPr>
              <a:t> bilgi, beceri, norm ve kuralları </a:t>
            </a:r>
            <a:r>
              <a:rPr lang="tr-TR" sz="1800" dirty="0" err="1">
                <a:effectLst/>
                <a:latin typeface="AGaramondPro"/>
              </a:rPr>
              <a:t>içselleştirmesidir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Başka</a:t>
            </a:r>
            <a:r>
              <a:rPr lang="tr-TR" sz="1800" dirty="0">
                <a:effectLst/>
                <a:latin typeface="AGaramondPro"/>
              </a:rPr>
              <a:t> bir deyimle, dijital ortamlarda erken </a:t>
            </a:r>
            <a:r>
              <a:rPr lang="tr-TR" sz="1800" dirty="0" err="1">
                <a:effectLst/>
                <a:latin typeface="AGaramondPro"/>
              </a:rPr>
              <a:t>yaştan</a:t>
            </a:r>
            <a:r>
              <a:rPr lang="tr-TR" sz="1800" dirty="0">
                <a:effectLst/>
                <a:latin typeface="AGaramondPro"/>
              </a:rPr>
              <a:t> itibaren ve </a:t>
            </a:r>
            <a:r>
              <a:rPr lang="tr-TR" sz="1800" dirty="0" err="1">
                <a:effectLst/>
                <a:latin typeface="AGaramondPro"/>
              </a:rPr>
              <a:t>gençlik</a:t>
            </a:r>
            <a:r>
              <a:rPr lang="tr-TR" sz="1800" dirty="0">
                <a:effectLst/>
                <a:latin typeface="AGaramondPro"/>
              </a:rPr>
              <a:t> yıllarında kazanılan </a:t>
            </a:r>
            <a:r>
              <a:rPr lang="tr-TR" sz="1800" dirty="0" err="1">
                <a:effectLst/>
                <a:latin typeface="AGaramondPro"/>
              </a:rPr>
              <a:t>bilişsel</a:t>
            </a:r>
            <a:r>
              <a:rPr lang="tr-TR" sz="1800" dirty="0">
                <a:effectLst/>
                <a:latin typeface="AGaramondPro"/>
              </a:rPr>
              <a:t>, duygusal ve </a:t>
            </a:r>
            <a:r>
              <a:rPr lang="tr-TR" sz="1800" dirty="0" err="1">
                <a:effectLst/>
                <a:latin typeface="AGaramondPro"/>
              </a:rPr>
              <a:t>düşünsel</a:t>
            </a:r>
            <a:r>
              <a:rPr lang="tr-TR" sz="1800" dirty="0">
                <a:effectLst/>
                <a:latin typeface="AGaramondPro"/>
              </a:rPr>
              <a:t> becerilerin </a:t>
            </a:r>
            <a:r>
              <a:rPr lang="tr-TR" sz="1800" dirty="0" err="1">
                <a:effectLst/>
                <a:latin typeface="AGaramondPro"/>
              </a:rPr>
              <a:t>geliştirildiği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süreçtir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Küreselleşen</a:t>
            </a:r>
            <a:r>
              <a:rPr lang="tr-TR" sz="1800" dirty="0">
                <a:effectLst/>
                <a:latin typeface="AGaramondPro"/>
              </a:rPr>
              <a:t> ve internet teknolojilerinin </a:t>
            </a:r>
            <a:r>
              <a:rPr lang="tr-TR" sz="1800" dirty="0" err="1">
                <a:effectLst/>
                <a:latin typeface="AGaramondPro"/>
              </a:rPr>
              <a:t>yaygınlaştığı</a:t>
            </a:r>
            <a:r>
              <a:rPr lang="tr-TR" sz="1800" dirty="0">
                <a:effectLst/>
                <a:latin typeface="AGaramondPro"/>
              </a:rPr>
              <a:t> 21. </a:t>
            </a:r>
            <a:r>
              <a:rPr lang="tr-TR" sz="1800" dirty="0" err="1">
                <a:effectLst/>
                <a:latin typeface="AGaramondPro"/>
              </a:rPr>
              <a:t>yüzyılda</a:t>
            </a:r>
            <a:r>
              <a:rPr lang="tr-TR" sz="1800" dirty="0">
                <a:effectLst/>
                <a:latin typeface="AGaramondPro"/>
              </a:rPr>
              <a:t> artık farklı bilgi, </a:t>
            </a:r>
            <a:r>
              <a:rPr lang="tr-TR" sz="1800" dirty="0" err="1">
                <a:effectLst/>
                <a:latin typeface="AGaramondPro"/>
              </a:rPr>
              <a:t>kültür</a:t>
            </a:r>
            <a:r>
              <a:rPr lang="tr-TR" sz="1800" dirty="0">
                <a:effectLst/>
                <a:latin typeface="AGaramondPro"/>
              </a:rPr>
              <a:t> ve normlar hem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hızlı yayılıyor hem de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hızlı </a:t>
            </a:r>
            <a:r>
              <a:rPr lang="tr-TR" sz="1800" dirty="0" err="1">
                <a:effectLst/>
                <a:latin typeface="AGaramondPro"/>
              </a:rPr>
              <a:t>değişiyor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Dolayısıyla, modern psikoloji, sosyal psikoloji ve sosyoloji kuramlarının bu hızla </a:t>
            </a:r>
            <a:r>
              <a:rPr lang="tr-TR" sz="1800" dirty="0" err="1">
                <a:effectLst/>
                <a:latin typeface="AGaramondPro"/>
              </a:rPr>
              <a:t>değişen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dünyayı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toplumsallığı</a:t>
            </a:r>
            <a:r>
              <a:rPr lang="tr-TR" sz="1800" dirty="0">
                <a:effectLst/>
                <a:latin typeface="AGaramondPro"/>
              </a:rPr>
              <a:t> anlayabilmek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ve dijital </a:t>
            </a:r>
            <a:r>
              <a:rPr lang="tr-TR" sz="1800" dirty="0" err="1">
                <a:effectLst/>
                <a:latin typeface="AGaramondPro"/>
              </a:rPr>
              <a:t>dünyanın</a:t>
            </a:r>
            <a:r>
              <a:rPr lang="tr-TR" sz="1800" dirty="0">
                <a:effectLst/>
                <a:latin typeface="AGaramondPro"/>
              </a:rPr>
              <a:t> dinamik </a:t>
            </a:r>
            <a:r>
              <a:rPr lang="tr-TR" sz="1800" dirty="0" err="1">
                <a:effectLst/>
                <a:latin typeface="AGaramondPro"/>
              </a:rPr>
              <a:t>süreci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içinde</a:t>
            </a:r>
            <a:r>
              <a:rPr lang="tr-TR" sz="1800" dirty="0">
                <a:effectLst/>
                <a:latin typeface="AGaramondPro"/>
              </a:rPr>
              <a:t> bireylerin </a:t>
            </a:r>
            <a:r>
              <a:rPr lang="tr-TR" sz="1800" dirty="0" err="1">
                <a:effectLst/>
                <a:latin typeface="AGaramondPro"/>
              </a:rPr>
              <a:t>toplumsallaşma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süreçlerini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tüm</a:t>
            </a:r>
            <a:r>
              <a:rPr lang="tr-TR" sz="1800" dirty="0">
                <a:effectLst/>
                <a:latin typeface="AGaramondPro"/>
              </a:rPr>
              <a:t> boyutlarıyla analiz edilebilmek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yeni birtakım </a:t>
            </a:r>
            <a:r>
              <a:rPr lang="tr-TR" sz="1800" dirty="0" err="1">
                <a:effectLst/>
                <a:latin typeface="AGaramondPro"/>
              </a:rPr>
              <a:t>yaklaşımlara</a:t>
            </a:r>
            <a:r>
              <a:rPr lang="tr-TR" sz="1800" dirty="0">
                <a:effectLst/>
                <a:latin typeface="AGaramondPro"/>
              </a:rPr>
              <a:t> ihtiyacı vardır. </a:t>
            </a:r>
            <a:endParaRPr lang="tr-TR" dirty="0"/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4803B323-DEDC-5316-1D8F-00EA2F453E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864100"/>
            <a:ext cx="4064000" cy="199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853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EF83C3-12CE-E945-5024-CF99C56B6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C82B25-503B-47E7-7EE3-AC3BC3CA1C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891823"/>
            <a:ext cx="10178322" cy="4987770"/>
          </a:xfrm>
        </p:spPr>
        <p:txBody>
          <a:bodyPr>
            <a:normAutofit/>
          </a:bodyPr>
          <a:lstStyle/>
          <a:p>
            <a:r>
              <a:rPr lang="tr-TR" sz="1800" dirty="0" err="1">
                <a:effectLst/>
                <a:latin typeface="AGaramondPro"/>
              </a:rPr>
              <a:t>Araştırmalar</a:t>
            </a:r>
            <a:r>
              <a:rPr lang="tr-TR" sz="1800" dirty="0">
                <a:effectLst/>
                <a:latin typeface="AGaramondPro"/>
              </a:rPr>
              <a:t>, dijital ortamlarda sosyal </a:t>
            </a:r>
            <a:r>
              <a:rPr lang="tr-TR" sz="1800" dirty="0" err="1">
                <a:effectLst/>
                <a:latin typeface="AGaramondPro"/>
              </a:rPr>
              <a:t>ağlarda</a:t>
            </a:r>
            <a:r>
              <a:rPr lang="tr-TR" sz="1800" dirty="0">
                <a:effectLst/>
                <a:latin typeface="AGaramondPro"/>
              </a:rPr>
              <a:t> farklı </a:t>
            </a:r>
            <a:r>
              <a:rPr lang="tr-TR" sz="1800" dirty="0" err="1">
                <a:effectLst/>
                <a:latin typeface="AGaramondPro"/>
              </a:rPr>
              <a:t>biçimlerde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ilişkiler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kurulduğunu</a:t>
            </a:r>
            <a:r>
              <a:rPr lang="tr-TR" sz="1800" dirty="0">
                <a:effectLst/>
                <a:latin typeface="AGaramondPro"/>
              </a:rPr>
              <a:t>; samimi ve derin </a:t>
            </a:r>
            <a:r>
              <a:rPr lang="tr-TR" sz="1800" dirty="0" err="1">
                <a:effectLst/>
                <a:latin typeface="AGaramondPro"/>
              </a:rPr>
              <a:t>ilişkilerin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geliştirildiği</a:t>
            </a:r>
            <a:r>
              <a:rPr lang="tr-TR" sz="1800" dirty="0">
                <a:effectLst/>
                <a:latin typeface="AGaramondPro"/>
              </a:rPr>
              <a:t> sık </a:t>
            </a:r>
            <a:r>
              <a:rPr lang="tr-TR" sz="1800" dirty="0" err="1">
                <a:effectLst/>
                <a:latin typeface="AGaramondPro"/>
              </a:rPr>
              <a:t>etkileşimin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söz</a:t>
            </a:r>
            <a:r>
              <a:rPr lang="tr-TR" sz="1800" dirty="0">
                <a:effectLst/>
                <a:latin typeface="AGaramondPro"/>
              </a:rPr>
              <a:t> konusu </a:t>
            </a:r>
            <a:r>
              <a:rPr lang="tr-TR" sz="1800" dirty="0" err="1">
                <a:effectLst/>
                <a:latin typeface="AGaramondPro"/>
              </a:rPr>
              <a:t>olduğu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güçlu</a:t>
            </a:r>
            <a:r>
              <a:rPr lang="tr-TR" sz="1800" dirty="0">
                <a:effectLst/>
                <a:latin typeface="AGaramondPro"/>
              </a:rPr>
              <a:t>̈ </a:t>
            </a:r>
            <a:r>
              <a:rPr lang="tr-TR" sz="1800" dirty="0" err="1">
                <a:effectLst/>
                <a:latin typeface="AGaramondPro"/>
              </a:rPr>
              <a:t>bağlardan</a:t>
            </a:r>
            <a:r>
              <a:rPr lang="tr-TR" sz="1800" dirty="0">
                <a:effectLst/>
                <a:latin typeface="AGaramondPro"/>
              </a:rPr>
              <a:t>, daha kısa zamanlarda, sınırlı </a:t>
            </a:r>
            <a:r>
              <a:rPr lang="tr-TR" sz="1800" dirty="0" err="1">
                <a:effectLst/>
                <a:latin typeface="AGaramondPro"/>
              </a:rPr>
              <a:t>amaçlarla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geçici</a:t>
            </a:r>
            <a:r>
              <a:rPr lang="tr-TR" sz="1800" dirty="0">
                <a:effectLst/>
                <a:latin typeface="AGaramondPro"/>
              </a:rPr>
              <a:t> durumlarda </a:t>
            </a:r>
            <a:r>
              <a:rPr lang="tr-TR" sz="1800" dirty="0" err="1">
                <a:effectLst/>
                <a:latin typeface="AGaramondPro"/>
              </a:rPr>
              <a:t>gerçekleştirilen</a:t>
            </a:r>
            <a:r>
              <a:rPr lang="tr-TR" sz="1800" dirty="0">
                <a:effectLst/>
                <a:latin typeface="AGaramondPro"/>
              </a:rPr>
              <a:t> ve zayıf </a:t>
            </a:r>
            <a:r>
              <a:rPr lang="tr-TR" sz="1800" dirty="0" err="1">
                <a:effectLst/>
                <a:latin typeface="AGaramondPro"/>
              </a:rPr>
              <a:t>ilişkilerin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kurulduğu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birçok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biçimde</a:t>
            </a:r>
            <a:r>
              <a:rPr lang="tr-TR" sz="1800" dirty="0">
                <a:effectLst/>
                <a:latin typeface="AGaramondPro"/>
              </a:rPr>
              <a:t> sosyal </a:t>
            </a:r>
            <a:r>
              <a:rPr lang="tr-TR" sz="1800" dirty="0" err="1">
                <a:effectLst/>
                <a:latin typeface="AGaramondPro"/>
              </a:rPr>
              <a:t>ilişkiler</a:t>
            </a:r>
            <a:r>
              <a:rPr lang="tr-TR" sz="1800" dirty="0">
                <a:effectLst/>
                <a:latin typeface="AGaramondPro"/>
              </a:rPr>
              <a:t> kurulabiliyor. </a:t>
            </a:r>
          </a:p>
          <a:p>
            <a:r>
              <a:rPr lang="tr-TR" sz="1800" dirty="0">
                <a:effectLst/>
                <a:latin typeface="AGaramondPro"/>
              </a:rPr>
              <a:t>Aslında yalnızca sıkı sosyal </a:t>
            </a:r>
            <a:r>
              <a:rPr lang="tr-TR" sz="1800" dirty="0" err="1">
                <a:effectLst/>
                <a:latin typeface="AGaramondPro"/>
              </a:rPr>
              <a:t>bağların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kurulduğu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sosyalleşme</a:t>
            </a:r>
            <a:r>
              <a:rPr lang="tr-TR" sz="1800" dirty="0">
                <a:effectLst/>
                <a:latin typeface="AGaramondPro"/>
              </a:rPr>
              <a:t> durumlarında </a:t>
            </a:r>
            <a:r>
              <a:rPr lang="tr-TR" sz="1800" dirty="0" err="1">
                <a:effectLst/>
                <a:latin typeface="AGaramondPro"/>
              </a:rPr>
              <a:t>değil</a:t>
            </a:r>
            <a:r>
              <a:rPr lang="tr-TR" sz="1800" dirty="0">
                <a:effectLst/>
                <a:latin typeface="AGaramondPro"/>
              </a:rPr>
              <a:t>, kısa zamanlı zayıf </a:t>
            </a:r>
            <a:r>
              <a:rPr lang="tr-TR" sz="1800" dirty="0" err="1">
                <a:effectLst/>
                <a:latin typeface="AGaramondPro"/>
              </a:rPr>
              <a:t>ilişkilerin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olduğu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sosyalleşme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biçimlerinde</a:t>
            </a:r>
            <a:r>
              <a:rPr lang="tr-TR" sz="1800" dirty="0">
                <a:effectLst/>
                <a:latin typeface="AGaramondPro"/>
              </a:rPr>
              <a:t> de insanlar arasında yeni </a:t>
            </a:r>
            <a:r>
              <a:rPr lang="tr-TR" sz="1800" dirty="0" err="1">
                <a:effectLst/>
                <a:latin typeface="AGaramondPro"/>
              </a:rPr>
              <a:t>değerler</a:t>
            </a:r>
            <a:r>
              <a:rPr lang="tr-TR" sz="1800" dirty="0">
                <a:effectLst/>
                <a:latin typeface="AGaramondPro"/>
              </a:rPr>
              <a:t>, normlar ve </a:t>
            </a:r>
            <a:r>
              <a:rPr lang="tr-TR" sz="1800" dirty="0" err="1">
                <a:effectLst/>
                <a:latin typeface="AGaramondPro"/>
              </a:rPr>
              <a:t>kültürel</a:t>
            </a:r>
            <a:r>
              <a:rPr lang="tr-TR" sz="1800" dirty="0">
                <a:effectLst/>
                <a:latin typeface="AGaramondPro"/>
              </a:rPr>
              <a:t> kodların yayılması </a:t>
            </a:r>
            <a:r>
              <a:rPr lang="tr-TR" sz="1800" dirty="0" err="1">
                <a:effectLst/>
                <a:latin typeface="AGaramondPro"/>
              </a:rPr>
              <a:t>söz</a:t>
            </a:r>
            <a:r>
              <a:rPr lang="tr-TR" sz="1800" dirty="0">
                <a:effectLst/>
                <a:latin typeface="AGaramondPro"/>
              </a:rPr>
              <a:t> konusu olabiliyor (</a:t>
            </a:r>
            <a:r>
              <a:rPr lang="tr-TR" sz="1800" dirty="0" err="1">
                <a:effectLst/>
                <a:latin typeface="AGaramondPro"/>
              </a:rPr>
              <a:t>Stornai</a:t>
            </a:r>
            <a:r>
              <a:rPr lang="tr-TR" sz="1800" dirty="0">
                <a:effectLst/>
                <a:latin typeface="AGaramondPro"/>
              </a:rPr>
              <a:t>- </a:t>
            </a:r>
            <a:r>
              <a:rPr lang="tr-TR" sz="1800" dirty="0" err="1">
                <a:effectLst/>
                <a:latin typeface="AGaramondPro"/>
              </a:rPr>
              <a:t>uolo</a:t>
            </a:r>
            <a:r>
              <a:rPr lang="tr-TR" sz="1800" dirty="0">
                <a:effectLst/>
                <a:latin typeface="AGaramondPro"/>
              </a:rPr>
              <a:t>, 2017: 234). </a:t>
            </a:r>
            <a:endParaRPr lang="tr-TR" dirty="0"/>
          </a:p>
          <a:p>
            <a:r>
              <a:rPr lang="tr-TR" sz="1800" dirty="0" err="1">
                <a:effectLst/>
                <a:latin typeface="AGaramondPro"/>
              </a:rPr>
              <a:t>Stornaiuolo</a:t>
            </a:r>
            <a:r>
              <a:rPr lang="tr-TR" sz="1800" dirty="0">
                <a:effectLst/>
                <a:latin typeface="AGaramondPro"/>
              </a:rPr>
              <a:t> (2017) internet hızlı ve </a:t>
            </a:r>
            <a:r>
              <a:rPr lang="tr-TR" sz="1800" dirty="0" err="1">
                <a:effectLst/>
                <a:latin typeface="AGaramondPro"/>
              </a:rPr>
              <a:t>yüzeysel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biçimde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kullanıldığında</a:t>
            </a:r>
            <a:r>
              <a:rPr lang="tr-TR" sz="1800" dirty="0">
                <a:effectLst/>
                <a:latin typeface="AGaramondPro"/>
              </a:rPr>
              <a:t> bile </a:t>
            </a:r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 ve ergenler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farklı </a:t>
            </a:r>
            <a:r>
              <a:rPr lang="tr-TR" sz="1800" dirty="0" err="1">
                <a:effectLst/>
                <a:latin typeface="AGaramondPro"/>
              </a:rPr>
              <a:t>coğrafyadan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kültürden</a:t>
            </a:r>
            <a:r>
              <a:rPr lang="tr-TR" sz="1800" dirty="0">
                <a:effectLst/>
                <a:latin typeface="AGaramondPro"/>
              </a:rPr>
              <a:t> veya dilden insanlarla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kurmanın,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fırsatlarla, yeni ve </a:t>
            </a:r>
            <a:r>
              <a:rPr lang="tr-TR" sz="1800" dirty="0" err="1">
                <a:effectLst/>
                <a:latin typeface="AGaramondPro"/>
              </a:rPr>
              <a:t>çeşitli</a:t>
            </a:r>
            <a:r>
              <a:rPr lang="tr-TR" sz="1800" dirty="0">
                <a:effectLst/>
                <a:latin typeface="AGaramondPro"/>
              </a:rPr>
              <a:t> fikirler ve </a:t>
            </a:r>
            <a:r>
              <a:rPr lang="tr-TR" sz="1800" dirty="0" err="1">
                <a:effectLst/>
                <a:latin typeface="AGaramondPro"/>
              </a:rPr>
              <a:t>kültürel</a:t>
            </a:r>
            <a:r>
              <a:rPr lang="tr-TR" sz="1800" dirty="0">
                <a:effectLst/>
                <a:latin typeface="AGaramondPro"/>
              </a:rPr>
              <a:t> kalıplarla </a:t>
            </a:r>
            <a:r>
              <a:rPr lang="tr-TR" sz="1800" dirty="0" err="1">
                <a:effectLst/>
                <a:latin typeface="AGaramondPro"/>
              </a:rPr>
              <a:t>tanışmaları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olanak </a:t>
            </a:r>
            <a:r>
              <a:rPr lang="tr-TR" sz="1800" dirty="0" err="1">
                <a:effectLst/>
                <a:latin typeface="AGaramondPro"/>
              </a:rPr>
              <a:t>sağladığını</a:t>
            </a:r>
            <a:r>
              <a:rPr lang="tr-TR" sz="1800" dirty="0">
                <a:effectLst/>
                <a:latin typeface="AGaramondPro"/>
              </a:rPr>
              <a:t> ve bireylerin farklı </a:t>
            </a:r>
            <a:r>
              <a:rPr lang="tr-TR" sz="1800" dirty="0" err="1">
                <a:effectLst/>
                <a:latin typeface="AGaramondPro"/>
              </a:rPr>
              <a:t>dünya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görüşlerinden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bakıs</a:t>
            </a:r>
            <a:r>
              <a:rPr lang="tr-TR" sz="1800" dirty="0">
                <a:effectLst/>
                <a:latin typeface="AGaramondPro"/>
              </a:rPr>
              <a:t>̧ </a:t>
            </a:r>
            <a:r>
              <a:rPr lang="tr-TR" sz="1800" dirty="0" err="1">
                <a:effectLst/>
                <a:latin typeface="AGaramondPro"/>
              </a:rPr>
              <a:t>açılarından</a:t>
            </a:r>
            <a:r>
              <a:rPr lang="tr-TR" sz="1800" dirty="0">
                <a:effectLst/>
                <a:latin typeface="AGaramondPro"/>
              </a:rPr>
              <a:t> haberdar oldukları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etik kapasitelerinin ve </a:t>
            </a:r>
            <a:r>
              <a:rPr lang="tr-TR" sz="1800" dirty="0" err="1">
                <a:effectLst/>
                <a:latin typeface="AGaramondPro"/>
              </a:rPr>
              <a:t>etkileşim</a:t>
            </a:r>
            <a:r>
              <a:rPr lang="tr-TR" sz="1800" dirty="0">
                <a:effectLst/>
                <a:latin typeface="AGaramondPro"/>
              </a:rPr>
              <a:t> kabiliyetlerinin </a:t>
            </a:r>
            <a:r>
              <a:rPr lang="tr-TR" sz="1800" dirty="0" err="1">
                <a:effectLst/>
                <a:latin typeface="AGaramondPro"/>
              </a:rPr>
              <a:t>geliştiklerini</a:t>
            </a:r>
            <a:r>
              <a:rPr lang="tr-TR" sz="1800" dirty="0">
                <a:effectLst/>
                <a:latin typeface="AGaramondPro"/>
              </a:rPr>
              <a:t> ileri </a:t>
            </a:r>
            <a:r>
              <a:rPr lang="tr-TR" sz="1800" dirty="0" err="1">
                <a:effectLst/>
                <a:latin typeface="AGaramondPro"/>
              </a:rPr>
              <a:t>sürmektedir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Bu </a:t>
            </a:r>
            <a:r>
              <a:rPr lang="tr-TR" sz="1800" dirty="0" err="1">
                <a:effectLst/>
                <a:latin typeface="AGaramondPro"/>
              </a:rPr>
              <a:t>tür</a:t>
            </a:r>
            <a:r>
              <a:rPr lang="tr-TR" sz="1800" dirty="0">
                <a:effectLst/>
                <a:latin typeface="AGaramondPro"/>
              </a:rPr>
              <a:t> olanakların dijital sosyalizasyonun bir </a:t>
            </a:r>
            <a:r>
              <a:rPr lang="tr-TR" sz="1800" dirty="0" err="1">
                <a:effectLst/>
                <a:latin typeface="AGaramondPro"/>
              </a:rPr>
              <a:t>parçası</a:t>
            </a:r>
            <a:r>
              <a:rPr lang="tr-TR" sz="1800" dirty="0">
                <a:effectLst/>
                <a:latin typeface="AGaramondPro"/>
              </a:rPr>
              <a:t> olarak </a:t>
            </a:r>
            <a:r>
              <a:rPr lang="tr-TR" sz="1800" dirty="0" err="1">
                <a:effectLst/>
                <a:latin typeface="AGaramondPro"/>
              </a:rPr>
              <a:t>görmek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gerektiğini</a:t>
            </a:r>
            <a:r>
              <a:rPr lang="tr-TR" sz="1800" dirty="0">
                <a:effectLst/>
                <a:latin typeface="AGaramondPro"/>
              </a:rPr>
              <a:t> ifade etmektedir.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36472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9598E6-B100-110A-70F1-D5B9E728B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D9A8E0B-EF61-C90E-A4A6-23E2E87BD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151467"/>
            <a:ext cx="10178322" cy="4728125"/>
          </a:xfrm>
        </p:spPr>
        <p:txBody>
          <a:bodyPr>
            <a:normAutofit/>
          </a:bodyPr>
          <a:lstStyle/>
          <a:p>
            <a:r>
              <a:rPr lang="tr-TR" sz="1800" dirty="0" err="1">
                <a:effectLst/>
                <a:latin typeface="AGaramondPro"/>
              </a:rPr>
              <a:t>Çocuğun</a:t>
            </a:r>
            <a:r>
              <a:rPr lang="tr-TR" sz="1800" dirty="0">
                <a:effectLst/>
                <a:latin typeface="AGaramondPro"/>
              </a:rPr>
              <a:t> dijital ortamdaki sosyalizasyonu </a:t>
            </a:r>
            <a:r>
              <a:rPr lang="tr-TR" sz="1800" dirty="0" err="1">
                <a:effectLst/>
                <a:latin typeface="AGaramondPro"/>
              </a:rPr>
              <a:t>incelendiğinde</a:t>
            </a:r>
            <a:r>
              <a:rPr lang="tr-TR" sz="1800" dirty="0">
                <a:effectLst/>
                <a:latin typeface="AGaramondPro"/>
              </a:rPr>
              <a:t> bu platformda da bir akran </a:t>
            </a:r>
            <a:r>
              <a:rPr lang="tr-TR" sz="1800" dirty="0" err="1">
                <a:effectLst/>
                <a:latin typeface="AGaramondPro"/>
              </a:rPr>
              <a:t>kültüru</a:t>
            </a:r>
            <a:r>
              <a:rPr lang="tr-TR" sz="1800" dirty="0">
                <a:effectLst/>
                <a:latin typeface="AGaramondPro"/>
              </a:rPr>
              <a:t>̈ </a:t>
            </a:r>
            <a:r>
              <a:rPr lang="tr-TR" sz="1800" dirty="0" err="1">
                <a:effectLst/>
                <a:latin typeface="AGaramondPro"/>
              </a:rPr>
              <a:t>oluşturdukları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görülmektedir</a:t>
            </a:r>
            <a:r>
              <a:rPr lang="tr-TR" sz="1800" dirty="0">
                <a:effectLst/>
                <a:latin typeface="AGaramondPro"/>
              </a:rPr>
              <a:t>. </a:t>
            </a:r>
            <a:r>
              <a:rPr lang="tr-TR" sz="1800" dirty="0" err="1">
                <a:effectLst/>
                <a:latin typeface="AGaramondPro"/>
              </a:rPr>
              <a:t>Scarcelli</a:t>
            </a:r>
            <a:r>
              <a:rPr lang="tr-TR" sz="1800" dirty="0">
                <a:effectLst/>
                <a:latin typeface="AGaramondPro"/>
              </a:rPr>
              <a:t> ve Riva (2016) dijital ortamlarda insanların becerileri kullanarak </a:t>
            </a:r>
            <a:r>
              <a:rPr lang="tr-TR" sz="1800" dirty="0" err="1">
                <a:effectLst/>
                <a:latin typeface="AGaramondPro"/>
              </a:rPr>
              <a:t>dört</a:t>
            </a:r>
            <a:r>
              <a:rPr lang="tr-TR" sz="1800" dirty="0">
                <a:effectLst/>
                <a:latin typeface="AGaramondPro"/>
              </a:rPr>
              <a:t> tip </a:t>
            </a:r>
            <a:r>
              <a:rPr lang="tr-TR" sz="1800" dirty="0" err="1">
                <a:effectLst/>
                <a:latin typeface="AGaramondPro"/>
              </a:rPr>
              <a:t>akıs</a:t>
            </a:r>
            <a:r>
              <a:rPr lang="tr-TR" sz="1800" dirty="0">
                <a:effectLst/>
                <a:latin typeface="AGaramondPro"/>
              </a:rPr>
              <a:t>̧ </a:t>
            </a:r>
            <a:r>
              <a:rPr lang="tr-TR" sz="1800" dirty="0" err="1">
                <a:effectLst/>
                <a:latin typeface="AGaramondPro"/>
              </a:rPr>
              <a:t>oluşturduklarını</a:t>
            </a:r>
            <a:r>
              <a:rPr lang="tr-TR" sz="1800" dirty="0">
                <a:effectLst/>
                <a:latin typeface="AGaramondPro"/>
              </a:rPr>
              <a:t> tespit etmektedir: </a:t>
            </a:r>
            <a:r>
              <a:rPr lang="tr-TR" sz="1800" i="1" dirty="0">
                <a:effectLst/>
                <a:latin typeface="AGaramondPro"/>
              </a:rPr>
              <a:t>Akran </a:t>
            </a:r>
            <a:r>
              <a:rPr lang="tr-TR" sz="1800" i="1" dirty="0" err="1">
                <a:effectLst/>
                <a:latin typeface="AGaramondPro"/>
              </a:rPr>
              <a:t>akışı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i="1" dirty="0">
                <a:effectLst/>
                <a:latin typeface="AGaramondPro"/>
              </a:rPr>
              <a:t>ebeveyn </a:t>
            </a:r>
            <a:r>
              <a:rPr lang="tr-TR" sz="1800" i="1" dirty="0" err="1">
                <a:effectLst/>
                <a:latin typeface="AGaramondPro"/>
              </a:rPr>
              <a:t>akışı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i="1" dirty="0" err="1">
                <a:effectLst/>
                <a:latin typeface="AGaramondPro"/>
              </a:rPr>
              <a:t>eğitim</a:t>
            </a:r>
            <a:r>
              <a:rPr lang="tr-TR" sz="1800" i="1" dirty="0">
                <a:effectLst/>
                <a:latin typeface="AGaramondPro"/>
              </a:rPr>
              <a:t> </a:t>
            </a:r>
            <a:r>
              <a:rPr lang="tr-TR" sz="1800" i="1" dirty="0" err="1">
                <a:effectLst/>
                <a:latin typeface="AGaramondPro"/>
              </a:rPr>
              <a:t>akışı</a:t>
            </a:r>
            <a:r>
              <a:rPr lang="tr-TR" sz="1800" i="1" dirty="0">
                <a:effectLst/>
                <a:latin typeface="AGaramondPro"/>
              </a:rPr>
              <a:t> </a:t>
            </a:r>
            <a:r>
              <a:rPr lang="tr-TR" sz="1800" dirty="0">
                <a:effectLst/>
                <a:latin typeface="AGaramondPro"/>
              </a:rPr>
              <a:t>ve </a:t>
            </a:r>
            <a:r>
              <a:rPr lang="tr-TR" sz="1800" i="1" dirty="0">
                <a:effectLst/>
                <a:latin typeface="AGaramondPro"/>
              </a:rPr>
              <a:t>teknoloji </a:t>
            </a:r>
            <a:r>
              <a:rPr lang="tr-TR" sz="1800" i="1" dirty="0" err="1">
                <a:effectLst/>
                <a:latin typeface="AGaramondPro"/>
              </a:rPr>
              <a:t>akışı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Bunlardan </a:t>
            </a:r>
            <a:r>
              <a:rPr lang="tr-TR" sz="1800" i="1" dirty="0">
                <a:effectLst/>
                <a:latin typeface="AGaramondPro"/>
              </a:rPr>
              <a:t>akran </a:t>
            </a:r>
            <a:r>
              <a:rPr lang="tr-TR" sz="1800" i="1" dirty="0" err="1">
                <a:effectLst/>
                <a:latin typeface="AGaramondPro"/>
              </a:rPr>
              <a:t>akışı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gençlerin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şahsen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tanıdığı</a:t>
            </a:r>
            <a:r>
              <a:rPr lang="tr-TR" sz="1800" dirty="0">
                <a:effectLst/>
                <a:latin typeface="AGaramondPro"/>
              </a:rPr>
              <a:t> yakın akranlar ve dijital medyadaki </a:t>
            </a:r>
            <a:r>
              <a:rPr lang="tr-TR" sz="1800" dirty="0" err="1">
                <a:effectLst/>
                <a:latin typeface="AGaramondPro"/>
              </a:rPr>
              <a:t>paylaşımları</a:t>
            </a:r>
            <a:r>
              <a:rPr lang="tr-TR" sz="1800" dirty="0">
                <a:effectLst/>
                <a:latin typeface="AGaramondPro"/>
              </a:rPr>
              <a:t> takip edilen uzak akranlar olarak ikiye ayrılmaktadırlar. </a:t>
            </a:r>
            <a:r>
              <a:rPr lang="tr-TR" sz="1800" dirty="0" err="1">
                <a:effectLst/>
                <a:latin typeface="AGaramondPro"/>
              </a:rPr>
              <a:t>Çocuğun</a:t>
            </a:r>
            <a:r>
              <a:rPr lang="tr-TR" sz="1800" dirty="0">
                <a:effectLst/>
                <a:latin typeface="AGaramondPro"/>
              </a:rPr>
              <a:t> dijital ortamdaki akranlarıyla olan sosyalizasyonu bu </a:t>
            </a:r>
            <a:r>
              <a:rPr lang="tr-TR" sz="1800" dirty="0" err="1">
                <a:effectLst/>
                <a:latin typeface="AGaramondPro"/>
              </a:rPr>
              <a:t>türden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takipleşme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aracılığıyla</a:t>
            </a:r>
            <a:r>
              <a:rPr lang="tr-TR" sz="1800" dirty="0">
                <a:effectLst/>
                <a:latin typeface="AGaramondPro"/>
              </a:rPr>
              <a:t> olabilmektedir. </a:t>
            </a:r>
            <a:r>
              <a:rPr lang="tr-TR" sz="1800" i="1" dirty="0">
                <a:effectLst/>
                <a:latin typeface="AGaramondPro"/>
              </a:rPr>
              <a:t>Ebeveyn </a:t>
            </a:r>
            <a:r>
              <a:rPr lang="tr-TR" sz="1800" i="1" dirty="0" err="1">
                <a:effectLst/>
                <a:latin typeface="AGaramondPro"/>
              </a:rPr>
              <a:t>akışı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teknoloji bilgisini ebeveynlerine aktarmasıyla ve nadiren de olsa ebeveynlerin bu </a:t>
            </a:r>
            <a:r>
              <a:rPr lang="tr-TR" sz="1800" dirty="0" err="1">
                <a:effectLst/>
                <a:latin typeface="AGaramondPro"/>
              </a:rPr>
              <a:t>türden</a:t>
            </a:r>
            <a:r>
              <a:rPr lang="tr-TR" sz="1800" dirty="0">
                <a:effectLst/>
                <a:latin typeface="AGaramondPro"/>
              </a:rPr>
              <a:t> bilgileri </a:t>
            </a:r>
            <a:r>
              <a:rPr lang="tr-TR" sz="1800" dirty="0" err="1">
                <a:effectLst/>
                <a:latin typeface="AGaramondPro"/>
              </a:rPr>
              <a:t>çocuklarına</a:t>
            </a:r>
            <a:r>
              <a:rPr lang="tr-TR" sz="1800" dirty="0">
                <a:effectLst/>
                <a:latin typeface="AGaramondPro"/>
              </a:rPr>
              <a:t> aktarmasıyla ilgilidir. </a:t>
            </a:r>
            <a:r>
              <a:rPr lang="tr-TR" sz="1800" i="1" dirty="0" err="1">
                <a:effectLst/>
                <a:latin typeface="AGaramondPro"/>
              </a:rPr>
              <a:t>Eğitim</a:t>
            </a:r>
            <a:r>
              <a:rPr lang="tr-TR" sz="1800" i="1" dirty="0">
                <a:effectLst/>
                <a:latin typeface="AGaramondPro"/>
              </a:rPr>
              <a:t> </a:t>
            </a:r>
            <a:r>
              <a:rPr lang="tr-TR" sz="1800" i="1" dirty="0" err="1">
                <a:effectLst/>
                <a:latin typeface="AGaramondPro"/>
              </a:rPr>
              <a:t>akışı</a:t>
            </a:r>
            <a:r>
              <a:rPr lang="tr-TR" sz="1800" dirty="0">
                <a:effectLst/>
                <a:latin typeface="AGaramondPro"/>
              </a:rPr>
              <a:t>, teknoloji ve medyaya </a:t>
            </a:r>
            <a:r>
              <a:rPr lang="tr-TR" sz="1800" dirty="0" err="1">
                <a:effectLst/>
                <a:latin typeface="AGaramondPro"/>
              </a:rPr>
              <a:t>yönelik</a:t>
            </a:r>
            <a:r>
              <a:rPr lang="tr-TR" sz="1800" dirty="0">
                <a:effectLst/>
                <a:latin typeface="AGaramondPro"/>
              </a:rPr>
              <a:t> bilgilerin ders olarak okullarda </a:t>
            </a:r>
            <a:r>
              <a:rPr lang="tr-TR" sz="1800" dirty="0" err="1">
                <a:effectLst/>
                <a:latin typeface="AGaramondPro"/>
              </a:rPr>
              <a:t>işlenmesini</a:t>
            </a:r>
            <a:r>
              <a:rPr lang="tr-TR" sz="1800" dirty="0">
                <a:effectLst/>
                <a:latin typeface="AGaramondPro"/>
              </a:rPr>
              <a:t> ifade etmektedir. </a:t>
            </a:r>
            <a:r>
              <a:rPr lang="tr-TR" sz="1800" i="1" dirty="0">
                <a:effectLst/>
                <a:latin typeface="AGaramondPro"/>
              </a:rPr>
              <a:t>Teknoloji </a:t>
            </a:r>
            <a:r>
              <a:rPr lang="tr-TR" sz="1800" i="1" dirty="0" err="1">
                <a:effectLst/>
                <a:latin typeface="AGaramondPro"/>
              </a:rPr>
              <a:t>akışı</a:t>
            </a:r>
            <a:r>
              <a:rPr lang="tr-TR" sz="1800" i="1" dirty="0">
                <a:effectLst/>
                <a:latin typeface="AGaramondPro"/>
              </a:rPr>
              <a:t> </a:t>
            </a:r>
            <a:r>
              <a:rPr lang="tr-TR" sz="1800" dirty="0">
                <a:effectLst/>
                <a:latin typeface="AGaramondPro"/>
              </a:rPr>
              <a:t>ise teknik- </a:t>
            </a:r>
            <a:r>
              <a:rPr lang="tr-TR" sz="1800" dirty="0" err="1">
                <a:effectLst/>
                <a:latin typeface="AGaramondPro"/>
              </a:rPr>
              <a:t>işlevsel</a:t>
            </a:r>
            <a:r>
              <a:rPr lang="tr-TR" sz="1800" dirty="0">
                <a:effectLst/>
                <a:latin typeface="AGaramondPro"/>
              </a:rPr>
              <a:t> becerilerin kullanımıyla ilgilidir. Ancak son derece kullanıcı-dostu olarak </a:t>
            </a:r>
            <a:r>
              <a:rPr lang="tr-TR" sz="1800" dirty="0" err="1">
                <a:effectLst/>
                <a:latin typeface="AGaramondPro"/>
              </a:rPr>
              <a:t>tasarlanmıs</a:t>
            </a:r>
            <a:r>
              <a:rPr lang="tr-TR" sz="1800" dirty="0">
                <a:effectLst/>
                <a:latin typeface="AGaramondPro"/>
              </a:rPr>
              <a:t>̧ platformları kullanmak bu becerilerin tam anlamıyla </a:t>
            </a:r>
            <a:r>
              <a:rPr lang="tr-TR" sz="1800" dirty="0" err="1">
                <a:effectLst/>
                <a:latin typeface="AGaramondPro"/>
              </a:rPr>
              <a:t>kullanıldığı</a:t>
            </a:r>
            <a:r>
              <a:rPr lang="tr-TR" sz="1800" dirty="0">
                <a:effectLst/>
                <a:latin typeface="AGaramondPro"/>
              </a:rPr>
              <a:t> anlamına gelmemektedir.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34962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29A076-D403-2008-7BAC-436E865AA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DC9221-1324-69D3-92BF-E791CA272C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0844" y="711200"/>
            <a:ext cx="10459156" cy="5407377"/>
          </a:xfrm>
        </p:spPr>
        <p:txBody>
          <a:bodyPr>
            <a:normAutofit/>
          </a:bodyPr>
          <a:lstStyle/>
          <a:p>
            <a:r>
              <a:rPr lang="tr-TR" sz="2000" dirty="0">
                <a:effectLst/>
                <a:latin typeface="AGaramondPro"/>
              </a:rPr>
              <a:t>Dijital toplum </a:t>
            </a:r>
            <a:r>
              <a:rPr lang="tr-TR" sz="2000" dirty="0" err="1">
                <a:effectLst/>
                <a:latin typeface="AGaramondPro"/>
              </a:rPr>
              <a:t>biçiminin</a:t>
            </a:r>
            <a:r>
              <a:rPr lang="tr-TR" sz="2000" dirty="0">
                <a:effectLst/>
                <a:latin typeface="AGaramondPro"/>
              </a:rPr>
              <a:t> en </a:t>
            </a:r>
            <a:r>
              <a:rPr lang="tr-TR" sz="2000" dirty="0" err="1">
                <a:effectLst/>
                <a:latin typeface="AGaramondPro"/>
              </a:rPr>
              <a:t>önemli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işlevlerinden</a:t>
            </a:r>
            <a:r>
              <a:rPr lang="tr-TR" sz="2000" dirty="0">
                <a:effectLst/>
                <a:latin typeface="AGaramondPro"/>
              </a:rPr>
              <a:t> birisi, bireylerin ve grupların katılımıyla </a:t>
            </a:r>
            <a:r>
              <a:rPr lang="tr-TR" sz="2000" dirty="0" err="1">
                <a:effectLst/>
                <a:latin typeface="AGaramondPro"/>
              </a:rPr>
              <a:t>gerçekleşen</a:t>
            </a:r>
            <a:r>
              <a:rPr lang="tr-TR" sz="2000" dirty="0">
                <a:effectLst/>
                <a:latin typeface="AGaramondPro"/>
              </a:rPr>
              <a:t> dijital </a:t>
            </a:r>
            <a:r>
              <a:rPr lang="tr-TR" sz="2000" dirty="0" err="1">
                <a:effectLst/>
                <a:latin typeface="AGaramondPro"/>
              </a:rPr>
              <a:t>toplumsallaşma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sürecidir</a:t>
            </a:r>
            <a:r>
              <a:rPr lang="tr-TR" sz="2000" dirty="0">
                <a:effectLst/>
                <a:latin typeface="AGaramondPro"/>
              </a:rPr>
              <a:t>. </a:t>
            </a:r>
          </a:p>
          <a:p>
            <a:r>
              <a:rPr lang="tr-TR" sz="2000" dirty="0" err="1">
                <a:effectLst/>
                <a:latin typeface="AGaramondPro"/>
              </a:rPr>
              <a:t>Öte</a:t>
            </a:r>
            <a:r>
              <a:rPr lang="tr-TR" sz="2000" dirty="0">
                <a:effectLst/>
                <a:latin typeface="AGaramondPro"/>
              </a:rPr>
              <a:t> yandan, bazı </a:t>
            </a:r>
            <a:r>
              <a:rPr lang="tr-TR" sz="2000" dirty="0" err="1">
                <a:effectLst/>
                <a:latin typeface="AGaramondPro"/>
              </a:rPr>
              <a:t>araştırmalarda</a:t>
            </a:r>
            <a:r>
              <a:rPr lang="tr-TR" sz="2000" dirty="0">
                <a:effectLst/>
                <a:latin typeface="AGaramondPro"/>
              </a:rPr>
              <a:t> dijital platformlarında </a:t>
            </a:r>
            <a:r>
              <a:rPr lang="tr-TR" sz="2000" dirty="0" err="1">
                <a:effectLst/>
                <a:latin typeface="AGaramondPro"/>
              </a:rPr>
              <a:t>geçirilen</a:t>
            </a:r>
            <a:r>
              <a:rPr lang="tr-TR" sz="2000" dirty="0">
                <a:effectLst/>
                <a:latin typeface="AGaramondPro"/>
              </a:rPr>
              <a:t> uzun zamanların ailedeki </a:t>
            </a:r>
            <a:r>
              <a:rPr lang="tr-TR" sz="2000" dirty="0" err="1">
                <a:effectLst/>
                <a:latin typeface="AGaramondPro"/>
              </a:rPr>
              <a:t>ilişkilerin</a:t>
            </a:r>
            <a:r>
              <a:rPr lang="tr-TR" sz="2000" dirty="0">
                <a:effectLst/>
                <a:latin typeface="AGaramondPro"/>
              </a:rPr>
              <a:t> hem </a:t>
            </a:r>
            <a:r>
              <a:rPr lang="tr-TR" sz="2000" dirty="0" err="1">
                <a:effectLst/>
                <a:latin typeface="AGaramondPro"/>
              </a:rPr>
              <a:t>süre</a:t>
            </a:r>
            <a:r>
              <a:rPr lang="tr-TR" sz="2000" dirty="0">
                <a:effectLst/>
                <a:latin typeface="AGaramondPro"/>
              </a:rPr>
              <a:t> olarak hem de nitelik olarak bozulmasına neden </a:t>
            </a:r>
            <a:r>
              <a:rPr lang="tr-TR" sz="2000" dirty="0" err="1">
                <a:effectLst/>
                <a:latin typeface="AGaramondPro"/>
              </a:rPr>
              <a:t>olabileceğini</a:t>
            </a:r>
            <a:r>
              <a:rPr lang="tr-TR" sz="2000" dirty="0">
                <a:effectLst/>
                <a:latin typeface="AGaramondPro"/>
              </a:rPr>
              <a:t> aile </a:t>
            </a:r>
            <a:r>
              <a:rPr lang="tr-TR" sz="2000" dirty="0" err="1">
                <a:effectLst/>
                <a:latin typeface="AGaramondPro"/>
              </a:rPr>
              <a:t>içindeki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yüz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yüze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etkileşim</a:t>
            </a:r>
            <a:r>
              <a:rPr lang="tr-TR" sz="2000" dirty="0">
                <a:effectLst/>
                <a:latin typeface="AGaramondPro"/>
              </a:rPr>
              <a:t> ve duygu </a:t>
            </a:r>
            <a:r>
              <a:rPr lang="tr-TR" sz="2000" dirty="0" err="1">
                <a:effectLst/>
                <a:latin typeface="AGaramondPro"/>
              </a:rPr>
              <a:t>paylaşımını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sınırlandırabileceği</a:t>
            </a:r>
            <a:r>
              <a:rPr lang="tr-TR" sz="2000" dirty="0">
                <a:effectLst/>
                <a:latin typeface="AGaramondPro"/>
              </a:rPr>
              <a:t> ifade edilmektedir. </a:t>
            </a:r>
          </a:p>
          <a:p>
            <a:r>
              <a:rPr lang="tr-TR" sz="2000" dirty="0">
                <a:effectLst/>
                <a:latin typeface="AGaramondPro"/>
              </a:rPr>
              <a:t>Ayrıca, dijital platformlarda </a:t>
            </a:r>
            <a:r>
              <a:rPr lang="tr-TR" sz="2000" dirty="0" err="1">
                <a:effectLst/>
                <a:latin typeface="AGaramondPro"/>
              </a:rPr>
              <a:t>etkileşimlerin</a:t>
            </a:r>
            <a:r>
              <a:rPr lang="tr-TR" sz="2000" dirty="0">
                <a:effectLst/>
                <a:latin typeface="AGaramondPro"/>
              </a:rPr>
              <a:t> zaman zaman anonim kimliklerle de </a:t>
            </a:r>
            <a:r>
              <a:rPr lang="tr-TR" sz="2000" dirty="0" err="1">
                <a:effectLst/>
                <a:latin typeface="AGaramondPro"/>
              </a:rPr>
              <a:t>yapılabildiği</a:t>
            </a:r>
            <a:r>
              <a:rPr lang="tr-TR" sz="2000" dirty="0">
                <a:effectLst/>
                <a:latin typeface="AGaramondPro"/>
              </a:rPr>
              <a:t> hesaba katılırsa, bu </a:t>
            </a:r>
            <a:r>
              <a:rPr lang="tr-TR" sz="2000" dirty="0" err="1">
                <a:effectLst/>
                <a:latin typeface="AGaramondPro"/>
              </a:rPr>
              <a:t>etkileşimlerin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manipüle</a:t>
            </a:r>
            <a:r>
              <a:rPr lang="tr-TR" sz="2000" dirty="0">
                <a:effectLst/>
                <a:latin typeface="AGaramondPro"/>
              </a:rPr>
              <a:t> edici ve </a:t>
            </a:r>
            <a:r>
              <a:rPr lang="tr-TR" sz="2000" dirty="0" err="1">
                <a:effectLst/>
                <a:latin typeface="AGaramondPro"/>
              </a:rPr>
              <a:t>yozlaştırıcı</a:t>
            </a:r>
            <a:r>
              <a:rPr lang="tr-TR" sz="2000" dirty="0">
                <a:effectLst/>
                <a:latin typeface="AGaramondPro"/>
              </a:rPr>
              <a:t> bir tarafının da </a:t>
            </a:r>
            <a:r>
              <a:rPr lang="tr-TR" sz="2000" dirty="0" err="1">
                <a:effectLst/>
                <a:latin typeface="AGaramondPro"/>
              </a:rPr>
              <a:t>olabileceği</a:t>
            </a:r>
            <a:r>
              <a:rPr lang="tr-TR" sz="2000" dirty="0">
                <a:effectLst/>
                <a:latin typeface="AGaramondPro"/>
              </a:rPr>
              <a:t> de ileri </a:t>
            </a:r>
            <a:r>
              <a:rPr lang="tr-TR" sz="2000" dirty="0" err="1">
                <a:effectLst/>
                <a:latin typeface="AGaramondPro"/>
              </a:rPr>
              <a:t>sürülmüştür</a:t>
            </a:r>
            <a:r>
              <a:rPr lang="tr-TR" sz="2000" dirty="0">
                <a:effectLst/>
                <a:latin typeface="AGaramondPro"/>
              </a:rPr>
              <a:t>. </a:t>
            </a:r>
            <a:endParaRPr lang="tr-TR" dirty="0"/>
          </a:p>
          <a:p>
            <a:r>
              <a:rPr lang="tr-TR" dirty="0">
                <a:effectLst/>
                <a:latin typeface="AGaramondPro"/>
              </a:rPr>
              <a:t>Dijital teknoloji ve medya </a:t>
            </a:r>
            <a:r>
              <a:rPr lang="tr-TR" dirty="0" err="1">
                <a:effectLst/>
                <a:latin typeface="AGaramondPro"/>
              </a:rPr>
              <a:t>araçları</a:t>
            </a:r>
            <a:r>
              <a:rPr lang="tr-TR" dirty="0">
                <a:effectLst/>
                <a:latin typeface="AGaramondPro"/>
              </a:rPr>
              <a:t> (</a:t>
            </a:r>
            <a:r>
              <a:rPr lang="tr-TR" dirty="0" err="1">
                <a:effectLst/>
                <a:latin typeface="AGaramondPro"/>
              </a:rPr>
              <a:t>etkileşimli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televiz</a:t>
            </a:r>
            <a:r>
              <a:rPr lang="tr-TR" dirty="0">
                <a:effectLst/>
                <a:latin typeface="AGaramondPro"/>
              </a:rPr>
              <a:t>- </a:t>
            </a:r>
            <a:r>
              <a:rPr lang="tr-TR" dirty="0" err="1">
                <a:effectLst/>
                <a:latin typeface="AGaramondPro"/>
              </a:rPr>
              <a:t>yonlar</a:t>
            </a:r>
            <a:r>
              <a:rPr lang="tr-TR" dirty="0">
                <a:effectLst/>
                <a:latin typeface="AGaramondPro"/>
              </a:rPr>
              <a:t>, tablet, bilgisayar, akıllı telefon vb.) sosyal grup </a:t>
            </a:r>
            <a:r>
              <a:rPr lang="tr-TR" dirty="0" err="1">
                <a:effectLst/>
                <a:latin typeface="AGaramondPro"/>
              </a:rPr>
              <a:t>çevrelerinin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değer</a:t>
            </a:r>
            <a:r>
              <a:rPr lang="tr-TR" dirty="0">
                <a:effectLst/>
                <a:latin typeface="AGaramondPro"/>
              </a:rPr>
              <a:t>, </a:t>
            </a:r>
            <a:r>
              <a:rPr lang="tr-TR" dirty="0" err="1">
                <a:effectLst/>
                <a:latin typeface="AGaramondPro"/>
              </a:rPr>
              <a:t>inanc</a:t>
            </a:r>
            <a:r>
              <a:rPr lang="tr-TR" dirty="0">
                <a:effectLst/>
                <a:latin typeface="AGaramondPro"/>
              </a:rPr>
              <a:t>̧ ve normlarının </a:t>
            </a:r>
            <a:r>
              <a:rPr lang="tr-TR" dirty="0" err="1">
                <a:effectLst/>
                <a:latin typeface="AGaramondPro"/>
              </a:rPr>
              <a:t>içselleştirilmesine</a:t>
            </a:r>
            <a:r>
              <a:rPr lang="tr-TR" dirty="0">
                <a:effectLst/>
                <a:latin typeface="AGaramondPro"/>
              </a:rPr>
              <a:t> katkıda </a:t>
            </a:r>
            <a:r>
              <a:rPr lang="tr-TR" dirty="0" err="1">
                <a:effectLst/>
                <a:latin typeface="AGaramondPro"/>
              </a:rPr>
              <a:t>bulunduğu</a:t>
            </a:r>
            <a:r>
              <a:rPr lang="tr-TR" dirty="0">
                <a:effectLst/>
                <a:latin typeface="AGaramondPro"/>
              </a:rPr>
              <a:t> kadar, yeni rol modeller ve bu modelleri takip edip benimseyebilecek </a:t>
            </a:r>
            <a:r>
              <a:rPr lang="tr-TR" dirty="0" err="1">
                <a:effectLst/>
                <a:latin typeface="AGaramondPro"/>
              </a:rPr>
              <a:t>alt-kültür</a:t>
            </a:r>
            <a:r>
              <a:rPr lang="tr-TR" dirty="0">
                <a:effectLst/>
                <a:latin typeface="AGaramondPro"/>
              </a:rPr>
              <a:t> ve </a:t>
            </a:r>
            <a:r>
              <a:rPr lang="tr-TR" dirty="0" err="1">
                <a:effectLst/>
                <a:latin typeface="AGaramondPro"/>
              </a:rPr>
              <a:t>değerleri</a:t>
            </a:r>
            <a:r>
              <a:rPr lang="tr-TR" dirty="0">
                <a:effectLst/>
                <a:latin typeface="AGaramondPro"/>
              </a:rPr>
              <a:t> de yaratırlar. </a:t>
            </a:r>
          </a:p>
          <a:p>
            <a:r>
              <a:rPr lang="tr-TR" dirty="0">
                <a:effectLst/>
                <a:latin typeface="AGaramondPro"/>
              </a:rPr>
              <a:t>Bu sayede dijital medya </a:t>
            </a:r>
            <a:r>
              <a:rPr lang="tr-TR" dirty="0" err="1">
                <a:effectLst/>
                <a:latin typeface="AGaramondPro"/>
              </a:rPr>
              <a:t>araçları</a:t>
            </a:r>
            <a:r>
              <a:rPr lang="tr-TR" dirty="0">
                <a:effectLst/>
                <a:latin typeface="AGaramondPro"/>
              </a:rPr>
              <a:t> sosyal </a:t>
            </a:r>
            <a:r>
              <a:rPr lang="tr-TR" dirty="0" err="1">
                <a:effectLst/>
                <a:latin typeface="AGaramondPro"/>
              </a:rPr>
              <a:t>ilişkiler</a:t>
            </a:r>
            <a:r>
              <a:rPr lang="tr-TR" dirty="0">
                <a:effectLst/>
                <a:latin typeface="AGaramondPro"/>
              </a:rPr>
              <a:t> ve sosyalizasyon </a:t>
            </a:r>
            <a:r>
              <a:rPr lang="tr-TR" dirty="0" err="1">
                <a:effectLst/>
                <a:latin typeface="AGaramondPro"/>
              </a:rPr>
              <a:t>sürecinde</a:t>
            </a:r>
            <a:r>
              <a:rPr lang="tr-TR" dirty="0">
                <a:effectLst/>
                <a:latin typeface="AGaramondPro"/>
              </a:rPr>
              <a:t> daha </a:t>
            </a:r>
            <a:r>
              <a:rPr lang="tr-TR" dirty="0" err="1">
                <a:effectLst/>
                <a:latin typeface="AGaramondPro"/>
              </a:rPr>
              <a:t>önceleri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olmadığı</a:t>
            </a:r>
            <a:r>
              <a:rPr lang="tr-TR" dirty="0">
                <a:effectLst/>
                <a:latin typeface="AGaramondPro"/>
              </a:rPr>
              <a:t> kadar </a:t>
            </a:r>
            <a:r>
              <a:rPr lang="tr-TR" dirty="0" err="1">
                <a:effectLst/>
                <a:latin typeface="AGaramondPro"/>
              </a:rPr>
              <a:t>büyük</a:t>
            </a:r>
            <a:r>
              <a:rPr lang="tr-TR" dirty="0">
                <a:effectLst/>
                <a:latin typeface="AGaramondPro"/>
              </a:rPr>
              <a:t> bir etkiye sahip olmaktadır ve </a:t>
            </a:r>
            <a:r>
              <a:rPr lang="tr-TR" dirty="0" err="1">
                <a:effectLst/>
                <a:latin typeface="AGaramondPro"/>
              </a:rPr>
              <a:t>çocukların</a:t>
            </a:r>
            <a:r>
              <a:rPr lang="tr-TR" dirty="0">
                <a:effectLst/>
                <a:latin typeface="AGaramondPro"/>
              </a:rPr>
              <a:t>/ </a:t>
            </a:r>
            <a:r>
              <a:rPr lang="tr-TR" dirty="0" err="1">
                <a:effectLst/>
                <a:latin typeface="AGaramondPro"/>
              </a:rPr>
              <a:t>gençlerin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önemli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bulduğu</a:t>
            </a:r>
            <a:r>
              <a:rPr lang="tr-TR" dirty="0">
                <a:effectLst/>
                <a:latin typeface="AGaramondPro"/>
              </a:rPr>
              <a:t> fikirler ve insanların </a:t>
            </a:r>
            <a:r>
              <a:rPr lang="tr-TR" dirty="0" err="1">
                <a:effectLst/>
                <a:latin typeface="AGaramondPro"/>
              </a:rPr>
              <a:t>yaygınlaşması</a:t>
            </a:r>
            <a:r>
              <a:rPr lang="tr-TR" dirty="0">
                <a:effectLst/>
                <a:latin typeface="AGaramondPro"/>
              </a:rPr>
              <a:t> ve </a:t>
            </a:r>
            <a:r>
              <a:rPr lang="tr-TR" dirty="0" err="1">
                <a:effectLst/>
                <a:latin typeface="AGaramondPro"/>
              </a:rPr>
              <a:t>bilinirliği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için</a:t>
            </a:r>
            <a:r>
              <a:rPr lang="tr-TR" dirty="0">
                <a:effectLst/>
                <a:latin typeface="AGaramondPro"/>
              </a:rPr>
              <a:t> etkili bir platform </a:t>
            </a:r>
            <a:r>
              <a:rPr lang="tr-TR" dirty="0" err="1">
                <a:effectLst/>
                <a:latin typeface="AGaramondPro"/>
              </a:rPr>
              <a:t>işlevi</a:t>
            </a:r>
            <a:r>
              <a:rPr lang="tr-TR" dirty="0">
                <a:effectLst/>
                <a:latin typeface="AGaramondPro"/>
              </a:rPr>
              <a:t> </a:t>
            </a:r>
            <a:r>
              <a:rPr lang="tr-TR" dirty="0" err="1">
                <a:effectLst/>
                <a:latin typeface="AGaramondPro"/>
              </a:rPr>
              <a:t>görmektedir</a:t>
            </a:r>
            <a:r>
              <a:rPr lang="tr-TR" dirty="0">
                <a:effectLst/>
                <a:latin typeface="AGaramondPro"/>
              </a:rPr>
              <a:t>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76266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771C278-A2F3-B0B6-F2DA-1D886EC30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F3468C7-B828-EF09-258B-F4E02199CB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474133"/>
            <a:ext cx="10387166" cy="5405459"/>
          </a:xfrm>
        </p:spPr>
        <p:txBody>
          <a:bodyPr>
            <a:normAutofit fontScale="70000" lnSpcReduction="20000"/>
          </a:bodyPr>
          <a:lstStyle/>
          <a:p>
            <a:r>
              <a:rPr lang="tr-TR" sz="2900" dirty="0">
                <a:effectLst/>
                <a:latin typeface="AGaramondPro"/>
              </a:rPr>
              <a:t>Dijital medya platformları, aile, okul ve akranlar gibi “birincil sosyalizasyon” </a:t>
            </a:r>
            <a:r>
              <a:rPr lang="tr-TR" sz="2900" dirty="0" err="1">
                <a:effectLst/>
                <a:latin typeface="AGaramondPro"/>
              </a:rPr>
              <a:t>aktörlerinden</a:t>
            </a:r>
            <a:r>
              <a:rPr lang="tr-TR" sz="2900" dirty="0">
                <a:effectLst/>
                <a:latin typeface="AGaramondPro"/>
              </a:rPr>
              <a:t> biri haline </a:t>
            </a:r>
            <a:r>
              <a:rPr lang="tr-TR" sz="2900" dirty="0" err="1">
                <a:effectLst/>
                <a:latin typeface="AGaramondPro"/>
              </a:rPr>
              <a:t>gelmiştir</a:t>
            </a:r>
            <a:r>
              <a:rPr lang="tr-TR" sz="2900" dirty="0">
                <a:effectLst/>
                <a:latin typeface="AGaramondPro"/>
              </a:rPr>
              <a:t>. Ancak, dijital medya platformları </a:t>
            </a:r>
            <a:r>
              <a:rPr lang="tr-TR" sz="2900" dirty="0" err="1">
                <a:effectLst/>
                <a:latin typeface="AGaramondPro"/>
              </a:rPr>
              <a:t>çocukların</a:t>
            </a:r>
            <a:r>
              <a:rPr lang="tr-TR" sz="2900" dirty="0">
                <a:effectLst/>
                <a:latin typeface="AGaramondPro"/>
              </a:rPr>
              <a:t> ve ergenlerin sosyalizasyonu ile sınırlı </a:t>
            </a:r>
            <a:r>
              <a:rPr lang="tr-TR" sz="2900" dirty="0" err="1">
                <a:effectLst/>
                <a:latin typeface="AGaramondPro"/>
              </a:rPr>
              <a:t>değildir</a:t>
            </a:r>
            <a:r>
              <a:rPr lang="tr-TR" sz="2900" dirty="0">
                <a:effectLst/>
                <a:latin typeface="AGaramondPro"/>
              </a:rPr>
              <a:t>, bireyin </a:t>
            </a:r>
            <a:r>
              <a:rPr lang="tr-TR" sz="2900" dirty="0" err="1">
                <a:effectLst/>
                <a:latin typeface="AGaramondPro"/>
              </a:rPr>
              <a:t>tüm</a:t>
            </a:r>
            <a:r>
              <a:rPr lang="tr-TR" sz="2900" dirty="0">
                <a:effectLst/>
                <a:latin typeface="AGaramondPro"/>
              </a:rPr>
              <a:t> </a:t>
            </a:r>
            <a:r>
              <a:rPr lang="tr-TR" sz="2900" dirty="0" err="1">
                <a:effectLst/>
                <a:latin typeface="AGaramondPro"/>
              </a:rPr>
              <a:t>yaşamı</a:t>
            </a:r>
            <a:r>
              <a:rPr lang="tr-TR" sz="2900" dirty="0">
                <a:effectLst/>
                <a:latin typeface="AGaramondPro"/>
              </a:rPr>
              <a:t> boyunca etkileyici olabilen sosyal </a:t>
            </a:r>
            <a:r>
              <a:rPr lang="tr-TR" sz="2900" dirty="0" err="1">
                <a:effectLst/>
                <a:latin typeface="AGaramondPro"/>
              </a:rPr>
              <a:t>bilinc</a:t>
            </a:r>
            <a:r>
              <a:rPr lang="tr-TR" sz="2900" dirty="0">
                <a:effectLst/>
                <a:latin typeface="AGaramondPro"/>
              </a:rPr>
              <a:t>̧ ve </a:t>
            </a:r>
            <a:r>
              <a:rPr lang="tr-TR" sz="2900" dirty="0" err="1">
                <a:effectLst/>
                <a:latin typeface="AGaramondPro"/>
              </a:rPr>
              <a:t>alışkanlık</a:t>
            </a:r>
            <a:r>
              <a:rPr lang="tr-TR" sz="2900" dirty="0">
                <a:effectLst/>
                <a:latin typeface="AGaramondPro"/>
              </a:rPr>
              <a:t> yapılarını </a:t>
            </a:r>
            <a:r>
              <a:rPr lang="tr-TR" sz="2900" dirty="0" err="1">
                <a:effectLst/>
                <a:latin typeface="AGaramondPro"/>
              </a:rPr>
              <a:t>inşa</a:t>
            </a:r>
            <a:r>
              <a:rPr lang="tr-TR" sz="2900" dirty="0">
                <a:effectLst/>
                <a:latin typeface="AGaramondPro"/>
              </a:rPr>
              <a:t> etme konusunda </a:t>
            </a:r>
            <a:r>
              <a:rPr lang="tr-TR" sz="2900" dirty="0" err="1">
                <a:effectLst/>
                <a:latin typeface="AGaramondPro"/>
              </a:rPr>
              <a:t>oldukça</a:t>
            </a:r>
            <a:r>
              <a:rPr lang="tr-TR" sz="2900" dirty="0">
                <a:effectLst/>
                <a:latin typeface="AGaramondPro"/>
              </a:rPr>
              <a:t> </a:t>
            </a:r>
            <a:r>
              <a:rPr lang="tr-TR" sz="2900" dirty="0" err="1">
                <a:effectLst/>
                <a:latin typeface="AGaramondPro"/>
              </a:rPr>
              <a:t>başarılıdır</a:t>
            </a:r>
            <a:r>
              <a:rPr lang="tr-TR" sz="2900" dirty="0">
                <a:effectLst/>
                <a:latin typeface="AGaramondPro"/>
              </a:rPr>
              <a:t>. </a:t>
            </a:r>
          </a:p>
          <a:p>
            <a:r>
              <a:rPr lang="tr-TR" sz="2900" dirty="0">
                <a:effectLst/>
                <a:latin typeface="AGaramondPro"/>
              </a:rPr>
              <a:t>Dolayısıyla, </a:t>
            </a:r>
            <a:r>
              <a:rPr lang="tr-TR" sz="2900" i="1" dirty="0" err="1">
                <a:effectLst/>
                <a:latin typeface="AGaramondPro"/>
              </a:rPr>
              <a:t>kişiliklerin</a:t>
            </a:r>
            <a:r>
              <a:rPr lang="tr-TR" sz="2900" i="1" dirty="0">
                <a:effectLst/>
                <a:latin typeface="AGaramondPro"/>
              </a:rPr>
              <a:t> dijital sosyalizasyonu </a:t>
            </a:r>
            <a:r>
              <a:rPr lang="tr-TR" sz="2900" i="1" dirty="0" err="1">
                <a:effectLst/>
                <a:latin typeface="AGaramondPro"/>
              </a:rPr>
              <a:t>süreci</a:t>
            </a:r>
            <a:r>
              <a:rPr lang="tr-TR" sz="2900" dirty="0">
                <a:effectLst/>
                <a:latin typeface="AGaramondPro"/>
              </a:rPr>
              <a:t>, bireylerin ilgi, hedef ve farkındalıkları hakkında </a:t>
            </a:r>
            <a:r>
              <a:rPr lang="tr-TR" sz="2900" dirty="0" err="1">
                <a:effectLst/>
                <a:latin typeface="AGaramondPro"/>
              </a:rPr>
              <a:t>değerlerin</a:t>
            </a:r>
            <a:r>
              <a:rPr lang="tr-TR" sz="2900" dirty="0">
                <a:effectLst/>
                <a:latin typeface="AGaramondPro"/>
              </a:rPr>
              <a:t>, kuralların ve tutumların </a:t>
            </a:r>
            <a:r>
              <a:rPr lang="tr-TR" sz="2900" dirty="0" err="1">
                <a:effectLst/>
                <a:latin typeface="AGaramondPro"/>
              </a:rPr>
              <a:t>inşa</a:t>
            </a:r>
            <a:r>
              <a:rPr lang="tr-TR" sz="2900" dirty="0">
                <a:effectLst/>
                <a:latin typeface="AGaramondPro"/>
              </a:rPr>
              <a:t> </a:t>
            </a:r>
            <a:r>
              <a:rPr lang="tr-TR" sz="2900" dirty="0" err="1">
                <a:effectLst/>
                <a:latin typeface="AGaramondPro"/>
              </a:rPr>
              <a:t>edilebildiği</a:t>
            </a:r>
            <a:r>
              <a:rPr lang="tr-TR" sz="2900" dirty="0">
                <a:effectLst/>
                <a:latin typeface="AGaramondPro"/>
              </a:rPr>
              <a:t> bir </a:t>
            </a:r>
            <a:r>
              <a:rPr lang="tr-TR" sz="2900" dirty="0" err="1">
                <a:effectLst/>
                <a:latin typeface="AGaramondPro"/>
              </a:rPr>
              <a:t>süreçtir</a:t>
            </a:r>
            <a:r>
              <a:rPr lang="tr-TR" sz="2900" dirty="0">
                <a:effectLst/>
                <a:latin typeface="AGaramondPro"/>
              </a:rPr>
              <a:t>. Bu anlamda, dijital medya farklı grupların sosyal </a:t>
            </a:r>
            <a:r>
              <a:rPr lang="tr-TR" sz="2900" dirty="0" err="1">
                <a:effectLst/>
                <a:latin typeface="AGaramondPro"/>
              </a:rPr>
              <a:t>etkileşimine</a:t>
            </a:r>
            <a:r>
              <a:rPr lang="tr-TR" sz="2900" dirty="0">
                <a:effectLst/>
                <a:latin typeface="AGaramondPro"/>
              </a:rPr>
              <a:t> olanak tanıması anlamında sivil toplumun </a:t>
            </a:r>
            <a:r>
              <a:rPr lang="tr-TR" sz="2900" dirty="0" err="1">
                <a:effectLst/>
                <a:latin typeface="AGaramondPro"/>
              </a:rPr>
              <a:t>şekillenmesine</a:t>
            </a:r>
            <a:r>
              <a:rPr lang="tr-TR" sz="2900" dirty="0">
                <a:effectLst/>
                <a:latin typeface="AGaramondPro"/>
              </a:rPr>
              <a:t> de katkıda bulunabilmektedir. </a:t>
            </a:r>
            <a:endParaRPr lang="tr-TR" sz="2900" dirty="0"/>
          </a:p>
          <a:p>
            <a:r>
              <a:rPr lang="tr-TR" sz="2900" dirty="0">
                <a:effectLst/>
                <a:latin typeface="AGaramondPro"/>
              </a:rPr>
              <a:t>Yeni medya (sosyal </a:t>
            </a:r>
            <a:r>
              <a:rPr lang="tr-TR" sz="2900" dirty="0" err="1">
                <a:effectLst/>
                <a:latin typeface="AGaramondPro"/>
              </a:rPr>
              <a:t>ağlar</a:t>
            </a:r>
            <a:r>
              <a:rPr lang="tr-TR" sz="2900" dirty="0">
                <a:effectLst/>
                <a:latin typeface="AGaramondPro"/>
              </a:rPr>
              <a:t>, </a:t>
            </a:r>
            <a:r>
              <a:rPr lang="tr-TR" sz="2900" dirty="0" err="1">
                <a:effectLst/>
                <a:latin typeface="AGaramondPro"/>
              </a:rPr>
              <a:t>bloglar</a:t>
            </a:r>
            <a:r>
              <a:rPr lang="tr-TR" sz="2900" dirty="0">
                <a:effectLst/>
                <a:latin typeface="AGaramondPro"/>
              </a:rPr>
              <a:t>, </a:t>
            </a:r>
            <a:r>
              <a:rPr lang="tr-TR" sz="2900" dirty="0" err="1">
                <a:effectLst/>
                <a:latin typeface="AGaramondPro"/>
              </a:rPr>
              <a:t>konuşmalar</a:t>
            </a:r>
            <a:r>
              <a:rPr lang="tr-TR" sz="2900" dirty="0">
                <a:effectLst/>
                <a:latin typeface="AGaramondPro"/>
              </a:rPr>
              <a:t> vb.) teknolojileri toplumsal ve kamusal </a:t>
            </a:r>
            <a:r>
              <a:rPr lang="tr-TR" sz="2900" dirty="0" err="1">
                <a:effectLst/>
                <a:latin typeface="AGaramondPro"/>
              </a:rPr>
              <a:t>ilişkileri</a:t>
            </a:r>
            <a:r>
              <a:rPr lang="tr-TR" sz="2900" dirty="0">
                <a:effectLst/>
                <a:latin typeface="AGaramondPro"/>
              </a:rPr>
              <a:t> </a:t>
            </a:r>
            <a:r>
              <a:rPr lang="tr-TR" sz="2900" dirty="0" err="1">
                <a:effectLst/>
                <a:latin typeface="AGaramondPro"/>
              </a:rPr>
              <a:t>düzenleyen</a:t>
            </a:r>
            <a:r>
              <a:rPr lang="tr-TR" sz="2900" dirty="0">
                <a:effectLst/>
                <a:latin typeface="AGaramondPro"/>
              </a:rPr>
              <a:t> temel </a:t>
            </a:r>
            <a:r>
              <a:rPr lang="tr-TR" sz="2900" dirty="0" err="1">
                <a:effectLst/>
                <a:latin typeface="AGaramondPro"/>
              </a:rPr>
              <a:t>düzenleyici</a:t>
            </a:r>
            <a:r>
              <a:rPr lang="tr-TR" sz="2900" dirty="0">
                <a:effectLst/>
                <a:latin typeface="AGaramondPro"/>
              </a:rPr>
              <a:t> unsur </a:t>
            </a:r>
            <a:r>
              <a:rPr lang="tr-TR" sz="2900" dirty="0" err="1">
                <a:effectLst/>
                <a:latin typeface="AGaramondPro"/>
              </a:rPr>
              <a:t>hâline</a:t>
            </a:r>
            <a:r>
              <a:rPr lang="tr-TR" sz="2900" dirty="0">
                <a:effectLst/>
                <a:latin typeface="AGaramondPro"/>
              </a:rPr>
              <a:t> </a:t>
            </a:r>
            <a:r>
              <a:rPr lang="tr-TR" sz="2900" dirty="0" err="1">
                <a:effectLst/>
                <a:latin typeface="AGaramondPro"/>
              </a:rPr>
              <a:t>gelmis</a:t>
            </a:r>
            <a:r>
              <a:rPr lang="tr-TR" sz="2900" dirty="0">
                <a:effectLst/>
                <a:latin typeface="AGaramondPro"/>
              </a:rPr>
              <a:t>̧ durumdadır. </a:t>
            </a:r>
          </a:p>
          <a:p>
            <a:r>
              <a:rPr lang="tr-TR" sz="2900" dirty="0">
                <a:effectLst/>
                <a:latin typeface="AGaramondPro"/>
              </a:rPr>
              <a:t>Yeni medya </a:t>
            </a:r>
            <a:r>
              <a:rPr lang="tr-TR" sz="2900" dirty="0" err="1">
                <a:effectLst/>
                <a:latin typeface="AGaramondPro"/>
              </a:rPr>
              <a:t>iletişim</a:t>
            </a:r>
            <a:r>
              <a:rPr lang="tr-TR" sz="2900" dirty="0">
                <a:effectLst/>
                <a:latin typeface="AGaramondPro"/>
              </a:rPr>
              <a:t> teknolojilerinin dijital platformları sosyal toplulukları etkileyebiliyor, bireysel </a:t>
            </a:r>
            <a:r>
              <a:rPr lang="tr-TR" sz="2900" dirty="0" err="1">
                <a:effectLst/>
                <a:latin typeface="AGaramondPro"/>
              </a:rPr>
              <a:t>davranışları</a:t>
            </a:r>
            <a:r>
              <a:rPr lang="tr-TR" sz="2900" dirty="0">
                <a:effectLst/>
                <a:latin typeface="AGaramondPro"/>
              </a:rPr>
              <a:t> ve tutumları etkiler ve bu sosyalizasyon </a:t>
            </a:r>
            <a:r>
              <a:rPr lang="tr-TR" sz="2900" dirty="0" err="1">
                <a:effectLst/>
                <a:latin typeface="AGaramondPro"/>
              </a:rPr>
              <a:t>sürecine</a:t>
            </a:r>
            <a:r>
              <a:rPr lang="tr-TR" sz="2900" dirty="0">
                <a:effectLst/>
                <a:latin typeface="AGaramondPro"/>
              </a:rPr>
              <a:t> </a:t>
            </a:r>
            <a:r>
              <a:rPr lang="tr-TR" sz="2900" dirty="0" err="1">
                <a:effectLst/>
                <a:latin typeface="AGaramondPro"/>
              </a:rPr>
              <a:t>çok</a:t>
            </a:r>
            <a:r>
              <a:rPr lang="tr-TR" sz="2900" dirty="0">
                <a:effectLst/>
                <a:latin typeface="AGaramondPro"/>
              </a:rPr>
              <a:t> </a:t>
            </a:r>
            <a:r>
              <a:rPr lang="tr-TR" sz="2900" dirty="0" err="1">
                <a:effectLst/>
                <a:latin typeface="AGaramondPro"/>
              </a:rPr>
              <a:t>önemli</a:t>
            </a:r>
            <a:r>
              <a:rPr lang="tr-TR" sz="2900" dirty="0">
                <a:effectLst/>
                <a:latin typeface="AGaramondPro"/>
              </a:rPr>
              <a:t> bir katkıdır. </a:t>
            </a:r>
          </a:p>
          <a:p>
            <a:r>
              <a:rPr lang="tr-TR" sz="2900" dirty="0">
                <a:effectLst/>
                <a:latin typeface="AGaramondPro"/>
              </a:rPr>
              <a:t>Sosyal medya bireyleri </a:t>
            </a:r>
            <a:r>
              <a:rPr lang="tr-TR" sz="2900" dirty="0" err="1">
                <a:effectLst/>
                <a:latin typeface="AGaramondPro"/>
              </a:rPr>
              <a:t>çeşitli</a:t>
            </a:r>
            <a:r>
              <a:rPr lang="tr-TR" sz="2900" dirty="0">
                <a:effectLst/>
                <a:latin typeface="AGaramondPro"/>
              </a:rPr>
              <a:t> </a:t>
            </a:r>
            <a:r>
              <a:rPr lang="tr-TR" sz="2900" dirty="0" err="1">
                <a:effectLst/>
                <a:latin typeface="AGaramondPro"/>
              </a:rPr>
              <a:t>kültürlerle</a:t>
            </a:r>
            <a:r>
              <a:rPr lang="tr-TR" sz="2900" dirty="0">
                <a:effectLst/>
                <a:latin typeface="AGaramondPro"/>
              </a:rPr>
              <a:t> </a:t>
            </a:r>
            <a:r>
              <a:rPr lang="tr-TR" sz="2900" dirty="0" err="1">
                <a:effectLst/>
                <a:latin typeface="AGaramondPro"/>
              </a:rPr>
              <a:t>tanıştırır</a:t>
            </a:r>
            <a:r>
              <a:rPr lang="tr-TR" sz="2900" dirty="0">
                <a:effectLst/>
                <a:latin typeface="AGaramondPro"/>
              </a:rPr>
              <a:t> ve farklı </a:t>
            </a:r>
            <a:r>
              <a:rPr lang="tr-TR" sz="2900" dirty="0" err="1">
                <a:effectLst/>
                <a:latin typeface="AGaramondPro"/>
              </a:rPr>
              <a:t>etkileşimler</a:t>
            </a:r>
            <a:r>
              <a:rPr lang="tr-TR" sz="2900" dirty="0">
                <a:effectLst/>
                <a:latin typeface="AGaramondPro"/>
              </a:rPr>
              <a:t> yoluyla </a:t>
            </a:r>
            <a:r>
              <a:rPr lang="tr-TR" sz="2900" dirty="0" err="1">
                <a:effectLst/>
                <a:latin typeface="AGaramondPro"/>
              </a:rPr>
              <a:t>kültürleri</a:t>
            </a:r>
            <a:r>
              <a:rPr lang="tr-TR" sz="2900" dirty="0">
                <a:effectLst/>
                <a:latin typeface="AGaramondPro"/>
              </a:rPr>
              <a:t> anlaması ve </a:t>
            </a:r>
            <a:r>
              <a:rPr lang="tr-TR" sz="2900" dirty="0" err="1">
                <a:effectLst/>
                <a:latin typeface="AGaramondPro"/>
              </a:rPr>
              <a:t>öğrenmesine</a:t>
            </a:r>
            <a:r>
              <a:rPr lang="tr-TR" sz="2900" dirty="0">
                <a:effectLst/>
                <a:latin typeface="AGaramondPro"/>
              </a:rPr>
              <a:t> aracılık eder. </a:t>
            </a:r>
            <a:r>
              <a:rPr lang="tr-TR" sz="2900" dirty="0" err="1">
                <a:effectLst/>
                <a:latin typeface="AGaramondPro"/>
              </a:rPr>
              <a:t>Sonuc</a:t>
            </a:r>
            <a:r>
              <a:rPr lang="tr-TR" sz="2900" dirty="0">
                <a:effectLst/>
                <a:latin typeface="AGaramondPro"/>
              </a:rPr>
              <a:t>̧ olarak, sosyal medya ve </a:t>
            </a:r>
            <a:r>
              <a:rPr lang="tr-TR" sz="2900" dirty="0" err="1">
                <a:effectLst/>
                <a:latin typeface="AGaramondPro"/>
              </a:rPr>
              <a:t>ağlar</a:t>
            </a:r>
            <a:r>
              <a:rPr lang="tr-TR" sz="2900" dirty="0">
                <a:effectLst/>
                <a:latin typeface="AGaramondPro"/>
              </a:rPr>
              <a:t>, bireylerin </a:t>
            </a:r>
            <a:r>
              <a:rPr lang="tr-TR" sz="2900" dirty="0" err="1">
                <a:effectLst/>
                <a:latin typeface="AGaramondPro"/>
              </a:rPr>
              <a:t>dünyanın</a:t>
            </a:r>
            <a:r>
              <a:rPr lang="tr-TR" sz="2900" dirty="0">
                <a:effectLst/>
                <a:latin typeface="AGaramondPro"/>
              </a:rPr>
              <a:t> farklı mekanlarında </a:t>
            </a:r>
            <a:r>
              <a:rPr lang="tr-TR" sz="2900" dirty="0" err="1">
                <a:effectLst/>
                <a:latin typeface="AGaramondPro"/>
              </a:rPr>
              <a:t>gerçekleşen</a:t>
            </a:r>
            <a:r>
              <a:rPr lang="tr-TR" sz="2900" dirty="0">
                <a:effectLst/>
                <a:latin typeface="AGaramondPro"/>
              </a:rPr>
              <a:t> </a:t>
            </a:r>
            <a:r>
              <a:rPr lang="tr-TR" sz="2900" dirty="0" err="1">
                <a:effectLst/>
                <a:latin typeface="AGaramondPro"/>
              </a:rPr>
              <a:t>birçok</a:t>
            </a:r>
            <a:r>
              <a:rPr lang="tr-TR" sz="2900" dirty="0">
                <a:effectLst/>
                <a:latin typeface="AGaramondPro"/>
              </a:rPr>
              <a:t> </a:t>
            </a:r>
            <a:r>
              <a:rPr lang="tr-TR" sz="2900" dirty="0" err="1">
                <a:effectLst/>
                <a:latin typeface="AGaramondPro"/>
              </a:rPr>
              <a:t>şey</a:t>
            </a:r>
            <a:r>
              <a:rPr lang="tr-TR" sz="2900" dirty="0">
                <a:effectLst/>
                <a:latin typeface="AGaramondPro"/>
              </a:rPr>
              <a:t> hakkında </a:t>
            </a:r>
            <a:r>
              <a:rPr lang="tr-TR" sz="2900" dirty="0" err="1">
                <a:effectLst/>
                <a:latin typeface="AGaramondPro"/>
              </a:rPr>
              <a:t>öğrenme</a:t>
            </a:r>
            <a:r>
              <a:rPr lang="tr-TR" sz="2900" dirty="0">
                <a:effectLst/>
                <a:latin typeface="AGaramondPro"/>
              </a:rPr>
              <a:t>, </a:t>
            </a:r>
            <a:r>
              <a:rPr lang="tr-TR" sz="2900" dirty="0" err="1">
                <a:effectLst/>
                <a:latin typeface="AGaramondPro"/>
              </a:rPr>
              <a:t>görüs</a:t>
            </a:r>
            <a:r>
              <a:rPr lang="tr-TR" sz="2900" dirty="0">
                <a:effectLst/>
                <a:latin typeface="AGaramondPro"/>
              </a:rPr>
              <a:t>̧ ve hissiyat </a:t>
            </a:r>
            <a:r>
              <a:rPr lang="tr-TR" sz="2900" dirty="0" err="1">
                <a:effectLst/>
                <a:latin typeface="AGaramondPro"/>
              </a:rPr>
              <a:t>geliştirme</a:t>
            </a:r>
            <a:r>
              <a:rPr lang="tr-TR" sz="2900" dirty="0">
                <a:effectLst/>
                <a:latin typeface="AGaramondPro"/>
              </a:rPr>
              <a:t> deneyimi kazandırır ve </a:t>
            </a:r>
            <a:r>
              <a:rPr lang="tr-TR" sz="2900" dirty="0" err="1">
                <a:effectLst/>
                <a:latin typeface="AGaramondPro"/>
              </a:rPr>
              <a:t>dünyadaki</a:t>
            </a:r>
            <a:r>
              <a:rPr lang="tr-TR" sz="2900" dirty="0">
                <a:effectLst/>
                <a:latin typeface="AGaramondPro"/>
              </a:rPr>
              <a:t> </a:t>
            </a:r>
            <a:r>
              <a:rPr lang="tr-TR" sz="2900" dirty="0" err="1">
                <a:effectLst/>
                <a:latin typeface="AGaramondPro"/>
              </a:rPr>
              <a:t>çeşitli</a:t>
            </a:r>
            <a:r>
              <a:rPr lang="tr-TR" sz="2900" dirty="0">
                <a:effectLst/>
                <a:latin typeface="AGaramondPro"/>
              </a:rPr>
              <a:t> olaylar hakkında anlık ve uzun </a:t>
            </a:r>
            <a:r>
              <a:rPr lang="tr-TR" sz="2900" dirty="0" err="1">
                <a:effectLst/>
                <a:latin typeface="AGaramondPro"/>
              </a:rPr>
              <a:t>süreli</a:t>
            </a:r>
            <a:r>
              <a:rPr lang="tr-TR" sz="2900" dirty="0">
                <a:effectLst/>
                <a:latin typeface="AGaramondPro"/>
              </a:rPr>
              <a:t> bilgiler edinmesini </a:t>
            </a:r>
            <a:r>
              <a:rPr lang="tr-TR" sz="2900" dirty="0" err="1">
                <a:effectLst/>
                <a:latin typeface="AGaramondPro"/>
              </a:rPr>
              <a:t>sağlar</a:t>
            </a:r>
            <a:r>
              <a:rPr lang="tr-TR" sz="2900" dirty="0">
                <a:effectLst/>
                <a:latin typeface="AGaramondPro"/>
              </a:rPr>
              <a:t>. </a:t>
            </a:r>
            <a:endParaRPr lang="tr-TR" sz="29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73133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925A948-644C-628F-B290-F5C2B15B4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8AAA34-5568-6B35-BBD7-3298476118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382385"/>
            <a:ext cx="10178322" cy="5497207"/>
          </a:xfrm>
        </p:spPr>
        <p:txBody>
          <a:bodyPr>
            <a:normAutofit/>
          </a:bodyPr>
          <a:lstStyle/>
          <a:p>
            <a:r>
              <a:rPr lang="tr-TR" sz="2000" dirty="0">
                <a:effectLst/>
                <a:latin typeface="AGaramondPro"/>
              </a:rPr>
              <a:t>Sosyal medya siteleri bireylerin </a:t>
            </a:r>
            <a:r>
              <a:rPr lang="tr-TR" sz="2000" dirty="0" err="1">
                <a:effectLst/>
                <a:latin typeface="AGaramondPro"/>
              </a:rPr>
              <a:t>diğer</a:t>
            </a:r>
            <a:r>
              <a:rPr lang="tr-TR" sz="2000" dirty="0">
                <a:effectLst/>
                <a:latin typeface="AGaramondPro"/>
              </a:rPr>
              <a:t> insanlarla </a:t>
            </a:r>
            <a:r>
              <a:rPr lang="tr-TR" sz="2000" dirty="0" err="1">
                <a:effectLst/>
                <a:latin typeface="AGaramondPro"/>
              </a:rPr>
              <a:t>iletişim</a:t>
            </a:r>
            <a:r>
              <a:rPr lang="tr-TR" sz="2000" dirty="0">
                <a:effectLst/>
                <a:latin typeface="AGaramondPro"/>
              </a:rPr>
              <a:t> kurmalarını </a:t>
            </a:r>
            <a:r>
              <a:rPr lang="tr-TR" sz="2000" dirty="0" err="1">
                <a:effectLst/>
                <a:latin typeface="AGaramondPro"/>
              </a:rPr>
              <a:t>sağlayarak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aktifleşmelerinde</a:t>
            </a:r>
            <a:r>
              <a:rPr lang="tr-TR" sz="2000" dirty="0">
                <a:effectLst/>
                <a:latin typeface="AGaramondPro"/>
              </a:rPr>
              <a:t> rol oynamaktadır. </a:t>
            </a:r>
          </a:p>
          <a:p>
            <a:r>
              <a:rPr lang="tr-TR" sz="2000" dirty="0">
                <a:effectLst/>
                <a:latin typeface="AGaramondPro"/>
              </a:rPr>
              <a:t>Bu bir </a:t>
            </a:r>
            <a:r>
              <a:rPr lang="tr-TR" sz="2000" dirty="0" err="1">
                <a:effectLst/>
                <a:latin typeface="AGaramondPro"/>
              </a:rPr>
              <a:t>tür</a:t>
            </a:r>
            <a:r>
              <a:rPr lang="tr-TR" sz="2000" dirty="0">
                <a:effectLst/>
                <a:latin typeface="AGaramondPro"/>
              </a:rPr>
              <a:t> toplumun </a:t>
            </a:r>
            <a:r>
              <a:rPr lang="tr-TR" sz="2000" dirty="0" err="1">
                <a:effectLst/>
                <a:latin typeface="AGaramondPro"/>
              </a:rPr>
              <a:t>dijitalleşmesi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sürecidir</a:t>
            </a:r>
            <a:r>
              <a:rPr lang="tr-TR" sz="2000" dirty="0">
                <a:effectLst/>
                <a:latin typeface="AGaramondPro"/>
              </a:rPr>
              <a:t> ki </a:t>
            </a:r>
            <a:r>
              <a:rPr lang="tr-TR" sz="2000" dirty="0" err="1">
                <a:effectLst/>
                <a:latin typeface="AGaramondPro"/>
              </a:rPr>
              <a:t>kültür</a:t>
            </a:r>
            <a:r>
              <a:rPr lang="tr-TR" sz="2000" dirty="0">
                <a:effectLst/>
                <a:latin typeface="AGaramondPro"/>
              </a:rPr>
              <a:t> ve toplumun </a:t>
            </a:r>
            <a:r>
              <a:rPr lang="tr-TR" sz="2000" dirty="0" err="1">
                <a:effectLst/>
                <a:latin typeface="AGaramondPro"/>
              </a:rPr>
              <a:t>etkileşimli</a:t>
            </a:r>
            <a:r>
              <a:rPr lang="tr-TR" sz="2000" dirty="0">
                <a:effectLst/>
                <a:latin typeface="AGaramondPro"/>
              </a:rPr>
              <a:t> olarak medya ve </a:t>
            </a:r>
            <a:r>
              <a:rPr lang="tr-TR" sz="2000" dirty="0" err="1">
                <a:effectLst/>
                <a:latin typeface="AGaramondPro"/>
              </a:rPr>
              <a:t>iletişim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araçları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üzerinden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büyük</a:t>
            </a:r>
            <a:r>
              <a:rPr lang="tr-TR" sz="2000" dirty="0">
                <a:effectLst/>
                <a:latin typeface="AGaramondPro"/>
              </a:rPr>
              <a:t> bir </a:t>
            </a:r>
            <a:r>
              <a:rPr lang="tr-TR" sz="2000" dirty="0" err="1">
                <a:effectLst/>
                <a:latin typeface="AGaramondPro"/>
              </a:rPr>
              <a:t>değişim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içine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girdiğine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işaret</a:t>
            </a:r>
            <a:r>
              <a:rPr lang="tr-TR" sz="2000" dirty="0">
                <a:effectLst/>
                <a:latin typeface="AGaramondPro"/>
              </a:rPr>
              <a:t> eder.</a:t>
            </a:r>
          </a:p>
          <a:p>
            <a:r>
              <a:rPr lang="tr-TR" sz="2000" dirty="0">
                <a:effectLst/>
                <a:latin typeface="AGaramondPro"/>
              </a:rPr>
              <a:t>Tabii bu yeni toplumsal durum, dijital becerilerin ve bilgilerin etkin kullanımını ve kazanımını gerektirmektedir. </a:t>
            </a:r>
          </a:p>
          <a:p>
            <a:r>
              <a:rPr lang="tr-TR" sz="2000" dirty="0" err="1">
                <a:effectLst/>
                <a:latin typeface="AGaramondPro"/>
              </a:rPr>
              <a:t>Dijitalleşme</a:t>
            </a:r>
            <a:r>
              <a:rPr lang="tr-TR" sz="2000" dirty="0">
                <a:effectLst/>
                <a:latin typeface="AGaramondPro"/>
              </a:rPr>
              <a:t>, </a:t>
            </a:r>
            <a:r>
              <a:rPr lang="tr-TR" sz="2000" dirty="0" err="1">
                <a:effectLst/>
                <a:latin typeface="AGaramondPro"/>
              </a:rPr>
              <a:t>etkileşim</a:t>
            </a:r>
            <a:r>
              <a:rPr lang="tr-TR" sz="2000" dirty="0">
                <a:effectLst/>
                <a:latin typeface="AGaramondPro"/>
              </a:rPr>
              <a:t> ve sanallık </a:t>
            </a:r>
            <a:r>
              <a:rPr lang="tr-TR" sz="2000" dirty="0" err="1">
                <a:effectLst/>
                <a:latin typeface="AGaramondPro"/>
              </a:rPr>
              <a:t>öğrenmenin</a:t>
            </a:r>
            <a:r>
              <a:rPr lang="tr-TR" sz="2000" dirty="0">
                <a:effectLst/>
                <a:latin typeface="AGaramondPro"/>
              </a:rPr>
              <a:t> sınırlarını </a:t>
            </a:r>
            <a:r>
              <a:rPr lang="tr-TR" sz="2000" dirty="0" err="1">
                <a:effectLst/>
                <a:latin typeface="AGaramondPro"/>
              </a:rPr>
              <a:t>sürekli</a:t>
            </a:r>
            <a:r>
              <a:rPr lang="tr-TR" sz="2000" dirty="0">
                <a:effectLst/>
                <a:latin typeface="AGaramondPro"/>
              </a:rPr>
              <a:t> olarak </a:t>
            </a:r>
            <a:r>
              <a:rPr lang="tr-TR" sz="2000" dirty="0" err="1">
                <a:effectLst/>
                <a:latin typeface="AGaramondPro"/>
              </a:rPr>
              <a:t>genişletmekte</a:t>
            </a:r>
            <a:r>
              <a:rPr lang="tr-TR" sz="2000" dirty="0">
                <a:effectLst/>
                <a:latin typeface="AGaramondPro"/>
              </a:rPr>
              <a:t> ve yeni fırsat pencereleri </a:t>
            </a:r>
            <a:r>
              <a:rPr lang="tr-TR" sz="2000" dirty="0" err="1">
                <a:effectLst/>
                <a:latin typeface="AGaramondPro"/>
              </a:rPr>
              <a:t>açmaktadır</a:t>
            </a:r>
            <a:r>
              <a:rPr lang="tr-TR" sz="2000" dirty="0">
                <a:effectLst/>
                <a:latin typeface="AGaramondPro"/>
              </a:rPr>
              <a:t>. </a:t>
            </a:r>
          </a:p>
          <a:p>
            <a:r>
              <a:rPr lang="tr-TR" sz="2000" dirty="0">
                <a:effectLst/>
                <a:latin typeface="AGaramondPro"/>
              </a:rPr>
              <a:t>Akıllı telefonlar ve </a:t>
            </a:r>
            <a:r>
              <a:rPr lang="tr-TR" sz="2000" dirty="0" err="1">
                <a:effectLst/>
                <a:latin typeface="AGaramondPro"/>
              </a:rPr>
              <a:t>diğer</a:t>
            </a:r>
            <a:r>
              <a:rPr lang="tr-TR" sz="2000" dirty="0">
                <a:effectLst/>
                <a:latin typeface="AGaramondPro"/>
              </a:rPr>
              <a:t> mobil dijital cihazlar sabit unsurların </a:t>
            </a:r>
            <a:r>
              <a:rPr lang="tr-TR" sz="2000" dirty="0" err="1">
                <a:effectLst/>
                <a:latin typeface="AGaramondPro"/>
              </a:rPr>
              <a:t>vadetmediği</a:t>
            </a:r>
            <a:r>
              <a:rPr lang="tr-TR" sz="2000" dirty="0">
                <a:effectLst/>
                <a:latin typeface="AGaramondPro"/>
              </a:rPr>
              <a:t> yeni fırsatları destekleyen bir </a:t>
            </a:r>
            <a:r>
              <a:rPr lang="tr-TR" sz="2000" dirty="0" err="1">
                <a:effectLst/>
                <a:latin typeface="AGaramondPro"/>
              </a:rPr>
              <a:t>öğrenme</a:t>
            </a:r>
            <a:r>
              <a:rPr lang="tr-TR" sz="2000" dirty="0">
                <a:effectLst/>
                <a:latin typeface="AGaramondPro"/>
              </a:rPr>
              <a:t> teknolojisini vadediyor (</a:t>
            </a:r>
            <a:r>
              <a:rPr lang="tr-TR" sz="2000" dirty="0" err="1">
                <a:effectLst/>
                <a:latin typeface="AGaramondPro"/>
              </a:rPr>
              <a:t>Milenkova</a:t>
            </a:r>
            <a:r>
              <a:rPr lang="tr-TR" sz="2000" dirty="0">
                <a:effectLst/>
                <a:latin typeface="AGaramondPro"/>
              </a:rPr>
              <a:t>, </a:t>
            </a:r>
            <a:r>
              <a:rPr lang="tr-TR" sz="2000" dirty="0" err="1">
                <a:effectLst/>
                <a:latin typeface="AGaramondPro"/>
              </a:rPr>
              <a:t>Peicheva</a:t>
            </a:r>
            <a:r>
              <a:rPr lang="tr-TR" sz="2000" dirty="0">
                <a:effectLst/>
                <a:latin typeface="AGaramondPro"/>
              </a:rPr>
              <a:t> ve </a:t>
            </a:r>
            <a:r>
              <a:rPr lang="tr-TR" sz="2000" dirty="0" err="1">
                <a:effectLst/>
                <a:latin typeface="AGaramondPro"/>
              </a:rPr>
              <a:t>Marinov</a:t>
            </a:r>
            <a:r>
              <a:rPr lang="tr-TR" sz="2000" dirty="0">
                <a:effectLst/>
                <a:latin typeface="AGaramondPro"/>
              </a:rPr>
              <a:t>, 2018: 21). </a:t>
            </a:r>
          </a:p>
          <a:p>
            <a:r>
              <a:rPr lang="tr-TR" sz="2000" dirty="0">
                <a:effectLst/>
                <a:latin typeface="AGaramondPro"/>
              </a:rPr>
              <a:t>Medya insanların </a:t>
            </a:r>
            <a:r>
              <a:rPr lang="tr-TR" sz="2000" dirty="0" err="1">
                <a:effectLst/>
                <a:latin typeface="AGaramondPro"/>
              </a:rPr>
              <a:t>çeşitli</a:t>
            </a:r>
            <a:r>
              <a:rPr lang="tr-TR" sz="2000" dirty="0">
                <a:effectLst/>
                <a:latin typeface="AGaramondPro"/>
              </a:rPr>
              <a:t> sosyal grup ve kurumlarla </a:t>
            </a:r>
            <a:r>
              <a:rPr lang="tr-TR" sz="2000" dirty="0" err="1">
                <a:effectLst/>
                <a:latin typeface="AGaramondPro"/>
              </a:rPr>
              <a:t>etkileşim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içine</a:t>
            </a:r>
            <a:r>
              <a:rPr lang="tr-TR" sz="2000" dirty="0">
                <a:effectLst/>
                <a:latin typeface="AGaramondPro"/>
              </a:rPr>
              <a:t> girmesini </a:t>
            </a:r>
            <a:r>
              <a:rPr lang="tr-TR" sz="2000" dirty="0" err="1">
                <a:effectLst/>
                <a:latin typeface="AGaramondPro"/>
              </a:rPr>
              <a:t>sağlar</a:t>
            </a:r>
            <a:r>
              <a:rPr lang="tr-TR" sz="2000" dirty="0">
                <a:effectLst/>
                <a:latin typeface="AGaramondPro"/>
              </a:rPr>
              <a:t>. Sosyal </a:t>
            </a:r>
            <a:r>
              <a:rPr lang="tr-TR" sz="2000" dirty="0" err="1">
                <a:effectLst/>
                <a:latin typeface="AGaramondPro"/>
              </a:rPr>
              <a:t>ağlar</a:t>
            </a:r>
            <a:r>
              <a:rPr lang="tr-TR" sz="2000" dirty="0">
                <a:effectLst/>
                <a:latin typeface="AGaramondPro"/>
              </a:rPr>
              <a:t> ve medya </a:t>
            </a:r>
            <a:r>
              <a:rPr lang="tr-TR" sz="2000" dirty="0" err="1">
                <a:effectLst/>
                <a:latin typeface="AGaramondPro"/>
              </a:rPr>
              <a:t>genc</a:t>
            </a:r>
            <a:r>
              <a:rPr lang="tr-TR" sz="2000" dirty="0">
                <a:effectLst/>
                <a:latin typeface="AGaramondPro"/>
              </a:rPr>
              <a:t>̧ insanlar </a:t>
            </a:r>
            <a:r>
              <a:rPr lang="tr-TR" sz="2000" dirty="0" err="1">
                <a:effectLst/>
                <a:latin typeface="AGaramondPro"/>
              </a:rPr>
              <a:t>için</a:t>
            </a:r>
            <a:r>
              <a:rPr lang="tr-TR" sz="2000" dirty="0">
                <a:effectLst/>
                <a:latin typeface="AGaramondPro"/>
              </a:rPr>
              <a:t> sosyal </a:t>
            </a:r>
            <a:r>
              <a:rPr lang="tr-TR" sz="2000" dirty="0" err="1">
                <a:effectLst/>
                <a:latin typeface="AGaramondPro"/>
              </a:rPr>
              <a:t>girişimcilik</a:t>
            </a:r>
            <a:r>
              <a:rPr lang="tr-TR" sz="2000" dirty="0">
                <a:effectLst/>
                <a:latin typeface="AGaramondPro"/>
              </a:rPr>
              <a:t> fırsatları </a:t>
            </a:r>
            <a:r>
              <a:rPr lang="tr-TR" sz="2000" dirty="0" err="1">
                <a:effectLst/>
                <a:latin typeface="AGaramondPro"/>
              </a:rPr>
              <a:t>sunduğu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için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gençler</a:t>
            </a:r>
            <a:r>
              <a:rPr lang="tr-TR" sz="2000" dirty="0">
                <a:effectLst/>
                <a:latin typeface="AGaramondPro"/>
              </a:rPr>
              <a:t> hangi sosyal grup nasıl bir nitelik gerektiriyorsa ona </a:t>
            </a:r>
            <a:r>
              <a:rPr lang="tr-TR" sz="2000" dirty="0" err="1">
                <a:effectLst/>
                <a:latin typeface="AGaramondPro"/>
              </a:rPr>
              <a:t>göre</a:t>
            </a:r>
            <a:r>
              <a:rPr lang="tr-TR" sz="2000" dirty="0">
                <a:effectLst/>
                <a:latin typeface="AGaramondPro"/>
              </a:rPr>
              <a:t> ideal bir kimlik </a:t>
            </a:r>
            <a:r>
              <a:rPr lang="tr-TR" sz="2000" dirty="0" err="1">
                <a:effectLst/>
                <a:latin typeface="AGaramondPro"/>
              </a:rPr>
              <a:t>geliştirebiliyorlar</a:t>
            </a:r>
            <a:r>
              <a:rPr lang="tr-TR" sz="2000" dirty="0">
                <a:effectLst/>
                <a:latin typeface="AGaramondPro"/>
              </a:rPr>
              <a:t>. </a:t>
            </a:r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75235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D840B12-33FD-347B-E2E4-EB0AA8130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İNTERNETTE ÇOCUKLARI BEKLEYEN RİSKLER VE RİSKLERİN YÖNETİMİ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36134AD-4022-8F28-9E41-DDE7DF5D4C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891823"/>
            <a:ext cx="10178322" cy="4987770"/>
          </a:xfrm>
        </p:spPr>
        <p:txBody>
          <a:bodyPr>
            <a:normAutofit/>
          </a:bodyPr>
          <a:lstStyle/>
          <a:p>
            <a:r>
              <a:rPr lang="tr-TR" sz="1800" dirty="0" err="1">
                <a:effectLst/>
                <a:latin typeface="AGaramondPro"/>
              </a:rPr>
              <a:t>İnternette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çocukları</a:t>
            </a:r>
            <a:r>
              <a:rPr lang="tr-TR" sz="1800" dirty="0">
                <a:effectLst/>
                <a:latin typeface="AGaramondPro"/>
              </a:rPr>
              <a:t> bekleyen sayısız fırsatlar </a:t>
            </a:r>
            <a:r>
              <a:rPr lang="tr-TR" sz="1800" dirty="0" err="1">
                <a:effectLst/>
                <a:latin typeface="AGaramondPro"/>
              </a:rPr>
              <a:t>olduğu</a:t>
            </a:r>
            <a:r>
              <a:rPr lang="tr-TR" sz="1800" dirty="0">
                <a:effectLst/>
                <a:latin typeface="AGaramondPro"/>
              </a:rPr>
              <a:t> gibi birtakım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riskler de </a:t>
            </a:r>
            <a:r>
              <a:rPr lang="tr-TR" sz="1800" dirty="0" err="1">
                <a:effectLst/>
                <a:latin typeface="AGaramondPro"/>
              </a:rPr>
              <a:t>söz</a:t>
            </a:r>
            <a:r>
              <a:rPr lang="tr-TR" sz="1800" dirty="0">
                <a:effectLst/>
                <a:latin typeface="AGaramondPro"/>
              </a:rPr>
              <a:t> konusu olmaktadır. </a:t>
            </a:r>
          </a:p>
          <a:p>
            <a:r>
              <a:rPr lang="tr-TR" sz="1800" dirty="0">
                <a:latin typeface="AGaramondPro"/>
              </a:rPr>
              <a:t>Ç</a:t>
            </a:r>
            <a:r>
              <a:rPr lang="tr-TR" sz="1800" dirty="0">
                <a:effectLst/>
                <a:latin typeface="AGaramondPro"/>
              </a:rPr>
              <a:t>ocukların online olarak </a:t>
            </a:r>
            <a:r>
              <a:rPr lang="tr-TR" sz="1800" dirty="0" err="1">
                <a:effectLst/>
                <a:latin typeface="AGaramondPro"/>
              </a:rPr>
              <a:t>karşılaşabilecekleri</a:t>
            </a:r>
            <a:r>
              <a:rPr lang="tr-TR" sz="1800" dirty="0">
                <a:latin typeface="AGaramondPro"/>
              </a:rPr>
              <a:t>,</a:t>
            </a:r>
            <a:r>
              <a:rPr lang="tr-TR" sz="1800" dirty="0">
                <a:effectLst/>
                <a:latin typeface="AGaramondPro"/>
              </a:rPr>
              <a:t> telafisi </a:t>
            </a:r>
            <a:r>
              <a:rPr lang="tr-TR" sz="1800" dirty="0" err="1">
                <a:effectLst/>
                <a:latin typeface="AGaramondPro"/>
              </a:rPr>
              <a:t>güc</a:t>
            </a:r>
            <a:r>
              <a:rPr lang="tr-TR" sz="1800" dirty="0">
                <a:effectLst/>
                <a:latin typeface="AGaramondPro"/>
              </a:rPr>
              <a:t>̧ ve ciddi </a:t>
            </a:r>
            <a:r>
              <a:rPr lang="tr-TR" sz="1800" dirty="0" err="1">
                <a:effectLst/>
                <a:latin typeface="AGaramondPro"/>
              </a:rPr>
              <a:t>sonuçları</a:t>
            </a:r>
            <a:r>
              <a:rPr lang="tr-TR" sz="1800" dirty="0">
                <a:effectLst/>
                <a:latin typeface="AGaramondPro"/>
              </a:rPr>
              <a:t> olabilen iki tip risk vardır: </a:t>
            </a:r>
            <a:r>
              <a:rPr lang="tr-TR" sz="1800" dirty="0" err="1">
                <a:effectLst/>
                <a:latin typeface="AGaramondPro"/>
              </a:rPr>
              <a:t>pedofili</a:t>
            </a:r>
            <a:r>
              <a:rPr lang="tr-TR" sz="1800" dirty="0">
                <a:effectLst/>
                <a:latin typeface="AGaramondPro"/>
              </a:rPr>
              <a:t> (</a:t>
            </a:r>
            <a:r>
              <a:rPr lang="tr-TR" sz="1800" dirty="0" err="1">
                <a:effectLst/>
                <a:latin typeface="AGaramondPro"/>
              </a:rPr>
              <a:t>çocuğun</a:t>
            </a:r>
            <a:r>
              <a:rPr lang="tr-TR" sz="1800" dirty="0">
                <a:effectLst/>
                <a:latin typeface="AGaramondPro"/>
              </a:rPr>
              <a:t> cinsel istismarı) ve zorbalık. </a:t>
            </a:r>
          </a:p>
          <a:p>
            <a:r>
              <a:rPr lang="tr-TR" sz="1800" dirty="0">
                <a:effectLst/>
                <a:latin typeface="AGaramondPro"/>
              </a:rPr>
              <a:t>Her iki risk de </a:t>
            </a:r>
            <a:r>
              <a:rPr lang="tr-TR" sz="1800" dirty="0" err="1">
                <a:effectLst/>
                <a:latin typeface="AGaramondPro"/>
              </a:rPr>
              <a:t>korkunc</a:t>
            </a:r>
            <a:r>
              <a:rPr lang="tr-TR" sz="1800" dirty="0">
                <a:effectLst/>
                <a:latin typeface="AGaramondPro"/>
              </a:rPr>
              <a:t>̧ bir cinsellik talebi ve </a:t>
            </a:r>
            <a:r>
              <a:rPr lang="tr-TR" sz="1800" dirty="0" err="1">
                <a:effectLst/>
                <a:latin typeface="AGaramondPro"/>
              </a:rPr>
              <a:t>şiddetli</a:t>
            </a:r>
            <a:r>
              <a:rPr lang="tr-TR" sz="1800" dirty="0">
                <a:effectLst/>
                <a:latin typeface="AGaramondPro"/>
              </a:rPr>
              <a:t> saldırganlık </a:t>
            </a:r>
            <a:r>
              <a:rPr lang="tr-TR" sz="1800" dirty="0" err="1">
                <a:effectLst/>
                <a:latin typeface="AGaramondPro"/>
              </a:rPr>
              <a:t>karşısında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çocukları</a:t>
            </a:r>
            <a:r>
              <a:rPr lang="tr-TR" sz="1800" dirty="0">
                <a:effectLst/>
                <a:latin typeface="AGaramondPro"/>
              </a:rPr>
              <a:t> korunmasız ve </a:t>
            </a:r>
            <a:r>
              <a:rPr lang="tr-TR" sz="1800" dirty="0" err="1">
                <a:effectLst/>
                <a:latin typeface="AGaramondPro"/>
              </a:rPr>
              <a:t>çaresiz</a:t>
            </a:r>
            <a:r>
              <a:rPr lang="tr-TR" sz="1800" dirty="0">
                <a:effectLst/>
                <a:latin typeface="AGaramondPro"/>
              </a:rPr>
              <a:t> bir kurban durumuna </a:t>
            </a:r>
            <a:r>
              <a:rPr lang="tr-TR" sz="1800" dirty="0" err="1">
                <a:effectLst/>
                <a:latin typeface="AGaramondPro"/>
              </a:rPr>
              <a:t>düşürmektedir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Pedofili</a:t>
            </a:r>
            <a:r>
              <a:rPr lang="tr-TR" sz="1800" dirty="0">
                <a:effectLst/>
                <a:latin typeface="AGaramondPro"/>
              </a:rPr>
              <a:t> tehdidi genellikle </a:t>
            </a:r>
            <a:r>
              <a:rPr lang="tr-TR" sz="1800" dirty="0" err="1">
                <a:effectLst/>
                <a:latin typeface="AGaramondPro"/>
              </a:rPr>
              <a:t>çocuklara</a:t>
            </a:r>
            <a:r>
              <a:rPr lang="tr-TR" sz="1800" dirty="0">
                <a:effectLst/>
                <a:latin typeface="AGaramondPro"/>
              </a:rPr>
              <a:t> bilinmeyen ve </a:t>
            </a:r>
            <a:r>
              <a:rPr lang="tr-TR" sz="1800" dirty="0" err="1">
                <a:effectLst/>
                <a:latin typeface="AGaramondPro"/>
              </a:rPr>
              <a:t>kimliği</a:t>
            </a:r>
            <a:r>
              <a:rPr lang="tr-TR" sz="1800" dirty="0">
                <a:effectLst/>
                <a:latin typeface="AGaramondPro"/>
              </a:rPr>
              <a:t> tanımlanamayan bir </a:t>
            </a:r>
            <a:r>
              <a:rPr lang="tr-TR" sz="1800" dirty="0" err="1">
                <a:effectLst/>
                <a:latin typeface="AGaramondPro"/>
              </a:rPr>
              <a:t>yetişkinden</a:t>
            </a:r>
            <a:r>
              <a:rPr lang="tr-TR" sz="1800" dirty="0">
                <a:effectLst/>
                <a:latin typeface="AGaramondPro"/>
              </a:rPr>
              <a:t> gelirken, zorbalık tehdidi </a:t>
            </a:r>
            <a:r>
              <a:rPr lang="tr-TR" sz="1800" dirty="0" err="1">
                <a:effectLst/>
                <a:latin typeface="AGaramondPro"/>
              </a:rPr>
              <a:t>çocuğun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tanıdığı</a:t>
            </a:r>
            <a:r>
              <a:rPr lang="tr-TR" sz="1800" dirty="0">
                <a:effectLst/>
                <a:latin typeface="AGaramondPro"/>
              </a:rPr>
              <a:t> akranlarından gelebilir. </a:t>
            </a:r>
          </a:p>
          <a:p>
            <a:r>
              <a:rPr lang="tr-TR" sz="1800" dirty="0">
                <a:effectLst/>
                <a:latin typeface="AGaramondPro"/>
              </a:rPr>
              <a:t>Birinci risk durumu </a:t>
            </a:r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ciddi bir risk olarak ikincisine oranla nadiren </a:t>
            </a:r>
            <a:r>
              <a:rPr lang="tr-TR" sz="1800" dirty="0" err="1">
                <a:effectLst/>
                <a:latin typeface="AGaramondPro"/>
              </a:rPr>
              <a:t>gerçekleşirken</a:t>
            </a:r>
            <a:r>
              <a:rPr lang="tr-TR" sz="1800" dirty="0">
                <a:effectLst/>
                <a:latin typeface="AGaramondPro"/>
              </a:rPr>
              <a:t>, zorbalık </a:t>
            </a:r>
            <a:r>
              <a:rPr lang="tr-TR" sz="1800" dirty="0" err="1">
                <a:effectLst/>
                <a:latin typeface="AGaramondPro"/>
              </a:rPr>
              <a:t>oldukça</a:t>
            </a:r>
            <a:r>
              <a:rPr lang="tr-TR" sz="1800" dirty="0">
                <a:effectLst/>
                <a:latin typeface="AGaramondPro"/>
              </a:rPr>
              <a:t> yaygın ve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çeşitleri</a:t>
            </a:r>
            <a:r>
              <a:rPr lang="tr-TR" sz="1800" dirty="0">
                <a:effectLst/>
                <a:latin typeface="AGaramondPro"/>
              </a:rPr>
              <a:t> olabilen bir durumdur; ayrıca hızlıca </a:t>
            </a:r>
            <a:r>
              <a:rPr lang="tr-TR" sz="1800" dirty="0" err="1">
                <a:effectLst/>
                <a:latin typeface="AGaramondPro"/>
              </a:rPr>
              <a:t>yaygınlaşıp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kamusallaşabilir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sz="1800" dirty="0">
              <a:latin typeface="AGaramondPro"/>
            </a:endParaRPr>
          </a:p>
          <a:p>
            <a:r>
              <a:rPr lang="tr-TR" sz="1800" dirty="0" err="1">
                <a:effectLst/>
                <a:latin typeface="AGaramondPro"/>
              </a:rPr>
              <a:t>Zorbalığın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çeşitli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biçimleri</a:t>
            </a:r>
            <a:r>
              <a:rPr lang="tr-TR" sz="1800" dirty="0">
                <a:effectLst/>
                <a:latin typeface="AGaramondPro"/>
              </a:rPr>
              <a:t> bu </a:t>
            </a:r>
            <a:r>
              <a:rPr lang="tr-TR" sz="1800" dirty="0" err="1">
                <a:effectLst/>
                <a:latin typeface="AGaramondPro"/>
              </a:rPr>
              <a:t>tür</a:t>
            </a:r>
            <a:r>
              <a:rPr lang="tr-TR" sz="1800" dirty="0">
                <a:effectLst/>
                <a:latin typeface="AGaramondPro"/>
              </a:rPr>
              <a:t> belirsiz durumlarda daha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yaygın bir problem </a:t>
            </a:r>
            <a:r>
              <a:rPr lang="tr-TR" sz="1800" dirty="0" err="1">
                <a:effectLst/>
                <a:latin typeface="AGaramondPro"/>
              </a:rPr>
              <a:t>hâline</a:t>
            </a:r>
            <a:r>
              <a:rPr lang="tr-TR" sz="1800" dirty="0">
                <a:effectLst/>
                <a:latin typeface="AGaramondPro"/>
              </a:rPr>
              <a:t> gelebilmektedir. Sosyal </a:t>
            </a:r>
            <a:r>
              <a:rPr lang="tr-TR" sz="1800" dirty="0" err="1">
                <a:effectLst/>
                <a:latin typeface="AGaramondPro"/>
              </a:rPr>
              <a:t>ilişkilerin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suc</a:t>
            </a:r>
            <a:r>
              <a:rPr lang="tr-TR" sz="1800" dirty="0">
                <a:effectLst/>
                <a:latin typeface="AGaramondPro"/>
              </a:rPr>
              <a:t>̧ </a:t>
            </a:r>
            <a:r>
              <a:rPr lang="tr-TR" sz="1800" dirty="0" err="1">
                <a:effectLst/>
                <a:latin typeface="AGaramondPro"/>
              </a:rPr>
              <a:t>teşkil</a:t>
            </a:r>
            <a:r>
              <a:rPr lang="tr-TR" sz="1800" dirty="0">
                <a:effectLst/>
                <a:latin typeface="AGaramondPro"/>
              </a:rPr>
              <a:t> eden </a:t>
            </a:r>
            <a:r>
              <a:rPr lang="tr-TR" sz="1800" dirty="0" err="1">
                <a:effectLst/>
                <a:latin typeface="AGaramondPro"/>
              </a:rPr>
              <a:t>birçok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çeşidi</a:t>
            </a:r>
            <a:r>
              <a:rPr lang="tr-TR" sz="1800" dirty="0">
                <a:effectLst/>
                <a:latin typeface="AGaramondPro"/>
              </a:rPr>
              <a:t> dijital </a:t>
            </a:r>
            <a:r>
              <a:rPr lang="tr-TR" sz="1800" dirty="0" err="1">
                <a:effectLst/>
                <a:latin typeface="AGaramondPro"/>
              </a:rPr>
              <a:t>dünyada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içerik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ilişki</a:t>
            </a:r>
            <a:r>
              <a:rPr lang="tr-TR" sz="1800" dirty="0">
                <a:effectLst/>
                <a:latin typeface="AGaramondPro"/>
              </a:rPr>
              <a:t> riski </a:t>
            </a:r>
            <a:r>
              <a:rPr lang="tr-TR" sz="1800" dirty="0" err="1">
                <a:effectLst/>
                <a:latin typeface="AGaramondPro"/>
              </a:rPr>
              <a:t>açısından</a:t>
            </a:r>
            <a:r>
              <a:rPr lang="tr-TR" sz="1800" dirty="0">
                <a:effectLst/>
                <a:latin typeface="AGaramondPro"/>
              </a:rPr>
              <a:t> farklı yeni bir takım zorba- </a:t>
            </a:r>
            <a:r>
              <a:rPr lang="tr-TR" sz="1800" dirty="0" err="1">
                <a:effectLst/>
                <a:latin typeface="AGaramondPro"/>
              </a:rPr>
              <a:t>lık</a:t>
            </a:r>
            <a:r>
              <a:rPr lang="tr-TR" sz="1800" dirty="0">
                <a:effectLst/>
                <a:latin typeface="AGaramondPro"/>
              </a:rPr>
              <a:t> ve saldırganlık </a:t>
            </a:r>
            <a:r>
              <a:rPr lang="tr-TR" sz="1800" dirty="0" err="1">
                <a:effectLst/>
                <a:latin typeface="AGaramondPro"/>
              </a:rPr>
              <a:t>biçimleri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doğurmaktadır</a:t>
            </a:r>
            <a:r>
              <a:rPr lang="tr-TR" sz="1800" dirty="0">
                <a:effectLst/>
                <a:latin typeface="AGaramondPro"/>
              </a:rPr>
              <a:t>: </a:t>
            </a:r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 yalnızca kurban olarak </a:t>
            </a:r>
            <a:r>
              <a:rPr lang="tr-TR" sz="1800" dirty="0" err="1">
                <a:effectLst/>
                <a:latin typeface="AGaramondPro"/>
              </a:rPr>
              <a:t>değil</a:t>
            </a:r>
            <a:r>
              <a:rPr lang="tr-TR" sz="1800" dirty="0">
                <a:effectLst/>
                <a:latin typeface="AGaramondPro"/>
              </a:rPr>
              <a:t>, fail olarak da online </a:t>
            </a:r>
            <a:r>
              <a:rPr lang="tr-TR" sz="1800" dirty="0" err="1">
                <a:effectLst/>
                <a:latin typeface="AGaramondPro"/>
              </a:rPr>
              <a:t>dünyanın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zorbalığın</a:t>
            </a:r>
            <a:r>
              <a:rPr lang="tr-TR" sz="1800" dirty="0">
                <a:effectLst/>
                <a:latin typeface="AGaramondPro"/>
              </a:rPr>
              <a:t> bir aracı </a:t>
            </a:r>
            <a:r>
              <a:rPr lang="tr-TR" sz="1800" dirty="0" err="1">
                <a:effectLst/>
                <a:latin typeface="AGaramondPro"/>
              </a:rPr>
              <a:t>hâline</a:t>
            </a:r>
            <a:r>
              <a:rPr lang="tr-TR" sz="1800" dirty="0">
                <a:effectLst/>
                <a:latin typeface="AGaramondPro"/>
              </a:rPr>
              <a:t> gelebilmektedir.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21263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F8BCF67-085D-BBB7-254C-EE003B6F7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28C54A-ECA6-89C7-59E3-1EEF1B752D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575733"/>
            <a:ext cx="10178322" cy="5303859"/>
          </a:xfrm>
        </p:spPr>
        <p:txBody>
          <a:bodyPr/>
          <a:lstStyle/>
          <a:p>
            <a:pPr marL="0" indent="0">
              <a:buNone/>
            </a:pPr>
            <a:r>
              <a:rPr lang="tr-TR" sz="1800" dirty="0">
                <a:latin typeface="AGaramondPro"/>
              </a:rPr>
              <a:t>Y</a:t>
            </a:r>
            <a:r>
              <a:rPr lang="tr-TR" sz="1800" dirty="0">
                <a:effectLst/>
                <a:latin typeface="AGaramondPro"/>
              </a:rPr>
              <a:t>apılan uluslararası </a:t>
            </a:r>
            <a:r>
              <a:rPr lang="tr-TR" sz="1800" dirty="0" err="1">
                <a:effectLst/>
                <a:latin typeface="AGaramondPro"/>
              </a:rPr>
              <a:t>araştırmalar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internette en fazla </a:t>
            </a:r>
            <a:r>
              <a:rPr lang="tr-TR" sz="1800" dirty="0" err="1">
                <a:effectLst/>
                <a:latin typeface="AGaramondPro"/>
              </a:rPr>
              <a:t>aşağıdaki</a:t>
            </a:r>
            <a:r>
              <a:rPr lang="tr-TR" sz="1800" dirty="0">
                <a:effectLst/>
                <a:latin typeface="AGaramondPro"/>
              </a:rPr>
              <a:t> durumlara maruz kaldıklarını tespit etmektedir; </a:t>
            </a:r>
            <a:endParaRPr lang="tr-TR" dirty="0"/>
          </a:p>
          <a:p>
            <a:r>
              <a:rPr lang="tr-TR" sz="1800" dirty="0">
                <a:effectLst/>
                <a:latin typeface="AGaramondPro"/>
              </a:rPr>
              <a:t>Zorbalık ve alay, </a:t>
            </a:r>
            <a:endParaRPr lang="tr-TR" dirty="0"/>
          </a:p>
          <a:p>
            <a:r>
              <a:rPr lang="tr-TR" sz="1800" dirty="0" err="1">
                <a:effectLst/>
                <a:latin typeface="AGaramondPro"/>
              </a:rPr>
              <a:t>Hos</a:t>
            </a:r>
            <a:r>
              <a:rPr lang="tr-TR" sz="1800" dirty="0">
                <a:effectLst/>
                <a:latin typeface="AGaramondPro"/>
              </a:rPr>
              <a:t>̧ olmayan </a:t>
            </a:r>
            <a:r>
              <a:rPr lang="tr-TR" sz="1800" dirty="0" err="1">
                <a:effectLst/>
                <a:latin typeface="AGaramondPro"/>
              </a:rPr>
              <a:t>yönlendirmeler</a:t>
            </a:r>
            <a:r>
              <a:rPr lang="tr-TR" sz="1800" dirty="0">
                <a:effectLst/>
                <a:latin typeface="AGaramondPro"/>
              </a:rPr>
              <a:t>, </a:t>
            </a:r>
            <a:endParaRPr lang="tr-TR" dirty="0"/>
          </a:p>
          <a:p>
            <a:r>
              <a:rPr lang="tr-TR" sz="1800" dirty="0" err="1">
                <a:effectLst/>
                <a:latin typeface="AGaramondPro"/>
              </a:rPr>
              <a:t>Küçük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düşürücu</a:t>
            </a:r>
            <a:r>
              <a:rPr lang="tr-TR" sz="1800" dirty="0">
                <a:effectLst/>
                <a:latin typeface="AGaramondPro"/>
              </a:rPr>
              <a:t>̈ ve saldırgan </a:t>
            </a:r>
            <a:r>
              <a:rPr lang="tr-TR" sz="1800" dirty="0" err="1">
                <a:effectLst/>
                <a:latin typeface="AGaramondPro"/>
              </a:rPr>
              <a:t>görüntu</a:t>
            </a:r>
            <a:r>
              <a:rPr lang="tr-TR" sz="1800" dirty="0">
                <a:effectLst/>
                <a:latin typeface="AGaramondPro"/>
              </a:rPr>
              <a:t>̈ ve </a:t>
            </a:r>
            <a:r>
              <a:rPr lang="tr-TR" sz="1800" dirty="0" err="1">
                <a:effectLst/>
                <a:latin typeface="AGaramondPro"/>
              </a:rPr>
              <a:t>içerikler</a:t>
            </a:r>
            <a:r>
              <a:rPr lang="tr-TR" sz="1800" dirty="0">
                <a:effectLst/>
                <a:latin typeface="AGaramondPro"/>
              </a:rPr>
              <a:t>, </a:t>
            </a:r>
            <a:endParaRPr lang="tr-TR" dirty="0"/>
          </a:p>
          <a:p>
            <a:r>
              <a:rPr lang="tr-TR" sz="1800" dirty="0" err="1">
                <a:effectLst/>
                <a:latin typeface="AGaramondPro"/>
              </a:rPr>
              <a:t>Kötu</a:t>
            </a:r>
            <a:r>
              <a:rPr lang="tr-TR" sz="1800" dirty="0">
                <a:effectLst/>
                <a:latin typeface="AGaramondPro"/>
              </a:rPr>
              <a:t>̈ ve argo </a:t>
            </a:r>
            <a:r>
              <a:rPr lang="tr-TR" sz="1800" dirty="0" err="1">
                <a:effectLst/>
                <a:latin typeface="AGaramondPro"/>
              </a:rPr>
              <a:t>sözler</a:t>
            </a:r>
            <a:r>
              <a:rPr lang="tr-TR" sz="1800" dirty="0">
                <a:effectLst/>
                <a:latin typeface="AGaramondPro"/>
              </a:rPr>
              <a:t> ve zararlı </a:t>
            </a:r>
            <a:r>
              <a:rPr lang="tr-TR" sz="1800" dirty="0" err="1">
                <a:effectLst/>
                <a:latin typeface="AGaramondPro"/>
              </a:rPr>
              <a:t>içerikler</a:t>
            </a:r>
            <a:r>
              <a:rPr lang="tr-TR" sz="1800" dirty="0">
                <a:effectLst/>
                <a:latin typeface="AGaramondPro"/>
              </a:rPr>
              <a:t>, </a:t>
            </a:r>
            <a:endParaRPr lang="tr-TR" dirty="0"/>
          </a:p>
          <a:p>
            <a:r>
              <a:rPr lang="tr-TR" sz="1800" dirty="0">
                <a:effectLst/>
                <a:latin typeface="AGaramondPro"/>
              </a:rPr>
              <a:t>Her </a:t>
            </a:r>
            <a:r>
              <a:rPr lang="tr-TR" sz="1800" dirty="0" err="1">
                <a:effectLst/>
                <a:latin typeface="AGaramondPro"/>
              </a:rPr>
              <a:t>türlu</a:t>
            </a:r>
            <a:r>
              <a:rPr lang="tr-TR" sz="1800" dirty="0">
                <a:effectLst/>
                <a:latin typeface="AGaramondPro"/>
              </a:rPr>
              <a:t>̈ cinsel istismar, </a:t>
            </a:r>
            <a:endParaRPr lang="tr-TR" dirty="0"/>
          </a:p>
          <a:p>
            <a:r>
              <a:rPr lang="tr-TR" sz="1800" dirty="0" err="1">
                <a:effectLst/>
                <a:latin typeface="AGaramondPro"/>
              </a:rPr>
              <a:t>İstenmeyen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kişisel</a:t>
            </a:r>
            <a:r>
              <a:rPr lang="tr-TR" sz="1800" dirty="0">
                <a:effectLst/>
                <a:latin typeface="AGaramondPro"/>
              </a:rPr>
              <a:t> bilgi, </a:t>
            </a:r>
            <a:r>
              <a:rPr lang="tr-TR" sz="1800" dirty="0" err="1">
                <a:effectLst/>
                <a:latin typeface="AGaramondPro"/>
              </a:rPr>
              <a:t>içerik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görüntu</a:t>
            </a:r>
            <a:r>
              <a:rPr lang="tr-TR" sz="1800" dirty="0">
                <a:effectLst/>
                <a:latin typeface="AGaramondPro"/>
              </a:rPr>
              <a:t>̈- </a:t>
            </a:r>
            <a:r>
              <a:rPr lang="tr-TR" sz="1800" dirty="0" err="1">
                <a:effectLst/>
                <a:latin typeface="AGaramondPro"/>
              </a:rPr>
              <a:t>lerin</a:t>
            </a:r>
            <a:r>
              <a:rPr lang="tr-TR" sz="1800" dirty="0">
                <a:effectLst/>
                <a:latin typeface="AGaramondPro"/>
              </a:rPr>
              <a:t> izinsiz </a:t>
            </a:r>
            <a:r>
              <a:rPr lang="tr-TR" sz="1800" dirty="0" err="1">
                <a:effectLst/>
                <a:latin typeface="AGaramondPro"/>
              </a:rPr>
              <a:t>yaygınlaştırılması</a:t>
            </a:r>
            <a:r>
              <a:rPr lang="tr-TR" sz="1800" dirty="0">
                <a:effectLst/>
                <a:latin typeface="AGaramondPro"/>
              </a:rPr>
              <a:t>, </a:t>
            </a:r>
            <a:endParaRPr lang="tr-TR" dirty="0"/>
          </a:p>
          <a:p>
            <a:r>
              <a:rPr lang="tr-TR" sz="1800" dirty="0" err="1">
                <a:effectLst/>
                <a:latin typeface="AGaramondPro"/>
              </a:rPr>
              <a:t>Şiddet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içerikleri</a:t>
            </a:r>
            <a:r>
              <a:rPr lang="tr-TR" sz="1800" dirty="0">
                <a:effectLst/>
                <a:latin typeface="AGaramondPro"/>
              </a:rPr>
              <a:t> (</a:t>
            </a:r>
            <a:r>
              <a:rPr lang="tr-TR" sz="1800" dirty="0" err="1">
                <a:effectLst/>
                <a:latin typeface="AGaramondPro"/>
              </a:rPr>
              <a:t>gerçek</a:t>
            </a:r>
            <a:r>
              <a:rPr lang="tr-TR" sz="1800" dirty="0">
                <a:effectLst/>
                <a:latin typeface="AGaramondPro"/>
              </a:rPr>
              <a:t> ve kurgu olarak her </a:t>
            </a:r>
            <a:r>
              <a:rPr lang="tr-TR" sz="1800" dirty="0" err="1">
                <a:effectLst/>
                <a:latin typeface="AGaramondPro"/>
              </a:rPr>
              <a:t>türlu</a:t>
            </a:r>
            <a:r>
              <a:rPr lang="tr-TR" sz="1800" dirty="0">
                <a:effectLst/>
                <a:latin typeface="AGaramondPro"/>
              </a:rPr>
              <a:t>̈ </a:t>
            </a:r>
            <a:r>
              <a:rPr lang="tr-TR" sz="1800" dirty="0" err="1">
                <a:effectLst/>
                <a:latin typeface="AGaramondPro"/>
              </a:rPr>
              <a:t>içerik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görseller</a:t>
            </a:r>
            <a:r>
              <a:rPr lang="tr-TR" sz="1800" dirty="0">
                <a:effectLst/>
                <a:latin typeface="AGaramondPro"/>
              </a:rPr>
              <a:t>). </a:t>
            </a:r>
            <a:endParaRPr lang="tr-TR" dirty="0"/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F56D8C31-3C7F-6407-A681-9123E18833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4756" y="4143022"/>
            <a:ext cx="4842933" cy="2714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395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122A7D-E2DD-F1B9-C1BF-7E469EDE2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18" name="İçerik Yer Tutucusu 17">
            <a:extLst>
              <a:ext uri="{FF2B5EF4-FFF2-40B4-BE49-F238E27FC236}">
                <a16:creationId xmlns:a16="http://schemas.microsoft.com/office/drawing/2014/main" id="{8F40389C-6C1C-9AC7-2E47-A32CDA54C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846667"/>
            <a:ext cx="10178322" cy="5032925"/>
          </a:xfrm>
        </p:spPr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Dijital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platformlarının </a:t>
            </a:r>
            <a:r>
              <a:rPr lang="tr-TR" sz="1800" dirty="0" err="1">
                <a:effectLst/>
                <a:latin typeface="AGaramondPro"/>
              </a:rPr>
              <a:t>gelişip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yaygınlaşması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alanında insanların hem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çeşitli</a:t>
            </a:r>
            <a:r>
              <a:rPr lang="tr-TR" sz="1800" dirty="0">
                <a:effectLst/>
                <a:latin typeface="AGaramondPro"/>
              </a:rPr>
              <a:t> hem de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boyutlu sosyal etkinlik alanları yaratarak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ağlarını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genişletmiştir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Dijital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ağı</a:t>
            </a:r>
            <a:r>
              <a:rPr lang="tr-TR" sz="1800" dirty="0">
                <a:effectLst/>
                <a:latin typeface="AGaramondPro"/>
              </a:rPr>
              <a:t> ve boyutları </a:t>
            </a:r>
            <a:r>
              <a:rPr lang="tr-TR" sz="1800" dirty="0" err="1">
                <a:effectLst/>
                <a:latin typeface="AGaramondPro"/>
              </a:rPr>
              <a:t>genişledikçe</a:t>
            </a:r>
            <a:r>
              <a:rPr lang="tr-TR" sz="1800" dirty="0">
                <a:effectLst/>
                <a:latin typeface="AGaramondPro"/>
              </a:rPr>
              <a:t> insanların her aile bireyleriyle hem de sosyal </a:t>
            </a:r>
            <a:r>
              <a:rPr lang="tr-TR" sz="1800" dirty="0" err="1">
                <a:effectLst/>
                <a:latin typeface="AGaramondPro"/>
              </a:rPr>
              <a:t>çevreleriyle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kurma </a:t>
            </a:r>
            <a:r>
              <a:rPr lang="tr-TR" sz="1800" dirty="0" err="1">
                <a:effectLst/>
                <a:latin typeface="AGaramondPro"/>
              </a:rPr>
              <a:t>biçimlerinin</a:t>
            </a:r>
            <a:r>
              <a:rPr lang="tr-TR" sz="1800" dirty="0">
                <a:effectLst/>
                <a:latin typeface="AGaramondPro"/>
              </a:rPr>
              <a:t> nasıl ve ne kadar </a:t>
            </a:r>
            <a:r>
              <a:rPr lang="tr-TR" sz="1800" dirty="0" err="1">
                <a:effectLst/>
                <a:latin typeface="AGaramondPro"/>
              </a:rPr>
              <a:t>gerçekleşeceğinin</a:t>
            </a:r>
            <a:r>
              <a:rPr lang="tr-TR" sz="1800" dirty="0">
                <a:effectLst/>
                <a:latin typeface="AGaramondPro"/>
              </a:rPr>
              <a:t> kuralları da belirsiz ve </a:t>
            </a:r>
            <a:r>
              <a:rPr lang="tr-TR" sz="1800" dirty="0" err="1">
                <a:effectLst/>
                <a:latin typeface="AGaramondPro"/>
              </a:rPr>
              <a:t>muğlak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biçim</a:t>
            </a:r>
            <a:r>
              <a:rPr lang="tr-TR" sz="1800" dirty="0">
                <a:effectLst/>
                <a:latin typeface="AGaramondPro"/>
              </a:rPr>
              <a:t> almaya </a:t>
            </a:r>
            <a:r>
              <a:rPr lang="tr-TR" sz="1800" dirty="0" err="1">
                <a:effectLst/>
                <a:latin typeface="AGaramondPro"/>
              </a:rPr>
              <a:t>başlamıştır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İletişimin</a:t>
            </a:r>
            <a:r>
              <a:rPr lang="tr-TR" sz="1800" dirty="0">
                <a:effectLst/>
                <a:latin typeface="AGaramondPro"/>
              </a:rPr>
              <a:t> sınırlarını belirleyen </a:t>
            </a:r>
            <a:r>
              <a:rPr lang="tr-TR" sz="1800" dirty="0" err="1">
                <a:effectLst/>
                <a:latin typeface="AGaramondPro"/>
              </a:rPr>
              <a:t>özel</a:t>
            </a:r>
            <a:r>
              <a:rPr lang="tr-TR" sz="1800" dirty="0">
                <a:effectLst/>
                <a:latin typeface="AGaramondPro"/>
              </a:rPr>
              <a:t> alan, </a:t>
            </a:r>
            <a:r>
              <a:rPr lang="tr-TR" sz="1800" dirty="0" err="1">
                <a:effectLst/>
                <a:latin typeface="AGaramondPro"/>
              </a:rPr>
              <a:t>özerklik</a:t>
            </a:r>
            <a:r>
              <a:rPr lang="tr-TR" sz="1800" dirty="0">
                <a:effectLst/>
                <a:latin typeface="AGaramondPro"/>
              </a:rPr>
              <a:t>, mahremiyet duygusu ve etik kodların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araçları</a:t>
            </a:r>
            <a:r>
              <a:rPr lang="tr-TR" sz="1800" dirty="0">
                <a:effectLst/>
                <a:latin typeface="AGaramondPro"/>
              </a:rPr>
              <a:t> kadar hızlı </a:t>
            </a:r>
            <a:r>
              <a:rPr lang="tr-TR" sz="1800" dirty="0" err="1">
                <a:effectLst/>
                <a:latin typeface="AGaramondPro"/>
              </a:rPr>
              <a:t>gelişmesi</a:t>
            </a:r>
            <a:r>
              <a:rPr lang="tr-TR" sz="1800" dirty="0">
                <a:effectLst/>
                <a:latin typeface="AGaramondPro"/>
              </a:rPr>
              <a:t> zaten beklenen bir durum </a:t>
            </a:r>
            <a:r>
              <a:rPr lang="tr-TR" sz="1800" dirty="0" err="1">
                <a:effectLst/>
                <a:latin typeface="AGaramondPro"/>
              </a:rPr>
              <a:t>değildir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Sonuc</a:t>
            </a:r>
            <a:r>
              <a:rPr lang="tr-TR" sz="1800" dirty="0">
                <a:effectLst/>
                <a:latin typeface="AGaramondPro"/>
              </a:rPr>
              <a:t>̧ olarak, sosyal </a:t>
            </a:r>
            <a:r>
              <a:rPr lang="tr-TR" sz="1800" dirty="0" err="1">
                <a:effectLst/>
                <a:latin typeface="AGaramondPro"/>
              </a:rPr>
              <a:t>ilişkilerin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yaşandığı</a:t>
            </a:r>
            <a:r>
              <a:rPr lang="tr-TR" sz="1800" dirty="0">
                <a:effectLst/>
                <a:latin typeface="AGaramondPro"/>
              </a:rPr>
              <a:t> yeni bir alan olarak dijital platformları ve yeni medya </a:t>
            </a:r>
            <a:r>
              <a:rPr lang="tr-TR" sz="1800" dirty="0" err="1">
                <a:effectLst/>
                <a:latin typeface="AGaramondPro"/>
              </a:rPr>
              <a:t>yaygınlaştığı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ölçüde</a:t>
            </a:r>
            <a:r>
              <a:rPr lang="tr-TR" sz="1800" dirty="0">
                <a:effectLst/>
                <a:latin typeface="AGaramondPro"/>
              </a:rPr>
              <a:t> aile </a:t>
            </a:r>
            <a:r>
              <a:rPr lang="tr-TR" sz="1800" dirty="0" err="1">
                <a:effectLst/>
                <a:latin typeface="AGaramondPro"/>
              </a:rPr>
              <a:t>ilişkilerinde</a:t>
            </a:r>
            <a:r>
              <a:rPr lang="tr-TR" sz="1800" dirty="0">
                <a:effectLst/>
                <a:latin typeface="AGaramondPro"/>
              </a:rPr>
              <a:t>, boş zaman etkinlikleri, internet </a:t>
            </a:r>
            <a:r>
              <a:rPr lang="tr-TR" sz="1800" dirty="0" err="1">
                <a:effectLst/>
                <a:latin typeface="AGaramondPro"/>
              </a:rPr>
              <a:t>bağımlılığı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ebeveyn-çocuk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ilişkilerinde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gözetim</a:t>
            </a:r>
            <a:r>
              <a:rPr lang="tr-TR" sz="1800" dirty="0">
                <a:effectLst/>
                <a:latin typeface="AGaramondPro"/>
              </a:rPr>
              <a:t> ve mahremiyet </a:t>
            </a:r>
            <a:r>
              <a:rPr lang="tr-TR" sz="1800" dirty="0" err="1">
                <a:effectLst/>
                <a:latin typeface="AGaramondPro"/>
              </a:rPr>
              <a:t>tartışmalarını</a:t>
            </a:r>
            <a:r>
              <a:rPr lang="tr-TR" sz="1800" dirty="0">
                <a:effectLst/>
                <a:latin typeface="AGaramondPro"/>
              </a:rPr>
              <a:t> da beraberinde </a:t>
            </a:r>
            <a:r>
              <a:rPr lang="tr-TR" sz="1800" dirty="0" err="1">
                <a:effectLst/>
                <a:latin typeface="AGaramondPro"/>
              </a:rPr>
              <a:t>getirmiştir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69074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C6D38B-0436-B1DA-F4AB-3F3E8D374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8E7696B-1F8B-C971-EAD3-3DE986C244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704623"/>
            <a:ext cx="10178322" cy="4174970"/>
          </a:xfrm>
        </p:spPr>
        <p:txBody>
          <a:bodyPr/>
          <a:lstStyle/>
          <a:p>
            <a:r>
              <a:rPr lang="tr-TR" sz="1800" dirty="0" err="1">
                <a:effectLst/>
                <a:latin typeface="AGaramondPro"/>
              </a:rPr>
              <a:t>Araştırmaların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gösterdiği</a:t>
            </a:r>
            <a:r>
              <a:rPr lang="tr-TR" sz="1800" dirty="0">
                <a:effectLst/>
                <a:latin typeface="AGaramondPro"/>
              </a:rPr>
              <a:t> kadarıyla, </a:t>
            </a:r>
            <a:r>
              <a:rPr lang="tr-TR" sz="1800" dirty="0" err="1">
                <a:effectLst/>
                <a:latin typeface="AGaramondPro"/>
              </a:rPr>
              <a:t>gerçek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şiddet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gerçekçi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şiddet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görüntüleri</a:t>
            </a:r>
            <a:r>
              <a:rPr lang="tr-TR" sz="1800" dirty="0">
                <a:effectLst/>
                <a:latin typeface="AGaramondPro"/>
              </a:rPr>
              <a:t> ve hayvan istismarı </a:t>
            </a:r>
            <a:r>
              <a:rPr lang="tr-TR" sz="1800" dirty="0" err="1">
                <a:effectLst/>
                <a:latin typeface="AGaramondPro"/>
              </a:rPr>
              <a:t>görüntüleri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şiddet</a:t>
            </a:r>
            <a:r>
              <a:rPr lang="tr-TR" sz="1800" dirty="0">
                <a:effectLst/>
                <a:latin typeface="AGaramondPro"/>
              </a:rPr>
              <a:t> pornografisi </a:t>
            </a:r>
            <a:r>
              <a:rPr lang="tr-TR" sz="1800" dirty="0" err="1">
                <a:effectLst/>
                <a:latin typeface="AGaramondPro"/>
              </a:rPr>
              <a:t>görüntüleri</a:t>
            </a:r>
            <a:r>
              <a:rPr lang="tr-TR" sz="1800" dirty="0">
                <a:effectLst/>
                <a:latin typeface="AGaramondPro"/>
              </a:rPr>
              <a:t> internet </a:t>
            </a:r>
            <a:r>
              <a:rPr lang="tr-TR" sz="1800" dirty="0" err="1">
                <a:effectLst/>
                <a:latin typeface="AGaramondPro"/>
              </a:rPr>
              <a:t>dünyasının</a:t>
            </a:r>
            <a:r>
              <a:rPr lang="tr-TR" sz="1800" dirty="0">
                <a:effectLst/>
                <a:latin typeface="AGaramondPro"/>
              </a:rPr>
              <a:t> dijital platformlarından </a:t>
            </a:r>
            <a:r>
              <a:rPr lang="tr-TR" sz="1800" dirty="0" err="1">
                <a:effectLst/>
                <a:latin typeface="AGaramondPro"/>
              </a:rPr>
              <a:t>çocukları</a:t>
            </a:r>
            <a:r>
              <a:rPr lang="tr-TR" sz="1800" dirty="0">
                <a:effectLst/>
                <a:latin typeface="AGaramondPro"/>
              </a:rPr>
              <a:t> bekleyen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risklerdir. </a:t>
            </a:r>
          </a:p>
          <a:p>
            <a:r>
              <a:rPr lang="tr-TR" sz="1800" dirty="0" err="1">
                <a:effectLst/>
                <a:latin typeface="AGaramondPro"/>
              </a:rPr>
              <a:t>Görüntüler</a:t>
            </a:r>
            <a:r>
              <a:rPr lang="tr-TR" sz="1800" dirty="0">
                <a:effectLst/>
                <a:latin typeface="AGaramondPro"/>
              </a:rPr>
              <a:t> veya </a:t>
            </a:r>
            <a:r>
              <a:rPr lang="tr-TR" sz="1800" dirty="0" err="1">
                <a:effectLst/>
                <a:latin typeface="AGaramondPro"/>
              </a:rPr>
              <a:t>fotoğrafların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kişisel</a:t>
            </a:r>
            <a:r>
              <a:rPr lang="tr-TR" sz="1800" dirty="0">
                <a:effectLst/>
                <a:latin typeface="AGaramondPro"/>
              </a:rPr>
              <a:t> bilgilerin istenmeyen </a:t>
            </a:r>
            <a:r>
              <a:rPr lang="tr-TR" sz="1800" dirty="0" err="1">
                <a:effectLst/>
                <a:latin typeface="AGaramondPro"/>
              </a:rPr>
              <a:t>paylaşımları</a:t>
            </a:r>
            <a:r>
              <a:rPr lang="tr-TR" sz="1800" dirty="0">
                <a:effectLst/>
                <a:latin typeface="AGaramondPro"/>
              </a:rPr>
              <a:t> internette </a:t>
            </a:r>
            <a:r>
              <a:rPr lang="tr-TR" sz="1800" dirty="0" err="1">
                <a:effectLst/>
                <a:latin typeface="AGaramondPro"/>
              </a:rPr>
              <a:t>büyük</a:t>
            </a:r>
            <a:r>
              <a:rPr lang="tr-TR" sz="1800" dirty="0">
                <a:effectLst/>
                <a:latin typeface="AGaramondPro"/>
              </a:rPr>
              <a:t> bir hukuksal kara delik olarak </a:t>
            </a:r>
            <a:r>
              <a:rPr lang="tr-TR" sz="1800" dirty="0" err="1">
                <a:effectLst/>
                <a:latin typeface="AGaramondPro"/>
              </a:rPr>
              <a:t>büyümeye</a:t>
            </a:r>
            <a:r>
              <a:rPr lang="tr-TR" sz="1800" dirty="0">
                <a:effectLst/>
                <a:latin typeface="AGaramondPro"/>
              </a:rPr>
              <a:t> devam ediyor. </a:t>
            </a:r>
          </a:p>
          <a:p>
            <a:r>
              <a:rPr lang="tr-TR" sz="1800" dirty="0" err="1">
                <a:effectLst/>
                <a:latin typeface="AGaramondPro"/>
              </a:rPr>
              <a:t>Küçük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yaştaki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zararlı </a:t>
            </a:r>
            <a:r>
              <a:rPr lang="tr-TR" sz="1800" dirty="0" err="1">
                <a:effectLst/>
                <a:latin typeface="AGaramondPro"/>
              </a:rPr>
              <a:t>içeriklere</a:t>
            </a:r>
            <a:r>
              <a:rPr lang="tr-TR" sz="1800" dirty="0">
                <a:effectLst/>
                <a:latin typeface="AGaramondPro"/>
              </a:rPr>
              <a:t> maruz kalma riskleri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daha </a:t>
            </a:r>
            <a:r>
              <a:rPr lang="tr-TR" sz="1800" dirty="0" err="1">
                <a:effectLst/>
                <a:latin typeface="AGaramondPro"/>
              </a:rPr>
              <a:t>fazlalaşmaktadır</a:t>
            </a:r>
            <a:r>
              <a:rPr lang="tr-TR" sz="1800" dirty="0">
                <a:effectLst/>
                <a:latin typeface="AGaramondPro"/>
              </a:rPr>
              <a:t>.</a:t>
            </a:r>
          </a:p>
          <a:p>
            <a:r>
              <a:rPr lang="tr-TR" sz="1800" dirty="0">
                <a:latin typeface="AGaramondPro"/>
              </a:rPr>
              <a:t>Ç</a:t>
            </a:r>
            <a:r>
              <a:rPr lang="tr-TR" sz="1800" dirty="0">
                <a:effectLst/>
                <a:latin typeface="AGaramondPro"/>
              </a:rPr>
              <a:t>ocuklar </a:t>
            </a:r>
            <a:r>
              <a:rPr lang="tr-TR" sz="1800" dirty="0" err="1">
                <a:effectLst/>
                <a:latin typeface="AGaramondPro"/>
              </a:rPr>
              <a:t>büyürken</a:t>
            </a:r>
            <a:r>
              <a:rPr lang="tr-TR" sz="1800" dirty="0">
                <a:effectLst/>
                <a:latin typeface="AGaramondPro"/>
              </a:rPr>
              <a:t> internette zararlı </a:t>
            </a:r>
            <a:r>
              <a:rPr lang="tr-TR" sz="1800" dirty="0" err="1">
                <a:effectLst/>
                <a:latin typeface="AGaramondPro"/>
              </a:rPr>
              <a:t>içeriklere</a:t>
            </a:r>
            <a:r>
              <a:rPr lang="tr-TR" sz="1800" dirty="0">
                <a:effectLst/>
                <a:latin typeface="AGaramondPro"/>
              </a:rPr>
              <a:t> maruz kalma riskleri de </a:t>
            </a:r>
            <a:r>
              <a:rPr lang="tr-TR" sz="1800" dirty="0" err="1">
                <a:effectLst/>
                <a:latin typeface="AGaramondPro"/>
              </a:rPr>
              <a:t>büyüyor</a:t>
            </a:r>
            <a:r>
              <a:rPr lang="tr-TR" sz="1800" dirty="0">
                <a:effectLst/>
                <a:latin typeface="AGaramondPro"/>
              </a:rPr>
              <a:t>. Uygun olmayan </a:t>
            </a:r>
            <a:r>
              <a:rPr lang="tr-TR" sz="1800" dirty="0" err="1">
                <a:effectLst/>
                <a:latin typeface="AGaramondPro"/>
              </a:rPr>
              <a:t>davranışlara</a:t>
            </a:r>
            <a:r>
              <a:rPr lang="tr-TR" sz="1800" dirty="0">
                <a:effectLst/>
                <a:latin typeface="AGaramondPro"/>
              </a:rPr>
              <a:t> en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maruz kalınan yaş </a:t>
            </a:r>
            <a:r>
              <a:rPr lang="tr-TR" sz="1800" dirty="0" err="1">
                <a:effectLst/>
                <a:latin typeface="AGaramondPro"/>
              </a:rPr>
              <a:t>aralığı</a:t>
            </a:r>
            <a:r>
              <a:rPr lang="tr-TR" sz="1800" dirty="0">
                <a:effectLst/>
                <a:latin typeface="AGaramondPro"/>
              </a:rPr>
              <a:t> 9-10 </a:t>
            </a:r>
            <a:r>
              <a:rPr lang="tr-TR" sz="1800" dirty="0" err="1">
                <a:effectLst/>
                <a:latin typeface="AGaramondPro"/>
              </a:rPr>
              <a:t>yaşlardır</a:t>
            </a:r>
            <a:r>
              <a:rPr lang="tr-TR" sz="1800" dirty="0">
                <a:effectLst/>
                <a:latin typeface="AGaramondPro"/>
              </a:rPr>
              <a:t>. </a:t>
            </a:r>
            <a:r>
              <a:rPr lang="tr-TR" sz="1800" dirty="0" err="1">
                <a:effectLst/>
                <a:latin typeface="AGaramondPro"/>
              </a:rPr>
              <a:t>Zorbalığa</a:t>
            </a:r>
            <a:r>
              <a:rPr lang="tr-TR" sz="1800" dirty="0">
                <a:effectLst/>
                <a:latin typeface="AGaramondPro"/>
              </a:rPr>
              <a:t> maruz kalma </a:t>
            </a:r>
            <a:r>
              <a:rPr lang="tr-TR" sz="1800" dirty="0" err="1">
                <a:effectLst/>
                <a:latin typeface="AGaramondPro"/>
              </a:rPr>
              <a:t>yaşı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büyürken</a:t>
            </a:r>
            <a:r>
              <a:rPr lang="tr-TR" sz="1800" dirty="0">
                <a:effectLst/>
                <a:latin typeface="AGaramondPro"/>
              </a:rPr>
              <a:t> artmakta ve 13-14 </a:t>
            </a:r>
            <a:r>
              <a:rPr lang="tr-TR" sz="1800" dirty="0" err="1">
                <a:effectLst/>
                <a:latin typeface="AGaramondPro"/>
              </a:rPr>
              <a:t>yaşlarında</a:t>
            </a:r>
            <a:r>
              <a:rPr lang="tr-TR" sz="1800" dirty="0">
                <a:effectLst/>
                <a:latin typeface="AGaramondPro"/>
              </a:rPr>
              <a:t> zirveye </a:t>
            </a:r>
            <a:r>
              <a:rPr lang="tr-TR" sz="1800" dirty="0" err="1">
                <a:effectLst/>
                <a:latin typeface="AGaramondPro"/>
              </a:rPr>
              <a:t>ulaşmaktadır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6327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2D88177-C3BB-1C4B-A2D0-8869D1BF0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F445D1D-33BC-7750-A466-22501D503B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749779"/>
            <a:ext cx="10178322" cy="4129814"/>
          </a:xfrm>
        </p:spPr>
        <p:txBody>
          <a:bodyPr>
            <a:normAutofit lnSpcReduction="10000"/>
          </a:bodyPr>
          <a:lstStyle/>
          <a:p>
            <a:r>
              <a:rPr lang="tr-TR" sz="1800" dirty="0">
                <a:effectLst/>
                <a:latin typeface="AGaramondPro"/>
              </a:rPr>
              <a:t>Peki ebeveynler </a:t>
            </a:r>
            <a:r>
              <a:rPr lang="tr-TR" sz="1800" dirty="0" err="1">
                <a:effectLst/>
                <a:latin typeface="AGaramondPro"/>
              </a:rPr>
              <a:t>çocuklarını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güvende</a:t>
            </a:r>
            <a:r>
              <a:rPr lang="tr-TR" sz="1800" dirty="0">
                <a:effectLst/>
                <a:latin typeface="AGaramondPro"/>
              </a:rPr>
              <a:t> tutabilmek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yeterince </a:t>
            </a:r>
            <a:r>
              <a:rPr lang="tr-TR" sz="1800" dirty="0" err="1">
                <a:effectLst/>
                <a:latin typeface="AGaramondPro"/>
              </a:rPr>
              <a:t>çaba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gösteriyor</a:t>
            </a:r>
            <a:r>
              <a:rPr lang="tr-TR" sz="1800" dirty="0">
                <a:effectLst/>
                <a:latin typeface="AGaramondPro"/>
              </a:rPr>
              <a:t> mu? </a:t>
            </a:r>
            <a:r>
              <a:rPr lang="tr-TR" sz="1800" b="1" dirty="0">
                <a:effectLst/>
                <a:latin typeface="AGaramondPro"/>
              </a:rPr>
              <a:t>Y</a:t>
            </a:r>
            <a:r>
              <a:rPr lang="tr-TR" sz="1800" dirty="0">
                <a:effectLst/>
                <a:latin typeface="AGaramondPro"/>
              </a:rPr>
              <a:t>apılan </a:t>
            </a:r>
            <a:r>
              <a:rPr lang="tr-TR" sz="1800" dirty="0" err="1">
                <a:effectLst/>
                <a:latin typeface="AGaramondPro"/>
              </a:rPr>
              <a:t>araştırmalara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özellikle</a:t>
            </a:r>
            <a:r>
              <a:rPr lang="tr-TR" sz="1800" dirty="0">
                <a:effectLst/>
                <a:latin typeface="AGaramondPro"/>
              </a:rPr>
              <a:t> 8-13 yaş </a:t>
            </a:r>
            <a:r>
              <a:rPr lang="tr-TR" sz="1800" dirty="0" err="1">
                <a:effectLst/>
                <a:latin typeface="AGaramondPro"/>
              </a:rPr>
              <a:t>aralığındaki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ebeveynlerinin, </a:t>
            </a:r>
            <a:r>
              <a:rPr lang="tr-TR" sz="1800" dirty="0" err="1">
                <a:effectLst/>
                <a:latin typeface="AGaramondPro"/>
              </a:rPr>
              <a:t>çocuklarıyla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çevrimiçi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güvende</a:t>
            </a:r>
            <a:r>
              <a:rPr lang="tr-TR" sz="1800" dirty="0">
                <a:effectLst/>
                <a:latin typeface="AGaramondPro"/>
              </a:rPr>
              <a:t> kalma ihtiyacı hakkında </a:t>
            </a:r>
            <a:r>
              <a:rPr lang="tr-TR" sz="1800" dirty="0" err="1">
                <a:effectLst/>
                <a:latin typeface="AGaramondPro"/>
              </a:rPr>
              <a:t>konuşma</a:t>
            </a:r>
            <a:r>
              <a:rPr lang="tr-TR" sz="1800" dirty="0">
                <a:effectLst/>
                <a:latin typeface="AGaramondPro"/>
              </a:rPr>
              <a:t> yap- maktan </a:t>
            </a:r>
            <a:r>
              <a:rPr lang="tr-TR" sz="1800" dirty="0" err="1">
                <a:effectLst/>
                <a:latin typeface="AGaramondPro"/>
              </a:rPr>
              <a:t>kaçındıklarını</a:t>
            </a:r>
            <a:r>
              <a:rPr lang="tr-TR" sz="1800" dirty="0">
                <a:effectLst/>
                <a:latin typeface="AGaramondPro"/>
              </a:rPr>
              <a:t> ortaya koymaktadır. </a:t>
            </a:r>
            <a:endParaRPr lang="tr-TR" dirty="0"/>
          </a:p>
          <a:p>
            <a:r>
              <a:rPr lang="tr-TR" sz="1800" dirty="0" err="1">
                <a:effectLst/>
                <a:latin typeface="AGaramondPro"/>
              </a:rPr>
              <a:t>Araştırmalara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, aslında internete girme </a:t>
            </a:r>
            <a:r>
              <a:rPr lang="tr-TR" sz="1800" dirty="0" err="1">
                <a:effectLst/>
                <a:latin typeface="AGaramondPro"/>
              </a:rPr>
              <a:t>yaşı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düşerken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küçük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internete girme </a:t>
            </a:r>
            <a:r>
              <a:rPr lang="tr-TR" sz="1800" dirty="0" err="1">
                <a:effectLst/>
                <a:latin typeface="AGaramondPro"/>
              </a:rPr>
              <a:t>sıklığı</a:t>
            </a:r>
            <a:r>
              <a:rPr lang="tr-TR" sz="1800" dirty="0">
                <a:effectLst/>
                <a:latin typeface="AGaramondPro"/>
              </a:rPr>
              <a:t> artarken ebeveynler </a:t>
            </a:r>
            <a:r>
              <a:rPr lang="tr-TR" sz="1800" dirty="0" err="1">
                <a:effectLst/>
                <a:latin typeface="AGaramondPro"/>
              </a:rPr>
              <a:t>çevrimiçi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güvenlikle</a:t>
            </a:r>
            <a:r>
              <a:rPr lang="tr-TR" sz="1800" dirty="0">
                <a:effectLst/>
                <a:latin typeface="AGaramondPro"/>
              </a:rPr>
              <a:t> ilgili konuların genellikle ergenleri </a:t>
            </a:r>
            <a:r>
              <a:rPr lang="tr-TR" sz="1800" dirty="0" err="1">
                <a:effectLst/>
                <a:latin typeface="AGaramondPro"/>
              </a:rPr>
              <a:t>ilgilendirdiğine</a:t>
            </a:r>
            <a:r>
              <a:rPr lang="tr-TR" sz="1800" dirty="0">
                <a:effectLst/>
                <a:latin typeface="AGaramondPro"/>
              </a:rPr>
              <a:t> dair </a:t>
            </a:r>
            <a:r>
              <a:rPr lang="tr-TR" sz="1800" dirty="0" err="1">
                <a:effectLst/>
                <a:latin typeface="AGaramondPro"/>
              </a:rPr>
              <a:t>yanlıs</a:t>
            </a:r>
            <a:r>
              <a:rPr lang="tr-TR" sz="1800" dirty="0">
                <a:effectLst/>
                <a:latin typeface="AGaramondPro"/>
              </a:rPr>
              <a:t>̧ bir kanaate sahip </a:t>
            </a:r>
            <a:r>
              <a:rPr lang="tr-TR" sz="1800" dirty="0" err="1">
                <a:effectLst/>
                <a:latin typeface="AGaramondPro"/>
              </a:rPr>
              <a:t>görünüyorlar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Hatta, ergenlikte bile, pek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ebeveyn internet </a:t>
            </a:r>
            <a:r>
              <a:rPr lang="tr-TR" sz="1800" dirty="0" err="1">
                <a:effectLst/>
                <a:latin typeface="AGaramondPro"/>
              </a:rPr>
              <a:t>güvenliği</a:t>
            </a:r>
            <a:r>
              <a:rPr lang="tr-TR" sz="1800" dirty="0">
                <a:effectLst/>
                <a:latin typeface="AGaramondPro"/>
              </a:rPr>
              <a:t> konusundaki </a:t>
            </a:r>
            <a:r>
              <a:rPr lang="tr-TR" sz="1800" dirty="0" err="1">
                <a:effectLst/>
                <a:latin typeface="AGaramondPro"/>
              </a:rPr>
              <a:t>sorumluluğu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üstlenmek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isteksiz. Ebeveynlerin </a:t>
            </a:r>
            <a:r>
              <a:rPr lang="tr-TR" sz="1800" dirty="0" err="1">
                <a:effectLst/>
                <a:latin typeface="AGaramondPro"/>
              </a:rPr>
              <a:t>çoğu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internette </a:t>
            </a:r>
            <a:r>
              <a:rPr lang="tr-TR" sz="1800" dirty="0" err="1">
                <a:effectLst/>
                <a:latin typeface="AGaramondPro"/>
              </a:rPr>
              <a:t>çevrimiçi</a:t>
            </a:r>
            <a:r>
              <a:rPr lang="tr-TR" sz="1800" dirty="0">
                <a:effectLst/>
                <a:latin typeface="AGaramondPro"/>
              </a:rPr>
              <a:t> olarak </a:t>
            </a:r>
            <a:r>
              <a:rPr lang="tr-TR" sz="1800" dirty="0" err="1">
                <a:effectLst/>
                <a:latin typeface="AGaramondPro"/>
              </a:rPr>
              <a:t>yaşadıkları</a:t>
            </a:r>
            <a:r>
              <a:rPr lang="tr-TR" sz="1800" dirty="0">
                <a:effectLst/>
                <a:latin typeface="AGaramondPro"/>
              </a:rPr>
              <a:t> bir sorun hakkında soru sorarlarsa </a:t>
            </a:r>
            <a:r>
              <a:rPr lang="tr-TR" sz="1800" dirty="0" err="1">
                <a:effectLst/>
                <a:latin typeface="AGaramondPro"/>
              </a:rPr>
              <a:t>çocuklarını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başka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yetişkine</a:t>
            </a:r>
            <a:r>
              <a:rPr lang="tr-TR" sz="1800" dirty="0">
                <a:effectLst/>
                <a:latin typeface="AGaramondPro"/>
              </a:rPr>
              <a:t> veya </a:t>
            </a:r>
            <a:r>
              <a:rPr lang="tr-TR" sz="1800" dirty="0" err="1">
                <a:effectLst/>
                <a:latin typeface="AGaramondPro"/>
              </a:rPr>
              <a:t>kardeşlerine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yönlendirmektedir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gelişim</a:t>
            </a:r>
            <a:r>
              <a:rPr lang="tr-TR" sz="1800" dirty="0">
                <a:effectLst/>
                <a:latin typeface="AGaramondPro"/>
              </a:rPr>
              <a:t> uzmanları da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online riskler konusunda en kritik </a:t>
            </a:r>
            <a:r>
              <a:rPr lang="tr-TR" sz="1800" dirty="0" err="1">
                <a:effectLst/>
                <a:latin typeface="AGaramondPro"/>
              </a:rPr>
              <a:t>dönemde</a:t>
            </a:r>
            <a:r>
              <a:rPr lang="tr-TR" sz="1800" dirty="0">
                <a:effectLst/>
                <a:latin typeface="AGaramondPro"/>
              </a:rPr>
              <a:t> tavsiye ve destekten yoksun kaldıklarını ve ebeveynlerin bu konuda sivil toplum </a:t>
            </a:r>
            <a:r>
              <a:rPr lang="tr-TR" sz="1800" dirty="0" err="1">
                <a:effectLst/>
                <a:latin typeface="AGaramondPro"/>
              </a:rPr>
              <a:t>örgütlerini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eğitim</a:t>
            </a:r>
            <a:r>
              <a:rPr lang="tr-TR" sz="1800" dirty="0">
                <a:effectLst/>
                <a:latin typeface="AGaramondPro"/>
              </a:rPr>
              <a:t> kurumlarının ve ilgili </a:t>
            </a:r>
            <a:r>
              <a:rPr lang="tr-TR" sz="1800" dirty="0" err="1">
                <a:effectLst/>
                <a:latin typeface="AGaramondPro"/>
              </a:rPr>
              <a:t>bürokratik</a:t>
            </a:r>
            <a:r>
              <a:rPr lang="tr-TR" sz="1800" dirty="0">
                <a:effectLst/>
                <a:latin typeface="AGaramondPro"/>
              </a:rPr>
              <a:t> kurumların daha fazla sorumluluk almaları konusunda seslerini </a:t>
            </a:r>
            <a:r>
              <a:rPr lang="tr-TR" sz="1800" dirty="0" err="1">
                <a:effectLst/>
                <a:latin typeface="AGaramondPro"/>
              </a:rPr>
              <a:t>yükseltmeleri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gerektiğini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sürmektedir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92987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CF6A34-4E27-AF9B-C6D1-5BCF3D19D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6404F2-8893-AA9B-BDB4-19519D20F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415822"/>
            <a:ext cx="10178322" cy="3463770"/>
          </a:xfrm>
        </p:spPr>
        <p:txBody>
          <a:bodyPr>
            <a:normAutofit fontScale="92500" lnSpcReduction="20000"/>
          </a:bodyPr>
          <a:lstStyle/>
          <a:p>
            <a:r>
              <a:rPr lang="tr-TR" sz="1800" dirty="0" err="1">
                <a:latin typeface="AGaramondPro"/>
              </a:rPr>
              <a:t>B</a:t>
            </a:r>
            <a:r>
              <a:rPr lang="tr-TR" sz="1800" dirty="0" err="1">
                <a:effectLst/>
                <a:latin typeface="AGaramondPro"/>
              </a:rPr>
              <a:t>irçok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araştırma</a:t>
            </a:r>
            <a:r>
              <a:rPr lang="tr-TR" sz="1800" dirty="0">
                <a:effectLst/>
                <a:latin typeface="AGaramondPro"/>
              </a:rPr>
              <a:t> internet </a:t>
            </a:r>
            <a:r>
              <a:rPr lang="tr-TR" sz="1800" dirty="0" err="1">
                <a:effectLst/>
                <a:latin typeface="AGaramondPro"/>
              </a:rPr>
              <a:t>güvenliği</a:t>
            </a:r>
            <a:r>
              <a:rPr lang="tr-TR" sz="1800" dirty="0">
                <a:effectLst/>
                <a:latin typeface="AGaramondPro"/>
              </a:rPr>
              <a:t> konusunda ebeveynler ve </a:t>
            </a:r>
            <a:r>
              <a:rPr lang="tr-TR" sz="1800" dirty="0" err="1">
                <a:effectLst/>
                <a:latin typeface="AGaramondPro"/>
              </a:rPr>
              <a:t>çocukları</a:t>
            </a:r>
            <a:r>
              <a:rPr lang="tr-TR" sz="1800" dirty="0">
                <a:effectLst/>
                <a:latin typeface="AGaramondPro"/>
              </a:rPr>
              <a:t> arasında </a:t>
            </a:r>
            <a:r>
              <a:rPr lang="tr-TR" sz="1800" dirty="0" err="1">
                <a:effectLst/>
                <a:latin typeface="AGaramondPro"/>
              </a:rPr>
              <a:t>açıkça</a:t>
            </a:r>
            <a:r>
              <a:rPr lang="tr-TR" sz="1800" dirty="0">
                <a:effectLst/>
                <a:latin typeface="AGaramondPro"/>
              </a:rPr>
              <a:t> kopukluklar ve </a:t>
            </a:r>
            <a:r>
              <a:rPr lang="tr-TR" sz="1800" dirty="0" err="1">
                <a:effectLst/>
                <a:latin typeface="AGaramondPro"/>
              </a:rPr>
              <a:t>anlaşmazlıklar</a:t>
            </a:r>
            <a:r>
              <a:rPr lang="tr-TR" sz="1800" dirty="0">
                <a:effectLst/>
                <a:latin typeface="AGaramondPro"/>
              </a:rPr>
              <a:t> ortaya </a:t>
            </a:r>
            <a:r>
              <a:rPr lang="tr-TR" sz="1800" dirty="0" err="1">
                <a:effectLst/>
                <a:latin typeface="AGaramondPro"/>
              </a:rPr>
              <a:t>çıkmaktadır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Ebeveynlerin </a:t>
            </a:r>
            <a:r>
              <a:rPr lang="tr-TR" sz="1800" dirty="0" err="1">
                <a:effectLst/>
                <a:latin typeface="AGaramondPro"/>
              </a:rPr>
              <a:t>çoğu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tanımadığı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kişilerce</a:t>
            </a:r>
            <a:r>
              <a:rPr lang="tr-TR" sz="1800" dirty="0">
                <a:effectLst/>
                <a:latin typeface="AGaramondPro"/>
              </a:rPr>
              <a:t> online ortamda </a:t>
            </a:r>
            <a:r>
              <a:rPr lang="tr-TR" sz="1800" dirty="0" err="1">
                <a:effectLst/>
                <a:latin typeface="AGaramondPro"/>
              </a:rPr>
              <a:t>erişilebilir</a:t>
            </a:r>
            <a:r>
              <a:rPr lang="tr-TR" sz="1800" dirty="0">
                <a:effectLst/>
                <a:latin typeface="AGaramondPro"/>
              </a:rPr>
              <a:t> olmasından </a:t>
            </a:r>
            <a:r>
              <a:rPr lang="tr-TR" sz="1800" dirty="0" err="1">
                <a:effectLst/>
                <a:latin typeface="AGaramondPro"/>
              </a:rPr>
              <a:t>endişe</a:t>
            </a:r>
            <a:r>
              <a:rPr lang="tr-TR" sz="1800" dirty="0">
                <a:effectLst/>
                <a:latin typeface="AGaramondPro"/>
              </a:rPr>
              <a:t> ediyor ve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az </a:t>
            </a:r>
            <a:r>
              <a:rPr lang="tr-TR" sz="1800" dirty="0" err="1">
                <a:effectLst/>
                <a:latin typeface="AGaramondPro"/>
              </a:rPr>
              <a:t>kişi</a:t>
            </a:r>
            <a:r>
              <a:rPr lang="tr-TR" sz="1800" dirty="0">
                <a:effectLst/>
                <a:latin typeface="AGaramondPro"/>
              </a:rPr>
              <a:t> mobil cihazlarda </a:t>
            </a:r>
            <a:r>
              <a:rPr lang="tr-TR" sz="1800" dirty="0" err="1">
                <a:effectLst/>
                <a:latin typeface="AGaramondPro"/>
              </a:rPr>
              <a:t>güvenlik</a:t>
            </a:r>
            <a:r>
              <a:rPr lang="tr-TR" sz="1800" dirty="0">
                <a:effectLst/>
                <a:latin typeface="AGaramondPro"/>
              </a:rPr>
              <a:t> yazılımı ve ebeveyn denetimleri veya filtre kullanarak </a:t>
            </a:r>
            <a:r>
              <a:rPr lang="tr-TR" sz="1800" dirty="0" err="1">
                <a:effectLst/>
                <a:latin typeface="AGaramondPro"/>
              </a:rPr>
              <a:t>çevrimiçi</a:t>
            </a:r>
            <a:r>
              <a:rPr lang="tr-TR" sz="1800" dirty="0">
                <a:effectLst/>
                <a:latin typeface="AGaramondPro"/>
              </a:rPr>
              <a:t> koruma </a:t>
            </a:r>
            <a:r>
              <a:rPr lang="tr-TR" sz="1800" dirty="0" err="1">
                <a:effectLst/>
                <a:latin typeface="AGaramondPro"/>
              </a:rPr>
              <a:t>sağlamayı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başarabiliyor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azının akıllı telefonlarında veya tabletlerinde ebeveyn kontrol uygulaması bulunmaktadır. </a:t>
            </a:r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 telefon veya tabletten internete </a:t>
            </a:r>
            <a:r>
              <a:rPr lang="tr-TR" sz="1800" dirty="0" err="1">
                <a:effectLst/>
                <a:latin typeface="AGaramondPro"/>
              </a:rPr>
              <a:t>eriştiklerinde</a:t>
            </a:r>
            <a:r>
              <a:rPr lang="tr-TR" sz="1800" dirty="0">
                <a:effectLst/>
                <a:latin typeface="AGaramondPro"/>
              </a:rPr>
              <a:t> ebeveynlerinin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bulduğu</a:t>
            </a:r>
            <a:r>
              <a:rPr lang="tr-TR" sz="1800" dirty="0">
                <a:effectLst/>
                <a:latin typeface="AGaramondPro"/>
              </a:rPr>
              <a:t> en hassas konu </a:t>
            </a:r>
            <a:r>
              <a:rPr lang="tr-TR" sz="1800" dirty="0" err="1">
                <a:effectLst/>
                <a:latin typeface="AGaramondPro"/>
              </a:rPr>
              <a:t>güvenlik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endişesidir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İnternette</a:t>
            </a:r>
            <a:r>
              <a:rPr lang="tr-TR" sz="1800" dirty="0">
                <a:effectLst/>
                <a:latin typeface="AGaramondPro"/>
              </a:rPr>
              <a:t> ebeveynler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açısından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endişe</a:t>
            </a:r>
            <a:r>
              <a:rPr lang="tr-TR" sz="1800" dirty="0">
                <a:effectLst/>
                <a:latin typeface="AGaramondPro"/>
              </a:rPr>
              <a:t> verici ve </a:t>
            </a:r>
            <a:r>
              <a:rPr lang="tr-TR" sz="1800" dirty="0" err="1">
                <a:effectLst/>
                <a:latin typeface="AGaramondPro"/>
              </a:rPr>
              <a:t>güvenlik</a:t>
            </a:r>
            <a:r>
              <a:rPr lang="tr-TR" sz="1800" dirty="0">
                <a:effectLst/>
                <a:latin typeface="AGaramondPro"/>
              </a:rPr>
              <a:t> sorunu </a:t>
            </a:r>
            <a:r>
              <a:rPr lang="tr-TR" sz="1800" dirty="0" err="1">
                <a:effectLst/>
                <a:latin typeface="AGaramondPro"/>
              </a:rPr>
              <a:t>oluşturabilecek</a:t>
            </a:r>
            <a:r>
              <a:rPr lang="tr-TR" sz="1800" dirty="0">
                <a:effectLst/>
                <a:latin typeface="AGaramondPro"/>
              </a:rPr>
              <a:t> olguları sıralayacak olursak uygunsuz web sitelerine girilmesi,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kişisel</a:t>
            </a:r>
            <a:r>
              <a:rPr lang="tr-TR" sz="1800" dirty="0">
                <a:effectLst/>
                <a:latin typeface="AGaramondPro"/>
              </a:rPr>
              <a:t> bilgilerini yabancılara iletmesi, dijital ortamlarda </a:t>
            </a:r>
            <a:r>
              <a:rPr lang="tr-TR" sz="1800" dirty="0" err="1">
                <a:effectLst/>
                <a:latin typeface="AGaramondPro"/>
              </a:rPr>
              <a:t>aşırı</a:t>
            </a:r>
            <a:r>
              <a:rPr lang="tr-TR" sz="1800" dirty="0">
                <a:effectLst/>
                <a:latin typeface="AGaramondPro"/>
              </a:rPr>
              <a:t> zaman kaybetmeleri,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kötu</a:t>
            </a:r>
            <a:r>
              <a:rPr lang="tr-TR" sz="1800" dirty="0">
                <a:effectLst/>
                <a:latin typeface="AGaramondPro"/>
              </a:rPr>
              <a:t>̈ niyetli insanların istismar </a:t>
            </a:r>
            <a:r>
              <a:rPr lang="tr-TR" sz="1800" dirty="0" err="1">
                <a:effectLst/>
                <a:latin typeface="AGaramondPro"/>
              </a:rPr>
              <a:t>çabalarına</a:t>
            </a:r>
            <a:r>
              <a:rPr lang="tr-TR" sz="1800" dirty="0">
                <a:effectLst/>
                <a:latin typeface="AGaramondPro"/>
              </a:rPr>
              <a:t> maruz kalması vb. olguları sayabiliriz. </a:t>
            </a:r>
            <a:endParaRPr lang="tr-TR" dirty="0"/>
          </a:p>
          <a:p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826332E5-BCD1-1C49-99BC-DDE3821DE3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280356" cy="2280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9044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0BC8C63-8126-D79D-76CB-AD97D9313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57793"/>
          </a:xfrm>
        </p:spPr>
        <p:txBody>
          <a:bodyPr>
            <a:normAutofit fontScale="90000"/>
          </a:bodyPr>
          <a:lstStyle/>
          <a:p>
            <a:r>
              <a:rPr lang="tr-TR" sz="2000" b="1" dirty="0">
                <a:solidFill>
                  <a:srgbClr val="A00A35"/>
                </a:solidFill>
                <a:effectLst/>
              </a:rPr>
              <a:t>EBEVEYN ÇOCUK İLİŞKİLERİ VE İNTERNET KULLANIMI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1598EEB-00FE-2AC8-19BE-89195C330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433689"/>
            <a:ext cx="10178322" cy="5238044"/>
          </a:xfrm>
        </p:spPr>
        <p:txBody>
          <a:bodyPr>
            <a:normAutofit/>
          </a:bodyPr>
          <a:lstStyle/>
          <a:p>
            <a:r>
              <a:rPr lang="tr-TR" sz="1800" dirty="0">
                <a:effectLst/>
                <a:latin typeface="AGaramondPro"/>
              </a:rPr>
              <a:t>Dijital </a:t>
            </a:r>
            <a:r>
              <a:rPr lang="tr-TR" sz="1800" dirty="0" err="1">
                <a:effectLst/>
                <a:latin typeface="AGaramondPro"/>
              </a:rPr>
              <a:t>dünya</a:t>
            </a:r>
            <a:r>
              <a:rPr lang="tr-TR" sz="1800" dirty="0">
                <a:effectLst/>
                <a:latin typeface="AGaramondPro"/>
              </a:rPr>
              <a:t> baş </a:t>
            </a:r>
            <a:r>
              <a:rPr lang="tr-TR" sz="1800" dirty="0" err="1">
                <a:effectLst/>
                <a:latin typeface="AGaramondPro"/>
              </a:rPr>
              <a:t>döndürücu</a:t>
            </a:r>
            <a:r>
              <a:rPr lang="tr-TR" sz="1800" dirty="0">
                <a:effectLst/>
                <a:latin typeface="AGaramondPro"/>
              </a:rPr>
              <a:t>̈ bir hızla insanların </a:t>
            </a:r>
            <a:r>
              <a:rPr lang="tr-TR" sz="1800" dirty="0" err="1">
                <a:effectLst/>
                <a:latin typeface="AGaramondPro"/>
              </a:rPr>
              <a:t>yaşamını</a:t>
            </a:r>
            <a:r>
              <a:rPr lang="tr-TR" sz="1800" dirty="0">
                <a:effectLst/>
                <a:latin typeface="AGaramondPro"/>
              </a:rPr>
              <a:t> etkilemeye ve </a:t>
            </a:r>
            <a:r>
              <a:rPr lang="tr-TR" sz="1800" dirty="0" err="1">
                <a:effectLst/>
                <a:latin typeface="AGaramondPro"/>
              </a:rPr>
              <a:t>dönüştürmeye</a:t>
            </a:r>
            <a:r>
              <a:rPr lang="tr-TR" sz="1800" dirty="0">
                <a:effectLst/>
                <a:latin typeface="AGaramondPro"/>
              </a:rPr>
              <a:t> devam ediyor. </a:t>
            </a:r>
            <a:r>
              <a:rPr lang="tr-TR" sz="1800" dirty="0">
                <a:latin typeface="AGaramondPro"/>
              </a:rPr>
              <a:t>21. </a:t>
            </a:r>
            <a:r>
              <a:rPr lang="tr-TR" sz="1800" dirty="0" err="1">
                <a:effectLst/>
                <a:latin typeface="AGaramondPro"/>
              </a:rPr>
              <a:t>yüzyıl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teknolojilerinden devasa devrimlere tanıklık etti ve insanların sosyal </a:t>
            </a:r>
            <a:r>
              <a:rPr lang="tr-TR" sz="1800" dirty="0" err="1">
                <a:effectLst/>
                <a:latin typeface="AGaramondPro"/>
              </a:rPr>
              <a:t>yaşamını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eğitim</a:t>
            </a:r>
            <a:r>
              <a:rPr lang="tr-TR" sz="1800" dirty="0">
                <a:effectLst/>
                <a:latin typeface="AGaramondPro"/>
              </a:rPr>
              <a:t>, ekonomi, </a:t>
            </a:r>
            <a:r>
              <a:rPr lang="tr-TR" sz="1800" dirty="0" err="1">
                <a:effectLst/>
                <a:latin typeface="AGaramondPro"/>
              </a:rPr>
              <a:t>sağlık</a:t>
            </a:r>
            <a:r>
              <a:rPr lang="tr-TR" sz="1800" dirty="0">
                <a:effectLst/>
                <a:latin typeface="AGaramondPro"/>
              </a:rPr>
              <a:t>, sosyal </a:t>
            </a:r>
            <a:r>
              <a:rPr lang="tr-TR" sz="1800" dirty="0" err="1">
                <a:effectLst/>
                <a:latin typeface="AGaramondPro"/>
              </a:rPr>
              <a:t>ilişkiler</a:t>
            </a:r>
            <a:r>
              <a:rPr lang="tr-TR" sz="1800" dirty="0">
                <a:effectLst/>
                <a:latin typeface="AGaramondPro"/>
              </a:rPr>
              <a:t>, siyaset vb. her </a:t>
            </a:r>
            <a:r>
              <a:rPr lang="tr-TR" sz="1800" dirty="0" err="1">
                <a:effectLst/>
                <a:latin typeface="AGaramondPro"/>
              </a:rPr>
              <a:t>açıdan</a:t>
            </a:r>
            <a:r>
              <a:rPr lang="tr-TR" sz="1800" dirty="0">
                <a:effectLst/>
                <a:latin typeface="AGaramondPro"/>
              </a:rPr>
              <a:t> geri </a:t>
            </a:r>
            <a:r>
              <a:rPr lang="tr-TR" sz="1800" dirty="0" err="1">
                <a:effectLst/>
                <a:latin typeface="AGaramondPro"/>
              </a:rPr>
              <a:t>dönülmez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biçimde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değiştirdi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  <a:p>
            <a:r>
              <a:rPr lang="tr-TR" sz="1800" dirty="0">
                <a:effectLst/>
                <a:latin typeface="AGaramondPro"/>
              </a:rPr>
              <a:t>Dijital </a:t>
            </a:r>
            <a:r>
              <a:rPr lang="tr-TR" sz="1800" dirty="0" err="1">
                <a:effectLst/>
                <a:latin typeface="AGaramondPro"/>
              </a:rPr>
              <a:t>çağda</a:t>
            </a:r>
            <a:r>
              <a:rPr lang="tr-TR" sz="1800" dirty="0">
                <a:effectLst/>
                <a:latin typeface="AGaramondPro"/>
              </a:rPr>
              <a:t>, insanların sosyal </a:t>
            </a:r>
            <a:r>
              <a:rPr lang="tr-TR" sz="1800" dirty="0" err="1">
                <a:effectLst/>
                <a:latin typeface="AGaramondPro"/>
              </a:rPr>
              <a:t>ilişkilerinin</a:t>
            </a:r>
            <a:r>
              <a:rPr lang="tr-TR" sz="1800" dirty="0">
                <a:effectLst/>
                <a:latin typeface="AGaramondPro"/>
              </a:rPr>
              <a:t> bir boyutu olan </a:t>
            </a:r>
            <a:r>
              <a:rPr lang="tr-TR" sz="1800" dirty="0" err="1">
                <a:effectLst/>
                <a:latin typeface="AGaramondPro"/>
              </a:rPr>
              <a:t>ebeveynlik-çocuk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ilişkileri</a:t>
            </a:r>
            <a:r>
              <a:rPr lang="tr-TR" sz="1800" dirty="0">
                <a:effectLst/>
                <a:latin typeface="AGaramondPro"/>
              </a:rPr>
              <a:t> de farklı </a:t>
            </a:r>
            <a:r>
              <a:rPr lang="tr-TR" sz="1800" dirty="0" err="1">
                <a:effectLst/>
                <a:latin typeface="AGaramondPro"/>
              </a:rPr>
              <a:t>biçimlerde</a:t>
            </a:r>
            <a:r>
              <a:rPr lang="tr-TR" sz="1800" dirty="0">
                <a:effectLst/>
                <a:latin typeface="AGaramondPro"/>
              </a:rPr>
              <a:t> bu </a:t>
            </a:r>
            <a:r>
              <a:rPr lang="tr-TR" sz="1800" dirty="0" err="1">
                <a:effectLst/>
                <a:latin typeface="AGaramondPro"/>
              </a:rPr>
              <a:t>gelişmelerden</a:t>
            </a:r>
            <a:r>
              <a:rPr lang="tr-TR" sz="1800" dirty="0">
                <a:effectLst/>
                <a:latin typeface="AGaramondPro"/>
              </a:rPr>
              <a:t> etkilendi ve etkilenmeye devam ediyor. </a:t>
            </a:r>
          </a:p>
          <a:p>
            <a:r>
              <a:rPr lang="tr-TR" sz="1800" dirty="0">
                <a:effectLst/>
                <a:latin typeface="AGaramondPro"/>
              </a:rPr>
              <a:t>Dijital </a:t>
            </a:r>
            <a:r>
              <a:rPr lang="tr-TR" sz="1800" dirty="0" err="1">
                <a:effectLst/>
                <a:latin typeface="AGaramondPro"/>
              </a:rPr>
              <a:t>çağda</a:t>
            </a:r>
            <a:r>
              <a:rPr lang="tr-TR" sz="1800" dirty="0">
                <a:effectLst/>
                <a:latin typeface="AGaramondPro"/>
              </a:rPr>
              <a:t> ebeveyn ve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olmak, dijital platformların </a:t>
            </a:r>
            <a:r>
              <a:rPr lang="tr-TR" sz="1800" dirty="0" err="1">
                <a:effectLst/>
                <a:latin typeface="AGaramondPro"/>
              </a:rPr>
              <a:t>sağladığı</a:t>
            </a:r>
            <a:r>
              <a:rPr lang="tr-TR" sz="1800" dirty="0">
                <a:effectLst/>
                <a:latin typeface="AGaramondPro"/>
              </a:rPr>
              <a:t> fırsatların ve risklerin </a:t>
            </a:r>
            <a:r>
              <a:rPr lang="tr-TR" sz="1800" dirty="0" err="1">
                <a:effectLst/>
                <a:latin typeface="AGaramondPro"/>
              </a:rPr>
              <a:t>gölgesinde</a:t>
            </a:r>
            <a:r>
              <a:rPr lang="tr-TR" sz="1800" dirty="0">
                <a:effectLst/>
                <a:latin typeface="AGaramondPro"/>
              </a:rPr>
              <a:t> farklı anlamlar kazanmaktadır. Gerek boş zaman pratiklerinin dijital </a:t>
            </a:r>
            <a:r>
              <a:rPr lang="tr-TR" sz="1800" dirty="0" err="1">
                <a:effectLst/>
                <a:latin typeface="AGaramondPro"/>
              </a:rPr>
              <a:t>araçlarla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geçirilen</a:t>
            </a:r>
            <a:r>
              <a:rPr lang="tr-TR" sz="1800" dirty="0">
                <a:effectLst/>
                <a:latin typeface="AGaramondPro"/>
              </a:rPr>
              <a:t> bir zamana </a:t>
            </a:r>
            <a:r>
              <a:rPr lang="tr-TR" sz="1800" dirty="0" err="1">
                <a:effectLst/>
                <a:latin typeface="AGaramondPro"/>
              </a:rPr>
              <a:t>evrilmesi</a:t>
            </a:r>
            <a:r>
              <a:rPr lang="tr-TR" sz="1800" dirty="0">
                <a:effectLst/>
                <a:latin typeface="AGaramondPro"/>
              </a:rPr>
              <a:t> gerekse de </a:t>
            </a:r>
            <a:r>
              <a:rPr lang="tr-TR" sz="1800" dirty="0" err="1">
                <a:effectLst/>
                <a:latin typeface="AGaramondPro"/>
              </a:rPr>
              <a:t>çocuğun</a:t>
            </a:r>
            <a:r>
              <a:rPr lang="tr-TR" sz="1800" dirty="0">
                <a:effectLst/>
                <a:latin typeface="AGaramondPro"/>
              </a:rPr>
              <a:t> sosyalizasyon </a:t>
            </a:r>
            <a:r>
              <a:rPr lang="tr-TR" sz="1800" dirty="0" err="1">
                <a:effectLst/>
                <a:latin typeface="AGaramondPro"/>
              </a:rPr>
              <a:t>süreçlerinin</a:t>
            </a:r>
            <a:r>
              <a:rPr lang="tr-TR" sz="1800" dirty="0">
                <a:effectLst/>
                <a:latin typeface="AGaramondPro"/>
              </a:rPr>
              <a:t> daha fazla dijital </a:t>
            </a:r>
            <a:r>
              <a:rPr lang="tr-TR" sz="1800" dirty="0" err="1">
                <a:effectLst/>
                <a:latin typeface="AGaramondPro"/>
              </a:rPr>
              <a:t>dünyanın</a:t>
            </a:r>
            <a:r>
              <a:rPr lang="tr-TR" sz="1800" dirty="0">
                <a:effectLst/>
                <a:latin typeface="AGaramondPro"/>
              </a:rPr>
              <a:t> sınırlarında </a:t>
            </a:r>
            <a:r>
              <a:rPr lang="tr-TR" sz="1800" dirty="0" err="1">
                <a:effectLst/>
                <a:latin typeface="AGaramondPro"/>
              </a:rPr>
              <a:t>gelişmeye</a:t>
            </a:r>
            <a:r>
              <a:rPr lang="tr-TR" sz="1800" dirty="0">
                <a:effectLst/>
                <a:latin typeface="AGaramondPro"/>
              </a:rPr>
              <a:t> baş- laması, dijital </a:t>
            </a:r>
            <a:r>
              <a:rPr lang="tr-TR" sz="1800" dirty="0" err="1">
                <a:effectLst/>
                <a:latin typeface="AGaramondPro"/>
              </a:rPr>
              <a:t>dünyanın</a:t>
            </a:r>
            <a:r>
              <a:rPr lang="tr-TR" sz="1800" dirty="0">
                <a:effectLst/>
                <a:latin typeface="AGaramondPro"/>
              </a:rPr>
              <a:t> ebeveyn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ilişkisini</a:t>
            </a:r>
            <a:r>
              <a:rPr lang="tr-TR" sz="1800" dirty="0">
                <a:effectLst/>
                <a:latin typeface="AGaramondPro"/>
              </a:rPr>
              <a:t> nasıl </a:t>
            </a:r>
            <a:r>
              <a:rPr lang="tr-TR" sz="1800" dirty="0" err="1">
                <a:effectLst/>
                <a:latin typeface="AGaramondPro"/>
              </a:rPr>
              <a:t>dönüştürdüğünün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göstergeleridir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  <a:p>
            <a:r>
              <a:rPr lang="tr-TR" sz="1800" dirty="0" err="1">
                <a:effectLst/>
                <a:latin typeface="AGaramondPro"/>
              </a:rPr>
              <a:t>Açıktır</a:t>
            </a:r>
            <a:r>
              <a:rPr lang="tr-TR" sz="1800" dirty="0">
                <a:effectLst/>
                <a:latin typeface="AGaramondPro"/>
              </a:rPr>
              <a:t> ki dijital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araçlarının</a:t>
            </a:r>
            <a:r>
              <a:rPr lang="tr-TR" sz="1800" dirty="0">
                <a:effectLst/>
                <a:latin typeface="AGaramondPro"/>
              </a:rPr>
              <a:t> ve internet kullanımının bebeklik </a:t>
            </a:r>
            <a:r>
              <a:rPr lang="tr-TR" sz="1800" dirty="0" err="1">
                <a:effectLst/>
                <a:latin typeface="AGaramondPro"/>
              </a:rPr>
              <a:t>dönemine</a:t>
            </a:r>
            <a:r>
              <a:rPr lang="tr-TR" sz="1800" dirty="0">
                <a:effectLst/>
                <a:latin typeface="AGaramondPro"/>
              </a:rPr>
              <a:t> kadar </a:t>
            </a:r>
            <a:r>
              <a:rPr lang="tr-TR" sz="1800" dirty="0" err="1">
                <a:effectLst/>
                <a:latin typeface="AGaramondPro"/>
              </a:rPr>
              <a:t>uzandığı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dijitalleşme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çağında</a:t>
            </a:r>
            <a:r>
              <a:rPr lang="tr-TR" sz="1800" dirty="0">
                <a:effectLst/>
                <a:latin typeface="AGaramondPro"/>
              </a:rPr>
              <a:t>, ebeveyn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ilişkisinin</a:t>
            </a:r>
            <a:r>
              <a:rPr lang="tr-TR" sz="1800" dirty="0">
                <a:effectLst/>
                <a:latin typeface="AGaramondPro"/>
              </a:rPr>
              <a:t> nasıl </a:t>
            </a:r>
            <a:r>
              <a:rPr lang="tr-TR" sz="1800" dirty="0" err="1">
                <a:effectLst/>
                <a:latin typeface="AGaramondPro"/>
              </a:rPr>
              <a:t>dönüştüğu</a:t>
            </a:r>
            <a:r>
              <a:rPr lang="tr-TR" sz="1800" dirty="0">
                <a:effectLst/>
                <a:latin typeface="AGaramondPro"/>
              </a:rPr>
              <a:t>̈ ve </a:t>
            </a:r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internette mahremiyetin ve </a:t>
            </a:r>
            <a:r>
              <a:rPr lang="tr-TR" sz="1800" dirty="0" err="1">
                <a:effectLst/>
                <a:latin typeface="AGaramondPro"/>
              </a:rPr>
              <a:t>özerkliğin</a:t>
            </a:r>
            <a:r>
              <a:rPr lang="tr-TR" sz="1800" dirty="0">
                <a:effectLst/>
                <a:latin typeface="AGaramondPro"/>
              </a:rPr>
              <a:t> nasıl tesis </a:t>
            </a:r>
            <a:r>
              <a:rPr lang="tr-TR" sz="1800" dirty="0" err="1">
                <a:effectLst/>
                <a:latin typeface="AGaramondPro"/>
              </a:rPr>
              <a:t>edilebileceği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güvenli</a:t>
            </a:r>
            <a:r>
              <a:rPr lang="tr-TR" sz="1800" dirty="0">
                <a:effectLst/>
                <a:latin typeface="AGaramondPro"/>
              </a:rPr>
              <a:t> bir internet ve ebeveyn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ilişkisinin</a:t>
            </a:r>
            <a:r>
              <a:rPr lang="tr-TR" sz="1800" dirty="0">
                <a:effectLst/>
                <a:latin typeface="AGaramondPro"/>
              </a:rPr>
              <a:t> hangi parametreler ve ilkelere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düzenleneceği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oldukça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bir mesele </a:t>
            </a:r>
            <a:r>
              <a:rPr lang="tr-TR" sz="1800" dirty="0" err="1">
                <a:effectLst/>
                <a:latin typeface="AGaramondPro"/>
              </a:rPr>
              <a:t>hâline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gelmiştir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56630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984FA9-0E88-E4B0-2C62-8C2CC0DE3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Ailede Dijital Ortam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610BD97-1AAA-5B86-4A43-1511411CC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65957"/>
            <a:ext cx="10178322" cy="4513636"/>
          </a:xfrm>
        </p:spPr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Dijital </a:t>
            </a:r>
            <a:r>
              <a:rPr lang="tr-TR" sz="1800" dirty="0" err="1">
                <a:effectLst/>
                <a:latin typeface="AGaramondPro"/>
              </a:rPr>
              <a:t>çağda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teknolojilerinin her yanımızı </a:t>
            </a:r>
            <a:r>
              <a:rPr lang="tr-TR" sz="1800" dirty="0" err="1">
                <a:effectLst/>
                <a:latin typeface="AGaramondPro"/>
              </a:rPr>
              <a:t>sardığı</a:t>
            </a:r>
            <a:r>
              <a:rPr lang="tr-TR" sz="1800" dirty="0">
                <a:effectLst/>
                <a:latin typeface="AGaramondPro"/>
              </a:rPr>
              <a:t> bir ortamda,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gençlerin</a:t>
            </a:r>
            <a:r>
              <a:rPr lang="tr-TR" sz="1800" dirty="0">
                <a:effectLst/>
                <a:latin typeface="AGaramondPro"/>
              </a:rPr>
              <a:t> internet kullanımının </a:t>
            </a:r>
            <a:r>
              <a:rPr lang="tr-TR" sz="1800" dirty="0" err="1">
                <a:effectLst/>
                <a:latin typeface="AGaramondPro"/>
              </a:rPr>
              <a:t>güvenli</a:t>
            </a:r>
            <a:r>
              <a:rPr lang="tr-TR" sz="1800" dirty="0">
                <a:effectLst/>
                <a:latin typeface="AGaramondPro"/>
              </a:rPr>
              <a:t> hale getirilmesinin temeli olan mahremiyet ve </a:t>
            </a:r>
            <a:r>
              <a:rPr lang="tr-TR" sz="1800" dirty="0" err="1">
                <a:effectLst/>
                <a:latin typeface="AGaramondPro"/>
              </a:rPr>
              <a:t>özerkliklerinin</a:t>
            </a:r>
            <a:r>
              <a:rPr lang="tr-TR" sz="1800" dirty="0">
                <a:effectLst/>
                <a:latin typeface="AGaramondPro"/>
              </a:rPr>
              <a:t> internet </a:t>
            </a:r>
            <a:r>
              <a:rPr lang="tr-TR" sz="1800" dirty="0" err="1">
                <a:effectLst/>
                <a:latin typeface="AGaramondPro"/>
              </a:rPr>
              <a:t>dünyasında</a:t>
            </a:r>
            <a:r>
              <a:rPr lang="tr-TR" sz="1800" dirty="0">
                <a:effectLst/>
                <a:latin typeface="AGaramondPro"/>
              </a:rPr>
              <a:t> nasıl muhafaza </a:t>
            </a:r>
            <a:r>
              <a:rPr lang="tr-TR" sz="1800" dirty="0" err="1">
                <a:effectLst/>
                <a:latin typeface="AGaramondPro"/>
              </a:rPr>
              <a:t>edileceğine</a:t>
            </a:r>
            <a:r>
              <a:rPr lang="tr-TR" sz="1800" dirty="0">
                <a:effectLst/>
                <a:latin typeface="AGaramondPro"/>
              </a:rPr>
              <a:t> dair daha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araştırmanın</a:t>
            </a:r>
            <a:r>
              <a:rPr lang="tr-TR" sz="1800" dirty="0">
                <a:effectLst/>
                <a:latin typeface="AGaramondPro"/>
              </a:rPr>
              <a:t> yapılması; </a:t>
            </a:r>
            <a:r>
              <a:rPr lang="tr-TR" sz="1800" dirty="0" err="1">
                <a:effectLst/>
                <a:latin typeface="AGaramondPro"/>
              </a:rPr>
              <a:t>araştırmaların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çeşitlendirilmesi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yaygınlaştırılması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ihtiyac</a:t>
            </a:r>
            <a:r>
              <a:rPr lang="tr-TR" sz="1800" dirty="0">
                <a:effectLst/>
                <a:latin typeface="AGaramondPro"/>
              </a:rPr>
              <a:t>̧ ve </a:t>
            </a:r>
            <a:r>
              <a:rPr lang="tr-TR" sz="1800" dirty="0" err="1">
                <a:effectLst/>
                <a:latin typeface="AGaramondPro"/>
              </a:rPr>
              <a:t>görev</a:t>
            </a:r>
            <a:r>
              <a:rPr lang="tr-TR" sz="1800" dirty="0">
                <a:effectLst/>
                <a:latin typeface="AGaramondPro"/>
              </a:rPr>
              <a:t> olarak </a:t>
            </a:r>
            <a:r>
              <a:rPr lang="tr-TR" sz="1800" dirty="0" err="1">
                <a:effectLst/>
                <a:latin typeface="AGaramondPro"/>
              </a:rPr>
              <a:t>karşımızda</a:t>
            </a:r>
            <a:r>
              <a:rPr lang="tr-TR" sz="1800" dirty="0">
                <a:effectLst/>
                <a:latin typeface="AGaramondPro"/>
              </a:rPr>
              <a:t> durmaktadır. </a:t>
            </a:r>
            <a:endParaRPr lang="tr-TR" dirty="0"/>
          </a:p>
          <a:p>
            <a:r>
              <a:rPr lang="tr-TR" sz="1800" dirty="0" err="1">
                <a:effectLst/>
                <a:latin typeface="AGaramondPro"/>
              </a:rPr>
              <a:t>Şüphesiz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günümüzde</a:t>
            </a:r>
            <a:r>
              <a:rPr lang="tr-TR" sz="1800" dirty="0">
                <a:effectLst/>
                <a:latin typeface="AGaramondPro"/>
              </a:rPr>
              <a:t> enformasyon ve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teknolojilerinin her yanımıza kadar </a:t>
            </a:r>
            <a:r>
              <a:rPr lang="tr-TR" sz="1800" dirty="0" err="1">
                <a:effectLst/>
                <a:latin typeface="AGaramondPro"/>
              </a:rPr>
              <a:t>sızdığı</a:t>
            </a:r>
            <a:r>
              <a:rPr lang="tr-TR" sz="1800" dirty="0">
                <a:effectLst/>
                <a:latin typeface="AGaramondPro"/>
              </a:rPr>
              <a:t> bir ortamda ebeveyn ve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eğitimini</a:t>
            </a:r>
            <a:r>
              <a:rPr lang="tr-TR" sz="1800" dirty="0">
                <a:effectLst/>
                <a:latin typeface="AGaramondPro"/>
              </a:rPr>
              <a:t> bu </a:t>
            </a:r>
            <a:r>
              <a:rPr lang="tr-TR" sz="1800" dirty="0" err="1">
                <a:effectLst/>
                <a:latin typeface="AGaramondPro"/>
              </a:rPr>
              <a:t>gelişmelerden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bağımsız</a:t>
            </a:r>
            <a:r>
              <a:rPr lang="tr-TR" sz="1800" dirty="0">
                <a:effectLst/>
                <a:latin typeface="AGaramondPro"/>
              </a:rPr>
              <a:t> ele almak neredeyse </a:t>
            </a:r>
            <a:r>
              <a:rPr lang="tr-TR" sz="1800" dirty="0" err="1">
                <a:effectLst/>
                <a:latin typeface="AGaramondPro"/>
              </a:rPr>
              <a:t>imkânsız</a:t>
            </a:r>
            <a:r>
              <a:rPr lang="tr-TR" sz="1800" dirty="0">
                <a:effectLst/>
                <a:latin typeface="AGaramondPro"/>
              </a:rPr>
              <a:t> hale </a:t>
            </a:r>
            <a:r>
              <a:rPr lang="tr-TR" sz="1800" dirty="0" err="1">
                <a:effectLst/>
                <a:latin typeface="AGaramondPro"/>
              </a:rPr>
              <a:t>gelmiştir</a:t>
            </a:r>
            <a:r>
              <a:rPr lang="tr-TR" sz="1800" dirty="0">
                <a:effectLst/>
                <a:latin typeface="AGaramondPro"/>
              </a:rPr>
              <a:t>. </a:t>
            </a:r>
            <a:r>
              <a:rPr lang="tr-TR" sz="1800" dirty="0" err="1">
                <a:effectLst/>
                <a:latin typeface="AGaramondPro"/>
              </a:rPr>
              <a:t>İletişim</a:t>
            </a:r>
            <a:r>
              <a:rPr lang="tr-TR" sz="1800" dirty="0">
                <a:effectLst/>
                <a:latin typeface="AGaramondPro"/>
              </a:rPr>
              <a:t> teknolojilerindeki </a:t>
            </a:r>
            <a:r>
              <a:rPr lang="tr-TR" sz="1800" dirty="0" err="1">
                <a:effectLst/>
                <a:latin typeface="AGaramondPro"/>
              </a:rPr>
              <a:t>gelişmeler</a:t>
            </a:r>
            <a:r>
              <a:rPr lang="tr-TR" sz="1800" dirty="0">
                <a:effectLst/>
                <a:latin typeface="AGaramondPro"/>
              </a:rPr>
              <a:t>, daha </a:t>
            </a:r>
            <a:r>
              <a:rPr lang="tr-TR" sz="1800" dirty="0" err="1">
                <a:effectLst/>
                <a:latin typeface="AGaramondPro"/>
              </a:rPr>
              <a:t>genis</a:t>
            </a:r>
            <a:r>
              <a:rPr lang="tr-TR" sz="1800" dirty="0">
                <a:effectLst/>
                <a:latin typeface="AGaramondPro"/>
              </a:rPr>
              <a:t>̧ sosyal ve yapısal </a:t>
            </a:r>
            <a:r>
              <a:rPr lang="tr-TR" sz="1800" dirty="0" err="1">
                <a:effectLst/>
                <a:latin typeface="AGaramondPro"/>
              </a:rPr>
              <a:t>ilişkileri</a:t>
            </a:r>
            <a:r>
              <a:rPr lang="tr-TR" sz="1800" dirty="0">
                <a:effectLst/>
                <a:latin typeface="AGaramondPro"/>
              </a:rPr>
              <a:t> etkisi altına </a:t>
            </a:r>
            <a:r>
              <a:rPr lang="tr-TR" sz="1800" dirty="0" err="1">
                <a:effectLst/>
                <a:latin typeface="AGaramondPro"/>
              </a:rPr>
              <a:t>girmiştir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Çağımızda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dijital bilgi ve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teknolojilerini kullanma </a:t>
            </a:r>
            <a:r>
              <a:rPr lang="tr-TR" sz="1800" dirty="0" err="1">
                <a:effectLst/>
                <a:latin typeface="AGaramondPro"/>
              </a:rPr>
              <a:t>düzeyleri</a:t>
            </a:r>
            <a:r>
              <a:rPr lang="tr-TR" sz="1800" dirty="0">
                <a:effectLst/>
                <a:latin typeface="AGaramondPro"/>
              </a:rPr>
              <a:t> ebeveynlerine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daha ileri </a:t>
            </a:r>
            <a:r>
              <a:rPr lang="tr-TR" sz="1800" dirty="0" err="1">
                <a:effectLst/>
                <a:latin typeface="AGaramondPro"/>
              </a:rPr>
              <a:t>düzeydedir</a:t>
            </a:r>
            <a:r>
              <a:rPr lang="tr-TR" sz="1800" dirty="0">
                <a:effectLst/>
                <a:latin typeface="AGaramondPro"/>
              </a:rPr>
              <a:t> ve bu oranda da </a:t>
            </a:r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gençlerin</a:t>
            </a:r>
            <a:r>
              <a:rPr lang="tr-TR" sz="1800" dirty="0">
                <a:effectLst/>
                <a:latin typeface="AGaramondPro"/>
              </a:rPr>
              <a:t> internette </a:t>
            </a:r>
            <a:r>
              <a:rPr lang="tr-TR" sz="1800" dirty="0" err="1">
                <a:effectLst/>
                <a:latin typeface="AGaramondPro"/>
              </a:rPr>
              <a:t>geçirdikleri</a:t>
            </a:r>
            <a:r>
              <a:rPr lang="tr-TR" sz="1800" dirty="0">
                <a:effectLst/>
                <a:latin typeface="AGaramondPro"/>
              </a:rPr>
              <a:t> vaktin daha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olduğu</a:t>
            </a:r>
            <a:r>
              <a:rPr lang="tr-TR" sz="1800" dirty="0">
                <a:effectLst/>
                <a:latin typeface="AGaramondPro"/>
              </a:rPr>
              <a:t> tahmin edilebilir. </a:t>
            </a:r>
          </a:p>
          <a:p>
            <a:r>
              <a:rPr lang="tr-TR" sz="1800" dirty="0">
                <a:effectLst/>
                <a:latin typeface="AGaramondPro"/>
              </a:rPr>
              <a:t>Ebeveynlerin </a:t>
            </a:r>
            <a:r>
              <a:rPr lang="tr-TR" sz="1800" dirty="0" err="1">
                <a:effectLst/>
                <a:latin typeface="AGaramondPro"/>
              </a:rPr>
              <a:t>bilişim</a:t>
            </a:r>
            <a:r>
              <a:rPr lang="tr-TR" sz="1800" dirty="0">
                <a:effectLst/>
                <a:latin typeface="AGaramondPro"/>
              </a:rPr>
              <a:t> teknolojileri konusunda bilgi ve becerilerini </a:t>
            </a:r>
            <a:r>
              <a:rPr lang="tr-TR" sz="1800" dirty="0" err="1">
                <a:effectLst/>
                <a:latin typeface="AGaramondPro"/>
              </a:rPr>
              <a:t>geliştirmeleri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çocuklarını</a:t>
            </a:r>
            <a:r>
              <a:rPr lang="tr-TR" sz="1800" dirty="0">
                <a:effectLst/>
                <a:latin typeface="AGaramondPro"/>
              </a:rPr>
              <a:t> etkili ve </a:t>
            </a:r>
            <a:r>
              <a:rPr lang="tr-TR" sz="1800" dirty="0" err="1">
                <a:effectLst/>
                <a:latin typeface="AGaramondPro"/>
              </a:rPr>
              <a:t>güvenli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konularında </a:t>
            </a:r>
            <a:r>
              <a:rPr lang="tr-TR" sz="1800" dirty="0" err="1">
                <a:effectLst/>
                <a:latin typeface="AGaramondPro"/>
              </a:rPr>
              <a:t>doğru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yönlendirme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açısından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önemlidir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95196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18C2217-D882-A8BE-26C8-C105B6F4B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A17FA6-E481-7183-89D9-5A8839DC6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Bir </a:t>
            </a:r>
            <a:r>
              <a:rPr lang="tr-TR" sz="1800" dirty="0" err="1">
                <a:effectLst/>
                <a:latin typeface="AGaramondPro"/>
              </a:rPr>
              <a:t>araştırmanın</a:t>
            </a:r>
            <a:r>
              <a:rPr lang="tr-TR" sz="1800" dirty="0">
                <a:effectLst/>
                <a:latin typeface="AGaramondPro"/>
              </a:rPr>
              <a:t> bulgularına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internet kullanım </a:t>
            </a:r>
            <a:r>
              <a:rPr lang="tr-TR" sz="1800" dirty="0" err="1">
                <a:effectLst/>
                <a:latin typeface="AGaramondPro"/>
              </a:rPr>
              <a:t>süreleri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arttıkça</a:t>
            </a:r>
            <a:r>
              <a:rPr lang="tr-TR" sz="1800" dirty="0">
                <a:effectLst/>
                <a:latin typeface="AGaramondPro"/>
              </a:rPr>
              <a:t>, aileleriyle </a:t>
            </a:r>
            <a:r>
              <a:rPr lang="tr-TR" sz="1800" dirty="0" err="1">
                <a:effectLst/>
                <a:latin typeface="AGaramondPro"/>
              </a:rPr>
              <a:t>geçirdikleri</a:t>
            </a:r>
            <a:r>
              <a:rPr lang="tr-TR" sz="1800" dirty="0">
                <a:effectLst/>
                <a:latin typeface="AGaramondPro"/>
              </a:rPr>
              <a:t> zamanın </a:t>
            </a:r>
            <a:r>
              <a:rPr lang="tr-TR" sz="1800" dirty="0" err="1">
                <a:effectLst/>
                <a:latin typeface="AGaramondPro"/>
              </a:rPr>
              <a:t>azaldığı</a:t>
            </a:r>
            <a:r>
              <a:rPr lang="tr-TR" sz="1800" dirty="0">
                <a:effectLst/>
                <a:latin typeface="AGaramondPro"/>
              </a:rPr>
              <a:t>, internetin aile </a:t>
            </a:r>
            <a:r>
              <a:rPr lang="tr-TR" sz="1800" dirty="0" err="1">
                <a:effectLst/>
                <a:latin typeface="AGaramondPro"/>
              </a:rPr>
              <a:t>içi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çatışmaya</a:t>
            </a:r>
            <a:r>
              <a:rPr lang="tr-TR" sz="1800" dirty="0">
                <a:effectLst/>
                <a:latin typeface="AGaramondPro"/>
              </a:rPr>
              <a:t> daha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neden </a:t>
            </a:r>
            <a:r>
              <a:rPr lang="tr-TR" sz="1800" dirty="0" err="1">
                <a:effectLst/>
                <a:latin typeface="AGaramondPro"/>
              </a:rPr>
              <a:t>olduğu</a:t>
            </a:r>
            <a:r>
              <a:rPr lang="tr-TR" sz="1800" dirty="0">
                <a:effectLst/>
                <a:latin typeface="AGaramondPro"/>
              </a:rPr>
              <a:t>, insanların </a:t>
            </a:r>
            <a:r>
              <a:rPr lang="tr-TR" sz="1800" dirty="0" err="1">
                <a:effectLst/>
                <a:latin typeface="AGaramondPro"/>
              </a:rPr>
              <a:t>yüz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yüze</a:t>
            </a:r>
            <a:r>
              <a:rPr lang="tr-TR" sz="1800" dirty="0">
                <a:effectLst/>
                <a:latin typeface="AGaramondPro"/>
              </a:rPr>
              <a:t> zaman </a:t>
            </a:r>
            <a:r>
              <a:rPr lang="tr-TR" sz="1800" dirty="0" err="1">
                <a:effectLst/>
                <a:latin typeface="AGaramondPro"/>
              </a:rPr>
              <a:t>geçirmelerini</a:t>
            </a:r>
            <a:r>
              <a:rPr lang="tr-TR" sz="1800" dirty="0">
                <a:effectLst/>
                <a:latin typeface="AGaramondPro"/>
              </a:rPr>
              <a:t> daha fazla </a:t>
            </a:r>
            <a:r>
              <a:rPr lang="tr-TR" sz="1800" dirty="0" err="1">
                <a:effectLst/>
                <a:latin typeface="AGaramondPro"/>
              </a:rPr>
              <a:t>engellediği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günlük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ilişkileri</a:t>
            </a:r>
            <a:r>
              <a:rPr lang="tr-TR" sz="1800" dirty="0">
                <a:effectLst/>
                <a:latin typeface="AGaramondPro"/>
              </a:rPr>
              <a:t> daha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aksattığı</a:t>
            </a:r>
            <a:r>
              <a:rPr lang="tr-TR" sz="1800" dirty="0">
                <a:effectLst/>
                <a:latin typeface="AGaramondPro"/>
              </a:rPr>
              <a:t> ve daha fazla zaman kaybına neden </a:t>
            </a:r>
            <a:r>
              <a:rPr lang="tr-TR" sz="1800" dirty="0" err="1">
                <a:effectLst/>
                <a:latin typeface="AGaramondPro"/>
              </a:rPr>
              <a:t>olduğu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çevrenin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çocuğun</a:t>
            </a:r>
            <a:r>
              <a:rPr lang="tr-TR" sz="1800" dirty="0">
                <a:effectLst/>
                <a:latin typeface="AGaramondPro"/>
              </a:rPr>
              <a:t> bilgisayar </a:t>
            </a:r>
            <a:r>
              <a:rPr lang="tr-TR" sz="1800" dirty="0" err="1">
                <a:effectLst/>
                <a:latin typeface="AGaramondPro"/>
              </a:rPr>
              <a:t>başında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vakit </a:t>
            </a:r>
            <a:r>
              <a:rPr lang="tr-TR" sz="1800" dirty="0" err="1">
                <a:effectLst/>
                <a:latin typeface="AGaramondPro"/>
              </a:rPr>
              <a:t>geçirdiği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şikâyetini</a:t>
            </a:r>
            <a:r>
              <a:rPr lang="tr-TR" sz="1800" dirty="0">
                <a:effectLst/>
                <a:latin typeface="AGaramondPro"/>
              </a:rPr>
              <a:t> de anlamlı </a:t>
            </a:r>
            <a:r>
              <a:rPr lang="tr-TR" sz="1800" dirty="0" err="1">
                <a:effectLst/>
                <a:latin typeface="AGaramondPro"/>
              </a:rPr>
              <a:t>ölçüde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arttırdığı</a:t>
            </a:r>
            <a:r>
              <a:rPr lang="tr-TR" sz="1800" dirty="0">
                <a:effectLst/>
                <a:latin typeface="AGaramondPro"/>
              </a:rPr>
              <a:t> ortaya </a:t>
            </a:r>
            <a:r>
              <a:rPr lang="tr-TR" sz="1800" dirty="0" err="1">
                <a:effectLst/>
                <a:latin typeface="AGaramondPro"/>
              </a:rPr>
              <a:t>çıkmıştır</a:t>
            </a:r>
            <a:r>
              <a:rPr lang="tr-TR" sz="1800" dirty="0">
                <a:effectLst/>
                <a:latin typeface="AGaramondPro"/>
              </a:rPr>
              <a:t> (Kuzu, 2011). </a:t>
            </a:r>
            <a:endParaRPr lang="tr-TR" dirty="0"/>
          </a:p>
          <a:p>
            <a:r>
              <a:rPr lang="tr-TR" sz="1800" dirty="0" err="1">
                <a:effectLst/>
                <a:latin typeface="AGaramondPro"/>
              </a:rPr>
              <a:t>İnternet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büyük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ölçüde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çocuğun</a:t>
            </a:r>
            <a:r>
              <a:rPr lang="tr-TR" sz="1800" dirty="0">
                <a:effectLst/>
                <a:latin typeface="AGaramondPro"/>
              </a:rPr>
              <a:t> kendi istekleri </a:t>
            </a:r>
            <a:r>
              <a:rPr lang="tr-TR" sz="1800" dirty="0" err="1">
                <a:effectLst/>
                <a:latin typeface="AGaramondPro"/>
              </a:rPr>
              <a:t>doğrultusunda</a:t>
            </a:r>
            <a:r>
              <a:rPr lang="tr-TR" sz="1800" dirty="0">
                <a:effectLst/>
                <a:latin typeface="AGaramondPro"/>
              </a:rPr>
              <a:t> vakit </a:t>
            </a:r>
            <a:r>
              <a:rPr lang="tr-TR" sz="1800" dirty="0" err="1">
                <a:effectLst/>
                <a:latin typeface="AGaramondPro"/>
              </a:rPr>
              <a:t>geçirebileceği</a:t>
            </a:r>
            <a:r>
              <a:rPr lang="tr-TR" sz="1800" dirty="0">
                <a:effectLst/>
                <a:latin typeface="AGaramondPro"/>
              </a:rPr>
              <a:t> bir alan </a:t>
            </a:r>
            <a:r>
              <a:rPr lang="tr-TR" sz="1800" dirty="0" err="1">
                <a:effectLst/>
                <a:latin typeface="AGaramondPro"/>
              </a:rPr>
              <a:t>olduğu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internet bir </a:t>
            </a:r>
            <a:r>
              <a:rPr lang="tr-TR" sz="1800" dirty="0" err="1">
                <a:effectLst/>
                <a:latin typeface="AGaramondPro"/>
              </a:rPr>
              <a:t>kaçıs</a:t>
            </a:r>
            <a:r>
              <a:rPr lang="tr-TR" sz="1800" dirty="0">
                <a:effectLst/>
                <a:latin typeface="AGaramondPro"/>
              </a:rPr>
              <a:t>̧ ortamı </a:t>
            </a:r>
            <a:r>
              <a:rPr lang="tr-TR" sz="1800" dirty="0" err="1">
                <a:effectLst/>
                <a:latin typeface="AGaramondPro"/>
              </a:rPr>
              <a:t>oluşturmakta</a:t>
            </a:r>
            <a:r>
              <a:rPr lang="tr-TR" sz="1800" dirty="0">
                <a:effectLst/>
                <a:latin typeface="AGaramondPro"/>
              </a:rPr>
              <a:t> ve bireyler internette daha fazla vakit </a:t>
            </a:r>
            <a:r>
              <a:rPr lang="tr-TR" sz="1800" dirty="0" err="1">
                <a:effectLst/>
                <a:latin typeface="AGaramondPro"/>
              </a:rPr>
              <a:t>geçirdikçe</a:t>
            </a:r>
            <a:r>
              <a:rPr lang="tr-TR" sz="1800" dirty="0">
                <a:effectLst/>
                <a:latin typeface="AGaramondPro"/>
              </a:rPr>
              <a:t> sonraki </a:t>
            </a:r>
            <a:r>
              <a:rPr lang="tr-TR" sz="1800" dirty="0" err="1">
                <a:effectLst/>
                <a:latin typeface="AGaramondPro"/>
              </a:rPr>
              <a:t>süreçte</a:t>
            </a:r>
            <a:r>
              <a:rPr lang="tr-TR" sz="1800" dirty="0">
                <a:effectLst/>
                <a:latin typeface="AGaramondPro"/>
              </a:rPr>
              <a:t> internette kalma </a:t>
            </a:r>
            <a:r>
              <a:rPr lang="tr-TR" sz="1800" dirty="0" err="1">
                <a:effectLst/>
                <a:latin typeface="AGaramondPro"/>
              </a:rPr>
              <a:t>süresi</a:t>
            </a:r>
            <a:r>
              <a:rPr lang="tr-TR" sz="1800" dirty="0">
                <a:effectLst/>
                <a:latin typeface="AGaramondPro"/>
              </a:rPr>
              <a:t> artmaktadır. Ayrıca internetin </a:t>
            </a:r>
            <a:r>
              <a:rPr lang="tr-TR" sz="1800" dirty="0" err="1">
                <a:effectLst/>
                <a:latin typeface="AGaramondPro"/>
              </a:rPr>
              <a:t>eğlenceye</a:t>
            </a:r>
            <a:r>
              <a:rPr lang="tr-TR" sz="1800" dirty="0">
                <a:effectLst/>
                <a:latin typeface="AGaramondPro"/>
              </a:rPr>
              <a:t>, oyuna ve </a:t>
            </a:r>
            <a:r>
              <a:rPr lang="tr-TR" sz="1800" dirty="0" err="1">
                <a:effectLst/>
                <a:latin typeface="AGaramondPro"/>
              </a:rPr>
              <a:t>görselliğe</a:t>
            </a:r>
            <a:r>
              <a:rPr lang="tr-TR" sz="1800" dirty="0">
                <a:effectLst/>
                <a:latin typeface="AGaramondPro"/>
              </a:rPr>
              <a:t> dayalı </a:t>
            </a:r>
            <a:r>
              <a:rPr lang="tr-TR" sz="1800" dirty="0" err="1">
                <a:effectLst/>
                <a:latin typeface="AGaramondPro"/>
              </a:rPr>
              <a:t>çekici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özellikleri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çocuğu</a:t>
            </a:r>
            <a:r>
              <a:rPr lang="tr-TR" sz="1800" dirty="0">
                <a:effectLst/>
                <a:latin typeface="AGaramondPro"/>
              </a:rPr>
              <a:t> internet ortamına </a:t>
            </a:r>
            <a:r>
              <a:rPr lang="tr-TR" sz="1800" dirty="0" err="1">
                <a:effectLst/>
                <a:latin typeface="AGaramondPro"/>
              </a:rPr>
              <a:t>bağımlı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hâle</a:t>
            </a:r>
            <a:r>
              <a:rPr lang="tr-TR" sz="1800" dirty="0">
                <a:effectLst/>
                <a:latin typeface="AGaramondPro"/>
              </a:rPr>
              <a:t> getirmektedir.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78348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6A8D9F-7DC6-D7D4-EFD2-49AD4FC43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35A8EE-02FC-266B-AAC5-A7DC56057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382385"/>
            <a:ext cx="10178322" cy="5497207"/>
          </a:xfrm>
        </p:spPr>
        <p:txBody>
          <a:bodyPr>
            <a:normAutofit lnSpcReduction="10000"/>
          </a:bodyPr>
          <a:lstStyle/>
          <a:p>
            <a:r>
              <a:rPr lang="tr-TR" sz="1800" dirty="0">
                <a:effectLst/>
                <a:latin typeface="AGaramondPro"/>
              </a:rPr>
              <a:t>Ebeveynler, internet kullanma </a:t>
            </a:r>
            <a:r>
              <a:rPr lang="tr-TR" sz="1800" dirty="0" err="1">
                <a:effectLst/>
                <a:latin typeface="AGaramondPro"/>
              </a:rPr>
              <a:t>süresi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arttıkça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çocuklarında</a:t>
            </a:r>
            <a:r>
              <a:rPr lang="tr-TR" sz="1800" dirty="0">
                <a:effectLst/>
                <a:latin typeface="AGaramondPro"/>
              </a:rPr>
              <a:t> depresyon, izolasyon, </a:t>
            </a:r>
            <a:r>
              <a:rPr lang="tr-TR" sz="1800" dirty="0" err="1">
                <a:effectLst/>
                <a:latin typeface="AGaramondPro"/>
              </a:rPr>
              <a:t>agresifleşme</a:t>
            </a:r>
            <a:r>
              <a:rPr lang="tr-TR" sz="1800" dirty="0">
                <a:effectLst/>
                <a:latin typeface="AGaramondPro"/>
              </a:rPr>
              <a:t> gibi bazı sorunlara neden </a:t>
            </a:r>
            <a:r>
              <a:rPr lang="tr-TR" sz="1800" dirty="0" err="1">
                <a:effectLst/>
                <a:latin typeface="AGaramondPro"/>
              </a:rPr>
              <a:t>olabildiği</a:t>
            </a:r>
            <a:r>
              <a:rPr lang="tr-TR" sz="1800" dirty="0">
                <a:effectLst/>
                <a:latin typeface="AGaramondPro"/>
              </a:rPr>
              <a:t> gibi genel </a:t>
            </a:r>
            <a:r>
              <a:rPr lang="tr-TR" sz="1800" dirty="0" err="1">
                <a:effectLst/>
                <a:latin typeface="AGaramondPro"/>
              </a:rPr>
              <a:t>sağlık</a:t>
            </a:r>
            <a:r>
              <a:rPr lang="tr-TR" sz="1800" dirty="0">
                <a:effectLst/>
                <a:latin typeface="AGaramondPro"/>
              </a:rPr>
              <a:t> durumlarını da olumsuz </a:t>
            </a:r>
            <a:r>
              <a:rPr lang="tr-TR" sz="1800" dirty="0" err="1">
                <a:effectLst/>
                <a:latin typeface="AGaramondPro"/>
              </a:rPr>
              <a:t>şekilde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etkileyeceği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endişesi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yaşamaktadırlar</a:t>
            </a:r>
            <a:r>
              <a:rPr lang="tr-TR" sz="1800" dirty="0">
                <a:effectLst/>
                <a:latin typeface="AGaramondPro"/>
              </a:rPr>
              <a:t> (</a:t>
            </a:r>
            <a:r>
              <a:rPr lang="tr-TR" sz="1800" dirty="0" err="1">
                <a:effectLst/>
                <a:latin typeface="AGaramondPro"/>
              </a:rPr>
              <a:t>Kubey</a:t>
            </a:r>
            <a:r>
              <a:rPr lang="tr-TR" sz="1800" dirty="0">
                <a:effectLst/>
                <a:latin typeface="AGaramondPro"/>
              </a:rPr>
              <a:t> vd., 2001). </a:t>
            </a:r>
          </a:p>
          <a:p>
            <a:r>
              <a:rPr lang="tr-TR" sz="1800" dirty="0">
                <a:effectLst/>
                <a:latin typeface="AGaramondPro"/>
              </a:rPr>
              <a:t>Yapılan bir </a:t>
            </a:r>
            <a:r>
              <a:rPr lang="tr-TR" sz="1800" dirty="0" err="1">
                <a:effectLst/>
                <a:latin typeface="AGaramondPro"/>
              </a:rPr>
              <a:t>araştırmada</a:t>
            </a:r>
            <a:r>
              <a:rPr lang="tr-TR" sz="1800" dirty="0">
                <a:effectLst/>
                <a:latin typeface="AGaramondPro"/>
              </a:rPr>
              <a:t> 12-18 yaş arasında bulunan 10.800 gencin %92’sinin evinde internet </a:t>
            </a:r>
            <a:r>
              <a:rPr lang="tr-TR" sz="1800" dirty="0" err="1">
                <a:effectLst/>
                <a:latin typeface="AGaramondPro"/>
              </a:rPr>
              <a:t>erişimin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olduğu</a:t>
            </a:r>
            <a:r>
              <a:rPr lang="tr-TR" sz="1800" dirty="0">
                <a:effectLst/>
                <a:latin typeface="AGaramondPro"/>
              </a:rPr>
              <a:t> ve bu </a:t>
            </a:r>
            <a:r>
              <a:rPr lang="tr-TR" sz="1800" dirty="0" err="1">
                <a:effectLst/>
                <a:latin typeface="AGaramondPro"/>
              </a:rPr>
              <a:t>gençlerin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çoğunluğunun</a:t>
            </a:r>
            <a:r>
              <a:rPr lang="tr-TR" sz="1800" dirty="0">
                <a:effectLst/>
                <a:latin typeface="AGaramondPro"/>
              </a:rPr>
              <a:t> zamanının </a:t>
            </a:r>
            <a:r>
              <a:rPr lang="tr-TR" sz="1800" dirty="0" err="1">
                <a:effectLst/>
                <a:latin typeface="AGaramondPro"/>
              </a:rPr>
              <a:t>büyük</a:t>
            </a:r>
            <a:r>
              <a:rPr lang="tr-TR" sz="1800" dirty="0">
                <a:effectLst/>
                <a:latin typeface="AGaramondPro"/>
              </a:rPr>
              <a:t> bir kısmını sanal sohbet ortamında </a:t>
            </a:r>
            <a:r>
              <a:rPr lang="tr-TR" sz="1800" dirty="0" err="1">
                <a:effectLst/>
                <a:latin typeface="AGaramondPro"/>
              </a:rPr>
              <a:t>tanıştığı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kişilerle</a:t>
            </a:r>
            <a:r>
              <a:rPr lang="tr-TR" sz="1800" dirty="0">
                <a:effectLst/>
                <a:latin typeface="AGaramondPro"/>
              </a:rPr>
              <a:t> ile </a:t>
            </a:r>
            <a:r>
              <a:rPr lang="tr-TR" sz="1800" dirty="0" err="1">
                <a:effectLst/>
                <a:latin typeface="AGaramondPro"/>
              </a:rPr>
              <a:t>konuşarak</a:t>
            </a:r>
            <a:r>
              <a:rPr lang="tr-TR" sz="1800" dirty="0">
                <a:effectLst/>
                <a:latin typeface="AGaramondPro"/>
              </a:rPr>
              <a:t>, sitelerde </a:t>
            </a:r>
            <a:r>
              <a:rPr lang="tr-TR" sz="1800" dirty="0" err="1">
                <a:effectLst/>
                <a:latin typeface="AGaramondPro"/>
              </a:rPr>
              <a:t>dolaşarak</a:t>
            </a:r>
            <a:r>
              <a:rPr lang="tr-TR" sz="1800" dirty="0">
                <a:effectLst/>
                <a:latin typeface="AGaramondPro"/>
              </a:rPr>
              <a:t>, oyun oynayarak </a:t>
            </a:r>
            <a:r>
              <a:rPr lang="tr-TR" sz="1800" dirty="0" err="1">
                <a:effectLst/>
                <a:latin typeface="AGaramondPro"/>
              </a:rPr>
              <a:t>geçirdiğini</a:t>
            </a:r>
            <a:r>
              <a:rPr lang="tr-TR" sz="1800" dirty="0">
                <a:effectLst/>
                <a:latin typeface="AGaramondPro"/>
              </a:rPr>
              <a:t>, bu </a:t>
            </a:r>
            <a:r>
              <a:rPr lang="tr-TR" sz="1800" dirty="0" err="1">
                <a:effectLst/>
                <a:latin typeface="AGaramondPro"/>
              </a:rPr>
              <a:t>popülasyonun</a:t>
            </a:r>
            <a:r>
              <a:rPr lang="tr-TR" sz="1800" dirty="0">
                <a:effectLst/>
                <a:latin typeface="AGaramondPro"/>
              </a:rPr>
              <a:t> yalnızca %1’inin </a:t>
            </a:r>
            <a:r>
              <a:rPr lang="tr-TR" sz="1800" dirty="0" err="1">
                <a:effectLst/>
                <a:latin typeface="AGaramondPro"/>
              </a:rPr>
              <a:t>araştırma</a:t>
            </a:r>
            <a:r>
              <a:rPr lang="tr-TR" sz="1800" dirty="0">
                <a:effectLst/>
                <a:latin typeface="AGaramondPro"/>
              </a:rPr>
              <a:t> yapmak ve ders </a:t>
            </a:r>
            <a:r>
              <a:rPr lang="tr-TR" sz="1800" dirty="0" err="1">
                <a:effectLst/>
                <a:latin typeface="AGaramondPro"/>
              </a:rPr>
              <a:t>çalışmak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interneti </a:t>
            </a:r>
            <a:r>
              <a:rPr lang="tr-TR" sz="1800" dirty="0" err="1">
                <a:effectLst/>
                <a:latin typeface="AGaramondPro"/>
              </a:rPr>
              <a:t>kullandığı</a:t>
            </a:r>
            <a:r>
              <a:rPr lang="tr-TR" sz="1800" dirty="0">
                <a:effectLst/>
                <a:latin typeface="AGaramondPro"/>
              </a:rPr>
              <a:t> ortaya </a:t>
            </a:r>
            <a:r>
              <a:rPr lang="tr-TR" sz="1800" dirty="0" err="1">
                <a:effectLst/>
                <a:latin typeface="AGaramondPro"/>
              </a:rPr>
              <a:t>çıkmıştır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Holman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arkadaşları</a:t>
            </a:r>
            <a:r>
              <a:rPr lang="tr-TR" sz="1800" dirty="0">
                <a:effectLst/>
                <a:latin typeface="AGaramondPro"/>
              </a:rPr>
              <a:t> (2005) tarafından yapılan </a:t>
            </a:r>
            <a:r>
              <a:rPr lang="tr-TR" sz="1800" dirty="0" err="1">
                <a:effectLst/>
                <a:latin typeface="AGaramondPro"/>
              </a:rPr>
              <a:t>çalışmada</a:t>
            </a:r>
            <a:r>
              <a:rPr lang="tr-TR" sz="1800" dirty="0">
                <a:effectLst/>
                <a:latin typeface="AGaramondPro"/>
              </a:rPr>
              <a:t> yaygın internet kullanan ve bilgisayar oyunları ile zamanını </a:t>
            </a:r>
            <a:r>
              <a:rPr lang="tr-TR" sz="1800" dirty="0" err="1">
                <a:effectLst/>
                <a:latin typeface="AGaramondPro"/>
              </a:rPr>
              <a:t>geçiren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sosyal </a:t>
            </a:r>
            <a:r>
              <a:rPr lang="tr-TR" sz="1800" dirty="0" err="1">
                <a:effectLst/>
                <a:latin typeface="AGaramondPro"/>
              </a:rPr>
              <a:t>gelişimlerinin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ölçüde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gerilediği</a:t>
            </a:r>
            <a:r>
              <a:rPr lang="tr-TR" sz="1800" dirty="0">
                <a:effectLst/>
                <a:latin typeface="AGaramondPro"/>
              </a:rPr>
              <a:t>, bu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özgüvenlerinin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düşük</a:t>
            </a:r>
            <a:r>
              <a:rPr lang="tr-TR" sz="1800" dirty="0">
                <a:effectLst/>
                <a:latin typeface="AGaramondPro"/>
              </a:rPr>
              <a:t>, sosyal kaygı </a:t>
            </a:r>
            <a:r>
              <a:rPr lang="tr-TR" sz="1800" dirty="0" err="1">
                <a:effectLst/>
                <a:latin typeface="AGaramondPro"/>
              </a:rPr>
              <a:t>düzeylerinin</a:t>
            </a:r>
            <a:r>
              <a:rPr lang="tr-TR" sz="1800" dirty="0">
                <a:effectLst/>
                <a:latin typeface="AGaramondPro"/>
              </a:rPr>
              <a:t> ve saldırganlık </a:t>
            </a:r>
            <a:r>
              <a:rPr lang="tr-TR" sz="1800" dirty="0" err="1">
                <a:effectLst/>
                <a:latin typeface="AGaramondPro"/>
              </a:rPr>
              <a:t>davranışlarının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yüksek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olduğu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bulunmuştur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Kontrolsüz</a:t>
            </a:r>
            <a:r>
              <a:rPr lang="tr-TR" sz="1800" dirty="0">
                <a:effectLst/>
                <a:latin typeface="AGaramondPro"/>
              </a:rPr>
              <a:t> internet kullanımı ise </a:t>
            </a:r>
            <a:r>
              <a:rPr lang="tr-TR" sz="1800" dirty="0" err="1">
                <a:effectLst/>
                <a:latin typeface="AGaramondPro"/>
              </a:rPr>
              <a:t>çocuğun</a:t>
            </a:r>
            <a:r>
              <a:rPr lang="tr-TR" sz="1800" dirty="0">
                <a:effectLst/>
                <a:latin typeface="AGaramondPro"/>
              </a:rPr>
              <a:t> ve gencin fiziksel, psikolojik, sosyal ve </a:t>
            </a:r>
            <a:r>
              <a:rPr lang="tr-TR" sz="1800" dirty="0" err="1">
                <a:effectLst/>
                <a:latin typeface="AGaramondPro"/>
              </a:rPr>
              <a:t>bilişsel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gelişimini</a:t>
            </a:r>
            <a:r>
              <a:rPr lang="tr-TR" sz="1800" dirty="0">
                <a:effectLst/>
                <a:latin typeface="AGaramondPro"/>
              </a:rPr>
              <a:t> olumsuz </a:t>
            </a:r>
            <a:r>
              <a:rPr lang="tr-TR" sz="1800" dirty="0" err="1">
                <a:effectLst/>
                <a:latin typeface="AGaramondPro"/>
              </a:rPr>
              <a:t>yönde</a:t>
            </a:r>
            <a:r>
              <a:rPr lang="tr-TR" sz="1800" dirty="0">
                <a:effectLst/>
                <a:latin typeface="AGaramondPro"/>
              </a:rPr>
              <a:t> etkilemektedir. </a:t>
            </a:r>
            <a:r>
              <a:rPr lang="tr-TR" sz="1800" dirty="0" err="1">
                <a:effectLst/>
                <a:latin typeface="AGaramondPro"/>
              </a:rPr>
              <a:t>Çin’de</a:t>
            </a:r>
            <a:r>
              <a:rPr lang="tr-TR" sz="1800" dirty="0"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öğrencilerle</a:t>
            </a:r>
            <a:r>
              <a:rPr lang="tr-TR" sz="1800" dirty="0">
                <a:effectLst/>
                <a:latin typeface="AGaramondPro"/>
              </a:rPr>
              <a:t> yapılan bir </a:t>
            </a:r>
            <a:r>
              <a:rPr lang="tr-TR" sz="1800" dirty="0" err="1">
                <a:effectLst/>
                <a:latin typeface="AGaramondPro"/>
              </a:rPr>
              <a:t>araştırmada</a:t>
            </a:r>
            <a:r>
              <a:rPr lang="tr-TR" sz="1800" dirty="0">
                <a:effectLst/>
                <a:latin typeface="AGaramondPro"/>
              </a:rPr>
              <a:t> internet </a:t>
            </a:r>
            <a:r>
              <a:rPr lang="tr-TR" sz="1800" dirty="0" err="1">
                <a:effectLst/>
                <a:latin typeface="AGaramondPro"/>
              </a:rPr>
              <a:t>bağımlısı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öğrencilerin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çoğunlukla</a:t>
            </a:r>
            <a:r>
              <a:rPr lang="tr-TR" sz="1800" dirty="0">
                <a:effectLst/>
                <a:latin typeface="AGaramondPro"/>
              </a:rPr>
              <a:t> aile ilgisi </a:t>
            </a:r>
            <a:r>
              <a:rPr lang="tr-TR" sz="1800" dirty="0" err="1">
                <a:effectLst/>
                <a:latin typeface="AGaramondPro"/>
              </a:rPr>
              <a:t>eksikliği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olduğu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bulunmuştur</a:t>
            </a:r>
            <a:r>
              <a:rPr lang="tr-TR" sz="1800" dirty="0">
                <a:latin typeface="AGaramondPro"/>
              </a:rPr>
              <a:t>.</a:t>
            </a:r>
            <a:endParaRPr lang="tr-TR" sz="1800" dirty="0">
              <a:effectLst/>
              <a:latin typeface="AGaramondPro"/>
            </a:endParaRPr>
          </a:p>
          <a:p>
            <a:r>
              <a:rPr lang="tr-TR" sz="1800" dirty="0">
                <a:effectLst/>
                <a:latin typeface="AGaramondPro"/>
              </a:rPr>
              <a:t>Ailelerinden gerekli </a:t>
            </a:r>
            <a:r>
              <a:rPr lang="tr-TR" sz="1800" dirty="0" err="1">
                <a:effectLst/>
                <a:latin typeface="AGaramondPro"/>
              </a:rPr>
              <a:t>desteği</a:t>
            </a:r>
            <a:r>
              <a:rPr lang="tr-TR" sz="1800" dirty="0">
                <a:effectLst/>
                <a:latin typeface="AGaramondPro"/>
              </a:rPr>
              <a:t> alamayan ve aileleriyle problem </a:t>
            </a:r>
            <a:r>
              <a:rPr lang="tr-TR" sz="1800" dirty="0" err="1">
                <a:effectLst/>
                <a:latin typeface="AGaramondPro"/>
              </a:rPr>
              <a:t>yaşayan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yaşadıkları</a:t>
            </a:r>
            <a:r>
              <a:rPr lang="tr-TR" sz="1800" dirty="0">
                <a:effectLst/>
                <a:latin typeface="AGaramondPro"/>
              </a:rPr>
              <a:t> bu problemler nedeniyle kendilerini sanal </a:t>
            </a:r>
            <a:r>
              <a:rPr lang="tr-TR" sz="1800" dirty="0" err="1">
                <a:effectLst/>
                <a:latin typeface="AGaramondPro"/>
              </a:rPr>
              <a:t>dünyada</a:t>
            </a:r>
            <a:r>
              <a:rPr lang="tr-TR" sz="1800" dirty="0">
                <a:effectLst/>
                <a:latin typeface="AGaramondPro"/>
              </a:rPr>
              <a:t> ifade etmeye </a:t>
            </a:r>
            <a:r>
              <a:rPr lang="tr-TR" sz="1800" dirty="0" err="1">
                <a:effectLst/>
                <a:latin typeface="AGaramondPro"/>
              </a:rPr>
              <a:t>çalışmaktadırlar</a:t>
            </a:r>
            <a:r>
              <a:rPr lang="tr-TR" sz="1800" dirty="0">
                <a:effectLst/>
                <a:latin typeface="AGaramondPro"/>
              </a:rPr>
              <a:t> (Lee ve </a:t>
            </a:r>
            <a:r>
              <a:rPr lang="tr-TR" sz="1800" dirty="0" err="1">
                <a:effectLst/>
                <a:latin typeface="AGaramondPro"/>
              </a:rPr>
              <a:t>Chae</a:t>
            </a:r>
            <a:r>
              <a:rPr lang="tr-TR" sz="1800" dirty="0">
                <a:effectLst/>
                <a:latin typeface="AGaramondPro"/>
              </a:rPr>
              <a:t>, 2007: 642’den </a:t>
            </a:r>
            <a:r>
              <a:rPr lang="tr-TR" sz="1800" dirty="0" err="1">
                <a:effectLst/>
                <a:latin typeface="AGaramondPro"/>
              </a:rPr>
              <a:t>akt</a:t>
            </a:r>
            <a:r>
              <a:rPr lang="tr-TR" sz="1800" dirty="0">
                <a:effectLst/>
                <a:latin typeface="AGaramondPro"/>
              </a:rPr>
              <a:t>. </a:t>
            </a:r>
            <a:r>
              <a:rPr lang="tr-TR" sz="1800" dirty="0" err="1">
                <a:effectLst/>
                <a:latin typeface="AGaramondPro"/>
              </a:rPr>
              <a:t>Yalçın</a:t>
            </a:r>
            <a:r>
              <a:rPr lang="tr-TR" sz="1800" dirty="0">
                <a:effectLst/>
                <a:latin typeface="AGaramondPro"/>
              </a:rPr>
              <a:t> ve Duran, 2017: 232).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56577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6B88C8-A780-AA27-0F0A-5E185FD18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8EE8EA-88BF-3478-4A71-1CEE871D6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Aile ortamı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sosyalleşmesinde</a:t>
            </a:r>
            <a:r>
              <a:rPr lang="tr-TR" sz="1800" dirty="0">
                <a:effectLst/>
                <a:latin typeface="AGaramondPro"/>
              </a:rPr>
              <a:t> ve olumlu/</a:t>
            </a:r>
            <a:r>
              <a:rPr lang="tr-TR" sz="1800" dirty="0" err="1">
                <a:effectLst/>
                <a:latin typeface="AGaramondPro"/>
              </a:rPr>
              <a:t>bilinçli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davranışlar</a:t>
            </a:r>
            <a:r>
              <a:rPr lang="tr-TR" sz="1800" dirty="0">
                <a:effectLst/>
                <a:latin typeface="AGaramondPro"/>
              </a:rPr>
              <a:t> kazanmasında belirleyicidir. </a:t>
            </a:r>
            <a:r>
              <a:rPr lang="tr-TR" sz="1800" dirty="0" err="1">
                <a:effectLst/>
                <a:latin typeface="AGaramondPro"/>
              </a:rPr>
              <a:t>Çalışmalar</a:t>
            </a:r>
            <a:r>
              <a:rPr lang="tr-TR" sz="1800" dirty="0">
                <a:effectLst/>
                <a:latin typeface="AGaramondPro"/>
              </a:rPr>
              <a:t> internet ve dijital oyun </a:t>
            </a:r>
            <a:r>
              <a:rPr lang="tr-TR" sz="1800" dirty="0" err="1">
                <a:effectLst/>
                <a:latin typeface="AGaramondPro"/>
              </a:rPr>
              <a:t>bağımlılığı</a:t>
            </a:r>
            <a:r>
              <a:rPr lang="tr-TR" sz="1800" dirty="0">
                <a:effectLst/>
                <a:latin typeface="AGaramondPro"/>
              </a:rPr>
              <a:t> gibi bozuklukların aile </a:t>
            </a:r>
            <a:r>
              <a:rPr lang="tr-TR" sz="1800" dirty="0" err="1">
                <a:effectLst/>
                <a:latin typeface="AGaramondPro"/>
              </a:rPr>
              <a:t>içi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çatışmaların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olduğu</a:t>
            </a:r>
            <a:r>
              <a:rPr lang="tr-TR" sz="1800" dirty="0">
                <a:effectLst/>
                <a:latin typeface="AGaramondPro"/>
              </a:rPr>
              <a:t> ortamlarda daha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beslendiğini</a:t>
            </a:r>
            <a:r>
              <a:rPr lang="tr-TR" sz="1800" dirty="0">
                <a:effectLst/>
                <a:latin typeface="AGaramondPro"/>
              </a:rPr>
              <a:t>, aksine ebeveyn-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arasındaki iyi/</a:t>
            </a:r>
            <a:r>
              <a:rPr lang="tr-TR" sz="1800" dirty="0" err="1">
                <a:effectLst/>
                <a:latin typeface="AGaramondPro"/>
              </a:rPr>
              <a:t>güçlu</a:t>
            </a:r>
            <a:r>
              <a:rPr lang="tr-TR" sz="1800" dirty="0">
                <a:effectLst/>
                <a:latin typeface="AGaramondPro"/>
              </a:rPr>
              <a:t>̈ </a:t>
            </a:r>
            <a:r>
              <a:rPr lang="tr-TR" sz="1800" dirty="0" err="1">
                <a:effectLst/>
                <a:latin typeface="AGaramondPro"/>
              </a:rPr>
              <a:t>ilişkilerin</a:t>
            </a:r>
            <a:r>
              <a:rPr lang="tr-TR" sz="1800" dirty="0">
                <a:effectLst/>
                <a:latin typeface="AGaramondPro"/>
              </a:rPr>
              <a:t> ise problemi </a:t>
            </a:r>
            <a:r>
              <a:rPr lang="tr-TR" sz="1800" dirty="0" err="1">
                <a:effectLst/>
                <a:latin typeface="AGaramondPro"/>
              </a:rPr>
              <a:t>azalttığını</a:t>
            </a:r>
            <a:r>
              <a:rPr lang="tr-TR" sz="1800" dirty="0">
                <a:effectLst/>
                <a:latin typeface="AGaramondPro"/>
              </a:rPr>
              <a:t> (</a:t>
            </a:r>
            <a:r>
              <a:rPr lang="tr-TR" sz="1800" dirty="0" err="1">
                <a:effectLst/>
                <a:latin typeface="AGaramondPro"/>
              </a:rPr>
              <a:t>Chiu</a:t>
            </a:r>
            <a:r>
              <a:rPr lang="tr-TR" sz="1800" dirty="0">
                <a:effectLst/>
                <a:latin typeface="AGaramondPro"/>
              </a:rPr>
              <a:t> ve ark. 2004, </a:t>
            </a:r>
            <a:r>
              <a:rPr lang="tr-TR" sz="1800" dirty="0" err="1">
                <a:effectLst/>
                <a:latin typeface="AGaramondPro"/>
              </a:rPr>
              <a:t>Jeong</a:t>
            </a:r>
            <a:r>
              <a:rPr lang="tr-TR" sz="1800" dirty="0">
                <a:effectLst/>
                <a:latin typeface="AGaramondPro"/>
              </a:rPr>
              <a:t> ve Kim, 2011) </a:t>
            </a:r>
            <a:r>
              <a:rPr lang="tr-TR" sz="1800" dirty="0" err="1">
                <a:effectLst/>
                <a:latin typeface="AGaramondPro"/>
              </a:rPr>
              <a:t>göstermiştir</a:t>
            </a:r>
            <a:r>
              <a:rPr lang="tr-TR" sz="1800" dirty="0">
                <a:effectLst/>
                <a:latin typeface="AGaramondPro"/>
              </a:rPr>
              <a:t>. Ergenler kendilerini zorlayan topluma ve ebeveynlerine </a:t>
            </a:r>
            <a:r>
              <a:rPr lang="tr-TR" sz="1800" dirty="0" err="1">
                <a:effectLst/>
                <a:latin typeface="AGaramondPro"/>
              </a:rPr>
              <a:t>karşı</a:t>
            </a:r>
            <a:r>
              <a:rPr lang="tr-TR" sz="1800" dirty="0">
                <a:effectLst/>
                <a:latin typeface="AGaramondPro"/>
              </a:rPr>
              <a:t> interneti ve dijital oyunları isyan aracı olarak da kullanabilmektedir. </a:t>
            </a:r>
          </a:p>
          <a:p>
            <a:r>
              <a:rPr lang="tr-TR" sz="1800" dirty="0">
                <a:effectLst/>
                <a:latin typeface="AGaramondPro"/>
              </a:rPr>
              <a:t>Bu nedenle </a:t>
            </a:r>
            <a:r>
              <a:rPr lang="tr-TR" sz="1800" dirty="0" err="1">
                <a:effectLst/>
                <a:latin typeface="AGaramondPro"/>
              </a:rPr>
              <a:t>gençlerde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bilinçli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kontrollu</a:t>
            </a:r>
            <a:r>
              <a:rPr lang="tr-TR" sz="1800" dirty="0">
                <a:effectLst/>
                <a:latin typeface="AGaramondPro"/>
              </a:rPr>
              <a:t>̈ internet ve dijital oyun kullanma </a:t>
            </a:r>
            <a:r>
              <a:rPr lang="tr-TR" sz="1800" dirty="0" err="1">
                <a:effectLst/>
                <a:latin typeface="AGaramondPro"/>
              </a:rPr>
              <a:t>davranışlarının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oluşmasında</a:t>
            </a:r>
            <a:r>
              <a:rPr lang="tr-TR" sz="1800" dirty="0">
                <a:effectLst/>
                <a:latin typeface="AGaramondPro"/>
              </a:rPr>
              <a:t> temel ilke ailede </a:t>
            </a:r>
            <a:r>
              <a:rPr lang="tr-TR" sz="1800" dirty="0" err="1">
                <a:effectLst/>
                <a:latin typeface="AGaramondPro"/>
              </a:rPr>
              <a:t>güven</a:t>
            </a:r>
            <a:r>
              <a:rPr lang="tr-TR" sz="1800" dirty="0">
                <a:effectLst/>
                <a:latin typeface="AGaramondPro"/>
              </a:rPr>
              <a:t>, demokrasi, destek, </a:t>
            </a:r>
            <a:r>
              <a:rPr lang="tr-TR" sz="1800" dirty="0" err="1">
                <a:effectLst/>
                <a:latin typeface="AGaramondPro"/>
              </a:rPr>
              <a:t>güçlu</a:t>
            </a:r>
            <a:r>
              <a:rPr lang="tr-TR" sz="1800" dirty="0">
                <a:effectLst/>
                <a:latin typeface="AGaramondPro"/>
              </a:rPr>
              <a:t>̈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ve olumlu </a:t>
            </a:r>
            <a:r>
              <a:rPr lang="tr-TR" sz="1800" dirty="0" err="1">
                <a:effectLst/>
                <a:latin typeface="AGaramondPro"/>
              </a:rPr>
              <a:t>ebeveyn-çocuk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ilişkisinin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geliştirilmesidir</a:t>
            </a:r>
            <a:r>
              <a:rPr lang="tr-TR" sz="1800" dirty="0">
                <a:effectLst/>
                <a:latin typeface="AGaramondPro"/>
              </a:rPr>
              <a:t> (aktaran, </a:t>
            </a:r>
            <a:r>
              <a:rPr lang="tr-TR" sz="1800" dirty="0" err="1">
                <a:effectLst/>
                <a:latin typeface="AGaramondPro"/>
              </a:rPr>
              <a:t>Yalçın-Irmak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Erdo</a:t>
            </a:r>
            <a:r>
              <a:rPr lang="tr-TR" sz="1800" dirty="0">
                <a:effectLst/>
                <a:latin typeface="AGaramondPro"/>
              </a:rPr>
              <a:t>- </a:t>
            </a:r>
            <a:r>
              <a:rPr lang="tr-TR" sz="1800" dirty="0" err="1">
                <a:effectLst/>
                <a:latin typeface="AGaramondPro"/>
              </a:rPr>
              <a:t>ğan</a:t>
            </a:r>
            <a:r>
              <a:rPr lang="tr-TR" sz="1800" dirty="0">
                <a:effectLst/>
                <a:latin typeface="AGaramondPro"/>
              </a:rPr>
              <a:t>, 2016: 134).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73930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F90442B-940A-07A3-AA63-351B879CB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Çocukların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</a:t>
            </a:r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İnternet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Kullanma Pratiklerinin Boyutları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20F8DF-CE36-2C13-C125-A1C09F913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8267" y="1727201"/>
            <a:ext cx="10481733" cy="5215466"/>
          </a:xfrm>
        </p:spPr>
        <p:txBody>
          <a:bodyPr>
            <a:normAutofit/>
          </a:bodyPr>
          <a:lstStyle/>
          <a:p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çevrimiçi</a:t>
            </a:r>
            <a:r>
              <a:rPr lang="tr-TR" sz="1800" dirty="0">
                <a:effectLst/>
                <a:latin typeface="AGaramondPro"/>
              </a:rPr>
              <a:t> deneyimleri son on yılda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ölçüde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değişmiştir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Youtube, sosyal </a:t>
            </a:r>
            <a:r>
              <a:rPr lang="tr-TR" sz="1800" dirty="0" err="1">
                <a:effectLst/>
                <a:latin typeface="AGaramondPro"/>
              </a:rPr>
              <a:t>ag</a:t>
            </a:r>
            <a:r>
              <a:rPr lang="tr-TR" sz="1800" dirty="0">
                <a:effectLst/>
                <a:latin typeface="AGaramondPro"/>
              </a:rPr>
              <a:t>̆ siteleri </a:t>
            </a:r>
            <a:r>
              <a:rPr lang="tr-TR" sz="1800" dirty="0" err="1">
                <a:effectLst/>
                <a:latin typeface="AGaramondPro"/>
              </a:rPr>
              <a:t>Instagram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diğer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uygulamalar giderek daha </a:t>
            </a:r>
            <a:r>
              <a:rPr lang="tr-TR" sz="1800" dirty="0" err="1">
                <a:effectLst/>
                <a:latin typeface="AGaramondPro"/>
              </a:rPr>
              <a:t>popüler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hâle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gelmis</a:t>
            </a:r>
            <a:r>
              <a:rPr lang="tr-TR" sz="1800" dirty="0">
                <a:effectLst/>
                <a:latin typeface="AGaramondPro"/>
              </a:rPr>
              <a:t>̧ </a:t>
            </a:r>
            <a:r>
              <a:rPr lang="tr-TR" sz="1800" dirty="0" err="1">
                <a:effectLst/>
                <a:latin typeface="AGaramondPro"/>
              </a:rPr>
              <a:t>görünüyor</a:t>
            </a:r>
            <a:r>
              <a:rPr lang="tr-TR" sz="1800" dirty="0">
                <a:effectLst/>
                <a:latin typeface="AGaramondPro"/>
              </a:rPr>
              <a:t>. Video izlemek, </a:t>
            </a:r>
            <a:r>
              <a:rPr lang="tr-TR" sz="1800" dirty="0" err="1">
                <a:effectLst/>
                <a:latin typeface="AGaramondPro"/>
              </a:rPr>
              <a:t>müzik</a:t>
            </a:r>
            <a:r>
              <a:rPr lang="tr-TR" sz="1800" dirty="0">
                <a:effectLst/>
                <a:latin typeface="AGaramondPro"/>
              </a:rPr>
              <a:t> dinlemek, </a:t>
            </a:r>
            <a:r>
              <a:rPr lang="tr-TR" sz="1800" dirty="0" err="1">
                <a:effectLst/>
                <a:latin typeface="AGaramondPro"/>
              </a:rPr>
              <a:t>arkadaşlar</a:t>
            </a:r>
            <a:r>
              <a:rPr lang="tr-TR" sz="1800" dirty="0">
                <a:effectLst/>
                <a:latin typeface="AGaramondPro"/>
              </a:rPr>
              <a:t> ve aile ile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kurmak, bir sosyal </a:t>
            </a:r>
            <a:r>
              <a:rPr lang="tr-TR" sz="1800" dirty="0" err="1">
                <a:effectLst/>
                <a:latin typeface="AGaramondPro"/>
              </a:rPr>
              <a:t>ag</a:t>
            </a:r>
            <a:r>
              <a:rPr lang="tr-TR" sz="1800" dirty="0">
                <a:effectLst/>
                <a:latin typeface="AGaramondPro"/>
              </a:rPr>
              <a:t>̆ sitesini ziyaret etmek ve </a:t>
            </a:r>
            <a:r>
              <a:rPr lang="tr-TR" sz="1800" dirty="0" err="1">
                <a:effectLst/>
                <a:latin typeface="AGaramondPro"/>
              </a:rPr>
              <a:t>çev</a:t>
            </a:r>
            <a:r>
              <a:rPr lang="tr-TR" sz="1800" dirty="0">
                <a:effectLst/>
                <a:latin typeface="AGaramondPro"/>
              </a:rPr>
              <a:t>- </a:t>
            </a:r>
            <a:r>
              <a:rPr lang="tr-TR" sz="1800" dirty="0" err="1">
                <a:effectLst/>
                <a:latin typeface="AGaramondPro"/>
              </a:rPr>
              <a:t>rimiçi</a:t>
            </a:r>
            <a:r>
              <a:rPr lang="tr-TR" sz="1800" dirty="0">
                <a:effectLst/>
                <a:latin typeface="AGaramondPro"/>
              </a:rPr>
              <a:t> oyunlar oynamak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günlük</a:t>
            </a:r>
            <a:r>
              <a:rPr lang="tr-TR" sz="1800" dirty="0">
                <a:effectLst/>
                <a:latin typeface="AGaramondPro"/>
              </a:rPr>
              <a:t> olarak yaptıkları etkinliklerin </a:t>
            </a:r>
            <a:r>
              <a:rPr lang="tr-TR" sz="1800" dirty="0" err="1">
                <a:effectLst/>
                <a:latin typeface="AGaramondPro"/>
              </a:rPr>
              <a:t>başında</a:t>
            </a:r>
            <a:r>
              <a:rPr lang="tr-TR" sz="1800" dirty="0">
                <a:effectLst/>
                <a:latin typeface="AGaramondPro"/>
              </a:rPr>
              <a:t> yer alıyor. </a:t>
            </a:r>
          </a:p>
          <a:p>
            <a:r>
              <a:rPr lang="tr-TR" sz="1800" dirty="0" err="1">
                <a:effectLst/>
                <a:latin typeface="AGaramondPro"/>
              </a:rPr>
              <a:t>İnternet</a:t>
            </a:r>
            <a:r>
              <a:rPr lang="tr-TR" sz="1800" dirty="0">
                <a:effectLst/>
                <a:latin typeface="AGaramondPro"/>
              </a:rPr>
              <a:t> kullanımındaki hızlı </a:t>
            </a:r>
            <a:r>
              <a:rPr lang="tr-TR" sz="1800" dirty="0" err="1">
                <a:effectLst/>
                <a:latin typeface="AGaramondPro"/>
              </a:rPr>
              <a:t>artıs</a:t>
            </a:r>
            <a:r>
              <a:rPr lang="tr-TR" sz="1800" dirty="0">
                <a:effectLst/>
                <a:latin typeface="AGaramondPro"/>
              </a:rPr>
              <a:t>̧, </a:t>
            </a:r>
            <a:r>
              <a:rPr lang="tr-TR" sz="1800" dirty="0" err="1">
                <a:effectLst/>
                <a:latin typeface="AGaramondPro"/>
              </a:rPr>
              <a:t>İnternet’i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farklı </a:t>
            </a:r>
            <a:r>
              <a:rPr lang="tr-TR" sz="1800" dirty="0" err="1">
                <a:effectLst/>
                <a:latin typeface="AGaramondPro"/>
              </a:rPr>
              <a:t>türden</a:t>
            </a:r>
            <a:r>
              <a:rPr lang="tr-TR" sz="1800" dirty="0">
                <a:effectLst/>
                <a:latin typeface="AGaramondPro"/>
              </a:rPr>
              <a:t> insanların </a:t>
            </a:r>
            <a:r>
              <a:rPr lang="tr-TR" sz="1800" dirty="0" err="1">
                <a:effectLst/>
                <a:latin typeface="AGaramondPro"/>
              </a:rPr>
              <a:t>bulunduğu</a:t>
            </a:r>
            <a:r>
              <a:rPr lang="tr-TR" sz="1800" dirty="0">
                <a:effectLst/>
                <a:latin typeface="AGaramondPro"/>
              </a:rPr>
              <a:t> sanal bir </a:t>
            </a:r>
            <a:r>
              <a:rPr lang="tr-TR" sz="1800" dirty="0" err="1">
                <a:effectLst/>
                <a:latin typeface="AGaramondPro"/>
              </a:rPr>
              <a:t>dünya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hâline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dönüştürmekte</a:t>
            </a:r>
            <a:r>
              <a:rPr lang="tr-TR" sz="1800" dirty="0">
                <a:effectLst/>
                <a:latin typeface="AGaramondPro"/>
              </a:rPr>
              <a:t> ve bu da </a:t>
            </a:r>
            <a:r>
              <a:rPr lang="tr-TR" sz="1800" dirty="0" err="1">
                <a:effectLst/>
                <a:latin typeface="AGaramondPro"/>
              </a:rPr>
              <a:t>gerçek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yaşamda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olduğu</a:t>
            </a:r>
            <a:r>
              <a:rPr lang="tr-TR" sz="1800" dirty="0">
                <a:effectLst/>
                <a:latin typeface="AGaramondPro"/>
              </a:rPr>
              <a:t> gibi </a:t>
            </a:r>
            <a:r>
              <a:rPr lang="tr-TR" sz="1800" dirty="0" err="1">
                <a:effectLst/>
                <a:latin typeface="AGaramondPro"/>
              </a:rPr>
              <a:t>birçok</a:t>
            </a:r>
            <a:r>
              <a:rPr lang="tr-TR" sz="1800" dirty="0">
                <a:effectLst/>
                <a:latin typeface="AGaramondPro"/>
              </a:rPr>
              <a:t> riski beraberinde getirmektedir. </a:t>
            </a:r>
          </a:p>
          <a:p>
            <a:r>
              <a:rPr lang="tr-TR" sz="1800" dirty="0" err="1">
                <a:effectLst/>
                <a:latin typeface="AGaramondPro"/>
              </a:rPr>
              <a:t>Özellikle</a:t>
            </a:r>
            <a:r>
              <a:rPr lang="tr-TR" sz="1800" dirty="0">
                <a:effectLst/>
                <a:latin typeface="AGaramondPro"/>
              </a:rPr>
              <a:t> bilgi ve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teknolojilerinin </a:t>
            </a:r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 tarafından denetimsiz kullanımları bu riskleri artırmaktadır. Risklere </a:t>
            </a:r>
            <a:r>
              <a:rPr lang="tr-TR" sz="1800" dirty="0" err="1">
                <a:effectLst/>
                <a:latin typeface="AGaramondPro"/>
              </a:rPr>
              <a:t>karşın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çevrimiçi</a:t>
            </a:r>
            <a:r>
              <a:rPr lang="tr-TR" sz="1800" dirty="0">
                <a:effectLst/>
                <a:latin typeface="AGaramondPro"/>
              </a:rPr>
              <a:t> teknolojilerden uzak durabilmek pek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kişi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mümkün</a:t>
            </a:r>
            <a:r>
              <a:rPr lang="tr-TR" sz="1800" dirty="0">
                <a:effectLst/>
                <a:latin typeface="AGaramondPro"/>
              </a:rPr>
              <a:t> olamamaktadır. </a:t>
            </a:r>
            <a:endParaRPr lang="tr-TR" dirty="0"/>
          </a:p>
          <a:p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sıklıkla </a:t>
            </a:r>
            <a:r>
              <a:rPr lang="tr-TR" sz="1800" dirty="0" err="1">
                <a:effectLst/>
                <a:latin typeface="AGaramondPro"/>
              </a:rPr>
              <a:t>kullandığı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araçlarından</a:t>
            </a:r>
            <a:r>
              <a:rPr lang="tr-TR" sz="1800" dirty="0">
                <a:effectLst/>
                <a:latin typeface="AGaramondPro"/>
              </a:rPr>
              <a:t> biri olan </a:t>
            </a:r>
            <a:r>
              <a:rPr lang="tr-TR" sz="1800" dirty="0" err="1">
                <a:effectLst/>
                <a:latin typeface="AGaramondPro"/>
              </a:rPr>
              <a:t>İnternet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kurulan </a:t>
            </a:r>
            <a:r>
              <a:rPr lang="tr-TR" sz="1800" dirty="0" err="1">
                <a:effectLst/>
                <a:latin typeface="AGaramondPro"/>
              </a:rPr>
              <a:t>kişinin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kimliğini</a:t>
            </a:r>
            <a:r>
              <a:rPr lang="tr-TR" sz="1800" dirty="0">
                <a:effectLst/>
                <a:latin typeface="AGaramondPro"/>
              </a:rPr>
              <a:t> ve fiziksel </a:t>
            </a:r>
            <a:r>
              <a:rPr lang="tr-TR" sz="1800" dirty="0" err="1">
                <a:effectLst/>
                <a:latin typeface="AGaramondPro"/>
              </a:rPr>
              <a:t>özelliklerini</a:t>
            </a:r>
            <a:r>
              <a:rPr lang="tr-TR" sz="1800" dirty="0">
                <a:effectLst/>
                <a:latin typeface="AGaramondPro"/>
              </a:rPr>
              <a:t> tanımlamayı </a:t>
            </a:r>
            <a:r>
              <a:rPr lang="tr-TR" sz="1800" dirty="0" err="1">
                <a:effectLst/>
                <a:latin typeface="AGaramondPro"/>
              </a:rPr>
              <a:t>zorlaştırmakta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çevrimiçi</a:t>
            </a:r>
            <a:r>
              <a:rPr lang="tr-TR" sz="1800" dirty="0">
                <a:effectLst/>
                <a:latin typeface="AGaramondPro"/>
              </a:rPr>
              <a:t> risklerle </a:t>
            </a:r>
            <a:r>
              <a:rPr lang="tr-TR" sz="1800" dirty="0" err="1">
                <a:effectLst/>
                <a:latin typeface="AGaramondPro"/>
              </a:rPr>
              <a:t>karşılaşmasını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kolaylaştırmaktır</a:t>
            </a:r>
            <a:r>
              <a:rPr lang="tr-TR" sz="1800" dirty="0">
                <a:effectLst/>
                <a:latin typeface="AGaramondPro"/>
              </a:rPr>
              <a:t>. </a:t>
            </a:r>
            <a:r>
              <a:rPr lang="tr-TR" sz="1800" dirty="0" err="1">
                <a:effectLst/>
                <a:latin typeface="AGaramondPro"/>
              </a:rPr>
              <a:t>İnternet’te</a:t>
            </a:r>
            <a:r>
              <a:rPr lang="tr-TR" sz="1800" dirty="0">
                <a:effectLst/>
                <a:latin typeface="AGaramondPro"/>
              </a:rPr>
              <a:t> yer alan </a:t>
            </a:r>
            <a:r>
              <a:rPr lang="tr-TR" sz="1800" dirty="0" err="1">
                <a:effectLst/>
                <a:latin typeface="AGaramondPro"/>
              </a:rPr>
              <a:t>çocuklara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yönelik</a:t>
            </a:r>
            <a:r>
              <a:rPr lang="tr-TR" sz="1800" dirty="0">
                <a:effectLst/>
                <a:latin typeface="AGaramondPro"/>
              </a:rPr>
              <a:t> olmayan zararlı </a:t>
            </a:r>
            <a:r>
              <a:rPr lang="tr-TR" sz="1800" dirty="0" err="1">
                <a:effectLst/>
                <a:latin typeface="AGaramondPro"/>
              </a:rPr>
              <a:t>içerikler</a:t>
            </a:r>
            <a:r>
              <a:rPr lang="tr-TR" sz="1800" dirty="0">
                <a:effectLst/>
                <a:latin typeface="AGaramondPro"/>
              </a:rPr>
              <a:t>, internet </a:t>
            </a:r>
            <a:r>
              <a:rPr lang="tr-TR" sz="1800" dirty="0" err="1">
                <a:effectLst/>
                <a:latin typeface="AGaramondPro"/>
              </a:rPr>
              <a:t>üzerinden</a:t>
            </a:r>
            <a:r>
              <a:rPr lang="tr-TR" sz="1800" dirty="0">
                <a:effectLst/>
                <a:latin typeface="AGaramondPro"/>
              </a:rPr>
              <a:t> zorbalık ve </a:t>
            </a:r>
            <a:r>
              <a:rPr lang="tr-TR" sz="1800" dirty="0" err="1">
                <a:effectLst/>
                <a:latin typeface="AGaramondPro"/>
              </a:rPr>
              <a:t>yüz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yüze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tanışılmamıs</a:t>
            </a:r>
            <a:r>
              <a:rPr lang="tr-TR" sz="1800" dirty="0">
                <a:effectLst/>
                <a:latin typeface="AGaramondPro"/>
              </a:rPr>
              <a:t>̧ </a:t>
            </a:r>
            <a:r>
              <a:rPr lang="tr-TR" sz="1800" dirty="0" err="1">
                <a:effectLst/>
                <a:latin typeface="AGaramondPro"/>
              </a:rPr>
              <a:t>kişilerle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İnternet’te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kurulması gibi durumlar kaygı yaratan </a:t>
            </a:r>
            <a:r>
              <a:rPr lang="tr-TR" sz="1800" dirty="0" err="1">
                <a:effectLst/>
                <a:latin typeface="AGaramondPro"/>
              </a:rPr>
              <a:t>başlıca</a:t>
            </a:r>
            <a:r>
              <a:rPr lang="tr-TR" sz="1800" dirty="0">
                <a:effectLst/>
                <a:latin typeface="AGaramondPro"/>
              </a:rPr>
              <a:t> riskler olarak </a:t>
            </a:r>
            <a:r>
              <a:rPr lang="tr-TR" sz="1800" dirty="0" err="1">
                <a:effectLst/>
                <a:latin typeface="AGaramondPro"/>
              </a:rPr>
              <a:t>görülmekt</a:t>
            </a:r>
            <a:r>
              <a:rPr lang="tr-TR" sz="1800" i="1" dirty="0" err="1">
                <a:effectLst/>
                <a:latin typeface="AGaramondPro"/>
              </a:rPr>
              <a:t>edir</a:t>
            </a:r>
            <a:r>
              <a:rPr lang="tr-TR" sz="1800" i="1" dirty="0">
                <a:effectLst/>
                <a:latin typeface="AGaramondPro"/>
              </a:rPr>
              <a:t> </a:t>
            </a:r>
            <a:r>
              <a:rPr lang="tr-TR" sz="1800" dirty="0">
                <a:effectLst/>
                <a:latin typeface="AGaramondPro"/>
              </a:rPr>
              <a:t>(</a:t>
            </a:r>
            <a:r>
              <a:rPr lang="tr-TR" sz="1800" dirty="0" err="1">
                <a:effectLst/>
                <a:latin typeface="AGaramondPro"/>
              </a:rPr>
              <a:t>Kaşıkçı</a:t>
            </a:r>
            <a:r>
              <a:rPr lang="tr-TR" sz="1800" dirty="0">
                <a:effectLst/>
                <a:latin typeface="AGaramondPro"/>
              </a:rPr>
              <a:t> vd., 2014: 232).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87728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214049-8CA3-C483-24C0-2A492763F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FF7BEDE-DF9E-0019-88B5-09D18ADFD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993423"/>
            <a:ext cx="10178322" cy="4886170"/>
          </a:xfrm>
        </p:spPr>
        <p:txBody>
          <a:bodyPr>
            <a:normAutofit/>
          </a:bodyPr>
          <a:lstStyle/>
          <a:p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internet kullanımı </a:t>
            </a:r>
            <a:r>
              <a:rPr lang="tr-TR" sz="1800" dirty="0" err="1">
                <a:effectLst/>
                <a:latin typeface="AGaramondPro"/>
              </a:rPr>
              <a:t>üzerine</a:t>
            </a:r>
            <a:r>
              <a:rPr lang="tr-TR" sz="1800" dirty="0">
                <a:effectLst/>
                <a:latin typeface="AGaramondPro"/>
              </a:rPr>
              <a:t> yapılan bir </a:t>
            </a:r>
            <a:r>
              <a:rPr lang="tr-TR" sz="1800" dirty="0" err="1">
                <a:effectLst/>
                <a:latin typeface="AGaramondPro"/>
              </a:rPr>
              <a:t>araştırmaya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, internet kullanıcıları arasında en hızlı </a:t>
            </a:r>
            <a:r>
              <a:rPr lang="tr-TR" sz="1800" dirty="0" err="1">
                <a:effectLst/>
                <a:latin typeface="AGaramondPro"/>
              </a:rPr>
              <a:t>büyüyen</a:t>
            </a:r>
            <a:r>
              <a:rPr lang="tr-TR" sz="1800" dirty="0">
                <a:effectLst/>
                <a:latin typeface="AGaramondPro"/>
              </a:rPr>
              <a:t> grubun okul </a:t>
            </a:r>
            <a:r>
              <a:rPr lang="tr-TR" sz="1800" dirty="0" err="1">
                <a:effectLst/>
                <a:latin typeface="AGaramondPro"/>
              </a:rPr>
              <a:t>öncesi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çağdaki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olduğu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belirlenmiştir</a:t>
            </a:r>
            <a:r>
              <a:rPr lang="tr-TR" sz="1800" dirty="0">
                <a:effectLst/>
                <a:latin typeface="AGaramondPro"/>
              </a:rPr>
              <a:t> (Microsoft, 2004; aktaran, </a:t>
            </a:r>
            <a:r>
              <a:rPr lang="tr-TR" sz="1800" dirty="0" err="1">
                <a:effectLst/>
                <a:latin typeface="AGaramondPro"/>
              </a:rPr>
              <a:t>Odabaşı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Kabakçı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Çoklar</a:t>
            </a:r>
            <a:r>
              <a:rPr lang="tr-TR" sz="1800" dirty="0">
                <a:effectLst/>
                <a:latin typeface="AGaramondPro"/>
              </a:rPr>
              <a:t>, 2007: 77). </a:t>
            </a:r>
          </a:p>
          <a:p>
            <a:r>
              <a:rPr lang="tr-TR" sz="1800" dirty="0">
                <a:effectLst/>
                <a:latin typeface="AGaramondPro"/>
              </a:rPr>
              <a:t>Okul </a:t>
            </a:r>
            <a:r>
              <a:rPr lang="tr-TR" sz="1800" dirty="0" err="1">
                <a:effectLst/>
                <a:latin typeface="AGaramondPro"/>
              </a:rPr>
              <a:t>öncesi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zihinsel ve sosyal </a:t>
            </a:r>
            <a:r>
              <a:rPr lang="tr-TR" sz="1800" dirty="0" err="1">
                <a:effectLst/>
                <a:latin typeface="AGaramondPro"/>
              </a:rPr>
              <a:t>gelişimlerini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henüz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olgunlaşmadığını</a:t>
            </a:r>
            <a:r>
              <a:rPr lang="tr-TR" sz="1800" dirty="0">
                <a:effectLst/>
                <a:latin typeface="AGaramondPro"/>
              </a:rPr>
              <a:t> dikkate </a:t>
            </a:r>
            <a:r>
              <a:rPr lang="tr-TR" sz="1800" dirty="0" err="1">
                <a:effectLst/>
                <a:latin typeface="AGaramondPro"/>
              </a:rPr>
              <a:t>aldığımızda</a:t>
            </a:r>
            <a:r>
              <a:rPr lang="tr-TR" sz="1800" dirty="0">
                <a:effectLst/>
                <a:latin typeface="AGaramondPro"/>
              </a:rPr>
              <a:t> bu yaş grubu </a:t>
            </a:r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henüz</a:t>
            </a:r>
            <a:r>
              <a:rPr lang="tr-TR" sz="1800" dirty="0">
                <a:effectLst/>
                <a:latin typeface="AGaramondPro"/>
              </a:rPr>
              <a:t> kendilerini koruyabilecek zihinsel yetenek ve sosyal becerileri </a:t>
            </a:r>
            <a:r>
              <a:rPr lang="tr-TR" sz="1800" dirty="0" err="1">
                <a:effectLst/>
                <a:latin typeface="AGaramondPro"/>
              </a:rPr>
              <a:t>gelişmediği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belki de okul </a:t>
            </a:r>
            <a:r>
              <a:rPr lang="tr-TR" sz="1800" dirty="0" err="1">
                <a:effectLst/>
                <a:latin typeface="AGaramondPro"/>
              </a:rPr>
              <a:t>öncesi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çağdaki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 internet teknolojileri kar-̧ısında en korunmasız ve savunmasız kitleyi </a:t>
            </a:r>
            <a:r>
              <a:rPr lang="tr-TR" sz="1800" dirty="0" err="1">
                <a:effectLst/>
                <a:latin typeface="AGaramondPro"/>
              </a:rPr>
              <a:t>oluşturmaktadır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  <a:p>
            <a:r>
              <a:rPr lang="tr-TR" sz="1800" dirty="0">
                <a:effectLst/>
                <a:latin typeface="AGaramondPro"/>
              </a:rPr>
              <a:t>Sıradan bir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altı </a:t>
            </a:r>
            <a:r>
              <a:rPr lang="tr-TR" sz="1800" dirty="0" err="1">
                <a:effectLst/>
                <a:latin typeface="AGaramondPro"/>
              </a:rPr>
              <a:t>yaşından</a:t>
            </a:r>
            <a:r>
              <a:rPr lang="tr-TR" sz="1800" dirty="0">
                <a:effectLst/>
                <a:latin typeface="AGaramondPro"/>
              </a:rPr>
              <a:t> on sekiz </a:t>
            </a:r>
            <a:r>
              <a:rPr lang="tr-TR" sz="1800" dirty="0" err="1">
                <a:effectLst/>
                <a:latin typeface="AGaramondPro"/>
              </a:rPr>
              <a:t>yaşına</a:t>
            </a:r>
            <a:r>
              <a:rPr lang="tr-TR" sz="1800" dirty="0">
                <a:effectLst/>
                <a:latin typeface="AGaramondPro"/>
              </a:rPr>
              <a:t> gelene kadar 16.000 saat televizyon izliyor, radyo ve CD dinleyerek 4000 saat </a:t>
            </a:r>
            <a:r>
              <a:rPr lang="tr-TR" sz="1800" dirty="0" err="1">
                <a:effectLst/>
                <a:latin typeface="AGaramondPro"/>
              </a:rPr>
              <a:t>geçiriyor</a:t>
            </a:r>
            <a:r>
              <a:rPr lang="tr-TR" sz="1800" dirty="0">
                <a:latin typeface="AGaramondPro"/>
              </a:rPr>
              <a:t> </a:t>
            </a:r>
            <a:r>
              <a:rPr lang="tr-TR" sz="1800" dirty="0">
                <a:effectLst/>
                <a:latin typeface="AGaramondPro"/>
              </a:rPr>
              <a:t>(</a:t>
            </a:r>
            <a:r>
              <a:rPr lang="tr-TR" sz="1800" dirty="0" err="1">
                <a:effectLst/>
                <a:latin typeface="AGaramondPro"/>
              </a:rPr>
              <a:t>Sanders</a:t>
            </a:r>
            <a:r>
              <a:rPr lang="tr-TR" sz="1800" dirty="0">
                <a:effectLst/>
                <a:latin typeface="AGaramondPro"/>
              </a:rPr>
              <a:t>, 1999). Buna bir de artık internet teknolojileri ile </a:t>
            </a:r>
            <a:r>
              <a:rPr lang="tr-TR" sz="1800" dirty="0" err="1">
                <a:effectLst/>
                <a:latin typeface="AGaramondPro"/>
              </a:rPr>
              <a:t>donatılmıs</a:t>
            </a:r>
            <a:r>
              <a:rPr lang="tr-TR" sz="1800" dirty="0">
                <a:effectLst/>
                <a:latin typeface="AGaramondPro"/>
              </a:rPr>
              <a:t>̧ cep telefonu, tablet vb. yeni medya </a:t>
            </a:r>
            <a:r>
              <a:rPr lang="tr-TR" sz="1800" dirty="0" err="1">
                <a:effectLst/>
                <a:latin typeface="AGaramondPro"/>
              </a:rPr>
              <a:t>araçlarıyla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geçirdikleri</a:t>
            </a:r>
            <a:r>
              <a:rPr lang="tr-TR" sz="1800" dirty="0">
                <a:effectLst/>
                <a:latin typeface="AGaramondPro"/>
              </a:rPr>
              <a:t> zamanı eklersek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anne-babasıyla ya da akranlarıyla </a:t>
            </a:r>
            <a:r>
              <a:rPr lang="tr-TR" sz="1800" dirty="0" err="1">
                <a:effectLst/>
                <a:latin typeface="AGaramondPro"/>
              </a:rPr>
              <a:t>etkileşimle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geçirdiği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sürenin</a:t>
            </a:r>
            <a:r>
              <a:rPr lang="tr-TR" sz="1800" dirty="0">
                <a:effectLst/>
                <a:latin typeface="AGaramondPro"/>
              </a:rPr>
              <a:t> iyiden iyiye </a:t>
            </a:r>
            <a:r>
              <a:rPr lang="tr-TR" sz="1800" dirty="0" err="1">
                <a:effectLst/>
                <a:latin typeface="AGaramondPro"/>
              </a:rPr>
              <a:t>azaldığını</a:t>
            </a:r>
            <a:r>
              <a:rPr lang="tr-TR" sz="1800" dirty="0">
                <a:effectLst/>
                <a:latin typeface="AGaramondPro"/>
              </a:rPr>
              <a:t> tahmin edebiliriz. </a:t>
            </a:r>
          </a:p>
          <a:p>
            <a:r>
              <a:rPr lang="tr-TR" sz="1800" dirty="0">
                <a:effectLst/>
                <a:latin typeface="AGaramondPro"/>
              </a:rPr>
              <a:t>Kent hayatında iş temposuyla </a:t>
            </a:r>
            <a:r>
              <a:rPr lang="tr-TR" sz="1800" dirty="0" err="1">
                <a:effectLst/>
                <a:latin typeface="AGaramondPro"/>
              </a:rPr>
              <a:t>koşturan</a:t>
            </a:r>
            <a:r>
              <a:rPr lang="tr-TR" sz="1800" dirty="0">
                <a:effectLst/>
                <a:latin typeface="AGaramondPro"/>
              </a:rPr>
              <a:t> anne-babaların yorgunluklarını atmak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çocuklara</a:t>
            </a:r>
            <a:r>
              <a:rPr lang="tr-TR" sz="1800" dirty="0">
                <a:effectLst/>
                <a:latin typeface="AGaramondPro"/>
              </a:rPr>
              <a:t> yeni medya </a:t>
            </a:r>
            <a:r>
              <a:rPr lang="tr-TR" sz="1800" dirty="0" err="1">
                <a:effectLst/>
                <a:latin typeface="AGaramondPro"/>
              </a:rPr>
              <a:t>araçlarını</a:t>
            </a:r>
            <a:r>
              <a:rPr lang="tr-TR" sz="1800" dirty="0">
                <a:effectLst/>
                <a:latin typeface="AGaramondPro"/>
              </a:rPr>
              <a:t> sunmanın konforu,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bu </a:t>
            </a:r>
            <a:r>
              <a:rPr lang="tr-TR" sz="1800" dirty="0" err="1">
                <a:effectLst/>
                <a:latin typeface="AGaramondPro"/>
              </a:rPr>
              <a:t>araçlarla</a:t>
            </a:r>
            <a:r>
              <a:rPr lang="tr-TR" sz="1800" dirty="0">
                <a:effectLst/>
                <a:latin typeface="AGaramondPro"/>
              </a:rPr>
              <a:t> daha fazla ve </a:t>
            </a:r>
            <a:r>
              <a:rPr lang="tr-TR" sz="1800" dirty="0" err="1">
                <a:effectLst/>
                <a:latin typeface="AGaramondPro"/>
              </a:rPr>
              <a:t>yoğun</a:t>
            </a:r>
            <a:r>
              <a:rPr lang="tr-TR" sz="1800" dirty="0">
                <a:effectLst/>
                <a:latin typeface="AGaramondPro"/>
              </a:rPr>
              <a:t> bir mesai </a:t>
            </a:r>
            <a:r>
              <a:rPr lang="tr-TR" sz="1800" dirty="0" err="1">
                <a:effectLst/>
                <a:latin typeface="AGaramondPro"/>
              </a:rPr>
              <a:t>içine</a:t>
            </a:r>
            <a:r>
              <a:rPr lang="tr-TR" sz="1800" dirty="0">
                <a:effectLst/>
                <a:latin typeface="AGaramondPro"/>
              </a:rPr>
              <a:t> girmelerine neden oluyor.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6208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8157353-AA04-014B-7B3E-92169B0CA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000" b="1" dirty="0">
                <a:solidFill>
                  <a:srgbClr val="A00A35"/>
                </a:solidFill>
                <a:effectLst/>
                <a:latin typeface="Swiss721BT"/>
              </a:rPr>
              <a:t>DİJİTAL TOPLUMSALLAŞMA (SOSYALİZASYON) VE AİLENİN İŞLEVLERİNDE YAŞANAN DÖNÜŞÜMLER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FBC738A-5BCC-B0FD-2E5D-30E36A175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535289"/>
            <a:ext cx="10178322" cy="4344303"/>
          </a:xfrm>
        </p:spPr>
        <p:txBody>
          <a:bodyPr/>
          <a:lstStyle/>
          <a:p>
            <a:r>
              <a:rPr lang="tr-TR" sz="1800" dirty="0" err="1">
                <a:effectLst/>
                <a:latin typeface="AGaramondPro"/>
              </a:rPr>
              <a:t>Toplumsallaşma</a:t>
            </a:r>
            <a:r>
              <a:rPr lang="tr-TR" sz="1800" dirty="0">
                <a:effectLst/>
                <a:latin typeface="AGaramondPro"/>
              </a:rPr>
              <a:t> (sosyalizasyon) bireyin gerek toplumun norm ve </a:t>
            </a:r>
            <a:r>
              <a:rPr lang="tr-TR" sz="1800" dirty="0" err="1">
                <a:effectLst/>
                <a:latin typeface="AGaramondPro"/>
              </a:rPr>
              <a:t>değerlerini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içselleştirerek</a:t>
            </a:r>
            <a:r>
              <a:rPr lang="tr-TR" sz="1800" dirty="0">
                <a:effectLst/>
                <a:latin typeface="AGaramondPro"/>
              </a:rPr>
              <a:t>, gerekse toplumsal rollerimizi (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, anne, baba, </a:t>
            </a:r>
            <a:r>
              <a:rPr lang="tr-TR" sz="1800" dirty="0" err="1">
                <a:effectLst/>
                <a:latin typeface="AGaramondPro"/>
              </a:rPr>
              <a:t>işçi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arkadas</a:t>
            </a:r>
            <a:r>
              <a:rPr lang="tr-TR" sz="1800" dirty="0">
                <a:effectLst/>
                <a:latin typeface="AGaramondPro"/>
              </a:rPr>
              <a:t>̧, </a:t>
            </a:r>
            <a:r>
              <a:rPr lang="tr-TR" sz="1800" dirty="0" err="1">
                <a:effectLst/>
                <a:latin typeface="AGaramondPro"/>
              </a:rPr>
              <a:t>vatandas</a:t>
            </a:r>
            <a:r>
              <a:rPr lang="tr-TR" sz="1800" dirty="0">
                <a:effectLst/>
                <a:latin typeface="AGaramondPro"/>
              </a:rPr>
              <a:t>̧ vb.) </a:t>
            </a:r>
            <a:r>
              <a:rPr lang="tr-TR" sz="1800" dirty="0" err="1">
                <a:effectLst/>
                <a:latin typeface="AGaramondPro"/>
              </a:rPr>
              <a:t>öğrenerek</a:t>
            </a:r>
            <a:r>
              <a:rPr lang="tr-TR" sz="1800" dirty="0">
                <a:effectLst/>
                <a:latin typeface="AGaramondPro"/>
              </a:rPr>
              <a:t> toplumun </a:t>
            </a:r>
            <a:r>
              <a:rPr lang="tr-TR" sz="1800" dirty="0" err="1">
                <a:effectLst/>
                <a:latin typeface="AGaramondPro"/>
              </a:rPr>
              <a:t>üyeleri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hâline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geldiği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öğrenme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sürecidir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Toplumsallaşma</a:t>
            </a:r>
            <a:r>
              <a:rPr lang="tr-TR" sz="1800" dirty="0">
                <a:effectLst/>
                <a:latin typeface="AGaramondPro"/>
              </a:rPr>
              <a:t>, insanların kendi toplumsal </a:t>
            </a:r>
            <a:r>
              <a:rPr lang="tr-TR" sz="1800" dirty="0" err="1">
                <a:effectLst/>
                <a:latin typeface="AGaramondPro"/>
              </a:rPr>
              <a:t>dünyalarının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davranıs</a:t>
            </a:r>
            <a:r>
              <a:rPr lang="tr-TR" sz="1800" dirty="0">
                <a:effectLst/>
                <a:latin typeface="AGaramondPro"/>
              </a:rPr>
              <a:t>̧ standartlarını, normlarını, kurallarını ve </a:t>
            </a:r>
            <a:r>
              <a:rPr lang="tr-TR" sz="1800" dirty="0" err="1">
                <a:effectLst/>
                <a:latin typeface="AGaramondPro"/>
              </a:rPr>
              <a:t>değerlerini</a:t>
            </a:r>
            <a:r>
              <a:rPr lang="tr-TR" sz="1800" dirty="0">
                <a:effectLst/>
                <a:latin typeface="AGaramondPro"/>
              </a:rPr>
              <a:t> benimsemeye ikna </a:t>
            </a:r>
            <a:r>
              <a:rPr lang="tr-TR" sz="1800" dirty="0" err="1">
                <a:effectLst/>
                <a:latin typeface="AGaramondPro"/>
              </a:rPr>
              <a:t>edildiği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süreçler</a:t>
            </a:r>
            <a:r>
              <a:rPr lang="tr-TR" sz="1800" dirty="0">
                <a:effectLst/>
                <a:latin typeface="AGaramondPro"/>
              </a:rPr>
              <a:t> olarak ifade </a:t>
            </a:r>
            <a:r>
              <a:rPr lang="tr-TR" sz="1800" dirty="0" err="1">
                <a:effectLst/>
                <a:latin typeface="AGaramondPro"/>
              </a:rPr>
              <a:t>edilmiştir</a:t>
            </a:r>
            <a:r>
              <a:rPr lang="tr-TR" sz="1800" dirty="0">
                <a:effectLst/>
                <a:latin typeface="AGaramondPro"/>
              </a:rPr>
              <a:t> (</a:t>
            </a:r>
            <a:r>
              <a:rPr lang="tr-TR" sz="1800" dirty="0" err="1">
                <a:effectLst/>
                <a:latin typeface="AGaramondPro"/>
              </a:rPr>
              <a:t>Outhwaite</a:t>
            </a:r>
            <a:r>
              <a:rPr lang="tr-TR" sz="1800" dirty="0">
                <a:effectLst/>
                <a:latin typeface="AGaramondPro"/>
              </a:rPr>
              <a:t>, 2008). </a:t>
            </a:r>
          </a:p>
          <a:p>
            <a:r>
              <a:rPr lang="tr-TR" sz="1800" dirty="0">
                <a:effectLst/>
                <a:latin typeface="AGaramondPro"/>
              </a:rPr>
              <a:t>Sosyalizasyonun en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aktöru</a:t>
            </a:r>
            <a:r>
              <a:rPr lang="tr-TR" sz="1800" dirty="0">
                <a:effectLst/>
                <a:latin typeface="AGaramondPro"/>
              </a:rPr>
              <a:t>̈ ailedir. </a:t>
            </a:r>
            <a:r>
              <a:rPr lang="tr-TR" sz="1800" dirty="0" err="1">
                <a:effectLst/>
                <a:latin typeface="AGaramondPro"/>
              </a:rPr>
              <a:t>İçinde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bulunduğumuz</a:t>
            </a:r>
            <a:r>
              <a:rPr lang="tr-TR" sz="1800" dirty="0">
                <a:effectLst/>
                <a:latin typeface="AGaramondPro"/>
              </a:rPr>
              <a:t> toplumun </a:t>
            </a:r>
            <a:r>
              <a:rPr lang="tr-TR" sz="1800" dirty="0" err="1">
                <a:effectLst/>
                <a:latin typeface="AGaramondPro"/>
              </a:rPr>
              <a:t>kültürel</a:t>
            </a:r>
            <a:r>
              <a:rPr lang="tr-TR" sz="1800" dirty="0">
                <a:effectLst/>
                <a:latin typeface="AGaramondPro"/>
              </a:rPr>
              <a:t> ve sosyal kurallarını ve </a:t>
            </a:r>
            <a:r>
              <a:rPr lang="tr-TR" sz="1800" dirty="0" err="1">
                <a:effectLst/>
                <a:latin typeface="AGaramondPro"/>
              </a:rPr>
              <a:t>değerlerini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öğrenerek</a:t>
            </a:r>
            <a:r>
              <a:rPr lang="tr-TR" sz="1800" dirty="0">
                <a:effectLst/>
                <a:latin typeface="AGaramondPro"/>
              </a:rPr>
              <a:t> toplumun bir </a:t>
            </a:r>
            <a:r>
              <a:rPr lang="tr-TR" sz="1800" dirty="0" err="1">
                <a:effectLst/>
                <a:latin typeface="AGaramondPro"/>
              </a:rPr>
              <a:t>parçası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hâline</a:t>
            </a:r>
            <a:r>
              <a:rPr lang="tr-TR" sz="1800" dirty="0">
                <a:effectLst/>
                <a:latin typeface="AGaramondPro"/>
              </a:rPr>
              <a:t> gelme </a:t>
            </a:r>
            <a:r>
              <a:rPr lang="tr-TR" sz="1800" dirty="0" err="1">
                <a:effectLst/>
                <a:latin typeface="AGaramondPro"/>
              </a:rPr>
              <a:t>sürecimizin</a:t>
            </a:r>
            <a:r>
              <a:rPr lang="tr-TR" sz="1800" dirty="0">
                <a:effectLst/>
                <a:latin typeface="AGaramondPro"/>
              </a:rPr>
              <a:t> en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aktörleri</a:t>
            </a:r>
            <a:r>
              <a:rPr lang="tr-TR" sz="1800" dirty="0">
                <a:effectLst/>
                <a:latin typeface="AGaramondPro"/>
              </a:rPr>
              <a:t> aile ve okuldur. </a:t>
            </a:r>
          </a:p>
          <a:p>
            <a:r>
              <a:rPr lang="tr-TR" sz="1800" dirty="0">
                <a:effectLst/>
                <a:latin typeface="AGaramondPro"/>
              </a:rPr>
              <a:t>Bireyler toplum </a:t>
            </a:r>
            <a:r>
              <a:rPr lang="tr-TR" sz="1800" dirty="0" err="1">
                <a:effectLst/>
                <a:latin typeface="AGaramondPro"/>
              </a:rPr>
              <a:t>içinde</a:t>
            </a:r>
            <a:r>
              <a:rPr lang="tr-TR" sz="1800" dirty="0">
                <a:effectLst/>
                <a:latin typeface="AGaramondPro"/>
              </a:rPr>
              <a:t> ihtiyacı olan bilgiler ve sosyal becerileri yani ilk </a:t>
            </a:r>
            <a:r>
              <a:rPr lang="tr-TR" sz="1800" dirty="0" err="1">
                <a:effectLst/>
                <a:latin typeface="AGaramondPro"/>
              </a:rPr>
              <a:t>eğitimi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öncelikle</a:t>
            </a:r>
            <a:r>
              <a:rPr lang="tr-TR" sz="1800" dirty="0">
                <a:effectLst/>
                <a:latin typeface="AGaramondPro"/>
              </a:rPr>
              <a:t> ailede kazanır ve okul belli bir </a:t>
            </a:r>
            <a:r>
              <a:rPr lang="tr-TR" sz="1800" dirty="0" err="1">
                <a:effectLst/>
                <a:latin typeface="AGaramondPro"/>
              </a:rPr>
              <a:t>yaştan</a:t>
            </a:r>
            <a:r>
              <a:rPr lang="tr-TR" sz="1800" dirty="0">
                <a:effectLst/>
                <a:latin typeface="AGaramondPro"/>
              </a:rPr>
              <a:t> sonra bu </a:t>
            </a:r>
            <a:r>
              <a:rPr lang="tr-TR" sz="1800" dirty="0" err="1">
                <a:effectLst/>
                <a:latin typeface="AGaramondPro"/>
              </a:rPr>
              <a:t>işlevleri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üstlenerek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yoğun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toplumsallaşma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sürecini</a:t>
            </a:r>
            <a:r>
              <a:rPr lang="tr-TR" sz="1800" dirty="0">
                <a:effectLst/>
                <a:latin typeface="AGaramondPro"/>
              </a:rPr>
              <a:t> devam ettirir.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60400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9582C67-8E37-BCB3-11D5-81044C181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Ailede </a:t>
            </a:r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İnternet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: </a:t>
            </a:r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Gözetim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ve </a:t>
            </a:r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Özerklik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Dengesi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065CCC-A81A-7EB1-F47C-D8385BF23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98223"/>
            <a:ext cx="10178322" cy="4581370"/>
          </a:xfrm>
        </p:spPr>
        <p:txBody>
          <a:bodyPr/>
          <a:lstStyle/>
          <a:p>
            <a:r>
              <a:rPr lang="tr-TR" sz="1800" dirty="0" err="1">
                <a:effectLst/>
                <a:latin typeface="AGaramondPro"/>
              </a:rPr>
              <a:t>Bugünün</a:t>
            </a:r>
            <a:r>
              <a:rPr lang="tr-TR" sz="1800" dirty="0">
                <a:effectLst/>
                <a:latin typeface="AGaramondPro"/>
              </a:rPr>
              <a:t> dijital </a:t>
            </a:r>
            <a:r>
              <a:rPr lang="tr-TR" sz="1800" dirty="0" err="1">
                <a:effectLst/>
                <a:latin typeface="AGaramondPro"/>
              </a:rPr>
              <a:t>dünyasında</a:t>
            </a:r>
            <a:r>
              <a:rPr lang="tr-TR" sz="1800" dirty="0">
                <a:effectLst/>
                <a:latin typeface="AGaramondPro"/>
              </a:rPr>
              <a:t> gerek sosyal etkileşim gerekse </a:t>
            </a:r>
            <a:r>
              <a:rPr lang="tr-TR" sz="1800" dirty="0" err="1">
                <a:effectLst/>
                <a:latin typeface="AGaramondPro"/>
              </a:rPr>
              <a:t>sosyalleşme</a:t>
            </a:r>
            <a:r>
              <a:rPr lang="tr-TR" sz="1800" dirty="0">
                <a:effectLst/>
                <a:latin typeface="AGaramondPro"/>
              </a:rPr>
              <a:t> pratikleri </a:t>
            </a:r>
            <a:r>
              <a:rPr lang="tr-TR" sz="1800" dirty="0" err="1">
                <a:effectLst/>
                <a:latin typeface="AGaramondPro"/>
              </a:rPr>
              <a:t>açısından</a:t>
            </a:r>
            <a:r>
              <a:rPr lang="tr-TR" sz="1800" dirty="0">
                <a:effectLst/>
                <a:latin typeface="AGaramondPro"/>
              </a:rPr>
              <a:t> aileler </a:t>
            </a:r>
            <a:r>
              <a:rPr lang="tr-TR" sz="1800" dirty="0" err="1">
                <a:effectLst/>
                <a:latin typeface="AGaramondPro"/>
              </a:rPr>
              <a:t>çocukları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açısından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birçok</a:t>
            </a:r>
            <a:r>
              <a:rPr lang="tr-TR" sz="1800" dirty="0">
                <a:effectLst/>
                <a:latin typeface="AGaramondPro"/>
              </a:rPr>
              <a:t> meydan okumayla </a:t>
            </a:r>
            <a:r>
              <a:rPr lang="tr-TR" sz="1800" dirty="0" err="1">
                <a:effectLst/>
                <a:latin typeface="AGaramondPro"/>
              </a:rPr>
              <a:t>karşı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karşıya</a:t>
            </a:r>
            <a:r>
              <a:rPr lang="tr-TR" sz="1800" dirty="0">
                <a:effectLst/>
                <a:latin typeface="AGaramondPro"/>
              </a:rPr>
              <a:t> kalmaktadır. C</a:t>
            </a:r>
          </a:p>
          <a:p>
            <a:r>
              <a:rPr lang="tr-TR" sz="1800" dirty="0">
                <a:effectLst/>
                <a:latin typeface="AGaramondPro"/>
              </a:rPr>
              <a:t>̧</a:t>
            </a:r>
            <a:r>
              <a:rPr lang="tr-TR" sz="1800" dirty="0" err="1">
                <a:effectLst/>
                <a:latin typeface="AGaramondPro"/>
              </a:rPr>
              <a:t>ocuklar</a:t>
            </a:r>
            <a:r>
              <a:rPr lang="tr-TR" sz="1800" dirty="0">
                <a:effectLst/>
                <a:latin typeface="AGaramondPro"/>
              </a:rPr>
              <a:t> dijital </a:t>
            </a:r>
            <a:r>
              <a:rPr lang="tr-TR" sz="1800" dirty="0" err="1">
                <a:effectLst/>
                <a:latin typeface="AGaramondPro"/>
              </a:rPr>
              <a:t>dünyada</a:t>
            </a:r>
            <a:r>
              <a:rPr lang="tr-TR" sz="1800" dirty="0">
                <a:effectLst/>
                <a:latin typeface="AGaramondPro"/>
              </a:rPr>
              <a:t> oldukları her an denetimsiz reklamlardan tutun </a:t>
            </a:r>
            <a:r>
              <a:rPr lang="tr-TR" sz="1800" dirty="0" err="1">
                <a:effectLst/>
                <a:latin typeface="AGaramondPro"/>
              </a:rPr>
              <a:t>şiddet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yüklu</a:t>
            </a:r>
            <a:r>
              <a:rPr lang="tr-TR" sz="1800" dirty="0">
                <a:effectLst/>
                <a:latin typeface="AGaramondPro"/>
              </a:rPr>
              <a:t>̈ video oyunları ve uygun olmayan </a:t>
            </a:r>
            <a:r>
              <a:rPr lang="tr-TR" sz="1800" dirty="0" err="1">
                <a:effectLst/>
                <a:latin typeface="AGaramondPro"/>
              </a:rPr>
              <a:t>içerik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kişilerle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karşılaşma</a:t>
            </a:r>
            <a:r>
              <a:rPr lang="tr-TR" sz="1800" dirty="0">
                <a:effectLst/>
                <a:latin typeface="AGaramondPro"/>
              </a:rPr>
              <a:t> ihtimalleriyle </a:t>
            </a:r>
            <a:r>
              <a:rPr lang="tr-TR" sz="1800" dirty="0" err="1">
                <a:effectLst/>
                <a:latin typeface="AGaramondPro"/>
              </a:rPr>
              <a:t>yüz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yüze</a:t>
            </a:r>
            <a:r>
              <a:rPr lang="tr-TR" sz="1800" dirty="0">
                <a:effectLst/>
                <a:latin typeface="AGaramondPro"/>
              </a:rPr>
              <a:t> gelmektedir. Bazıları </a:t>
            </a:r>
            <a:r>
              <a:rPr lang="tr-TR" sz="1800" dirty="0" err="1">
                <a:effectLst/>
                <a:latin typeface="AGaramondPro"/>
              </a:rPr>
              <a:t>görsel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içerikler</a:t>
            </a:r>
            <a:r>
              <a:rPr lang="tr-TR" sz="1800" dirty="0">
                <a:effectLst/>
                <a:latin typeface="AGaramondPro"/>
              </a:rPr>
              <a:t> sunan web sitelerinin </a:t>
            </a:r>
            <a:r>
              <a:rPr lang="tr-TR" sz="1800" dirty="0" err="1">
                <a:effectLst/>
                <a:latin typeface="AGaramondPro"/>
              </a:rPr>
              <a:t>dünyasında</a:t>
            </a:r>
            <a:r>
              <a:rPr lang="tr-TR" sz="1800" dirty="0">
                <a:effectLst/>
                <a:latin typeface="AGaramondPro"/>
              </a:rPr>
              <a:t> gezinirken, bazıları da zaman sınırını ihlal ederek bilgisayar video oyunlarına </a:t>
            </a:r>
            <a:r>
              <a:rPr lang="tr-TR" sz="1800" dirty="0" err="1">
                <a:effectLst/>
                <a:latin typeface="AGaramondPro"/>
              </a:rPr>
              <a:t>kaptırmıs</a:t>
            </a:r>
            <a:r>
              <a:rPr lang="tr-TR" sz="1800" dirty="0">
                <a:effectLst/>
                <a:latin typeface="AGaramondPro"/>
              </a:rPr>
              <a:t>̧ </a:t>
            </a:r>
            <a:r>
              <a:rPr lang="tr-TR" sz="1800" dirty="0" err="1">
                <a:effectLst/>
                <a:latin typeface="AGaramondPro"/>
              </a:rPr>
              <a:t>görünüyor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Yeni </a:t>
            </a:r>
            <a:r>
              <a:rPr lang="tr-TR" sz="1800" dirty="0" err="1">
                <a:effectLst/>
                <a:latin typeface="AGaramondPro"/>
              </a:rPr>
              <a:t>yürümeye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başlamıs</a:t>
            </a:r>
            <a:r>
              <a:rPr lang="tr-TR" sz="1800" dirty="0">
                <a:effectLst/>
                <a:latin typeface="AGaramondPro"/>
              </a:rPr>
              <a:t>̧ bir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bile akıllı telefonu eline </a:t>
            </a:r>
            <a:r>
              <a:rPr lang="tr-TR" sz="1800" dirty="0" err="1">
                <a:effectLst/>
                <a:latin typeface="AGaramondPro"/>
              </a:rPr>
              <a:t>geçirme</a:t>
            </a:r>
            <a:r>
              <a:rPr lang="tr-TR" sz="1800" dirty="0">
                <a:effectLst/>
                <a:latin typeface="AGaramondPro"/>
              </a:rPr>
              <a:t> arzusundadır. Bill </a:t>
            </a:r>
            <a:r>
              <a:rPr lang="tr-TR" sz="1800" dirty="0" err="1">
                <a:effectLst/>
                <a:latin typeface="AGaramondPro"/>
              </a:rPr>
              <a:t>Ratner</a:t>
            </a:r>
            <a:r>
              <a:rPr lang="tr-TR" sz="1800" dirty="0">
                <a:effectLst/>
                <a:latin typeface="AGaramondPro"/>
              </a:rPr>
              <a:t> (2014),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gençlerin</a:t>
            </a:r>
            <a:r>
              <a:rPr lang="tr-TR" sz="1800" dirty="0">
                <a:effectLst/>
                <a:latin typeface="AGaramondPro"/>
              </a:rPr>
              <a:t> ekranla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temas etmesinin, </a:t>
            </a:r>
            <a:r>
              <a:rPr lang="tr-TR" sz="1800" dirty="0" err="1">
                <a:effectLst/>
                <a:latin typeface="AGaramondPro"/>
              </a:rPr>
              <a:t>getireceği</a:t>
            </a:r>
            <a:r>
              <a:rPr lang="tr-TR" sz="1800" dirty="0">
                <a:effectLst/>
                <a:latin typeface="AGaramondPro"/>
              </a:rPr>
              <a:t> fırsatlar ve riskler bir tarafa, en </a:t>
            </a:r>
            <a:r>
              <a:rPr lang="tr-TR" sz="1800" dirty="0" err="1">
                <a:effectLst/>
                <a:latin typeface="AGaramondPro"/>
              </a:rPr>
              <a:t>önemlisi</a:t>
            </a:r>
            <a:r>
              <a:rPr lang="tr-TR" sz="1800" dirty="0">
                <a:effectLst/>
                <a:latin typeface="AGaramondPro"/>
              </a:rPr>
              <a:t>, hayal </a:t>
            </a:r>
            <a:r>
              <a:rPr lang="tr-TR" sz="1800" dirty="0" err="1">
                <a:effectLst/>
                <a:latin typeface="AGaramondPro"/>
              </a:rPr>
              <a:t>gücünu</a:t>
            </a:r>
            <a:r>
              <a:rPr lang="tr-TR" sz="1800" dirty="0">
                <a:effectLst/>
                <a:latin typeface="AGaramondPro"/>
              </a:rPr>
              <a:t>̈ harekete </a:t>
            </a:r>
            <a:r>
              <a:rPr lang="tr-TR" sz="1800" dirty="0" err="1">
                <a:effectLst/>
                <a:latin typeface="AGaramondPro"/>
              </a:rPr>
              <a:t>geçirmesini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sınırlayacağını</a:t>
            </a:r>
            <a:r>
              <a:rPr lang="tr-TR" sz="1800" dirty="0">
                <a:effectLst/>
                <a:latin typeface="AGaramondPro"/>
              </a:rPr>
              <a:t> ileri </a:t>
            </a:r>
            <a:r>
              <a:rPr lang="tr-TR" sz="1800" dirty="0" err="1">
                <a:effectLst/>
                <a:latin typeface="AGaramondPro"/>
              </a:rPr>
              <a:t>sürmektedir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34538904-46FE-29CD-5783-E91F596614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991100"/>
            <a:ext cx="43561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7181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9F06061-71FE-3DE6-86D7-DECCCBD67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DD080BF-B94B-6EB3-C0A9-FD741ED3DE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86933"/>
            <a:ext cx="10178322" cy="4592659"/>
          </a:xfrm>
        </p:spPr>
        <p:txBody>
          <a:bodyPr/>
          <a:lstStyle/>
          <a:p>
            <a:r>
              <a:rPr lang="tr-TR" sz="1800" dirty="0" err="1">
                <a:effectLst/>
                <a:latin typeface="AGaramondPro"/>
              </a:rPr>
              <a:t>Özellikle</a:t>
            </a:r>
            <a:r>
              <a:rPr lang="tr-TR" sz="1800" dirty="0">
                <a:effectLst/>
                <a:latin typeface="AGaramondPro"/>
              </a:rPr>
              <a:t> akıllı cep telefonu gibi her an online ve </a:t>
            </a:r>
            <a:r>
              <a:rPr lang="tr-TR" sz="1800" dirty="0" err="1">
                <a:effectLst/>
                <a:latin typeface="AGaramondPro"/>
              </a:rPr>
              <a:t>ulaşılabilir</a:t>
            </a:r>
            <a:r>
              <a:rPr lang="tr-TR" sz="1800" dirty="0">
                <a:effectLst/>
                <a:latin typeface="AGaramondPro"/>
              </a:rPr>
              <a:t> olan </a:t>
            </a:r>
            <a:r>
              <a:rPr lang="tr-TR" sz="1800" dirty="0" err="1">
                <a:effectLst/>
                <a:latin typeface="AGaramondPro"/>
              </a:rPr>
              <a:t>araçların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kullanıldığı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koşullarda</a:t>
            </a:r>
            <a:r>
              <a:rPr lang="tr-TR" sz="1800" dirty="0">
                <a:effectLst/>
                <a:latin typeface="AGaramondPro"/>
              </a:rPr>
              <a:t>, ergenlik </a:t>
            </a:r>
            <a:r>
              <a:rPr lang="tr-TR" sz="1800" dirty="0" err="1">
                <a:effectLst/>
                <a:latin typeface="AGaramondPro"/>
              </a:rPr>
              <a:t>çağına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girmis</a:t>
            </a:r>
            <a:r>
              <a:rPr lang="tr-TR" sz="1800" dirty="0">
                <a:effectLst/>
                <a:latin typeface="AGaramondPro"/>
              </a:rPr>
              <a:t>̧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online </a:t>
            </a:r>
            <a:r>
              <a:rPr lang="tr-TR" sz="1800" dirty="0" err="1">
                <a:effectLst/>
                <a:latin typeface="AGaramondPro"/>
              </a:rPr>
              <a:t>güvenlikleri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özel</a:t>
            </a:r>
            <a:r>
              <a:rPr lang="tr-TR" sz="1800" dirty="0">
                <a:effectLst/>
                <a:latin typeface="AGaramondPro"/>
              </a:rPr>
              <a:t> alanlarının korunması meselesi aileler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oldukça</a:t>
            </a:r>
            <a:r>
              <a:rPr lang="tr-TR" sz="1800" dirty="0">
                <a:effectLst/>
                <a:latin typeface="AGaramondPro"/>
              </a:rPr>
              <a:t> zor ve problemli bir konu haline </a:t>
            </a:r>
            <a:r>
              <a:rPr lang="tr-TR" sz="1800" dirty="0" err="1">
                <a:effectLst/>
                <a:latin typeface="AGaramondPro"/>
              </a:rPr>
              <a:t>gelmiştir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Ghosh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Urquiola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Guha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Laviola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and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Wisniewski’ye</a:t>
            </a:r>
            <a:r>
              <a:rPr lang="tr-TR" sz="1800" dirty="0">
                <a:effectLst/>
                <a:latin typeface="AGaramondPro"/>
              </a:rPr>
              <a:t> (2018)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 bu </a:t>
            </a:r>
            <a:r>
              <a:rPr lang="tr-TR" sz="1800" dirty="0" err="1">
                <a:effectLst/>
                <a:latin typeface="AGaramondPro"/>
              </a:rPr>
              <a:t>zorluğun</a:t>
            </a:r>
            <a:r>
              <a:rPr lang="tr-TR" sz="1800" dirty="0">
                <a:effectLst/>
                <a:latin typeface="AGaramondPro"/>
              </a:rPr>
              <a:t> nedenlerini </a:t>
            </a:r>
            <a:r>
              <a:rPr lang="tr-TR" sz="1800" dirty="0" err="1">
                <a:effectLst/>
                <a:latin typeface="AGaramondPro"/>
              </a:rPr>
              <a:t>şu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şekilde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açıklayabiliriz</a:t>
            </a:r>
            <a:r>
              <a:rPr lang="tr-TR" sz="1800" dirty="0">
                <a:effectLst/>
                <a:latin typeface="AGaramondPro"/>
              </a:rPr>
              <a:t>: </a:t>
            </a:r>
          </a:p>
          <a:p>
            <a:pPr marL="342900" indent="-342900">
              <a:buAutoNum type="arabicParenR"/>
            </a:pPr>
            <a:r>
              <a:rPr lang="tr-TR" sz="1800" i="1" dirty="0">
                <a:effectLst/>
                <a:latin typeface="AGaramondPro"/>
              </a:rPr>
              <a:t>Akıllı telefonlar </a:t>
            </a:r>
            <a:r>
              <a:rPr lang="tr-TR" sz="1800" i="1" dirty="0" err="1">
                <a:effectLst/>
                <a:latin typeface="AGaramondPro"/>
              </a:rPr>
              <a:t>iletişim</a:t>
            </a:r>
            <a:r>
              <a:rPr lang="tr-TR" sz="1800" i="1" dirty="0">
                <a:effectLst/>
                <a:latin typeface="AGaramondPro"/>
              </a:rPr>
              <a:t> </a:t>
            </a:r>
            <a:r>
              <a:rPr lang="tr-TR" sz="1800" i="1" dirty="0" err="1">
                <a:effectLst/>
                <a:latin typeface="AGaramondPro"/>
              </a:rPr>
              <a:t>için</a:t>
            </a:r>
            <a:r>
              <a:rPr lang="tr-TR" sz="1800" i="1" dirty="0">
                <a:effectLst/>
                <a:latin typeface="AGaramondPro"/>
              </a:rPr>
              <a:t> en verimli ortamı </a:t>
            </a:r>
            <a:r>
              <a:rPr lang="tr-TR" sz="1800" i="1" dirty="0" err="1">
                <a:effectLst/>
                <a:latin typeface="AGaramondPro"/>
              </a:rPr>
              <a:t>sağlamaktadır</a:t>
            </a:r>
            <a:r>
              <a:rPr lang="tr-TR" sz="1800" i="1" dirty="0">
                <a:effectLst/>
                <a:latin typeface="AGaramondPro"/>
              </a:rPr>
              <a:t>. </a:t>
            </a:r>
          </a:p>
          <a:p>
            <a:pPr marL="342900" indent="-342900">
              <a:buAutoNum type="arabicParenR"/>
            </a:pPr>
            <a:r>
              <a:rPr lang="tr-TR" sz="1800" i="1" dirty="0">
                <a:effectLst/>
                <a:latin typeface="AGaramondPro"/>
              </a:rPr>
              <a:t>Bu </a:t>
            </a:r>
            <a:r>
              <a:rPr lang="tr-TR" sz="1800" i="1" dirty="0" err="1">
                <a:effectLst/>
                <a:latin typeface="AGaramondPro"/>
              </a:rPr>
              <a:t>araçlar</a:t>
            </a:r>
            <a:r>
              <a:rPr lang="tr-TR" sz="1800" i="1" dirty="0">
                <a:effectLst/>
                <a:latin typeface="AGaramondPro"/>
              </a:rPr>
              <a:t> </a:t>
            </a:r>
            <a:r>
              <a:rPr lang="tr-TR" sz="1800" i="1" dirty="0" err="1">
                <a:effectLst/>
                <a:latin typeface="AGaramondPro"/>
              </a:rPr>
              <a:t>başka</a:t>
            </a:r>
            <a:r>
              <a:rPr lang="tr-TR" sz="1800" i="1" dirty="0">
                <a:effectLst/>
                <a:latin typeface="AGaramondPro"/>
              </a:rPr>
              <a:t> herhangi bir aracıya </a:t>
            </a:r>
            <a:r>
              <a:rPr lang="tr-TR" sz="1800" i="1" dirty="0" err="1">
                <a:effectLst/>
                <a:latin typeface="AGaramondPro"/>
              </a:rPr>
              <a:t>ihtiyac</a:t>
            </a:r>
            <a:r>
              <a:rPr lang="tr-TR" sz="1800" i="1" dirty="0">
                <a:effectLst/>
                <a:latin typeface="AGaramondPro"/>
              </a:rPr>
              <a:t>̧ duymaksızın internete girmek </a:t>
            </a:r>
            <a:r>
              <a:rPr lang="tr-TR" sz="1800" i="1" dirty="0" err="1">
                <a:effectLst/>
                <a:latin typeface="AGaramondPro"/>
              </a:rPr>
              <a:t>için</a:t>
            </a:r>
            <a:r>
              <a:rPr lang="tr-TR" sz="1800" i="1" dirty="0">
                <a:effectLst/>
                <a:latin typeface="AGaramondPro"/>
              </a:rPr>
              <a:t> en yakın </a:t>
            </a:r>
            <a:r>
              <a:rPr lang="tr-TR" sz="1800" i="1" dirty="0" err="1">
                <a:effectLst/>
                <a:latin typeface="AGaramondPro"/>
              </a:rPr>
              <a:t>seçenektir</a:t>
            </a:r>
            <a:r>
              <a:rPr lang="tr-TR" sz="1800" i="1" dirty="0">
                <a:effectLst/>
                <a:latin typeface="AGaramondPro"/>
              </a:rPr>
              <a:t>. </a:t>
            </a:r>
          </a:p>
          <a:p>
            <a:pPr marL="342900" indent="-342900">
              <a:buAutoNum type="arabicParenR"/>
            </a:pPr>
            <a:r>
              <a:rPr lang="tr-TR" sz="1800" i="1" dirty="0" err="1">
                <a:effectLst/>
                <a:latin typeface="AGaramondPro"/>
              </a:rPr>
              <a:t>Erişim</a:t>
            </a:r>
            <a:r>
              <a:rPr lang="tr-TR" sz="1800" i="1" dirty="0">
                <a:effectLst/>
                <a:latin typeface="AGaramondPro"/>
              </a:rPr>
              <a:t> </a:t>
            </a:r>
            <a:r>
              <a:rPr lang="tr-TR" sz="1800" i="1" dirty="0" err="1">
                <a:effectLst/>
                <a:latin typeface="AGaramondPro"/>
              </a:rPr>
              <a:t>çoğunlukla</a:t>
            </a:r>
            <a:r>
              <a:rPr lang="tr-TR" sz="1800" i="1" dirty="0">
                <a:effectLst/>
                <a:latin typeface="AGaramondPro"/>
              </a:rPr>
              <a:t> ailelerin </a:t>
            </a:r>
            <a:r>
              <a:rPr lang="tr-TR" sz="1800" i="1" dirty="0" err="1">
                <a:effectLst/>
                <a:latin typeface="AGaramondPro"/>
              </a:rPr>
              <a:t>kontrolünde</a:t>
            </a:r>
            <a:r>
              <a:rPr lang="tr-TR" sz="1800" i="1" dirty="0">
                <a:effectLst/>
                <a:latin typeface="AGaramondPro"/>
              </a:rPr>
              <a:t> </a:t>
            </a:r>
            <a:r>
              <a:rPr lang="tr-TR" sz="1800" i="1" dirty="0" err="1">
                <a:effectLst/>
                <a:latin typeface="AGaramondPro"/>
              </a:rPr>
              <a:t>değildir</a:t>
            </a:r>
            <a:r>
              <a:rPr lang="tr-TR" sz="1800" i="1" dirty="0">
                <a:effectLst/>
                <a:latin typeface="AGaramondPro"/>
              </a:rPr>
              <a:t>. </a:t>
            </a:r>
            <a:r>
              <a:rPr lang="tr-TR" sz="1800" dirty="0">
                <a:effectLst/>
                <a:latin typeface="AGaramondPro"/>
              </a:rPr>
              <a:t>Ergenler genellikle konu akıllı telefon </a:t>
            </a:r>
            <a:r>
              <a:rPr lang="tr-TR" sz="1800" dirty="0" err="1">
                <a:effectLst/>
                <a:latin typeface="AGaramondPro"/>
              </a:rPr>
              <a:t>olduğunda</a:t>
            </a:r>
            <a:r>
              <a:rPr lang="tr-TR" sz="1800" dirty="0">
                <a:effectLst/>
                <a:latin typeface="AGaramondPro"/>
              </a:rPr>
              <a:t> bunun onların </a:t>
            </a:r>
            <a:r>
              <a:rPr lang="tr-TR" sz="1800" dirty="0" err="1">
                <a:effectLst/>
                <a:latin typeface="AGaramondPro"/>
              </a:rPr>
              <a:t>özel</a:t>
            </a:r>
            <a:r>
              <a:rPr lang="tr-TR" sz="1800" dirty="0">
                <a:effectLst/>
                <a:latin typeface="AGaramondPro"/>
              </a:rPr>
              <a:t> alanları </a:t>
            </a:r>
            <a:r>
              <a:rPr lang="tr-TR" sz="1800" dirty="0" err="1">
                <a:effectLst/>
                <a:latin typeface="AGaramondPro"/>
              </a:rPr>
              <a:t>olduğuna</a:t>
            </a:r>
            <a:r>
              <a:rPr lang="tr-TR" sz="1800" dirty="0">
                <a:effectLst/>
                <a:latin typeface="AGaramondPro"/>
              </a:rPr>
              <a:t> dair </a:t>
            </a:r>
            <a:r>
              <a:rPr lang="tr-TR" sz="1800" dirty="0" err="1">
                <a:effectLst/>
                <a:latin typeface="AGaramondPro"/>
              </a:rPr>
              <a:t>güçlu</a:t>
            </a:r>
            <a:r>
              <a:rPr lang="tr-TR" sz="1800" dirty="0">
                <a:effectLst/>
                <a:latin typeface="AGaramondPro"/>
              </a:rPr>
              <a:t>̈ bir duyguya sahip </a:t>
            </a:r>
            <a:r>
              <a:rPr lang="tr-TR" sz="1800" dirty="0" err="1">
                <a:effectLst/>
                <a:latin typeface="AGaramondPro"/>
              </a:rPr>
              <a:t>olduğundan</a:t>
            </a:r>
            <a:r>
              <a:rPr lang="tr-TR" sz="1800" dirty="0">
                <a:effectLst/>
                <a:latin typeface="AGaramondPro"/>
              </a:rPr>
              <a:t> ebeveyn </a:t>
            </a:r>
            <a:r>
              <a:rPr lang="tr-TR" sz="1800" dirty="0" err="1">
                <a:effectLst/>
                <a:latin typeface="AGaramondPro"/>
              </a:rPr>
              <a:t>kontrolu</a:t>
            </a:r>
            <a:r>
              <a:rPr lang="tr-TR" sz="1800" dirty="0">
                <a:effectLst/>
                <a:latin typeface="AGaramondPro"/>
              </a:rPr>
              <a:t>̈ ve ergenlerin </a:t>
            </a:r>
            <a:r>
              <a:rPr lang="tr-TR" sz="1800" dirty="0" err="1">
                <a:effectLst/>
                <a:latin typeface="AGaramondPro"/>
              </a:rPr>
              <a:t>özerkliği</a:t>
            </a:r>
            <a:r>
              <a:rPr lang="tr-TR" sz="1800" dirty="0">
                <a:effectLst/>
                <a:latin typeface="AGaramondPro"/>
              </a:rPr>
              <a:t> arasındaki </a:t>
            </a:r>
            <a:r>
              <a:rPr lang="tr-TR" sz="1800" dirty="0" err="1">
                <a:effectLst/>
                <a:latin typeface="AGaramondPro"/>
              </a:rPr>
              <a:t>anlaşma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süreci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yönetmesi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oldukça</a:t>
            </a:r>
            <a:r>
              <a:rPr lang="tr-TR" sz="1800" dirty="0">
                <a:effectLst/>
                <a:latin typeface="AGaramondPro"/>
              </a:rPr>
              <a:t> zor bir </a:t>
            </a:r>
            <a:r>
              <a:rPr lang="tr-TR" sz="1800" dirty="0" err="1">
                <a:effectLst/>
                <a:latin typeface="AGaramondPro"/>
              </a:rPr>
              <a:t>sürec</a:t>
            </a:r>
            <a:r>
              <a:rPr lang="tr-TR" sz="1800" dirty="0">
                <a:effectLst/>
                <a:latin typeface="AGaramondPro"/>
              </a:rPr>
              <a:t>̧ halini alabilmektedir.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23324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C0D83C9-6DFA-C2DB-A384-39A1BA89C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5DAB29A-982E-2024-01DD-CF6B4BDB06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659467"/>
            <a:ext cx="10178322" cy="4220125"/>
          </a:xfrm>
        </p:spPr>
        <p:txBody>
          <a:bodyPr>
            <a:normAutofit/>
          </a:bodyPr>
          <a:lstStyle/>
          <a:p>
            <a:r>
              <a:rPr lang="tr-TR" sz="1800" dirty="0">
                <a:effectLst/>
                <a:latin typeface="AGaramondPro"/>
              </a:rPr>
              <a:t>2016 yılında </a:t>
            </a:r>
            <a:r>
              <a:rPr lang="tr-TR" sz="1800" dirty="0" err="1">
                <a:effectLst/>
                <a:latin typeface="AGaramondPro"/>
              </a:rPr>
              <a:t>PEW’in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yaptığı</a:t>
            </a:r>
            <a:r>
              <a:rPr lang="tr-TR" sz="1800" dirty="0">
                <a:effectLst/>
                <a:latin typeface="AGaramondPro"/>
              </a:rPr>
              <a:t> saha </a:t>
            </a:r>
            <a:r>
              <a:rPr lang="tr-TR" sz="1800" dirty="0" err="1">
                <a:effectLst/>
                <a:latin typeface="AGaramondPro"/>
              </a:rPr>
              <a:t>çalışmasına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, ebeveynler </a:t>
            </a:r>
            <a:r>
              <a:rPr lang="tr-TR" sz="1800" dirty="0" err="1">
                <a:effectLst/>
                <a:latin typeface="AGaramondPro"/>
              </a:rPr>
              <a:t>çocuklarının</a:t>
            </a:r>
            <a:r>
              <a:rPr lang="tr-TR" sz="1800" dirty="0">
                <a:effectLst/>
                <a:latin typeface="AGaramondPro"/>
              </a:rPr>
              <a:t> dijital </a:t>
            </a:r>
            <a:r>
              <a:rPr lang="tr-TR" sz="1800" dirty="0" err="1">
                <a:effectLst/>
                <a:latin typeface="AGaramondPro"/>
              </a:rPr>
              <a:t>araçları</a:t>
            </a:r>
            <a:r>
              <a:rPr lang="tr-TR" sz="1800" dirty="0">
                <a:effectLst/>
                <a:latin typeface="AGaramondPro"/>
              </a:rPr>
              <a:t> kullanımını izlemek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çeşitli</a:t>
            </a:r>
            <a:r>
              <a:rPr lang="tr-TR" sz="1800" dirty="0">
                <a:effectLst/>
                <a:latin typeface="AGaramondPro"/>
              </a:rPr>
              <a:t> stratejiler benimsemektedir: Ebeveynlerin </a:t>
            </a:r>
            <a:r>
              <a:rPr lang="tr-TR" sz="1800" dirty="0" err="1">
                <a:effectLst/>
                <a:latin typeface="AGaramondPro"/>
              </a:rPr>
              <a:t>yüzde</a:t>
            </a:r>
            <a:r>
              <a:rPr lang="tr-TR" sz="1800" dirty="0">
                <a:effectLst/>
                <a:latin typeface="AGaramondPro"/>
              </a:rPr>
              <a:t> 16’sı ebeveyn kontrol uygulamalarını </a:t>
            </a:r>
            <a:r>
              <a:rPr lang="tr-TR" sz="1800" dirty="0" err="1">
                <a:effectLst/>
                <a:latin typeface="AGaramondPro"/>
              </a:rPr>
              <a:t>çocuklarının</a:t>
            </a:r>
            <a:r>
              <a:rPr lang="tr-TR" sz="1800" dirty="0">
                <a:effectLst/>
                <a:latin typeface="AGaramondPro"/>
              </a:rPr>
              <a:t> akıllı telefonlarına </a:t>
            </a:r>
            <a:r>
              <a:rPr lang="tr-TR" sz="1800" dirty="0" err="1">
                <a:effectLst/>
                <a:latin typeface="AGaramondPro"/>
              </a:rPr>
              <a:t>yüklemekte</a:t>
            </a:r>
            <a:r>
              <a:rPr lang="tr-TR" sz="1800" dirty="0">
                <a:effectLst/>
                <a:latin typeface="AGaramondPro"/>
              </a:rPr>
              <a:t> ve uygun olmayan online uygulamaları </a:t>
            </a:r>
            <a:r>
              <a:rPr lang="tr-TR" sz="1800" dirty="0" err="1">
                <a:effectLst/>
                <a:latin typeface="AGaramondPro"/>
              </a:rPr>
              <a:t>böylece</a:t>
            </a:r>
            <a:r>
              <a:rPr lang="tr-TR" sz="1800" dirty="0">
                <a:effectLst/>
                <a:latin typeface="AGaramondPro"/>
              </a:rPr>
              <a:t> filtreleyip engellemektedir. </a:t>
            </a:r>
          </a:p>
          <a:p>
            <a:r>
              <a:rPr lang="tr-TR" sz="1800" dirty="0" err="1">
                <a:effectLst/>
                <a:latin typeface="AGaramondPro"/>
              </a:rPr>
              <a:t>Öte</a:t>
            </a:r>
            <a:r>
              <a:rPr lang="tr-TR" sz="1800" dirty="0">
                <a:effectLst/>
                <a:latin typeface="AGaramondPro"/>
              </a:rPr>
              <a:t> yandan,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özellikle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gençlerin</a:t>
            </a:r>
            <a:r>
              <a:rPr lang="tr-TR" sz="1800" dirty="0">
                <a:effectLst/>
                <a:latin typeface="AGaramondPro"/>
              </a:rPr>
              <a:t> mahremiyete </a:t>
            </a:r>
            <a:r>
              <a:rPr lang="tr-TR" sz="1800" dirty="0" err="1">
                <a:effectLst/>
                <a:latin typeface="AGaramondPro"/>
              </a:rPr>
              <a:t>hic</a:t>
            </a:r>
            <a:r>
              <a:rPr lang="tr-TR" sz="1800" dirty="0">
                <a:effectLst/>
                <a:latin typeface="AGaramondPro"/>
              </a:rPr>
              <a:t>̧ </a:t>
            </a:r>
            <a:r>
              <a:rPr lang="tr-TR" sz="1800" dirty="0" err="1">
                <a:effectLst/>
                <a:latin typeface="AGaramondPro"/>
              </a:rPr>
              <a:t>önem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vermediği</a:t>
            </a:r>
            <a:r>
              <a:rPr lang="tr-TR" sz="1800" dirty="0">
                <a:effectLst/>
                <a:latin typeface="AGaramondPro"/>
              </a:rPr>
              <a:t> fikri </a:t>
            </a:r>
            <a:r>
              <a:rPr lang="tr-TR" sz="1800" dirty="0" err="1">
                <a:effectLst/>
                <a:latin typeface="AGaramondPro"/>
              </a:rPr>
              <a:t>oldukça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saçma</a:t>
            </a:r>
            <a:r>
              <a:rPr lang="tr-TR" sz="1800" dirty="0">
                <a:effectLst/>
                <a:latin typeface="AGaramondPro"/>
              </a:rPr>
              <a:t> bir fikirdir. </a:t>
            </a:r>
          </a:p>
          <a:p>
            <a:r>
              <a:rPr lang="tr-TR" sz="1800" dirty="0" err="1">
                <a:effectLst/>
                <a:latin typeface="AGaramondPro"/>
              </a:rPr>
              <a:t>Gençler</a:t>
            </a:r>
            <a:r>
              <a:rPr lang="tr-TR" sz="1800" dirty="0">
                <a:effectLst/>
                <a:latin typeface="AGaramondPro"/>
              </a:rPr>
              <a:t> mahremiyetlerine, duygularına ve </a:t>
            </a:r>
            <a:r>
              <a:rPr lang="tr-TR" sz="1800" dirty="0" err="1">
                <a:effectLst/>
                <a:latin typeface="AGaramondPro"/>
              </a:rPr>
              <a:t>özel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ilişkilerine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oldukça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değer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önem</a:t>
            </a:r>
            <a:r>
              <a:rPr lang="tr-TR" sz="1800" dirty="0">
                <a:effectLst/>
                <a:latin typeface="AGaramondPro"/>
              </a:rPr>
              <a:t> atfediyorlar ancak Facebook gibi platformlarda bu mahremiyeti nasıl koruyabileceklerine </a:t>
            </a:r>
            <a:r>
              <a:rPr lang="tr-TR" sz="1800" dirty="0" err="1">
                <a:effectLst/>
                <a:latin typeface="AGaramondPro"/>
              </a:rPr>
              <a:t>ilişkin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güçlu</a:t>
            </a:r>
            <a:r>
              <a:rPr lang="tr-TR" sz="1800" dirty="0">
                <a:effectLst/>
                <a:latin typeface="AGaramondPro"/>
              </a:rPr>
              <a:t>̈ bir zemine ve kurallar silsilesine sahip </a:t>
            </a:r>
            <a:r>
              <a:rPr lang="tr-TR" sz="1800" dirty="0" err="1">
                <a:effectLst/>
                <a:latin typeface="AGaramondPro"/>
              </a:rPr>
              <a:t>değiller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Gençler</a:t>
            </a:r>
            <a:r>
              <a:rPr lang="tr-TR" sz="1800" dirty="0">
                <a:effectLst/>
                <a:latin typeface="AGaramondPro"/>
              </a:rPr>
              <a:t> ve hatta </a:t>
            </a:r>
            <a:r>
              <a:rPr lang="tr-TR" sz="1800" dirty="0" err="1">
                <a:effectLst/>
                <a:latin typeface="AGaramondPro"/>
              </a:rPr>
              <a:t>yetişkinler</a:t>
            </a:r>
            <a:r>
              <a:rPr lang="tr-TR" sz="1800" dirty="0">
                <a:effectLst/>
                <a:latin typeface="AGaramondPro"/>
              </a:rPr>
              <a:t>, Facebook gibi uygulamaların gizlilik politikalarını anlamıyor, hangi </a:t>
            </a:r>
            <a:r>
              <a:rPr lang="tr-TR" sz="1800" dirty="0" err="1">
                <a:effectLst/>
                <a:latin typeface="AGaramondPro"/>
              </a:rPr>
              <a:t>araçları</a:t>
            </a:r>
            <a:r>
              <a:rPr lang="tr-TR" sz="1800" dirty="0">
                <a:effectLst/>
                <a:latin typeface="AGaramondPro"/>
              </a:rPr>
              <a:t> kullanacaklarını ve nasıl korunacaklarını bilmiyorlar.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77648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2C0293-9CA9-92E4-2101-3FE0DB3C6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4E44DD-DEDF-C4C4-DAD7-C7D63831F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Dijital medya </a:t>
            </a:r>
            <a:r>
              <a:rPr lang="tr-TR" sz="1800" dirty="0" err="1">
                <a:effectLst/>
                <a:latin typeface="AGaramondPro"/>
              </a:rPr>
              <a:t>okuryazarlığı</a:t>
            </a:r>
            <a:r>
              <a:rPr lang="tr-TR" sz="1800" dirty="0">
                <a:effectLst/>
                <a:latin typeface="AGaramondPro"/>
              </a:rPr>
              <a:t>, internette </a:t>
            </a:r>
            <a:r>
              <a:rPr lang="tr-TR" sz="1800" dirty="0" err="1">
                <a:effectLst/>
                <a:latin typeface="AGaramondPro"/>
              </a:rPr>
              <a:t>geçirilen</a:t>
            </a:r>
            <a:r>
              <a:rPr lang="tr-TR" sz="1800" dirty="0">
                <a:effectLst/>
                <a:latin typeface="AGaramondPro"/>
              </a:rPr>
              <a:t> zamanın daha iyi </a:t>
            </a:r>
            <a:r>
              <a:rPr lang="tr-TR" sz="1800" dirty="0" err="1">
                <a:effectLst/>
                <a:latin typeface="AGaramondPro"/>
              </a:rPr>
              <a:t>değerlendirilmesini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işlenmesini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sağlar</a:t>
            </a:r>
            <a:r>
              <a:rPr lang="tr-TR" sz="1800" dirty="0">
                <a:effectLst/>
                <a:latin typeface="AGaramondPro"/>
              </a:rPr>
              <a:t>. </a:t>
            </a:r>
            <a:r>
              <a:rPr lang="tr-TR" sz="1800" dirty="0" err="1">
                <a:effectLst/>
                <a:latin typeface="AGaramondPro"/>
              </a:rPr>
              <a:t>Çocuklarımıza</a:t>
            </a:r>
            <a:r>
              <a:rPr lang="tr-TR" sz="1800" dirty="0">
                <a:effectLst/>
                <a:latin typeface="AGaramondPro"/>
              </a:rPr>
              <a:t> ve ebeveynlere (ve </a:t>
            </a:r>
            <a:r>
              <a:rPr lang="tr-TR" sz="1800" dirty="0" err="1">
                <a:effectLst/>
                <a:latin typeface="AGaramondPro"/>
              </a:rPr>
              <a:t>tüm</a:t>
            </a:r>
            <a:r>
              <a:rPr lang="tr-TR" sz="1800" dirty="0">
                <a:effectLst/>
                <a:latin typeface="AGaramondPro"/>
              </a:rPr>
              <a:t> kullanıcılara) </a:t>
            </a:r>
            <a:r>
              <a:rPr lang="tr-TR" sz="1800" dirty="0" err="1">
                <a:effectLst/>
                <a:latin typeface="AGaramondPro"/>
              </a:rPr>
              <a:t>bugün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kazandıracağımız</a:t>
            </a:r>
            <a:r>
              <a:rPr lang="tr-TR" sz="1800" dirty="0">
                <a:effectLst/>
                <a:latin typeface="AGaramondPro"/>
              </a:rPr>
              <a:t> dijital medya okuryazarlık bilgi ve becerileri, gelecekte dijital platformların daha etkin ve verimli kullanılmasının da kapısını aralayacaktır. </a:t>
            </a:r>
            <a:endParaRPr lang="tr-TR" dirty="0"/>
          </a:p>
          <a:p>
            <a:r>
              <a:rPr lang="tr-TR" sz="1800" dirty="0">
                <a:effectLst/>
                <a:latin typeface="AGaramondPro"/>
              </a:rPr>
              <a:t>Dijital </a:t>
            </a:r>
            <a:r>
              <a:rPr lang="tr-TR" sz="1800" dirty="0" err="1">
                <a:effectLst/>
                <a:latin typeface="AGaramondPro"/>
              </a:rPr>
              <a:t>dünyada</a:t>
            </a:r>
            <a:r>
              <a:rPr lang="tr-TR" sz="1800" dirty="0">
                <a:effectLst/>
                <a:latin typeface="AGaramondPro"/>
              </a:rPr>
              <a:t> ebeveynlik yapmanın sosyal </a:t>
            </a:r>
            <a:r>
              <a:rPr lang="tr-TR" sz="1800" dirty="0" err="1">
                <a:effectLst/>
                <a:latin typeface="AGaramondPro"/>
              </a:rPr>
              <a:t>ilişkilerin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düzenlenmesi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açısından</a:t>
            </a:r>
            <a:r>
              <a:rPr lang="tr-TR" sz="1800" dirty="0">
                <a:effectLst/>
                <a:latin typeface="AGaramondPro"/>
              </a:rPr>
              <a:t> epeyce zor bir </a:t>
            </a:r>
            <a:r>
              <a:rPr lang="tr-TR" sz="1800" dirty="0" err="1">
                <a:effectLst/>
                <a:latin typeface="AGaramondPro"/>
              </a:rPr>
              <a:t>hâle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geldiği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açıktır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Ebeveynler, dijital </a:t>
            </a:r>
            <a:r>
              <a:rPr lang="tr-TR" sz="1800" dirty="0" err="1">
                <a:effectLst/>
                <a:latin typeface="AGaramondPro"/>
              </a:rPr>
              <a:t>dünyanın</a:t>
            </a:r>
            <a:r>
              <a:rPr lang="tr-TR" sz="1800" dirty="0">
                <a:effectLst/>
                <a:latin typeface="AGaramondPro"/>
              </a:rPr>
              <a:t> fırsatları ve riskleri arasındaki dengeyi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özgürlüğu</a:t>
            </a:r>
            <a:r>
              <a:rPr lang="tr-TR" sz="1800" dirty="0">
                <a:effectLst/>
                <a:latin typeface="AGaramondPro"/>
              </a:rPr>
              <a:t>̈ ve mahremiyeti </a:t>
            </a:r>
            <a:r>
              <a:rPr lang="tr-TR" sz="1800" dirty="0" err="1">
                <a:effectLst/>
                <a:latin typeface="AGaramondPro"/>
              </a:rPr>
              <a:t>üzerinden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düşünüp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çocuklarla</a:t>
            </a:r>
            <a:r>
              <a:rPr lang="tr-TR" sz="1800" dirty="0">
                <a:effectLst/>
                <a:latin typeface="AGaramondPro"/>
              </a:rPr>
              <a:t> kurdukları sosyal </a:t>
            </a:r>
            <a:r>
              <a:rPr lang="tr-TR" sz="1800" dirty="0" err="1">
                <a:effectLst/>
                <a:latin typeface="AGaramondPro"/>
              </a:rPr>
              <a:t>ilişkileri</a:t>
            </a:r>
            <a:r>
              <a:rPr lang="tr-TR" sz="1800" dirty="0">
                <a:effectLst/>
                <a:latin typeface="AGaramondPro"/>
              </a:rPr>
              <a:t> titizlikle </a:t>
            </a:r>
            <a:r>
              <a:rPr lang="tr-TR" sz="1800" dirty="0" err="1">
                <a:effectLst/>
                <a:latin typeface="AGaramondPro"/>
              </a:rPr>
              <a:t>düzenlemek</a:t>
            </a:r>
            <a:r>
              <a:rPr lang="tr-TR" sz="1800" dirty="0">
                <a:effectLst/>
                <a:latin typeface="AGaramondPro"/>
              </a:rPr>
              <a:t> zorundadır. </a:t>
            </a:r>
          </a:p>
          <a:p>
            <a:r>
              <a:rPr lang="tr-TR" sz="1800" dirty="0">
                <a:effectLst/>
                <a:latin typeface="AGaramondPro"/>
              </a:rPr>
              <a:t>Bu sosyal </a:t>
            </a:r>
            <a:r>
              <a:rPr lang="tr-TR" sz="1800" dirty="0" err="1">
                <a:effectLst/>
                <a:latin typeface="AGaramondPro"/>
              </a:rPr>
              <a:t>ilişki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özerkliğini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özgürlüğünu</a:t>
            </a:r>
            <a:r>
              <a:rPr lang="tr-TR" sz="1800" dirty="0">
                <a:effectLst/>
                <a:latin typeface="AGaramondPro"/>
              </a:rPr>
              <a:t>̈ zedelemeyen ve aynı zamanda onun mahremiyet duygusunu da </a:t>
            </a:r>
            <a:r>
              <a:rPr lang="tr-TR" sz="1800" dirty="0" err="1">
                <a:effectLst/>
                <a:latin typeface="AGaramondPro"/>
              </a:rPr>
              <a:t>geliştiren</a:t>
            </a:r>
            <a:r>
              <a:rPr lang="tr-TR" sz="1800" dirty="0">
                <a:effectLst/>
                <a:latin typeface="AGaramondPro"/>
              </a:rPr>
              <a:t> bir nitelikte olmak zorundadır.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83144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8AF175-6C92-9214-E41B-1EE2A30A4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F906AE-4CC3-FCF1-C903-92619479C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496711"/>
            <a:ext cx="10178322" cy="57121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dirty="0">
                <a:effectLst/>
                <a:latin typeface="AGaramondPro"/>
              </a:rPr>
              <a:t>Ebeveynler dijital </a:t>
            </a:r>
            <a:r>
              <a:rPr lang="tr-TR" sz="2000" dirty="0" err="1">
                <a:effectLst/>
                <a:latin typeface="AGaramondPro"/>
              </a:rPr>
              <a:t>dünyada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çocuklarıyla</a:t>
            </a:r>
            <a:r>
              <a:rPr lang="tr-TR" sz="2000" dirty="0">
                <a:effectLst/>
                <a:latin typeface="AGaramondPro"/>
              </a:rPr>
              <a:t> kurdukları </a:t>
            </a:r>
            <a:r>
              <a:rPr lang="tr-TR" sz="2000" dirty="0" err="1">
                <a:effectLst/>
                <a:latin typeface="AGaramondPro"/>
              </a:rPr>
              <a:t>ilişkilerde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şu</a:t>
            </a:r>
            <a:r>
              <a:rPr lang="tr-TR" sz="2000" dirty="0">
                <a:effectLst/>
                <a:latin typeface="AGaramondPro"/>
              </a:rPr>
              <a:t> ilkelerle hareket etmeyi bir </a:t>
            </a:r>
            <a:r>
              <a:rPr lang="tr-TR" sz="2000" dirty="0" err="1">
                <a:effectLst/>
                <a:latin typeface="AGaramondPro"/>
              </a:rPr>
              <a:t>alışkanlığa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dönüştürebilirse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çocuklara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güvenli</a:t>
            </a:r>
            <a:r>
              <a:rPr lang="tr-TR" sz="2000" dirty="0">
                <a:effectLst/>
                <a:latin typeface="AGaramondPro"/>
              </a:rPr>
              <a:t> bir internet ortamı ve </a:t>
            </a:r>
            <a:r>
              <a:rPr lang="tr-TR" sz="2000" dirty="0" err="1">
                <a:effectLst/>
                <a:latin typeface="AGaramondPro"/>
              </a:rPr>
              <a:t>güvene</a:t>
            </a:r>
            <a:r>
              <a:rPr lang="tr-TR" sz="2000" dirty="0">
                <a:effectLst/>
                <a:latin typeface="AGaramondPro"/>
              </a:rPr>
              <a:t> dayalı bir </a:t>
            </a:r>
            <a:r>
              <a:rPr lang="tr-TR" sz="2000" dirty="0" err="1">
                <a:effectLst/>
                <a:latin typeface="AGaramondPro"/>
              </a:rPr>
              <a:t>ebeveyn-çocuk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ilişkisi</a:t>
            </a:r>
            <a:r>
              <a:rPr lang="tr-TR" sz="2000" dirty="0">
                <a:effectLst/>
                <a:latin typeface="AGaramondPro"/>
              </a:rPr>
              <a:t> tesis edebilir:</a:t>
            </a:r>
          </a:p>
          <a:p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dünyasını</a:t>
            </a:r>
            <a:r>
              <a:rPr lang="tr-TR" sz="1800" dirty="0">
                <a:effectLst/>
                <a:latin typeface="AGaramondPro"/>
              </a:rPr>
              <a:t> benimsemek ve kabullenmek, </a:t>
            </a:r>
            <a:endParaRPr lang="tr-TR" dirty="0"/>
          </a:p>
          <a:p>
            <a:r>
              <a:rPr lang="tr-TR" sz="1800" dirty="0" err="1">
                <a:effectLst/>
                <a:latin typeface="AGaramondPro"/>
              </a:rPr>
              <a:t>İletişim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araçlarını</a:t>
            </a:r>
            <a:r>
              <a:rPr lang="tr-TR" sz="1800" dirty="0">
                <a:effectLst/>
                <a:latin typeface="AGaramondPro"/>
              </a:rPr>
              <a:t> kullanırken saygılı olmayı </a:t>
            </a:r>
            <a:r>
              <a:rPr lang="tr-TR" sz="1800" dirty="0" err="1">
                <a:effectLst/>
                <a:latin typeface="AGaramondPro"/>
              </a:rPr>
              <a:t>öğretmek</a:t>
            </a:r>
            <a:r>
              <a:rPr lang="tr-TR" sz="1800" dirty="0">
                <a:effectLst/>
                <a:latin typeface="AGaramondPro"/>
              </a:rPr>
              <a:t>, </a:t>
            </a:r>
            <a:endParaRPr lang="tr-TR" dirty="0"/>
          </a:p>
          <a:p>
            <a:r>
              <a:rPr lang="tr-TR" sz="1800" dirty="0">
                <a:effectLst/>
                <a:latin typeface="AGaramondPro"/>
              </a:rPr>
              <a:t>Birlikte ekransız zamanlar </a:t>
            </a:r>
            <a:r>
              <a:rPr lang="tr-TR" sz="1800" dirty="0" err="1">
                <a:effectLst/>
                <a:latin typeface="AGaramondPro"/>
              </a:rPr>
              <a:t>formüle</a:t>
            </a:r>
            <a:r>
              <a:rPr lang="tr-TR" sz="1800" dirty="0">
                <a:effectLst/>
                <a:latin typeface="AGaramondPro"/>
              </a:rPr>
              <a:t> etmek ve deneyimlemek, </a:t>
            </a:r>
          </a:p>
          <a:p>
            <a:r>
              <a:rPr lang="tr-TR" sz="1800" dirty="0">
                <a:effectLst/>
                <a:latin typeface="AGaramondPro"/>
              </a:rPr>
              <a:t>Bilgisayar ve benzeri </a:t>
            </a:r>
            <a:r>
              <a:rPr lang="tr-TR" sz="1800" dirty="0" err="1">
                <a:effectLst/>
                <a:latin typeface="AGaramondPro"/>
              </a:rPr>
              <a:t>araçlarda</a:t>
            </a:r>
            <a:r>
              <a:rPr lang="tr-TR" sz="1800" dirty="0">
                <a:effectLst/>
                <a:latin typeface="AGaramondPro"/>
              </a:rPr>
              <a:t> ebeveyn kont- rol </a:t>
            </a:r>
            <a:r>
              <a:rPr lang="tr-TR" sz="1800" dirty="0" err="1">
                <a:effectLst/>
                <a:latin typeface="AGaramondPro"/>
              </a:rPr>
              <a:t>araçlarının</a:t>
            </a:r>
            <a:r>
              <a:rPr lang="tr-TR" sz="1800" dirty="0">
                <a:effectLst/>
                <a:latin typeface="AGaramondPro"/>
              </a:rPr>
              <a:t> nasıl </a:t>
            </a:r>
            <a:r>
              <a:rPr lang="tr-TR" sz="1800" dirty="0" err="1">
                <a:effectLst/>
                <a:latin typeface="AGaramondPro"/>
              </a:rPr>
              <a:t>kullanılacağı</a:t>
            </a:r>
            <a:r>
              <a:rPr lang="tr-TR" sz="1800" dirty="0">
                <a:effectLst/>
                <a:latin typeface="AGaramondPro"/>
              </a:rPr>
              <a:t> ve sınırları hakkında </a:t>
            </a:r>
            <a:r>
              <a:rPr lang="tr-TR" sz="1800" dirty="0" err="1">
                <a:effectLst/>
                <a:latin typeface="AGaramondPro"/>
              </a:rPr>
              <a:t>çocuklarla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anlaşma</a:t>
            </a:r>
            <a:r>
              <a:rPr lang="tr-TR" sz="1800" dirty="0">
                <a:effectLst/>
                <a:latin typeface="AGaramondPro"/>
              </a:rPr>
              <a:t> yaparak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- </a:t>
            </a:r>
            <a:r>
              <a:rPr lang="tr-TR" sz="1800" dirty="0" err="1">
                <a:effectLst/>
                <a:latin typeface="AGaramondPro"/>
              </a:rPr>
              <a:t>ları</a:t>
            </a:r>
            <a:r>
              <a:rPr lang="tr-TR" sz="1800" dirty="0">
                <a:effectLst/>
                <a:latin typeface="AGaramondPro"/>
              </a:rPr>
              <a:t> bu </a:t>
            </a:r>
            <a:r>
              <a:rPr lang="tr-TR" sz="1800" dirty="0" err="1">
                <a:effectLst/>
                <a:latin typeface="AGaramondPro"/>
              </a:rPr>
              <a:t>araçları</a:t>
            </a:r>
            <a:r>
              <a:rPr lang="tr-TR" sz="1800" dirty="0">
                <a:effectLst/>
                <a:latin typeface="AGaramondPro"/>
              </a:rPr>
              <a:t> kullanmaya </a:t>
            </a:r>
            <a:r>
              <a:rPr lang="tr-TR" sz="1800" dirty="0" err="1">
                <a:effectLst/>
                <a:latin typeface="AGaramondPro"/>
              </a:rPr>
              <a:t>özendirmek</a:t>
            </a:r>
            <a:r>
              <a:rPr lang="tr-TR" sz="1800" dirty="0">
                <a:effectLst/>
                <a:latin typeface="AGaramondPro"/>
              </a:rPr>
              <a:t>, </a:t>
            </a:r>
            <a:endParaRPr lang="tr-TR" dirty="0"/>
          </a:p>
          <a:p>
            <a:r>
              <a:rPr lang="tr-TR" sz="1800" dirty="0">
                <a:effectLst/>
                <a:latin typeface="AGaramondPro"/>
              </a:rPr>
              <a:t>Sosyal medyadaki dijital kapsama alanını ve </a:t>
            </a:r>
            <a:r>
              <a:rPr lang="tr-TR" sz="1800" dirty="0" err="1">
                <a:effectLst/>
                <a:latin typeface="AGaramondPro"/>
              </a:rPr>
              <a:t>ününu</a:t>
            </a:r>
            <a:r>
              <a:rPr lang="tr-TR" sz="1800" dirty="0">
                <a:effectLst/>
                <a:latin typeface="AGaramondPro"/>
              </a:rPr>
              <a:t>̈ </a:t>
            </a:r>
            <a:r>
              <a:rPr lang="tr-TR" sz="1800" dirty="0" err="1">
                <a:effectLst/>
                <a:latin typeface="AGaramondPro"/>
              </a:rPr>
              <a:t>yönetebilmesine</a:t>
            </a:r>
            <a:r>
              <a:rPr lang="tr-TR" sz="1800" dirty="0">
                <a:effectLst/>
                <a:latin typeface="AGaramondPro"/>
              </a:rPr>
              <a:t> yardım etmek, </a:t>
            </a:r>
            <a:endParaRPr lang="tr-TR" dirty="0"/>
          </a:p>
          <a:p>
            <a:r>
              <a:rPr lang="tr-TR" sz="1800" dirty="0" err="1">
                <a:effectLst/>
                <a:latin typeface="AGaramondPro"/>
              </a:rPr>
              <a:t>Eğer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yüz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yüze</a:t>
            </a:r>
            <a:r>
              <a:rPr lang="tr-TR" sz="1800" dirty="0">
                <a:effectLst/>
                <a:latin typeface="AGaramondPro"/>
              </a:rPr>
              <a:t> iken </a:t>
            </a:r>
            <a:r>
              <a:rPr lang="tr-TR" sz="1800" dirty="0" err="1">
                <a:effectLst/>
                <a:latin typeface="AGaramondPro"/>
              </a:rPr>
              <a:t>söyleyemeyeceğin</a:t>
            </a:r>
            <a:r>
              <a:rPr lang="tr-TR" sz="1800" dirty="0">
                <a:effectLst/>
                <a:latin typeface="AGaramondPro"/>
              </a:rPr>
              <a:t>/yapa- </a:t>
            </a:r>
            <a:r>
              <a:rPr lang="tr-TR" sz="1800" dirty="0" err="1">
                <a:effectLst/>
                <a:latin typeface="AGaramondPro"/>
              </a:rPr>
              <a:t>mayacağın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şey</a:t>
            </a:r>
            <a:r>
              <a:rPr lang="tr-TR" sz="1800" dirty="0">
                <a:effectLst/>
                <a:latin typeface="AGaramondPro"/>
              </a:rPr>
              <a:t> varsa bunu </a:t>
            </a:r>
            <a:r>
              <a:rPr lang="tr-TR" sz="1800" dirty="0" err="1">
                <a:effectLst/>
                <a:latin typeface="AGaramondPro"/>
              </a:rPr>
              <a:t>Skype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Face</a:t>
            </a:r>
            <a:r>
              <a:rPr lang="tr-TR" sz="1800" dirty="0">
                <a:effectLst/>
                <a:latin typeface="AGaramondPro"/>
              </a:rPr>
              <a:t>- </a:t>
            </a:r>
            <a:r>
              <a:rPr lang="tr-TR" sz="1800" dirty="0" err="1">
                <a:effectLst/>
                <a:latin typeface="AGaramondPro"/>
              </a:rPr>
              <a:t>book</a:t>
            </a:r>
            <a:r>
              <a:rPr lang="tr-TR" sz="1800" dirty="0">
                <a:effectLst/>
                <a:latin typeface="AGaramondPro"/>
              </a:rPr>
              <a:t> ya da herhangi bir sosyal medya </a:t>
            </a:r>
            <a:r>
              <a:rPr lang="tr-TR" sz="1800" dirty="0" err="1">
                <a:effectLst/>
                <a:latin typeface="AGaramondPro"/>
              </a:rPr>
              <a:t>plat</a:t>
            </a:r>
            <a:r>
              <a:rPr lang="tr-TR" sz="1800" dirty="0">
                <a:effectLst/>
                <a:latin typeface="AGaramondPro"/>
              </a:rPr>
              <a:t>- formunda da yazmama/yapmama kuralı, </a:t>
            </a:r>
            <a:endParaRPr lang="tr-TR" dirty="0"/>
          </a:p>
          <a:p>
            <a:r>
              <a:rPr lang="tr-TR" sz="1800" dirty="0">
                <a:effectLst/>
                <a:latin typeface="AGaramondPro"/>
              </a:rPr>
              <a:t>Hangi siteden hangi oyunların ve programların </a:t>
            </a:r>
            <a:r>
              <a:rPr lang="tr-TR" sz="1800" dirty="0" err="1">
                <a:effectLst/>
                <a:latin typeface="AGaramondPro"/>
              </a:rPr>
              <a:t>indirileceği</a:t>
            </a:r>
            <a:r>
              <a:rPr lang="tr-TR" sz="1800" dirty="0">
                <a:effectLst/>
                <a:latin typeface="AGaramondPro"/>
              </a:rPr>
              <a:t> konusunda </a:t>
            </a:r>
            <a:r>
              <a:rPr lang="tr-TR" sz="1800" dirty="0" err="1">
                <a:effectLst/>
                <a:latin typeface="AGaramondPro"/>
              </a:rPr>
              <a:t>anlaşmak</a:t>
            </a:r>
            <a:r>
              <a:rPr lang="tr-TR" sz="1800" dirty="0">
                <a:effectLst/>
                <a:latin typeface="AGaramondPro"/>
              </a:rPr>
              <a:t>, </a:t>
            </a:r>
            <a:endParaRPr lang="tr-TR" dirty="0"/>
          </a:p>
          <a:p>
            <a:r>
              <a:rPr lang="tr-TR" sz="1800" dirty="0" err="1">
                <a:effectLst/>
                <a:latin typeface="AGaramondPro"/>
              </a:rPr>
              <a:t>İnternete</a:t>
            </a:r>
            <a:r>
              <a:rPr lang="tr-TR" sz="1800" dirty="0">
                <a:effectLst/>
                <a:latin typeface="AGaramondPro"/>
              </a:rPr>
              <a:t> girilecek zamanı ve bu </a:t>
            </a:r>
            <a:r>
              <a:rPr lang="tr-TR" sz="1800" dirty="0" err="1">
                <a:effectLst/>
                <a:latin typeface="AGaramondPro"/>
              </a:rPr>
              <a:t>araçları</a:t>
            </a:r>
            <a:r>
              <a:rPr lang="tr-TR" sz="1800" dirty="0">
                <a:effectLst/>
                <a:latin typeface="AGaramondPro"/>
              </a:rPr>
              <a:t> nerede </a:t>
            </a:r>
            <a:r>
              <a:rPr lang="tr-TR" sz="1800" dirty="0" err="1">
                <a:effectLst/>
                <a:latin typeface="AGaramondPro"/>
              </a:rPr>
              <a:t>kullanacağı</a:t>
            </a:r>
            <a:r>
              <a:rPr lang="tr-TR" sz="1800" dirty="0">
                <a:effectLst/>
                <a:latin typeface="AGaramondPro"/>
              </a:rPr>
              <a:t> hakkında ilkeler belirlemek, </a:t>
            </a:r>
            <a:endParaRPr lang="tr-TR" dirty="0"/>
          </a:p>
          <a:p>
            <a:r>
              <a:rPr lang="tr-TR" sz="1800" dirty="0" err="1">
                <a:effectLst/>
                <a:latin typeface="AGaramondPro"/>
              </a:rPr>
              <a:t>Fişi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çekmekle</a:t>
            </a:r>
            <a:r>
              <a:rPr lang="tr-TR" sz="1800" dirty="0">
                <a:effectLst/>
                <a:latin typeface="AGaramondPro"/>
              </a:rPr>
              <a:t> tehdit etmek yerine onu kor- kutan, </a:t>
            </a:r>
            <a:r>
              <a:rPr lang="tr-TR" sz="1800" dirty="0" err="1">
                <a:effectLst/>
                <a:latin typeface="AGaramondPro"/>
              </a:rPr>
              <a:t>şüpheye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düşüren</a:t>
            </a:r>
            <a:r>
              <a:rPr lang="tr-TR" sz="1800" dirty="0">
                <a:effectLst/>
                <a:latin typeface="AGaramondPro"/>
              </a:rPr>
              <a:t>, utandıran, alaya alan </a:t>
            </a:r>
            <a:r>
              <a:rPr lang="tr-TR" sz="1800" dirty="0" err="1">
                <a:effectLst/>
                <a:latin typeface="AGaramondPro"/>
              </a:rPr>
              <a:t>şeyler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olduğunda</a:t>
            </a:r>
            <a:r>
              <a:rPr lang="tr-TR" sz="1800" dirty="0">
                <a:effectLst/>
                <a:latin typeface="AGaramondPro"/>
              </a:rPr>
              <a:t> bunları </a:t>
            </a:r>
            <a:r>
              <a:rPr lang="tr-TR" sz="1800" dirty="0" err="1">
                <a:effectLst/>
                <a:latin typeface="AGaramondPro"/>
              </a:rPr>
              <a:t>paylaşabil</a:t>
            </a:r>
            <a:r>
              <a:rPr lang="tr-TR" sz="1800" dirty="0">
                <a:effectLst/>
                <a:latin typeface="AGaramondPro"/>
              </a:rPr>
              <a:t>- </a:t>
            </a:r>
            <a:r>
              <a:rPr lang="tr-TR" sz="1800" dirty="0" err="1">
                <a:effectLst/>
                <a:latin typeface="AGaramondPro"/>
              </a:rPr>
              <a:t>mesi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ona </a:t>
            </a:r>
            <a:r>
              <a:rPr lang="tr-TR" sz="1800" dirty="0" err="1">
                <a:effectLst/>
                <a:latin typeface="AGaramondPro"/>
              </a:rPr>
              <a:t>güven</a:t>
            </a:r>
            <a:r>
              <a:rPr lang="tr-TR" sz="1800" dirty="0">
                <a:effectLst/>
                <a:latin typeface="AGaramondPro"/>
              </a:rPr>
              <a:t> vermek.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36242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BA0E56-66EE-2C98-5F53-7FA1123CC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Çocukların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</a:t>
            </a:r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İnternet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</a:t>
            </a:r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Güvenliği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Bilgi ve Becerilerini </a:t>
            </a:r>
            <a:r>
              <a:rPr lang="tr-TR" sz="1800" b="1" dirty="0" err="1">
                <a:solidFill>
                  <a:srgbClr val="A00A35"/>
                </a:solidFill>
                <a:effectLst/>
                <a:latin typeface="Swiss721BT"/>
              </a:rPr>
              <a:t>Geliştirici</a:t>
            </a:r>
            <a:r>
              <a:rPr lang="tr-TR" sz="1800" b="1" dirty="0">
                <a:solidFill>
                  <a:srgbClr val="A00A35"/>
                </a:solidFill>
                <a:effectLst/>
                <a:latin typeface="Swiss721BT"/>
              </a:rPr>
              <a:t> Ebeveyn Tutumları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9796D9-0073-5467-7B9E-32A33C9D3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512711"/>
            <a:ext cx="10178322" cy="4366881"/>
          </a:xfrm>
        </p:spPr>
        <p:txBody>
          <a:bodyPr/>
          <a:lstStyle/>
          <a:p>
            <a:r>
              <a:rPr lang="tr-TR" sz="1800" dirty="0" err="1">
                <a:effectLst/>
                <a:latin typeface="AGaramondPro"/>
              </a:rPr>
              <a:t>Birçok</a:t>
            </a:r>
            <a:r>
              <a:rPr lang="tr-TR" sz="1800" dirty="0">
                <a:effectLst/>
                <a:latin typeface="AGaramondPro"/>
              </a:rPr>
              <a:t> anne ve baba internet konusunda </a:t>
            </a:r>
            <a:r>
              <a:rPr lang="tr-TR" sz="1800" dirty="0" err="1">
                <a:effectLst/>
                <a:latin typeface="AGaramondPro"/>
              </a:rPr>
              <a:t>kötu</a:t>
            </a:r>
            <a:r>
              <a:rPr lang="tr-TR" sz="1800" dirty="0">
                <a:effectLst/>
                <a:latin typeface="AGaramondPro"/>
              </a:rPr>
              <a:t>̈ donanımlı ya da online </a:t>
            </a:r>
            <a:r>
              <a:rPr lang="tr-TR" sz="1800" dirty="0" err="1">
                <a:effectLst/>
                <a:latin typeface="AGaramondPro"/>
              </a:rPr>
              <a:t>güvenlik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açısından</a:t>
            </a:r>
            <a:r>
              <a:rPr lang="tr-TR" sz="1800" dirty="0">
                <a:effectLst/>
                <a:latin typeface="AGaramondPro"/>
              </a:rPr>
              <a:t> huzursuz hissetmesine </a:t>
            </a:r>
            <a:r>
              <a:rPr lang="tr-TR" sz="1800" dirty="0" err="1">
                <a:effectLst/>
                <a:latin typeface="AGaramondPro"/>
              </a:rPr>
              <a:t>rağmen</a:t>
            </a:r>
            <a:r>
              <a:rPr lang="tr-TR" sz="1800" dirty="0">
                <a:effectLst/>
                <a:latin typeface="AGaramondPro"/>
              </a:rPr>
              <a:t>, panik yapmadan </a:t>
            </a:r>
            <a:r>
              <a:rPr lang="tr-TR" sz="1800" dirty="0" err="1">
                <a:effectLst/>
                <a:latin typeface="AGaramondPro"/>
              </a:rPr>
              <a:t>süreci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yönetmelidirler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Ebeveynler aslında </a:t>
            </a:r>
            <a:r>
              <a:rPr lang="tr-TR" sz="1800" dirty="0" err="1">
                <a:effectLst/>
                <a:latin typeface="AGaramondPro"/>
              </a:rPr>
              <a:t>çocuklarının</a:t>
            </a:r>
            <a:r>
              <a:rPr lang="tr-TR" sz="1800" dirty="0">
                <a:effectLst/>
                <a:latin typeface="AGaramondPro"/>
              </a:rPr>
              <a:t> online risklerini anlamak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basit </a:t>
            </a:r>
            <a:r>
              <a:rPr lang="tr-TR" sz="1800" dirty="0" err="1">
                <a:effectLst/>
                <a:latin typeface="AGaramondPro"/>
              </a:rPr>
              <a:t>birçok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şey</a:t>
            </a:r>
            <a:r>
              <a:rPr lang="tr-TR" sz="1800" dirty="0">
                <a:effectLst/>
                <a:latin typeface="AGaramondPro"/>
              </a:rPr>
              <a:t> yapabilir. </a:t>
            </a:r>
            <a:r>
              <a:rPr lang="tr-TR" sz="1800" dirty="0" err="1">
                <a:effectLst/>
                <a:latin typeface="AGaramondPro"/>
              </a:rPr>
              <a:t>Örneğin</a:t>
            </a:r>
            <a:r>
              <a:rPr lang="tr-TR" sz="1800" dirty="0">
                <a:effectLst/>
                <a:latin typeface="AGaramondPro"/>
              </a:rPr>
              <a:t> ebeveynler </a:t>
            </a:r>
            <a:r>
              <a:rPr lang="tr-TR" sz="1800" dirty="0" err="1">
                <a:effectLst/>
                <a:latin typeface="AGaramondPro"/>
              </a:rPr>
              <a:t>çocuklarını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güçlu</a:t>
            </a:r>
            <a:r>
              <a:rPr lang="tr-TR" sz="1800" dirty="0">
                <a:effectLst/>
                <a:latin typeface="AGaramondPro"/>
              </a:rPr>
              <a:t>̈ </a:t>
            </a:r>
            <a:r>
              <a:rPr lang="tr-TR" sz="1800" dirty="0" err="1">
                <a:effectLst/>
                <a:latin typeface="AGaramondPro"/>
              </a:rPr>
              <a:t>şifreler</a:t>
            </a:r>
            <a:r>
              <a:rPr lang="tr-TR" sz="1800" dirty="0">
                <a:effectLst/>
                <a:latin typeface="AGaramondPro"/>
              </a:rPr>
              <a:t> veya parolalar </a:t>
            </a:r>
            <a:r>
              <a:rPr lang="tr-TR" sz="1800" dirty="0" err="1">
                <a:effectLst/>
                <a:latin typeface="AGaramondPro"/>
              </a:rPr>
              <a:t>oluşturmaya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teşvik</a:t>
            </a:r>
            <a:r>
              <a:rPr lang="tr-TR" sz="1800" dirty="0">
                <a:effectLst/>
                <a:latin typeface="AGaramondPro"/>
              </a:rPr>
              <a:t> etmeli ve sosyal medyada ya da e-posta yoluyla gelen </a:t>
            </a:r>
            <a:r>
              <a:rPr lang="tr-TR" sz="1800" dirty="0" err="1">
                <a:effectLst/>
                <a:latin typeface="AGaramondPro"/>
              </a:rPr>
              <a:t>şüpheli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bağlantıları</a:t>
            </a:r>
            <a:r>
              <a:rPr lang="tr-TR" sz="1800" dirty="0">
                <a:effectLst/>
                <a:latin typeface="AGaramondPro"/>
              </a:rPr>
              <a:t> tıklamaktan </a:t>
            </a:r>
            <a:r>
              <a:rPr lang="tr-TR" sz="1800" dirty="0" err="1">
                <a:effectLst/>
                <a:latin typeface="AGaramondPro"/>
              </a:rPr>
              <a:t>kaçınması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onlara rehberlik edebilir. </a:t>
            </a:r>
            <a:endParaRPr lang="tr-TR" dirty="0"/>
          </a:p>
          <a:p>
            <a:r>
              <a:rPr lang="tr-TR" sz="1800" dirty="0">
                <a:effectLst/>
                <a:latin typeface="AGaramondPro"/>
              </a:rPr>
              <a:t>Ebeveynler, hassas bilgilerini ve </a:t>
            </a:r>
            <a:r>
              <a:rPr lang="tr-TR" sz="1800" dirty="0" err="1">
                <a:effectLst/>
                <a:latin typeface="AGaramondPro"/>
              </a:rPr>
              <a:t>görüntülerini</a:t>
            </a:r>
            <a:r>
              <a:rPr lang="tr-TR" sz="1800" dirty="0">
                <a:effectLst/>
                <a:latin typeface="AGaramondPro"/>
              </a:rPr>
              <a:t> bilinmeyen ve sahte sayfalarda </a:t>
            </a:r>
            <a:r>
              <a:rPr lang="tr-TR" sz="1800" dirty="0" err="1">
                <a:effectLst/>
                <a:latin typeface="AGaramondPro"/>
              </a:rPr>
              <a:t>paylaşmama</a:t>
            </a:r>
            <a:r>
              <a:rPr lang="tr-TR" sz="1800" dirty="0">
                <a:effectLst/>
                <a:latin typeface="AGaramondPro"/>
              </a:rPr>
              <a:t> ve dikkatli olma konusunda hem kendileri bir farkındalık </a:t>
            </a:r>
            <a:r>
              <a:rPr lang="tr-TR" sz="1800" dirty="0" err="1">
                <a:effectLst/>
                <a:latin typeface="AGaramondPro"/>
              </a:rPr>
              <a:t>içinde</a:t>
            </a:r>
            <a:r>
              <a:rPr lang="tr-TR" sz="1800" dirty="0">
                <a:effectLst/>
                <a:latin typeface="AGaramondPro"/>
              </a:rPr>
              <a:t> olmalı hem de </a:t>
            </a:r>
            <a:r>
              <a:rPr lang="tr-TR" sz="1800" dirty="0" err="1">
                <a:effectLst/>
                <a:latin typeface="AGaramondPro"/>
              </a:rPr>
              <a:t>çocukları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gençleri</a:t>
            </a:r>
            <a:r>
              <a:rPr lang="tr-TR" sz="1800" dirty="0">
                <a:effectLst/>
                <a:latin typeface="AGaramondPro"/>
              </a:rPr>
              <a:t> bu konuda uyarmalıdır. </a:t>
            </a:r>
          </a:p>
          <a:p>
            <a:r>
              <a:rPr lang="tr-TR" sz="1800" dirty="0">
                <a:effectLst/>
                <a:latin typeface="AGaramondPro"/>
              </a:rPr>
              <a:t>Ayrıca, ebeveynler sosyal </a:t>
            </a:r>
            <a:r>
              <a:rPr lang="tr-TR" sz="1800" dirty="0" err="1">
                <a:effectLst/>
                <a:latin typeface="AGaramondPro"/>
              </a:rPr>
              <a:t>ag</a:t>
            </a:r>
            <a:r>
              <a:rPr lang="tr-TR" sz="1800" dirty="0">
                <a:effectLst/>
                <a:latin typeface="AGaramondPro"/>
              </a:rPr>
              <a:t>̆ sitelerinde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fazla </a:t>
            </a:r>
            <a:r>
              <a:rPr lang="tr-TR" sz="1800" dirty="0" err="1">
                <a:effectLst/>
                <a:latin typeface="AGaramondPro"/>
              </a:rPr>
              <a:t>kişisel</a:t>
            </a:r>
            <a:r>
              <a:rPr lang="tr-TR" sz="1800" dirty="0">
                <a:effectLst/>
                <a:latin typeface="AGaramondPro"/>
              </a:rPr>
              <a:t> bilgi </a:t>
            </a:r>
            <a:r>
              <a:rPr lang="tr-TR" sz="1800" dirty="0" err="1">
                <a:effectLst/>
                <a:latin typeface="AGaramondPro"/>
              </a:rPr>
              <a:t>göndermenin</a:t>
            </a:r>
            <a:r>
              <a:rPr lang="tr-TR" sz="1800" dirty="0">
                <a:effectLst/>
                <a:latin typeface="AGaramondPro"/>
              </a:rPr>
              <a:t> dezavantajlarını </a:t>
            </a:r>
            <a:r>
              <a:rPr lang="tr-TR" sz="1800" dirty="0" err="1">
                <a:effectLst/>
                <a:latin typeface="AGaramondPro"/>
              </a:rPr>
              <a:t>açıklamalıdır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çünku</a:t>
            </a:r>
            <a:r>
              <a:rPr lang="tr-TR" sz="1800" dirty="0">
                <a:effectLst/>
                <a:latin typeface="AGaramondPro"/>
              </a:rPr>
              <a:t>̈ siber saldırganlar bu kimlik bilgilerini hedefledikleri bazı kampanyalar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kullanılabilirler.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02024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59A107-93E3-9E89-1105-9A04DA554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E7EA16-9127-D9E8-7137-092F47C40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Ebeveynler </a:t>
            </a:r>
            <a:r>
              <a:rPr lang="tr-TR" sz="1800" dirty="0" err="1">
                <a:effectLst/>
                <a:latin typeface="AGaramondPro"/>
              </a:rPr>
              <a:t>çocuklarıyla</a:t>
            </a:r>
            <a:r>
              <a:rPr lang="tr-TR" sz="1800" dirty="0">
                <a:effectLst/>
                <a:latin typeface="AGaramondPro"/>
              </a:rPr>
              <a:t> etkili bir diyalog kurarak </a:t>
            </a:r>
            <a:r>
              <a:rPr lang="tr-TR" sz="1800" dirty="0" err="1">
                <a:effectLst/>
                <a:latin typeface="AGaramondPro"/>
              </a:rPr>
              <a:t>güvenlik</a:t>
            </a:r>
            <a:r>
              <a:rPr lang="tr-TR" sz="1800" dirty="0">
                <a:effectLst/>
                <a:latin typeface="AGaramondPro"/>
              </a:rPr>
              <a:t> konusunda bir </a:t>
            </a:r>
            <a:r>
              <a:rPr lang="tr-TR" sz="1800" dirty="0" err="1">
                <a:effectLst/>
                <a:latin typeface="AGaramondPro"/>
              </a:rPr>
              <a:t>çözüm</a:t>
            </a:r>
            <a:r>
              <a:rPr lang="tr-TR" sz="1800" dirty="0">
                <a:effectLst/>
                <a:latin typeface="AGaramondPro"/>
              </a:rPr>
              <a:t> yolu ve uyum yakalayabilir. </a:t>
            </a:r>
          </a:p>
          <a:p>
            <a:r>
              <a:rPr lang="tr-TR" sz="1800" dirty="0">
                <a:effectLst/>
                <a:latin typeface="AGaramondPro"/>
              </a:rPr>
              <a:t>Bu konuda biraz bilgi sahibi olmak ve beceri kazanmak ebeveynler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yeterli olacaktır. Fakat buna </a:t>
            </a:r>
            <a:r>
              <a:rPr lang="tr-TR" sz="1800" dirty="0" err="1">
                <a:effectLst/>
                <a:latin typeface="AGaramondPro"/>
              </a:rPr>
              <a:t>ulaşmak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güvenli</a:t>
            </a:r>
            <a:r>
              <a:rPr lang="tr-TR" sz="1800" dirty="0">
                <a:effectLst/>
                <a:latin typeface="AGaramondPro"/>
              </a:rPr>
              <a:t> internet konusunda aktif </a:t>
            </a:r>
            <a:r>
              <a:rPr lang="tr-TR" sz="1800" dirty="0" err="1">
                <a:effectLst/>
                <a:latin typeface="AGaramondPro"/>
              </a:rPr>
              <a:t>işbirliğini</a:t>
            </a:r>
            <a:r>
              <a:rPr lang="tr-TR" sz="1800" dirty="0">
                <a:effectLst/>
                <a:latin typeface="AGaramondPro"/>
              </a:rPr>
              <a:t> kazanmak gerekiyor. </a:t>
            </a:r>
          </a:p>
          <a:p>
            <a:r>
              <a:rPr lang="tr-TR" sz="1800" dirty="0">
                <a:effectLst/>
                <a:latin typeface="AGaramondPro"/>
              </a:rPr>
              <a:t>Dijital </a:t>
            </a:r>
            <a:r>
              <a:rPr lang="tr-TR" sz="1800" dirty="0" err="1">
                <a:effectLst/>
                <a:latin typeface="AGaramondPro"/>
              </a:rPr>
              <a:t>dünyada</a:t>
            </a:r>
            <a:r>
              <a:rPr lang="tr-TR" sz="1800" dirty="0">
                <a:effectLst/>
                <a:latin typeface="AGaramondPro"/>
              </a:rPr>
              <a:t> ebeveynler </a:t>
            </a:r>
            <a:r>
              <a:rPr lang="tr-TR" sz="1800" dirty="0" err="1">
                <a:effectLst/>
                <a:latin typeface="AGaramondPro"/>
              </a:rPr>
              <a:t>çocuklarıyla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güvene</a:t>
            </a:r>
            <a:r>
              <a:rPr lang="tr-TR" sz="1800" dirty="0">
                <a:effectLst/>
                <a:latin typeface="AGaramondPro"/>
              </a:rPr>
              <a:t> dayalı bir sosyal </a:t>
            </a:r>
            <a:r>
              <a:rPr lang="tr-TR" sz="1800" dirty="0" err="1">
                <a:effectLst/>
                <a:latin typeface="AGaramondPro"/>
              </a:rPr>
              <a:t>ilişki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geliştirebilirlerse</a:t>
            </a:r>
            <a:r>
              <a:rPr lang="tr-TR" sz="1800" dirty="0">
                <a:effectLst/>
                <a:latin typeface="AGaramondPro"/>
              </a:rPr>
              <a:t>, onların internet </a:t>
            </a:r>
            <a:r>
              <a:rPr lang="tr-TR" sz="1800" dirty="0" err="1">
                <a:effectLst/>
                <a:latin typeface="AGaramondPro"/>
              </a:rPr>
              <a:t>güvenliği</a:t>
            </a:r>
            <a:r>
              <a:rPr lang="tr-TR" sz="1800" dirty="0">
                <a:effectLst/>
                <a:latin typeface="AGaramondPro"/>
              </a:rPr>
              <a:t>, mahremiyet bilgi ve pratiklerini de </a:t>
            </a:r>
            <a:r>
              <a:rPr lang="tr-TR" sz="1800" dirty="0" err="1">
                <a:effectLst/>
                <a:latin typeface="AGaramondPro"/>
              </a:rPr>
              <a:t>geliştirecek</a:t>
            </a:r>
            <a:r>
              <a:rPr lang="tr-TR" sz="1800" dirty="0">
                <a:effectLst/>
                <a:latin typeface="AGaramondPro"/>
              </a:rPr>
              <a:t> bir zemini </a:t>
            </a:r>
            <a:r>
              <a:rPr lang="tr-TR" sz="1800" dirty="0" err="1">
                <a:effectLst/>
                <a:latin typeface="AGaramondPro"/>
              </a:rPr>
              <a:t>oluşturmak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elverişli</a:t>
            </a:r>
            <a:r>
              <a:rPr lang="tr-TR" sz="1800" dirty="0">
                <a:effectLst/>
                <a:latin typeface="AGaramondPro"/>
              </a:rPr>
              <a:t> bir ortam hazırlayabilirler.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26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8548D5-007E-8E82-696C-FCEF204F7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FDAC46-3553-52CD-4726-9E8EDFD5E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936979"/>
            <a:ext cx="10178322" cy="4942614"/>
          </a:xfrm>
        </p:spPr>
        <p:txBody>
          <a:bodyPr/>
          <a:lstStyle/>
          <a:p>
            <a:pPr marL="0" indent="0">
              <a:buNone/>
            </a:pPr>
            <a:r>
              <a:rPr lang="tr-TR" sz="1800" dirty="0" err="1">
                <a:latin typeface="AGaramondPro"/>
              </a:rPr>
              <a:t>Ç</a:t>
            </a:r>
            <a:r>
              <a:rPr lang="tr-TR" sz="1800" dirty="0" err="1">
                <a:effectLst/>
                <a:latin typeface="AGaramondPro"/>
              </a:rPr>
              <a:t>̧ocukların</a:t>
            </a:r>
            <a:r>
              <a:rPr lang="tr-TR" sz="1800" dirty="0">
                <a:effectLst/>
                <a:latin typeface="AGaramondPro"/>
              </a:rPr>
              <a:t> internet </a:t>
            </a:r>
            <a:r>
              <a:rPr lang="tr-TR" sz="1800" dirty="0" err="1">
                <a:effectLst/>
                <a:latin typeface="AGaramondPro"/>
              </a:rPr>
              <a:t>güvenliği</a:t>
            </a:r>
            <a:r>
              <a:rPr lang="tr-TR" sz="1800" dirty="0">
                <a:effectLst/>
                <a:latin typeface="AGaramondPro"/>
              </a:rPr>
              <a:t>, mahremiyet bilgi ve becerilerini </a:t>
            </a:r>
            <a:r>
              <a:rPr lang="tr-TR" sz="1800" dirty="0" err="1">
                <a:effectLst/>
                <a:latin typeface="AGaramondPro"/>
              </a:rPr>
              <a:t>geliştirmek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ebeveynler </a:t>
            </a:r>
            <a:r>
              <a:rPr lang="tr-TR" sz="1800" dirty="0" err="1">
                <a:effectLst/>
                <a:latin typeface="AGaramondPro"/>
              </a:rPr>
              <a:t>aşağıdaki</a:t>
            </a:r>
            <a:r>
              <a:rPr lang="tr-TR" sz="1800" dirty="0">
                <a:effectLst/>
                <a:latin typeface="AGaramondPro"/>
              </a:rPr>
              <a:t> eylemleri </a:t>
            </a:r>
            <a:r>
              <a:rPr lang="tr-TR" sz="1800" dirty="0" err="1">
                <a:effectLst/>
                <a:latin typeface="AGaramondPro"/>
              </a:rPr>
              <a:t>gerçekleştirebilirse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çocukları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güvenli</a:t>
            </a:r>
            <a:r>
              <a:rPr lang="tr-TR" sz="1800" dirty="0">
                <a:effectLst/>
                <a:latin typeface="AGaramondPro"/>
              </a:rPr>
              <a:t> bir internet kullanımının temelini </a:t>
            </a:r>
            <a:r>
              <a:rPr lang="tr-TR" sz="1800" dirty="0" err="1">
                <a:effectLst/>
                <a:latin typeface="AGaramondPro"/>
              </a:rPr>
              <a:t>atmıs</a:t>
            </a:r>
            <a:r>
              <a:rPr lang="tr-TR" sz="1800" dirty="0">
                <a:effectLst/>
                <a:latin typeface="AGaramondPro"/>
              </a:rPr>
              <a:t>̧ olacaklardır: </a:t>
            </a:r>
            <a:endParaRPr lang="tr-TR" dirty="0"/>
          </a:p>
          <a:p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mevcut </a:t>
            </a:r>
            <a:r>
              <a:rPr lang="tr-TR" sz="1800" dirty="0" err="1">
                <a:effectLst/>
                <a:latin typeface="AGaramondPro"/>
              </a:rPr>
              <a:t>güvenlik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kontrolünu</a:t>
            </a:r>
            <a:r>
              <a:rPr lang="tr-TR" sz="1800" dirty="0">
                <a:effectLst/>
                <a:latin typeface="AGaramondPro"/>
              </a:rPr>
              <a:t>̈ ve mahremiyet/</a:t>
            </a:r>
            <a:r>
              <a:rPr lang="tr-TR" sz="1800" dirty="0" err="1">
                <a:effectLst/>
                <a:latin typeface="AGaramondPro"/>
              </a:rPr>
              <a:t>özel</a:t>
            </a:r>
            <a:r>
              <a:rPr lang="tr-TR" sz="1800" dirty="0">
                <a:effectLst/>
                <a:latin typeface="AGaramondPro"/>
              </a:rPr>
              <a:t> alan ayarlarını iyi bir </a:t>
            </a:r>
            <a:r>
              <a:rPr lang="tr-TR" sz="1800" dirty="0" err="1">
                <a:effectLst/>
                <a:latin typeface="AGaramondPro"/>
              </a:rPr>
              <a:t>şekilde</a:t>
            </a:r>
            <a:r>
              <a:rPr lang="tr-TR" sz="1800" dirty="0">
                <a:effectLst/>
                <a:latin typeface="AGaramondPro"/>
              </a:rPr>
              <a:t> kullanmaları </a:t>
            </a:r>
            <a:r>
              <a:rPr lang="tr-TR" sz="1800" dirty="0" err="1">
                <a:effectLst/>
                <a:latin typeface="AGaramondPro"/>
              </a:rPr>
              <a:t>sağlanmalı</a:t>
            </a:r>
            <a:r>
              <a:rPr lang="tr-TR" sz="1800" dirty="0">
                <a:effectLst/>
                <a:latin typeface="AGaramondPro"/>
              </a:rPr>
              <a:t>; </a:t>
            </a:r>
            <a:endParaRPr lang="tr-TR" dirty="0"/>
          </a:p>
          <a:p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özellikle</a:t>
            </a:r>
            <a:r>
              <a:rPr lang="tr-TR" sz="1800" dirty="0">
                <a:effectLst/>
                <a:latin typeface="AGaramondPro"/>
              </a:rPr>
              <a:t> sosyal network sitelerini kullanırken nasıl </a:t>
            </a:r>
            <a:r>
              <a:rPr lang="tr-TR" sz="1800" dirty="0" err="1">
                <a:effectLst/>
                <a:latin typeface="AGaramondPro"/>
              </a:rPr>
              <a:t>güvende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olunacağının</a:t>
            </a:r>
            <a:r>
              <a:rPr lang="tr-TR" sz="1800" dirty="0">
                <a:effectLst/>
                <a:latin typeface="AGaramondPro"/>
              </a:rPr>
              <a:t> kavraması </a:t>
            </a:r>
            <a:r>
              <a:rPr lang="tr-TR" sz="1800" dirty="0" err="1">
                <a:effectLst/>
                <a:latin typeface="AGaramondPro"/>
              </a:rPr>
              <a:t>sağlanmalı</a:t>
            </a:r>
            <a:r>
              <a:rPr lang="tr-TR" sz="1800" dirty="0">
                <a:effectLst/>
                <a:latin typeface="AGaramondPro"/>
              </a:rPr>
              <a:t>; </a:t>
            </a:r>
            <a:endParaRPr lang="tr-TR" dirty="0"/>
          </a:p>
          <a:p>
            <a:r>
              <a:rPr lang="tr-TR" sz="1800" dirty="0">
                <a:effectLst/>
                <a:latin typeface="AGaramondPro"/>
              </a:rPr>
              <a:t>Dijital </a:t>
            </a:r>
            <a:r>
              <a:rPr lang="tr-TR" sz="1800" dirty="0" err="1">
                <a:effectLst/>
                <a:latin typeface="AGaramondPro"/>
              </a:rPr>
              <a:t>dünyanın</a:t>
            </a:r>
            <a:r>
              <a:rPr lang="tr-TR" sz="1800" dirty="0">
                <a:effectLst/>
                <a:latin typeface="AGaramondPro"/>
              </a:rPr>
              <a:t> riskleri </a:t>
            </a:r>
            <a:r>
              <a:rPr lang="tr-TR" sz="1800" dirty="0" err="1">
                <a:effectLst/>
                <a:latin typeface="AGaramondPro"/>
              </a:rPr>
              <a:t>karşısında</a:t>
            </a:r>
            <a:r>
              <a:rPr lang="tr-TR" sz="1800" dirty="0">
                <a:effectLst/>
                <a:latin typeface="AGaramondPro"/>
              </a:rPr>
              <a:t> farkındalık </a:t>
            </a:r>
            <a:r>
              <a:rPr lang="tr-TR" sz="1800" dirty="0" err="1">
                <a:effectLst/>
                <a:latin typeface="AGaramondPro"/>
              </a:rPr>
              <a:t>geliştirmek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güvenli</a:t>
            </a:r>
            <a:r>
              <a:rPr lang="tr-TR" sz="1800" dirty="0">
                <a:effectLst/>
                <a:latin typeface="AGaramondPro"/>
              </a:rPr>
              <a:t>, saygılı ve esnek olmak ve </a:t>
            </a:r>
            <a:r>
              <a:rPr lang="tr-TR" sz="1800" dirty="0" err="1">
                <a:effectLst/>
                <a:latin typeface="AGaramondPro"/>
              </a:rPr>
              <a:t>gerektiğinde</a:t>
            </a:r>
            <a:r>
              <a:rPr lang="tr-TR" sz="1800" dirty="0">
                <a:effectLst/>
                <a:latin typeface="AGaramondPro"/>
              </a:rPr>
              <a:t> ebeveynlerinin </a:t>
            </a:r>
            <a:r>
              <a:rPr lang="tr-TR" sz="1800" dirty="0" err="1">
                <a:effectLst/>
                <a:latin typeface="AGaramondPro"/>
              </a:rPr>
              <a:t>çocuklara</a:t>
            </a:r>
            <a:r>
              <a:rPr lang="tr-TR" sz="1800" dirty="0">
                <a:effectLst/>
                <a:latin typeface="AGaramondPro"/>
              </a:rPr>
              <a:t> model olması </a:t>
            </a:r>
            <a:r>
              <a:rPr lang="tr-TR" sz="1800" dirty="0" err="1">
                <a:effectLst/>
                <a:latin typeface="AGaramondPro"/>
              </a:rPr>
              <a:t>sağlanmalı</a:t>
            </a:r>
            <a:r>
              <a:rPr lang="tr-TR" sz="1800" dirty="0">
                <a:effectLst/>
                <a:latin typeface="AGaramondPro"/>
              </a:rPr>
              <a:t>; </a:t>
            </a:r>
          </a:p>
          <a:p>
            <a:r>
              <a:rPr lang="tr-TR" sz="1800" dirty="0">
                <a:effectLst/>
                <a:latin typeface="AGaramondPro"/>
              </a:rPr>
              <a:t>Okul temelli </a:t>
            </a:r>
            <a:r>
              <a:rPr lang="tr-TR" sz="1800" dirty="0" err="1">
                <a:effectLst/>
                <a:latin typeface="AGaramondPro"/>
              </a:rPr>
              <a:t>eğitim</a:t>
            </a:r>
            <a:r>
              <a:rPr lang="tr-TR" sz="1800" dirty="0">
                <a:effectLst/>
                <a:latin typeface="AGaramondPro"/>
              </a:rPr>
              <a:t> programlarından, akran networklerinde </a:t>
            </a:r>
            <a:r>
              <a:rPr lang="tr-TR" sz="1800" dirty="0" err="1">
                <a:effectLst/>
                <a:latin typeface="AGaramondPro"/>
              </a:rPr>
              <a:t>küçüklerin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yetişkinlerle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ilişkilerinde</a:t>
            </a:r>
            <a:r>
              <a:rPr lang="tr-TR" sz="1800" dirty="0">
                <a:effectLst/>
                <a:latin typeface="AGaramondPro"/>
              </a:rPr>
              <a:t> nasıl davranması ve </a:t>
            </a:r>
            <a:r>
              <a:rPr lang="tr-TR" sz="1800" dirty="0" err="1">
                <a:effectLst/>
                <a:latin typeface="AGaramondPro"/>
              </a:rPr>
              <a:t>konuşması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gerektiğine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ilişkin</a:t>
            </a:r>
            <a:r>
              <a:rPr lang="tr-TR" sz="1800" dirty="0">
                <a:effectLst/>
                <a:latin typeface="AGaramondPro"/>
              </a:rPr>
              <a:t> internet </a:t>
            </a:r>
            <a:r>
              <a:rPr lang="tr-TR" sz="1800" dirty="0" err="1">
                <a:effectLst/>
                <a:latin typeface="AGaramondPro"/>
              </a:rPr>
              <a:t>güvenliği</a:t>
            </a:r>
            <a:r>
              <a:rPr lang="tr-TR" sz="1800" dirty="0">
                <a:effectLst/>
                <a:latin typeface="AGaramondPro"/>
              </a:rPr>
              <a:t> stratejilerinden faydalanılmalı.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28886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0EF8CD-9DAE-12F7-CF7F-EAE3F3C24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146976-5160-E893-C20B-ED81FB1C8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699911"/>
            <a:ext cx="10178322" cy="5179681"/>
          </a:xfrm>
        </p:spPr>
        <p:txBody>
          <a:bodyPr>
            <a:normAutofit/>
          </a:bodyPr>
          <a:lstStyle/>
          <a:p>
            <a:r>
              <a:rPr lang="tr-TR" sz="1800" dirty="0" err="1">
                <a:effectLst/>
                <a:latin typeface="AGaramondPro"/>
              </a:rPr>
              <a:t>Türkiye’de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çocukların</a:t>
            </a:r>
            <a:r>
              <a:rPr lang="tr-TR" sz="1800" dirty="0">
                <a:effectLst/>
                <a:latin typeface="AGaramondPro"/>
              </a:rPr>
              <a:t> ve ailelerinin internet </a:t>
            </a:r>
            <a:r>
              <a:rPr lang="tr-TR" sz="1800" dirty="0" err="1">
                <a:effectLst/>
                <a:latin typeface="AGaramondPro"/>
              </a:rPr>
              <a:t>güvenliği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i="1" dirty="0">
                <a:effectLst/>
                <a:latin typeface="AGaramondPro"/>
              </a:rPr>
              <a:t>dijital okuryazarlık </a:t>
            </a:r>
            <a:r>
              <a:rPr lang="tr-TR" sz="1800" dirty="0">
                <a:effectLst/>
                <a:latin typeface="AGaramondPro"/>
              </a:rPr>
              <a:t>konularında </a:t>
            </a:r>
            <a:r>
              <a:rPr lang="tr-TR" sz="1800" dirty="0" err="1">
                <a:effectLst/>
                <a:latin typeface="AGaramondPro"/>
              </a:rPr>
              <a:t>eğitilmeleri</a:t>
            </a:r>
            <a:r>
              <a:rPr lang="tr-TR" sz="1800" dirty="0">
                <a:effectLst/>
                <a:latin typeface="AGaramondPro"/>
              </a:rPr>
              <a:t> gerekmektedir. </a:t>
            </a:r>
          </a:p>
          <a:p>
            <a:r>
              <a:rPr lang="tr-TR" sz="1800" dirty="0">
                <a:effectLst/>
                <a:latin typeface="AGaramondPro"/>
              </a:rPr>
              <a:t>Bu konudaki </a:t>
            </a:r>
            <a:r>
              <a:rPr lang="tr-TR" sz="1800" dirty="0" err="1">
                <a:effectLst/>
                <a:latin typeface="AGaramondPro"/>
              </a:rPr>
              <a:t>çabalar</a:t>
            </a:r>
            <a:r>
              <a:rPr lang="tr-TR" sz="1800" dirty="0">
                <a:effectLst/>
                <a:latin typeface="AGaramondPro"/>
              </a:rPr>
              <a:t> sadece devlet tarafından </a:t>
            </a:r>
            <a:r>
              <a:rPr lang="tr-TR" sz="1800" dirty="0" err="1">
                <a:effectLst/>
                <a:latin typeface="AGaramondPro"/>
              </a:rPr>
              <a:t>değil</a:t>
            </a:r>
            <a:r>
              <a:rPr lang="tr-TR" sz="1800" dirty="0">
                <a:effectLst/>
                <a:latin typeface="AGaramondPro"/>
              </a:rPr>
              <a:t>; sivil toplum </a:t>
            </a:r>
            <a:r>
              <a:rPr lang="tr-TR" sz="1800" dirty="0" err="1">
                <a:effectLst/>
                <a:latin typeface="AGaramondPro"/>
              </a:rPr>
              <a:t>örgütleri</a:t>
            </a:r>
            <a:r>
              <a:rPr lang="tr-TR" sz="1800" dirty="0">
                <a:effectLst/>
                <a:latin typeface="AGaramondPro"/>
              </a:rPr>
              <a:t>, medya ve </a:t>
            </a:r>
            <a:r>
              <a:rPr lang="tr-TR" sz="1800" dirty="0" err="1">
                <a:effectLst/>
                <a:latin typeface="AGaramondPro"/>
              </a:rPr>
              <a:t>üniversiteler</a:t>
            </a:r>
            <a:r>
              <a:rPr lang="tr-TR" sz="1800" dirty="0">
                <a:effectLst/>
                <a:latin typeface="AGaramondPro"/>
              </a:rPr>
              <a:t> tarafından da </a:t>
            </a:r>
            <a:r>
              <a:rPr lang="tr-TR" sz="1800" dirty="0" err="1">
                <a:effectLst/>
                <a:latin typeface="AGaramondPro"/>
              </a:rPr>
              <a:t>gerçekleştirilmelidir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Güvenli</a:t>
            </a:r>
            <a:r>
              <a:rPr lang="tr-TR" sz="1800" dirty="0">
                <a:effectLst/>
                <a:latin typeface="AGaramondPro"/>
              </a:rPr>
              <a:t> internet kullanımı konusunda kolay kullanılabilir yazılımlar, </a:t>
            </a:r>
            <a:r>
              <a:rPr lang="tr-TR" sz="1800" dirty="0" err="1">
                <a:effectLst/>
                <a:latin typeface="AGaramondPro"/>
              </a:rPr>
              <a:t>eğitim</a:t>
            </a:r>
            <a:r>
              <a:rPr lang="tr-TR" sz="1800" dirty="0">
                <a:effectLst/>
                <a:latin typeface="AGaramondPro"/>
              </a:rPr>
              <a:t> materyalleri ile </a:t>
            </a:r>
            <a:r>
              <a:rPr lang="tr-TR" sz="1800" dirty="0" err="1">
                <a:effectLst/>
                <a:latin typeface="AGaramondPro"/>
              </a:rPr>
              <a:t>çevrim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eğitim</a:t>
            </a:r>
            <a:r>
              <a:rPr lang="tr-TR" sz="1800" dirty="0">
                <a:effectLst/>
                <a:latin typeface="AGaramondPro"/>
              </a:rPr>
              <a:t> siteleri, internet servis </a:t>
            </a:r>
            <a:r>
              <a:rPr lang="tr-TR" sz="1800" dirty="0" err="1">
                <a:effectLst/>
                <a:latin typeface="AGaramondPro"/>
              </a:rPr>
              <a:t>sağlayıcılar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diğer</a:t>
            </a:r>
            <a:r>
              <a:rPr lang="tr-TR" sz="1800" dirty="0">
                <a:effectLst/>
                <a:latin typeface="AGaramondPro"/>
              </a:rPr>
              <a:t> kurumlar tarafından </a:t>
            </a:r>
            <a:r>
              <a:rPr lang="tr-TR" sz="1800" dirty="0" err="1">
                <a:effectLst/>
                <a:latin typeface="AGaramondPro"/>
              </a:rPr>
              <a:t>ücretsiz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şekilde</a:t>
            </a:r>
            <a:r>
              <a:rPr lang="tr-TR" sz="1800" dirty="0">
                <a:effectLst/>
                <a:latin typeface="AGaramondPro"/>
              </a:rPr>
              <a:t> ailelerin kullanımına sunulmalıdır. Okullarda da derslerin </a:t>
            </a:r>
            <a:r>
              <a:rPr lang="tr-TR" sz="1800" dirty="0" err="1">
                <a:effectLst/>
                <a:latin typeface="AGaramondPro"/>
              </a:rPr>
              <a:t>içine</a:t>
            </a:r>
            <a:r>
              <a:rPr lang="tr-TR" sz="1800" dirty="0">
                <a:effectLst/>
                <a:latin typeface="AGaramondPro"/>
              </a:rPr>
              <a:t> konu ile ilgili </a:t>
            </a:r>
            <a:r>
              <a:rPr lang="tr-TR" sz="1800" dirty="0" err="1">
                <a:effectLst/>
                <a:latin typeface="AGaramondPro"/>
              </a:rPr>
              <a:t>içerikler</a:t>
            </a:r>
            <a:r>
              <a:rPr lang="tr-TR" sz="1800" dirty="0">
                <a:effectLst/>
                <a:latin typeface="AGaramondPro"/>
              </a:rPr>
              <a:t> eklenmelidir (AÇÇP, 2011). </a:t>
            </a:r>
          </a:p>
          <a:p>
            <a:r>
              <a:rPr lang="tr-TR" sz="1800" dirty="0" err="1">
                <a:effectLst/>
                <a:latin typeface="AGaramondPro"/>
              </a:rPr>
              <a:t>Sonuc</a:t>
            </a:r>
            <a:r>
              <a:rPr lang="tr-TR" sz="1800" dirty="0">
                <a:effectLst/>
                <a:latin typeface="AGaramondPro"/>
              </a:rPr>
              <a:t>̧ olarak, </a:t>
            </a:r>
            <a:r>
              <a:rPr lang="tr-TR" sz="1800" dirty="0" err="1">
                <a:effectLst/>
                <a:latin typeface="AGaramondPro"/>
              </a:rPr>
              <a:t>çocuklara</a:t>
            </a:r>
            <a:r>
              <a:rPr lang="tr-TR" sz="1800" dirty="0">
                <a:effectLst/>
                <a:latin typeface="AGaramondPro"/>
              </a:rPr>
              <a:t> sadece internete girdiklerinde dikkat etmeleri gereken etik ve ahlaki ilkeler belirleyerek bunları sadece internete </a:t>
            </a:r>
            <a:r>
              <a:rPr lang="tr-TR" sz="1800" dirty="0" err="1">
                <a:effectLst/>
                <a:latin typeface="AGaramondPro"/>
              </a:rPr>
              <a:t>özgu</a:t>
            </a:r>
            <a:r>
              <a:rPr lang="tr-TR" sz="1800" dirty="0">
                <a:effectLst/>
                <a:latin typeface="AGaramondPro"/>
              </a:rPr>
              <a:t>̈ bir durum olarak tanımlamak yerine; </a:t>
            </a:r>
            <a:r>
              <a:rPr lang="tr-TR" sz="1800" dirty="0" err="1">
                <a:effectLst/>
                <a:latin typeface="AGaramondPro"/>
              </a:rPr>
              <a:t>başkalarıyla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</a:t>
            </a:r>
            <a:r>
              <a:rPr lang="tr-TR" sz="1800" dirty="0">
                <a:effectLst/>
                <a:latin typeface="AGaramondPro"/>
              </a:rPr>
              <a:t> kurarken ve </a:t>
            </a:r>
            <a:r>
              <a:rPr lang="tr-TR" sz="1800" dirty="0" err="1">
                <a:effectLst/>
                <a:latin typeface="AGaramondPro"/>
              </a:rPr>
              <a:t>konuşurken</a:t>
            </a:r>
            <a:r>
              <a:rPr lang="tr-TR" sz="1800" dirty="0">
                <a:effectLst/>
                <a:latin typeface="AGaramondPro"/>
              </a:rPr>
              <a:t> uymamız gereken genel etik ve ahlaki ilkeleri </a:t>
            </a:r>
            <a:r>
              <a:rPr lang="tr-TR" sz="1800" dirty="0" err="1">
                <a:effectLst/>
                <a:latin typeface="AGaramondPro"/>
              </a:rPr>
              <a:t>öğretmek</a:t>
            </a:r>
            <a:r>
              <a:rPr lang="tr-TR" sz="1800" dirty="0">
                <a:effectLst/>
                <a:latin typeface="AGaramondPro"/>
              </a:rPr>
              <a:t>, model olmak ve bu ilkeleri internet </a:t>
            </a:r>
            <a:r>
              <a:rPr lang="tr-TR" sz="1800" dirty="0" err="1">
                <a:effectLst/>
                <a:latin typeface="AGaramondPro"/>
              </a:rPr>
              <a:t>dünyasındaki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kurallarını </a:t>
            </a:r>
            <a:r>
              <a:rPr lang="tr-TR" sz="1800" dirty="0" err="1">
                <a:effectLst/>
                <a:latin typeface="AGaramondPro"/>
              </a:rPr>
              <a:t>yöneten</a:t>
            </a:r>
            <a:r>
              <a:rPr lang="tr-TR" sz="1800" dirty="0">
                <a:effectLst/>
                <a:latin typeface="AGaramondPro"/>
              </a:rPr>
              <a:t> ilkeler olmasını </a:t>
            </a:r>
            <a:r>
              <a:rPr lang="tr-TR" sz="1800" dirty="0" err="1">
                <a:effectLst/>
                <a:latin typeface="AGaramondPro"/>
              </a:rPr>
              <a:t>sağlamak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oldukça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önemlidir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3252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47B748-1274-DC63-5FF1-712C6ACD4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3355560-9C8C-8AE2-89F7-79A8649620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835379"/>
            <a:ext cx="10178322" cy="5044214"/>
          </a:xfrm>
        </p:spPr>
        <p:txBody>
          <a:bodyPr>
            <a:normAutofit/>
          </a:bodyPr>
          <a:lstStyle/>
          <a:p>
            <a:r>
              <a:rPr lang="tr-TR" sz="1800" dirty="0">
                <a:effectLst/>
                <a:latin typeface="AGaramondPro"/>
              </a:rPr>
              <a:t>Aile </a:t>
            </a:r>
            <a:r>
              <a:rPr lang="tr-TR" sz="1800" dirty="0" err="1">
                <a:effectLst/>
                <a:latin typeface="AGaramondPro"/>
              </a:rPr>
              <a:t>içinde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toplumsallaşma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süreci</a:t>
            </a:r>
            <a:r>
              <a:rPr lang="tr-TR" sz="1800" dirty="0">
                <a:effectLst/>
                <a:latin typeface="AGaramondPro"/>
              </a:rPr>
              <a:t> boyunca hangi kuralları benimsenmesi </a:t>
            </a:r>
            <a:r>
              <a:rPr lang="tr-TR" sz="1800" dirty="0" err="1">
                <a:effectLst/>
                <a:latin typeface="AGaramondPro"/>
              </a:rPr>
              <a:t>gerektiğini</a:t>
            </a:r>
            <a:r>
              <a:rPr lang="tr-TR" sz="1800" dirty="0">
                <a:effectLst/>
                <a:latin typeface="AGaramondPro"/>
              </a:rPr>
              <a:t>, neyin </a:t>
            </a:r>
            <a:r>
              <a:rPr lang="tr-TR" sz="1800" dirty="0" err="1">
                <a:effectLst/>
                <a:latin typeface="AGaramondPro"/>
              </a:rPr>
              <a:t>doğru</a:t>
            </a:r>
            <a:r>
              <a:rPr lang="tr-TR" sz="1800" dirty="0">
                <a:effectLst/>
                <a:latin typeface="AGaramondPro"/>
              </a:rPr>
              <a:t> neyin </a:t>
            </a:r>
            <a:r>
              <a:rPr lang="tr-TR" sz="1800" dirty="0" err="1">
                <a:effectLst/>
                <a:latin typeface="AGaramondPro"/>
              </a:rPr>
              <a:t>yanlıs</a:t>
            </a:r>
            <a:r>
              <a:rPr lang="tr-TR" sz="1800" dirty="0">
                <a:effectLst/>
                <a:latin typeface="AGaramondPro"/>
              </a:rPr>
              <a:t>̧ </a:t>
            </a:r>
            <a:r>
              <a:rPr lang="tr-TR" sz="1800" dirty="0" err="1">
                <a:effectLst/>
                <a:latin typeface="AGaramondPro"/>
              </a:rPr>
              <a:t>olduğuna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değerleri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kültürün</a:t>
            </a:r>
            <a:r>
              <a:rPr lang="tr-TR" sz="1800" dirty="0">
                <a:effectLst/>
                <a:latin typeface="AGaramondPro"/>
              </a:rPr>
              <a:t> geleneklerin ve normların hangi kurallara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işlediğini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öğrenir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Sonuc</a:t>
            </a:r>
            <a:r>
              <a:rPr lang="tr-TR" sz="1800" dirty="0">
                <a:effectLst/>
                <a:latin typeface="AGaramondPro"/>
              </a:rPr>
              <a:t>̧ olarak </a:t>
            </a:r>
            <a:r>
              <a:rPr lang="tr-TR" sz="1800" dirty="0" err="1">
                <a:effectLst/>
                <a:latin typeface="AGaramondPro"/>
              </a:rPr>
              <a:t>çocuk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toplumsallaşma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sürecinde</a:t>
            </a:r>
            <a:r>
              <a:rPr lang="tr-TR" sz="1800" dirty="0">
                <a:effectLst/>
                <a:latin typeface="AGaramondPro"/>
              </a:rPr>
              <a:t> aile </a:t>
            </a:r>
            <a:r>
              <a:rPr lang="tr-TR" sz="1800" dirty="0" err="1">
                <a:effectLst/>
                <a:latin typeface="AGaramondPro"/>
              </a:rPr>
              <a:t>ilişkileri</a:t>
            </a:r>
            <a:r>
              <a:rPr lang="tr-TR" sz="1800" dirty="0">
                <a:effectLst/>
                <a:latin typeface="AGaramondPro"/>
              </a:rPr>
              <a:t>, toplum ve genel olarak </a:t>
            </a:r>
            <a:r>
              <a:rPr lang="tr-TR" sz="1800" dirty="0" err="1">
                <a:effectLst/>
                <a:latin typeface="AGaramondPro"/>
              </a:rPr>
              <a:t>yaşamın</a:t>
            </a:r>
            <a:r>
              <a:rPr lang="tr-TR" sz="1800" dirty="0">
                <a:effectLst/>
                <a:latin typeface="AGaramondPro"/>
              </a:rPr>
              <a:t> hangi </a:t>
            </a:r>
            <a:r>
              <a:rPr lang="tr-TR" sz="1800" dirty="0" err="1">
                <a:effectLst/>
                <a:latin typeface="AGaramondPro"/>
              </a:rPr>
              <a:t>değerler</a:t>
            </a:r>
            <a:r>
              <a:rPr lang="tr-TR" sz="1800" dirty="0">
                <a:effectLst/>
                <a:latin typeface="AGaramondPro"/>
              </a:rPr>
              <a:t> etrafında </a:t>
            </a:r>
            <a:r>
              <a:rPr lang="tr-TR" sz="1800" dirty="0" err="1">
                <a:effectLst/>
                <a:latin typeface="AGaramondPro"/>
              </a:rPr>
              <a:t>işlediğini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öğrenir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içselleştirir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Bireylerin sosyal </a:t>
            </a:r>
            <a:r>
              <a:rPr lang="tr-TR" sz="1800" dirty="0" err="1">
                <a:effectLst/>
                <a:latin typeface="AGaramondPro"/>
              </a:rPr>
              <a:t>çevrenin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kültürel</a:t>
            </a:r>
            <a:r>
              <a:rPr lang="tr-TR" sz="1800" dirty="0">
                <a:effectLst/>
                <a:latin typeface="AGaramondPro"/>
              </a:rPr>
              <a:t> unsurlarını algılaması ve </a:t>
            </a:r>
            <a:r>
              <a:rPr lang="tr-TR" sz="1800" dirty="0" err="1">
                <a:effectLst/>
                <a:latin typeface="AGaramondPro"/>
              </a:rPr>
              <a:t>içselleştirmesi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süreci</a:t>
            </a:r>
            <a:r>
              <a:rPr lang="tr-TR" sz="1800" dirty="0">
                <a:effectLst/>
                <a:latin typeface="AGaramondPro"/>
              </a:rPr>
              <a:t> olarak </a:t>
            </a:r>
            <a:r>
              <a:rPr lang="tr-TR" sz="1800" dirty="0" err="1">
                <a:effectLst/>
                <a:latin typeface="AGaramondPro"/>
              </a:rPr>
              <a:t>toplumsallaşma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sürecinde</a:t>
            </a:r>
            <a:r>
              <a:rPr lang="tr-TR" sz="1800" dirty="0">
                <a:effectLst/>
                <a:latin typeface="AGaramondPro"/>
              </a:rPr>
              <a:t> kendi deneyimleri ve </a:t>
            </a:r>
            <a:r>
              <a:rPr lang="tr-TR" sz="1800" dirty="0" err="1">
                <a:effectLst/>
                <a:latin typeface="AGaramondPro"/>
              </a:rPr>
              <a:t>başkalarının</a:t>
            </a:r>
            <a:r>
              <a:rPr lang="tr-TR" sz="1800" dirty="0">
                <a:effectLst/>
                <a:latin typeface="AGaramondPro"/>
              </a:rPr>
              <a:t> deneyimlerinin etkisi altında bu unsurları </a:t>
            </a:r>
            <a:r>
              <a:rPr lang="tr-TR" sz="1800" dirty="0" err="1">
                <a:effectLst/>
                <a:latin typeface="AGaramondPro"/>
              </a:rPr>
              <a:t>kişiliğinin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parçası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hâline</a:t>
            </a:r>
            <a:r>
              <a:rPr lang="tr-TR" sz="1800" dirty="0">
                <a:effectLst/>
                <a:latin typeface="AGaramondPro"/>
              </a:rPr>
              <a:t> getirir ve sosyal </a:t>
            </a:r>
            <a:r>
              <a:rPr lang="tr-TR" sz="1800" dirty="0" err="1">
                <a:effectLst/>
                <a:latin typeface="AGaramondPro"/>
              </a:rPr>
              <a:t>ilişkilere</a:t>
            </a:r>
            <a:r>
              <a:rPr lang="tr-TR" sz="1800" dirty="0">
                <a:effectLst/>
                <a:latin typeface="AGaramondPro"/>
              </a:rPr>
              <a:t> uyum </a:t>
            </a:r>
            <a:r>
              <a:rPr lang="tr-TR" sz="1800" dirty="0" err="1">
                <a:effectLst/>
                <a:latin typeface="AGaramondPro"/>
              </a:rPr>
              <a:t>sağlar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Toplumsallaşma</a:t>
            </a:r>
            <a:r>
              <a:rPr lang="tr-TR" sz="1800" dirty="0">
                <a:effectLst/>
                <a:latin typeface="AGaramondPro"/>
              </a:rPr>
              <a:t>, bireye toplumsal yapılar ve </a:t>
            </a:r>
            <a:r>
              <a:rPr lang="tr-TR" sz="1800" dirty="0" err="1">
                <a:effectLst/>
                <a:latin typeface="AGaramondPro"/>
              </a:rPr>
              <a:t>ilişkiler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içinde</a:t>
            </a:r>
            <a:r>
              <a:rPr lang="tr-TR" sz="1800" dirty="0">
                <a:effectLst/>
                <a:latin typeface="AGaramondPro"/>
              </a:rPr>
              <a:t> bir benlik duygusu kazandırır. </a:t>
            </a:r>
            <a:r>
              <a:rPr lang="tr-TR" sz="1800" dirty="0" err="1">
                <a:effectLst/>
                <a:latin typeface="AGaramondPro"/>
              </a:rPr>
              <a:t>Parsons’a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göre</a:t>
            </a:r>
            <a:r>
              <a:rPr lang="tr-TR" sz="1800" dirty="0">
                <a:effectLst/>
                <a:latin typeface="AGaramondPro"/>
              </a:rPr>
              <a:t> ise </a:t>
            </a:r>
            <a:r>
              <a:rPr lang="tr-TR" sz="1800" i="1" dirty="0" err="1">
                <a:effectLst/>
                <a:latin typeface="AGaramondPro"/>
              </a:rPr>
              <a:t>toplumsallaşma</a:t>
            </a:r>
            <a:r>
              <a:rPr lang="tr-TR" sz="1800" i="1" dirty="0">
                <a:effectLst/>
                <a:latin typeface="AGaramondPro"/>
              </a:rPr>
              <a:t> sosyal </a:t>
            </a:r>
            <a:r>
              <a:rPr lang="tr-TR" sz="1800" i="1" dirty="0" err="1">
                <a:effectLst/>
                <a:latin typeface="AGaramondPro"/>
              </a:rPr>
              <a:t>çevreden</a:t>
            </a:r>
            <a:r>
              <a:rPr lang="tr-TR" sz="1800" i="1" dirty="0">
                <a:effectLst/>
                <a:latin typeface="AGaramondPro"/>
              </a:rPr>
              <a:t> </a:t>
            </a:r>
            <a:r>
              <a:rPr lang="tr-TR" sz="1800" i="1" dirty="0" err="1">
                <a:effectLst/>
                <a:latin typeface="AGaramondPro"/>
              </a:rPr>
              <a:t>öğrenilen</a:t>
            </a:r>
            <a:r>
              <a:rPr lang="tr-TR" sz="1800" i="1" dirty="0">
                <a:effectLst/>
                <a:latin typeface="AGaramondPro"/>
              </a:rPr>
              <a:t> rollerin </a:t>
            </a:r>
            <a:r>
              <a:rPr lang="tr-TR" sz="1800" i="1" dirty="0" err="1">
                <a:effectLst/>
                <a:latin typeface="AGaramondPro"/>
              </a:rPr>
              <a:t>içselleştirilmesi</a:t>
            </a:r>
            <a:r>
              <a:rPr lang="tr-TR" sz="1800" i="1" dirty="0">
                <a:effectLst/>
                <a:latin typeface="AGaramondPro"/>
              </a:rPr>
              <a:t> ve uyum </a:t>
            </a:r>
            <a:r>
              <a:rPr lang="tr-TR" sz="1800" i="1" dirty="0" err="1">
                <a:effectLst/>
                <a:latin typeface="AGaramondPro"/>
              </a:rPr>
              <a:t>sağlama</a:t>
            </a:r>
            <a:r>
              <a:rPr lang="tr-TR" sz="1800" i="1" dirty="0">
                <a:effectLst/>
                <a:latin typeface="AGaramondPro"/>
              </a:rPr>
              <a:t> </a:t>
            </a:r>
            <a:r>
              <a:rPr lang="tr-TR" sz="1800" i="1" dirty="0" err="1">
                <a:effectLst/>
                <a:latin typeface="AGaramondPro"/>
              </a:rPr>
              <a:t>sürecidir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Öte</a:t>
            </a:r>
            <a:r>
              <a:rPr lang="tr-TR" sz="1800" dirty="0">
                <a:effectLst/>
                <a:latin typeface="AGaramondPro"/>
              </a:rPr>
              <a:t> yandan ailedeki ve okuldaki sosyalizasyon </a:t>
            </a:r>
            <a:r>
              <a:rPr lang="tr-TR" sz="1800" dirty="0" err="1">
                <a:effectLst/>
                <a:latin typeface="AGaramondPro"/>
              </a:rPr>
              <a:t>sürecinde</a:t>
            </a:r>
            <a:r>
              <a:rPr lang="tr-TR" sz="1800" dirty="0">
                <a:effectLst/>
                <a:latin typeface="AGaramondPro"/>
              </a:rPr>
              <a:t> zaman zaman bireylerin isteklerinin ve farklılıklarının </a:t>
            </a:r>
            <a:r>
              <a:rPr lang="tr-TR" sz="1800" dirty="0" err="1">
                <a:effectLst/>
                <a:latin typeface="AGaramondPro"/>
              </a:rPr>
              <a:t>görmezden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gelindiği</a:t>
            </a:r>
            <a:r>
              <a:rPr lang="tr-TR" sz="1800" dirty="0">
                <a:effectLst/>
                <a:latin typeface="AGaramondPro"/>
              </a:rPr>
              <a:t> ya da ihmal </a:t>
            </a:r>
            <a:r>
              <a:rPr lang="tr-TR" sz="1800" dirty="0" err="1">
                <a:effectLst/>
                <a:latin typeface="AGaramondPro"/>
              </a:rPr>
              <a:t>edildiği</a:t>
            </a:r>
            <a:r>
              <a:rPr lang="tr-TR" sz="1800" dirty="0">
                <a:effectLst/>
                <a:latin typeface="AGaramondPro"/>
              </a:rPr>
              <a:t>, kolektif norm ve </a:t>
            </a:r>
            <a:r>
              <a:rPr lang="tr-TR" sz="1800" dirty="0" err="1">
                <a:effectLst/>
                <a:latin typeface="AGaramondPro"/>
              </a:rPr>
              <a:t>değerlerin</a:t>
            </a:r>
            <a:r>
              <a:rPr lang="tr-TR" sz="1800" dirty="0">
                <a:effectLst/>
                <a:latin typeface="AGaramondPro"/>
              </a:rPr>
              <a:t> bireysel farklılıkları ihmal </a:t>
            </a:r>
            <a:r>
              <a:rPr lang="tr-TR" sz="1800" dirty="0" err="1">
                <a:effectLst/>
                <a:latin typeface="AGaramondPro"/>
              </a:rPr>
              <a:t>ettiğine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tartışmalar</a:t>
            </a:r>
            <a:r>
              <a:rPr lang="tr-TR" sz="1800" dirty="0">
                <a:effectLst/>
                <a:latin typeface="AGaramondPro"/>
              </a:rPr>
              <a:t> da </a:t>
            </a:r>
            <a:r>
              <a:rPr lang="tr-TR" sz="1800" dirty="0" err="1">
                <a:effectLst/>
                <a:latin typeface="AGaramondPro"/>
              </a:rPr>
              <a:t>söz</a:t>
            </a:r>
            <a:r>
              <a:rPr lang="tr-TR" sz="1800" dirty="0">
                <a:effectLst/>
                <a:latin typeface="AGaramondPro"/>
              </a:rPr>
              <a:t> konusudur (Marshall, 1999: 760-761).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5561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325A45F-AAD1-686B-89B7-3791057DC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4E5527-62AE-7FFD-4611-22C6A1DAEF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541867"/>
            <a:ext cx="10178322" cy="5337725"/>
          </a:xfrm>
        </p:spPr>
        <p:txBody>
          <a:bodyPr>
            <a:normAutofit/>
          </a:bodyPr>
          <a:lstStyle/>
          <a:p>
            <a:r>
              <a:rPr lang="tr-TR" sz="1800" dirty="0" err="1">
                <a:effectLst/>
                <a:latin typeface="AGaramondPro"/>
              </a:rPr>
              <a:t>Toplumsallaşma</a:t>
            </a:r>
            <a:r>
              <a:rPr lang="tr-TR" sz="1800" dirty="0">
                <a:effectLst/>
                <a:latin typeface="AGaramondPro"/>
              </a:rPr>
              <a:t> artık sadece </a:t>
            </a:r>
            <a:r>
              <a:rPr lang="tr-TR" sz="1800" dirty="0" err="1">
                <a:effectLst/>
                <a:latin typeface="AGaramondPro"/>
              </a:rPr>
              <a:t>çocukluğu</a:t>
            </a:r>
            <a:r>
              <a:rPr lang="tr-TR" sz="1800" dirty="0">
                <a:effectLst/>
                <a:latin typeface="AGaramondPro"/>
              </a:rPr>
              <a:t> kapsayan bir olgu olarak </a:t>
            </a:r>
            <a:r>
              <a:rPr lang="tr-TR" sz="1800" dirty="0" err="1">
                <a:effectLst/>
                <a:latin typeface="AGaramondPro"/>
              </a:rPr>
              <a:t>görülmemektedir</a:t>
            </a:r>
            <a:r>
              <a:rPr lang="tr-TR" sz="1800" dirty="0">
                <a:effectLst/>
                <a:latin typeface="AGaramondPro"/>
              </a:rPr>
              <a:t>. </a:t>
            </a:r>
            <a:r>
              <a:rPr lang="tr-TR" sz="1800" dirty="0" err="1">
                <a:effectLst/>
                <a:latin typeface="AGaramondPro"/>
              </a:rPr>
              <a:t>Toplumsallaşmanın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tüm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yaşam</a:t>
            </a:r>
            <a:r>
              <a:rPr lang="tr-TR" sz="1800" dirty="0">
                <a:effectLst/>
                <a:latin typeface="AGaramondPro"/>
              </a:rPr>
              <a:t> boyunca devam </a:t>
            </a:r>
            <a:r>
              <a:rPr lang="tr-TR" sz="1800" dirty="0" err="1">
                <a:effectLst/>
                <a:latin typeface="AGaramondPro"/>
              </a:rPr>
              <a:t>ettiği</a:t>
            </a:r>
            <a:r>
              <a:rPr lang="tr-TR" sz="1800" dirty="0">
                <a:effectLst/>
                <a:latin typeface="AGaramondPro"/>
              </a:rPr>
              <a:t>; ayrıca, bireylerin topluma uyum </a:t>
            </a:r>
            <a:r>
              <a:rPr lang="tr-TR" sz="1800" dirty="0" err="1">
                <a:effectLst/>
                <a:latin typeface="AGaramondPro"/>
              </a:rPr>
              <a:t>sağlamayı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öğrenecekleri</a:t>
            </a:r>
            <a:r>
              <a:rPr lang="tr-TR" sz="1800" dirty="0">
                <a:effectLst/>
                <a:latin typeface="AGaramondPro"/>
              </a:rPr>
              <a:t> tek </a:t>
            </a:r>
            <a:r>
              <a:rPr lang="tr-TR" sz="1800" dirty="0" err="1">
                <a:effectLst/>
                <a:latin typeface="AGaramondPro"/>
              </a:rPr>
              <a:t>yönlu</a:t>
            </a:r>
            <a:r>
              <a:rPr lang="tr-TR" sz="1800" dirty="0">
                <a:effectLst/>
                <a:latin typeface="AGaramondPro"/>
              </a:rPr>
              <a:t>̈ bir </a:t>
            </a:r>
            <a:r>
              <a:rPr lang="tr-TR" sz="1800" dirty="0" err="1">
                <a:effectLst/>
                <a:latin typeface="AGaramondPro"/>
              </a:rPr>
              <a:t>sürec</a:t>
            </a:r>
            <a:r>
              <a:rPr lang="tr-TR" sz="1800" dirty="0">
                <a:effectLst/>
                <a:latin typeface="AGaramondPro"/>
              </a:rPr>
              <a:t>̧ </a:t>
            </a:r>
            <a:r>
              <a:rPr lang="tr-TR" sz="1800" dirty="0" err="1">
                <a:effectLst/>
                <a:latin typeface="AGaramondPro"/>
              </a:rPr>
              <a:t>olmadığı</a:t>
            </a:r>
            <a:r>
              <a:rPr lang="tr-TR" sz="1800" dirty="0">
                <a:effectLst/>
                <a:latin typeface="AGaramondPro"/>
              </a:rPr>
              <a:t>, insanların da kendi toplumsal rol ve </a:t>
            </a:r>
            <a:r>
              <a:rPr lang="tr-TR" sz="1800" dirty="0" err="1">
                <a:effectLst/>
                <a:latin typeface="AGaramondPro"/>
              </a:rPr>
              <a:t>yükümlülüklerini</a:t>
            </a:r>
            <a:r>
              <a:rPr lang="tr-TR" sz="1800" dirty="0">
                <a:effectLst/>
                <a:latin typeface="AGaramondPro"/>
              </a:rPr>
              <a:t> yeniden belirleyebilecekleri artık genel kabul </a:t>
            </a:r>
            <a:r>
              <a:rPr lang="tr-TR" sz="1800" dirty="0" err="1">
                <a:effectLst/>
                <a:latin typeface="AGaramondPro"/>
              </a:rPr>
              <a:t>gören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düşüncedir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Dolayısıyla, </a:t>
            </a:r>
            <a:r>
              <a:rPr lang="tr-TR" sz="1800" dirty="0" err="1">
                <a:effectLst/>
                <a:latin typeface="AGaramondPro"/>
              </a:rPr>
              <a:t>toplumsallaşmayla</a:t>
            </a:r>
            <a:r>
              <a:rPr lang="tr-TR" sz="1800" dirty="0">
                <a:effectLst/>
                <a:latin typeface="AGaramondPro"/>
              </a:rPr>
              <a:t> ilgili her </a:t>
            </a:r>
            <a:r>
              <a:rPr lang="tr-TR" sz="1800" dirty="0" err="1">
                <a:effectLst/>
                <a:latin typeface="AGaramondPro"/>
              </a:rPr>
              <a:t>anlayıs</a:t>
            </a:r>
            <a:r>
              <a:rPr lang="tr-TR" sz="1800" dirty="0">
                <a:effectLst/>
                <a:latin typeface="AGaramondPro"/>
              </a:rPr>
              <a:t>̧, bu </a:t>
            </a:r>
            <a:r>
              <a:rPr lang="tr-TR" sz="1800" dirty="0" err="1">
                <a:effectLst/>
                <a:latin typeface="AGaramondPro"/>
              </a:rPr>
              <a:t>sürecin</a:t>
            </a:r>
            <a:r>
              <a:rPr lang="tr-TR" sz="1800" dirty="0">
                <a:effectLst/>
                <a:latin typeface="AGaramondPro"/>
              </a:rPr>
              <a:t> toplumsal </a:t>
            </a:r>
            <a:r>
              <a:rPr lang="tr-TR" sz="1800" dirty="0" err="1">
                <a:effectLst/>
                <a:latin typeface="AGaramondPro"/>
              </a:rPr>
              <a:t>değişmeyle</a:t>
            </a:r>
            <a:r>
              <a:rPr lang="tr-TR" sz="1800" dirty="0">
                <a:effectLst/>
                <a:latin typeface="AGaramondPro"/>
              </a:rPr>
              <a:t> ilintisini de dikkate almak zorundadır (Marshall, 1999: 760-761). </a:t>
            </a:r>
          </a:p>
          <a:p>
            <a:r>
              <a:rPr lang="tr-TR" sz="1800" dirty="0">
                <a:effectLst/>
                <a:latin typeface="AGaramondPro"/>
              </a:rPr>
              <a:t>Sosyal </a:t>
            </a:r>
            <a:r>
              <a:rPr lang="tr-TR" sz="1800" dirty="0" err="1">
                <a:effectLst/>
                <a:latin typeface="AGaramondPro"/>
              </a:rPr>
              <a:t>ilişkiler</a:t>
            </a:r>
            <a:r>
              <a:rPr lang="tr-TR" sz="1800" dirty="0">
                <a:effectLst/>
                <a:latin typeface="AGaramondPro"/>
              </a:rPr>
              <a:t>, bireylerin </a:t>
            </a:r>
            <a:r>
              <a:rPr lang="tr-TR" sz="1800" dirty="0" err="1">
                <a:effectLst/>
                <a:latin typeface="AGaramondPro"/>
              </a:rPr>
              <a:t>bağımsız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yaşama</a:t>
            </a:r>
            <a:r>
              <a:rPr lang="tr-TR" sz="1800" dirty="0">
                <a:effectLst/>
                <a:latin typeface="AGaramondPro"/>
              </a:rPr>
              <a:t> ve dolayısıyla </a:t>
            </a:r>
            <a:r>
              <a:rPr lang="tr-TR" sz="1800" dirty="0" err="1">
                <a:effectLst/>
                <a:latin typeface="AGaramondPro"/>
              </a:rPr>
              <a:t>kişisel</a:t>
            </a:r>
            <a:r>
              <a:rPr lang="tr-TR" sz="1800" dirty="0">
                <a:effectLst/>
                <a:latin typeface="AGaramondPro"/>
              </a:rPr>
              <a:t> refah </a:t>
            </a:r>
            <a:r>
              <a:rPr lang="tr-TR" sz="1800" dirty="0" err="1">
                <a:effectLst/>
                <a:latin typeface="AGaramondPro"/>
              </a:rPr>
              <a:t>düzeyine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ulaşma</a:t>
            </a:r>
            <a:r>
              <a:rPr lang="tr-TR" sz="1800" dirty="0">
                <a:effectLst/>
                <a:latin typeface="AGaramondPro"/>
              </a:rPr>
              <a:t> konusunda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kaynaklardır. Sosyal </a:t>
            </a:r>
            <a:r>
              <a:rPr lang="tr-TR" sz="1800" dirty="0" err="1">
                <a:effectLst/>
                <a:latin typeface="AGaramondPro"/>
              </a:rPr>
              <a:t>ilişkiler</a:t>
            </a:r>
            <a:r>
              <a:rPr lang="tr-TR" sz="1800" dirty="0">
                <a:effectLst/>
                <a:latin typeface="AGaramondPro"/>
              </a:rPr>
              <a:t>, aynı zamanda toplumun temel bir unsurunu </a:t>
            </a:r>
            <a:r>
              <a:rPr lang="tr-TR" sz="1800" dirty="0" err="1">
                <a:effectLst/>
                <a:latin typeface="AGaramondPro"/>
              </a:rPr>
              <a:t>oluşturur</a:t>
            </a:r>
            <a:r>
              <a:rPr lang="tr-TR" sz="1800" dirty="0">
                <a:effectLst/>
                <a:latin typeface="AGaramondPro"/>
              </a:rPr>
              <a:t> ve topluluk </a:t>
            </a:r>
            <a:r>
              <a:rPr lang="tr-TR" sz="1800" dirty="0" err="1">
                <a:effectLst/>
                <a:latin typeface="AGaramondPro"/>
              </a:rPr>
              <a:t>içinde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kaynaşma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bağlanma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farklı yollar sunar. </a:t>
            </a:r>
          </a:p>
          <a:p>
            <a:r>
              <a:rPr lang="tr-TR" sz="1800" dirty="0">
                <a:effectLst/>
                <a:latin typeface="AGaramondPro"/>
              </a:rPr>
              <a:t>Bireysel ve toplumsal seviyede, toplumsal </a:t>
            </a:r>
            <a:r>
              <a:rPr lang="tr-TR" sz="1800" dirty="0" err="1">
                <a:effectLst/>
                <a:latin typeface="AGaramondPro"/>
              </a:rPr>
              <a:t>ağların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iletişimin</a:t>
            </a:r>
            <a:r>
              <a:rPr lang="tr-TR" sz="1800" dirty="0">
                <a:effectLst/>
                <a:latin typeface="AGaramondPro"/>
              </a:rPr>
              <a:t> ve temasların </a:t>
            </a:r>
            <a:r>
              <a:rPr lang="tr-TR" sz="1800" dirty="0" err="1">
                <a:effectLst/>
                <a:latin typeface="AGaramondPro"/>
              </a:rPr>
              <a:t>önemi</a:t>
            </a:r>
            <a:r>
              <a:rPr lang="tr-TR" sz="1800" dirty="0">
                <a:effectLst/>
                <a:latin typeface="AGaramondPro"/>
              </a:rPr>
              <a:t> sosyal sermaye olarak adlandırılmaktadır. Sosyal sermaye kavramı, bireyler arasındaki </a:t>
            </a:r>
            <a:r>
              <a:rPr lang="tr-TR" sz="1800" dirty="0" err="1">
                <a:effectLst/>
                <a:latin typeface="AGaramondPro"/>
              </a:rPr>
              <a:t>kişisel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ilişkiler</a:t>
            </a:r>
            <a:r>
              <a:rPr lang="tr-TR" sz="1800" dirty="0">
                <a:effectLst/>
                <a:latin typeface="AGaramondPro"/>
              </a:rPr>
              <a:t>, aile, </a:t>
            </a:r>
            <a:r>
              <a:rPr lang="tr-TR" sz="1800" dirty="0" err="1">
                <a:effectLst/>
                <a:latin typeface="AGaramondPro"/>
              </a:rPr>
              <a:t>örgütlenmenin</a:t>
            </a:r>
            <a:r>
              <a:rPr lang="tr-TR" sz="1800" dirty="0">
                <a:effectLst/>
                <a:latin typeface="AGaramondPro"/>
              </a:rPr>
              <a:t> toplumun </a:t>
            </a:r>
            <a:r>
              <a:rPr lang="tr-TR" sz="1800" dirty="0" err="1">
                <a:effectLst/>
                <a:latin typeface="AGaramondPro"/>
              </a:rPr>
              <a:t>işleyişinde</a:t>
            </a:r>
            <a:r>
              <a:rPr lang="tr-TR" sz="1800" dirty="0">
                <a:effectLst/>
                <a:latin typeface="AGaramondPro"/>
              </a:rPr>
              <a:t> sosyal </a:t>
            </a:r>
            <a:r>
              <a:rPr lang="tr-TR" sz="1800" dirty="0" err="1">
                <a:effectLst/>
                <a:latin typeface="AGaramondPro"/>
              </a:rPr>
              <a:t>ilişkilerin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önemine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işaret</a:t>
            </a:r>
            <a:r>
              <a:rPr lang="tr-TR" sz="1800" dirty="0">
                <a:effectLst/>
                <a:latin typeface="AGaramondPro"/>
              </a:rPr>
              <a:t> etmektedir (</a:t>
            </a:r>
            <a:r>
              <a:rPr lang="tr-TR" sz="1800" dirty="0" err="1">
                <a:effectLst/>
                <a:latin typeface="AGaramondPro"/>
              </a:rPr>
              <a:t>Çaycı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Çaycı</a:t>
            </a:r>
            <a:r>
              <a:rPr lang="tr-TR" sz="1800" dirty="0">
                <a:effectLst/>
                <a:latin typeface="AGaramondPro"/>
              </a:rPr>
              <a:t>, 2018: 47).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9908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484813-0857-AE08-88E9-CDCAC3AEC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000" b="1" dirty="0" err="1">
                <a:solidFill>
                  <a:srgbClr val="A00A35"/>
                </a:solidFill>
                <a:effectLst/>
                <a:latin typeface="Swiss721BT"/>
              </a:rPr>
              <a:t>Dijitalleşen</a:t>
            </a:r>
            <a:r>
              <a:rPr lang="tr-TR" sz="2000" b="1" dirty="0">
                <a:solidFill>
                  <a:srgbClr val="A00A35"/>
                </a:solidFill>
                <a:effectLst/>
                <a:latin typeface="Swiss721BT"/>
              </a:rPr>
              <a:t> Toplumda Sosyal </a:t>
            </a:r>
            <a:r>
              <a:rPr lang="tr-TR" sz="2000" b="1" dirty="0" err="1">
                <a:solidFill>
                  <a:srgbClr val="A00A35"/>
                </a:solidFill>
                <a:effectLst/>
                <a:latin typeface="Swiss721BT"/>
              </a:rPr>
              <a:t>İlişkilerin</a:t>
            </a:r>
            <a:r>
              <a:rPr lang="tr-TR" sz="2000" b="1" dirty="0">
                <a:solidFill>
                  <a:srgbClr val="A00A35"/>
                </a:solidFill>
                <a:effectLst/>
                <a:latin typeface="Swiss721BT"/>
              </a:rPr>
              <a:t> </a:t>
            </a:r>
            <a:r>
              <a:rPr lang="tr-TR" sz="2000" b="1" dirty="0" err="1">
                <a:solidFill>
                  <a:srgbClr val="A00A35"/>
                </a:solidFill>
                <a:effectLst/>
                <a:latin typeface="Swiss721BT"/>
              </a:rPr>
              <a:t>Dönüşümu</a:t>
            </a:r>
            <a:r>
              <a:rPr lang="tr-TR" sz="2000" b="1" dirty="0">
                <a:solidFill>
                  <a:srgbClr val="A00A35"/>
                </a:solidFill>
                <a:effectLst/>
                <a:latin typeface="Swiss721BT"/>
              </a:rPr>
              <a:t>̈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256D3F8-180E-37E4-C2C2-9AB57A5CD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75645"/>
            <a:ext cx="10178322" cy="4603948"/>
          </a:xfrm>
        </p:spPr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Manuel </a:t>
            </a:r>
            <a:r>
              <a:rPr lang="tr-TR" sz="1800" dirty="0" err="1">
                <a:effectLst/>
                <a:latin typeface="AGaramondPro"/>
              </a:rPr>
              <a:t>Castells</a:t>
            </a:r>
            <a:r>
              <a:rPr lang="tr-TR" sz="1800" dirty="0">
                <a:effectLst/>
                <a:latin typeface="AGaramondPro"/>
              </a:rPr>
              <a:t> (2004), dijital enformasyon teknolojilerinde </a:t>
            </a:r>
            <a:r>
              <a:rPr lang="tr-TR" sz="1800" dirty="0" err="1">
                <a:effectLst/>
                <a:latin typeface="AGaramondPro"/>
              </a:rPr>
              <a:t>yaşanan</a:t>
            </a:r>
            <a:r>
              <a:rPr lang="tr-TR" sz="1800" dirty="0">
                <a:effectLst/>
                <a:latin typeface="AGaramondPro"/>
              </a:rPr>
              <a:t> devrimlerin insan </a:t>
            </a:r>
            <a:r>
              <a:rPr lang="tr-TR" sz="1800" dirty="0" err="1">
                <a:effectLst/>
                <a:latin typeface="AGaramondPro"/>
              </a:rPr>
              <a:t>etkinliğinin</a:t>
            </a:r>
            <a:r>
              <a:rPr lang="tr-TR" sz="1800" dirty="0">
                <a:effectLst/>
                <a:latin typeface="AGaramondPro"/>
              </a:rPr>
              <a:t> ve sosyal </a:t>
            </a:r>
            <a:r>
              <a:rPr lang="tr-TR" sz="1800" dirty="0" err="1">
                <a:effectLst/>
                <a:latin typeface="AGaramondPro"/>
              </a:rPr>
              <a:t>ilişkilerin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tüm</a:t>
            </a:r>
            <a:r>
              <a:rPr lang="tr-TR" sz="1800" dirty="0">
                <a:effectLst/>
                <a:latin typeface="AGaramondPro"/>
              </a:rPr>
              <a:t> alanlarına yayılma </a:t>
            </a:r>
            <a:r>
              <a:rPr lang="tr-TR" sz="1800" dirty="0" err="1">
                <a:effectLst/>
                <a:latin typeface="AGaramondPro"/>
              </a:rPr>
              <a:t>özelliği</a:t>
            </a:r>
            <a:r>
              <a:rPr lang="tr-TR" sz="1800" dirty="0">
                <a:effectLst/>
                <a:latin typeface="AGaramondPro"/>
              </a:rPr>
              <a:t> nedeniyle, </a:t>
            </a:r>
            <a:r>
              <a:rPr lang="tr-TR" sz="1800" dirty="0" err="1">
                <a:effectLst/>
                <a:latin typeface="AGaramondPro"/>
              </a:rPr>
              <a:t>dijitalleşmenin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ag</a:t>
            </a:r>
            <a:r>
              <a:rPr lang="tr-TR" sz="1800" dirty="0">
                <a:effectLst/>
                <a:latin typeface="AGaramondPro"/>
              </a:rPr>
              <a:t>̆ toplumu </a:t>
            </a:r>
            <a:r>
              <a:rPr lang="tr-TR" sz="1800" dirty="0" err="1">
                <a:effectLst/>
                <a:latin typeface="AGaramondPro"/>
              </a:rPr>
              <a:t>özelliklerinin</a:t>
            </a:r>
            <a:r>
              <a:rPr lang="tr-TR" sz="1800" dirty="0">
                <a:effectLst/>
                <a:latin typeface="AGaramondPro"/>
              </a:rPr>
              <a:t> yeni toplumsal, </a:t>
            </a:r>
            <a:r>
              <a:rPr lang="tr-TR" sz="1800" dirty="0" err="1">
                <a:effectLst/>
                <a:latin typeface="AGaramondPro"/>
              </a:rPr>
              <a:t>kültürel</a:t>
            </a:r>
            <a:r>
              <a:rPr lang="tr-TR" sz="1800" dirty="0">
                <a:effectLst/>
                <a:latin typeface="AGaramondPro"/>
              </a:rPr>
              <a:t> ve ekonomik </a:t>
            </a:r>
            <a:r>
              <a:rPr lang="tr-TR" sz="1800" dirty="0" err="1">
                <a:effectLst/>
                <a:latin typeface="AGaramondPro"/>
              </a:rPr>
              <a:t>ilişkilerin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bütünlüğün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çözümlenmesinde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başlangıc</a:t>
            </a:r>
            <a:r>
              <a:rPr lang="tr-TR" sz="1800" dirty="0">
                <a:effectLst/>
                <a:latin typeface="AGaramondPro"/>
              </a:rPr>
              <a:t>̧ noktası </a:t>
            </a:r>
            <a:r>
              <a:rPr lang="tr-TR" sz="1800" dirty="0" err="1">
                <a:effectLst/>
                <a:latin typeface="AGaramondPro"/>
              </a:rPr>
              <a:t>olduğuna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işaret</a:t>
            </a:r>
            <a:r>
              <a:rPr lang="tr-TR" sz="1800" dirty="0">
                <a:effectLst/>
                <a:latin typeface="AGaramondPro"/>
              </a:rPr>
              <a:t> etmektedir. </a:t>
            </a:r>
          </a:p>
          <a:p>
            <a:r>
              <a:rPr lang="tr-TR" sz="1800" dirty="0" err="1">
                <a:effectLst/>
                <a:latin typeface="AGaramondPro"/>
              </a:rPr>
              <a:t>Castells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ag</a:t>
            </a:r>
            <a:r>
              <a:rPr lang="tr-TR" sz="1800" dirty="0">
                <a:effectLst/>
                <a:latin typeface="AGaramondPro"/>
              </a:rPr>
              <a:t>̆ toplumu sayesinde toplumun maddi ve </a:t>
            </a:r>
            <a:r>
              <a:rPr lang="tr-TR" sz="1800" dirty="0" err="1">
                <a:effectLst/>
                <a:latin typeface="AGaramondPro"/>
              </a:rPr>
              <a:t>kültürel</a:t>
            </a:r>
            <a:r>
              <a:rPr lang="tr-TR" sz="1800" dirty="0">
                <a:effectLst/>
                <a:latin typeface="AGaramondPro"/>
              </a:rPr>
              <a:t> temellerinin derinden </a:t>
            </a:r>
            <a:r>
              <a:rPr lang="tr-TR" sz="1800" dirty="0" err="1">
                <a:effectLst/>
                <a:latin typeface="AGaramondPro"/>
              </a:rPr>
              <a:t>dönüştüğünu</a:t>
            </a:r>
            <a:r>
              <a:rPr lang="tr-TR" sz="1800" dirty="0">
                <a:effectLst/>
                <a:latin typeface="AGaramondPro"/>
              </a:rPr>
              <a:t>̈ ve sosyal </a:t>
            </a:r>
            <a:r>
              <a:rPr lang="tr-TR" sz="1800" dirty="0" err="1">
                <a:effectLst/>
                <a:latin typeface="AGaramondPro"/>
              </a:rPr>
              <a:t>ilişkilerin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ag</a:t>
            </a:r>
            <a:r>
              <a:rPr lang="tr-TR" sz="1800" dirty="0">
                <a:effectLst/>
                <a:latin typeface="AGaramondPro"/>
              </a:rPr>
              <a:t>̆ toplumu etrafında </a:t>
            </a:r>
            <a:r>
              <a:rPr lang="tr-TR" sz="1800" dirty="0" err="1">
                <a:effectLst/>
                <a:latin typeface="AGaramondPro"/>
              </a:rPr>
              <a:t>örgütlendiğini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sürmektedir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Yirminci </a:t>
            </a:r>
            <a:r>
              <a:rPr lang="tr-TR" sz="1800" dirty="0" err="1">
                <a:effectLst/>
                <a:latin typeface="AGaramondPro"/>
              </a:rPr>
              <a:t>yüzyıla</a:t>
            </a:r>
            <a:r>
              <a:rPr lang="tr-TR" sz="1800" dirty="0">
                <a:effectLst/>
                <a:latin typeface="AGaramondPro"/>
              </a:rPr>
              <a:t> damgasını vuran ve yirmi birinci </a:t>
            </a:r>
            <a:r>
              <a:rPr lang="tr-TR" sz="1800" dirty="0" err="1">
                <a:effectLst/>
                <a:latin typeface="AGaramondPro"/>
              </a:rPr>
              <a:t>yüzyılda</a:t>
            </a:r>
            <a:r>
              <a:rPr lang="tr-TR" sz="1800" dirty="0">
                <a:effectLst/>
                <a:latin typeface="AGaramondPro"/>
              </a:rPr>
              <a:t> da etkisini giderek </a:t>
            </a:r>
            <a:r>
              <a:rPr lang="tr-TR" sz="1800" dirty="0" err="1">
                <a:effectLst/>
                <a:latin typeface="AGaramondPro"/>
              </a:rPr>
              <a:t>yaygınlaştıran</a:t>
            </a:r>
            <a:r>
              <a:rPr lang="tr-TR" sz="1800" dirty="0">
                <a:effectLst/>
                <a:latin typeface="AGaramondPro"/>
              </a:rPr>
              <a:t> internet teknolojileri, dijital platformlar ve yeni sosyal medya </a:t>
            </a:r>
            <a:r>
              <a:rPr lang="tr-TR" sz="1800" dirty="0" err="1">
                <a:effectLst/>
                <a:latin typeface="AGaramondPro"/>
              </a:rPr>
              <a:t>araçları</a:t>
            </a:r>
            <a:r>
              <a:rPr lang="tr-TR" sz="1800" dirty="0">
                <a:effectLst/>
                <a:latin typeface="AGaramondPro"/>
              </a:rPr>
              <a:t> artık </a:t>
            </a:r>
            <a:r>
              <a:rPr lang="tr-TR" sz="1800" dirty="0" err="1">
                <a:effectLst/>
                <a:latin typeface="AGaramondPro"/>
              </a:rPr>
              <a:t>gündelik</a:t>
            </a:r>
            <a:r>
              <a:rPr lang="tr-TR" sz="1800" dirty="0">
                <a:effectLst/>
                <a:latin typeface="AGaramondPro"/>
              </a:rPr>
              <a:t> hayatımızın her alanını </a:t>
            </a:r>
            <a:r>
              <a:rPr lang="tr-TR" sz="1800" dirty="0" err="1">
                <a:effectLst/>
                <a:latin typeface="AGaramondPro"/>
              </a:rPr>
              <a:t>kuşatmıs</a:t>
            </a:r>
            <a:r>
              <a:rPr lang="tr-TR" sz="1800" dirty="0">
                <a:effectLst/>
                <a:latin typeface="AGaramondPro"/>
              </a:rPr>
              <a:t>̧ durumdadır. </a:t>
            </a:r>
            <a:r>
              <a:rPr lang="tr-TR" sz="1800" dirty="0" err="1">
                <a:effectLst/>
                <a:latin typeface="AGaramondPro"/>
              </a:rPr>
              <a:t>Haberleşmeden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eğitime</a:t>
            </a:r>
            <a:r>
              <a:rPr lang="tr-TR" sz="1800" dirty="0">
                <a:effectLst/>
                <a:latin typeface="AGaramondPro"/>
              </a:rPr>
              <a:t>, ticaretten </a:t>
            </a:r>
            <a:r>
              <a:rPr lang="tr-TR" sz="1800" dirty="0" err="1">
                <a:effectLst/>
                <a:latin typeface="AGaramondPro"/>
              </a:rPr>
              <a:t>eğlence</a:t>
            </a:r>
            <a:r>
              <a:rPr lang="tr-TR" sz="1800" dirty="0">
                <a:effectLst/>
                <a:latin typeface="AGaramondPro"/>
              </a:rPr>
              <a:t> ve oyunlara her alanda internet artık sosyal hayatımızın </a:t>
            </a:r>
            <a:r>
              <a:rPr lang="tr-TR" sz="1800" dirty="0" err="1">
                <a:effectLst/>
                <a:latin typeface="AGaramondPro"/>
              </a:rPr>
              <a:t>vazgeçilmez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parçası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hâline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gelmis</a:t>
            </a:r>
            <a:r>
              <a:rPr lang="tr-TR" sz="1800" dirty="0">
                <a:effectLst/>
                <a:latin typeface="AGaramondPro"/>
              </a:rPr>
              <a:t>̧ durumdadır.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734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884E1B4-D5FD-A95A-5E25-1375A901D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E7A9653-8303-FCFB-8B1F-3DD52FC74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795385"/>
            <a:ext cx="10178322" cy="3492526"/>
          </a:xfrm>
        </p:spPr>
        <p:txBody>
          <a:bodyPr/>
          <a:lstStyle/>
          <a:p>
            <a:r>
              <a:rPr lang="tr-TR" sz="1800" dirty="0" err="1">
                <a:effectLst/>
                <a:latin typeface="AGaramondPro"/>
              </a:rPr>
              <a:t>Sürekli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gelişen</a:t>
            </a:r>
            <a:r>
              <a:rPr lang="tr-TR" sz="1800" dirty="0">
                <a:effectLst/>
                <a:latin typeface="AGaramondPro"/>
              </a:rPr>
              <a:t> teknolojiye </a:t>
            </a:r>
            <a:r>
              <a:rPr lang="tr-TR" sz="1800" dirty="0" err="1">
                <a:effectLst/>
                <a:latin typeface="AGaramondPro"/>
              </a:rPr>
              <a:t>bağlı</a:t>
            </a:r>
            <a:r>
              <a:rPr lang="tr-TR" sz="1800" dirty="0">
                <a:effectLst/>
                <a:latin typeface="AGaramondPro"/>
              </a:rPr>
              <a:t> olarak </a:t>
            </a:r>
            <a:r>
              <a:rPr lang="tr-TR" sz="1800" dirty="0" err="1">
                <a:effectLst/>
                <a:latin typeface="AGaramondPro"/>
              </a:rPr>
              <a:t>tüm</a:t>
            </a:r>
            <a:r>
              <a:rPr lang="tr-TR" sz="1800" dirty="0">
                <a:effectLst/>
                <a:latin typeface="AGaramondPro"/>
              </a:rPr>
              <a:t> sosyal </a:t>
            </a:r>
            <a:r>
              <a:rPr lang="tr-TR" sz="1800" dirty="0" err="1">
                <a:effectLst/>
                <a:latin typeface="AGaramondPro"/>
              </a:rPr>
              <a:t>ilişki</a:t>
            </a:r>
            <a:r>
              <a:rPr lang="tr-TR" sz="1800" dirty="0">
                <a:effectLst/>
                <a:latin typeface="AGaramondPro"/>
              </a:rPr>
              <a:t> bi</a:t>
            </a:r>
            <a:r>
              <a:rPr lang="tr-TR" sz="1800" dirty="0">
                <a:latin typeface="AGaramondPro"/>
              </a:rPr>
              <a:t>ç</a:t>
            </a:r>
            <a:r>
              <a:rPr lang="tr-TR" sz="1800" dirty="0">
                <a:effectLst/>
                <a:latin typeface="AGaramondPro"/>
              </a:rPr>
              <a:t>imlerimiz de radikal olarak </a:t>
            </a:r>
            <a:r>
              <a:rPr lang="tr-TR" sz="1800" dirty="0" err="1">
                <a:effectLst/>
                <a:latin typeface="AGaramondPro"/>
              </a:rPr>
              <a:t>değişmektedir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Bu bakımdan hayatlarımızın dijital </a:t>
            </a:r>
            <a:r>
              <a:rPr lang="tr-TR" sz="1800" dirty="0" err="1">
                <a:effectLst/>
                <a:latin typeface="AGaramondPro"/>
              </a:rPr>
              <a:t>araçlarla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kuşatılması</a:t>
            </a:r>
            <a:r>
              <a:rPr lang="tr-TR" sz="1800" dirty="0">
                <a:effectLst/>
                <a:latin typeface="AGaramondPro"/>
              </a:rPr>
              <a:t>, ailedeki sosyal </a:t>
            </a:r>
            <a:r>
              <a:rPr lang="tr-TR" sz="1800" dirty="0" err="1">
                <a:effectLst/>
                <a:latin typeface="AGaramondPro"/>
              </a:rPr>
              <a:t>ilişkilerimizi</a:t>
            </a:r>
            <a:r>
              <a:rPr lang="tr-TR" sz="1800" dirty="0">
                <a:effectLst/>
                <a:latin typeface="AGaramondPro"/>
              </a:rPr>
              <a:t> de geri </a:t>
            </a:r>
            <a:r>
              <a:rPr lang="tr-TR" sz="1800" dirty="0" err="1">
                <a:effectLst/>
                <a:latin typeface="AGaramondPro"/>
              </a:rPr>
              <a:t>dönülmeyecek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biçimde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değiştirmektedir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Hayatlarımız artık </a:t>
            </a:r>
            <a:r>
              <a:rPr lang="tr-TR" sz="1800" dirty="0" err="1">
                <a:effectLst/>
                <a:latin typeface="AGaramondPro"/>
              </a:rPr>
              <a:t>sürekli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göz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önünde</a:t>
            </a:r>
            <a:r>
              <a:rPr lang="tr-TR" sz="1800" dirty="0">
                <a:effectLst/>
                <a:latin typeface="AGaramondPro"/>
              </a:rPr>
              <a:t> ve </a:t>
            </a:r>
            <a:r>
              <a:rPr lang="tr-TR" sz="1800" dirty="0" err="1">
                <a:effectLst/>
                <a:latin typeface="AGaramondPro"/>
              </a:rPr>
              <a:t>şeffaf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şekilde</a:t>
            </a:r>
            <a:r>
              <a:rPr lang="tr-TR" sz="1800" dirty="0">
                <a:effectLst/>
                <a:latin typeface="AGaramondPro"/>
              </a:rPr>
              <a:t> izlenebilmekte ve </a:t>
            </a:r>
            <a:r>
              <a:rPr lang="tr-TR" sz="1800" dirty="0" err="1">
                <a:effectLst/>
                <a:latin typeface="AGaramondPro"/>
              </a:rPr>
              <a:t>görsel</a:t>
            </a:r>
            <a:r>
              <a:rPr lang="tr-TR" sz="1800" dirty="0">
                <a:effectLst/>
                <a:latin typeface="AGaramondPro"/>
              </a:rPr>
              <a:t> malzemeler internet teknolojilerinin etkisiyle her an her yere </a:t>
            </a:r>
            <a:r>
              <a:rPr lang="tr-TR" sz="1800" dirty="0" err="1">
                <a:effectLst/>
                <a:latin typeface="AGaramondPro"/>
              </a:rPr>
              <a:t>yaygınlaşabilmektedir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 err="1">
                <a:effectLst/>
                <a:latin typeface="AGaramondPro"/>
              </a:rPr>
              <a:t>İletişim</a:t>
            </a:r>
            <a:r>
              <a:rPr lang="tr-TR" sz="1800" dirty="0">
                <a:effectLst/>
                <a:latin typeface="AGaramondPro"/>
              </a:rPr>
              <a:t> alanındaki </a:t>
            </a:r>
            <a:r>
              <a:rPr lang="tr-TR" sz="1800" dirty="0" err="1">
                <a:effectLst/>
                <a:latin typeface="AGaramondPro"/>
              </a:rPr>
              <a:t>çeşitlenen</a:t>
            </a:r>
            <a:r>
              <a:rPr lang="tr-TR" sz="1800" dirty="0">
                <a:effectLst/>
                <a:latin typeface="AGaramondPro"/>
              </a:rPr>
              <a:t> dijital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araçları</a:t>
            </a:r>
            <a:r>
              <a:rPr lang="tr-TR" sz="1800" dirty="0">
                <a:effectLst/>
                <a:latin typeface="AGaramondPro"/>
              </a:rPr>
              <a:t>, ailedeki bireylerin sosyal </a:t>
            </a:r>
            <a:r>
              <a:rPr lang="tr-TR" sz="1800" dirty="0" err="1">
                <a:effectLst/>
                <a:latin typeface="AGaramondPro"/>
              </a:rPr>
              <a:t>ilişkilerinin</a:t>
            </a:r>
            <a:r>
              <a:rPr lang="tr-TR" sz="1800" dirty="0">
                <a:effectLst/>
                <a:latin typeface="AGaramondPro"/>
              </a:rPr>
              <a:t>, serbest zaman etkinliklerinin ve </a:t>
            </a:r>
            <a:r>
              <a:rPr lang="tr-TR" sz="1800" dirty="0" err="1">
                <a:effectLst/>
                <a:latin typeface="AGaramondPro"/>
              </a:rPr>
              <a:t>gündelik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yaşantısının</a:t>
            </a:r>
            <a:r>
              <a:rPr lang="tr-TR" sz="1800" dirty="0">
                <a:effectLst/>
                <a:latin typeface="AGaramondPro"/>
              </a:rPr>
              <a:t> geri </a:t>
            </a:r>
            <a:r>
              <a:rPr lang="tr-TR" sz="1800" dirty="0" err="1">
                <a:effectLst/>
                <a:latin typeface="AGaramondPro"/>
              </a:rPr>
              <a:t>dönülmeyecek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şekilde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değişmesine</a:t>
            </a:r>
            <a:r>
              <a:rPr lang="tr-TR" sz="1800" dirty="0">
                <a:effectLst/>
                <a:latin typeface="AGaramondPro"/>
              </a:rPr>
              <a:t> neden </a:t>
            </a:r>
            <a:r>
              <a:rPr lang="tr-TR" sz="1800" dirty="0" err="1">
                <a:effectLst/>
                <a:latin typeface="AGaramondPro"/>
              </a:rPr>
              <a:t>olmuştur</a:t>
            </a:r>
            <a:r>
              <a:rPr lang="tr-TR" sz="1800" dirty="0">
                <a:effectLst/>
                <a:latin typeface="AGaramondPro"/>
              </a:rPr>
              <a:t> ve bu </a:t>
            </a:r>
            <a:r>
              <a:rPr lang="tr-TR" sz="1800" dirty="0" err="1">
                <a:effectLst/>
                <a:latin typeface="AGaramondPro"/>
              </a:rPr>
              <a:t>dönüşüm</a:t>
            </a:r>
            <a:r>
              <a:rPr lang="tr-TR" sz="1800" dirty="0">
                <a:effectLst/>
                <a:latin typeface="AGaramondPro"/>
              </a:rPr>
              <a:t> hızlı bir </a:t>
            </a:r>
            <a:r>
              <a:rPr lang="tr-TR" sz="1800" dirty="0" err="1">
                <a:effectLst/>
                <a:latin typeface="AGaramondPro"/>
              </a:rPr>
              <a:t>şekilde</a:t>
            </a:r>
            <a:r>
              <a:rPr lang="tr-TR" sz="1800" dirty="0">
                <a:effectLst/>
                <a:latin typeface="AGaramondPro"/>
              </a:rPr>
              <a:t> devam etmektedir. 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D3E3B2EB-7E34-2E37-C926-14B5E30B36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378200" cy="241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430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5A252EE-6676-4F05-11D2-1E6A62AFD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9C05C47-75FF-0C08-4CBA-6DA2755E7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382385"/>
            <a:ext cx="7011789" cy="6093230"/>
          </a:xfrm>
        </p:spPr>
        <p:txBody>
          <a:bodyPr>
            <a:normAutofit/>
          </a:bodyPr>
          <a:lstStyle/>
          <a:p>
            <a:r>
              <a:rPr lang="tr-TR" sz="1800" dirty="0">
                <a:effectLst/>
                <a:latin typeface="AGaramondPro"/>
              </a:rPr>
              <a:t>Dijital </a:t>
            </a:r>
            <a:r>
              <a:rPr lang="tr-TR" sz="1800" dirty="0" err="1">
                <a:effectLst/>
                <a:latin typeface="AGaramondPro"/>
              </a:rPr>
              <a:t>araçların</a:t>
            </a:r>
            <a:r>
              <a:rPr lang="tr-TR" sz="1800" dirty="0">
                <a:effectLst/>
                <a:latin typeface="AGaramondPro"/>
              </a:rPr>
              <a:t> bireysel olarak </a:t>
            </a:r>
            <a:r>
              <a:rPr lang="tr-TR" sz="1800" dirty="0" err="1">
                <a:effectLst/>
                <a:latin typeface="AGaramondPro"/>
              </a:rPr>
              <a:t>gündelik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yaşamımızı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kuşatmıs</a:t>
            </a:r>
            <a:r>
              <a:rPr lang="tr-TR" sz="1800" dirty="0">
                <a:effectLst/>
                <a:latin typeface="AGaramondPro"/>
              </a:rPr>
              <a:t>̧ olmasından kaynaklı olarak </a:t>
            </a:r>
            <a:r>
              <a:rPr lang="tr-TR" sz="1800" dirty="0" err="1">
                <a:effectLst/>
                <a:latin typeface="AGaramondPro"/>
              </a:rPr>
              <a:t>aile-çocuk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arkadaşlık</a:t>
            </a:r>
            <a:r>
              <a:rPr lang="tr-TR" sz="1800" dirty="0">
                <a:effectLst/>
                <a:latin typeface="AGaramondPro"/>
              </a:rPr>
              <a:t>, akrabalık </a:t>
            </a:r>
            <a:r>
              <a:rPr lang="tr-TR" sz="1800" dirty="0" err="1">
                <a:effectLst/>
                <a:latin typeface="AGaramondPro"/>
              </a:rPr>
              <a:t>ilişkilerimiz</a:t>
            </a:r>
            <a:r>
              <a:rPr lang="tr-TR" sz="1800" dirty="0">
                <a:effectLst/>
                <a:latin typeface="AGaramondPro"/>
              </a:rPr>
              <a:t>, boş zaman etkinliklerimiz, hobilerimiz ve sosyal eylem </a:t>
            </a:r>
            <a:r>
              <a:rPr lang="tr-TR" sz="1800" dirty="0" err="1">
                <a:effectLst/>
                <a:latin typeface="AGaramondPro"/>
              </a:rPr>
              <a:t>biçimlerimiz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dönüşüme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uğramaktadır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Bilgisayar, tablet ve akıllı tabletlerin </a:t>
            </a:r>
            <a:r>
              <a:rPr lang="tr-TR" sz="1800" dirty="0" err="1">
                <a:effectLst/>
                <a:latin typeface="AGaramondPro"/>
              </a:rPr>
              <a:t>sunduğu</a:t>
            </a:r>
            <a:r>
              <a:rPr lang="tr-TR" sz="1800" dirty="0">
                <a:effectLst/>
                <a:latin typeface="AGaramondPro"/>
              </a:rPr>
              <a:t> dijital medya platformlarında daha </a:t>
            </a:r>
            <a:r>
              <a:rPr lang="tr-TR" sz="1800" dirty="0" err="1">
                <a:effectLst/>
                <a:latin typeface="AGaramondPro"/>
              </a:rPr>
              <a:t>çok</a:t>
            </a:r>
            <a:r>
              <a:rPr lang="tr-TR" sz="1800" dirty="0">
                <a:effectLst/>
                <a:latin typeface="AGaramondPro"/>
              </a:rPr>
              <a:t> zaman </a:t>
            </a:r>
            <a:r>
              <a:rPr lang="tr-TR" sz="1800" dirty="0" err="1">
                <a:effectLst/>
                <a:latin typeface="AGaramondPro"/>
              </a:rPr>
              <a:t>geçiriyor</a:t>
            </a:r>
            <a:r>
              <a:rPr lang="tr-TR" sz="1800" dirty="0">
                <a:effectLst/>
                <a:latin typeface="AGaramondPro"/>
              </a:rPr>
              <a:t> ve sosyal etkinliklerimizin ve </a:t>
            </a:r>
            <a:r>
              <a:rPr lang="tr-TR" sz="1800" dirty="0" err="1">
                <a:effectLst/>
                <a:latin typeface="AGaramondPro"/>
              </a:rPr>
              <a:t>beşeri</a:t>
            </a:r>
            <a:r>
              <a:rPr lang="tr-TR" sz="1800" dirty="0">
                <a:effectLst/>
                <a:latin typeface="AGaramondPro"/>
              </a:rPr>
              <a:t>̂ </a:t>
            </a:r>
            <a:r>
              <a:rPr lang="tr-TR" sz="1800" dirty="0" err="1">
                <a:effectLst/>
                <a:latin typeface="AGaramondPro"/>
              </a:rPr>
              <a:t>münasebetlerimizin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çoğunu</a:t>
            </a:r>
            <a:r>
              <a:rPr lang="tr-TR" sz="1800" dirty="0">
                <a:effectLst/>
                <a:latin typeface="AGaramondPro"/>
              </a:rPr>
              <a:t> bu </a:t>
            </a:r>
            <a:r>
              <a:rPr lang="tr-TR" sz="1800" dirty="0" err="1">
                <a:effectLst/>
                <a:latin typeface="AGaramondPro"/>
              </a:rPr>
              <a:t>araçlar</a:t>
            </a:r>
            <a:r>
              <a:rPr lang="tr-TR" sz="1800" dirty="0">
                <a:effectLst/>
                <a:latin typeface="AGaramondPro"/>
              </a:rPr>
              <a:t> sayesinde yeniden </a:t>
            </a:r>
            <a:r>
              <a:rPr lang="tr-TR" sz="1800" dirty="0" err="1">
                <a:effectLst/>
                <a:latin typeface="AGaramondPro"/>
              </a:rPr>
              <a:t>düzenliyoruz</a:t>
            </a:r>
            <a:r>
              <a:rPr lang="tr-TR" sz="1800" dirty="0">
                <a:effectLst/>
                <a:latin typeface="AGaramondPro"/>
              </a:rPr>
              <a:t>. </a:t>
            </a:r>
            <a:endParaRPr lang="tr-TR" dirty="0"/>
          </a:p>
          <a:p>
            <a:r>
              <a:rPr lang="tr-TR" sz="1800" dirty="0">
                <a:effectLst/>
                <a:latin typeface="AGaramondPro"/>
              </a:rPr>
              <a:t>Her teknoloji gibi </a:t>
            </a:r>
            <a:r>
              <a:rPr lang="tr-TR" sz="1800" dirty="0" err="1">
                <a:effectLst/>
                <a:latin typeface="AGaramondPro"/>
              </a:rPr>
              <a:t>sağladığı</a:t>
            </a:r>
            <a:r>
              <a:rPr lang="tr-TR" sz="1800" dirty="0">
                <a:effectLst/>
                <a:latin typeface="AGaramondPro"/>
              </a:rPr>
              <a:t> faydalar ve </a:t>
            </a:r>
            <a:r>
              <a:rPr lang="tr-TR" sz="1800" dirty="0" err="1">
                <a:effectLst/>
                <a:latin typeface="AGaramondPro"/>
              </a:rPr>
              <a:t>imkânlar</a:t>
            </a:r>
            <a:r>
              <a:rPr lang="tr-TR" sz="1800" dirty="0">
                <a:effectLst/>
                <a:latin typeface="AGaramondPro"/>
              </a:rPr>
              <a:t> nedeniyle internet teknolojisinden de uzak durmak artık </a:t>
            </a:r>
            <a:r>
              <a:rPr lang="tr-TR" sz="1800" dirty="0" err="1">
                <a:effectLst/>
                <a:latin typeface="AGaramondPro"/>
              </a:rPr>
              <a:t>mümkün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değildir</a:t>
            </a:r>
            <a:r>
              <a:rPr lang="tr-TR" sz="1800" dirty="0">
                <a:effectLst/>
                <a:latin typeface="AGaramondPro"/>
              </a:rPr>
              <a:t>. </a:t>
            </a:r>
          </a:p>
          <a:p>
            <a:r>
              <a:rPr lang="tr-TR" sz="1800" dirty="0">
                <a:effectLst/>
                <a:latin typeface="AGaramondPro"/>
              </a:rPr>
              <a:t>Ancak </a:t>
            </a:r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açısından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özellikle</a:t>
            </a:r>
            <a:r>
              <a:rPr lang="tr-TR" sz="1800" dirty="0">
                <a:effectLst/>
                <a:latin typeface="AGaramondPro"/>
              </a:rPr>
              <a:t> yaş gruplarını dikkate alarak ve </a:t>
            </a:r>
            <a:r>
              <a:rPr lang="tr-TR" sz="1800" dirty="0" err="1">
                <a:effectLst/>
                <a:latin typeface="AGaramondPro"/>
              </a:rPr>
              <a:t>çocuklarla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güçlu</a:t>
            </a:r>
            <a:r>
              <a:rPr lang="tr-TR" sz="1800" dirty="0">
                <a:effectLst/>
                <a:latin typeface="AGaramondPro"/>
              </a:rPr>
              <a:t>̈ bir </a:t>
            </a:r>
            <a:r>
              <a:rPr lang="tr-TR" sz="1800" dirty="0" err="1">
                <a:effectLst/>
                <a:latin typeface="AGaramondPro"/>
              </a:rPr>
              <a:t>güven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ilişkisi</a:t>
            </a:r>
            <a:r>
              <a:rPr lang="tr-TR" sz="1800" dirty="0">
                <a:effectLst/>
                <a:latin typeface="AGaramondPro"/>
              </a:rPr>
              <a:t> ve ileti- </a:t>
            </a:r>
            <a:r>
              <a:rPr lang="tr-TR" sz="1800" dirty="0" err="1">
                <a:effectLst/>
                <a:latin typeface="AGaramondPro"/>
              </a:rPr>
              <a:t>şim</a:t>
            </a:r>
            <a:r>
              <a:rPr lang="tr-TR" sz="1800" dirty="0">
                <a:effectLst/>
                <a:latin typeface="AGaramondPro"/>
              </a:rPr>
              <a:t> kurarak internet kullanımına belli sınırlılıklar ve </a:t>
            </a:r>
            <a:r>
              <a:rPr lang="tr-TR" sz="1800" dirty="0" err="1">
                <a:effectLst/>
                <a:latin typeface="AGaramondPro"/>
              </a:rPr>
              <a:t>düzenlemeler</a:t>
            </a:r>
            <a:r>
              <a:rPr lang="tr-TR" sz="1800" dirty="0">
                <a:effectLst/>
                <a:latin typeface="AGaramondPro"/>
              </a:rPr>
              <a:t> getirmek </a:t>
            </a:r>
            <a:r>
              <a:rPr lang="tr-TR" sz="1800" dirty="0" err="1">
                <a:effectLst/>
                <a:latin typeface="AGaramondPro"/>
              </a:rPr>
              <a:t>önemli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ihtiyac</a:t>
            </a:r>
            <a:r>
              <a:rPr lang="tr-TR" sz="1800" dirty="0">
                <a:effectLst/>
                <a:latin typeface="AGaramondPro"/>
              </a:rPr>
              <a:t>̧ ola- </a:t>
            </a:r>
            <a:r>
              <a:rPr lang="tr-TR" sz="1800" dirty="0" err="1">
                <a:effectLst/>
                <a:latin typeface="AGaramondPro"/>
              </a:rPr>
              <a:t>rak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karşımızda</a:t>
            </a:r>
            <a:r>
              <a:rPr lang="tr-TR" sz="1800" dirty="0">
                <a:effectLst/>
                <a:latin typeface="AGaramondPro"/>
              </a:rPr>
              <a:t> durmaktadır. </a:t>
            </a:r>
            <a:endParaRPr lang="tr-TR" dirty="0"/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F7D440C6-618D-141B-D83F-8280E0CDCE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6667" y="0"/>
            <a:ext cx="3397955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808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797F7A-568D-AF14-E107-B3456C27A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74A0C3-CE09-4EF8-F1DB-26FA57CF2E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Dijital platformlarda yeni bir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ağı</a:t>
            </a:r>
            <a:r>
              <a:rPr lang="tr-TR" sz="1800" dirty="0">
                <a:effectLst/>
                <a:latin typeface="AGaramondPro"/>
              </a:rPr>
              <a:t> olarak sosyal medya ve internet bir </a:t>
            </a:r>
            <a:r>
              <a:rPr lang="tr-TR" sz="1800" dirty="0" err="1">
                <a:effectLst/>
                <a:latin typeface="AGaramondPro"/>
              </a:rPr>
              <a:t>iletişim</a:t>
            </a:r>
            <a:r>
              <a:rPr lang="tr-TR" sz="1800" dirty="0">
                <a:effectLst/>
                <a:latin typeface="AGaramondPro"/>
              </a:rPr>
              <a:t> aracı olmaktan daha fazlasını </a:t>
            </a:r>
            <a:r>
              <a:rPr lang="tr-TR" sz="1800" dirty="0" err="1">
                <a:effectLst/>
                <a:latin typeface="AGaramondPro"/>
              </a:rPr>
              <a:t>sunduğu</a:t>
            </a:r>
            <a:r>
              <a:rPr lang="tr-TR" sz="1800" dirty="0">
                <a:effectLst/>
                <a:latin typeface="AGaramondPro"/>
              </a:rPr>
              <a:t> (</a:t>
            </a:r>
            <a:r>
              <a:rPr lang="tr-TR" sz="1800" dirty="0" err="1">
                <a:effectLst/>
                <a:latin typeface="AGaramondPro"/>
              </a:rPr>
              <a:t>bloglar</a:t>
            </a:r>
            <a:r>
              <a:rPr lang="tr-TR" sz="1800" dirty="0">
                <a:effectLst/>
                <a:latin typeface="AGaramondPro"/>
              </a:rPr>
              <a:t>, fikir </a:t>
            </a:r>
            <a:r>
              <a:rPr lang="tr-TR" sz="1800" dirty="0" err="1">
                <a:effectLst/>
                <a:latin typeface="AGaramondPro"/>
              </a:rPr>
              <a:t>alışverişi</a:t>
            </a:r>
            <a:r>
              <a:rPr lang="tr-TR" sz="1800" dirty="0">
                <a:effectLst/>
                <a:latin typeface="AGaramondPro"/>
              </a:rPr>
              <a:t>, </a:t>
            </a:r>
            <a:r>
              <a:rPr lang="tr-TR" sz="1800" dirty="0" err="1">
                <a:effectLst/>
                <a:latin typeface="AGaramondPro"/>
              </a:rPr>
              <a:t>görsel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paylaşımlar</a:t>
            </a:r>
            <a:r>
              <a:rPr lang="tr-TR" sz="1800" dirty="0">
                <a:effectLst/>
                <a:latin typeface="AGaramondPro"/>
              </a:rPr>
              <a:t>, yorum, takip, </a:t>
            </a:r>
            <a:r>
              <a:rPr lang="tr-TR" sz="1800" dirty="0" err="1">
                <a:effectLst/>
                <a:latin typeface="AGaramondPro"/>
              </a:rPr>
              <a:t>eğlence</a:t>
            </a:r>
            <a:r>
              <a:rPr lang="tr-TR" sz="1800" dirty="0">
                <a:effectLst/>
                <a:latin typeface="AGaramondPro"/>
              </a:rPr>
              <a:t>, oyun, </a:t>
            </a:r>
            <a:r>
              <a:rPr lang="tr-TR" sz="1800" dirty="0" err="1">
                <a:effectLst/>
                <a:latin typeface="AGaramondPro"/>
              </a:rPr>
              <a:t>etkileşim</a:t>
            </a:r>
            <a:r>
              <a:rPr lang="tr-TR" sz="1800" dirty="0">
                <a:effectLst/>
                <a:latin typeface="AGaramondPro"/>
              </a:rPr>
              <a:t> vb.) </a:t>
            </a:r>
            <a:r>
              <a:rPr lang="tr-TR" sz="1800" dirty="0" err="1">
                <a:effectLst/>
                <a:latin typeface="AGaramondPro"/>
              </a:rPr>
              <a:t>için</a:t>
            </a:r>
            <a:r>
              <a:rPr lang="tr-TR" sz="1800" dirty="0">
                <a:effectLst/>
                <a:latin typeface="AGaramondPro"/>
              </a:rPr>
              <a:t> bireylerin zamanlarının </a:t>
            </a:r>
            <a:r>
              <a:rPr lang="tr-TR" sz="1800" dirty="0" err="1">
                <a:effectLst/>
                <a:latin typeface="AGaramondPro"/>
              </a:rPr>
              <a:t>çoğunu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geçirdiği</a:t>
            </a:r>
            <a:r>
              <a:rPr lang="tr-TR" sz="1800" dirty="0">
                <a:effectLst/>
                <a:latin typeface="AGaramondPro"/>
              </a:rPr>
              <a:t> platformlar </a:t>
            </a:r>
            <a:r>
              <a:rPr lang="tr-TR" sz="1800" dirty="0" err="1">
                <a:effectLst/>
                <a:latin typeface="AGaramondPro"/>
              </a:rPr>
              <a:t>hâline</a:t>
            </a:r>
            <a:r>
              <a:rPr lang="tr-TR" sz="1800" dirty="0">
                <a:effectLst/>
                <a:latin typeface="AGaramondPro"/>
              </a:rPr>
              <a:t> gelmektedir. </a:t>
            </a:r>
          </a:p>
          <a:p>
            <a:r>
              <a:rPr lang="tr-TR" sz="1800" dirty="0" err="1">
                <a:effectLst/>
                <a:latin typeface="AGaramondPro"/>
              </a:rPr>
              <a:t>Sonuc</a:t>
            </a:r>
            <a:r>
              <a:rPr lang="tr-TR" sz="1800" dirty="0">
                <a:effectLst/>
                <a:latin typeface="AGaramondPro"/>
              </a:rPr>
              <a:t>̧ olarak evde, sokakta, </a:t>
            </a:r>
            <a:r>
              <a:rPr lang="tr-TR" sz="1800" dirty="0" err="1">
                <a:effectLst/>
                <a:latin typeface="AGaramondPro"/>
              </a:rPr>
              <a:t>işte</a:t>
            </a:r>
            <a:r>
              <a:rPr lang="tr-TR" sz="1800" dirty="0">
                <a:effectLst/>
                <a:latin typeface="AGaramondPro"/>
              </a:rPr>
              <a:t> veya okulda kolektif olarak sosyal olarak </a:t>
            </a:r>
            <a:r>
              <a:rPr lang="tr-TR" sz="1800" dirty="0" err="1">
                <a:effectLst/>
                <a:latin typeface="AGaramondPro"/>
              </a:rPr>
              <a:t>yüz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yüze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geçirilen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etkileşim</a:t>
            </a:r>
            <a:r>
              <a:rPr lang="tr-TR" sz="1800" dirty="0">
                <a:effectLst/>
                <a:latin typeface="AGaramondPro"/>
              </a:rPr>
              <a:t> zamanının hem </a:t>
            </a:r>
            <a:r>
              <a:rPr lang="tr-TR" sz="1800" dirty="0" err="1">
                <a:effectLst/>
                <a:latin typeface="AGaramondPro"/>
              </a:rPr>
              <a:t>süre</a:t>
            </a:r>
            <a:r>
              <a:rPr lang="tr-TR" sz="1800" dirty="0">
                <a:effectLst/>
                <a:latin typeface="AGaramondPro"/>
              </a:rPr>
              <a:t> olarak hem de nitelik olarak </a:t>
            </a:r>
            <a:r>
              <a:rPr lang="tr-TR" sz="1800" dirty="0" err="1">
                <a:effectLst/>
                <a:latin typeface="AGaramondPro"/>
              </a:rPr>
              <a:t>azaldığına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ilişkin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araştırmalar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söz</a:t>
            </a:r>
            <a:r>
              <a:rPr lang="tr-TR" sz="1800" dirty="0">
                <a:effectLst/>
                <a:latin typeface="AGaramondPro"/>
              </a:rPr>
              <a:t> konusudur. </a:t>
            </a:r>
          </a:p>
          <a:p>
            <a:r>
              <a:rPr lang="tr-TR" sz="1800" dirty="0">
                <a:effectLst/>
                <a:latin typeface="AGaramondPro"/>
              </a:rPr>
              <a:t>Bu anlamda </a:t>
            </a:r>
            <a:r>
              <a:rPr lang="tr-TR" sz="1800" dirty="0" err="1">
                <a:effectLst/>
                <a:latin typeface="AGaramondPro"/>
              </a:rPr>
              <a:t>örneğin</a:t>
            </a:r>
            <a:r>
              <a:rPr lang="tr-TR" sz="1800" dirty="0">
                <a:effectLst/>
                <a:latin typeface="AGaramondPro"/>
              </a:rPr>
              <a:t> bireyler aynı evde </a:t>
            </a:r>
            <a:r>
              <a:rPr lang="tr-TR" sz="1800" dirty="0" err="1">
                <a:effectLst/>
                <a:latin typeface="AGaramondPro"/>
              </a:rPr>
              <a:t>yaşıyor</a:t>
            </a:r>
            <a:r>
              <a:rPr lang="tr-TR" sz="1800" dirty="0">
                <a:effectLst/>
                <a:latin typeface="AGaramondPro"/>
              </a:rPr>
              <a:t> olsa bile kolektif olarak birlikte </a:t>
            </a:r>
            <a:r>
              <a:rPr lang="tr-TR" sz="1800" dirty="0" err="1">
                <a:effectLst/>
                <a:latin typeface="AGaramondPro"/>
              </a:rPr>
              <a:t>geçirdikleri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etkileşim</a:t>
            </a:r>
            <a:r>
              <a:rPr lang="tr-TR" sz="1800" dirty="0">
                <a:effectLst/>
                <a:latin typeface="AGaramondPro"/>
              </a:rPr>
              <a:t> zamanlarından daha fazla, dijital platformlarda vakit </a:t>
            </a:r>
            <a:r>
              <a:rPr lang="tr-TR" sz="1800" dirty="0" err="1">
                <a:effectLst/>
                <a:latin typeface="AGaramondPro"/>
              </a:rPr>
              <a:t>geçiriyor</a:t>
            </a:r>
            <a:r>
              <a:rPr lang="tr-TR" sz="1800" dirty="0">
                <a:effectLst/>
                <a:latin typeface="AGaramondPro"/>
              </a:rPr>
              <a:t>. Bu durum zaman zaman aile </a:t>
            </a:r>
            <a:r>
              <a:rPr lang="tr-TR" sz="1800" dirty="0" err="1">
                <a:effectLst/>
                <a:latin typeface="AGaramondPro"/>
              </a:rPr>
              <a:t>içi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iletişimde</a:t>
            </a:r>
            <a:r>
              <a:rPr lang="tr-TR" sz="1800" dirty="0">
                <a:effectLst/>
                <a:latin typeface="AGaramondPro"/>
              </a:rPr>
              <a:t> bazı sınırlılıklar ve zorluklar yaratabilmektedir.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428659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Rozet</Template>
  <TotalTime>14573</TotalTime>
  <Words>8802</Words>
  <Application>Microsoft Macintosh PowerPoint</Application>
  <PresentationFormat>Geniş ekran</PresentationFormat>
  <Paragraphs>198</Paragraphs>
  <Slides>38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38</vt:i4>
      </vt:variant>
    </vt:vector>
  </HeadingPairs>
  <TitlesOfParts>
    <vt:vector size="45" baseType="lpstr">
      <vt:lpstr>AGaramondPro</vt:lpstr>
      <vt:lpstr>Arial</vt:lpstr>
      <vt:lpstr>Calibri</vt:lpstr>
      <vt:lpstr>Gill Sans MT</vt:lpstr>
      <vt:lpstr>Swiss721BT</vt:lpstr>
      <vt:lpstr>Times New Roman</vt:lpstr>
      <vt:lpstr>Badge</vt:lpstr>
      <vt:lpstr>AİLE SOSYOLOJİSİ</vt:lpstr>
      <vt:lpstr> </vt:lpstr>
      <vt:lpstr>DİJİTAL TOPLUMSALLAŞMA (SOSYALİZASYON) VE AİLENİN İŞLEVLERİNDE YAŞANAN DÖNÜŞÜMLER  </vt:lpstr>
      <vt:lpstr> </vt:lpstr>
      <vt:lpstr> </vt:lpstr>
      <vt:lpstr>Dijitalleşen Toplumda Sosyal İlişkilerin Dönüşümü  </vt:lpstr>
      <vt:lpstr> </vt:lpstr>
      <vt:lpstr> </vt:lpstr>
      <vt:lpstr> </vt:lpstr>
      <vt:lpstr> </vt:lpstr>
      <vt:lpstr>Dijital Sosyalizasyon ve Aile İlişkileri  </vt:lpstr>
      <vt:lpstr> </vt:lpstr>
      <vt:lpstr> </vt:lpstr>
      <vt:lpstr> </vt:lpstr>
      <vt:lpstr> </vt:lpstr>
      <vt:lpstr> </vt:lpstr>
      <vt:lpstr> </vt:lpstr>
      <vt:lpstr>İNTERNETTE ÇOCUKLARI BEKLEYEN RİSKLER VE RİSKLERİN YÖNETİMİ  </vt:lpstr>
      <vt:lpstr> </vt:lpstr>
      <vt:lpstr> </vt:lpstr>
      <vt:lpstr> </vt:lpstr>
      <vt:lpstr> </vt:lpstr>
      <vt:lpstr>EBEVEYN ÇOCUK İLİŞKİLERİ VE İNTERNET KULLANIMI  </vt:lpstr>
      <vt:lpstr>Ailede Dijital Ortam  </vt:lpstr>
      <vt:lpstr> </vt:lpstr>
      <vt:lpstr> </vt:lpstr>
      <vt:lpstr> </vt:lpstr>
      <vt:lpstr>Çocukların İnternet Kullanma Pratiklerinin Boyutları  </vt:lpstr>
      <vt:lpstr> </vt:lpstr>
      <vt:lpstr>Ailede İnternet: Gözetim ve Özerklik Dengesi  </vt:lpstr>
      <vt:lpstr> </vt:lpstr>
      <vt:lpstr> </vt:lpstr>
      <vt:lpstr> </vt:lpstr>
      <vt:lpstr> </vt:lpstr>
      <vt:lpstr>Çocukların İnternet Güvenliği Bilgi ve Becerilerini Geliştirici Ebeveyn Tutumları 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Ali M</dc:creator>
  <cp:lastModifiedBy>Emine Saraç</cp:lastModifiedBy>
  <cp:revision>29</cp:revision>
  <dcterms:created xsi:type="dcterms:W3CDTF">2020-01-29T07:10:30Z</dcterms:created>
  <dcterms:modified xsi:type="dcterms:W3CDTF">2023-12-17T09:21:36Z</dcterms:modified>
</cp:coreProperties>
</file>