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7" r:id="rId7"/>
    <p:sldId id="269" r:id="rId8"/>
    <p:sldId id="261" r:id="rId9"/>
    <p:sldId id="270" r:id="rId10"/>
    <p:sldId id="268" r:id="rId11"/>
    <p:sldId id="262" r:id="rId12"/>
    <p:sldId id="263" r:id="rId13"/>
    <p:sldId id="264" r:id="rId14"/>
    <p:sldId id="265" r:id="rId15"/>
    <p:sldId id="271" r:id="rId16"/>
    <p:sldId id="272" r:id="rId17"/>
    <p:sldId id="273" r:id="rId18"/>
    <p:sldId id="274" r:id="rId19"/>
    <p:sldId id="275" r:id="rId20"/>
    <p:sldId id="286" r:id="rId21"/>
    <p:sldId id="287" r:id="rId22"/>
    <p:sldId id="276" r:id="rId23"/>
    <p:sldId id="277" r:id="rId24"/>
    <p:sldId id="278" r:id="rId25"/>
    <p:sldId id="281" r:id="rId26"/>
    <p:sldId id="283" r:id="rId27"/>
    <p:sldId id="285" r:id="rId28"/>
    <p:sldId id="284" r:id="rId29"/>
    <p:sldId id="282" r:id="rId30"/>
    <p:sldId id="279" r:id="rId31"/>
    <p:sldId id="288" r:id="rId32"/>
    <p:sldId id="289" r:id="rId33"/>
    <p:sldId id="290"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EC3D4A30-B8A3-4A0D-B042-9B02BDD81E1C}" type="slidenum">
              <a:rPr lang="tr-TR" smtClean="0"/>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C3D4A30-B8A3-4A0D-B042-9B02BDD81E1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C3D4A30-B8A3-4A0D-B042-9B02BDD81E1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C3D4A30-B8A3-4A0D-B042-9B02BDD81E1C}" type="slidenum">
              <a:rPr lang="tr-TR" smtClean="0"/>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EC3D4A30-B8A3-4A0D-B042-9B02BDD81E1C}"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C3D4A30-B8A3-4A0D-B042-9B02BDD81E1C}" type="slidenum">
              <a:rPr lang="tr-TR" smtClean="0"/>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C3D4A30-B8A3-4A0D-B042-9B02BDD81E1C}" type="slidenum">
              <a:rPr lang="tr-TR" smtClean="0"/>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C3D4A30-B8A3-4A0D-B042-9B02BDD81E1C}"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C3D4A30-B8A3-4A0D-B042-9B02BDD81E1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C3D4A30-B8A3-4A0D-B042-9B02BDD81E1C}" type="slidenum">
              <a:rPr lang="tr-TR" smtClean="0"/>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061B5BC-44D1-4AE6-AF8B-890EB3541100}" type="datetimeFigureOut">
              <a:rPr lang="tr-TR" smtClean="0"/>
              <a:t>09.04.2019</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EC3D4A30-B8A3-4A0D-B042-9B02BDD81E1C}" type="slidenum">
              <a:rPr lang="tr-TR" smtClean="0"/>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061B5BC-44D1-4AE6-AF8B-890EB3541100}" type="datetimeFigureOut">
              <a:rPr lang="tr-TR" smtClean="0"/>
              <a:t>09.04.2019</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C3D4A30-B8A3-4A0D-B042-9B02BDD81E1C}"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lay.google.com/store/apps/details?id=com.bkm.mobil&amp;hl=tr" TargetMode="External"/><Relationship Id="rId2" Type="http://schemas.openxmlformats.org/officeDocument/2006/relationships/hyperlink" Target="https://itunes.apple.com/tr/app/bkm-express/id657408050"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eWHx0XtWu_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ebrazzi.com/etiket/vis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nnova.com.tr/sadakat-cozumleri.asp" TargetMode="External"/><Relationship Id="rId2" Type="http://schemas.openxmlformats.org/officeDocument/2006/relationships/hyperlink" Target="http://www.innova.com.tr/mobil-uygulama-gelistirme.as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ebrazzi.com/etiket/migro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yzico.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 Başlık"/>
          <p:cNvSpPr>
            <a:spLocks noGrp="1"/>
          </p:cNvSpPr>
          <p:nvPr>
            <p:ph type="subTitle" idx="1"/>
          </p:nvPr>
        </p:nvSpPr>
        <p:spPr/>
        <p:txBody>
          <a:bodyPr>
            <a:normAutofit/>
          </a:bodyPr>
          <a:lstStyle/>
          <a:p>
            <a:r>
              <a:rPr lang="tr-TR" dirty="0" smtClean="0"/>
              <a:t>Tic 104</a:t>
            </a:r>
          </a:p>
          <a:p>
            <a:r>
              <a:rPr lang="tr-TR" dirty="0" err="1" smtClean="0"/>
              <a:t>Öğr</a:t>
            </a:r>
            <a:r>
              <a:rPr lang="tr-TR" dirty="0" smtClean="0"/>
              <a:t>.Gör. Duygu Gür</a:t>
            </a:r>
            <a:endParaRPr lang="tr-TR" dirty="0"/>
          </a:p>
        </p:txBody>
      </p:sp>
      <p:sp>
        <p:nvSpPr>
          <p:cNvPr id="4" name="3 Başlık"/>
          <p:cNvSpPr>
            <a:spLocks noGrp="1"/>
          </p:cNvSpPr>
          <p:nvPr>
            <p:ph type="ctrTitle"/>
          </p:nvPr>
        </p:nvSpPr>
        <p:spPr/>
        <p:txBody>
          <a:bodyPr>
            <a:normAutofit/>
          </a:bodyPr>
          <a:lstStyle/>
          <a:p>
            <a:r>
              <a:rPr lang="tr-TR" dirty="0" smtClean="0"/>
              <a:t>Elektronik Ticarette Ödeme Sistemleri</a:t>
            </a:r>
            <a:endParaRPr lang="tr-TR" dirty="0"/>
          </a:p>
        </p:txBody>
      </p:sp>
      <p:pic>
        <p:nvPicPr>
          <p:cNvPr id="20482" name="Picture 2" descr="kredi kartÄ± ile online alÄ±ÅveriÅ Ã¶deme sÃ¼reci ile ilgili gÃ¶rsel sonucu"/>
          <p:cNvPicPr>
            <a:picLocks noChangeAspect="1" noChangeArrowheads="1"/>
          </p:cNvPicPr>
          <p:nvPr/>
        </p:nvPicPr>
        <p:blipFill>
          <a:blip r:embed="rId2"/>
          <a:srcRect/>
          <a:stretch>
            <a:fillRect/>
          </a:stretch>
        </p:blipFill>
        <p:spPr bwMode="auto">
          <a:xfrm>
            <a:off x="2857488" y="4357694"/>
            <a:ext cx="3483155" cy="17859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6627" name="Picture 3"/>
          <p:cNvPicPr>
            <a:picLocks noChangeAspect="1" noChangeArrowheads="1"/>
          </p:cNvPicPr>
          <p:nvPr/>
        </p:nvPicPr>
        <p:blipFill>
          <a:blip r:embed="rId2"/>
          <a:srcRect/>
          <a:stretch>
            <a:fillRect/>
          </a:stretch>
        </p:blipFill>
        <p:spPr bwMode="auto">
          <a:xfrm>
            <a:off x="2214546" y="59875"/>
            <a:ext cx="5191134" cy="66552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a:srcRect/>
          <a:stretch>
            <a:fillRect/>
          </a:stretch>
        </p:blipFill>
        <p:spPr bwMode="auto">
          <a:xfrm>
            <a:off x="2928926" y="142852"/>
            <a:ext cx="3714776" cy="1552575"/>
          </a:xfrm>
          <a:prstGeom prst="rect">
            <a:avLst/>
          </a:prstGeom>
          <a:noFill/>
          <a:ln w="9525">
            <a:noFill/>
            <a:miter lim="800000"/>
            <a:headEnd/>
            <a:tailEnd/>
          </a:ln>
          <a:effectLst/>
        </p:spPr>
      </p:pic>
      <p:sp>
        <p:nvSpPr>
          <p:cNvPr id="3" name="2 İçerik Yer Tutucusu"/>
          <p:cNvSpPr>
            <a:spLocks noGrp="1"/>
          </p:cNvSpPr>
          <p:nvPr>
            <p:ph sz="quarter" idx="1"/>
          </p:nvPr>
        </p:nvSpPr>
        <p:spPr>
          <a:xfrm>
            <a:off x="214282" y="1500174"/>
            <a:ext cx="8929718" cy="4714908"/>
          </a:xfrm>
        </p:spPr>
        <p:txBody>
          <a:bodyPr/>
          <a:lstStyle/>
          <a:p>
            <a:pPr algn="just"/>
            <a:r>
              <a:rPr lang="tr-TR" dirty="0" smtClean="0"/>
              <a:t>Kullanıcıların e-ticaret işlemlerinde </a:t>
            </a:r>
            <a:r>
              <a:rPr lang="tr-TR" i="1" dirty="0" smtClean="0"/>
              <a:t>BKM </a:t>
            </a:r>
            <a:r>
              <a:rPr lang="tr-TR" i="1" dirty="0" err="1" smtClean="0"/>
              <a:t>express</a:t>
            </a:r>
            <a:r>
              <a:rPr lang="tr-TR" i="1" dirty="0" smtClean="0"/>
              <a:t> hesaplarına tanımlı kartları ile alışveriş yapmalarını, bu sayede iş yeri ödeme sayfasına kart bilgilerini girmeden işlemlerini tamamlamalarını sağlar. </a:t>
            </a:r>
            <a:endParaRPr lang="tr-TR" i="1" dirty="0" smtClean="0"/>
          </a:p>
          <a:p>
            <a:pPr algn="just"/>
            <a:r>
              <a:rPr lang="tr-TR" dirty="0" smtClean="0"/>
              <a:t>Ülkemizde bankaların ortak platformu olarak faaliyet gösteren </a:t>
            </a:r>
            <a:r>
              <a:rPr lang="tr-TR" dirty="0" err="1" smtClean="0"/>
              <a:t>Bankalararası</a:t>
            </a:r>
            <a:r>
              <a:rPr lang="tr-TR" dirty="0" smtClean="0"/>
              <a:t> Kart Merkezi (BKM), </a:t>
            </a:r>
            <a:r>
              <a:rPr lang="tr-TR" b="1" dirty="0" smtClean="0"/>
              <a:t>2012 yılında kurulmuştur</a:t>
            </a:r>
            <a:r>
              <a:rPr lang="tr-TR" dirty="0" smtClean="0"/>
              <a:t>. </a:t>
            </a:r>
          </a:p>
          <a:p>
            <a:pPr algn="just"/>
            <a:r>
              <a:rPr lang="tr-TR" dirty="0" smtClean="0"/>
              <a:t>Ulusal Dijital Cüzdan olarak bilinir.</a:t>
            </a:r>
          </a:p>
          <a:p>
            <a:pPr algn="just"/>
            <a:r>
              <a:rPr lang="tr-TR" dirty="0" smtClean="0"/>
              <a:t>Eylül 2013 itibariyle 12 banka, 150 üye iş yeri markası ve 160 binden fazla kullanıcısı olmuştur.</a:t>
            </a:r>
          </a:p>
        </p:txBody>
      </p:sp>
      <p:sp>
        <p:nvSpPr>
          <p:cNvPr id="2050" name="AutoShape 2" descr="BKM Ex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2" name="AutoShape 4" descr="BKM Ex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BKM Ex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9" name="AutoShape 11" descr="bkm express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643050"/>
            <a:ext cx="9144000" cy="4714908"/>
          </a:xfrm>
        </p:spPr>
        <p:txBody>
          <a:bodyPr>
            <a:normAutofit lnSpcReduction="10000"/>
          </a:bodyPr>
          <a:lstStyle/>
          <a:p>
            <a:pPr algn="just"/>
            <a:r>
              <a:rPr lang="tr-TR" b="1" dirty="0" smtClean="0"/>
              <a:t>Kart bilginizi vermeden ve ek ücret ödemeden internetten alışveriş </a:t>
            </a:r>
            <a:r>
              <a:rPr lang="tr-TR" b="1" dirty="0" smtClean="0"/>
              <a:t>yapmayı sağlar</a:t>
            </a:r>
            <a:r>
              <a:rPr lang="tr-TR" dirty="0" smtClean="0"/>
              <a:t>.</a:t>
            </a:r>
            <a:endParaRPr lang="tr-TR" dirty="0" smtClean="0"/>
          </a:p>
          <a:p>
            <a:pPr lvl="1" algn="just"/>
            <a:r>
              <a:rPr lang="tr-TR" dirty="0" smtClean="0"/>
              <a:t>İşyerinin ödeme sayfasında “BKM Express ile </a:t>
            </a:r>
            <a:r>
              <a:rPr lang="tr-TR" dirty="0" err="1" smtClean="0"/>
              <a:t>Öde”ye</a:t>
            </a:r>
            <a:r>
              <a:rPr lang="tr-TR" dirty="0" smtClean="0"/>
              <a:t> tıklayın</a:t>
            </a:r>
          </a:p>
          <a:p>
            <a:pPr lvl="1" algn="just"/>
            <a:r>
              <a:rPr lang="tr-TR" dirty="0" smtClean="0"/>
              <a:t>Açılan BKM Express sayfasına üye girişi yapın</a:t>
            </a:r>
          </a:p>
          <a:p>
            <a:pPr lvl="1" algn="just"/>
            <a:r>
              <a:rPr lang="tr-TR" dirty="0" smtClean="0"/>
              <a:t>Ödeme yapacağınız kartınızı seçin ve taksit seçeneklerinizi belirleyin</a:t>
            </a:r>
          </a:p>
          <a:p>
            <a:pPr lvl="1" algn="just"/>
            <a:r>
              <a:rPr lang="tr-TR" dirty="0" smtClean="0"/>
              <a:t>Bankanızdan size SMS ile gönderilen doğrulama kodunu ekrana girin</a:t>
            </a:r>
          </a:p>
          <a:p>
            <a:pPr algn="just"/>
            <a:r>
              <a:rPr lang="tr-TR" dirty="0" smtClean="0"/>
              <a:t>BKM Express üye işyerlerinde kasada </a:t>
            </a:r>
            <a:r>
              <a:rPr lang="tr-TR" b="1" dirty="0" smtClean="0"/>
              <a:t>sıra beklemeden </a:t>
            </a:r>
            <a:r>
              <a:rPr lang="tr-TR" dirty="0" smtClean="0"/>
              <a:t>BKM Express </a:t>
            </a:r>
            <a:r>
              <a:rPr lang="tr-TR" dirty="0" err="1" smtClean="0">
                <a:hlinkClick r:id="rId2"/>
              </a:rPr>
              <a:t>iPhone</a:t>
            </a:r>
            <a:r>
              <a:rPr lang="tr-TR" dirty="0" smtClean="0"/>
              <a:t> veya </a:t>
            </a:r>
            <a:r>
              <a:rPr lang="tr-TR" dirty="0" err="1" smtClean="0">
                <a:hlinkClick r:id="rId3"/>
              </a:rPr>
              <a:t>Android</a:t>
            </a:r>
            <a:r>
              <a:rPr lang="tr-TR" dirty="0" smtClean="0"/>
              <a:t> uygulamasıyla ödemenizi yapın.</a:t>
            </a:r>
            <a:endParaRPr lang="tr-TR" dirty="0" smtClean="0">
              <a:hlinkClick r:id="rId2"/>
            </a:endParaRPr>
          </a:p>
          <a:p>
            <a:pPr algn="just"/>
            <a:r>
              <a:rPr lang="tr-TR" dirty="0" smtClean="0"/>
              <a:t>BKM Express, </a:t>
            </a:r>
            <a:r>
              <a:rPr lang="tr-TR" b="1" dirty="0" smtClean="0"/>
              <a:t>kart numaranızın </a:t>
            </a:r>
            <a:r>
              <a:rPr lang="tr-TR" b="1" dirty="0" smtClean="0"/>
              <a:t>tamamına </a:t>
            </a:r>
            <a:r>
              <a:rPr lang="tr-TR" b="1" dirty="0" smtClean="0"/>
              <a:t>ihtiyaç duymaz</a:t>
            </a:r>
            <a:r>
              <a:rPr lang="tr-TR" dirty="0" smtClean="0"/>
              <a:t>, sadece ilk altı ve son dört hanesinden sizi </a:t>
            </a:r>
            <a:r>
              <a:rPr lang="tr-TR" dirty="0" smtClean="0"/>
              <a:t>tanır.</a:t>
            </a:r>
          </a:p>
          <a:p>
            <a:pPr algn="just"/>
            <a:r>
              <a:rPr lang="tr-TR" dirty="0" smtClean="0"/>
              <a:t>7/ 24 cep telefonuna ya da kartlara para gönderilebilir.</a:t>
            </a:r>
            <a:endParaRPr lang="tr-TR" dirty="0"/>
          </a:p>
        </p:txBody>
      </p:sp>
      <p:pic>
        <p:nvPicPr>
          <p:cNvPr id="4" name="Picture 13"/>
          <p:cNvPicPr>
            <a:picLocks noChangeAspect="1" noChangeArrowheads="1"/>
          </p:cNvPicPr>
          <p:nvPr/>
        </p:nvPicPr>
        <p:blipFill>
          <a:blip r:embed="rId4"/>
          <a:srcRect/>
          <a:stretch>
            <a:fillRect/>
          </a:stretch>
        </p:blipFill>
        <p:spPr bwMode="auto">
          <a:xfrm>
            <a:off x="2928926" y="142852"/>
            <a:ext cx="3714776" cy="1552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heckerboard(across)">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ak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08" name="AutoShape 4" descr="ak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1509" name="Picture 5"/>
          <p:cNvPicPr>
            <a:picLocks noChangeAspect="1" noChangeArrowheads="1"/>
          </p:cNvPicPr>
          <p:nvPr/>
        </p:nvPicPr>
        <p:blipFill>
          <a:blip r:embed="rId2"/>
          <a:srcRect/>
          <a:stretch>
            <a:fillRect/>
          </a:stretch>
        </p:blipFill>
        <p:spPr bwMode="auto">
          <a:xfrm>
            <a:off x="4953000" y="2000240"/>
            <a:ext cx="4191000" cy="3162300"/>
          </a:xfrm>
          <a:prstGeom prst="rect">
            <a:avLst/>
          </a:prstGeom>
          <a:noFill/>
          <a:ln w="9525">
            <a:noFill/>
            <a:miter lim="800000"/>
            <a:headEnd/>
            <a:tailEnd/>
          </a:ln>
          <a:effectLst/>
        </p:spPr>
      </p:pic>
      <p:pic>
        <p:nvPicPr>
          <p:cNvPr id="21510" name="Picture 6"/>
          <p:cNvPicPr>
            <a:picLocks noChangeAspect="1" noChangeArrowheads="1"/>
          </p:cNvPicPr>
          <p:nvPr/>
        </p:nvPicPr>
        <p:blipFill>
          <a:blip r:embed="rId3"/>
          <a:srcRect/>
          <a:stretch>
            <a:fillRect/>
          </a:stretch>
        </p:blipFill>
        <p:spPr bwMode="auto">
          <a:xfrm>
            <a:off x="642910" y="1928802"/>
            <a:ext cx="4191000" cy="3162300"/>
          </a:xfrm>
          <a:prstGeom prst="rect">
            <a:avLst/>
          </a:prstGeom>
          <a:noFill/>
          <a:ln w="9525">
            <a:noFill/>
            <a:miter lim="800000"/>
            <a:headEnd/>
            <a:tailEnd/>
          </a:ln>
          <a:effectLst/>
        </p:spPr>
      </p:pic>
      <p:sp>
        <p:nvSpPr>
          <p:cNvPr id="8" name="7 Dikdörtgen"/>
          <p:cNvSpPr/>
          <p:nvPr/>
        </p:nvSpPr>
        <p:spPr>
          <a:xfrm>
            <a:off x="642910" y="571480"/>
            <a:ext cx="7858180" cy="1446550"/>
          </a:xfrm>
          <a:prstGeom prst="rect">
            <a:avLst/>
          </a:prstGeom>
        </p:spPr>
        <p:txBody>
          <a:bodyPr wrap="square">
            <a:spAutoFit/>
          </a:bodyPr>
          <a:lstStyle/>
          <a:p>
            <a:pPr algn="ctr"/>
            <a:r>
              <a:rPr lang="tr-TR" sz="2200" b="1" dirty="0"/>
              <a:t>BKM Express mobil </a:t>
            </a:r>
            <a:r>
              <a:rPr lang="tr-TR" sz="2200" b="1" dirty="0" err="1"/>
              <a:t>uygulamasi</a:t>
            </a:r>
            <a:r>
              <a:rPr lang="tr-TR" sz="2200" b="1" dirty="0"/>
              <a:t> üzerinden “QR ile Öde” butonuna </a:t>
            </a:r>
            <a:r>
              <a:rPr lang="tr-TR" sz="2200" b="1" dirty="0" err="1"/>
              <a:t>basip</a:t>
            </a:r>
            <a:r>
              <a:rPr lang="tr-TR" sz="2200" b="1" dirty="0"/>
              <a:t> </a:t>
            </a:r>
            <a:r>
              <a:rPr lang="tr-TR" sz="2200" b="1" dirty="0" err="1"/>
              <a:t>asagida</a:t>
            </a:r>
            <a:r>
              <a:rPr lang="tr-TR" sz="2200" b="1" dirty="0"/>
              <a:t> yer alan QR </a:t>
            </a:r>
            <a:r>
              <a:rPr lang="tr-TR" sz="2200" b="1" dirty="0" err="1"/>
              <a:t>kodlari</a:t>
            </a:r>
            <a:r>
              <a:rPr lang="tr-TR" sz="2200" b="1" dirty="0"/>
              <a:t> okutarak veya </a:t>
            </a:r>
            <a:r>
              <a:rPr lang="tr-TR" sz="2200" b="1" dirty="0" err="1"/>
              <a:t>dogrudan</a:t>
            </a:r>
            <a:r>
              <a:rPr lang="tr-TR" sz="2200" b="1" dirty="0"/>
              <a:t> QR kodun üzerine </a:t>
            </a:r>
            <a:r>
              <a:rPr lang="tr-TR" sz="2200" b="1" dirty="0" err="1"/>
              <a:t>tiklayarak</a:t>
            </a:r>
            <a:r>
              <a:rPr lang="tr-TR" sz="2200" b="1" dirty="0"/>
              <a:t> </a:t>
            </a:r>
            <a:r>
              <a:rPr lang="tr-TR" sz="2200" b="1" dirty="0" err="1"/>
              <a:t>seçtiginiz</a:t>
            </a:r>
            <a:r>
              <a:rPr lang="tr-TR" sz="2200" b="1" dirty="0"/>
              <a:t> sivil toplum kurulusuna </a:t>
            </a:r>
            <a:r>
              <a:rPr lang="tr-TR" sz="2200" b="1" dirty="0" err="1"/>
              <a:t>hizlica</a:t>
            </a:r>
            <a:r>
              <a:rPr lang="tr-TR" sz="2200" b="1" dirty="0"/>
              <a:t> </a:t>
            </a:r>
            <a:r>
              <a:rPr lang="tr-TR" sz="2200" b="1" dirty="0" err="1"/>
              <a:t>bagis</a:t>
            </a:r>
            <a:r>
              <a:rPr lang="tr-TR" sz="2200" b="1" dirty="0"/>
              <a:t> yapabilirsiniz.</a:t>
            </a:r>
          </a:p>
        </p:txBody>
      </p:sp>
      <p:pic>
        <p:nvPicPr>
          <p:cNvPr id="9" name="Picture 13"/>
          <p:cNvPicPr>
            <a:picLocks noChangeAspect="1" noChangeArrowheads="1"/>
          </p:cNvPicPr>
          <p:nvPr/>
        </p:nvPicPr>
        <p:blipFill>
          <a:blip r:embed="rId4"/>
          <a:srcRect/>
          <a:stretch>
            <a:fillRect/>
          </a:stretch>
        </p:blipFill>
        <p:spPr bwMode="auto">
          <a:xfrm>
            <a:off x="3000364" y="5305425"/>
            <a:ext cx="3143272" cy="1313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658128" cy="725470"/>
          </a:xfrm>
        </p:spPr>
        <p:txBody>
          <a:bodyPr>
            <a:normAutofit fontScale="90000"/>
          </a:bodyPr>
          <a:lstStyle/>
          <a:p>
            <a:pPr algn="ctr"/>
            <a:r>
              <a:rPr lang="tr-TR" dirty="0" err="1" smtClean="0"/>
              <a:t>İPara</a:t>
            </a:r>
            <a:endParaRPr lang="tr-TR" dirty="0"/>
          </a:p>
        </p:txBody>
      </p:sp>
      <p:sp>
        <p:nvSpPr>
          <p:cNvPr id="3" name="2 İçerik Yer Tutucusu"/>
          <p:cNvSpPr>
            <a:spLocks noGrp="1"/>
          </p:cNvSpPr>
          <p:nvPr>
            <p:ph sz="quarter" idx="1"/>
          </p:nvPr>
        </p:nvSpPr>
        <p:spPr>
          <a:xfrm>
            <a:off x="214282" y="1071546"/>
            <a:ext cx="8572560" cy="5143536"/>
          </a:xfrm>
        </p:spPr>
        <p:txBody>
          <a:bodyPr>
            <a:normAutofit lnSpcReduction="10000"/>
          </a:bodyPr>
          <a:lstStyle/>
          <a:p>
            <a:pPr algn="just"/>
            <a:r>
              <a:rPr lang="tr-TR" dirty="0" smtClean="0"/>
              <a:t>14 kasım 2011 ‘de </a:t>
            </a:r>
            <a:r>
              <a:rPr lang="tr-TR" dirty="0" err="1" smtClean="0"/>
              <a:t>Gittigidiyor</a:t>
            </a:r>
            <a:r>
              <a:rPr lang="tr-TR" dirty="0" smtClean="0"/>
              <a:t>.</a:t>
            </a:r>
            <a:r>
              <a:rPr lang="tr-TR" dirty="0" err="1" smtClean="0"/>
              <a:t>com’un</a:t>
            </a:r>
            <a:r>
              <a:rPr lang="tr-TR" dirty="0" smtClean="0"/>
              <a:t> kurucuları tarafından ekosisteme dahil edilen bir online ödeme sistemidir. </a:t>
            </a:r>
          </a:p>
          <a:p>
            <a:pPr algn="just"/>
            <a:r>
              <a:rPr lang="tr-TR" dirty="0" smtClean="0"/>
              <a:t>2013 yılında </a:t>
            </a:r>
            <a:r>
              <a:rPr lang="tr-TR" dirty="0" err="1" smtClean="0"/>
              <a:t>Multinet</a:t>
            </a:r>
            <a:r>
              <a:rPr lang="tr-TR" dirty="0" smtClean="0"/>
              <a:t> tarafından satın alınmıştır.</a:t>
            </a:r>
          </a:p>
          <a:p>
            <a:pPr algn="just"/>
            <a:r>
              <a:rPr lang="tr-TR" dirty="0" err="1" smtClean="0"/>
              <a:t>İpara</a:t>
            </a:r>
            <a:r>
              <a:rPr lang="tr-TR" dirty="0" smtClean="0"/>
              <a:t> ile anlaşması olan e-ticaret sitelerinden alışveriş yapmak isteyen online müşterilere, kredi kartı bilgilerini vermeden, eposta adresi ve </a:t>
            </a:r>
            <a:r>
              <a:rPr lang="tr-TR" dirty="0" err="1" smtClean="0"/>
              <a:t>iPara</a:t>
            </a:r>
            <a:r>
              <a:rPr lang="tr-TR" dirty="0" smtClean="0"/>
              <a:t> şifrelerini girerek alışveriş yapma imkanı sağlar. </a:t>
            </a:r>
          </a:p>
          <a:p>
            <a:pPr algn="just"/>
            <a:r>
              <a:rPr lang="tr-TR" b="1" i="1" dirty="0" smtClean="0"/>
              <a:t>Alışveriş yapılan sitede taksit yapılmasa bile bir çok bankanın taksit imkanından faydalanılabilir. </a:t>
            </a:r>
          </a:p>
          <a:p>
            <a:pPr algn="just"/>
            <a:r>
              <a:rPr lang="tr-TR" dirty="0" smtClean="0"/>
              <a:t>Sipariş verilen ürünün ücreti </a:t>
            </a:r>
            <a:r>
              <a:rPr lang="tr-TR" dirty="0" err="1" smtClean="0"/>
              <a:t>iPara’da</a:t>
            </a:r>
            <a:r>
              <a:rPr lang="tr-TR" dirty="0" smtClean="0"/>
              <a:t> tutulur ve hesap sahibi ürünü sorunsuz bir şekilde teslim aldığına dair onay verince mağazanın hesabına geçer.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29566" cy="796908"/>
          </a:xfrm>
        </p:spPr>
        <p:txBody>
          <a:bodyPr/>
          <a:lstStyle/>
          <a:p>
            <a:pPr algn="ctr"/>
            <a:r>
              <a:rPr lang="tr-TR" dirty="0" err="1" smtClean="0"/>
              <a:t>İPara</a:t>
            </a:r>
            <a:endParaRPr lang="tr-TR" dirty="0"/>
          </a:p>
        </p:txBody>
      </p:sp>
      <p:sp>
        <p:nvSpPr>
          <p:cNvPr id="3" name="2 İçerik Yer Tutucusu"/>
          <p:cNvSpPr>
            <a:spLocks noGrp="1"/>
          </p:cNvSpPr>
          <p:nvPr>
            <p:ph sz="quarter" idx="1"/>
          </p:nvPr>
        </p:nvSpPr>
        <p:spPr>
          <a:xfrm>
            <a:off x="285720" y="1142984"/>
            <a:ext cx="8572560" cy="5429288"/>
          </a:xfrm>
        </p:spPr>
        <p:txBody>
          <a:bodyPr>
            <a:normAutofit fontScale="92500" lnSpcReduction="20000"/>
          </a:bodyPr>
          <a:lstStyle/>
          <a:p>
            <a:r>
              <a:rPr lang="tr-TR" b="1" dirty="0" smtClean="0"/>
              <a:t>Tek </a:t>
            </a:r>
            <a:r>
              <a:rPr lang="tr-TR" b="1" dirty="0" smtClean="0"/>
              <a:t>Entegrasyon:</a:t>
            </a:r>
            <a:r>
              <a:rPr lang="tr-TR" dirty="0" smtClean="0"/>
              <a:t> Her banka ile ayrı ayrı tamamlamanız gereken teknik, hukuki ve </a:t>
            </a:r>
            <a:r>
              <a:rPr lang="tr-TR" dirty="0" err="1" smtClean="0"/>
              <a:t>diger</a:t>
            </a:r>
            <a:r>
              <a:rPr lang="tr-TR" dirty="0" smtClean="0"/>
              <a:t> süreçleri, </a:t>
            </a:r>
            <a:r>
              <a:rPr lang="tr-TR" dirty="0" err="1" smtClean="0"/>
              <a:t>iPara</a:t>
            </a:r>
            <a:r>
              <a:rPr lang="tr-TR" dirty="0" smtClean="0"/>
              <a:t> ile tek bir entegrasyon yaparak çözebilirsiniz. </a:t>
            </a:r>
            <a:endParaRPr lang="tr-TR" dirty="0" smtClean="0"/>
          </a:p>
          <a:p>
            <a:pPr lvl="1"/>
            <a:r>
              <a:rPr lang="tr-TR" dirty="0" smtClean="0"/>
              <a:t>Türkiye’de </a:t>
            </a:r>
            <a:r>
              <a:rPr lang="tr-TR" dirty="0" smtClean="0"/>
              <a:t>en çok kullanılan 10​ kart markasının kredi ve banka kartları </a:t>
            </a:r>
            <a:r>
              <a:rPr lang="tr-TR" dirty="0" err="1" smtClean="0"/>
              <a:t>üzeinden</a:t>
            </a:r>
            <a:r>
              <a:rPr lang="tr-TR" dirty="0" smtClean="0"/>
              <a:t> ödeme alabilir, müşterilerinize taksitlendirme ve </a:t>
            </a:r>
            <a:r>
              <a:rPr lang="tr-TR" dirty="0" err="1" smtClean="0"/>
              <a:t>alısverişlerde</a:t>
            </a:r>
            <a:r>
              <a:rPr lang="tr-TR" dirty="0" smtClean="0"/>
              <a:t> puan kazanma imkanı sunabilirsiniz.</a:t>
            </a:r>
          </a:p>
          <a:p>
            <a:r>
              <a:rPr lang="tr-TR" b="1" dirty="0" smtClean="0"/>
              <a:t>Tek Komisyon:</a:t>
            </a:r>
            <a:r>
              <a:rPr lang="tr-TR" dirty="0" smtClean="0"/>
              <a:t> Tüm banka kredi kartları için, tek çekim ve taksitli </a:t>
            </a:r>
            <a:r>
              <a:rPr lang="tr-TR" dirty="0" err="1" smtClean="0"/>
              <a:t>alısverişlerde</a:t>
            </a:r>
            <a:r>
              <a:rPr lang="tr-TR" dirty="0" smtClean="0"/>
              <a:t> “BSMV dahil” tek bir komisyon oranı ile çalışırsınız.</a:t>
            </a:r>
          </a:p>
          <a:p>
            <a:r>
              <a:rPr lang="tr-TR" b="1" dirty="0" smtClean="0"/>
              <a:t>Hızlı Tahsilat:</a:t>
            </a:r>
            <a:r>
              <a:rPr lang="tr-TR" dirty="0" smtClean="0"/>
              <a:t> </a:t>
            </a:r>
            <a:r>
              <a:rPr lang="tr-TR" dirty="0" err="1" smtClean="0"/>
              <a:t>iPara</a:t>
            </a:r>
            <a:r>
              <a:rPr lang="tr-TR" dirty="0" smtClean="0"/>
              <a:t> altyapısı kullanılarak tahsil edilen tutarlar haftanın her iş günü hesabınıza otomatik olarak geçer.</a:t>
            </a:r>
          </a:p>
          <a:p>
            <a:r>
              <a:rPr lang="tr-TR" b="1" dirty="0" smtClean="0"/>
              <a:t>Kullanıcı Dostu </a:t>
            </a:r>
            <a:r>
              <a:rPr lang="tr-TR" b="1" dirty="0" err="1" smtClean="0"/>
              <a:t>Arayüzler</a:t>
            </a:r>
            <a:r>
              <a:rPr lang="tr-TR" b="1" dirty="0" smtClean="0"/>
              <a:t>:</a:t>
            </a:r>
            <a:r>
              <a:rPr lang="tr-TR" dirty="0" smtClean="0"/>
              <a:t> Tüm </a:t>
            </a:r>
            <a:r>
              <a:rPr lang="tr-TR" dirty="0" err="1" smtClean="0"/>
              <a:t>satınalma</a:t>
            </a:r>
            <a:r>
              <a:rPr lang="tr-TR" dirty="0" smtClean="0"/>
              <a:t> işlemlerini gelişmiş kullanıcı dostu </a:t>
            </a:r>
            <a:r>
              <a:rPr lang="tr-TR" dirty="0" err="1" smtClean="0"/>
              <a:t>arayüzler</a:t>
            </a:r>
            <a:r>
              <a:rPr lang="tr-TR" dirty="0" smtClean="0"/>
              <a:t> ile 7/24 takip edebilir ve raporlayabilirsiniz.</a:t>
            </a:r>
          </a:p>
          <a:p>
            <a:r>
              <a:rPr lang="tr-TR" b="1" dirty="0" smtClean="0"/>
              <a:t>Güvenlik:</a:t>
            </a:r>
            <a:r>
              <a:rPr lang="tr-TR" dirty="0" smtClean="0"/>
              <a:t> 7/24 yazılım ve canlı operatör destekli sahtecilik (F​</a:t>
            </a:r>
            <a:r>
              <a:rPr lang="tr-TR" dirty="0" err="1" smtClean="0"/>
              <a:t>raud</a:t>
            </a:r>
            <a:r>
              <a:rPr lang="tr-TR" dirty="0" smtClean="0"/>
              <a:t>) kontrolleri sayesinde ters ibraz (</a:t>
            </a:r>
            <a:r>
              <a:rPr lang="tr-TR" dirty="0" err="1" smtClean="0"/>
              <a:t>chargeback</a:t>
            </a:r>
            <a:r>
              <a:rPr lang="tr-TR" dirty="0" smtClean="0"/>
              <a:t>) riskini en aza indirebilirsiniz. </a:t>
            </a:r>
            <a:r>
              <a:rPr lang="tr-TR" dirty="0" smtClean="0"/>
              <a:t>​</a:t>
            </a:r>
            <a:r>
              <a:rPr lang="tr-TR" dirty="0" smtClean="0"/>
              <a:t/>
            </a:r>
            <a:br>
              <a:rPr lang="tr-TR" dirty="0" smtClean="0"/>
            </a:b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29566" cy="796908"/>
          </a:xfrm>
        </p:spPr>
        <p:txBody>
          <a:bodyPr/>
          <a:lstStyle/>
          <a:p>
            <a:pPr algn="ctr"/>
            <a:r>
              <a:rPr lang="tr-TR" dirty="0" smtClean="0"/>
              <a:t>Pay Pal</a:t>
            </a:r>
            <a:endParaRPr lang="tr-TR" dirty="0"/>
          </a:p>
        </p:txBody>
      </p:sp>
      <p:sp>
        <p:nvSpPr>
          <p:cNvPr id="3" name="2 İçerik Yer Tutucusu"/>
          <p:cNvSpPr>
            <a:spLocks noGrp="1"/>
          </p:cNvSpPr>
          <p:nvPr>
            <p:ph sz="quarter" idx="1"/>
          </p:nvPr>
        </p:nvSpPr>
        <p:spPr>
          <a:xfrm>
            <a:off x="214282" y="1071546"/>
            <a:ext cx="8715436" cy="5286412"/>
          </a:xfrm>
        </p:spPr>
        <p:txBody>
          <a:bodyPr/>
          <a:lstStyle/>
          <a:p>
            <a:r>
              <a:rPr lang="tr-TR" dirty="0" err="1" smtClean="0"/>
              <a:t>PayPal</a:t>
            </a:r>
            <a:r>
              <a:rPr lang="tr-TR" dirty="0" smtClean="0"/>
              <a:t>, kart sahibi ve online  satış sitelerinin kredi kartı bilgilerini kullanmadan e-ticaret yapmalarını sağlayan bir online ödeme sistemidir.</a:t>
            </a:r>
          </a:p>
          <a:p>
            <a:r>
              <a:rPr lang="tr-TR" dirty="0" smtClean="0"/>
              <a:t>Güvenlik nedeniyle kredi kartı bilgilerini her online alışveriş sırasında siteye vermek istemeyen kart sahipleri bu sistemde hesap açıp, ödemelerini </a:t>
            </a:r>
            <a:r>
              <a:rPr lang="tr-TR" dirty="0" err="1" smtClean="0"/>
              <a:t>PayPal</a:t>
            </a:r>
            <a:r>
              <a:rPr lang="tr-TR" dirty="0" smtClean="0"/>
              <a:t> üzerinden yapabilirler.</a:t>
            </a:r>
          </a:p>
          <a:p>
            <a:r>
              <a:rPr lang="tr-TR" dirty="0" smtClean="0"/>
              <a:t>Açılan hesap kredi kartına bağlanır.</a:t>
            </a:r>
          </a:p>
          <a:p>
            <a:r>
              <a:rPr lang="tr-TR" dirty="0" smtClean="0"/>
              <a:t>Kredi kartı bilgileri sisteme 1 kez girilir ve </a:t>
            </a:r>
            <a:r>
              <a:rPr lang="tr-TR" dirty="0" err="1" smtClean="0"/>
              <a:t>PayPal</a:t>
            </a:r>
            <a:r>
              <a:rPr lang="tr-TR" dirty="0" smtClean="0"/>
              <a:t> tarafından şifrelenip, korunur.</a:t>
            </a:r>
          </a:p>
          <a:p>
            <a:r>
              <a:rPr lang="tr-TR" dirty="0" err="1" smtClean="0"/>
              <a:t>PayPal</a:t>
            </a:r>
            <a:r>
              <a:rPr lang="tr-TR" dirty="0" smtClean="0"/>
              <a:t> kabul eden siteden alışveriş yaparken, </a:t>
            </a:r>
            <a:r>
              <a:rPr lang="tr-TR" dirty="0" err="1" smtClean="0"/>
              <a:t>PayPal</a:t>
            </a:r>
            <a:r>
              <a:rPr lang="tr-TR" dirty="0" smtClean="0"/>
              <a:t> hesabına e-posta adresi ve şifreyle erişerek alışverişi tamamlar. </a:t>
            </a:r>
          </a:p>
          <a:p>
            <a:r>
              <a:rPr lang="tr-TR" dirty="0" err="1" smtClean="0"/>
              <a:t>PayPal</a:t>
            </a:r>
            <a:r>
              <a:rPr lang="tr-TR" dirty="0" smtClean="0"/>
              <a:t> Türkiye’de kullanılamıyor.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29566" cy="796908"/>
          </a:xfrm>
        </p:spPr>
        <p:txBody>
          <a:bodyPr/>
          <a:lstStyle/>
          <a:p>
            <a:pPr algn="ctr"/>
            <a:r>
              <a:rPr lang="tr-TR" dirty="0" err="1" smtClean="0"/>
              <a:t>PayU</a:t>
            </a:r>
            <a:endParaRPr lang="tr-TR" dirty="0"/>
          </a:p>
        </p:txBody>
      </p:sp>
      <p:sp>
        <p:nvSpPr>
          <p:cNvPr id="3" name="2 İçerik Yer Tutucusu"/>
          <p:cNvSpPr>
            <a:spLocks noGrp="1"/>
          </p:cNvSpPr>
          <p:nvPr>
            <p:ph sz="quarter" idx="1"/>
          </p:nvPr>
        </p:nvSpPr>
        <p:spPr>
          <a:xfrm>
            <a:off x="428596" y="1285860"/>
            <a:ext cx="8286808" cy="5214974"/>
          </a:xfrm>
        </p:spPr>
        <p:txBody>
          <a:bodyPr>
            <a:normAutofit lnSpcReduction="10000"/>
          </a:bodyPr>
          <a:lstStyle/>
          <a:p>
            <a:pPr algn="just"/>
            <a:r>
              <a:rPr lang="tr-TR" dirty="0" smtClean="0"/>
              <a:t>2011 yılında Türkiye’ye girdi. 16 ülkede 25 binini üzerinde online işletme ile çalışmaktadır.</a:t>
            </a:r>
          </a:p>
          <a:p>
            <a:pPr algn="just"/>
            <a:r>
              <a:rPr lang="tr-TR" dirty="0" smtClean="0"/>
              <a:t>Amacı üye işyerlerinin ödeme hizmetlerine ilişkin, sanal Pos hizmetleri, sahtecilik kontrolü ve takibi, raporlama destekleri sunmaktır.</a:t>
            </a:r>
          </a:p>
          <a:p>
            <a:pPr algn="just"/>
            <a:r>
              <a:rPr lang="tr-TR" dirty="0" err="1" smtClean="0"/>
              <a:t>PayU</a:t>
            </a:r>
            <a:r>
              <a:rPr lang="tr-TR" dirty="0" smtClean="0"/>
              <a:t> </a:t>
            </a:r>
            <a:r>
              <a:rPr lang="tr-TR" dirty="0" smtClean="0"/>
              <a:t>ortak ödeme sayfası üzerinden ödeme alabileceğiniz gibi kendi </a:t>
            </a:r>
            <a:r>
              <a:rPr lang="tr-TR" dirty="0" err="1" smtClean="0"/>
              <a:t>websitesinize</a:t>
            </a:r>
            <a:r>
              <a:rPr lang="tr-TR" dirty="0" smtClean="0"/>
              <a:t> özel ödeme </a:t>
            </a:r>
            <a:r>
              <a:rPr lang="tr-TR" dirty="0" err="1" smtClean="0"/>
              <a:t>arayüzünü</a:t>
            </a:r>
            <a:r>
              <a:rPr lang="tr-TR" dirty="0" smtClean="0"/>
              <a:t> yaratabilirsiniz.  </a:t>
            </a:r>
            <a:endParaRPr lang="tr-TR" dirty="0" smtClean="0"/>
          </a:p>
          <a:p>
            <a:pPr algn="just"/>
            <a:r>
              <a:rPr lang="tr-TR" dirty="0" smtClean="0"/>
              <a:t>Anlaşmalı </a:t>
            </a:r>
            <a:r>
              <a:rPr lang="tr-TR" dirty="0" smtClean="0"/>
              <a:t>7 bankanın sadakat programına (</a:t>
            </a:r>
            <a:r>
              <a:rPr lang="tr-TR" dirty="0" err="1" smtClean="0"/>
              <a:t>Bonus</a:t>
            </a:r>
            <a:r>
              <a:rPr lang="tr-TR" dirty="0" smtClean="0"/>
              <a:t>, </a:t>
            </a:r>
            <a:r>
              <a:rPr lang="tr-TR" dirty="0" err="1" smtClean="0"/>
              <a:t>World</a:t>
            </a:r>
            <a:r>
              <a:rPr lang="tr-TR" dirty="0" smtClean="0"/>
              <a:t>, </a:t>
            </a:r>
            <a:r>
              <a:rPr lang="tr-TR" dirty="0" err="1" smtClean="0"/>
              <a:t>Axess</a:t>
            </a:r>
            <a:r>
              <a:rPr lang="tr-TR" dirty="0" smtClean="0"/>
              <a:t>, </a:t>
            </a:r>
            <a:r>
              <a:rPr lang="tr-TR" dirty="0" err="1" smtClean="0"/>
              <a:t>CardFinans</a:t>
            </a:r>
            <a:r>
              <a:rPr lang="tr-TR" dirty="0" smtClean="0"/>
              <a:t>, </a:t>
            </a:r>
            <a:r>
              <a:rPr lang="tr-TR" dirty="0" err="1" smtClean="0"/>
              <a:t>Maximum</a:t>
            </a:r>
            <a:r>
              <a:rPr lang="tr-TR" dirty="0" smtClean="0"/>
              <a:t>, Paraf, </a:t>
            </a:r>
            <a:r>
              <a:rPr lang="tr-TR" dirty="0" err="1" smtClean="0"/>
              <a:t>Advantage</a:t>
            </a:r>
            <a:r>
              <a:rPr lang="tr-TR" dirty="0" smtClean="0"/>
              <a:t>) ait kredi kartlarına taksit yapabilirsiniz, banka kartıyla da </a:t>
            </a:r>
            <a:r>
              <a:rPr lang="tr-TR" dirty="0" smtClean="0"/>
              <a:t>ödeme alabilirsiniz</a:t>
            </a:r>
            <a:r>
              <a:rPr lang="tr-TR" dirty="0" smtClean="0"/>
              <a:t>. </a:t>
            </a:r>
            <a:br>
              <a:rPr lang="tr-TR" dirty="0" smtClean="0"/>
            </a:b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t>PayU</a:t>
            </a:r>
            <a:endParaRPr lang="tr-TR" dirty="0"/>
          </a:p>
        </p:txBody>
      </p:sp>
      <p:sp>
        <p:nvSpPr>
          <p:cNvPr id="3" name="2 İçerik Yer Tutucusu"/>
          <p:cNvSpPr>
            <a:spLocks noGrp="1"/>
          </p:cNvSpPr>
          <p:nvPr>
            <p:ph sz="quarter" idx="1"/>
          </p:nvPr>
        </p:nvSpPr>
        <p:spPr>
          <a:xfrm>
            <a:off x="357158" y="1357298"/>
            <a:ext cx="8329642" cy="4662502"/>
          </a:xfrm>
        </p:spPr>
        <p:txBody>
          <a:bodyPr/>
          <a:lstStyle/>
          <a:p>
            <a:pPr algn="just"/>
            <a:r>
              <a:rPr lang="tr-TR" dirty="0" smtClean="0"/>
              <a:t>Telefonunuz ile 7/24 her yerde ödeme alabilirsiniz </a:t>
            </a:r>
            <a:r>
              <a:rPr lang="tr-TR" dirty="0" err="1" smtClean="0"/>
              <a:t>PayU</a:t>
            </a:r>
            <a:r>
              <a:rPr lang="tr-TR" dirty="0" smtClean="0"/>
              <a:t> </a:t>
            </a:r>
            <a:r>
              <a:rPr lang="tr-TR" dirty="0" err="1" smtClean="0"/>
              <a:t>mPOS</a:t>
            </a:r>
            <a:r>
              <a:rPr lang="tr-TR" dirty="0" smtClean="0"/>
              <a:t> uygulamasını kullanarak, akıllı telefonlarınız üzerinden 7/24 her yerde kredi ve banka kartı üzerinden güvenli ödeme alabilirsiniz. </a:t>
            </a:r>
            <a:endParaRPr lang="tr-TR" dirty="0" smtClean="0"/>
          </a:p>
          <a:p>
            <a:pPr algn="just"/>
            <a:r>
              <a:rPr lang="tr-TR" dirty="0" err="1" smtClean="0"/>
              <a:t>mPOS</a:t>
            </a:r>
            <a:r>
              <a:rPr lang="tr-TR" dirty="0" smtClean="0"/>
              <a:t> </a:t>
            </a:r>
            <a:r>
              <a:rPr lang="tr-TR" dirty="0" smtClean="0"/>
              <a:t>uygulaması kullanıcı dostu </a:t>
            </a:r>
            <a:r>
              <a:rPr lang="tr-TR" dirty="0" err="1" smtClean="0"/>
              <a:t>arayüzüyle</a:t>
            </a:r>
            <a:r>
              <a:rPr lang="tr-TR" dirty="0" smtClean="0"/>
              <a:t> hızlı ve kolay işlem imkanı sunar</a:t>
            </a:r>
            <a:r>
              <a:rPr lang="tr-TR" dirty="0" smtClean="0"/>
              <a:t>.</a:t>
            </a:r>
          </a:p>
          <a:p>
            <a:pPr algn="just"/>
            <a:r>
              <a:rPr lang="tr-TR" dirty="0" smtClean="0"/>
              <a:t> </a:t>
            </a:r>
            <a:r>
              <a:rPr lang="tr-TR" dirty="0" err="1" smtClean="0"/>
              <a:t>Android</a:t>
            </a:r>
            <a:r>
              <a:rPr lang="tr-TR" dirty="0" smtClean="0"/>
              <a:t> ya da </a:t>
            </a:r>
            <a:r>
              <a:rPr lang="tr-TR" dirty="0" err="1" smtClean="0"/>
              <a:t>iOS</a:t>
            </a:r>
            <a:r>
              <a:rPr lang="tr-TR" dirty="0" smtClean="0"/>
              <a:t> işletim sistemine sahip tüm akıllı cihazlarda kullanılabilir.</a:t>
            </a:r>
            <a:br>
              <a:rPr lang="tr-TR" dirty="0" smtClean="0"/>
            </a:b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801004" cy="939784"/>
          </a:xfrm>
        </p:spPr>
        <p:txBody>
          <a:bodyPr/>
          <a:lstStyle/>
          <a:p>
            <a:pPr algn="ctr"/>
            <a:r>
              <a:rPr lang="tr-TR" dirty="0" smtClean="0"/>
              <a:t>Mobil Ödeme Sistemleri</a:t>
            </a:r>
            <a:endParaRPr lang="tr-TR" dirty="0"/>
          </a:p>
        </p:txBody>
      </p:sp>
      <p:sp>
        <p:nvSpPr>
          <p:cNvPr id="3" name="2 İçerik Yer Tutucusu"/>
          <p:cNvSpPr>
            <a:spLocks noGrp="1"/>
          </p:cNvSpPr>
          <p:nvPr>
            <p:ph sz="quarter" idx="1"/>
          </p:nvPr>
        </p:nvSpPr>
        <p:spPr>
          <a:xfrm>
            <a:off x="428596" y="1142984"/>
            <a:ext cx="8429684" cy="5286412"/>
          </a:xfrm>
        </p:spPr>
        <p:txBody>
          <a:bodyPr/>
          <a:lstStyle/>
          <a:p>
            <a:r>
              <a:rPr lang="tr-TR" dirty="0" smtClean="0"/>
              <a:t>Artan akıllı cep telefonu ve mobil uygulama kullanımı ile e-ticaret mobil cihazlardan gerçekleşerek</a:t>
            </a:r>
            <a:r>
              <a:rPr lang="tr-TR" dirty="0" smtClean="0"/>
              <a:t> </a:t>
            </a:r>
            <a:r>
              <a:rPr lang="tr-TR" dirty="0" smtClean="0"/>
              <a:t>mobil ticaretin gelişmesini sağlamıştır.</a:t>
            </a:r>
          </a:p>
          <a:p>
            <a:r>
              <a:rPr lang="tr-TR" dirty="0" smtClean="0"/>
              <a:t>Bu durum mobil işlem ve mobil ödeme alternatiflerini gerekli kılmıştır.</a:t>
            </a:r>
          </a:p>
        </p:txBody>
      </p:sp>
      <p:sp>
        <p:nvSpPr>
          <p:cNvPr id="4" name="3 Dikdörtgen"/>
          <p:cNvSpPr/>
          <p:nvPr/>
        </p:nvSpPr>
        <p:spPr>
          <a:xfrm>
            <a:off x="2285984" y="3929066"/>
            <a:ext cx="3259675" cy="369332"/>
          </a:xfrm>
          <a:prstGeom prst="rect">
            <a:avLst/>
          </a:prstGeom>
        </p:spPr>
        <p:txBody>
          <a:bodyPr wrap="none">
            <a:spAutoFit/>
          </a:bodyPr>
          <a:lstStyle/>
          <a:p>
            <a:r>
              <a:rPr lang="tr-TR" dirty="0">
                <a:hlinkClick r:id="rId2"/>
              </a:rPr>
              <a:t>https://youtu.be/eWHx0XtWu_4</a:t>
            </a:r>
            <a:endParaRPr lang="tr-TR" dirty="0"/>
          </a:p>
        </p:txBody>
      </p:sp>
      <p:sp>
        <p:nvSpPr>
          <p:cNvPr id="5" name="4 Dikdörtgen"/>
          <p:cNvSpPr/>
          <p:nvPr/>
        </p:nvSpPr>
        <p:spPr>
          <a:xfrm>
            <a:off x="2285984" y="4572008"/>
            <a:ext cx="3054426" cy="369332"/>
          </a:xfrm>
          <a:prstGeom prst="rect">
            <a:avLst/>
          </a:prstGeom>
        </p:spPr>
        <p:txBody>
          <a:bodyPr wrap="none">
            <a:spAutoFit/>
          </a:bodyPr>
          <a:lstStyle/>
          <a:p>
            <a:r>
              <a:rPr lang="tr-TR" dirty="0" smtClean="0"/>
              <a:t>https://youtu.be/8Di6LeNt0XY</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pPr algn="ctr"/>
            <a:r>
              <a:rPr lang="tr-TR" dirty="0" smtClean="0"/>
              <a:t>	Elektronik Ticarette Ödeme Sistemleri</a:t>
            </a:r>
            <a:endParaRPr lang="tr-TR" dirty="0"/>
          </a:p>
        </p:txBody>
      </p:sp>
      <p:sp>
        <p:nvSpPr>
          <p:cNvPr id="5" name="4 İçerik Yer Tutucusu"/>
          <p:cNvSpPr>
            <a:spLocks noGrp="1"/>
          </p:cNvSpPr>
          <p:nvPr>
            <p:ph sz="quarter" idx="1"/>
          </p:nvPr>
        </p:nvSpPr>
        <p:spPr>
          <a:xfrm>
            <a:off x="285720" y="1428736"/>
            <a:ext cx="8401080" cy="4591064"/>
          </a:xfrm>
        </p:spPr>
        <p:txBody>
          <a:bodyPr/>
          <a:lstStyle/>
          <a:p>
            <a:pPr algn="just"/>
            <a:r>
              <a:rPr lang="tr-TR" dirty="0" smtClean="0"/>
              <a:t>E-ticarette alıcı ve satıcıların güvenli ve kolay bir biçimde değer transferi yapmalarını sağlayacak araçların oluşturulması büyük önem taşımaktadır.</a:t>
            </a:r>
          </a:p>
          <a:p>
            <a:pPr algn="just"/>
            <a:r>
              <a:rPr lang="tr-TR" dirty="0" smtClean="0"/>
              <a:t>İnternet üzerinden ticari işlem yapan tarafların fiziksel olarak birbirinden uzak ve çoğu zaman farklı ülkelerde  olmaları güvensizliğe yol açabilir.</a:t>
            </a:r>
          </a:p>
          <a:p>
            <a:pPr algn="just"/>
            <a:r>
              <a:rPr lang="tr-TR" dirty="0" smtClean="0"/>
              <a:t>Teknolojik gelişmeler, artan internet kullanımı ile üretici ve tüketicilere yeni alım-satım olanakları sunmuş, yeni ödeme sistemleri kullanılmaya başlanmıştır.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Mobil Ödeme Sistemleri</a:t>
            </a:r>
            <a:endParaRPr lang="tr-TR" dirty="0"/>
          </a:p>
        </p:txBody>
      </p:sp>
      <p:sp>
        <p:nvSpPr>
          <p:cNvPr id="3" name="2 İçerik Yer Tutucusu"/>
          <p:cNvSpPr>
            <a:spLocks noGrp="1"/>
          </p:cNvSpPr>
          <p:nvPr>
            <p:ph sz="quarter" idx="1"/>
          </p:nvPr>
        </p:nvSpPr>
        <p:spPr>
          <a:xfrm>
            <a:off x="385794" y="1428736"/>
            <a:ext cx="8686800" cy="4591064"/>
          </a:xfrm>
        </p:spPr>
        <p:txBody>
          <a:bodyPr/>
          <a:lstStyle/>
          <a:p>
            <a:pPr algn="just"/>
            <a:r>
              <a:rPr lang="tr-TR" b="1" dirty="0" err="1" smtClean="0">
                <a:hlinkClick r:id="rId2"/>
              </a:rPr>
              <a:t>Visa</a:t>
            </a:r>
            <a:r>
              <a:rPr lang="tr-TR" dirty="0" smtClean="0"/>
              <a:t>, Türkiye'nin dahil olduğu 19 Avrupa ülkesinde, 36 binden fazla tüketici ile online olarak yaptığı </a:t>
            </a:r>
            <a:r>
              <a:rPr lang="tr-TR" i="1" dirty="0" smtClean="0"/>
              <a:t>2016 Dijital Ödemeler Araştırması'nın </a:t>
            </a:r>
            <a:r>
              <a:rPr lang="tr-TR" dirty="0" smtClean="0"/>
              <a:t>sonuçlarını açıkladı. </a:t>
            </a:r>
            <a:endParaRPr lang="tr-TR" dirty="0" smtClean="0"/>
          </a:p>
          <a:p>
            <a:pPr algn="just"/>
            <a:r>
              <a:rPr lang="tr-TR" dirty="0" smtClean="0"/>
              <a:t>Son </a:t>
            </a:r>
            <a:r>
              <a:rPr lang="tr-TR" dirty="0" smtClean="0"/>
              <a:t>bir yıl içinde tüketicilerin dijital ödemelere adaptasyonunun nasıl değiştiğini araştıran </a:t>
            </a:r>
            <a:r>
              <a:rPr lang="tr-TR" dirty="0" err="1" smtClean="0"/>
              <a:t>Visa'ya</a:t>
            </a:r>
            <a:r>
              <a:rPr lang="tr-TR" dirty="0" smtClean="0"/>
              <a:t> göre, ödemelerini düzenli olarak mobil cihazlarla yapan tüketicilerin sayısı bu sürede üç  kat artarak yüzde 18’den yüzde 54’e çıktı. </a:t>
            </a:r>
            <a:endParaRPr lang="tr-TR" dirty="0" smtClean="0"/>
          </a:p>
          <a:p>
            <a:pPr algn="just"/>
            <a:r>
              <a:rPr lang="tr-TR" dirty="0" smtClean="0"/>
              <a:t>Mobil </a:t>
            </a:r>
            <a:r>
              <a:rPr lang="tr-TR" dirty="0" smtClean="0"/>
              <a:t>cihaz üzerinden hiç ödeme yapmadığını belirten kişilerin oranı ise son bir yılda yüzde 38’den yüzde 12’ye indi.</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Mobil Ödeme Sistemleri</a:t>
            </a:r>
            <a:endParaRPr lang="tr-TR" dirty="0"/>
          </a:p>
        </p:txBody>
      </p:sp>
      <p:sp>
        <p:nvSpPr>
          <p:cNvPr id="3" name="2 İçerik Yer Tutucusu"/>
          <p:cNvSpPr>
            <a:spLocks noGrp="1"/>
          </p:cNvSpPr>
          <p:nvPr>
            <p:ph sz="quarter" idx="1"/>
          </p:nvPr>
        </p:nvSpPr>
        <p:spPr>
          <a:xfrm>
            <a:off x="214282" y="1428736"/>
            <a:ext cx="8472518" cy="4591064"/>
          </a:xfrm>
        </p:spPr>
        <p:txBody>
          <a:bodyPr/>
          <a:lstStyle/>
          <a:p>
            <a:pPr algn="just"/>
            <a:r>
              <a:rPr lang="tr-TR" dirty="0" smtClean="0"/>
              <a:t>Türkiye'den kullanıcıların mobil ödemeyi en çok hangi harcamalar için kullandığına da bakan araştırmaya göre, katılımcıların yüzde 79’u elektrik, su ve doğalgaz gibi fatura ödemeleri, yüzde 68’i seyahat, mobilya gibi yüksek tutarlı harcamaları; yüzde 71’i yemek siparişi, yüzde 47’si de film, müzik veya televizyon programı satın almak için mobil ödemeleri tercih ediyor. </a:t>
            </a:r>
            <a:endParaRPr lang="tr-TR" dirty="0" smtClean="0"/>
          </a:p>
          <a:p>
            <a:pPr algn="just"/>
            <a:r>
              <a:rPr lang="tr-TR" dirty="0" smtClean="0"/>
              <a:t>Mobil </a:t>
            </a:r>
            <a:r>
              <a:rPr lang="tr-TR" dirty="0" smtClean="0"/>
              <a:t>ödeme kullanıcılarının yüzde 77’si yakınlarına mobil cihazlar üzerinden para gönderiyor.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29566" cy="796908"/>
          </a:xfrm>
        </p:spPr>
        <p:txBody>
          <a:bodyPr/>
          <a:lstStyle/>
          <a:p>
            <a:r>
              <a:rPr lang="tr-TR" dirty="0" smtClean="0"/>
              <a:t>Mobil Ödemenin Avantajları</a:t>
            </a:r>
            <a:endParaRPr lang="tr-TR" dirty="0"/>
          </a:p>
        </p:txBody>
      </p:sp>
      <p:sp>
        <p:nvSpPr>
          <p:cNvPr id="3" name="2 İçerik Yer Tutucusu"/>
          <p:cNvSpPr>
            <a:spLocks noGrp="1"/>
          </p:cNvSpPr>
          <p:nvPr>
            <p:ph sz="quarter" idx="1"/>
          </p:nvPr>
        </p:nvSpPr>
        <p:spPr>
          <a:xfrm>
            <a:off x="357158" y="1071546"/>
            <a:ext cx="8501122" cy="5357850"/>
          </a:xfrm>
        </p:spPr>
        <p:txBody>
          <a:bodyPr>
            <a:normAutofit/>
          </a:bodyPr>
          <a:lstStyle/>
          <a:p>
            <a:pPr fontAlgn="base"/>
            <a:r>
              <a:rPr lang="tr-TR" b="1" dirty="0" smtClean="0"/>
              <a:t>1. Mobil üzerinden kredi kartı kullanımını mümkün </a:t>
            </a:r>
            <a:r>
              <a:rPr lang="tr-TR" b="1" dirty="0" smtClean="0"/>
              <a:t>kılıyor</a:t>
            </a:r>
          </a:p>
          <a:p>
            <a:pPr lvl="1" fontAlgn="base"/>
            <a:r>
              <a:rPr lang="tr-TR" dirty="0" smtClean="0"/>
              <a:t>M</a:t>
            </a:r>
            <a:r>
              <a:rPr lang="tr-TR" dirty="0" smtClean="0"/>
              <a:t>üşterilerine </a:t>
            </a:r>
            <a:r>
              <a:rPr lang="tr-TR" dirty="0" smtClean="0"/>
              <a:t>anında, nakitsiz ödeme imkanını tanımış </a:t>
            </a:r>
            <a:r>
              <a:rPr lang="tr-TR" dirty="0" smtClean="0"/>
              <a:t>oluyorlar.</a:t>
            </a:r>
          </a:p>
          <a:p>
            <a:pPr fontAlgn="base"/>
            <a:r>
              <a:rPr lang="tr-TR" b="1" dirty="0" smtClean="0"/>
              <a:t>2. Sadakat programları entegre </a:t>
            </a:r>
            <a:r>
              <a:rPr lang="tr-TR" b="1" dirty="0" smtClean="0"/>
              <a:t>edilebiliyor</a:t>
            </a:r>
          </a:p>
          <a:p>
            <a:pPr lvl="1" fontAlgn="base"/>
            <a:r>
              <a:rPr lang="tr-TR" dirty="0" smtClean="0"/>
              <a:t>Müşteriler </a:t>
            </a:r>
            <a:r>
              <a:rPr lang="tr-TR" dirty="0" smtClean="0"/>
              <a:t>mobil cihazlarına </a:t>
            </a:r>
            <a:r>
              <a:rPr lang="tr-TR" dirty="0" smtClean="0">
                <a:hlinkClick r:id="rId2"/>
              </a:rPr>
              <a:t>işletmenin mobil uygulamasını kurup</a:t>
            </a:r>
            <a:r>
              <a:rPr lang="tr-TR" dirty="0" smtClean="0"/>
              <a:t>, bu uygulama üzerinden bir alışveriş veya ödeme yaptıkları an ilgili bilgileri uygulamada saklanmaya başlar. </a:t>
            </a:r>
            <a:endParaRPr lang="tr-TR" dirty="0" smtClean="0"/>
          </a:p>
          <a:p>
            <a:pPr lvl="1" fontAlgn="base"/>
            <a:r>
              <a:rPr lang="tr-TR" dirty="0" smtClean="0"/>
              <a:t>Bu </a:t>
            </a:r>
            <a:r>
              <a:rPr lang="tr-TR" dirty="0" smtClean="0"/>
              <a:t>değerli bilgi havuzunu gelişmiş, esnek ve müşteri odaklı bir </a:t>
            </a:r>
            <a:r>
              <a:rPr lang="tr-TR" dirty="0" smtClean="0">
                <a:hlinkClick r:id="rId3"/>
              </a:rPr>
              <a:t>sadakat sistemi</a:t>
            </a:r>
            <a:r>
              <a:rPr lang="tr-TR" dirty="0" smtClean="0"/>
              <a:t> ile bir araya getiren işletmelerin müşterileri, geçmiş alışverişlerini, kazandıkları </a:t>
            </a:r>
            <a:r>
              <a:rPr lang="tr-TR" dirty="0" err="1" smtClean="0"/>
              <a:t>bonusları</a:t>
            </a:r>
            <a:r>
              <a:rPr lang="tr-TR" dirty="0" smtClean="0"/>
              <a:t>, ödülleri vs uygulama üzerinden kolaylıkla takip edebilir hale </a:t>
            </a:r>
            <a:r>
              <a:rPr lang="tr-TR" dirty="0" smtClean="0"/>
              <a:t>gelir.</a:t>
            </a:r>
            <a:r>
              <a:rPr lang="tr-TR" dirty="0" smtClean="0"/>
              <a:t/>
            </a:r>
            <a:br>
              <a:rPr lang="tr-TR" dirty="0" smtClean="0"/>
            </a:br>
            <a:r>
              <a:rPr lang="tr-TR" dirty="0" smtClean="0"/>
              <a:t> </a:t>
            </a:r>
          </a:p>
          <a:p>
            <a:pPr fontAlgn="base"/>
            <a:endParaRPr lang="tr-TR" dirty="0" smtClean="0"/>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29566" cy="939784"/>
          </a:xfrm>
        </p:spPr>
        <p:txBody>
          <a:bodyPr/>
          <a:lstStyle/>
          <a:p>
            <a:pPr algn="ctr"/>
            <a:r>
              <a:rPr lang="tr-TR" dirty="0" smtClean="0"/>
              <a:t>Mobil Ödemenin Avantajları</a:t>
            </a:r>
            <a:endParaRPr lang="tr-TR" dirty="0"/>
          </a:p>
        </p:txBody>
      </p:sp>
      <p:sp>
        <p:nvSpPr>
          <p:cNvPr id="3" name="2 İçerik Yer Tutucusu"/>
          <p:cNvSpPr>
            <a:spLocks noGrp="1"/>
          </p:cNvSpPr>
          <p:nvPr>
            <p:ph sz="quarter" idx="1"/>
          </p:nvPr>
        </p:nvSpPr>
        <p:spPr>
          <a:xfrm>
            <a:off x="500034" y="1285860"/>
            <a:ext cx="8186766" cy="5019692"/>
          </a:xfrm>
        </p:spPr>
        <p:txBody>
          <a:bodyPr>
            <a:normAutofit/>
          </a:bodyPr>
          <a:lstStyle/>
          <a:p>
            <a:r>
              <a:rPr lang="tr-TR" b="1" dirty="0" smtClean="0"/>
              <a:t>3. </a:t>
            </a:r>
            <a:r>
              <a:rPr lang="tr-TR" b="1" dirty="0" err="1" smtClean="0"/>
              <a:t>Check</a:t>
            </a:r>
            <a:r>
              <a:rPr lang="tr-TR" b="1" dirty="0" smtClean="0"/>
              <a:t>-</a:t>
            </a:r>
            <a:r>
              <a:rPr lang="tr-TR" b="1" dirty="0" err="1" smtClean="0"/>
              <a:t>out</a:t>
            </a:r>
            <a:r>
              <a:rPr lang="tr-TR" b="1" dirty="0" smtClean="0"/>
              <a:t> süreleri azalıyor, hizmet kalitesi </a:t>
            </a:r>
            <a:r>
              <a:rPr lang="tr-TR" b="1" dirty="0" smtClean="0"/>
              <a:t>artıyor</a:t>
            </a:r>
          </a:p>
          <a:p>
            <a:pPr lvl="2"/>
            <a:r>
              <a:rPr lang="tr-TR" dirty="0" smtClean="0"/>
              <a:t>Hız </a:t>
            </a:r>
            <a:r>
              <a:rPr lang="tr-TR" dirty="0" smtClean="0"/>
              <a:t>ve kolaylık müşteri deneyimini güçlendirerek yeniden satın alma oranlarını artırıyor. </a:t>
            </a:r>
            <a:endParaRPr lang="tr-TR" dirty="0" smtClean="0"/>
          </a:p>
          <a:p>
            <a:pPr lvl="2"/>
            <a:r>
              <a:rPr lang="tr-TR" dirty="0" smtClean="0"/>
              <a:t>Bunun </a:t>
            </a:r>
            <a:r>
              <a:rPr lang="tr-TR" dirty="0" smtClean="0"/>
              <a:t>yanında ödeme süreçlerinin self-servis gerçekleştirilebilir hale gelmesiyle işletmeler yoğunluğun zirve yaptığı saatlerde aynı yüksek hizmet kalitesini koruyabiliyor ve operasyon maliyetlerini </a:t>
            </a:r>
            <a:r>
              <a:rPr lang="tr-TR" dirty="0" smtClean="0"/>
              <a:t>kısabiliyor</a:t>
            </a:r>
          </a:p>
          <a:p>
            <a:r>
              <a:rPr lang="tr-TR" b="1" dirty="0" smtClean="0"/>
              <a:t>4. Müşterileri daha iyi tanıma </a:t>
            </a:r>
            <a:r>
              <a:rPr lang="tr-TR" b="1" dirty="0" smtClean="0"/>
              <a:t>şansı</a:t>
            </a:r>
            <a:r>
              <a:rPr lang="tr-TR" b="1" dirty="0" smtClean="0"/>
              <a:t> </a:t>
            </a:r>
            <a:r>
              <a:rPr lang="tr-TR" b="1" dirty="0" smtClean="0"/>
              <a:t>tanıyor</a:t>
            </a:r>
            <a:endParaRPr lang="tr-TR" dirty="0" smtClean="0"/>
          </a:p>
          <a:p>
            <a:r>
              <a:rPr lang="tr-TR" b="1" dirty="0" smtClean="0"/>
              <a:t>5. Pazar </a:t>
            </a:r>
            <a:r>
              <a:rPr lang="tr-TR" b="1" dirty="0" smtClean="0"/>
              <a:t>mobil </a:t>
            </a:r>
            <a:r>
              <a:rPr lang="tr-TR" b="1" dirty="0" smtClean="0"/>
              <a:t>ödemeye </a:t>
            </a:r>
            <a:r>
              <a:rPr lang="tr-TR" b="1" dirty="0" smtClean="0"/>
              <a:t>hazır</a:t>
            </a:r>
          </a:p>
          <a:p>
            <a:pPr lvl="2"/>
            <a:r>
              <a:rPr lang="tr-TR" dirty="0" smtClean="0"/>
              <a:t>Mobil ticareti büyüten dört ana teknolojik faktör; mobilde akıllı cihaz </a:t>
            </a:r>
            <a:r>
              <a:rPr lang="tr-TR" dirty="0" err="1" smtClean="0"/>
              <a:t>penetrasyon</a:t>
            </a:r>
            <a:r>
              <a:rPr lang="tr-TR" dirty="0" smtClean="0"/>
              <a:t> oranı (ki bu rakam 2016 itibarıyla yüzde 65), büyük ekrana sahip akıllı telefonlar, 4.5G ile tüketicilerin hayatına giren mobil internetin hızlanması ve 7 gün 24 saat alışveriş yapabilme imkânı olarak sıralanıyor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amond(in)">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Mobil Ödemenin Avantajları</a:t>
            </a:r>
            <a:endParaRPr lang="tr-TR" dirty="0"/>
          </a:p>
        </p:txBody>
      </p:sp>
      <p:sp>
        <p:nvSpPr>
          <p:cNvPr id="3" name="2 İçerik Yer Tutucusu"/>
          <p:cNvSpPr>
            <a:spLocks noGrp="1"/>
          </p:cNvSpPr>
          <p:nvPr>
            <p:ph sz="quarter" idx="1"/>
          </p:nvPr>
        </p:nvSpPr>
        <p:spPr/>
        <p:txBody>
          <a:bodyPr/>
          <a:lstStyle/>
          <a:p>
            <a:r>
              <a:rPr lang="tr-TR" b="1" dirty="0" smtClean="0"/>
              <a:t>6. Tüketici gözünde gelişmiş güvenlik algısı</a:t>
            </a:r>
            <a:endParaRPr lang="tr-TR" dirty="0" smtClean="0"/>
          </a:p>
          <a:p>
            <a:pPr lvl="1" algn="just"/>
            <a:r>
              <a:rPr lang="tr-TR" dirty="0" smtClean="0"/>
              <a:t>K</a:t>
            </a:r>
            <a:r>
              <a:rPr lang="tr-TR" dirty="0" smtClean="0"/>
              <a:t>redi </a:t>
            </a:r>
            <a:r>
              <a:rPr lang="tr-TR" dirty="0" smtClean="0"/>
              <a:t>kartı kopyalama gibi ödeme dolandırıcılıkları düşünüldüğünde temassız ödeme teknolojileri ek bir fayda sağlıyor. </a:t>
            </a:r>
            <a:endParaRPr lang="tr-TR" dirty="0" smtClean="0"/>
          </a:p>
          <a:p>
            <a:pPr lvl="1" algn="just"/>
            <a:r>
              <a:rPr lang="tr-TR" dirty="0" smtClean="0"/>
              <a:t>Ayrıca </a:t>
            </a:r>
            <a:r>
              <a:rPr lang="tr-TR" dirty="0" smtClean="0"/>
              <a:t>her bir ödeme işlemi için farklı bir işlem kodunun yaratılıyor ve onaylanıyor olması da tüketiciler gözünde daha güvenli bir ödeme yöntemi haline getiriyor.</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cdn.webrazzi.com/uploads/2018/10/sodexo-mobil-thumb.jpg"/>
          <p:cNvPicPr>
            <a:picLocks noChangeAspect="1" noChangeArrowheads="1"/>
          </p:cNvPicPr>
          <p:nvPr/>
        </p:nvPicPr>
        <p:blipFill>
          <a:blip r:embed="rId2"/>
          <a:srcRect/>
          <a:stretch>
            <a:fillRect/>
          </a:stretch>
        </p:blipFill>
        <p:spPr bwMode="auto">
          <a:xfrm>
            <a:off x="642910" y="357166"/>
            <a:ext cx="7715269" cy="578645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sz="quarter" idx="1"/>
          </p:nvPr>
        </p:nvPicPr>
        <p:blipFill>
          <a:blip r:embed="rId2"/>
          <a:srcRect/>
          <a:stretch>
            <a:fillRect/>
          </a:stretch>
        </p:blipFill>
        <p:spPr bwMode="auto">
          <a:xfrm>
            <a:off x="428596" y="785794"/>
            <a:ext cx="8229619" cy="5143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teknolog.com/wp-content/uploads/2017/05/BKM_Migros.jpg"/>
          <p:cNvPicPr>
            <a:picLocks noChangeAspect="1" noChangeArrowheads="1"/>
          </p:cNvPicPr>
          <p:nvPr/>
        </p:nvPicPr>
        <p:blipFill>
          <a:blip r:embed="rId2"/>
          <a:srcRect/>
          <a:stretch>
            <a:fillRect/>
          </a:stretch>
        </p:blipFill>
        <p:spPr bwMode="auto">
          <a:xfrm>
            <a:off x="500034" y="417939"/>
            <a:ext cx="7824774" cy="586858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57158" y="571480"/>
            <a:ext cx="8329642" cy="5448320"/>
          </a:xfrm>
        </p:spPr>
        <p:txBody>
          <a:bodyPr>
            <a:normAutofit/>
          </a:bodyPr>
          <a:lstStyle/>
          <a:p>
            <a:r>
              <a:rPr lang="tr-TR" dirty="0" smtClean="0"/>
              <a:t>Nakit veya kredi kartı olmaksızın ödeme imkanı sunacak olan</a:t>
            </a:r>
            <a:r>
              <a:rPr lang="tr-TR" b="1" dirty="0" smtClean="0"/>
              <a:t> BKM Express</a:t>
            </a:r>
            <a:r>
              <a:rPr lang="tr-TR" dirty="0" smtClean="0"/>
              <a:t>'in cep telefonu ile ödeme imkanı oldukça kolay bir şekilde kullanılabiliyor. Sadece </a:t>
            </a:r>
            <a:r>
              <a:rPr lang="tr-TR" b="1" dirty="0" err="1" smtClean="0">
                <a:hlinkClick r:id="rId2"/>
              </a:rPr>
              <a:t>Migros</a:t>
            </a:r>
            <a:r>
              <a:rPr lang="tr-TR" dirty="0" smtClean="0"/>
              <a:t> </a:t>
            </a:r>
            <a:r>
              <a:rPr lang="tr-TR" dirty="0" err="1" smtClean="0"/>
              <a:t>Jetkasalardaki</a:t>
            </a:r>
            <a:r>
              <a:rPr lang="tr-TR" dirty="0" smtClean="0"/>
              <a:t> BKM Express seçeneğini seçerek kullanılabilen özellik, ödeme işlemlerini hızlandırmayı amaçlıyor.</a:t>
            </a:r>
          </a:p>
          <a:p>
            <a:r>
              <a:rPr lang="tr-TR" b="1" dirty="0" smtClean="0"/>
              <a:t>Ödeme doğrulama kodu ile tamamlanıyor</a:t>
            </a:r>
          </a:p>
          <a:p>
            <a:r>
              <a:rPr lang="tr-TR" dirty="0" smtClean="0"/>
              <a:t>Ödemenin, akıllı telefonunuza gelen doğrulama kodunun </a:t>
            </a:r>
            <a:r>
              <a:rPr lang="tr-TR" dirty="0" err="1" smtClean="0"/>
              <a:t>Jetkasanın</a:t>
            </a:r>
            <a:r>
              <a:rPr lang="tr-TR" dirty="0" smtClean="0"/>
              <a:t> ekranına girilmesi ile </a:t>
            </a:r>
            <a:r>
              <a:rPr lang="tr-TR" dirty="0" smtClean="0"/>
              <a:t>tamamlanıyor.</a:t>
            </a:r>
            <a:endParaRPr lang="tr-TR" dirty="0" smtClean="0"/>
          </a:p>
          <a:p>
            <a:pPr>
              <a:buNone/>
            </a:pP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85720" y="785794"/>
            <a:ext cx="8401080" cy="5234006"/>
          </a:xfrm>
        </p:spPr>
        <p:txBody>
          <a:bodyPr>
            <a:normAutofit/>
          </a:bodyPr>
          <a:lstStyle/>
          <a:p>
            <a:r>
              <a:rPr lang="tr-TR" b="1" dirty="0" err="1" smtClean="0"/>
              <a:t>Sodexo’da</a:t>
            </a:r>
            <a:r>
              <a:rPr lang="tr-TR" b="1" dirty="0" smtClean="0"/>
              <a:t> mobil ödeme yapmak oldukça basit;</a:t>
            </a:r>
            <a:endParaRPr lang="tr-TR" dirty="0" smtClean="0"/>
          </a:p>
          <a:p>
            <a:pPr lvl="1"/>
            <a:r>
              <a:rPr lang="tr-TR" dirty="0" err="1" smtClean="0"/>
              <a:t>Sodexo</a:t>
            </a:r>
            <a:r>
              <a:rPr lang="tr-TR" dirty="0" smtClean="0"/>
              <a:t> Mobil Uygulaması’na girilip, </a:t>
            </a:r>
            <a:r>
              <a:rPr lang="tr-TR" b="1" dirty="0" smtClean="0"/>
              <a:t>Mobil Ödeme</a:t>
            </a:r>
            <a:r>
              <a:rPr lang="tr-TR" dirty="0" smtClean="0"/>
              <a:t> butonuna basılır,</a:t>
            </a:r>
          </a:p>
          <a:p>
            <a:pPr lvl="1"/>
            <a:r>
              <a:rPr lang="tr-TR" dirty="0" smtClean="0"/>
              <a:t>Ödeme için kullanılmak istenen bakiye seçilir ve </a:t>
            </a:r>
            <a:r>
              <a:rPr lang="tr-TR" b="1" dirty="0" smtClean="0"/>
              <a:t>Mobil Ödeme Kodu </a:t>
            </a:r>
            <a:r>
              <a:rPr lang="tr-TR" b="1" dirty="0" err="1" smtClean="0"/>
              <a:t>Al</a:t>
            </a:r>
            <a:r>
              <a:rPr lang="tr-TR" dirty="0" err="1" smtClean="0"/>
              <a:t>butonuna</a:t>
            </a:r>
            <a:r>
              <a:rPr lang="tr-TR" dirty="0" smtClean="0"/>
              <a:t> basılır,</a:t>
            </a:r>
          </a:p>
          <a:p>
            <a:pPr lvl="1"/>
            <a:r>
              <a:rPr lang="tr-TR" b="1" dirty="0" smtClean="0"/>
              <a:t>6 Haneli Mobil Ödeme Kodu </a:t>
            </a:r>
            <a:r>
              <a:rPr lang="tr-TR" dirty="0" smtClean="0"/>
              <a:t>POS/ÖKC cihazına girmesi için kasa görevlisine iletilir.</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	Elektronik Ticarette Ödeme Sistemleri</a:t>
            </a:r>
            <a:endParaRPr lang="tr-TR" dirty="0"/>
          </a:p>
        </p:txBody>
      </p:sp>
      <p:sp>
        <p:nvSpPr>
          <p:cNvPr id="3" name="2 İçerik Yer Tutucusu"/>
          <p:cNvSpPr>
            <a:spLocks noGrp="1"/>
          </p:cNvSpPr>
          <p:nvPr>
            <p:ph sz="quarter" idx="1"/>
          </p:nvPr>
        </p:nvSpPr>
        <p:spPr>
          <a:xfrm>
            <a:off x="71470" y="1357298"/>
            <a:ext cx="9144000" cy="4929222"/>
          </a:xfrm>
        </p:spPr>
        <p:txBody>
          <a:bodyPr/>
          <a:lstStyle/>
          <a:p>
            <a:pPr>
              <a:lnSpc>
                <a:spcPct val="150000"/>
              </a:lnSpc>
            </a:pPr>
            <a:r>
              <a:rPr lang="tr-TR" dirty="0" smtClean="0"/>
              <a:t>E-ticarette en yoğun kullanılan ödeme aracı kredi kartıdır. </a:t>
            </a:r>
          </a:p>
          <a:p>
            <a:pPr>
              <a:lnSpc>
                <a:spcPct val="150000"/>
              </a:lnSpc>
            </a:pPr>
            <a:r>
              <a:rPr lang="tr-TR" dirty="0" smtClean="0"/>
              <a:t>Bunun yanı sıra, banka kartları, sanal kart, ön ödemeli kartlar, cep telefonları ve mobil uygulamalar kullanarak online işlemler için ödeme yapmak mümkündür.</a:t>
            </a:r>
          </a:p>
          <a:p>
            <a:pPr>
              <a:lnSpc>
                <a:spcPct val="150000"/>
              </a:lnSpc>
            </a:pPr>
            <a:r>
              <a:rPr lang="tr-TR" dirty="0" smtClean="0"/>
              <a:t>BKM Express, Pay Pal, Pay U, </a:t>
            </a:r>
            <a:r>
              <a:rPr lang="tr-TR" dirty="0" err="1" smtClean="0"/>
              <a:t>İpara</a:t>
            </a:r>
            <a:r>
              <a:rPr lang="tr-TR" dirty="0" smtClean="0"/>
              <a:t> ödeme platformları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29566" cy="725470"/>
          </a:xfrm>
        </p:spPr>
        <p:txBody>
          <a:bodyPr>
            <a:normAutofit fontScale="90000"/>
          </a:bodyPr>
          <a:lstStyle/>
          <a:p>
            <a:pPr algn="ctr"/>
            <a:r>
              <a:rPr lang="tr-TR" dirty="0" smtClean="0"/>
              <a:t>3D </a:t>
            </a:r>
            <a:r>
              <a:rPr lang="tr-TR" dirty="0" err="1" smtClean="0"/>
              <a:t>Secure</a:t>
            </a:r>
            <a:r>
              <a:rPr lang="tr-TR" dirty="0" smtClean="0"/>
              <a:t> Ödeme Sistemi</a:t>
            </a:r>
            <a:endParaRPr lang="tr-TR" dirty="0"/>
          </a:p>
        </p:txBody>
      </p:sp>
      <p:sp>
        <p:nvSpPr>
          <p:cNvPr id="3" name="2 İçerik Yer Tutucusu"/>
          <p:cNvSpPr>
            <a:spLocks noGrp="1"/>
          </p:cNvSpPr>
          <p:nvPr>
            <p:ph sz="quarter" idx="1"/>
          </p:nvPr>
        </p:nvSpPr>
        <p:spPr>
          <a:xfrm>
            <a:off x="285720" y="1142984"/>
            <a:ext cx="8572560" cy="5286412"/>
          </a:xfrm>
        </p:spPr>
        <p:txBody>
          <a:bodyPr>
            <a:normAutofit fontScale="92500"/>
          </a:bodyPr>
          <a:lstStyle/>
          <a:p>
            <a:r>
              <a:rPr lang="tr-TR" dirty="0" smtClean="0"/>
              <a:t>Web siteleri üzerinden, kredi kartı ile yapılan ödemelerde kart sahibinin kart güvenliğini sağlamak amacıyla bankaların firmalar ile yaptığı ortak çalışmaya 3D </a:t>
            </a:r>
            <a:r>
              <a:rPr lang="tr-TR" dirty="0" err="1" smtClean="0"/>
              <a:t>Secure</a:t>
            </a:r>
            <a:r>
              <a:rPr lang="tr-TR" dirty="0" smtClean="0"/>
              <a:t> denir. </a:t>
            </a:r>
            <a:endParaRPr lang="tr-TR" dirty="0" smtClean="0"/>
          </a:p>
          <a:p>
            <a:r>
              <a:rPr lang="tr-TR" dirty="0" smtClean="0"/>
              <a:t>3D </a:t>
            </a:r>
            <a:r>
              <a:rPr lang="tr-TR" dirty="0" err="1" smtClean="0"/>
              <a:t>Secure</a:t>
            </a:r>
            <a:r>
              <a:rPr lang="tr-TR" dirty="0" smtClean="0"/>
              <a:t> ile yapılan ödemelerde banka ve kullanıcı ekranında, banka tarafından sunulan özel bir 3D işlem ekranı açılır ve alışveriş yapılan kredi kartının sahibinin cep telefonuna </a:t>
            </a:r>
            <a:r>
              <a:rPr lang="tr-TR" dirty="0" err="1" smtClean="0"/>
              <a:t>sms</a:t>
            </a:r>
            <a:r>
              <a:rPr lang="tr-TR" dirty="0" smtClean="0"/>
              <a:t> ile onay kodu gönderilir veya kart sahibi dışında kimsenin bilmediği özel bilgiler istenir. </a:t>
            </a:r>
            <a:endParaRPr lang="tr-TR" dirty="0" smtClean="0"/>
          </a:p>
          <a:p>
            <a:r>
              <a:rPr lang="tr-TR" dirty="0" smtClean="0"/>
              <a:t>Bu </a:t>
            </a:r>
            <a:r>
              <a:rPr lang="tr-TR" dirty="0" smtClean="0"/>
              <a:t>şekilde yapılan başarılı ödeme işlemlerinde, banka herhangi olumsuz bir durumda tüm sorumluluğu üzerine alır.</a:t>
            </a:r>
          </a:p>
          <a:p>
            <a:r>
              <a:rPr lang="tr-TR" dirty="0" smtClean="0"/>
              <a:t>3D </a:t>
            </a:r>
            <a:r>
              <a:rPr lang="tr-TR" dirty="0" err="1" smtClean="0"/>
              <a:t>Secure</a:t>
            </a:r>
            <a:r>
              <a:rPr lang="tr-TR" dirty="0" smtClean="0"/>
              <a:t>, çalıntı bir kredi kartı ile yapılacak alışverişleri rahatlıkla önler. Sebebi de kart sahibinin telefonuna onay </a:t>
            </a:r>
            <a:r>
              <a:rPr lang="tr-TR" dirty="0" err="1" smtClean="0"/>
              <a:t>sms</a:t>
            </a:r>
            <a:r>
              <a:rPr lang="tr-TR" dirty="0" smtClean="0"/>
              <a:t> bilgisi gönderilerek ödemenin tamamlanmasıdır.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kredi kartÄ± ile online alÄ±ÅveriÅ Ã¶deme sÃ¼reci ile ilgili gÃ¶rsel sonucu"/>
          <p:cNvPicPr>
            <a:picLocks noChangeAspect="1" noChangeArrowheads="1"/>
          </p:cNvPicPr>
          <p:nvPr/>
        </p:nvPicPr>
        <p:blipFill>
          <a:blip r:embed="rId2"/>
          <a:srcRect/>
          <a:stretch>
            <a:fillRect/>
          </a:stretch>
        </p:blipFill>
        <p:spPr bwMode="auto">
          <a:xfrm>
            <a:off x="2000232" y="500042"/>
            <a:ext cx="5214974" cy="544346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3D </a:t>
            </a:r>
            <a:r>
              <a:rPr lang="tr-TR" dirty="0" err="1" smtClean="0"/>
              <a:t>Secure</a:t>
            </a:r>
            <a:r>
              <a:rPr lang="tr-TR" dirty="0" smtClean="0"/>
              <a:t> Ödeme Sistemi</a:t>
            </a:r>
            <a:endParaRPr lang="tr-TR" dirty="0"/>
          </a:p>
        </p:txBody>
      </p:sp>
      <p:sp>
        <p:nvSpPr>
          <p:cNvPr id="3" name="2 İçerik Yer Tutucusu"/>
          <p:cNvSpPr>
            <a:spLocks noGrp="1"/>
          </p:cNvSpPr>
          <p:nvPr>
            <p:ph sz="quarter" idx="1"/>
          </p:nvPr>
        </p:nvSpPr>
        <p:spPr>
          <a:xfrm>
            <a:off x="285720" y="1357298"/>
            <a:ext cx="8401080" cy="4662502"/>
          </a:xfrm>
        </p:spPr>
        <p:txBody>
          <a:bodyPr>
            <a:normAutofit fontScale="92500" lnSpcReduction="20000"/>
          </a:bodyPr>
          <a:lstStyle/>
          <a:p>
            <a:r>
              <a:rPr lang="tr-TR" b="1" i="1" u="sng" dirty="0" smtClean="0"/>
              <a:t>3D sisteminin kart sahibine faydaları</a:t>
            </a:r>
          </a:p>
          <a:p>
            <a:pPr algn="just"/>
            <a:r>
              <a:rPr lang="tr-TR" dirty="0" smtClean="0"/>
              <a:t>İnternet alışverişlerinizde, 3D </a:t>
            </a:r>
            <a:r>
              <a:rPr lang="tr-TR" dirty="0" err="1" smtClean="0"/>
              <a:t>Secure</a:t>
            </a:r>
            <a:r>
              <a:rPr lang="tr-TR" dirty="0" smtClean="0"/>
              <a:t> / </a:t>
            </a:r>
            <a:r>
              <a:rPr lang="tr-TR" dirty="0" err="1" smtClean="0"/>
              <a:t>Verified</a:t>
            </a:r>
            <a:r>
              <a:rPr lang="tr-TR" dirty="0" smtClean="0"/>
              <a:t> </a:t>
            </a:r>
            <a:r>
              <a:rPr lang="tr-TR" dirty="0" err="1" smtClean="0"/>
              <a:t>by</a:t>
            </a:r>
            <a:r>
              <a:rPr lang="tr-TR" dirty="0" smtClean="0"/>
              <a:t> </a:t>
            </a:r>
            <a:r>
              <a:rPr lang="tr-TR" dirty="0" err="1" smtClean="0"/>
              <a:t>Visa</a:t>
            </a:r>
            <a:r>
              <a:rPr lang="tr-TR" dirty="0" smtClean="0"/>
              <a:t> / </a:t>
            </a:r>
            <a:r>
              <a:rPr lang="tr-TR" dirty="0" err="1" smtClean="0"/>
              <a:t>SecureCode</a:t>
            </a:r>
            <a:r>
              <a:rPr lang="tr-TR" dirty="0" smtClean="0"/>
              <a:t>, mevcut kart bilgilerinizi korur. Sisteme kayıt olmak ve kullanmak çok kolaydır.</a:t>
            </a:r>
          </a:p>
          <a:p>
            <a:pPr algn="just"/>
            <a:r>
              <a:rPr lang="tr-TR" dirty="0" smtClean="0"/>
              <a:t>Koruma: 3D </a:t>
            </a:r>
            <a:r>
              <a:rPr lang="tr-TR" dirty="0" err="1" smtClean="0"/>
              <a:t>Secure</a:t>
            </a:r>
            <a:r>
              <a:rPr lang="tr-TR" dirty="0" smtClean="0"/>
              <a:t>, mevcut kart bilgilerinizi, kendinizin belirleyeceği şifreniz ve kişisel güvenlik cümleniz ile korumaya alır.</a:t>
            </a:r>
          </a:p>
          <a:p>
            <a:pPr algn="just"/>
            <a:r>
              <a:rPr lang="tr-TR" dirty="0" smtClean="0"/>
              <a:t>Kolaylık: Sizden başka hiç kimse katılımcı internet mağazalarından sizin kartınızla alışveriş yapamaz. 3D </a:t>
            </a:r>
            <a:r>
              <a:rPr lang="tr-TR" dirty="0" err="1" smtClean="0"/>
              <a:t>Secure</a:t>
            </a:r>
            <a:r>
              <a:rPr lang="tr-TR" dirty="0" smtClean="0"/>
              <a:t> şifrenizi sadece siz bilebilirsiniz.</a:t>
            </a:r>
          </a:p>
          <a:p>
            <a:pPr algn="just"/>
            <a:r>
              <a:rPr lang="tr-TR" dirty="0" smtClean="0"/>
              <a:t>Kolay Kayıt ve Kullanım: Sisteme kayıt olmak internet </a:t>
            </a:r>
            <a:r>
              <a:rPr lang="tr-TR" dirty="0" err="1" smtClean="0"/>
              <a:t>uzerinden</a:t>
            </a:r>
            <a:r>
              <a:rPr lang="tr-TR" dirty="0" smtClean="0"/>
              <a:t> çok kolaydır. Kayıt olduktan sonra, tek yapmanız gereken ödeme sırasında şifrenizi girmek</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29566" cy="868346"/>
          </a:xfrm>
        </p:spPr>
        <p:txBody>
          <a:bodyPr/>
          <a:lstStyle/>
          <a:p>
            <a:pPr algn="ctr"/>
            <a:r>
              <a:rPr lang="tr-TR" dirty="0" smtClean="0"/>
              <a:t>3D </a:t>
            </a:r>
            <a:r>
              <a:rPr lang="tr-TR" dirty="0" err="1" smtClean="0"/>
              <a:t>Secure</a:t>
            </a:r>
            <a:r>
              <a:rPr lang="tr-TR" dirty="0" smtClean="0"/>
              <a:t> Ödeme Sistemi</a:t>
            </a:r>
            <a:endParaRPr lang="tr-TR" dirty="0"/>
          </a:p>
        </p:txBody>
      </p:sp>
      <p:sp>
        <p:nvSpPr>
          <p:cNvPr id="3" name="2 İçerik Yer Tutucusu"/>
          <p:cNvSpPr>
            <a:spLocks noGrp="1"/>
          </p:cNvSpPr>
          <p:nvPr>
            <p:ph sz="quarter" idx="1"/>
          </p:nvPr>
        </p:nvSpPr>
        <p:spPr>
          <a:xfrm>
            <a:off x="214282" y="1214422"/>
            <a:ext cx="8472518" cy="4805378"/>
          </a:xfrm>
        </p:spPr>
        <p:txBody>
          <a:bodyPr>
            <a:normAutofit fontScale="92500"/>
          </a:bodyPr>
          <a:lstStyle/>
          <a:p>
            <a:r>
              <a:rPr lang="tr-TR" b="1" i="1" u="sng" dirty="0" smtClean="0"/>
              <a:t>3D sisteminin sanal mağazalara </a:t>
            </a:r>
            <a:r>
              <a:rPr lang="tr-TR" b="1" i="1" u="sng" dirty="0" smtClean="0"/>
              <a:t>faydaları</a:t>
            </a:r>
            <a:endParaRPr lang="tr-TR" dirty="0" smtClean="0"/>
          </a:p>
          <a:p>
            <a:r>
              <a:rPr lang="tr-TR" dirty="0" smtClean="0"/>
              <a:t>3D </a:t>
            </a:r>
            <a:r>
              <a:rPr lang="tr-TR" dirty="0" err="1" smtClean="0"/>
              <a:t>Secure</a:t>
            </a:r>
            <a:r>
              <a:rPr lang="tr-TR" dirty="0" smtClean="0"/>
              <a:t> sistemi, mağazalara işlemi yapan kişinin, kartın gerçek sahibi olduğundan emin olma imkanı sağlıyor. Böylece e-Ticaret işlemlerinin kötüye kullanılması ve ters ibraz olarak geri dönmesi ihtimali ciddi oranda düşmüş oluyor</a:t>
            </a:r>
            <a:r>
              <a:rPr lang="tr-TR" dirty="0" smtClean="0"/>
              <a:t>.</a:t>
            </a:r>
          </a:p>
          <a:p>
            <a:r>
              <a:rPr lang="tr-TR" dirty="0" smtClean="0"/>
              <a:t> </a:t>
            </a:r>
            <a:r>
              <a:rPr lang="tr-TR" dirty="0" smtClean="0"/>
              <a:t>İşlem sırasında, kart sahibinin, şifresini kullanarak işlemi onaylaması sayesinde, "ben yapmadım" ya da "benim onayım olmadan yapılmıştır" itirazlarını engelleyerek işlemin inkar edilmesi engelleniyor. </a:t>
            </a:r>
            <a:endParaRPr lang="tr-TR" dirty="0" smtClean="0"/>
          </a:p>
          <a:p>
            <a:r>
              <a:rPr lang="tr-TR" dirty="0" smtClean="0"/>
              <a:t>Böylece </a:t>
            </a:r>
            <a:r>
              <a:rPr lang="tr-TR" dirty="0" smtClean="0"/>
              <a:t>3D </a:t>
            </a:r>
            <a:r>
              <a:rPr lang="tr-TR" dirty="0" err="1" smtClean="0"/>
              <a:t>Secure</a:t>
            </a:r>
            <a:r>
              <a:rPr lang="tr-TR" dirty="0" smtClean="0"/>
              <a:t> sistemi ile sanal mağazalar, sistem dahilinde gerçekleşen işlemler için ters ibraz maliyetinden kurtulacaklar.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	Elektronik Ticarette Ödeme Sistemleri</a:t>
            </a:r>
            <a:endParaRPr lang="tr-TR" dirty="0"/>
          </a:p>
        </p:txBody>
      </p:sp>
      <p:sp>
        <p:nvSpPr>
          <p:cNvPr id="3" name="2 İçerik Yer Tutucusu"/>
          <p:cNvSpPr>
            <a:spLocks noGrp="1"/>
          </p:cNvSpPr>
          <p:nvPr>
            <p:ph sz="quarter" idx="1"/>
          </p:nvPr>
        </p:nvSpPr>
        <p:spPr>
          <a:xfrm>
            <a:off x="285720" y="1428736"/>
            <a:ext cx="8572560" cy="5000660"/>
          </a:xfrm>
        </p:spPr>
        <p:txBody>
          <a:bodyPr/>
          <a:lstStyle/>
          <a:p>
            <a:r>
              <a:rPr lang="tr-TR" dirty="0" smtClean="0"/>
              <a:t>E-ticarette kullanılan ödeme sistemler:</a:t>
            </a:r>
          </a:p>
          <a:p>
            <a:pPr marL="777240" lvl="1" indent="-457200">
              <a:buFont typeface="+mj-lt"/>
              <a:buAutoNum type="arabicPeriod"/>
            </a:pPr>
            <a:r>
              <a:rPr lang="tr-TR" dirty="0" smtClean="0"/>
              <a:t>Eş zamanlı olmayan ödeme sistemleri</a:t>
            </a:r>
          </a:p>
          <a:p>
            <a:pPr marL="1051560" lvl="2" indent="-457200">
              <a:buFont typeface="+mj-lt"/>
              <a:buAutoNum type="alphaLcPeriod"/>
            </a:pPr>
            <a:r>
              <a:rPr lang="tr-TR" dirty="0" smtClean="0"/>
              <a:t>Kapıda ödeme </a:t>
            </a:r>
          </a:p>
          <a:p>
            <a:pPr marL="1051560" lvl="2" indent="-457200">
              <a:buFont typeface="+mj-lt"/>
              <a:buAutoNum type="alphaLcPeriod"/>
            </a:pPr>
            <a:r>
              <a:rPr lang="tr-TR" dirty="0" smtClean="0"/>
              <a:t>EFT / Havale</a:t>
            </a:r>
          </a:p>
          <a:p>
            <a:pPr marL="777240" lvl="1" indent="-457200">
              <a:buFont typeface="+mj-lt"/>
              <a:buAutoNum type="arabicPeriod"/>
            </a:pPr>
            <a:r>
              <a:rPr lang="tr-TR" dirty="0" smtClean="0"/>
              <a:t>Kartlı ödeme sistemleri</a:t>
            </a:r>
          </a:p>
          <a:p>
            <a:pPr marL="1051560" lvl="2" indent="-457200">
              <a:buFont typeface="+mj-lt"/>
              <a:buAutoNum type="alphaLcPeriod"/>
            </a:pPr>
            <a:r>
              <a:rPr lang="tr-TR" dirty="0" smtClean="0"/>
              <a:t>Kredi kartları</a:t>
            </a:r>
          </a:p>
          <a:p>
            <a:pPr marL="1051560" lvl="2" indent="-457200">
              <a:buFont typeface="+mj-lt"/>
              <a:buAutoNum type="alphaLcPeriod"/>
            </a:pPr>
            <a:r>
              <a:rPr lang="tr-TR" dirty="0" smtClean="0"/>
              <a:t>Banka kartları</a:t>
            </a:r>
          </a:p>
          <a:p>
            <a:pPr marL="1051560" lvl="2" indent="-457200">
              <a:buFont typeface="+mj-lt"/>
              <a:buAutoNum type="alphaLcPeriod"/>
            </a:pPr>
            <a:r>
              <a:rPr lang="tr-TR" dirty="0" smtClean="0"/>
              <a:t>Ön ödemeli kartlar</a:t>
            </a:r>
          </a:p>
          <a:p>
            <a:pPr marL="777240" lvl="1" indent="-457200">
              <a:buFont typeface="+mj-lt"/>
              <a:buAutoNum type="arabicPeriod"/>
            </a:pPr>
            <a:r>
              <a:rPr lang="tr-TR" dirty="0" smtClean="0"/>
              <a:t>Online cüzdanlar</a:t>
            </a:r>
          </a:p>
          <a:p>
            <a:pPr marL="777240" lvl="1" indent="-457200">
              <a:buFont typeface="+mj-lt"/>
              <a:buAutoNum type="arabicPeriod"/>
            </a:pPr>
            <a:r>
              <a:rPr lang="tr-TR" dirty="0" smtClean="0"/>
              <a:t>Mobil cüzdanlar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ox(in)">
                                      <p:cBhvr>
                                        <p:cTn id="30" dur="500"/>
                                        <p:tgtEl>
                                          <p:spTgt spid="3">
                                            <p:txEl>
                                              <p:pRg st="6" end="6"/>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ox(in)">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ox(in)">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ox(in)">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801004" cy="654032"/>
          </a:xfrm>
        </p:spPr>
        <p:txBody>
          <a:bodyPr>
            <a:normAutofit/>
          </a:bodyPr>
          <a:lstStyle/>
          <a:p>
            <a:pPr algn="ctr"/>
            <a:r>
              <a:rPr lang="tr-TR" sz="3300" b="1" dirty="0" smtClean="0"/>
              <a:t>Kapıda Ödeme ve EFT / Havale ile Ödeme</a:t>
            </a:r>
            <a:endParaRPr lang="tr-TR" sz="3300" b="1" dirty="0"/>
          </a:p>
        </p:txBody>
      </p:sp>
      <p:sp>
        <p:nvSpPr>
          <p:cNvPr id="3" name="2 İçerik Yer Tutucusu"/>
          <p:cNvSpPr>
            <a:spLocks noGrp="1"/>
          </p:cNvSpPr>
          <p:nvPr>
            <p:ph sz="quarter" idx="1"/>
          </p:nvPr>
        </p:nvSpPr>
        <p:spPr>
          <a:xfrm>
            <a:off x="242918" y="1214422"/>
            <a:ext cx="8901082" cy="5643578"/>
          </a:xfrm>
        </p:spPr>
        <p:txBody>
          <a:bodyPr>
            <a:normAutofit fontScale="92500" lnSpcReduction="20000"/>
          </a:bodyPr>
          <a:lstStyle/>
          <a:p>
            <a:r>
              <a:rPr lang="tr-TR" dirty="0" smtClean="0"/>
              <a:t>Ödemenin sipariş teslim alındığında kapıda yapılmasıdır. Eş zamanlı değildir.</a:t>
            </a:r>
          </a:p>
          <a:p>
            <a:r>
              <a:rPr lang="tr-TR" dirty="0" smtClean="0"/>
              <a:t>Ödeme esnasından banka ile web sitesi otomasyon kurmazlar. </a:t>
            </a:r>
          </a:p>
          <a:p>
            <a:r>
              <a:rPr lang="tr-TR" dirty="0" err="1" smtClean="0"/>
              <a:t>Eft</a:t>
            </a:r>
            <a:r>
              <a:rPr lang="tr-TR" dirty="0" smtClean="0"/>
              <a:t> </a:t>
            </a:r>
            <a:r>
              <a:rPr lang="tr-TR" dirty="0" smtClean="0"/>
              <a:t>/ havale ödemelerinde ödemenin karşı tarafa geçmesi, eğer arada tatil günü var ise 3 günü bulabilmektedir. </a:t>
            </a:r>
          </a:p>
          <a:p>
            <a:pPr lvl="1"/>
            <a:r>
              <a:rPr lang="tr-TR" dirty="0" smtClean="0"/>
              <a:t>İnternet bankacılığı, ATM ödemesi gibi sistemler ise </a:t>
            </a:r>
            <a:r>
              <a:rPr lang="tr-TR" dirty="0" err="1" smtClean="0"/>
              <a:t>eft</a:t>
            </a:r>
            <a:r>
              <a:rPr lang="tr-TR" dirty="0" smtClean="0"/>
              <a:t>/ havale işlemlerini kolaylaştırmaktadır.</a:t>
            </a:r>
          </a:p>
          <a:p>
            <a:r>
              <a:rPr lang="tr-TR" b="1" i="1" dirty="0" smtClean="0"/>
              <a:t>Zorlukları </a:t>
            </a:r>
          </a:p>
          <a:p>
            <a:pPr lvl="1"/>
            <a:r>
              <a:rPr lang="tr-TR" i="1" u="sng" dirty="0" smtClean="0"/>
              <a:t>Eş zamanlı olmayan </a:t>
            </a:r>
            <a:r>
              <a:rPr lang="tr-TR" dirty="0" smtClean="0"/>
              <a:t>ödeme sistemlerinde gecikme süreleri dezavantaj olabilir.</a:t>
            </a:r>
          </a:p>
          <a:p>
            <a:pPr lvl="1"/>
            <a:r>
              <a:rPr lang="tr-TR" dirty="0" smtClean="0"/>
              <a:t>Ürün alıcıya ulaşamayabilir ve ya alıcı ürün satın aldıktan sonra ürünün gelmesine kadar olan sürede vazgeçebilir. </a:t>
            </a:r>
          </a:p>
          <a:p>
            <a:r>
              <a:rPr lang="tr-TR" b="1" dirty="0" smtClean="0"/>
              <a:t>Avantajları</a:t>
            </a:r>
          </a:p>
          <a:p>
            <a:pPr lvl="1"/>
            <a:r>
              <a:rPr lang="tr-TR" dirty="0" smtClean="0"/>
              <a:t>Sanal pos kurulum ve komisyon maliyetleri yoktur.</a:t>
            </a:r>
          </a:p>
          <a:p>
            <a:pPr lvl="1"/>
            <a:r>
              <a:rPr lang="tr-TR" dirty="0" smtClean="0"/>
              <a:t>Stoklu çalışmayan firmalar için avantajlıdır. </a:t>
            </a:r>
          </a:p>
          <a:p>
            <a:pPr lvl="1"/>
            <a:r>
              <a:rPr lang="tr-TR" dirty="0" smtClean="0"/>
              <a:t>Dolandırıcılık riski açısından kredi kartına göre daha güvenlidir.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redi kartÄ± ile online alÄ±ÅveriÅ Ã¶deme sÃ¼reci ile ilgili gÃ¶rsel sonucu"/>
          <p:cNvPicPr>
            <a:picLocks noChangeAspect="1" noChangeArrowheads="1"/>
          </p:cNvPicPr>
          <p:nvPr/>
        </p:nvPicPr>
        <p:blipFill>
          <a:blip r:embed="rId2"/>
          <a:srcRect/>
          <a:stretch>
            <a:fillRect/>
          </a:stretch>
        </p:blipFill>
        <p:spPr bwMode="auto">
          <a:xfrm>
            <a:off x="42894" y="1285860"/>
            <a:ext cx="9029700" cy="37814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Ä°lgili resim"/>
          <p:cNvPicPr>
            <a:picLocks noChangeAspect="1" noChangeArrowheads="1"/>
          </p:cNvPicPr>
          <p:nvPr/>
        </p:nvPicPr>
        <p:blipFill>
          <a:blip r:embed="rId2"/>
          <a:stretch>
            <a:fillRect/>
          </a:stretch>
        </p:blipFill>
        <p:spPr bwMode="auto">
          <a:xfrm>
            <a:off x="2071670" y="714356"/>
            <a:ext cx="5338237" cy="591019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801004" cy="725470"/>
          </a:xfrm>
        </p:spPr>
        <p:txBody>
          <a:bodyPr>
            <a:normAutofit fontScale="90000"/>
          </a:bodyPr>
          <a:lstStyle/>
          <a:p>
            <a:pPr algn="ctr"/>
            <a:r>
              <a:rPr lang="tr-TR" b="1" dirty="0" smtClean="0"/>
              <a:t>Kartlı Ödeme Sistemleri</a:t>
            </a:r>
            <a:endParaRPr lang="tr-TR" b="1" dirty="0"/>
          </a:p>
        </p:txBody>
      </p:sp>
      <p:sp>
        <p:nvSpPr>
          <p:cNvPr id="3" name="2 İçerik Yer Tutucusu"/>
          <p:cNvSpPr>
            <a:spLocks noGrp="1"/>
          </p:cNvSpPr>
          <p:nvPr>
            <p:ph sz="quarter" idx="1"/>
          </p:nvPr>
        </p:nvSpPr>
        <p:spPr>
          <a:xfrm>
            <a:off x="357158" y="1000108"/>
            <a:ext cx="8501122" cy="5429288"/>
          </a:xfrm>
        </p:spPr>
        <p:txBody>
          <a:bodyPr/>
          <a:lstStyle/>
          <a:p>
            <a:r>
              <a:rPr lang="tr-TR" dirty="0" smtClean="0"/>
              <a:t>Kartlı ödemeler dünyada ve Türkiye’de e-ticarette %90 civarında kullanılan ödeme sistemidir.  (kartlı ödeme tipleri arasından en çok kredi kartı ödemesi yapılmaktadır)</a:t>
            </a:r>
          </a:p>
          <a:p>
            <a:r>
              <a:rPr lang="tr-TR" dirty="0" smtClean="0"/>
              <a:t>Türkiye’de 56,5 milyon kredi kartı sayısı, 96 milyon kadar da banka kartı adedi vardır (Bankalar Kart Merkezi, 2013)</a:t>
            </a:r>
          </a:p>
          <a:p>
            <a:r>
              <a:rPr lang="tr-TR" dirty="0" smtClean="0"/>
              <a:t>Ülkemizde sanal kart kullanımı halen oldukça düşüktür.</a:t>
            </a:r>
          </a:p>
          <a:p>
            <a:r>
              <a:rPr lang="tr-TR" dirty="0" smtClean="0"/>
              <a:t>Sadece kredi kartı ile sanal POS üstünden yapılan ödemeler değildir. </a:t>
            </a:r>
          </a:p>
          <a:p>
            <a:pPr lvl="1"/>
            <a:r>
              <a:rPr lang="tr-TR" dirty="0" smtClean="0"/>
              <a:t>Kapıda kartlı ödeme</a:t>
            </a:r>
          </a:p>
          <a:p>
            <a:pPr lvl="1"/>
            <a:r>
              <a:rPr lang="tr-TR" dirty="0" err="1" smtClean="0"/>
              <a:t>PayPal</a:t>
            </a:r>
            <a:r>
              <a:rPr lang="tr-TR" dirty="0" smtClean="0"/>
              <a:t>, Pay U ile bir kez kaydederek sürekli olarak kartlı ödeme yapabilme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801004" cy="725470"/>
          </a:xfrm>
        </p:spPr>
        <p:txBody>
          <a:bodyPr>
            <a:normAutofit fontScale="90000"/>
          </a:bodyPr>
          <a:lstStyle/>
          <a:p>
            <a:pPr algn="ctr"/>
            <a:r>
              <a:rPr lang="tr-TR" dirty="0" smtClean="0"/>
              <a:t>Sanal Pos</a:t>
            </a:r>
            <a:endParaRPr lang="tr-TR" dirty="0"/>
          </a:p>
        </p:txBody>
      </p:sp>
      <p:sp>
        <p:nvSpPr>
          <p:cNvPr id="3" name="2 İçerik Yer Tutucusu"/>
          <p:cNvSpPr>
            <a:spLocks noGrp="1"/>
          </p:cNvSpPr>
          <p:nvPr>
            <p:ph sz="quarter" idx="1"/>
          </p:nvPr>
        </p:nvSpPr>
        <p:spPr>
          <a:xfrm>
            <a:off x="214282" y="1142984"/>
            <a:ext cx="8929718" cy="5429288"/>
          </a:xfrm>
        </p:spPr>
        <p:txBody>
          <a:bodyPr>
            <a:normAutofit/>
          </a:bodyPr>
          <a:lstStyle/>
          <a:p>
            <a:pPr algn="just"/>
            <a:r>
              <a:rPr lang="tr-TR" sz="2300" dirty="0" smtClean="0"/>
              <a:t>Bir e-ticaret sitesi kurmanın ilk şartı </a:t>
            </a:r>
            <a:r>
              <a:rPr lang="tr-TR" sz="2300" dirty="0" smtClean="0">
                <a:hlinkClick r:id="rId2"/>
              </a:rPr>
              <a:t>Sanal POS</a:t>
            </a:r>
            <a:r>
              <a:rPr lang="tr-TR" sz="2300" dirty="0" smtClean="0"/>
              <a:t> sahibi olmaktır. </a:t>
            </a:r>
            <a:endParaRPr lang="tr-TR" sz="2300" dirty="0" smtClean="0"/>
          </a:p>
          <a:p>
            <a:pPr algn="just"/>
            <a:r>
              <a:rPr lang="tr-TR" sz="2300" dirty="0" smtClean="0"/>
              <a:t>Eğer </a:t>
            </a:r>
            <a:r>
              <a:rPr lang="tr-TR" sz="2300" dirty="0" smtClean="0"/>
              <a:t>yeni bir siteyseniz ve internetten alışveriş fırsatı sunmak için Sanal POS sahibi olmak istiyorsanız bir dizi bürokratik işlemi gerçekleştirmeniz ve belli ücretleri karşılamanız gerekir. </a:t>
            </a:r>
          </a:p>
          <a:p>
            <a:pPr algn="just"/>
            <a:r>
              <a:rPr lang="tr-TR" sz="2300" b="1" dirty="0" smtClean="0"/>
              <a:t>İnternetten alışveriş</a:t>
            </a:r>
            <a:r>
              <a:rPr lang="tr-TR" sz="2300" dirty="0" smtClean="0"/>
              <a:t> imkanı veren e-ticaret sitelerinin ürünlere karşılık olarak tahsilat yapabilmeleri için kredi kartı bilgilerini aldıkları bir yazılımdır. </a:t>
            </a:r>
            <a:endParaRPr lang="tr-TR" sz="2300" dirty="0" smtClean="0"/>
          </a:p>
          <a:p>
            <a:pPr algn="just"/>
            <a:r>
              <a:rPr lang="tr-TR" sz="2300" dirty="0" smtClean="0"/>
              <a:t>Klasik </a:t>
            </a:r>
            <a:r>
              <a:rPr lang="tr-TR" sz="2300" dirty="0" smtClean="0"/>
              <a:t>iş yerlerinde kredi kartlarının okutulduğu POS (</a:t>
            </a:r>
            <a:r>
              <a:rPr lang="tr-TR" sz="2300" dirty="0" err="1" smtClean="0"/>
              <a:t>Point</a:t>
            </a:r>
            <a:r>
              <a:rPr lang="tr-TR" sz="2300" dirty="0" smtClean="0"/>
              <a:t> of </a:t>
            </a:r>
            <a:r>
              <a:rPr lang="tr-TR" sz="2300" dirty="0" err="1" smtClean="0"/>
              <a:t>Sale</a:t>
            </a:r>
            <a:r>
              <a:rPr lang="tr-TR" sz="2300" dirty="0" smtClean="0"/>
              <a:t>) cihazlarının sanal versiyonu olarak da </a:t>
            </a:r>
            <a:r>
              <a:rPr lang="tr-TR" sz="2300" dirty="0" smtClean="0"/>
              <a:t>adlandırılabilir.</a:t>
            </a:r>
          </a:p>
          <a:p>
            <a:pPr algn="just"/>
            <a:r>
              <a:rPr lang="tr-TR" sz="2300" dirty="0" smtClean="0"/>
              <a:t>Herhangi </a:t>
            </a:r>
            <a:r>
              <a:rPr lang="tr-TR" sz="2300" dirty="0" smtClean="0"/>
              <a:t>bir e-ticaret sitesinden bir ürünü almak için ödeme sayfasında </a:t>
            </a:r>
            <a:r>
              <a:rPr lang="tr-TR" sz="2300" b="1" dirty="0" smtClean="0"/>
              <a:t>kişisel bilgiler ve kart bilgilerinin girilmesinin ardından site, kullanılan kartın ait olduğu banka ile iletişim kurar ve herhangi bir sorun yoksa işlemi doğrular.</a:t>
            </a:r>
            <a:r>
              <a:rPr lang="tr-TR" sz="2300" dirty="0" smtClean="0"/>
              <a:t> Bunun ardından işlem sonlanır.</a:t>
            </a:r>
          </a:p>
          <a:p>
            <a:endParaRPr lang="tr-TR"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153</TotalTime>
  <Words>1245</Words>
  <Application>Microsoft Office PowerPoint</Application>
  <PresentationFormat>Ekran Gösterisi (4:3)</PresentationFormat>
  <Paragraphs>142</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Hisse Senedi</vt:lpstr>
      <vt:lpstr>Elektronik Ticarette Ödeme Sistemleri</vt:lpstr>
      <vt:lpstr> Elektronik Ticarette Ödeme Sistemleri</vt:lpstr>
      <vt:lpstr> Elektronik Ticarette Ödeme Sistemleri</vt:lpstr>
      <vt:lpstr> Elektronik Ticarette Ödeme Sistemleri</vt:lpstr>
      <vt:lpstr>Kapıda Ödeme ve EFT / Havale ile Ödeme</vt:lpstr>
      <vt:lpstr>Slayt 6</vt:lpstr>
      <vt:lpstr>Slayt 7</vt:lpstr>
      <vt:lpstr>Kartlı Ödeme Sistemleri</vt:lpstr>
      <vt:lpstr>Sanal Pos</vt:lpstr>
      <vt:lpstr>Slayt 10</vt:lpstr>
      <vt:lpstr>Slayt 11</vt:lpstr>
      <vt:lpstr>Slayt 12</vt:lpstr>
      <vt:lpstr>Slayt 13</vt:lpstr>
      <vt:lpstr>İPara</vt:lpstr>
      <vt:lpstr>İPara</vt:lpstr>
      <vt:lpstr>Pay Pal</vt:lpstr>
      <vt:lpstr>PayU</vt:lpstr>
      <vt:lpstr>PayU</vt:lpstr>
      <vt:lpstr>Mobil Ödeme Sistemleri</vt:lpstr>
      <vt:lpstr>Mobil Ödeme Sistemleri</vt:lpstr>
      <vt:lpstr>Mobil Ödeme Sistemleri</vt:lpstr>
      <vt:lpstr>Mobil Ödemenin Avantajları</vt:lpstr>
      <vt:lpstr>Mobil Ödemenin Avantajları</vt:lpstr>
      <vt:lpstr>Mobil Ödemenin Avantajları</vt:lpstr>
      <vt:lpstr>Slayt 25</vt:lpstr>
      <vt:lpstr>Slayt 26</vt:lpstr>
      <vt:lpstr>Slayt 27</vt:lpstr>
      <vt:lpstr>Slayt 28</vt:lpstr>
      <vt:lpstr>Slayt 29</vt:lpstr>
      <vt:lpstr>3D Secure Ödeme Sistemi</vt:lpstr>
      <vt:lpstr>Slayt 31</vt:lpstr>
      <vt:lpstr>3D Secure Ödeme Sistemi</vt:lpstr>
      <vt:lpstr>3D Secure Ödeme Sistemi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 Ticarette Ödeme Sistemleri</dc:title>
  <dc:creator>hp</dc:creator>
  <cp:lastModifiedBy>hp</cp:lastModifiedBy>
  <cp:revision>31</cp:revision>
  <dcterms:created xsi:type="dcterms:W3CDTF">2019-04-09T20:45:31Z</dcterms:created>
  <dcterms:modified xsi:type="dcterms:W3CDTF">2019-04-09T23:18:32Z</dcterms:modified>
</cp:coreProperties>
</file>