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33"/>
  </p:notesMasterIdLst>
  <p:handoutMasterIdLst>
    <p:handoutMasterId r:id="rId34"/>
  </p:handoutMasterIdLst>
  <p:sldIdLst>
    <p:sldId id="332" r:id="rId2"/>
    <p:sldId id="290" r:id="rId3"/>
    <p:sldId id="313" r:id="rId4"/>
    <p:sldId id="321" r:id="rId5"/>
    <p:sldId id="314" r:id="rId6"/>
    <p:sldId id="316" r:id="rId7"/>
    <p:sldId id="330" r:id="rId8"/>
    <p:sldId id="331" r:id="rId9"/>
    <p:sldId id="329" r:id="rId10"/>
    <p:sldId id="291" r:id="rId11"/>
    <p:sldId id="292" r:id="rId12"/>
    <p:sldId id="293" r:id="rId13"/>
    <p:sldId id="308" r:id="rId14"/>
    <p:sldId id="294" r:id="rId15"/>
    <p:sldId id="318" r:id="rId16"/>
    <p:sldId id="298" r:id="rId17"/>
    <p:sldId id="300" r:id="rId18"/>
    <p:sldId id="324" r:id="rId19"/>
    <p:sldId id="320" r:id="rId20"/>
    <p:sldId id="303" r:id="rId21"/>
    <p:sldId id="323" r:id="rId22"/>
    <p:sldId id="304" r:id="rId23"/>
    <p:sldId id="306" r:id="rId24"/>
    <p:sldId id="307" r:id="rId25"/>
    <p:sldId id="319" r:id="rId26"/>
    <p:sldId id="335" r:id="rId27"/>
    <p:sldId id="328" r:id="rId28"/>
    <p:sldId id="334" r:id="rId29"/>
    <p:sldId id="333" r:id="rId30"/>
    <p:sldId id="336" r:id="rId31"/>
    <p:sldId id="338" r:id="rId32"/>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92D050"/>
    <a:srgbClr val="FFFF00"/>
    <a:srgbClr val="CC0000"/>
    <a:srgbClr val="FFCC00"/>
    <a:srgbClr val="663300"/>
    <a:srgbClr val="1C1C1C"/>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18" autoAdjust="0"/>
    <p:restoredTop sz="84945" autoAdjust="0"/>
  </p:normalViewPr>
  <p:slideViewPr>
    <p:cSldViewPr snapToObjects="1">
      <p:cViewPr varScale="1">
        <p:scale>
          <a:sx n="61" d="100"/>
          <a:sy n="61"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4755" name="Rectangle 3"/>
          <p:cNvSpPr>
            <a:spLocks noGrp="1" noChangeArrowheads="1"/>
          </p:cNvSpPr>
          <p:nvPr>
            <p:ph type="dt" sz="quarter"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4756" name="Rectangle 4"/>
          <p:cNvSpPr>
            <a:spLocks noGrp="1" noChangeArrowheads="1"/>
          </p:cNvSpPr>
          <p:nvPr>
            <p:ph type="ftr" sz="quarter" idx="2"/>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4757" name="Rectangle 5"/>
          <p:cNvSpPr>
            <a:spLocks noGrp="1" noChangeArrowheads="1"/>
          </p:cNvSpPr>
          <p:nvPr>
            <p:ph type="sldNum" sz="quarter" idx="3"/>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965138C-06B1-489C-AB01-8DF466B0679F}" type="slidenum">
              <a:rPr lang="en-US"/>
              <a:pPr>
                <a:defRPr/>
              </a:pPr>
              <a:t>‹#›</a:t>
            </a:fld>
            <a:endParaRPr lang="en-US"/>
          </a:p>
        </p:txBody>
      </p:sp>
    </p:spTree>
    <p:extLst>
      <p:ext uri="{BB962C8B-B14F-4D97-AF65-F5344CB8AC3E}">
        <p14:creationId xmlns:p14="http://schemas.microsoft.com/office/powerpoint/2010/main" val="39588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3731" name="Rectangle 3"/>
          <p:cNvSpPr>
            <a:spLocks noGrp="1" noChangeArrowheads="1"/>
          </p:cNvSpPr>
          <p:nvPr>
            <p:ph type="dt"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6868"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3" name="Rectangle 5"/>
          <p:cNvSpPr>
            <a:spLocks noGrp="1" noChangeArrowheads="1"/>
          </p:cNvSpPr>
          <p:nvPr>
            <p:ph type="body" sz="quarter" idx="3"/>
          </p:nvPr>
        </p:nvSpPr>
        <p:spPr bwMode="auto">
          <a:xfrm>
            <a:off x="1219200" y="3257550"/>
            <a:ext cx="67056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3735" name="Rectangle 7"/>
          <p:cNvSpPr>
            <a:spLocks noGrp="1" noChangeArrowheads="1"/>
          </p:cNvSpPr>
          <p:nvPr>
            <p:ph type="sldNum" sz="quarter" idx="5"/>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7AC75080-AA07-4B45-A3C7-F4086AAE4C37}" type="slidenum">
              <a:rPr lang="en-US"/>
              <a:pPr>
                <a:defRPr/>
              </a:pPr>
              <a:t>‹#›</a:t>
            </a:fld>
            <a:endParaRPr lang="en-US"/>
          </a:p>
        </p:txBody>
      </p:sp>
    </p:spTree>
    <p:extLst>
      <p:ext uri="{BB962C8B-B14F-4D97-AF65-F5344CB8AC3E}">
        <p14:creationId xmlns:p14="http://schemas.microsoft.com/office/powerpoint/2010/main" val="23059188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online.wsj.com/article/SB10001424127887323296504578396670651342096.html?mod=WSJ_hp_LEFTWhatsNewsCollection"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AF21960-910F-4F73-8958-6690D6B84090}" type="slidenum">
              <a:rPr lang="en-US" altLang="en-US" sz="1200" smtClean="0"/>
              <a:pPr/>
              <a:t>2</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03B5BCC-2AD1-4348-85F7-77BB6C53D851}" type="slidenum">
              <a:rPr lang="en-US" altLang="en-US" sz="1200" smtClean="0"/>
              <a:pPr/>
              <a:t>11</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r>
              <a:rPr lang="en-US" altLang="en-US" dirty="0"/>
              <a:t>During the financial crisis, not only did the supply of T-bills increase, but demand for Treasuries as a safe haven investment soared.  Demand increased so much that for the first time ever, yields on 3 month bills fell below zero.  In essence, investors paid the U.S. government to take their money.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9B3A6BE-DFD3-46F8-9FA3-12D526EDDAA9}" type="slidenum">
              <a:rPr lang="en-US" altLang="en-US" sz="1200" smtClean="0"/>
              <a:pPr/>
              <a:t>12</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6F9695B-FD52-4EA1-A6F2-88A44E47FED5}" type="slidenum">
              <a:rPr lang="en-US" altLang="en-US" sz="1200" smtClean="0"/>
              <a:pPr/>
              <a:t>13</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EF85DE2-9759-4302-99B5-8DF95C04B345}" type="slidenum">
              <a:rPr lang="en-US" altLang="en-US" sz="1200" smtClean="0"/>
              <a:pPr/>
              <a:t>14</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2C0A741-6077-4BB2-9A4B-184B69452BBC}" type="slidenum">
              <a:rPr lang="en-US" altLang="en-US" sz="1200" smtClean="0"/>
              <a:pPr/>
              <a:t>15</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511810A-04EC-4C58-973A-A4D70CEAE943}" type="slidenum">
              <a:rPr lang="en-US" altLang="en-US" sz="1200" smtClean="0"/>
              <a:pPr/>
              <a:t>16</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464D996-AAAC-48EC-B549-75ABE8E6A970}" type="slidenum">
              <a:rPr lang="en-US" altLang="en-US" sz="1200" smtClean="0"/>
              <a:pPr/>
              <a:t>17</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r>
              <a:rPr lang="en-US" altLang="en-US" dirty="0"/>
              <a:t>The repo rate is typically lower than the Fed funds rate because repos are collateralized loans.</a:t>
            </a:r>
          </a:p>
          <a:p>
            <a:endParaRPr lang="en-US" altLang="en-US" dirty="0"/>
          </a:p>
          <a:p>
            <a:r>
              <a:rPr lang="en-US" altLang="en-US" dirty="0"/>
              <a:t>If risky securities are pledged as collateral, the fund’s lender may require a larger ‘haircut,’ i.e. repos normally have to be slightly overcollateralized.  For instance, to borrow $100 the repo seller would have to sell securities currently worth $102, for a $2 haircut. </a:t>
            </a:r>
          </a:p>
          <a:p>
            <a:endParaRPr lang="en-US" altLang="en-US" dirty="0"/>
          </a:p>
          <a:p>
            <a:r>
              <a:rPr lang="en-US" altLang="en-US" dirty="0"/>
              <a:t>Bank of America (</a:t>
            </a:r>
            <a:r>
              <a:rPr lang="en-US" altLang="en-US" dirty="0" err="1"/>
              <a:t>BofA</a:t>
            </a:r>
            <a:r>
              <a:rPr lang="en-US" altLang="en-US" dirty="0"/>
              <a:t>) used repos to hide about $10.7 billion of debt from the public from 2007 to 2009.  Under accounting rules if the value of the securities pledged on the repo are worth 105% of the cash received the borrowing firm (</a:t>
            </a:r>
            <a:r>
              <a:rPr lang="en-US" altLang="en-US" dirty="0" err="1"/>
              <a:t>BofA</a:t>
            </a:r>
            <a:r>
              <a:rPr lang="en-US" altLang="en-US" dirty="0"/>
              <a:t>) can book the transaction as an asset sale rather than as a loan.  So for the term of the repo the borrower can report lower leverage ratios (i.e., it will have a higher equity to asset ratio).  If these transactions occur a few days before a financial report date such as the end of a quarter, the firm can appear to be safer than it actually is.  The strategy is called a ‘Repo 105’ strategy because of the 105% collateral requirement.  It is actually not allowed under U.S. law but may be allowed for European subsidiaries under British laws. Lehman Brothers used a similar strategy to hide debt amounts of between $8 billion and $15 billion in 2007 and 2008.</a:t>
            </a:r>
          </a:p>
          <a:p>
            <a:r>
              <a:rPr lang="en-US" altLang="en-US" dirty="0"/>
              <a:t> Merced, M and J. </a:t>
            </a:r>
            <a:r>
              <a:rPr lang="en-US" altLang="en-US" dirty="0" err="1"/>
              <a:t>Werdigier</a:t>
            </a:r>
            <a:r>
              <a:rPr lang="en-US" altLang="en-US" dirty="0"/>
              <a:t>. The Origins of </a:t>
            </a:r>
            <a:r>
              <a:rPr lang="en-US" altLang="en-US" dirty="0" err="1"/>
              <a:t>Lehmans</a:t>
            </a:r>
            <a:r>
              <a:rPr lang="en-US" altLang="en-US" dirty="0"/>
              <a:t> Repo 105.  Investment Banking, NY Times </a:t>
            </a:r>
            <a:r>
              <a:rPr lang="en-US" altLang="en-US" dirty="0" err="1"/>
              <a:t>Dealbook</a:t>
            </a:r>
            <a:r>
              <a:rPr lang="en-US" altLang="en-US" dirty="0"/>
              <a:t>, March 12, 2010.</a:t>
            </a:r>
          </a:p>
          <a:p>
            <a:endParaRPr lang="en-US" altLang="en-US" dirty="0"/>
          </a:p>
          <a:p>
            <a:r>
              <a:rPr lang="en-US" altLang="en-US" dirty="0"/>
              <a:t>Inability to roll over their repo financing of their extensive mortgage holdings was one factor that led to the collapse of Bear Stearns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5C889B4-3B35-4BE8-83D2-2998A507A144}" type="slidenum">
              <a:rPr lang="en-US" altLang="en-US" sz="1200" smtClean="0"/>
              <a:pPr/>
              <a:t>18</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r>
              <a:rPr lang="en-US" altLang="en-US"/>
              <a:t>The repo rate is typically lower than the Fed funds rate because repos are collateralized loans.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71FD10A-3D75-4890-B437-A7E6E91F1F49}" type="slidenum">
              <a:rPr lang="en-US" altLang="en-US" sz="1200" smtClean="0"/>
              <a:pPr/>
              <a:t>19</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E347F4-E84C-4311-B1C0-FCA98D461B70}" type="slidenum">
              <a:rPr lang="en-US" altLang="en-US" sz="1200" smtClean="0"/>
              <a:pPr/>
              <a:t>20</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D7DC93E-6A68-485E-BD50-35FCB9BFC7AB}" type="slidenum">
              <a:rPr lang="en-US" altLang="en-US" sz="1200" smtClean="0"/>
              <a:pPr/>
              <a:t>3</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r>
              <a:rPr lang="en-US" altLang="en-US"/>
              <a:t>Note that i</a:t>
            </a:r>
            <a:r>
              <a:rPr lang="en-US" altLang="en-US" baseline="-25000"/>
              <a:t>bey</a:t>
            </a:r>
            <a:r>
              <a:rPr lang="en-US" altLang="en-US"/>
              <a:t> is an APR.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0DBD105-8AB2-42A1-8314-9418F5F5754E}" type="slidenum">
              <a:rPr lang="en-US" altLang="en-US" sz="1200" smtClean="0"/>
              <a:pPr/>
              <a:t>21</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10F92C6-0FF3-4358-9FAC-A0F92FFC15C5}" type="slidenum">
              <a:rPr lang="en-US" altLang="en-US" sz="1200" smtClean="0"/>
              <a:pPr/>
              <a:t>22</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6726043-EC8B-4A58-89B3-D72D27FF785D}" type="slidenum">
              <a:rPr lang="en-US" altLang="en-US" sz="1200" smtClean="0"/>
              <a:pPr/>
              <a:t>23</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879CDE8-BCBF-430C-9565-A8852606CD1C}" type="slidenum">
              <a:rPr lang="en-US" altLang="en-US" sz="1200" smtClean="0"/>
              <a:pPr/>
              <a:t>24</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6FA9DE3-4E22-4FF3-B9FD-4BE12592C60C}" type="slidenum">
              <a:rPr lang="en-US" altLang="en-US" sz="1200" smtClean="0"/>
              <a:pPr/>
              <a:t>25</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2501989-7592-43ED-A9D8-85200F36713F}" type="slidenum">
              <a:rPr lang="en-US" altLang="en-US" sz="1200" smtClean="0"/>
              <a:pPr/>
              <a:t>26</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6F3D0D8-0E8C-4E09-9AC0-6E6FD0DEC8BB}" type="slidenum">
              <a:rPr lang="en-US" altLang="en-US" sz="1200" smtClean="0"/>
              <a:pPr/>
              <a:t>27</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1CEA2F1-CF06-41E7-BF4E-B84F230C71C6}" type="slidenum">
              <a:rPr lang="en-US" altLang="en-US" sz="1200" smtClean="0"/>
              <a:pPr/>
              <a:t>28</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0A3DBF8-2A63-479D-9F5A-6409E3C13BA2}" type="slidenum">
              <a:rPr lang="en-US" altLang="en-US" sz="1200" smtClean="0"/>
              <a:pPr/>
              <a:t>29</a:t>
            </a:fld>
            <a:endParaRPr lang="en-US" altLang="en-US"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r>
              <a:rPr lang="en-US" altLang="en-US" dirty="0"/>
              <a:t>Details of how the manipulation was accomplished to earn profits may be found in the Wall Street Journal Online article of 5/2/13: Clubby London Trading Scene Fostered Libor Rate-Fixing Scandal </a:t>
            </a:r>
            <a:r>
              <a:rPr lang="en-US" altLang="en-US" u="sng" dirty="0">
                <a:hlinkClick r:id="rId3"/>
              </a:rPr>
              <a:t>http://online.wsj.com/article/SB10001424127887323296504578396670651342096.html?mod=WSJ_hp_LEFTWhatsNewsCollection</a:t>
            </a:r>
            <a:r>
              <a:rPr lang="en-US" altLang="en-US" dirty="0"/>
              <a:t>.</a:t>
            </a:r>
          </a:p>
          <a:p>
            <a:r>
              <a:rPr lang="en-US" altLang="en-US" dirty="0"/>
              <a:t> </a:t>
            </a:r>
          </a:p>
          <a:p>
            <a:r>
              <a:rPr lang="en-US" altLang="en-US" dirty="0"/>
              <a:t>UBS was fined $1.52 billion, RBS $612 million and Barclays $450 million.  J. P. Morgan and Deutsche-Bank are now facing fines from European Union regulators.  As a result of the scandal the BBA is no longer allowed to publish LIBOR. ICE now publishes LIBOR. LIBOR is available in various maturities for the following currencies: USD, CHF (Swiss franc), GBP, JPY, CAD, Euro, AUD, DKK (Danish krone), NZD, and the SEK (Swedish krona). More disturbingly, The Federal Reserve Bank of New York and the Bank of England may have known of the manipulation as early as 2007 and a trader alleges that manipulation has occurred since 1991.  This is one more instance of the need to emphasize ethics in business.  LIBOR is the base rate on literally trillions of dollars of derivatives.  LIBOR also is the base rate for many loans, including adjustable rate loans.  </a:t>
            </a:r>
          </a:p>
          <a:p>
            <a:endParaRPr lang="en-US"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6C1EA09-ABC6-412E-BAC4-63D23BA64D23}" type="slidenum">
              <a:rPr lang="en-US" altLang="en-US" sz="1200" smtClean="0"/>
              <a:pPr/>
              <a:t>31</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88914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7111883-8367-4A63-8BCF-D996D63CFA25}" type="slidenum">
              <a:rPr lang="en-US" altLang="en-US" sz="1200" smtClean="0"/>
              <a:pPr/>
              <a:t>4</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r>
              <a:rPr lang="en-US" altLang="en-US" dirty="0"/>
              <a:t>Note the denominator is the face value rather than the purchase price P</a:t>
            </a:r>
            <a:r>
              <a:rPr lang="en-US" altLang="en-US" baseline="-25000" dirty="0"/>
              <a:t>0</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082F17E-05F8-4540-A4EE-373CE88E0B19}" type="slidenum">
              <a:rPr lang="en-US" altLang="en-US" sz="1200" smtClean="0"/>
              <a:pPr/>
              <a:t>5</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r>
              <a:rPr lang="en-US" altLang="en-US" dirty="0"/>
              <a:t>Notice the two differences with the BEY – 1) the denominator is P0 rather than the face value and 2) the calculation uses 365 rather than 360 days.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37D5999-D3BC-419C-AB40-BE395C354CA4}" type="slidenum">
              <a:rPr lang="en-US" altLang="en-US" sz="1200" smtClean="0"/>
              <a:pPr/>
              <a:t>6</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3094FFA-CEE1-45CE-8033-69157148729C}" type="slidenum">
              <a:rPr lang="en-US" altLang="en-US" sz="1200" smtClean="0"/>
              <a:pPr/>
              <a:t>7</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05626D9-1B61-4023-B733-8EC3449994B5}" type="slidenum">
              <a:rPr lang="en-US" altLang="en-US" sz="1200" smtClean="0"/>
              <a:pPr/>
              <a:t>8</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320E0B2-5049-41C8-B677-E1409CF43216}" type="slidenum">
              <a:rPr lang="en-US" altLang="en-US" sz="1200" smtClean="0"/>
              <a:pPr/>
              <a:t>9</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541F451-464E-49B7-BBA6-D959BE19343D}" type="slidenum">
              <a:rPr lang="en-US" altLang="en-US" sz="1200" smtClean="0"/>
              <a:pPr/>
              <a:t>10</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3"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665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07AC51BE-A129-4E2A-956D-A14092C13F4F}" type="datetime1">
              <a:rPr lang="en-US" smtClean="0"/>
              <a:t>2/22/2018</a:t>
            </a:fld>
            <a:endParaRPr lang="en-US" altLang="en-US"/>
          </a:p>
        </p:txBody>
      </p:sp>
    </p:spTree>
    <p:extLst>
      <p:ext uri="{BB962C8B-B14F-4D97-AF65-F5344CB8AC3E}">
        <p14:creationId xmlns:p14="http://schemas.microsoft.com/office/powerpoint/2010/main" val="1289865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E8D75C2-344D-42FD-BF74-59383C343DDA}"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8E3CB2CC-DB21-4CF4-BC46-747E66202C8B}" type="slidenum">
              <a:rPr lang="en-US" altLang="en-US"/>
              <a:pPr>
                <a:defRPr/>
              </a:pPr>
              <a:t>‹#›</a:t>
            </a:fld>
            <a:endParaRPr lang="en-US" altLang="en-US"/>
          </a:p>
        </p:txBody>
      </p:sp>
    </p:spTree>
    <p:extLst>
      <p:ext uri="{BB962C8B-B14F-4D97-AF65-F5344CB8AC3E}">
        <p14:creationId xmlns:p14="http://schemas.microsoft.com/office/powerpoint/2010/main" val="382616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90C68D7-A63A-4AFE-8DF1-401F0DAF0778}"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45ECAC15-0735-472F-B9ED-7262DA24DCF9}" type="slidenum">
              <a:rPr lang="en-US" altLang="en-US"/>
              <a:pPr>
                <a:defRPr/>
              </a:pPr>
              <a:t>‹#›</a:t>
            </a:fld>
            <a:endParaRPr lang="en-US" altLang="en-US"/>
          </a:p>
        </p:txBody>
      </p:sp>
    </p:spTree>
    <p:extLst>
      <p:ext uri="{BB962C8B-B14F-4D97-AF65-F5344CB8AC3E}">
        <p14:creationId xmlns:p14="http://schemas.microsoft.com/office/powerpoint/2010/main" val="335781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350C078E-F6CA-41D4-83C5-B3F246DB3684}"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59A9C0D6-D434-4F10-B6ED-560477096D9B}" type="slidenum">
              <a:rPr lang="en-US" altLang="en-US"/>
              <a:pPr>
                <a:defRPr/>
              </a:pPr>
              <a:t>‹#›</a:t>
            </a:fld>
            <a:endParaRPr lang="en-US" altLang="en-US"/>
          </a:p>
        </p:txBody>
      </p:sp>
    </p:spTree>
    <p:extLst>
      <p:ext uri="{BB962C8B-B14F-4D97-AF65-F5344CB8AC3E}">
        <p14:creationId xmlns:p14="http://schemas.microsoft.com/office/powerpoint/2010/main" val="233117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EAC38F66-FEC4-4548-91F5-8471979CB2A4}"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517B76D8-BCC1-4680-97C9-BC6DBD7C580F}" type="slidenum">
              <a:rPr lang="en-US" altLang="en-US"/>
              <a:pPr>
                <a:defRPr/>
              </a:pPr>
              <a:t>‹#›</a:t>
            </a:fld>
            <a:endParaRPr lang="en-US" altLang="en-US"/>
          </a:p>
        </p:txBody>
      </p:sp>
    </p:spTree>
    <p:extLst>
      <p:ext uri="{BB962C8B-B14F-4D97-AF65-F5344CB8AC3E}">
        <p14:creationId xmlns:p14="http://schemas.microsoft.com/office/powerpoint/2010/main" val="28591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9A7D3C5D-1FA9-4BEB-B971-F4AA61F1E875}"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7BBE55FB-A17B-440F-B078-DA55C1AA280E}" type="slidenum">
              <a:rPr lang="en-US" altLang="en-US"/>
              <a:pPr>
                <a:defRPr/>
              </a:pPr>
              <a:t>‹#›</a:t>
            </a:fld>
            <a:endParaRPr lang="en-US" altLang="en-US"/>
          </a:p>
        </p:txBody>
      </p:sp>
    </p:spTree>
    <p:extLst>
      <p:ext uri="{BB962C8B-B14F-4D97-AF65-F5344CB8AC3E}">
        <p14:creationId xmlns:p14="http://schemas.microsoft.com/office/powerpoint/2010/main" val="2817883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1ACF6F56-9B76-4B7B-8F4A-0A8CF3E21A54}" type="datetime1">
              <a:rPr lang="en-US" smtClean="0"/>
              <a:t>2/22/2018</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69C0E3F2-CDE1-4A78-B153-0DA6D761DB77}" type="slidenum">
              <a:rPr lang="en-US" altLang="en-US"/>
              <a:pPr>
                <a:defRPr/>
              </a:pPr>
              <a:t>‹#›</a:t>
            </a:fld>
            <a:endParaRPr lang="en-US" altLang="en-US"/>
          </a:p>
        </p:txBody>
      </p:sp>
    </p:spTree>
    <p:extLst>
      <p:ext uri="{BB962C8B-B14F-4D97-AF65-F5344CB8AC3E}">
        <p14:creationId xmlns:p14="http://schemas.microsoft.com/office/powerpoint/2010/main" val="2268667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B6D20D57-970C-471C-AAC4-8317855944CD}" type="datetime1">
              <a:rPr lang="en-US" smtClean="0"/>
              <a:t>2/22/2018</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260C6EED-9B73-4BC9-AB9E-602D37DEDD08}" type="slidenum">
              <a:rPr lang="en-US" altLang="en-US"/>
              <a:pPr>
                <a:defRPr/>
              </a:pPr>
              <a:t>‹#›</a:t>
            </a:fld>
            <a:endParaRPr lang="en-US" altLang="en-US"/>
          </a:p>
        </p:txBody>
      </p:sp>
    </p:spTree>
    <p:extLst>
      <p:ext uri="{BB962C8B-B14F-4D97-AF65-F5344CB8AC3E}">
        <p14:creationId xmlns:p14="http://schemas.microsoft.com/office/powerpoint/2010/main" val="1808421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CB297550-4513-4EF2-99FA-9FFA916B7082}" type="datetime1">
              <a:rPr lang="en-US" smtClean="0"/>
              <a:t>2/22/2018</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60FA12DA-135D-4C97-9BE9-9E99A9EB3288}" type="slidenum">
              <a:rPr lang="en-US" altLang="en-US"/>
              <a:pPr>
                <a:defRPr/>
              </a:pPr>
              <a:t>‹#›</a:t>
            </a:fld>
            <a:endParaRPr lang="en-US" altLang="en-US"/>
          </a:p>
        </p:txBody>
      </p:sp>
    </p:spTree>
    <p:extLst>
      <p:ext uri="{BB962C8B-B14F-4D97-AF65-F5344CB8AC3E}">
        <p14:creationId xmlns:p14="http://schemas.microsoft.com/office/powerpoint/2010/main" val="3408131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4118817-A334-40BF-A7C4-F81FB11B4624}"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62AB747F-F1B1-4471-85CB-502B0FC99D99}" type="slidenum">
              <a:rPr lang="en-US" altLang="en-US"/>
              <a:pPr>
                <a:defRPr/>
              </a:pPr>
              <a:t>‹#›</a:t>
            </a:fld>
            <a:endParaRPr lang="en-US" altLang="en-US"/>
          </a:p>
        </p:txBody>
      </p:sp>
    </p:spTree>
    <p:extLst>
      <p:ext uri="{BB962C8B-B14F-4D97-AF65-F5344CB8AC3E}">
        <p14:creationId xmlns:p14="http://schemas.microsoft.com/office/powerpoint/2010/main" val="2903015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9456EAB-86B8-4B52-8160-8090EFED2514}"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94CEA71A-DDE0-451C-9101-618267115782}" type="slidenum">
              <a:rPr lang="en-US" altLang="en-US"/>
              <a:pPr>
                <a:defRPr/>
              </a:pPr>
              <a:t>‹#›</a:t>
            </a:fld>
            <a:endParaRPr lang="en-US" altLang="en-US"/>
          </a:p>
        </p:txBody>
      </p:sp>
    </p:spTree>
    <p:extLst>
      <p:ext uri="{BB962C8B-B14F-4D97-AF65-F5344CB8AC3E}">
        <p14:creationId xmlns:p14="http://schemas.microsoft.com/office/powerpoint/2010/main" val="342432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4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B39C9366-4E6F-4B0B-AE7C-6ADB8A66F850}" type="datetime1">
              <a:rPr lang="en-US" smtClean="0"/>
              <a:t>2/22/2018</a:t>
            </a:fld>
            <a:endParaRPr lang="en-US" altLang="en-US"/>
          </a:p>
        </p:txBody>
      </p:sp>
      <p:sp>
        <p:nvSpPr>
          <p:cNvPr id="6554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554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538B7B21-83DF-42C6-B587-19FAC8C32DA2}"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16.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16.bin"/><Relationship Id="rId5" Type="http://schemas.openxmlformats.org/officeDocument/2006/relationships/image" Target="../media/image15.wmf"/><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7.wmf"/><Relationship Id="rId4" Type="http://schemas.openxmlformats.org/officeDocument/2006/relationships/oleObject" Target="../embeddings/oleObject17.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22.e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5.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4.wmf"/><Relationship Id="rId4" Type="http://schemas.openxmlformats.org/officeDocument/2006/relationships/oleObject" Target="../embeddings/oleObject4.bin"/><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6.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9.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2.bin"/><Relationship Id="rId5" Type="http://schemas.openxmlformats.org/officeDocument/2006/relationships/image" Target="../media/image11.wmf"/><Relationship Id="rId4"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image" Target="../media/image13.wmf"/><Relationship Id="rId4"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Five</a:t>
            </a:r>
          </a:p>
        </p:txBody>
      </p:sp>
      <p:sp>
        <p:nvSpPr>
          <p:cNvPr id="3075" name="Rectangle 5"/>
          <p:cNvSpPr>
            <a:spLocks noGrp="1" noChangeArrowheads="1"/>
          </p:cNvSpPr>
          <p:nvPr>
            <p:ph type="subTitle" idx="1"/>
          </p:nvPr>
        </p:nvSpPr>
        <p:spPr/>
        <p:txBody>
          <a:bodyPr/>
          <a:lstStyle/>
          <a:p>
            <a:pPr eaLnBrk="1" hangingPunct="1"/>
            <a:r>
              <a:rPr lang="en-US" altLang="en-US" sz="5500"/>
              <a:t>Money Markets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nchor="ctr"/>
          <a:lstStyle/>
          <a:p>
            <a:pPr eaLnBrk="1" hangingPunct="1"/>
            <a:r>
              <a:rPr lang="en-US" altLang="en-US" sz="3500"/>
              <a:t>Money Market Instruments</a:t>
            </a:r>
          </a:p>
        </p:txBody>
      </p:sp>
      <p:sp>
        <p:nvSpPr>
          <p:cNvPr id="122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dirty="0"/>
              <a:t>Treasury bills (T-bills)</a:t>
            </a:r>
          </a:p>
          <a:p>
            <a:pPr eaLnBrk="1" hangingPunct="1"/>
            <a:r>
              <a:rPr lang="en-US" altLang="en-US" dirty="0"/>
              <a:t>Federal funds (fed funds)</a:t>
            </a:r>
          </a:p>
          <a:p>
            <a:pPr eaLnBrk="1" hangingPunct="1"/>
            <a:r>
              <a:rPr lang="en-US" altLang="en-US" dirty="0"/>
              <a:t>Repurchase agreements (repos or RP)</a:t>
            </a:r>
          </a:p>
          <a:p>
            <a:pPr eaLnBrk="1" hangingPunct="1"/>
            <a:r>
              <a:rPr lang="en-US" altLang="en-US" dirty="0"/>
              <a:t>Commercial paper (CP)</a:t>
            </a:r>
          </a:p>
          <a:p>
            <a:pPr eaLnBrk="1" hangingPunct="1"/>
            <a:r>
              <a:rPr lang="en-US" altLang="en-US" dirty="0"/>
              <a:t>Negotiable certificates of deposit (CD)</a:t>
            </a:r>
          </a:p>
          <a:p>
            <a:pPr eaLnBrk="1" hangingPunct="1"/>
            <a:r>
              <a:rPr lang="en-US" altLang="en-US" dirty="0"/>
              <a:t>Banker’s acceptances (BA)</a:t>
            </a:r>
          </a:p>
        </p:txBody>
      </p:sp>
      <p:sp>
        <p:nvSpPr>
          <p:cNvPr id="2" name="Footer Placeholder 1">
            <a:extLst>
              <a:ext uri="{FF2B5EF4-FFF2-40B4-BE49-F238E27FC236}">
                <a16:creationId xmlns:a16="http://schemas.microsoft.com/office/drawing/2014/main" id="{A31F2B9B-44BC-4E05-B039-8B5ECD6EB013}"/>
              </a:ext>
            </a:extLst>
          </p:cNvPr>
          <p:cNvSpPr>
            <a:spLocks noGrp="1"/>
          </p:cNvSpPr>
          <p:nvPr>
            <p:ph type="ftr" sz="quarter" idx="11"/>
          </p:nvPr>
        </p:nvSpPr>
        <p:spPr>
          <a:xfrm>
            <a:off x="1653220" y="6248400"/>
            <a:ext cx="622161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p:txBody>
          <a:bodyPr anchor="ctr"/>
          <a:lstStyle/>
          <a:p>
            <a:pPr eaLnBrk="1" hangingPunct="1"/>
            <a:r>
              <a:rPr lang="en-US" altLang="en-US" sz="3500" dirty="0"/>
              <a:t>Treasury Bills (T-Bills)</a:t>
            </a:r>
          </a:p>
        </p:txBody>
      </p:sp>
      <p:sp>
        <p:nvSpPr>
          <p:cNvPr id="1331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T-Bills </a:t>
            </a:r>
            <a:r>
              <a:rPr lang="en-US" altLang="en-US" dirty="0"/>
              <a:t>are short-term debt obligations issued by the U.S. government</a:t>
            </a:r>
          </a:p>
          <a:p>
            <a:pPr eaLnBrk="1" hangingPunct="1"/>
            <a:r>
              <a:rPr lang="en-US" altLang="en-US" dirty="0"/>
              <a:t>T-bills are virtually default risk free, are highly liquid, and have little interest rate risk</a:t>
            </a:r>
          </a:p>
          <a:p>
            <a:pPr eaLnBrk="1" hangingPunct="1"/>
            <a:r>
              <a:rPr lang="en-US" altLang="en-US" dirty="0"/>
              <a:t>The Federal Reserve buys and sells T-bills to implement monetary policy</a:t>
            </a:r>
          </a:p>
          <a:p>
            <a:pPr eaLnBrk="1" hangingPunct="1"/>
            <a:r>
              <a:rPr lang="en-US" altLang="en-US" dirty="0"/>
              <a:t>Strong international demand for T-bills as safe haven investment</a:t>
            </a:r>
          </a:p>
          <a:p>
            <a:pPr marL="0" indent="0" eaLnBrk="1" hangingPunct="1">
              <a:buNone/>
            </a:pPr>
            <a:endParaRPr lang="en-US" altLang="en-US" dirty="0"/>
          </a:p>
        </p:txBody>
      </p:sp>
      <p:sp>
        <p:nvSpPr>
          <p:cNvPr id="2" name="Footer Placeholder 1">
            <a:extLst>
              <a:ext uri="{FF2B5EF4-FFF2-40B4-BE49-F238E27FC236}">
                <a16:creationId xmlns:a16="http://schemas.microsoft.com/office/drawing/2014/main" id="{7739695A-E484-4B44-B7DC-24A128377749}"/>
              </a:ext>
            </a:extLst>
          </p:cNvPr>
          <p:cNvSpPr>
            <a:spLocks noGrp="1"/>
          </p:cNvSpPr>
          <p:nvPr>
            <p:ph type="ftr" sz="quarter" idx="11"/>
          </p:nvPr>
        </p:nvSpPr>
        <p:spPr>
          <a:xfrm>
            <a:off x="1269170" y="6248400"/>
            <a:ext cx="622161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idx="4294967295"/>
          </p:nvPr>
        </p:nvSpPr>
        <p:spPr/>
        <p:txBody>
          <a:bodyPr anchor="ctr"/>
          <a:lstStyle/>
          <a:p>
            <a:pPr eaLnBrk="1" hangingPunct="1"/>
            <a:r>
              <a:rPr lang="en-US" altLang="en-US" sz="3500"/>
              <a:t>T-Bill Auctions</a:t>
            </a:r>
          </a:p>
        </p:txBody>
      </p:sp>
      <p:sp>
        <p:nvSpPr>
          <p:cNvPr id="1536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13- and 26-week T-bills are auctioned weekly, other maturities available</a:t>
            </a:r>
          </a:p>
          <a:p>
            <a:pPr eaLnBrk="1" hangingPunct="1">
              <a:lnSpc>
                <a:spcPct val="90000"/>
              </a:lnSpc>
            </a:pPr>
            <a:r>
              <a:rPr lang="en-US" altLang="en-US" sz="2600" dirty="0"/>
              <a:t>Bids are submitted by government securities dealers, financial and nonfinancial corporations, and individuals</a:t>
            </a:r>
          </a:p>
          <a:p>
            <a:pPr eaLnBrk="1" hangingPunct="1">
              <a:lnSpc>
                <a:spcPct val="90000"/>
              </a:lnSpc>
            </a:pPr>
            <a:r>
              <a:rPr lang="en-US" altLang="en-US" sz="2600" dirty="0"/>
              <a:t>Bids can be competitive or noncompetitive</a:t>
            </a:r>
          </a:p>
          <a:p>
            <a:pPr lvl="1" eaLnBrk="1" hangingPunct="1">
              <a:lnSpc>
                <a:spcPct val="90000"/>
              </a:lnSpc>
            </a:pPr>
            <a:r>
              <a:rPr lang="en-US" altLang="en-US" sz="2200" dirty="0"/>
              <a:t>Competitive bids specify the amount of par value of bills desired and the discount yield, rather than the price</a:t>
            </a:r>
          </a:p>
          <a:p>
            <a:pPr lvl="1" eaLnBrk="1" hangingPunct="1">
              <a:lnSpc>
                <a:spcPct val="90000"/>
              </a:lnSpc>
            </a:pPr>
            <a:r>
              <a:rPr lang="en-US" altLang="en-US" sz="2200" dirty="0"/>
              <a:t>Noncompetitive bidders get preferential allocation and agree to pay the lowest price of the winning competitive bids</a:t>
            </a:r>
          </a:p>
        </p:txBody>
      </p:sp>
      <p:sp>
        <p:nvSpPr>
          <p:cNvPr id="2" name="Footer Placeholder 1">
            <a:extLst>
              <a:ext uri="{FF2B5EF4-FFF2-40B4-BE49-F238E27FC236}">
                <a16:creationId xmlns:a16="http://schemas.microsoft.com/office/drawing/2014/main" id="{CF008C2E-91E5-4559-B0B7-E7240C78BC47}"/>
              </a:ext>
            </a:extLst>
          </p:cNvPr>
          <p:cNvSpPr>
            <a:spLocks noGrp="1"/>
          </p:cNvSpPr>
          <p:nvPr>
            <p:ph type="ftr" sz="quarter" idx="11"/>
          </p:nvPr>
        </p:nvSpPr>
        <p:spPr>
          <a:xfrm>
            <a:off x="1845245" y="6248400"/>
            <a:ext cx="61557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Line 3"/>
          <p:cNvSpPr>
            <a:spLocks noChangeShapeType="1"/>
          </p:cNvSpPr>
          <p:nvPr/>
        </p:nvSpPr>
        <p:spPr bwMode="auto">
          <a:xfrm>
            <a:off x="1828800" y="2286000"/>
            <a:ext cx="0" cy="3276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8" name="Line 4"/>
          <p:cNvSpPr>
            <a:spLocks noChangeShapeType="1"/>
          </p:cNvSpPr>
          <p:nvPr/>
        </p:nvSpPr>
        <p:spPr bwMode="auto">
          <a:xfrm>
            <a:off x="1828800" y="5562600"/>
            <a:ext cx="5410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9" name="Text Box 5"/>
          <p:cNvSpPr txBox="1">
            <a:spLocks noChangeArrowheads="1"/>
          </p:cNvSpPr>
          <p:nvPr/>
        </p:nvSpPr>
        <p:spPr bwMode="auto">
          <a:xfrm>
            <a:off x="7256463" y="5181600"/>
            <a:ext cx="14303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Quantity of</a:t>
            </a:r>
          </a:p>
          <a:p>
            <a:r>
              <a:rPr lang="en-US" altLang="en-US" sz="2000" b="1"/>
              <a:t>T-bills</a:t>
            </a:r>
            <a:endParaRPr lang="en-US" altLang="en-US" sz="1800"/>
          </a:p>
        </p:txBody>
      </p:sp>
      <p:sp>
        <p:nvSpPr>
          <p:cNvPr id="16390" name="Text Box 6"/>
          <p:cNvSpPr txBox="1">
            <a:spLocks noChangeArrowheads="1"/>
          </p:cNvSpPr>
          <p:nvPr/>
        </p:nvSpPr>
        <p:spPr bwMode="auto">
          <a:xfrm>
            <a:off x="533400" y="2346325"/>
            <a:ext cx="11922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Bid Price</a:t>
            </a:r>
            <a:endParaRPr lang="en-US" altLang="en-US" sz="1800"/>
          </a:p>
        </p:txBody>
      </p:sp>
      <p:cxnSp>
        <p:nvCxnSpPr>
          <p:cNvPr id="16391" name="AutoShape 7"/>
          <p:cNvCxnSpPr>
            <a:cxnSpLocks noChangeShapeType="1"/>
          </p:cNvCxnSpPr>
          <p:nvPr/>
        </p:nvCxnSpPr>
        <p:spPr bwMode="auto">
          <a:xfrm>
            <a:off x="2420938" y="3124200"/>
            <a:ext cx="703262" cy="3810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2" name="AutoShape 8"/>
          <p:cNvCxnSpPr>
            <a:cxnSpLocks noChangeShapeType="1"/>
          </p:cNvCxnSpPr>
          <p:nvPr/>
        </p:nvCxnSpPr>
        <p:spPr bwMode="auto">
          <a:xfrm>
            <a:off x="3048000" y="3505200"/>
            <a:ext cx="457200" cy="3810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3" name="AutoShape 9"/>
          <p:cNvCxnSpPr>
            <a:cxnSpLocks noChangeShapeType="1"/>
          </p:cNvCxnSpPr>
          <p:nvPr/>
        </p:nvCxnSpPr>
        <p:spPr bwMode="auto">
          <a:xfrm>
            <a:off x="3505200" y="3886200"/>
            <a:ext cx="457200" cy="3810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4" name="AutoShape 10"/>
          <p:cNvCxnSpPr>
            <a:cxnSpLocks noChangeShapeType="1"/>
          </p:cNvCxnSpPr>
          <p:nvPr/>
        </p:nvCxnSpPr>
        <p:spPr bwMode="auto">
          <a:xfrm>
            <a:off x="3902075" y="4267200"/>
            <a:ext cx="593725" cy="3810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5" name="AutoShape 11"/>
          <p:cNvCxnSpPr>
            <a:cxnSpLocks noChangeShapeType="1"/>
          </p:cNvCxnSpPr>
          <p:nvPr/>
        </p:nvCxnSpPr>
        <p:spPr bwMode="auto">
          <a:xfrm>
            <a:off x="4419600" y="4648200"/>
            <a:ext cx="533400" cy="3810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6" name="AutoShape 12"/>
          <p:cNvCxnSpPr>
            <a:cxnSpLocks noChangeShapeType="1"/>
          </p:cNvCxnSpPr>
          <p:nvPr/>
        </p:nvCxnSpPr>
        <p:spPr bwMode="auto">
          <a:xfrm>
            <a:off x="4953000" y="5029200"/>
            <a:ext cx="457200" cy="304800"/>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97" name="Line 13"/>
          <p:cNvSpPr>
            <a:spLocks noChangeShapeType="1"/>
          </p:cNvSpPr>
          <p:nvPr/>
        </p:nvSpPr>
        <p:spPr bwMode="auto">
          <a:xfrm>
            <a:off x="5410200" y="5334000"/>
            <a:ext cx="9144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6398" name="AutoShape 14"/>
          <p:cNvCxnSpPr>
            <a:cxnSpLocks noChangeShapeType="1"/>
          </p:cNvCxnSpPr>
          <p:nvPr/>
        </p:nvCxnSpPr>
        <p:spPr bwMode="auto">
          <a:xfrm>
            <a:off x="1855788" y="2759075"/>
            <a:ext cx="887412" cy="365125"/>
          </a:xfrm>
          <a:prstGeom prst="bentConnector3">
            <a:avLst>
              <a:gd name="adj1" fmla="val 50000"/>
            </a:avLst>
          </a:prstGeom>
          <a:noFill/>
          <a:ln w="254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99" name="Text Box 15"/>
          <p:cNvSpPr txBox="1">
            <a:spLocks noChangeArrowheads="1"/>
          </p:cNvSpPr>
          <p:nvPr/>
        </p:nvSpPr>
        <p:spPr bwMode="auto">
          <a:xfrm>
            <a:off x="1911350" y="23241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1</a:t>
            </a:r>
          </a:p>
        </p:txBody>
      </p:sp>
      <p:sp>
        <p:nvSpPr>
          <p:cNvPr id="16400" name="Text Box 16"/>
          <p:cNvSpPr txBox="1">
            <a:spLocks noChangeArrowheads="1"/>
          </p:cNvSpPr>
          <p:nvPr/>
        </p:nvSpPr>
        <p:spPr bwMode="auto">
          <a:xfrm>
            <a:off x="2362200" y="26812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2</a:t>
            </a:r>
          </a:p>
        </p:txBody>
      </p:sp>
      <p:sp>
        <p:nvSpPr>
          <p:cNvPr id="16401" name="Text Box 17"/>
          <p:cNvSpPr txBox="1">
            <a:spLocks noChangeArrowheads="1"/>
          </p:cNvSpPr>
          <p:nvPr/>
        </p:nvSpPr>
        <p:spPr bwMode="auto">
          <a:xfrm>
            <a:off x="2825750" y="30622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3</a:t>
            </a:r>
          </a:p>
        </p:txBody>
      </p:sp>
      <p:sp>
        <p:nvSpPr>
          <p:cNvPr id="16402" name="Text Box 18"/>
          <p:cNvSpPr txBox="1">
            <a:spLocks noChangeArrowheads="1"/>
          </p:cNvSpPr>
          <p:nvPr/>
        </p:nvSpPr>
        <p:spPr bwMode="auto">
          <a:xfrm>
            <a:off x="3282950" y="34290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4</a:t>
            </a:r>
          </a:p>
        </p:txBody>
      </p:sp>
      <p:sp>
        <p:nvSpPr>
          <p:cNvPr id="16403" name="Text Box 19"/>
          <p:cNvSpPr txBox="1">
            <a:spLocks noChangeArrowheads="1"/>
          </p:cNvSpPr>
          <p:nvPr/>
        </p:nvSpPr>
        <p:spPr bwMode="auto">
          <a:xfrm>
            <a:off x="3740150" y="38242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5</a:t>
            </a:r>
          </a:p>
        </p:txBody>
      </p:sp>
      <p:sp>
        <p:nvSpPr>
          <p:cNvPr id="16404" name="Text Box 20"/>
          <p:cNvSpPr txBox="1">
            <a:spLocks noChangeArrowheads="1"/>
          </p:cNvSpPr>
          <p:nvPr/>
        </p:nvSpPr>
        <p:spPr bwMode="auto">
          <a:xfrm>
            <a:off x="4273550" y="42052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6</a:t>
            </a:r>
          </a:p>
        </p:txBody>
      </p:sp>
      <p:sp>
        <p:nvSpPr>
          <p:cNvPr id="16405" name="Text Box 21"/>
          <p:cNvSpPr txBox="1">
            <a:spLocks noChangeArrowheads="1"/>
          </p:cNvSpPr>
          <p:nvPr/>
        </p:nvSpPr>
        <p:spPr bwMode="auto">
          <a:xfrm>
            <a:off x="4806950" y="45862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7</a:t>
            </a:r>
          </a:p>
        </p:txBody>
      </p:sp>
      <p:sp>
        <p:nvSpPr>
          <p:cNvPr id="16406" name="Line 22"/>
          <p:cNvSpPr>
            <a:spLocks noChangeShapeType="1"/>
          </p:cNvSpPr>
          <p:nvPr/>
        </p:nvSpPr>
        <p:spPr bwMode="auto">
          <a:xfrm flipV="1">
            <a:off x="4267200" y="2655888"/>
            <a:ext cx="0" cy="2906712"/>
          </a:xfrm>
          <a:prstGeom prst="line">
            <a:avLst/>
          </a:prstGeom>
          <a:noFill/>
          <a:ln w="50800">
            <a:solidFill>
              <a:srgbClr val="007FB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7" name="Line 23"/>
          <p:cNvSpPr>
            <a:spLocks noChangeShapeType="1"/>
          </p:cNvSpPr>
          <p:nvPr/>
        </p:nvSpPr>
        <p:spPr bwMode="auto">
          <a:xfrm flipV="1">
            <a:off x="4648200" y="2682875"/>
            <a:ext cx="0" cy="2879725"/>
          </a:xfrm>
          <a:prstGeom prst="line">
            <a:avLst/>
          </a:prstGeom>
          <a:noFill/>
          <a:ln w="50800">
            <a:solidFill>
              <a:srgbClr val="007FB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8" name="Text Box 24"/>
          <p:cNvSpPr txBox="1">
            <a:spLocks noChangeArrowheads="1"/>
          </p:cNvSpPr>
          <p:nvPr/>
        </p:nvSpPr>
        <p:spPr bwMode="auto">
          <a:xfrm>
            <a:off x="3778250" y="25146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S</a:t>
            </a:r>
            <a:r>
              <a:rPr lang="en-US" altLang="en-US" sz="1800" baseline="-25000"/>
              <a:t>C</a:t>
            </a:r>
            <a:endParaRPr lang="en-US" altLang="en-US" sz="1800"/>
          </a:p>
        </p:txBody>
      </p:sp>
      <p:sp>
        <p:nvSpPr>
          <p:cNvPr id="16409" name="Text Box 25"/>
          <p:cNvSpPr txBox="1">
            <a:spLocks noChangeArrowheads="1"/>
          </p:cNvSpPr>
          <p:nvPr/>
        </p:nvSpPr>
        <p:spPr bwMode="auto">
          <a:xfrm>
            <a:off x="4776788" y="2528888"/>
            <a:ext cx="4048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S</a:t>
            </a:r>
            <a:r>
              <a:rPr lang="en-US" altLang="en-US" sz="1800" baseline="-25000"/>
              <a:t>T</a:t>
            </a:r>
            <a:endParaRPr lang="en-US" altLang="en-US" sz="1800"/>
          </a:p>
        </p:txBody>
      </p:sp>
      <p:sp>
        <p:nvSpPr>
          <p:cNvPr id="16410" name="Line 26"/>
          <p:cNvSpPr>
            <a:spLocks noChangeShapeType="1"/>
          </p:cNvSpPr>
          <p:nvPr/>
        </p:nvSpPr>
        <p:spPr bwMode="auto">
          <a:xfrm>
            <a:off x="4451350" y="2286000"/>
            <a:ext cx="0" cy="533400"/>
          </a:xfrm>
          <a:prstGeom prst="line">
            <a:avLst/>
          </a:prstGeom>
          <a:noFill/>
          <a:ln w="50800">
            <a:solidFill>
              <a:srgbClr val="CC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1" name="Line 27"/>
          <p:cNvSpPr>
            <a:spLocks noChangeShapeType="1"/>
          </p:cNvSpPr>
          <p:nvPr/>
        </p:nvSpPr>
        <p:spPr bwMode="auto">
          <a:xfrm>
            <a:off x="4464050" y="2286000"/>
            <a:ext cx="990600" cy="0"/>
          </a:xfrm>
          <a:prstGeom prst="line">
            <a:avLst/>
          </a:prstGeom>
          <a:noFill/>
          <a:ln w="508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2" name="Text Box 28"/>
          <p:cNvSpPr txBox="1">
            <a:spLocks noChangeArrowheads="1"/>
          </p:cNvSpPr>
          <p:nvPr/>
        </p:nvSpPr>
        <p:spPr bwMode="auto">
          <a:xfrm>
            <a:off x="5365750" y="2071688"/>
            <a:ext cx="2432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Noncompetitive Bids</a:t>
            </a:r>
            <a:endParaRPr lang="en-US" altLang="en-US" sz="1800"/>
          </a:p>
        </p:txBody>
      </p:sp>
      <p:sp>
        <p:nvSpPr>
          <p:cNvPr id="16413" name="Text Box 29"/>
          <p:cNvSpPr txBox="1">
            <a:spLocks noChangeArrowheads="1"/>
          </p:cNvSpPr>
          <p:nvPr/>
        </p:nvSpPr>
        <p:spPr bwMode="auto">
          <a:xfrm>
            <a:off x="533400" y="4343400"/>
            <a:ext cx="119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Stop-out</a:t>
            </a:r>
          </a:p>
          <a:p>
            <a:r>
              <a:rPr lang="en-US" altLang="en-US" sz="1800"/>
              <a:t>price (</a:t>
            </a:r>
            <a:r>
              <a:rPr lang="en-US" altLang="en-US" sz="1800" i="1"/>
              <a:t>P</a:t>
            </a:r>
            <a:r>
              <a:rPr lang="en-US" altLang="en-US" sz="1800" i="1" baseline="-25000"/>
              <a:t>NC</a:t>
            </a:r>
            <a:r>
              <a:rPr lang="en-US" altLang="en-US" sz="1800"/>
              <a:t>)</a:t>
            </a:r>
          </a:p>
        </p:txBody>
      </p:sp>
      <p:sp>
        <p:nvSpPr>
          <p:cNvPr id="16414" name="Line 32"/>
          <p:cNvSpPr>
            <a:spLocks noChangeShapeType="1"/>
          </p:cNvSpPr>
          <p:nvPr/>
        </p:nvSpPr>
        <p:spPr bwMode="auto">
          <a:xfrm>
            <a:off x="1828800" y="4648200"/>
            <a:ext cx="2362200" cy="0"/>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5" name="Rectangle 34"/>
          <p:cNvSpPr>
            <a:spLocks noGrp="1" noChangeArrowheads="1"/>
          </p:cNvSpPr>
          <p:nvPr>
            <p:ph type="title" idx="4294967295"/>
          </p:nvPr>
        </p:nvSpPr>
        <p:spPr/>
        <p:txBody>
          <a:bodyPr anchor="ctr"/>
          <a:lstStyle/>
          <a:p>
            <a:pPr eaLnBrk="1" hangingPunct="1"/>
            <a:r>
              <a:rPr lang="en-US" altLang="en-US" sz="3500" dirty="0"/>
              <a:t>T-Bill Auctions Continued</a:t>
            </a:r>
          </a:p>
        </p:txBody>
      </p:sp>
      <p:sp>
        <p:nvSpPr>
          <p:cNvPr id="2" name="Footer Placeholder 1">
            <a:extLst>
              <a:ext uri="{FF2B5EF4-FFF2-40B4-BE49-F238E27FC236}">
                <a16:creationId xmlns:a16="http://schemas.microsoft.com/office/drawing/2014/main" id="{F0DB4B9E-AD3F-4087-B720-49763B5BF238}"/>
              </a:ext>
            </a:extLst>
          </p:cNvPr>
          <p:cNvSpPr>
            <a:spLocks noGrp="1"/>
          </p:cNvSpPr>
          <p:nvPr>
            <p:ph type="ftr" sz="quarter" idx="11"/>
          </p:nvPr>
        </p:nvSpPr>
        <p:spPr>
          <a:xfrm>
            <a:off x="1855788" y="6248400"/>
            <a:ext cx="6145212"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p:txBody>
          <a:bodyPr anchor="ctr"/>
          <a:lstStyle/>
          <a:p>
            <a:pPr eaLnBrk="1" hangingPunct="1"/>
            <a:r>
              <a:rPr lang="en-US" altLang="en-US" sz="3500"/>
              <a:t>The Secondary Market for T-Bills</a:t>
            </a:r>
          </a:p>
        </p:txBody>
      </p:sp>
      <p:sp>
        <p:nvSpPr>
          <p:cNvPr id="1741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dirty="0"/>
              <a:t>The secondary market for T-bills is the largest of any U.S. money market instrument</a:t>
            </a:r>
          </a:p>
          <a:p>
            <a:pPr eaLnBrk="1" hangingPunct="1"/>
            <a:r>
              <a:rPr lang="en-US" altLang="en-US" sz="2600" dirty="0"/>
              <a:t>23 primary dealers “make” a market in T-bills by buying the majority sold at auction and by creating an active secondary market</a:t>
            </a:r>
          </a:p>
          <a:p>
            <a:pPr lvl="1" eaLnBrk="1" hangingPunct="1"/>
            <a:r>
              <a:rPr lang="en-US" altLang="en-US" sz="2200" dirty="0"/>
              <a:t>Primary dealers trade for themselves and for customers</a:t>
            </a:r>
          </a:p>
          <a:p>
            <a:pPr lvl="1" eaLnBrk="1" hangingPunct="1"/>
            <a:r>
              <a:rPr lang="en-US" altLang="en-US" sz="2200" dirty="0"/>
              <a:t>T-bill purchases and sales are book-entry transactions conducted over </a:t>
            </a:r>
            <a:r>
              <a:rPr lang="en-US" altLang="en-US" sz="2200" dirty="0" err="1"/>
              <a:t>Fedwire</a:t>
            </a:r>
            <a:endParaRPr lang="en-US" altLang="en-US" sz="2200" dirty="0"/>
          </a:p>
          <a:p>
            <a:pPr eaLnBrk="1" hangingPunct="1"/>
            <a:r>
              <a:rPr lang="en-US" altLang="en-US" sz="2600" dirty="0"/>
              <a:t>T-Bills are sold on a discount basis</a:t>
            </a:r>
          </a:p>
        </p:txBody>
      </p:sp>
      <p:sp>
        <p:nvSpPr>
          <p:cNvPr id="2" name="Footer Placeholder 1">
            <a:extLst>
              <a:ext uri="{FF2B5EF4-FFF2-40B4-BE49-F238E27FC236}">
                <a16:creationId xmlns:a16="http://schemas.microsoft.com/office/drawing/2014/main" id="{397B3983-DA59-423B-B12D-5D6E136E5179}"/>
              </a:ext>
            </a:extLst>
          </p:cNvPr>
          <p:cNvSpPr>
            <a:spLocks noGrp="1"/>
          </p:cNvSpPr>
          <p:nvPr>
            <p:ph type="ftr" sz="quarter" idx="11"/>
          </p:nvPr>
        </p:nvSpPr>
        <p:spPr>
          <a:xfrm>
            <a:off x="1691625" y="6248400"/>
            <a:ext cx="618320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T-Bill Prices </a:t>
            </a:r>
          </a:p>
        </p:txBody>
      </p:sp>
      <p:sp>
        <p:nvSpPr>
          <p:cNvPr id="18436"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a:t>T-Bill prices can be calculated from quotes (e.g., from </a:t>
            </a:r>
            <a:r>
              <a:rPr lang="en-US" altLang="en-US" sz="2200" i="1"/>
              <a:t>The Wall Street Journal</a:t>
            </a:r>
            <a:r>
              <a:rPr lang="en-US" altLang="en-US" sz="2200"/>
              <a:t>) by rearranging the discount yield equation</a:t>
            </a:r>
          </a:p>
          <a:p>
            <a:pPr eaLnBrk="1" hangingPunct="1"/>
            <a:endParaRPr lang="en-US" altLang="en-US" sz="2200"/>
          </a:p>
          <a:p>
            <a:pPr eaLnBrk="1" hangingPunct="1"/>
            <a:endParaRPr lang="en-US" altLang="en-US" sz="2200"/>
          </a:p>
          <a:p>
            <a:pPr eaLnBrk="1" hangingPunct="1"/>
            <a:r>
              <a:rPr lang="en-US" altLang="en-US" sz="2200"/>
              <a:t>Or, by rearranging the bond equivalent yield equation</a:t>
            </a:r>
          </a:p>
        </p:txBody>
      </p:sp>
      <p:graphicFrame>
        <p:nvGraphicFramePr>
          <p:cNvPr id="18437" name="Object 4"/>
          <p:cNvGraphicFramePr>
            <a:graphicFrameLocks noGrp="1" noChangeAspect="1"/>
          </p:cNvGraphicFramePr>
          <p:nvPr>
            <p:ph sz="quarter" idx="4294967295"/>
          </p:nvPr>
        </p:nvGraphicFramePr>
        <p:xfrm>
          <a:off x="2733675" y="2647950"/>
          <a:ext cx="3505200" cy="857250"/>
        </p:xfrm>
        <a:graphic>
          <a:graphicData uri="http://schemas.openxmlformats.org/presentationml/2006/ole">
            <mc:AlternateContent xmlns:mc="http://schemas.openxmlformats.org/markup-compatibility/2006">
              <mc:Choice xmlns:v="urn:schemas-microsoft-com:vml" Requires="v">
                <p:oleObj spid="_x0000_s18555" name="Equation" r:id="rId4" imgW="1765300" imgH="431800" progId="Equation.3">
                  <p:embed/>
                </p:oleObj>
              </mc:Choice>
              <mc:Fallback>
                <p:oleObj name="Equation" r:id="rId4" imgW="1765300" imgH="431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3675" y="2647950"/>
                        <a:ext cx="35052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5"/>
          <p:cNvGraphicFramePr>
            <a:graphicFrameLocks noGrp="1" noChangeAspect="1"/>
          </p:cNvGraphicFramePr>
          <p:nvPr>
            <p:ph sz="quarter" idx="4294967295"/>
          </p:nvPr>
        </p:nvGraphicFramePr>
        <p:xfrm>
          <a:off x="2690813" y="4494213"/>
          <a:ext cx="2870200" cy="1435100"/>
        </p:xfrm>
        <a:graphic>
          <a:graphicData uri="http://schemas.openxmlformats.org/presentationml/2006/ole">
            <mc:AlternateContent xmlns:mc="http://schemas.openxmlformats.org/markup-compatibility/2006">
              <mc:Choice xmlns:v="urn:schemas-microsoft-com:vml" Requires="v">
                <p:oleObj spid="_x0000_s18556" name="Equation" r:id="rId6" imgW="1422400" imgH="711200" progId="Equation.3">
                  <p:embed/>
                </p:oleObj>
              </mc:Choice>
              <mc:Fallback>
                <p:oleObj name="Equation" r:id="rId6" imgW="1422400" imgH="7112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0813" y="4494213"/>
                        <a:ext cx="28702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B3C18852-FBDE-40B5-8DAB-51F9628F57B6}"/>
              </a:ext>
            </a:extLst>
          </p:cNvPr>
          <p:cNvSpPr>
            <a:spLocks noGrp="1"/>
          </p:cNvSpPr>
          <p:nvPr>
            <p:ph type="ftr" sz="quarter" idx="11"/>
          </p:nvPr>
        </p:nvSpPr>
        <p:spPr>
          <a:xfrm>
            <a:off x="1345979" y="6248400"/>
            <a:ext cx="626001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r>
              <a:rPr lang="en-US" altLang="en-US" sz="3500"/>
              <a:t>Federal Funds</a:t>
            </a:r>
          </a:p>
        </p:txBody>
      </p:sp>
      <p:sp>
        <p:nvSpPr>
          <p:cNvPr id="1946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The </a:t>
            </a:r>
            <a:r>
              <a:rPr lang="en-US" altLang="en-US" sz="2200" b="1" dirty="0"/>
              <a:t>federal funds (fed funds) rate</a:t>
            </a:r>
            <a:r>
              <a:rPr lang="en-US" altLang="en-US" sz="2200" dirty="0"/>
              <a:t> is the target rate in the conduct of monetary policy</a:t>
            </a:r>
          </a:p>
          <a:p>
            <a:pPr eaLnBrk="1" hangingPunct="1"/>
            <a:r>
              <a:rPr lang="en-US" altLang="en-US" sz="2200" dirty="0"/>
              <a:t>Fed fund transactions are short-term (mostly overnight) unsecured loans</a:t>
            </a:r>
          </a:p>
          <a:p>
            <a:pPr eaLnBrk="1" hangingPunct="1"/>
            <a:r>
              <a:rPr lang="en-US" altLang="en-US" sz="2200" dirty="0"/>
              <a:t>Banks with excess reserves lend fed funds, while banks with deficient reserves borrow fed funds</a:t>
            </a:r>
          </a:p>
          <a:p>
            <a:pPr eaLnBrk="1" hangingPunct="1"/>
            <a:r>
              <a:rPr lang="en-US" altLang="en-US" sz="2200" dirty="0"/>
              <a:t>Multimillion dollar loans may be arranged in a matter of minutes</a:t>
            </a:r>
          </a:p>
          <a:p>
            <a:pPr eaLnBrk="1" hangingPunct="1"/>
            <a:r>
              <a:rPr lang="en-US" altLang="en-US" sz="2200" dirty="0"/>
              <a:t>Fed funds are single-payment loans and thus use single-payment yields</a:t>
            </a:r>
          </a:p>
        </p:txBody>
      </p:sp>
      <p:sp>
        <p:nvSpPr>
          <p:cNvPr id="2" name="Footer Placeholder 1">
            <a:extLst>
              <a:ext uri="{FF2B5EF4-FFF2-40B4-BE49-F238E27FC236}">
                <a16:creationId xmlns:a16="http://schemas.microsoft.com/office/drawing/2014/main" id="{6B8D5257-AD65-437A-997E-6D2C2819BBBB}"/>
              </a:ext>
            </a:extLst>
          </p:cNvPr>
          <p:cNvSpPr>
            <a:spLocks noGrp="1"/>
          </p:cNvSpPr>
          <p:nvPr>
            <p:ph type="ftr" sz="quarter" idx="11"/>
          </p:nvPr>
        </p:nvSpPr>
        <p:spPr>
          <a:xfrm>
            <a:off x="2075675" y="6248400"/>
            <a:ext cx="6144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idx="4294967295"/>
          </p:nvPr>
        </p:nvSpPr>
        <p:spPr/>
        <p:txBody>
          <a:bodyPr anchor="ctr"/>
          <a:lstStyle/>
          <a:p>
            <a:pPr eaLnBrk="1" hangingPunct="1"/>
            <a:r>
              <a:rPr lang="en-US" altLang="en-US" sz="3500"/>
              <a:t>Repurchase Agreement</a:t>
            </a:r>
          </a:p>
        </p:txBody>
      </p:sp>
      <p:sp>
        <p:nvSpPr>
          <p:cNvPr id="2048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a:t>A </a:t>
            </a:r>
            <a:r>
              <a:rPr lang="en-US" altLang="en-US" sz="2300" b="1"/>
              <a:t>repurchase agreement (repo or RP)</a:t>
            </a:r>
            <a:r>
              <a:rPr lang="en-US" altLang="en-US" sz="2300"/>
              <a:t> is the sale of a security with an agreement to buy the security back at a set price in the future</a:t>
            </a:r>
          </a:p>
          <a:p>
            <a:pPr eaLnBrk="1" hangingPunct="1"/>
            <a:r>
              <a:rPr lang="en-US" altLang="en-US" sz="2300"/>
              <a:t>Repos are short-term collateralized loans (typical collateral is U.S. Treasury securities)</a:t>
            </a:r>
          </a:p>
          <a:p>
            <a:pPr lvl="1" eaLnBrk="1" hangingPunct="1"/>
            <a:r>
              <a:rPr lang="en-US" altLang="en-US" sz="2200"/>
              <a:t>Similar to a fed fund loan, but collateralized</a:t>
            </a:r>
          </a:p>
          <a:p>
            <a:pPr lvl="1" eaLnBrk="1" hangingPunct="1"/>
            <a:r>
              <a:rPr lang="en-US" altLang="en-US" sz="2200"/>
              <a:t>Funds may be transferred over FedWire system</a:t>
            </a:r>
          </a:p>
          <a:p>
            <a:pPr lvl="1" eaLnBrk="1" hangingPunct="1"/>
            <a:r>
              <a:rPr lang="en-US" altLang="en-US" sz="2200"/>
              <a:t>If collateralized by risky assets, the repo may involve a ‘haircut’</a:t>
            </a:r>
          </a:p>
        </p:txBody>
      </p:sp>
      <p:sp>
        <p:nvSpPr>
          <p:cNvPr id="2" name="Footer Placeholder 1">
            <a:extLst>
              <a:ext uri="{FF2B5EF4-FFF2-40B4-BE49-F238E27FC236}">
                <a16:creationId xmlns:a16="http://schemas.microsoft.com/office/drawing/2014/main" id="{77373ED8-1CEA-4D65-80EA-824497B9B0C0}"/>
              </a:ext>
            </a:extLst>
          </p:cNvPr>
          <p:cNvSpPr>
            <a:spLocks noGrp="1"/>
          </p:cNvSpPr>
          <p:nvPr>
            <p:ph type="ftr" sz="quarter" idx="11"/>
          </p:nvPr>
        </p:nvSpPr>
        <p:spPr>
          <a:xfrm>
            <a:off x="1345980" y="6248400"/>
            <a:ext cx="622161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p:txBody>
          <a:bodyPr anchor="ctr"/>
          <a:lstStyle/>
          <a:p>
            <a:pPr eaLnBrk="1" hangingPunct="1"/>
            <a:r>
              <a:rPr lang="en-US" altLang="en-US" sz="3500" dirty="0"/>
              <a:t>Repurchase Agreement Continued</a:t>
            </a:r>
          </a:p>
        </p:txBody>
      </p:sp>
      <p:sp>
        <p:nvSpPr>
          <p:cNvPr id="2150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a:t>Typical denominations on repos of one week or less are $25 million and longer term repos usually have $10 million denominations</a:t>
            </a:r>
          </a:p>
          <a:p>
            <a:pPr eaLnBrk="1" hangingPunct="1"/>
            <a:endParaRPr lang="en-US" altLang="en-US" sz="2600"/>
          </a:p>
          <a:p>
            <a:pPr eaLnBrk="1" hangingPunct="1"/>
            <a:r>
              <a:rPr lang="en-US" altLang="en-US" sz="2300"/>
              <a:t>A reverse repurchase agreement is the purchase of a security with an agreement to sell it back in the future</a:t>
            </a:r>
          </a:p>
        </p:txBody>
      </p:sp>
      <p:sp>
        <p:nvSpPr>
          <p:cNvPr id="2" name="Footer Placeholder 1">
            <a:extLst>
              <a:ext uri="{FF2B5EF4-FFF2-40B4-BE49-F238E27FC236}">
                <a16:creationId xmlns:a16="http://schemas.microsoft.com/office/drawing/2014/main" id="{C1C5AB5E-64F6-490E-BBAE-93B2C35CBACB}"/>
              </a:ext>
            </a:extLst>
          </p:cNvPr>
          <p:cNvSpPr>
            <a:spLocks noGrp="1"/>
          </p:cNvSpPr>
          <p:nvPr>
            <p:ph type="ftr" sz="quarter" idx="11"/>
          </p:nvPr>
        </p:nvSpPr>
        <p:spPr>
          <a:xfrm>
            <a:off x="1768435" y="6248400"/>
            <a:ext cx="610639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p:txBody>
          <a:bodyPr anchor="ctr"/>
          <a:lstStyle/>
          <a:p>
            <a:pPr eaLnBrk="1" hangingPunct="1"/>
            <a:r>
              <a:rPr lang="en-US" altLang="en-US" sz="3500" dirty="0"/>
              <a:t>Repurchase Agreement Yield</a:t>
            </a:r>
          </a:p>
        </p:txBody>
      </p:sp>
      <p:sp>
        <p:nvSpPr>
          <p:cNvPr id="2253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The </a:t>
            </a:r>
            <a:r>
              <a:rPr lang="en-US" altLang="en-US" sz="2600" b="1" dirty="0"/>
              <a:t>yield on repurchase agreements (</a:t>
            </a:r>
            <a:r>
              <a:rPr lang="en-US" altLang="en-US" sz="2600" b="1" i="1" dirty="0" err="1"/>
              <a:t>i</a:t>
            </a:r>
            <a:r>
              <a:rPr lang="en-US" altLang="en-US" sz="2600" b="1" i="1" baseline="-25000" dirty="0" err="1"/>
              <a:t>RA</a:t>
            </a:r>
            <a:r>
              <a:rPr lang="en-US" altLang="en-US" sz="2600" b="1" dirty="0"/>
              <a:t>)</a:t>
            </a:r>
            <a:r>
              <a:rPr lang="en-US" altLang="en-US" sz="2600" dirty="0"/>
              <a:t> uses a 360-day year, like the discount rate, but uses the current price in the denominator, like the bond equivalent yield</a:t>
            </a:r>
          </a:p>
          <a:p>
            <a:pPr eaLnBrk="1" hangingPunct="1">
              <a:lnSpc>
                <a:spcPct val="90000"/>
              </a:lnSpc>
              <a:buFont typeface="Wingdings" pitchFamily="2" charset="2"/>
              <a:buNone/>
            </a:pPr>
            <a:endParaRPr lang="en-US" altLang="en-US" sz="2600" dirty="0"/>
          </a:p>
          <a:p>
            <a:pPr eaLnBrk="1" hangingPunct="1">
              <a:lnSpc>
                <a:spcPct val="90000"/>
              </a:lnSpc>
            </a:pPr>
            <a:endParaRPr lang="en-US" altLang="en-US" sz="2600" dirty="0"/>
          </a:p>
          <a:p>
            <a:pPr eaLnBrk="1" hangingPunct="1">
              <a:lnSpc>
                <a:spcPct val="90000"/>
              </a:lnSpc>
              <a:buFont typeface="Wingdings" pitchFamily="2" charset="2"/>
              <a:buNone/>
            </a:pPr>
            <a:endParaRPr lang="en-US" altLang="en-US" sz="2600" dirty="0"/>
          </a:p>
          <a:p>
            <a:pPr lvl="1" eaLnBrk="1" hangingPunct="1">
              <a:lnSpc>
                <a:spcPct val="90000"/>
              </a:lnSpc>
              <a:buFontTx/>
              <a:buNone/>
            </a:pPr>
            <a:r>
              <a:rPr lang="en-US" altLang="en-US" sz="2200" i="1" dirty="0"/>
              <a:t>	</a:t>
            </a:r>
            <a:r>
              <a:rPr lang="en-US" altLang="en-US" sz="2200" b="1" i="1" dirty="0" err="1"/>
              <a:t>P</a:t>
            </a:r>
            <a:r>
              <a:rPr lang="en-US" altLang="en-US" sz="2200" b="1" i="1" baseline="-25000" dirty="0" err="1"/>
              <a:t>f</a:t>
            </a:r>
            <a:r>
              <a:rPr lang="en-US" altLang="en-US" sz="2200" dirty="0"/>
              <a:t> = the repurchase price of the security</a:t>
            </a:r>
          </a:p>
          <a:p>
            <a:pPr lvl="1" eaLnBrk="1" hangingPunct="1">
              <a:lnSpc>
                <a:spcPct val="90000"/>
              </a:lnSpc>
              <a:buFontTx/>
              <a:buNone/>
            </a:pPr>
            <a:r>
              <a:rPr lang="en-US" altLang="en-US" sz="2200" dirty="0"/>
              <a:t>	</a:t>
            </a:r>
            <a:r>
              <a:rPr lang="en-US" altLang="en-US" sz="2200" b="1" i="1" dirty="0"/>
              <a:t>P</a:t>
            </a:r>
            <a:r>
              <a:rPr lang="en-US" altLang="en-US" sz="2200" b="1" baseline="-25000" dirty="0"/>
              <a:t>0</a:t>
            </a:r>
            <a:r>
              <a:rPr lang="en-US" altLang="en-US" sz="2200" dirty="0"/>
              <a:t> = the selling price of the security</a:t>
            </a:r>
          </a:p>
          <a:p>
            <a:pPr lvl="1" eaLnBrk="1" hangingPunct="1">
              <a:lnSpc>
                <a:spcPct val="90000"/>
              </a:lnSpc>
              <a:buFontTx/>
              <a:buNone/>
            </a:pPr>
            <a:r>
              <a:rPr lang="en-US" altLang="en-US" sz="2200" dirty="0"/>
              <a:t>	</a:t>
            </a:r>
            <a:r>
              <a:rPr lang="en-US" altLang="en-US" sz="2200" b="1" i="1" dirty="0"/>
              <a:t>n</a:t>
            </a:r>
            <a:r>
              <a:rPr lang="en-US" altLang="en-US" sz="2200" dirty="0"/>
              <a:t> = the number of days until the repo matures</a:t>
            </a:r>
            <a:endParaRPr lang="en-US" altLang="en-US" sz="1100" dirty="0"/>
          </a:p>
        </p:txBody>
      </p:sp>
      <p:graphicFrame>
        <p:nvGraphicFramePr>
          <p:cNvPr id="22533" name="Object 4"/>
          <p:cNvGraphicFramePr>
            <a:graphicFrameLocks noGrp="1" noChangeAspect="1"/>
          </p:cNvGraphicFramePr>
          <p:nvPr>
            <p:ph sz="quarter" idx="4294967295"/>
          </p:nvPr>
        </p:nvGraphicFramePr>
        <p:xfrm>
          <a:off x="3119438" y="3371850"/>
          <a:ext cx="2643187" cy="835025"/>
        </p:xfrm>
        <a:graphic>
          <a:graphicData uri="http://schemas.openxmlformats.org/presentationml/2006/ole">
            <mc:AlternateContent xmlns:mc="http://schemas.openxmlformats.org/markup-compatibility/2006">
              <mc:Choice xmlns:v="urn:schemas-microsoft-com:vml" Requires="v">
                <p:oleObj spid="_x0000_s22592" name="Equation" r:id="rId4" imgW="1447800" imgH="457200" progId="Equation.3">
                  <p:embed/>
                </p:oleObj>
              </mc:Choice>
              <mc:Fallback>
                <p:oleObj name="Equation" r:id="rId4" imgW="144780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9438" y="3371850"/>
                        <a:ext cx="2643187"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A7BC8E45-C932-4B24-AD73-014C8D0E6266}"/>
              </a:ext>
            </a:extLst>
          </p:cNvPr>
          <p:cNvSpPr>
            <a:spLocks noGrp="1"/>
          </p:cNvSpPr>
          <p:nvPr>
            <p:ph type="ftr" sz="quarter" idx="11"/>
          </p:nvPr>
        </p:nvSpPr>
        <p:spPr>
          <a:xfrm>
            <a:off x="2075675" y="6248400"/>
            <a:ext cx="610639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idx="4294967295"/>
          </p:nvPr>
        </p:nvSpPr>
        <p:spPr/>
        <p:txBody>
          <a:bodyPr anchor="ctr"/>
          <a:lstStyle/>
          <a:p>
            <a:pPr eaLnBrk="1" hangingPunct="1">
              <a:defRPr/>
            </a:pPr>
            <a:r>
              <a:rPr lang="en-US" sz="3500" dirty="0">
                <a:effectLst>
                  <a:outerShdw blurRad="38100" dist="38100" dir="2700000" algn="tl">
                    <a:srgbClr val="C0C0C0"/>
                  </a:outerShdw>
                </a:effectLst>
              </a:rPr>
              <a:t>Money Markets</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Money markets involve </a:t>
            </a:r>
            <a:r>
              <a:rPr lang="en-US" altLang="en-US" sz="2200" b="1" dirty="0"/>
              <a:t>debt instruments</a:t>
            </a:r>
            <a:r>
              <a:rPr lang="en-US" altLang="en-US" sz="2200" dirty="0"/>
              <a:t> with </a:t>
            </a:r>
            <a:r>
              <a:rPr lang="en-US" altLang="en-US" sz="2200" b="1" dirty="0"/>
              <a:t>original maturities of one year or less</a:t>
            </a:r>
          </a:p>
          <a:p>
            <a:pPr eaLnBrk="1" hangingPunct="1"/>
            <a:r>
              <a:rPr lang="en-US" altLang="en-US" sz="2200" dirty="0"/>
              <a:t>Money market debt</a:t>
            </a:r>
          </a:p>
          <a:p>
            <a:pPr lvl="1" eaLnBrk="1" hangingPunct="1"/>
            <a:r>
              <a:rPr lang="en-US" altLang="en-US" sz="2000" dirty="0"/>
              <a:t>Issued by high-quality (i.e., low default risk) economic units that require short-term funds</a:t>
            </a:r>
          </a:p>
          <a:p>
            <a:pPr lvl="1" eaLnBrk="1" hangingPunct="1"/>
            <a:r>
              <a:rPr lang="en-US" altLang="en-US" sz="2000" dirty="0"/>
              <a:t>Purchased by economic units that have excess short-term funds</a:t>
            </a:r>
          </a:p>
          <a:p>
            <a:pPr lvl="1" eaLnBrk="1" hangingPunct="1"/>
            <a:r>
              <a:rPr lang="en-US" altLang="en-US" sz="2000" dirty="0"/>
              <a:t>Little or no chance of principal loss</a:t>
            </a:r>
          </a:p>
          <a:p>
            <a:pPr lvl="1" eaLnBrk="1" hangingPunct="1"/>
            <a:r>
              <a:rPr lang="en-US" altLang="en-US" sz="2000" dirty="0"/>
              <a:t>Low rates of return</a:t>
            </a:r>
          </a:p>
          <a:p>
            <a:pPr eaLnBrk="1" hangingPunct="1"/>
            <a:r>
              <a:rPr lang="en-US" altLang="en-US" sz="2200" dirty="0"/>
              <a:t>Most money market instruments have </a:t>
            </a:r>
            <a:r>
              <a:rPr lang="en-US" altLang="en-US" sz="2200" b="1" dirty="0"/>
              <a:t>active secondary markets </a:t>
            </a:r>
            <a:r>
              <a:rPr lang="en-US" altLang="en-US" sz="2200" dirty="0"/>
              <a:t>to provide liquidity</a:t>
            </a:r>
          </a:p>
        </p:txBody>
      </p:sp>
      <p:sp>
        <p:nvSpPr>
          <p:cNvPr id="2" name="Footer Placeholder 1">
            <a:extLst>
              <a:ext uri="{FF2B5EF4-FFF2-40B4-BE49-F238E27FC236}">
                <a16:creationId xmlns:a16="http://schemas.microsoft.com/office/drawing/2014/main" id="{D0728C91-C81A-47CB-97A1-0F3A41A13252}"/>
              </a:ext>
            </a:extLst>
          </p:cNvPr>
          <p:cNvSpPr>
            <a:spLocks noGrp="1"/>
          </p:cNvSpPr>
          <p:nvPr>
            <p:ph type="ftr" sz="quarter" idx="11"/>
          </p:nvPr>
        </p:nvSpPr>
        <p:spPr>
          <a:xfrm>
            <a:off x="2114080" y="6248400"/>
            <a:ext cx="622161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p:txBody>
          <a:bodyPr anchor="ctr"/>
          <a:lstStyle/>
          <a:p>
            <a:pPr eaLnBrk="1" hangingPunct="1"/>
            <a:r>
              <a:rPr lang="en-US" altLang="en-US" sz="3500"/>
              <a:t>Commercial Paper</a:t>
            </a:r>
          </a:p>
        </p:txBody>
      </p:sp>
      <p:sp>
        <p:nvSpPr>
          <p:cNvPr id="2355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400" dirty="0"/>
              <a:t>Commercial Paper (CP) is unsecured short-term corporate debt issued to raise short-term funds (e.g., for working capital)</a:t>
            </a:r>
          </a:p>
          <a:p>
            <a:pPr eaLnBrk="1" hangingPunct="1">
              <a:lnSpc>
                <a:spcPct val="90000"/>
              </a:lnSpc>
            </a:pPr>
            <a:r>
              <a:rPr lang="en-US" altLang="en-US" sz="2400" dirty="0"/>
              <a:t>Generally sold in large denominations (e.g., $100,000 to $1 million) with maturities between 1 and 270 days</a:t>
            </a:r>
          </a:p>
          <a:p>
            <a:pPr eaLnBrk="1" hangingPunct="1">
              <a:lnSpc>
                <a:spcPct val="90000"/>
              </a:lnSpc>
            </a:pPr>
            <a:r>
              <a:rPr lang="en-US" altLang="en-US" sz="2400" dirty="0"/>
              <a:t>CP is usually sold to investors indirectly through brokers and dealers </a:t>
            </a:r>
          </a:p>
          <a:p>
            <a:pPr eaLnBrk="1" hangingPunct="1">
              <a:lnSpc>
                <a:spcPct val="90000"/>
              </a:lnSpc>
            </a:pPr>
            <a:r>
              <a:rPr lang="en-US" altLang="en-US" sz="2400" dirty="0"/>
              <a:t>CP is usually held by investors until maturity and has no active secondary market</a:t>
            </a:r>
          </a:p>
          <a:p>
            <a:pPr eaLnBrk="1" hangingPunct="1">
              <a:lnSpc>
                <a:spcPct val="90000"/>
              </a:lnSpc>
            </a:pPr>
            <a:r>
              <a:rPr lang="en-US" altLang="en-US" sz="2400" dirty="0"/>
              <a:t>Yields are quoted on a discount basis (like T-bills)</a:t>
            </a:r>
          </a:p>
        </p:txBody>
      </p:sp>
      <p:sp>
        <p:nvSpPr>
          <p:cNvPr id="2" name="Footer Placeholder 1">
            <a:extLst>
              <a:ext uri="{FF2B5EF4-FFF2-40B4-BE49-F238E27FC236}">
                <a16:creationId xmlns:a16="http://schemas.microsoft.com/office/drawing/2014/main" id="{2B981B43-E33E-4BC6-A311-F706AEB497D2}"/>
              </a:ext>
            </a:extLst>
          </p:cNvPr>
          <p:cNvSpPr>
            <a:spLocks noGrp="1"/>
          </p:cNvSpPr>
          <p:nvPr>
            <p:ph type="ftr" sz="quarter" idx="11"/>
          </p:nvPr>
        </p:nvSpPr>
        <p:spPr>
          <a:xfrm>
            <a:off x="1730030" y="6248400"/>
            <a:ext cx="627097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a:t>Asset-Backed Commercial Paper</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500"/>
              <a:t>A type of commercial paper that is backed by assets of the issuing firm</a:t>
            </a:r>
          </a:p>
          <a:p>
            <a:pPr eaLnBrk="1" hangingPunct="1">
              <a:lnSpc>
                <a:spcPct val="90000"/>
              </a:lnSpc>
              <a:buFont typeface="Wingdings" pitchFamily="2" charset="2"/>
              <a:buNone/>
            </a:pPr>
            <a:endParaRPr lang="en-US" altLang="en-US" sz="2500"/>
          </a:p>
          <a:p>
            <a:pPr eaLnBrk="1" hangingPunct="1">
              <a:lnSpc>
                <a:spcPct val="90000"/>
              </a:lnSpc>
            </a:pPr>
            <a:r>
              <a:rPr lang="en-US" altLang="en-US" sz="2500"/>
              <a:t>Grew very rapidly prior to the financial crisis peaking at $2.16 trillion, much of it was backed by mortgage investments</a:t>
            </a:r>
          </a:p>
          <a:p>
            <a:pPr eaLnBrk="1" hangingPunct="1">
              <a:lnSpc>
                <a:spcPct val="90000"/>
              </a:lnSpc>
              <a:buFont typeface="Wingdings" pitchFamily="2" charset="2"/>
              <a:buNone/>
            </a:pPr>
            <a:endParaRPr lang="en-US" altLang="en-US" sz="2500"/>
          </a:p>
          <a:p>
            <a:pPr eaLnBrk="1" hangingPunct="1">
              <a:lnSpc>
                <a:spcPct val="90000"/>
              </a:lnSpc>
            </a:pPr>
            <a:r>
              <a:rPr lang="en-US" altLang="en-US" sz="2500"/>
              <a:t>The market collapsed during the financial crisis</a:t>
            </a:r>
          </a:p>
        </p:txBody>
      </p:sp>
      <p:sp>
        <p:nvSpPr>
          <p:cNvPr id="2" name="Footer Placeholder 1">
            <a:extLst>
              <a:ext uri="{FF2B5EF4-FFF2-40B4-BE49-F238E27FC236}">
                <a16:creationId xmlns:a16="http://schemas.microsoft.com/office/drawing/2014/main" id="{FF90B48A-A904-4299-B5A0-56B735B83B64}"/>
              </a:ext>
            </a:extLst>
          </p:cNvPr>
          <p:cNvSpPr>
            <a:spLocks noGrp="1"/>
          </p:cNvSpPr>
          <p:nvPr>
            <p:ph type="ftr" sz="quarter" idx="11"/>
          </p:nvPr>
        </p:nvSpPr>
        <p:spPr>
          <a:xfrm>
            <a:off x="1691625" y="6248400"/>
            <a:ext cx="6144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dirty="0"/>
              <a:t>Negotiable Certificates of Deposit</a:t>
            </a:r>
          </a:p>
        </p:txBody>
      </p:sp>
      <p:sp>
        <p:nvSpPr>
          <p:cNvPr id="2560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A </a:t>
            </a:r>
            <a:r>
              <a:rPr lang="en-US" altLang="en-US" sz="2600" b="1" dirty="0"/>
              <a:t>negotiable certificate of deposit (CD)</a:t>
            </a:r>
            <a:r>
              <a:rPr lang="en-US" altLang="en-US" sz="2600" dirty="0"/>
              <a:t> is a bank-issued, fixed maturity, interest-bearing time deposit that specifies the interest rate and the maturity date</a:t>
            </a:r>
          </a:p>
          <a:p>
            <a:pPr eaLnBrk="1" hangingPunct="1">
              <a:lnSpc>
                <a:spcPct val="90000"/>
              </a:lnSpc>
            </a:pPr>
            <a:r>
              <a:rPr lang="en-US" altLang="en-US" sz="2600" dirty="0"/>
              <a:t>CDs are bearer instruments and thus are salable in the secondary market</a:t>
            </a:r>
            <a:endParaRPr lang="en-US" altLang="en-US" dirty="0"/>
          </a:p>
          <a:p>
            <a:pPr eaLnBrk="1" hangingPunct="1">
              <a:lnSpc>
                <a:spcPct val="90000"/>
              </a:lnSpc>
            </a:pPr>
            <a:r>
              <a:rPr lang="en-US" altLang="en-US" sz="2600" dirty="0"/>
              <a:t>Denominations range from $100,000 to $10 million; $1 million being the most common </a:t>
            </a:r>
          </a:p>
          <a:p>
            <a:pPr eaLnBrk="1" hangingPunct="1">
              <a:lnSpc>
                <a:spcPct val="90000"/>
              </a:lnSpc>
            </a:pPr>
            <a:r>
              <a:rPr lang="en-US" altLang="en-US" sz="2600" dirty="0"/>
              <a:t>Often purchased by money market mutual funds with pools of funds from individual investors</a:t>
            </a:r>
          </a:p>
        </p:txBody>
      </p:sp>
      <p:sp>
        <p:nvSpPr>
          <p:cNvPr id="2" name="Footer Placeholder 1">
            <a:extLst>
              <a:ext uri="{FF2B5EF4-FFF2-40B4-BE49-F238E27FC236}">
                <a16:creationId xmlns:a16="http://schemas.microsoft.com/office/drawing/2014/main" id="{775701A6-F579-4A76-94D7-1230EF2DC3DE}"/>
              </a:ext>
            </a:extLst>
          </p:cNvPr>
          <p:cNvSpPr>
            <a:spLocks noGrp="1"/>
          </p:cNvSpPr>
          <p:nvPr>
            <p:ph type="ftr" sz="quarter" idx="11"/>
          </p:nvPr>
        </p:nvSpPr>
        <p:spPr>
          <a:xfrm>
            <a:off x="1845245" y="6248400"/>
            <a:ext cx="61557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dirty="0"/>
              <a:t>Banker’s Acceptances</a:t>
            </a:r>
          </a:p>
        </p:txBody>
      </p:sp>
      <p:sp>
        <p:nvSpPr>
          <p:cNvPr id="2662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A </a:t>
            </a:r>
            <a:r>
              <a:rPr lang="en-US" altLang="en-US" sz="2300" b="1" dirty="0"/>
              <a:t>banker’s acceptance (BA) </a:t>
            </a:r>
            <a:r>
              <a:rPr lang="en-US" altLang="en-US" sz="2300" dirty="0"/>
              <a:t>is a time draft payable to a seller of goods, with payment guaranteed by a bank</a:t>
            </a:r>
          </a:p>
          <a:p>
            <a:pPr eaLnBrk="1" hangingPunct="1"/>
            <a:r>
              <a:rPr lang="en-US" altLang="en-US" sz="2300" dirty="0"/>
              <a:t>Used in international trade transactions to finance trade in goods that have yet to be shipped from a foreign exporter (seller) to a domestic importer (buyer)</a:t>
            </a:r>
          </a:p>
          <a:p>
            <a:pPr eaLnBrk="1" hangingPunct="1"/>
            <a:r>
              <a:rPr lang="en-US" altLang="en-US" sz="2300" dirty="0"/>
              <a:t>Foreign exporters prefer that banks act as payment guarantors before sending goods to importers</a:t>
            </a:r>
          </a:p>
          <a:p>
            <a:pPr eaLnBrk="1" hangingPunct="1"/>
            <a:r>
              <a:rPr lang="en-US" altLang="en-US" sz="2300" dirty="0"/>
              <a:t>Banker’s acceptances are bearer instruments and thus are salable in secondary markets</a:t>
            </a:r>
          </a:p>
        </p:txBody>
      </p:sp>
      <p:sp>
        <p:nvSpPr>
          <p:cNvPr id="2" name="Footer Placeholder 1">
            <a:extLst>
              <a:ext uri="{FF2B5EF4-FFF2-40B4-BE49-F238E27FC236}">
                <a16:creationId xmlns:a16="http://schemas.microsoft.com/office/drawing/2014/main" id="{98B28AC0-EB8A-461A-8472-97BD37961552}"/>
              </a:ext>
            </a:extLst>
          </p:cNvPr>
          <p:cNvSpPr>
            <a:spLocks noGrp="1"/>
          </p:cNvSpPr>
          <p:nvPr>
            <p:ph type="ftr" sz="quarter" idx="11"/>
          </p:nvPr>
        </p:nvSpPr>
        <p:spPr>
          <a:xfrm>
            <a:off x="1845245" y="6248400"/>
            <a:ext cx="61557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p:txBody>
          <a:bodyPr anchor="ctr"/>
          <a:lstStyle/>
          <a:p>
            <a:pPr eaLnBrk="1" hangingPunct="1"/>
            <a:r>
              <a:rPr lang="en-US" altLang="en-US" sz="3500"/>
              <a:t>Money Market Participants</a:t>
            </a:r>
          </a:p>
        </p:txBody>
      </p:sp>
      <p:sp>
        <p:nvSpPr>
          <p:cNvPr id="307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a:t>The U.S. Treasury</a:t>
            </a:r>
          </a:p>
          <a:p>
            <a:pPr eaLnBrk="1" hangingPunct="1">
              <a:lnSpc>
                <a:spcPct val="90000"/>
              </a:lnSpc>
            </a:pPr>
            <a:r>
              <a:rPr lang="en-US" altLang="en-US" sz="2600"/>
              <a:t>The Federal Reserve</a:t>
            </a:r>
          </a:p>
          <a:p>
            <a:pPr eaLnBrk="1" hangingPunct="1">
              <a:lnSpc>
                <a:spcPct val="90000"/>
              </a:lnSpc>
            </a:pPr>
            <a:r>
              <a:rPr lang="en-US" altLang="en-US" sz="2600"/>
              <a:t>Commercial banks</a:t>
            </a:r>
          </a:p>
          <a:p>
            <a:pPr eaLnBrk="1" hangingPunct="1">
              <a:lnSpc>
                <a:spcPct val="90000"/>
              </a:lnSpc>
            </a:pPr>
            <a:r>
              <a:rPr lang="en-US" altLang="en-US" sz="2600"/>
              <a:t>Money market mutual funds</a:t>
            </a:r>
          </a:p>
          <a:p>
            <a:pPr eaLnBrk="1" hangingPunct="1">
              <a:lnSpc>
                <a:spcPct val="90000"/>
              </a:lnSpc>
            </a:pPr>
            <a:r>
              <a:rPr lang="en-US" altLang="en-US" sz="2600"/>
              <a:t>Brokers and dealers</a:t>
            </a:r>
          </a:p>
          <a:p>
            <a:pPr eaLnBrk="1" hangingPunct="1">
              <a:lnSpc>
                <a:spcPct val="90000"/>
              </a:lnSpc>
            </a:pPr>
            <a:r>
              <a:rPr lang="en-US" altLang="en-US" sz="2600"/>
              <a:t>Corporations</a:t>
            </a:r>
          </a:p>
          <a:p>
            <a:pPr eaLnBrk="1" hangingPunct="1">
              <a:lnSpc>
                <a:spcPct val="90000"/>
              </a:lnSpc>
            </a:pPr>
            <a:r>
              <a:rPr lang="en-US" altLang="en-US" sz="2600"/>
              <a:t>Other financial institutions</a:t>
            </a:r>
          </a:p>
          <a:p>
            <a:pPr eaLnBrk="1" hangingPunct="1">
              <a:lnSpc>
                <a:spcPct val="90000"/>
              </a:lnSpc>
            </a:pPr>
            <a:r>
              <a:rPr lang="en-US" altLang="en-US" sz="2600"/>
              <a:t>Individuals</a:t>
            </a:r>
          </a:p>
        </p:txBody>
      </p:sp>
      <p:sp>
        <p:nvSpPr>
          <p:cNvPr id="2" name="Footer Placeholder 1">
            <a:extLst>
              <a:ext uri="{FF2B5EF4-FFF2-40B4-BE49-F238E27FC236}">
                <a16:creationId xmlns:a16="http://schemas.microsoft.com/office/drawing/2014/main" id="{71FE0348-6AFE-4BB0-A4BF-17B77C55CA26}"/>
              </a:ext>
            </a:extLst>
          </p:cNvPr>
          <p:cNvSpPr>
            <a:spLocks noGrp="1"/>
          </p:cNvSpPr>
          <p:nvPr>
            <p:ph type="ftr" sz="quarter" idx="11"/>
          </p:nvPr>
        </p:nvSpPr>
        <p:spPr>
          <a:xfrm>
            <a:off x="2075675" y="6248400"/>
            <a:ext cx="618320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a:t>International Money Markets</a:t>
            </a:r>
          </a:p>
        </p:txBody>
      </p:sp>
      <p:sp>
        <p:nvSpPr>
          <p:cNvPr id="317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Aft>
                <a:spcPts val="600"/>
              </a:spcAft>
            </a:pPr>
            <a:r>
              <a:rPr lang="en-US" altLang="en-US" sz="2300"/>
              <a:t>U.S. dollars held outside the U.S. are tracked among multinational banks in the </a:t>
            </a:r>
            <a:r>
              <a:rPr lang="en-US" altLang="en-US" sz="2300" b="1"/>
              <a:t>Eurodollar market</a:t>
            </a:r>
            <a:r>
              <a:rPr lang="en-US" altLang="en-US" sz="2300"/>
              <a:t> </a:t>
            </a:r>
          </a:p>
          <a:p>
            <a:pPr eaLnBrk="1" hangingPunct="1">
              <a:spcAft>
                <a:spcPts val="600"/>
              </a:spcAft>
            </a:pPr>
            <a:r>
              <a:rPr lang="en-US" altLang="en-US" sz="2300"/>
              <a:t>The rate offered for sale on Eurodollar funds is the </a:t>
            </a:r>
            <a:r>
              <a:rPr lang="en-US" altLang="en-US" sz="2300" b="1"/>
              <a:t>London Interbank Offered Rate (LIBOR)</a:t>
            </a:r>
          </a:p>
          <a:p>
            <a:pPr eaLnBrk="1" hangingPunct="1">
              <a:spcAft>
                <a:spcPts val="600"/>
              </a:spcAft>
            </a:pPr>
            <a:r>
              <a:rPr lang="en-US" altLang="en-US" sz="2300" b="1"/>
              <a:t>Eurodollar Certificates of Deposit</a:t>
            </a:r>
            <a:r>
              <a:rPr lang="en-US" altLang="en-US" sz="2300"/>
              <a:t> are U.S. dollar-denominated CDs held in foreign banks</a:t>
            </a:r>
          </a:p>
          <a:p>
            <a:pPr eaLnBrk="1" hangingPunct="1">
              <a:spcAft>
                <a:spcPts val="600"/>
              </a:spcAft>
            </a:pPr>
            <a:r>
              <a:rPr lang="en-US" altLang="en-US" sz="2300" b="1"/>
              <a:t>Eurocommercial paper (Euro-CP)</a:t>
            </a:r>
            <a:r>
              <a:rPr lang="en-US" altLang="en-US" sz="2300"/>
              <a:t> is issued in Europe and can be in local currencies or U.S. dollars</a:t>
            </a:r>
          </a:p>
        </p:txBody>
      </p:sp>
      <p:sp>
        <p:nvSpPr>
          <p:cNvPr id="2" name="Footer Placeholder 1">
            <a:extLst>
              <a:ext uri="{FF2B5EF4-FFF2-40B4-BE49-F238E27FC236}">
                <a16:creationId xmlns:a16="http://schemas.microsoft.com/office/drawing/2014/main" id="{0528C015-9795-46F0-BC3A-1D52CE99221A}"/>
              </a:ext>
            </a:extLst>
          </p:cNvPr>
          <p:cNvSpPr>
            <a:spLocks noGrp="1"/>
          </p:cNvSpPr>
          <p:nvPr>
            <p:ph type="ftr" sz="quarter" idx="11"/>
          </p:nvPr>
        </p:nvSpPr>
        <p:spPr>
          <a:xfrm>
            <a:off x="1845245" y="6248400"/>
            <a:ext cx="61557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nchor="ctr"/>
          <a:lstStyle/>
          <a:p>
            <a:pPr eaLnBrk="1" hangingPunct="1"/>
            <a:r>
              <a:rPr lang="en-US" altLang="en-US" sz="3500" dirty="0"/>
              <a:t>Central Bank Interest Rates</a:t>
            </a:r>
          </a:p>
        </p:txBody>
      </p:sp>
      <p:pic>
        <p:nvPicPr>
          <p:cNvPr id="4" name="Content Placeholder 3">
            <a:extLst>
              <a:ext uri="{FF2B5EF4-FFF2-40B4-BE49-F238E27FC236}">
                <a16:creationId xmlns:a16="http://schemas.microsoft.com/office/drawing/2014/main" id="{09464757-D19C-445A-AA80-7B4DA48D0975}"/>
              </a:ext>
            </a:extLst>
          </p:cNvPr>
          <p:cNvPicPr>
            <a:picLocks noGrp="1" noChangeAspect="1"/>
          </p:cNvPicPr>
          <p:nvPr>
            <p:ph idx="1"/>
          </p:nvPr>
        </p:nvPicPr>
        <p:blipFill>
          <a:blip r:embed="rId3"/>
          <a:stretch>
            <a:fillRect/>
          </a:stretch>
        </p:blipFill>
        <p:spPr>
          <a:xfrm>
            <a:off x="885120" y="1417638"/>
            <a:ext cx="7115880" cy="4621741"/>
          </a:xfrm>
          <a:prstGeom prst="rect">
            <a:avLst/>
          </a:prstGeom>
        </p:spPr>
      </p:pic>
      <p:sp>
        <p:nvSpPr>
          <p:cNvPr id="3" name="Footer Placeholder 2">
            <a:extLst>
              <a:ext uri="{FF2B5EF4-FFF2-40B4-BE49-F238E27FC236}">
                <a16:creationId xmlns:a16="http://schemas.microsoft.com/office/drawing/2014/main" id="{ADC51E9B-A9DB-41A4-8DC6-D0CB129AC85A}"/>
              </a:ext>
            </a:extLst>
          </p:cNvPr>
          <p:cNvSpPr>
            <a:spLocks noGrp="1"/>
          </p:cNvSpPr>
          <p:nvPr>
            <p:ph type="ftr" sz="quarter" idx="11"/>
          </p:nvPr>
        </p:nvSpPr>
        <p:spPr>
          <a:xfrm>
            <a:off x="1922055" y="6248400"/>
            <a:ext cx="641363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nchor="ctr"/>
          <a:lstStyle/>
          <a:p>
            <a:pPr eaLnBrk="1" hangingPunct="1"/>
            <a:r>
              <a:rPr lang="en-US" altLang="en-US" sz="3500" dirty="0" err="1"/>
              <a:t>Eurocommercial</a:t>
            </a:r>
            <a:r>
              <a:rPr lang="en-US" altLang="en-US" sz="3500" dirty="0"/>
              <a:t> Paper Outstanding, 1995 - 2016</a:t>
            </a:r>
          </a:p>
        </p:txBody>
      </p:sp>
      <p:pic>
        <p:nvPicPr>
          <p:cNvPr id="4" name="Content Placeholder 3">
            <a:extLst>
              <a:ext uri="{FF2B5EF4-FFF2-40B4-BE49-F238E27FC236}">
                <a16:creationId xmlns:a16="http://schemas.microsoft.com/office/drawing/2014/main" id="{776F8098-438F-45B0-9306-18B771E9EBCB}"/>
              </a:ext>
            </a:extLst>
          </p:cNvPr>
          <p:cNvPicPr>
            <a:picLocks noGrp="1" noChangeAspect="1"/>
          </p:cNvPicPr>
          <p:nvPr>
            <p:ph idx="1"/>
          </p:nvPr>
        </p:nvPicPr>
        <p:blipFill>
          <a:blip r:embed="rId3"/>
          <a:stretch>
            <a:fillRect/>
          </a:stretch>
        </p:blipFill>
        <p:spPr>
          <a:xfrm>
            <a:off x="1230765" y="1777585"/>
            <a:ext cx="6528850" cy="3937985"/>
          </a:xfrm>
          <a:prstGeom prst="rect">
            <a:avLst/>
          </a:prstGeom>
        </p:spPr>
      </p:pic>
      <p:sp>
        <p:nvSpPr>
          <p:cNvPr id="3" name="Footer Placeholder 2">
            <a:extLst>
              <a:ext uri="{FF2B5EF4-FFF2-40B4-BE49-F238E27FC236}">
                <a16:creationId xmlns:a16="http://schemas.microsoft.com/office/drawing/2014/main" id="{F361592D-D0B8-4714-91B5-488F5795B5D8}"/>
              </a:ext>
            </a:extLst>
          </p:cNvPr>
          <p:cNvSpPr>
            <a:spLocks noGrp="1"/>
          </p:cNvSpPr>
          <p:nvPr>
            <p:ph type="ftr" sz="quarter" idx="11"/>
          </p:nvPr>
        </p:nvSpPr>
        <p:spPr>
          <a:xfrm>
            <a:off x="2037269" y="6248400"/>
            <a:ext cx="610639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nchor="ctr"/>
          <a:lstStyle/>
          <a:p>
            <a:pPr eaLnBrk="1" hangingPunct="1"/>
            <a:r>
              <a:rPr lang="en-US" altLang="en-US" sz="3500" dirty="0"/>
              <a:t>Foreign Investments in U.S. Money Market Instruments</a:t>
            </a:r>
          </a:p>
        </p:txBody>
      </p:sp>
      <p:pic>
        <p:nvPicPr>
          <p:cNvPr id="4" name="Content Placeholder 3">
            <a:extLst>
              <a:ext uri="{FF2B5EF4-FFF2-40B4-BE49-F238E27FC236}">
                <a16:creationId xmlns:a16="http://schemas.microsoft.com/office/drawing/2014/main" id="{A8F8A85C-9614-49F9-8611-4FB93BF96AE7}"/>
              </a:ext>
            </a:extLst>
          </p:cNvPr>
          <p:cNvPicPr>
            <a:picLocks noGrp="1" noChangeAspect="1"/>
          </p:cNvPicPr>
          <p:nvPr>
            <p:ph idx="1"/>
          </p:nvPr>
        </p:nvPicPr>
        <p:blipFill>
          <a:blip r:embed="rId3"/>
          <a:stretch>
            <a:fillRect/>
          </a:stretch>
        </p:blipFill>
        <p:spPr>
          <a:xfrm>
            <a:off x="1461196" y="2123230"/>
            <a:ext cx="6029584" cy="3379640"/>
          </a:xfrm>
          <a:prstGeom prst="rect">
            <a:avLst/>
          </a:prstGeom>
        </p:spPr>
      </p:pic>
      <p:sp>
        <p:nvSpPr>
          <p:cNvPr id="3" name="Footer Placeholder 2">
            <a:extLst>
              <a:ext uri="{FF2B5EF4-FFF2-40B4-BE49-F238E27FC236}">
                <a16:creationId xmlns:a16="http://schemas.microsoft.com/office/drawing/2014/main" id="{C95BE982-8B40-46B7-9F3E-CE281F6D86B4}"/>
              </a:ext>
            </a:extLst>
          </p:cNvPr>
          <p:cNvSpPr>
            <a:spLocks noGrp="1"/>
          </p:cNvSpPr>
          <p:nvPr>
            <p:ph type="ftr" sz="quarter" idx="11"/>
          </p:nvPr>
        </p:nvSpPr>
        <p:spPr>
          <a:xfrm>
            <a:off x="1730030" y="6248400"/>
            <a:ext cx="627097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p:txBody>
          <a:bodyPr anchor="ctr"/>
          <a:lstStyle/>
          <a:p>
            <a:pPr eaLnBrk="1" hangingPunct="1"/>
            <a:r>
              <a:rPr lang="en-US" altLang="en-US" sz="3500" dirty="0"/>
              <a:t>International Money Markets Continued</a:t>
            </a:r>
          </a:p>
        </p:txBody>
      </p:sp>
      <p:sp>
        <p:nvSpPr>
          <p:cNvPr id="31749"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defRPr/>
            </a:pPr>
            <a:r>
              <a:rPr lang="en-US" sz="2400" dirty="0"/>
              <a:t>The London Interbank Offer Rate (LIBOR) is the rate on interbank loans between British banks</a:t>
            </a:r>
          </a:p>
          <a:p>
            <a:pPr marL="0" indent="0" eaLnBrk="1" hangingPunct="1">
              <a:buFont typeface="Wingdings" pitchFamily="2" charset="2"/>
              <a:buNone/>
              <a:defRPr/>
            </a:pPr>
            <a:endParaRPr lang="en-US" sz="2400" dirty="0"/>
          </a:p>
          <a:p>
            <a:pPr eaLnBrk="1" hangingPunct="1">
              <a:defRPr/>
            </a:pPr>
            <a:r>
              <a:rPr lang="en-US" sz="2400" dirty="0"/>
              <a:t>LIBOR is the base rate on trillions of dollars of derivatives and is the base rate for many loans</a:t>
            </a:r>
            <a:br>
              <a:rPr lang="en-US" sz="2400" dirty="0"/>
            </a:br>
            <a:endParaRPr lang="en-US" sz="2400" dirty="0"/>
          </a:p>
          <a:p>
            <a:pPr eaLnBrk="1" hangingPunct="1">
              <a:defRPr/>
            </a:pPr>
            <a:r>
              <a:rPr lang="en-US" sz="2400" dirty="0"/>
              <a:t>Large banks manipulated LIBOR to profit on derivatives positions and/or to appear less risky during the crisis. </a:t>
            </a:r>
          </a:p>
          <a:p>
            <a:pPr lvl="1" eaLnBrk="1" hangingPunct="1">
              <a:defRPr/>
            </a:pPr>
            <a:r>
              <a:rPr lang="en-US" sz="2000" dirty="0">
                <a:ea typeface="+mn-ea"/>
                <a:cs typeface="+mn-cs"/>
              </a:rPr>
              <a:t>Bank profits from misquoting LIBOR may have exceeded $75 billion</a:t>
            </a:r>
          </a:p>
          <a:p>
            <a:pPr lvl="1" eaLnBrk="1" hangingPunct="1">
              <a:defRPr/>
            </a:pPr>
            <a:r>
              <a:rPr lang="en-US" sz="2000" dirty="0">
                <a:ea typeface="+mn-ea"/>
                <a:cs typeface="+mn-cs"/>
              </a:rPr>
              <a:t>Many banks fined, changed LIBOR reporting process</a:t>
            </a:r>
            <a:endParaRPr lang="en-US" sz="1900" dirty="0"/>
          </a:p>
        </p:txBody>
      </p:sp>
      <p:sp>
        <p:nvSpPr>
          <p:cNvPr id="2" name="Footer Placeholder 1">
            <a:extLst>
              <a:ext uri="{FF2B5EF4-FFF2-40B4-BE49-F238E27FC236}">
                <a16:creationId xmlns:a16="http://schemas.microsoft.com/office/drawing/2014/main" id="{E7478B8B-DB7C-439D-AEF4-A827D88CCBCB}"/>
              </a:ext>
            </a:extLst>
          </p:cNvPr>
          <p:cNvSpPr>
            <a:spLocks noGrp="1"/>
          </p:cNvSpPr>
          <p:nvPr>
            <p:ph type="ftr" sz="quarter" idx="11"/>
          </p:nvPr>
        </p:nvSpPr>
        <p:spPr>
          <a:xfrm>
            <a:off x="2114079" y="6248400"/>
            <a:ext cx="618320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a:t>Money Market Yields </a:t>
            </a:r>
          </a:p>
        </p:txBody>
      </p:sp>
      <p:sp>
        <p:nvSpPr>
          <p:cNvPr id="5124"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400"/>
              <a:t>Money market securities use special rate quoting conventions:</a:t>
            </a:r>
          </a:p>
          <a:p>
            <a:pPr lvl="1" eaLnBrk="1" hangingPunct="1">
              <a:lnSpc>
                <a:spcPct val="90000"/>
              </a:lnSpc>
            </a:pPr>
            <a:r>
              <a:rPr lang="en-US" altLang="en-US" sz="2400"/>
              <a:t>Discount yields (</a:t>
            </a:r>
            <a:r>
              <a:rPr lang="en-US" altLang="en-US" sz="2400" i="1"/>
              <a:t>i</a:t>
            </a:r>
            <a:r>
              <a:rPr lang="en-US" altLang="en-US" sz="2400" i="1" baseline="-25000"/>
              <a:t>d</a:t>
            </a:r>
            <a:r>
              <a:rPr lang="en-US" altLang="en-US" sz="2400"/>
              <a:t>):  Interest rate is quoted on an annual basis assuming a 360 day year as a percent of redemption price or face value</a:t>
            </a:r>
          </a:p>
          <a:p>
            <a:pPr lvl="1" eaLnBrk="1" hangingPunct="1">
              <a:lnSpc>
                <a:spcPct val="90000"/>
              </a:lnSpc>
            </a:pPr>
            <a:r>
              <a:rPr lang="en-US" altLang="en-US" sz="2400"/>
              <a:t>Single payment yields (</a:t>
            </a:r>
            <a:r>
              <a:rPr lang="en-US" altLang="en-US" sz="2400" i="1"/>
              <a:t>i</a:t>
            </a:r>
            <a:r>
              <a:rPr lang="en-US" altLang="en-US" sz="2400" i="1" baseline="-25000"/>
              <a:t>sp</a:t>
            </a:r>
            <a:r>
              <a:rPr lang="en-US" altLang="en-US" sz="2400"/>
              <a:t>):  Interest rate is quoted on an annual basis assuming a 360 day year as a percent of purchase price</a:t>
            </a:r>
          </a:p>
          <a:p>
            <a:pPr lvl="1" eaLnBrk="1" hangingPunct="1">
              <a:lnSpc>
                <a:spcPct val="90000"/>
              </a:lnSpc>
            </a:pPr>
            <a:endParaRPr lang="en-US" altLang="en-US" sz="2400"/>
          </a:p>
          <a:p>
            <a:pPr eaLnBrk="1" hangingPunct="1">
              <a:lnSpc>
                <a:spcPct val="90000"/>
              </a:lnSpc>
            </a:pPr>
            <a:r>
              <a:rPr lang="en-US" altLang="en-US" sz="2400"/>
              <a:t>Both may be converted to a bond equivalent yield (</a:t>
            </a:r>
            <a:r>
              <a:rPr lang="en-US" altLang="en-US" sz="2400" i="1"/>
              <a:t>i</a:t>
            </a:r>
            <a:r>
              <a:rPr lang="en-US" altLang="en-US" sz="2400" i="1" baseline="-25000"/>
              <a:t>be</a:t>
            </a:r>
            <a:r>
              <a:rPr lang="en-US" altLang="en-US" sz="2400"/>
              <a:t>) for comparison with bonds</a:t>
            </a:r>
          </a:p>
        </p:txBody>
      </p:sp>
      <p:sp>
        <p:nvSpPr>
          <p:cNvPr id="2" name="Footer Placeholder 1">
            <a:extLst>
              <a:ext uri="{FF2B5EF4-FFF2-40B4-BE49-F238E27FC236}">
                <a16:creationId xmlns:a16="http://schemas.microsoft.com/office/drawing/2014/main" id="{8B49AE63-0A8D-4FD5-9C29-E9BE3B4F9172}"/>
              </a:ext>
            </a:extLst>
          </p:cNvPr>
          <p:cNvSpPr>
            <a:spLocks noGrp="1"/>
          </p:cNvSpPr>
          <p:nvPr>
            <p:ph type="ftr" sz="quarter" idx="11"/>
          </p:nvPr>
        </p:nvSpPr>
        <p:spPr>
          <a:xfrm>
            <a:off x="1845245" y="6248400"/>
            <a:ext cx="61557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AB8A4-1FFE-4322-A855-0B6CFEDC6B71}"/>
              </a:ext>
            </a:extLst>
          </p:cNvPr>
          <p:cNvSpPr>
            <a:spLocks noGrp="1"/>
          </p:cNvSpPr>
          <p:nvPr>
            <p:ph type="title"/>
          </p:nvPr>
        </p:nvSpPr>
        <p:spPr/>
        <p:txBody>
          <a:bodyPr/>
          <a:lstStyle/>
          <a:p>
            <a:r>
              <a:rPr lang="en-US" dirty="0"/>
              <a:t>Single versus Discriminating Price Treasury Auctions</a:t>
            </a:r>
          </a:p>
        </p:txBody>
      </p:sp>
      <p:sp>
        <p:nvSpPr>
          <p:cNvPr id="3" name="Content Placeholder 2">
            <a:extLst>
              <a:ext uri="{FF2B5EF4-FFF2-40B4-BE49-F238E27FC236}">
                <a16:creationId xmlns:a16="http://schemas.microsoft.com/office/drawing/2014/main" id="{39066E1D-1E55-4323-8177-4ECC78FD5304}"/>
              </a:ext>
            </a:extLst>
          </p:cNvPr>
          <p:cNvSpPr>
            <a:spLocks noGrp="1"/>
          </p:cNvSpPr>
          <p:nvPr>
            <p:ph idx="1"/>
          </p:nvPr>
        </p:nvSpPr>
        <p:spPr/>
        <p:txBody>
          <a:bodyPr/>
          <a:lstStyle/>
          <a:p>
            <a:r>
              <a:rPr lang="en-US" dirty="0"/>
              <a:t>Single price auction</a:t>
            </a:r>
          </a:p>
          <a:p>
            <a:pPr lvl="1"/>
            <a:r>
              <a:rPr lang="en-US" dirty="0"/>
              <a:t>Adopted by the U.S. Treasury in 1998</a:t>
            </a:r>
          </a:p>
          <a:p>
            <a:pPr lvl="1"/>
            <a:r>
              <a:rPr lang="en-US" dirty="0"/>
              <a:t>All Treasury security bidders pay the same price for the Treasury security</a:t>
            </a:r>
          </a:p>
          <a:p>
            <a:r>
              <a:rPr lang="en-US" dirty="0"/>
              <a:t>Discriminating auctions</a:t>
            </a:r>
          </a:p>
          <a:p>
            <a:pPr lvl="1"/>
            <a:r>
              <a:rPr lang="en-US" dirty="0"/>
              <a:t>Different successful bidders paid different prices (their bid prices)</a:t>
            </a:r>
          </a:p>
        </p:txBody>
      </p:sp>
      <p:sp>
        <p:nvSpPr>
          <p:cNvPr id="4" name="Footer Placeholder 3">
            <a:extLst>
              <a:ext uri="{FF2B5EF4-FFF2-40B4-BE49-F238E27FC236}">
                <a16:creationId xmlns:a16="http://schemas.microsoft.com/office/drawing/2014/main" id="{D96CEC07-83D4-4472-9476-7181E2893271}"/>
              </a:ext>
            </a:extLst>
          </p:cNvPr>
          <p:cNvSpPr>
            <a:spLocks noGrp="1"/>
          </p:cNvSpPr>
          <p:nvPr>
            <p:ph type="ftr" sz="quarter" idx="11"/>
          </p:nvPr>
        </p:nvSpPr>
        <p:spPr>
          <a:xfrm>
            <a:off x="1653221" y="6248400"/>
            <a:ext cx="6183204"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2096946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a:xfrm>
            <a:off x="228600" y="-66675"/>
            <a:ext cx="7772400" cy="1143000"/>
          </a:xfrm>
        </p:spPr>
        <p:txBody>
          <a:bodyPr anchor="ctr"/>
          <a:lstStyle/>
          <a:p>
            <a:pPr eaLnBrk="1" hangingPunct="1"/>
            <a:r>
              <a:rPr lang="en-US" sz="3600" dirty="0"/>
              <a:t>Creation of a Banker’s Acceptance</a:t>
            </a:r>
            <a:endParaRPr lang="en-US" altLang="en-US" sz="3500" dirty="0"/>
          </a:p>
        </p:txBody>
      </p:sp>
      <p:pic>
        <p:nvPicPr>
          <p:cNvPr id="2765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550" y="893763"/>
            <a:ext cx="7029450" cy="299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16200" y="3929063"/>
            <a:ext cx="3911600" cy="2874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637094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dirty="0"/>
              <a:t>Discount Yields </a:t>
            </a:r>
          </a:p>
        </p:txBody>
      </p:sp>
      <p:sp>
        <p:nvSpPr>
          <p:cNvPr id="6148"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Treasury bills and commercial paper rates are quoted as discount yields</a:t>
            </a:r>
            <a:endParaRPr lang="en-US" altLang="en-US" sz="2600" b="1" dirty="0"/>
          </a:p>
          <a:p>
            <a:pPr eaLnBrk="1" hangingPunct="1">
              <a:lnSpc>
                <a:spcPct val="90000"/>
              </a:lnSpc>
            </a:pPr>
            <a:r>
              <a:rPr lang="en-US" altLang="en-US" sz="2600" b="1" dirty="0"/>
              <a:t>Discount yields (</a:t>
            </a:r>
            <a:r>
              <a:rPr lang="en-US" altLang="en-US" sz="2600" b="1" i="1" dirty="0"/>
              <a:t>i</a:t>
            </a:r>
            <a:r>
              <a:rPr lang="en-US" altLang="en-US" sz="2600" b="1" i="1" baseline="-25000" dirty="0"/>
              <a:t>d</a:t>
            </a:r>
            <a:r>
              <a:rPr lang="en-US" altLang="en-US" sz="2600" b="1" dirty="0"/>
              <a:t>) </a:t>
            </a:r>
            <a:r>
              <a:rPr lang="en-US" altLang="en-US" sz="2600" dirty="0"/>
              <a:t>use a 360-day year</a:t>
            </a:r>
          </a:p>
          <a:p>
            <a:pPr eaLnBrk="1" hangingPunct="1">
              <a:lnSpc>
                <a:spcPct val="90000"/>
              </a:lnSpc>
            </a:pPr>
            <a:endParaRPr lang="en-US" altLang="en-US" sz="2600" dirty="0"/>
          </a:p>
          <a:p>
            <a:pPr eaLnBrk="1" hangingPunct="1">
              <a:lnSpc>
                <a:spcPct val="90000"/>
              </a:lnSpc>
              <a:buFont typeface="Wingdings" pitchFamily="2" charset="2"/>
              <a:buNone/>
            </a:pPr>
            <a:endParaRPr lang="en-US" altLang="en-US" sz="2600" dirty="0"/>
          </a:p>
          <a:p>
            <a:pPr eaLnBrk="1" hangingPunct="1">
              <a:lnSpc>
                <a:spcPct val="90000"/>
              </a:lnSpc>
              <a:buFont typeface="Wingdings" pitchFamily="2" charset="2"/>
              <a:buNone/>
            </a:pPr>
            <a:endParaRPr lang="en-US" altLang="en-US" sz="2600" dirty="0"/>
          </a:p>
          <a:p>
            <a:pPr eaLnBrk="1" hangingPunct="1">
              <a:lnSpc>
                <a:spcPct val="90000"/>
              </a:lnSpc>
              <a:buFont typeface="Wingdings" pitchFamily="2" charset="2"/>
              <a:buNone/>
            </a:pPr>
            <a:endParaRPr lang="en-US" altLang="en-US" sz="2600" dirty="0"/>
          </a:p>
          <a:p>
            <a:pPr lvl="1" eaLnBrk="1" hangingPunct="1">
              <a:lnSpc>
                <a:spcPct val="90000"/>
              </a:lnSpc>
              <a:buFontTx/>
              <a:buNone/>
            </a:pPr>
            <a:r>
              <a:rPr lang="en-US" altLang="en-US" sz="2200" i="1" dirty="0"/>
              <a:t>	</a:t>
            </a:r>
            <a:r>
              <a:rPr lang="en-US" altLang="en-US" sz="2200" b="1" i="1" dirty="0" err="1"/>
              <a:t>P</a:t>
            </a:r>
            <a:r>
              <a:rPr lang="en-US" altLang="en-US" sz="2200" b="1" i="1" baseline="-25000" dirty="0" err="1"/>
              <a:t>f</a:t>
            </a:r>
            <a:r>
              <a:rPr lang="en-US" altLang="en-US" sz="2200" dirty="0"/>
              <a:t> = the face value of the security</a:t>
            </a:r>
          </a:p>
          <a:p>
            <a:pPr lvl="1" eaLnBrk="1" hangingPunct="1">
              <a:lnSpc>
                <a:spcPct val="90000"/>
              </a:lnSpc>
              <a:buFontTx/>
              <a:buNone/>
            </a:pPr>
            <a:r>
              <a:rPr lang="en-US" altLang="en-US" sz="2200" dirty="0"/>
              <a:t>	</a:t>
            </a:r>
            <a:r>
              <a:rPr lang="en-US" altLang="en-US" sz="2200" b="1" i="1" dirty="0"/>
              <a:t>P</a:t>
            </a:r>
            <a:r>
              <a:rPr lang="en-US" altLang="en-US" sz="2200" b="1" baseline="-25000" dirty="0"/>
              <a:t>0</a:t>
            </a:r>
            <a:r>
              <a:rPr lang="en-US" altLang="en-US" sz="2200" dirty="0"/>
              <a:t> = the purchase price of the security</a:t>
            </a:r>
          </a:p>
          <a:p>
            <a:pPr lvl="1" eaLnBrk="1" hangingPunct="1">
              <a:lnSpc>
                <a:spcPct val="90000"/>
              </a:lnSpc>
              <a:buFontTx/>
              <a:buNone/>
            </a:pPr>
            <a:r>
              <a:rPr lang="en-US" altLang="en-US" sz="2200" dirty="0"/>
              <a:t>	</a:t>
            </a:r>
            <a:r>
              <a:rPr lang="en-US" altLang="en-US" sz="2200" b="1" i="1" dirty="0"/>
              <a:t>n</a:t>
            </a:r>
            <a:r>
              <a:rPr lang="en-US" altLang="en-US" sz="2200" dirty="0"/>
              <a:t> = the number of days until maturity</a:t>
            </a:r>
          </a:p>
        </p:txBody>
      </p:sp>
      <p:graphicFrame>
        <p:nvGraphicFramePr>
          <p:cNvPr id="6149" name="Object 5"/>
          <p:cNvGraphicFramePr>
            <a:graphicFrameLocks noGrp="1" noChangeAspect="1"/>
          </p:cNvGraphicFramePr>
          <p:nvPr>
            <p:ph sz="quarter" idx="4294967295"/>
          </p:nvPr>
        </p:nvGraphicFramePr>
        <p:xfrm>
          <a:off x="2938463" y="3154363"/>
          <a:ext cx="3500437" cy="1335087"/>
        </p:xfrm>
        <a:graphic>
          <a:graphicData uri="http://schemas.openxmlformats.org/presentationml/2006/ole">
            <mc:AlternateContent xmlns:mc="http://schemas.openxmlformats.org/markup-compatibility/2006">
              <mc:Choice xmlns:v="urn:schemas-microsoft-com:vml" Requires="v">
                <p:oleObj spid="_x0000_s6209" name="Equation" r:id="rId4" imgW="1231366" imgH="469696" progId="Equation.3">
                  <p:embed/>
                </p:oleObj>
              </mc:Choice>
              <mc:Fallback>
                <p:oleObj name="Equation" r:id="rId4" imgW="1231366" imgH="469696"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8463" y="3154363"/>
                        <a:ext cx="3500437" cy="1335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0" name="TextBox 1"/>
          <p:cNvSpPr txBox="1">
            <a:spLocks noChangeArrowheads="1"/>
          </p:cNvSpPr>
          <p:nvPr/>
        </p:nvSpPr>
        <p:spPr bwMode="auto">
          <a:xfrm>
            <a:off x="4248150" y="3932238"/>
            <a:ext cx="646113" cy="457200"/>
          </a:xfrm>
          <a:prstGeom prst="rect">
            <a:avLst/>
          </a:prstGeom>
          <a:solidFill>
            <a:srgbClr val="FFFF00">
              <a:alpha val="2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solidFill>
                <a:srgbClr val="FF0000"/>
              </a:solidFill>
            </a:endParaRPr>
          </a:p>
        </p:txBody>
      </p:sp>
      <p:sp>
        <p:nvSpPr>
          <p:cNvPr id="2" name="Footer Placeholder 1">
            <a:extLst>
              <a:ext uri="{FF2B5EF4-FFF2-40B4-BE49-F238E27FC236}">
                <a16:creationId xmlns:a16="http://schemas.microsoft.com/office/drawing/2014/main" id="{8E099747-B2DE-4916-9A98-EBE8BDAFCB13}"/>
              </a:ext>
            </a:extLst>
          </p:cNvPr>
          <p:cNvSpPr>
            <a:spLocks noGrp="1"/>
          </p:cNvSpPr>
          <p:nvPr>
            <p:ph type="ftr" sz="quarter" idx="11"/>
          </p:nvPr>
        </p:nvSpPr>
        <p:spPr>
          <a:xfrm>
            <a:off x="1384385" y="6248400"/>
            <a:ext cx="637523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dirty="0"/>
              <a:t>Bond Equivalent Yields </a:t>
            </a:r>
          </a:p>
        </p:txBody>
      </p:sp>
      <p:sp>
        <p:nvSpPr>
          <p:cNvPr id="717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a:t>Compare discount securities to bonds with </a:t>
            </a:r>
            <a:r>
              <a:rPr lang="en-US" altLang="en-US" sz="2600" b="1"/>
              <a:t>bond equivalent yields (</a:t>
            </a:r>
            <a:r>
              <a:rPr lang="en-US" altLang="en-US" sz="2600" b="1" i="1"/>
              <a:t>i</a:t>
            </a:r>
            <a:r>
              <a:rPr lang="en-US" altLang="en-US" sz="2600" b="1" i="1" baseline="-25000"/>
              <a:t>be</a:t>
            </a:r>
            <a:r>
              <a:rPr lang="en-US" altLang="en-US" sz="2600" b="1"/>
              <a:t>)</a:t>
            </a:r>
          </a:p>
          <a:p>
            <a:pPr eaLnBrk="1" hangingPunct="1"/>
            <a:endParaRPr lang="en-US" altLang="en-US" sz="2600" b="1"/>
          </a:p>
          <a:p>
            <a:pPr eaLnBrk="1" hangingPunct="1"/>
            <a:endParaRPr lang="en-US" altLang="en-US" sz="2200"/>
          </a:p>
          <a:p>
            <a:pPr eaLnBrk="1" hangingPunct="1"/>
            <a:r>
              <a:rPr lang="en-US" altLang="en-US" sz="2600"/>
              <a:t>Convert bond equivalent yields into </a:t>
            </a:r>
            <a:r>
              <a:rPr lang="en-US" altLang="en-US" sz="2600" b="1"/>
              <a:t>effective annual returns (</a:t>
            </a:r>
            <a:r>
              <a:rPr lang="en-US" altLang="en-US" sz="2600" b="1" i="1"/>
              <a:t>EAR</a:t>
            </a:r>
            <a:r>
              <a:rPr lang="en-US" altLang="en-US" sz="2600" b="1"/>
              <a:t>)</a:t>
            </a:r>
          </a:p>
        </p:txBody>
      </p:sp>
      <p:graphicFrame>
        <p:nvGraphicFramePr>
          <p:cNvPr id="7173" name="Object 4"/>
          <p:cNvGraphicFramePr>
            <a:graphicFrameLocks noGrp="1" noChangeAspect="1"/>
          </p:cNvGraphicFramePr>
          <p:nvPr>
            <p:ph sz="quarter" idx="4294967295"/>
          </p:nvPr>
        </p:nvGraphicFramePr>
        <p:xfrm>
          <a:off x="3459163" y="2695575"/>
          <a:ext cx="2222500" cy="808038"/>
        </p:xfrm>
        <a:graphic>
          <a:graphicData uri="http://schemas.openxmlformats.org/presentationml/2006/ole">
            <mc:AlternateContent xmlns:mc="http://schemas.openxmlformats.org/markup-compatibility/2006">
              <mc:Choice xmlns:v="urn:schemas-microsoft-com:vml" Requires="v">
                <p:oleObj spid="_x0000_s7293" name="Equation" r:id="rId4" imgW="1257300" imgH="457200" progId="Equation.3">
                  <p:embed/>
                </p:oleObj>
              </mc:Choice>
              <mc:Fallback>
                <p:oleObj name="Equation" r:id="rId4" imgW="125730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9163" y="2695575"/>
                        <a:ext cx="2222500" cy="80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5"/>
          <p:cNvGraphicFramePr>
            <a:graphicFrameLocks noGrp="1" noChangeAspect="1"/>
          </p:cNvGraphicFramePr>
          <p:nvPr>
            <p:ph sz="quarter" idx="4294967295"/>
          </p:nvPr>
        </p:nvGraphicFramePr>
        <p:xfrm>
          <a:off x="2579688" y="4873625"/>
          <a:ext cx="3659187" cy="1033463"/>
        </p:xfrm>
        <a:graphic>
          <a:graphicData uri="http://schemas.openxmlformats.org/presentationml/2006/ole">
            <mc:AlternateContent xmlns:mc="http://schemas.openxmlformats.org/markup-compatibility/2006">
              <mc:Choice xmlns:v="urn:schemas-microsoft-com:vml" Requires="v">
                <p:oleObj spid="_x0000_s7294" name="Equation" r:id="rId6" imgW="1663700" imgH="469900" progId="Equation.3">
                  <p:embed/>
                </p:oleObj>
              </mc:Choice>
              <mc:Fallback>
                <p:oleObj name="Equation" r:id="rId6" imgW="1663700" imgH="4699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9688" y="4873625"/>
                        <a:ext cx="3659187" cy="103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5" name="TextBox 8"/>
          <p:cNvSpPr txBox="1">
            <a:spLocks noChangeArrowheads="1"/>
          </p:cNvSpPr>
          <p:nvPr/>
        </p:nvSpPr>
        <p:spPr bwMode="auto">
          <a:xfrm>
            <a:off x="5116513" y="2695575"/>
            <a:ext cx="646112" cy="368300"/>
          </a:xfrm>
          <a:prstGeom prst="rect">
            <a:avLst/>
          </a:prstGeom>
          <a:solidFill>
            <a:srgbClr val="FFFF00">
              <a:alpha val="2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7176" name="TextBox 9"/>
          <p:cNvSpPr txBox="1">
            <a:spLocks noChangeArrowheads="1"/>
          </p:cNvSpPr>
          <p:nvPr/>
        </p:nvSpPr>
        <p:spPr bwMode="auto">
          <a:xfrm>
            <a:off x="4248150" y="3135313"/>
            <a:ext cx="646113" cy="368300"/>
          </a:xfrm>
          <a:prstGeom prst="rect">
            <a:avLst/>
          </a:prstGeom>
          <a:solidFill>
            <a:srgbClr val="FFFF00">
              <a:alpha val="2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 name="Footer Placeholder 1">
            <a:extLst>
              <a:ext uri="{FF2B5EF4-FFF2-40B4-BE49-F238E27FC236}">
                <a16:creationId xmlns:a16="http://schemas.microsoft.com/office/drawing/2014/main" id="{F39ECB1C-AEB3-42D3-9CF9-96510F68CAAC}"/>
              </a:ext>
            </a:extLst>
          </p:cNvPr>
          <p:cNvSpPr>
            <a:spLocks noGrp="1"/>
          </p:cNvSpPr>
          <p:nvPr>
            <p:ph type="ftr" sz="quarter" idx="11"/>
          </p:nvPr>
        </p:nvSpPr>
        <p:spPr>
          <a:xfrm>
            <a:off x="1768435" y="6248400"/>
            <a:ext cx="610639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p:txBody>
          <a:bodyPr anchor="ctr"/>
          <a:lstStyle/>
          <a:p>
            <a:pPr eaLnBrk="1" hangingPunct="1"/>
            <a:r>
              <a:rPr lang="en-US" altLang="en-US" sz="3500" dirty="0"/>
              <a:t>Single-Payment Yields </a:t>
            </a:r>
          </a:p>
        </p:txBody>
      </p:sp>
      <p:sp>
        <p:nvSpPr>
          <p:cNvPr id="8196" name="Rectangle 3"/>
          <p:cNvSpPr>
            <a:spLocks noGrp="1" noChangeArrowheads="1"/>
          </p:cNvSpPr>
          <p:nvPr>
            <p:ph type="body" sz="half" idx="4294967295"/>
          </p:nvPr>
        </p:nvSpPr>
        <p:spPr>
          <a:xfrm>
            <a:off x="685800" y="1981200"/>
            <a:ext cx="7772400" cy="428942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Negotiable CDs and fed funds are money market securities that pay interest only at maturity. These use</a:t>
            </a:r>
            <a:r>
              <a:rPr lang="en-US" altLang="en-US" sz="2200" b="1" dirty="0"/>
              <a:t> single-payment yields (</a:t>
            </a:r>
            <a:r>
              <a:rPr lang="en-US" altLang="en-US" sz="2200" b="1" i="1" dirty="0" err="1"/>
              <a:t>i</a:t>
            </a:r>
            <a:r>
              <a:rPr lang="en-US" altLang="en-US" sz="2200" b="1" i="1" baseline="-25000" dirty="0" err="1"/>
              <a:t>sp</a:t>
            </a:r>
            <a:r>
              <a:rPr lang="en-US" altLang="en-US" sz="2200" b="1" dirty="0"/>
              <a:t>) </a:t>
            </a:r>
            <a:endParaRPr lang="en-US" altLang="en-US" sz="2200" dirty="0"/>
          </a:p>
          <a:p>
            <a:pPr eaLnBrk="1" hangingPunct="1"/>
            <a:endParaRPr lang="en-US" altLang="en-US" sz="2200" dirty="0"/>
          </a:p>
          <a:p>
            <a:pPr eaLnBrk="1" hangingPunct="1"/>
            <a:endParaRPr lang="en-US" altLang="en-US" sz="1500" dirty="0"/>
          </a:p>
          <a:p>
            <a:pPr lvl="1" eaLnBrk="1" hangingPunct="1"/>
            <a:r>
              <a:rPr lang="en-US" altLang="en-US" sz="2000" dirty="0"/>
              <a:t>to convert a single-payment yield to a bond equivalent yield:</a:t>
            </a:r>
          </a:p>
          <a:p>
            <a:pPr lvl="1" eaLnBrk="1" hangingPunct="1"/>
            <a:endParaRPr lang="en-US" altLang="en-US" sz="2000" b="1" dirty="0"/>
          </a:p>
          <a:p>
            <a:pPr lvl="1" eaLnBrk="1" hangingPunct="1"/>
            <a:endParaRPr lang="en-US" altLang="en-US" sz="2000" b="1" dirty="0"/>
          </a:p>
          <a:p>
            <a:pPr lvl="1" eaLnBrk="1" hangingPunct="1"/>
            <a:r>
              <a:rPr lang="en-US" altLang="en-US" sz="2000" dirty="0"/>
              <a:t>to directly convert a single payment yield to an EAR:</a:t>
            </a:r>
          </a:p>
        </p:txBody>
      </p:sp>
      <p:graphicFrame>
        <p:nvGraphicFramePr>
          <p:cNvPr id="8197" name="Object 4"/>
          <p:cNvGraphicFramePr>
            <a:graphicFrameLocks noGrp="1" noChangeAspect="1"/>
          </p:cNvGraphicFramePr>
          <p:nvPr>
            <p:ph sz="quarter" idx="4294967295"/>
          </p:nvPr>
        </p:nvGraphicFramePr>
        <p:xfrm>
          <a:off x="2790825" y="4344988"/>
          <a:ext cx="2220913" cy="479425"/>
        </p:xfrm>
        <a:graphic>
          <a:graphicData uri="http://schemas.openxmlformats.org/presentationml/2006/ole">
            <mc:AlternateContent xmlns:mc="http://schemas.openxmlformats.org/markup-compatibility/2006">
              <mc:Choice xmlns:v="urn:schemas-microsoft-com:vml" Requires="v">
                <p:oleObj spid="_x0000_s8375" name="Equation" r:id="rId4" imgW="1117600" imgH="241300" progId="Equation.3">
                  <p:embed/>
                </p:oleObj>
              </mc:Choice>
              <mc:Fallback>
                <p:oleObj name="Equation" r:id="rId4" imgW="1117600" imgH="2413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0825" y="4344988"/>
                        <a:ext cx="2220913"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5"/>
          <p:cNvGraphicFramePr>
            <a:graphicFrameLocks noGrp="1" noChangeAspect="1"/>
          </p:cNvGraphicFramePr>
          <p:nvPr>
            <p:ph sz="quarter" idx="4294967295"/>
          </p:nvPr>
        </p:nvGraphicFramePr>
        <p:xfrm>
          <a:off x="2579688" y="5287963"/>
          <a:ext cx="3508375" cy="842962"/>
        </p:xfrm>
        <a:graphic>
          <a:graphicData uri="http://schemas.openxmlformats.org/presentationml/2006/ole">
            <mc:AlternateContent xmlns:mc="http://schemas.openxmlformats.org/markup-compatibility/2006">
              <mc:Choice xmlns:v="urn:schemas-microsoft-com:vml" Requires="v">
                <p:oleObj spid="_x0000_s8376" name="Equation" r:id="rId6" imgW="1955800" imgH="469900" progId="Equation.3">
                  <p:embed/>
                </p:oleObj>
              </mc:Choice>
              <mc:Fallback>
                <p:oleObj name="Equation" r:id="rId6" imgW="1955800" imgH="4699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9688" y="5287963"/>
                        <a:ext cx="3508375" cy="84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1"/>
          <p:cNvGraphicFramePr>
            <a:graphicFrameLocks noChangeAspect="1"/>
          </p:cNvGraphicFramePr>
          <p:nvPr/>
        </p:nvGraphicFramePr>
        <p:xfrm>
          <a:off x="3306763" y="3071813"/>
          <a:ext cx="2130425" cy="776287"/>
        </p:xfrm>
        <a:graphic>
          <a:graphicData uri="http://schemas.openxmlformats.org/presentationml/2006/ole">
            <mc:AlternateContent xmlns:mc="http://schemas.openxmlformats.org/markup-compatibility/2006">
              <mc:Choice xmlns:v="urn:schemas-microsoft-com:vml" Requires="v">
                <p:oleObj spid="_x0000_s8377" name="Equation" r:id="rId8" imgW="1257300" imgH="457200" progId="Equation.3">
                  <p:embed/>
                </p:oleObj>
              </mc:Choice>
              <mc:Fallback>
                <p:oleObj name="Equation" r:id="rId8" imgW="1257300" imgH="457200" progId="Equation.3">
                  <p:embed/>
                  <p:pic>
                    <p:nvPicPr>
                      <p:cNvPr id="0" name="Object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06763" y="3071813"/>
                        <a:ext cx="2130425" cy="77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00" name="TextBox 8"/>
          <p:cNvSpPr txBox="1">
            <a:spLocks noChangeArrowheads="1"/>
          </p:cNvSpPr>
          <p:nvPr/>
        </p:nvSpPr>
        <p:spPr bwMode="auto">
          <a:xfrm>
            <a:off x="4041775" y="3467100"/>
            <a:ext cx="646113" cy="344488"/>
          </a:xfrm>
          <a:prstGeom prst="rect">
            <a:avLst/>
          </a:prstGeom>
          <a:solidFill>
            <a:srgbClr val="FFFF00">
              <a:alpha val="2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 name="Footer Placeholder 1">
            <a:extLst>
              <a:ext uri="{FF2B5EF4-FFF2-40B4-BE49-F238E27FC236}">
                <a16:creationId xmlns:a16="http://schemas.microsoft.com/office/drawing/2014/main" id="{5A0C9141-D938-4E2C-90C3-6D7AC8FB1F31}"/>
              </a:ext>
            </a:extLst>
          </p:cNvPr>
          <p:cNvSpPr>
            <a:spLocks noGrp="1"/>
          </p:cNvSpPr>
          <p:nvPr>
            <p:ph type="ftr" sz="quarter" idx="11"/>
          </p:nvPr>
        </p:nvSpPr>
        <p:spPr>
          <a:xfrm>
            <a:off x="1845245" y="6248400"/>
            <a:ext cx="6155755"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a:t>Sample Calculations of Money </a:t>
            </a:r>
            <a:br>
              <a:rPr lang="en-US" altLang="en-US" sz="3500"/>
            </a:br>
            <a:r>
              <a:rPr lang="en-US" altLang="en-US" sz="3500"/>
              <a:t>Market Yields </a:t>
            </a:r>
          </a:p>
        </p:txBody>
      </p:sp>
      <p:sp>
        <p:nvSpPr>
          <p:cNvPr id="148483" name="Rectangle 3"/>
          <p:cNvSpPr>
            <a:spLocks noGrp="1" noChangeArrowheads="1"/>
          </p:cNvSpPr>
          <p:nvPr>
            <p:ph type="body" sz="half" idx="4294967295"/>
          </p:nvPr>
        </p:nvSpPr>
        <p:spPr>
          <a:xfrm>
            <a:off x="685800" y="1981200"/>
            <a:ext cx="7772400" cy="428942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A $1M investment in 90 day commercial paper has a 2% discount yield. An equivalent size and risk 90 day CD has a 2% single payment yield.  Which security offers the better return?  For the commercial paper:</a:t>
            </a:r>
          </a:p>
          <a:p>
            <a:pPr eaLnBrk="1" hangingPunct="1"/>
            <a:endParaRPr lang="en-US" altLang="en-US" sz="2200" dirty="0"/>
          </a:p>
          <a:p>
            <a:pPr eaLnBrk="1" hangingPunct="1"/>
            <a:endParaRPr lang="en-US" altLang="en-US" sz="2200" dirty="0"/>
          </a:p>
          <a:p>
            <a:pPr eaLnBrk="1" hangingPunct="1"/>
            <a:endParaRPr lang="en-US" altLang="en-US" sz="2200" dirty="0"/>
          </a:p>
          <a:p>
            <a:pPr eaLnBrk="1" hangingPunct="1"/>
            <a:endParaRPr lang="en-US" altLang="en-US" sz="2200" dirty="0"/>
          </a:p>
          <a:p>
            <a:pPr eaLnBrk="1" hangingPunct="1"/>
            <a:endParaRPr lang="en-US" altLang="en-US" sz="2200" dirty="0"/>
          </a:p>
          <a:p>
            <a:pPr eaLnBrk="1" hangingPunct="1"/>
            <a:r>
              <a:rPr lang="en-US" altLang="en-US" sz="2200" dirty="0"/>
              <a:t>The bond equivalent yield for the commercial paper is 2.038%</a:t>
            </a:r>
          </a:p>
        </p:txBody>
      </p:sp>
      <p:graphicFrame>
        <p:nvGraphicFramePr>
          <p:cNvPr id="3" name="Object 2"/>
          <p:cNvGraphicFramePr>
            <a:graphicFrameLocks noChangeAspect="1"/>
          </p:cNvGraphicFramePr>
          <p:nvPr/>
        </p:nvGraphicFramePr>
        <p:xfrm>
          <a:off x="1123950" y="3538538"/>
          <a:ext cx="2019300" cy="771525"/>
        </p:xfrm>
        <a:graphic>
          <a:graphicData uri="http://schemas.openxmlformats.org/presentationml/2006/ole">
            <mc:AlternateContent xmlns:mc="http://schemas.openxmlformats.org/markup-compatibility/2006">
              <mc:Choice xmlns:v="urn:schemas-microsoft-com:vml" Requires="v">
                <p:oleObj spid="_x0000_s9458" name="Equation" r:id="rId4" imgW="1231366" imgH="469696" progId="Equation.3">
                  <p:embed/>
                </p:oleObj>
              </mc:Choice>
              <mc:Fallback>
                <p:oleObj name="Equation" r:id="rId4" imgW="1231366" imgH="469696"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3950" y="3538538"/>
                        <a:ext cx="201930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nvGraphicFramePr>
        <p:xfrm>
          <a:off x="3900488" y="3589338"/>
          <a:ext cx="4016375" cy="668337"/>
        </p:xfrm>
        <a:graphic>
          <a:graphicData uri="http://schemas.openxmlformats.org/presentationml/2006/ole">
            <mc:AlternateContent xmlns:mc="http://schemas.openxmlformats.org/markup-compatibility/2006">
              <mc:Choice xmlns:v="urn:schemas-microsoft-com:vml" Requires="v">
                <p:oleObj spid="_x0000_s9459" name="Equation" r:id="rId6" imgW="2450880" imgH="406080" progId="Equation.3">
                  <p:embed/>
                </p:oleObj>
              </mc:Choice>
              <mc:Fallback>
                <p:oleObj name="Equation" r:id="rId6" imgW="2450880" imgH="40608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00488" y="3589338"/>
                        <a:ext cx="4016375" cy="668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nvGraphicFramePr>
        <p:xfrm>
          <a:off x="1068388" y="4545013"/>
          <a:ext cx="2132012" cy="776287"/>
        </p:xfrm>
        <a:graphic>
          <a:graphicData uri="http://schemas.openxmlformats.org/presentationml/2006/ole">
            <mc:AlternateContent xmlns:mc="http://schemas.openxmlformats.org/markup-compatibility/2006">
              <mc:Choice xmlns:v="urn:schemas-microsoft-com:vml" Requires="v">
                <p:oleObj spid="_x0000_s9460" name="Equation" r:id="rId8" imgW="1257300" imgH="457200" progId="Equation.3">
                  <p:embed/>
                </p:oleObj>
              </mc:Choice>
              <mc:Fallback>
                <p:oleObj name="Equation" r:id="rId8" imgW="1257300" imgH="4572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8388" y="4545013"/>
                        <a:ext cx="2132012" cy="77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7"/>
          <p:cNvGraphicFramePr>
            <a:graphicFrameLocks noChangeAspect="1"/>
          </p:cNvGraphicFramePr>
          <p:nvPr/>
        </p:nvGraphicFramePr>
        <p:xfrm>
          <a:off x="3895725" y="4556125"/>
          <a:ext cx="4132263" cy="711200"/>
        </p:xfrm>
        <a:graphic>
          <a:graphicData uri="http://schemas.openxmlformats.org/presentationml/2006/ole">
            <mc:AlternateContent xmlns:mc="http://schemas.openxmlformats.org/markup-compatibility/2006">
              <mc:Choice xmlns:v="urn:schemas-microsoft-com:vml" Requires="v">
                <p:oleObj spid="_x0000_s9461" name="Equation" r:id="rId10" imgW="2438280" imgH="419040" progId="Equation.3">
                  <p:embed/>
                </p:oleObj>
              </mc:Choice>
              <mc:Fallback>
                <p:oleObj name="Equation" r:id="rId10" imgW="2438280" imgH="419040"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95725" y="4556125"/>
                        <a:ext cx="4132263"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5" name="TextBox 12"/>
          <p:cNvSpPr txBox="1">
            <a:spLocks noChangeArrowheads="1"/>
          </p:cNvSpPr>
          <p:nvPr/>
        </p:nvSpPr>
        <p:spPr bwMode="auto">
          <a:xfrm>
            <a:off x="2882900" y="3044825"/>
            <a:ext cx="3417888" cy="458788"/>
          </a:xfrm>
          <a:prstGeom prst="rect">
            <a:avLst/>
          </a:prstGeom>
          <a:solidFill>
            <a:srgbClr val="92D050">
              <a:alpha val="2196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 name="Footer Placeholder 1">
            <a:extLst>
              <a:ext uri="{FF2B5EF4-FFF2-40B4-BE49-F238E27FC236}">
                <a16:creationId xmlns:a16="http://schemas.microsoft.com/office/drawing/2014/main" id="{4A5EA7E5-CBCB-4DB1-82B8-D479A30BE276}"/>
              </a:ext>
            </a:extLst>
          </p:cNvPr>
          <p:cNvSpPr>
            <a:spLocks noGrp="1"/>
          </p:cNvSpPr>
          <p:nvPr>
            <p:ph type="ftr" sz="quarter" idx="11"/>
          </p:nvPr>
        </p:nvSpPr>
        <p:spPr>
          <a:xfrm>
            <a:off x="1345980" y="6248400"/>
            <a:ext cx="6144800"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par>
                          <p:cTn id="23" fill="hold" nodeType="afterGroup">
                            <p:stCondLst>
                              <p:cond delay="500"/>
                            </p:stCondLst>
                            <p:childTnLst>
                              <p:par>
                                <p:cTn id="24" presetID="5" presetClass="entr" presetSubtype="10" fill="hold" grpId="0" nodeType="afterEffect">
                                  <p:stCondLst>
                                    <p:cond delay="1000"/>
                                  </p:stCondLst>
                                  <p:childTnLst>
                                    <p:set>
                                      <p:cBhvr>
                                        <p:cTn id="25" dur="1" fill="hold">
                                          <p:stCondLst>
                                            <p:cond delay="0"/>
                                          </p:stCondLst>
                                        </p:cTn>
                                        <p:tgtEl>
                                          <p:spTgt spid="148483">
                                            <p:txEl>
                                              <p:pRg st="6" end="6"/>
                                            </p:txEl>
                                          </p:spTgt>
                                        </p:tgtEl>
                                        <p:attrNameLst>
                                          <p:attrName>style.visibility</p:attrName>
                                        </p:attrNameLst>
                                      </p:cBhvr>
                                      <p:to>
                                        <p:strVal val="visible"/>
                                      </p:to>
                                    </p:set>
                                    <p:animEffect transition="in" filter="checkerboard(across)">
                                      <p:cBhvr>
                                        <p:cTn id="26" dur="500"/>
                                        <p:tgtEl>
                                          <p:spTgt spid="148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dirty="0"/>
              <a:t>Sample Calculations of Money </a:t>
            </a:r>
            <a:br>
              <a:rPr lang="en-US" altLang="en-US" sz="3500" dirty="0"/>
            </a:br>
            <a:r>
              <a:rPr lang="en-US" altLang="en-US" sz="3500" dirty="0"/>
              <a:t>Market Yields Continued </a:t>
            </a:r>
          </a:p>
        </p:txBody>
      </p:sp>
      <p:sp>
        <p:nvSpPr>
          <p:cNvPr id="148483" name="Rectangle 3"/>
          <p:cNvSpPr>
            <a:spLocks noGrp="1" noChangeArrowheads="1"/>
          </p:cNvSpPr>
          <p:nvPr>
            <p:ph type="body" sz="half" idx="4294967295"/>
          </p:nvPr>
        </p:nvSpPr>
        <p:spPr>
          <a:xfrm>
            <a:off x="685800" y="1981200"/>
            <a:ext cx="7772400" cy="428942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A $1M investment in 90 day commercial paper has a 2% discount yield. An equivalent size and risk 90 day CD has a 2% single payment yield.  Which security offers the better return?  For the CD:</a:t>
            </a:r>
          </a:p>
          <a:p>
            <a:pPr eaLnBrk="1" hangingPunct="1"/>
            <a:endParaRPr lang="en-US" altLang="en-US" sz="2200" dirty="0"/>
          </a:p>
          <a:p>
            <a:pPr eaLnBrk="1" hangingPunct="1"/>
            <a:endParaRPr lang="en-US" altLang="en-US" sz="2200" dirty="0"/>
          </a:p>
          <a:p>
            <a:pPr eaLnBrk="1" hangingPunct="1"/>
            <a:endParaRPr lang="en-US" altLang="en-US" sz="2200" dirty="0"/>
          </a:p>
          <a:p>
            <a:pPr eaLnBrk="1" hangingPunct="1"/>
            <a:r>
              <a:rPr lang="en-US" altLang="en-US" sz="2200" dirty="0"/>
              <a:t>The bond equivalent yield for the CD is 2.0278%</a:t>
            </a:r>
          </a:p>
          <a:p>
            <a:pPr eaLnBrk="1" hangingPunct="1"/>
            <a:r>
              <a:rPr lang="en-US" altLang="en-US" sz="2200" dirty="0"/>
              <a:t>The commercial paper has the better return since its bond equivalent yield is 2.038%</a:t>
            </a:r>
          </a:p>
        </p:txBody>
      </p:sp>
      <p:graphicFrame>
        <p:nvGraphicFramePr>
          <p:cNvPr id="10245" name="Object 1"/>
          <p:cNvGraphicFramePr>
            <a:graphicFrameLocks noChangeAspect="1"/>
          </p:cNvGraphicFramePr>
          <p:nvPr/>
        </p:nvGraphicFramePr>
        <p:xfrm>
          <a:off x="973138" y="3895725"/>
          <a:ext cx="1781175" cy="385763"/>
        </p:xfrm>
        <a:graphic>
          <a:graphicData uri="http://schemas.openxmlformats.org/presentationml/2006/ole">
            <mc:AlternateContent xmlns:mc="http://schemas.openxmlformats.org/markup-compatibility/2006">
              <mc:Choice xmlns:v="urn:schemas-microsoft-com:vml" Requires="v">
                <p:oleObj spid="_x0000_s10364" name="Equation" r:id="rId4" imgW="1117600" imgH="241300" progId="Equation.3">
                  <p:embed/>
                </p:oleObj>
              </mc:Choice>
              <mc:Fallback>
                <p:oleObj name="Equation" r:id="rId4" imgW="1117600" imgH="2413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138" y="3895725"/>
                        <a:ext cx="1781175"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3451225" y="3830638"/>
          <a:ext cx="4616450" cy="515937"/>
        </p:xfrm>
        <a:graphic>
          <a:graphicData uri="http://schemas.openxmlformats.org/presentationml/2006/ole">
            <mc:AlternateContent xmlns:mc="http://schemas.openxmlformats.org/markup-compatibility/2006">
              <mc:Choice xmlns:v="urn:schemas-microsoft-com:vml" Requires="v">
                <p:oleObj spid="_x0000_s10365" name="Equation" r:id="rId6" imgW="2044700" imgH="228600" progId="Equation.3">
                  <p:embed/>
                </p:oleObj>
              </mc:Choice>
              <mc:Fallback>
                <p:oleObj name="Equation" r:id="rId6" imgW="2044700" imgH="2286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51225" y="3830638"/>
                        <a:ext cx="461645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7" name="TextBox 11"/>
          <p:cNvSpPr txBox="1">
            <a:spLocks noChangeArrowheads="1"/>
          </p:cNvSpPr>
          <p:nvPr/>
        </p:nvSpPr>
        <p:spPr bwMode="auto">
          <a:xfrm>
            <a:off x="2919413" y="3044825"/>
            <a:ext cx="1536700" cy="458788"/>
          </a:xfrm>
          <a:prstGeom prst="rect">
            <a:avLst/>
          </a:prstGeom>
          <a:solidFill>
            <a:srgbClr val="92D050">
              <a:alpha val="2196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 name="Footer Placeholder 1">
            <a:extLst>
              <a:ext uri="{FF2B5EF4-FFF2-40B4-BE49-F238E27FC236}">
                <a16:creationId xmlns:a16="http://schemas.microsoft.com/office/drawing/2014/main" id="{A6DA0565-C11D-43EB-A977-8C8D833662A6}"/>
              </a:ext>
            </a:extLst>
          </p:cNvPr>
          <p:cNvSpPr>
            <a:spLocks noGrp="1"/>
          </p:cNvSpPr>
          <p:nvPr>
            <p:ph type="ftr" sz="quarter" idx="11"/>
          </p:nvPr>
        </p:nvSpPr>
        <p:spPr>
          <a:xfrm>
            <a:off x="1845245" y="6248400"/>
            <a:ext cx="6155755"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8483">
                                            <p:txEl>
                                              <p:pRg st="4" end="4"/>
                                            </p:txEl>
                                          </p:spTgt>
                                        </p:tgtEl>
                                        <p:attrNameLst>
                                          <p:attrName>style.visibility</p:attrName>
                                        </p:attrNameLst>
                                      </p:cBhvr>
                                      <p:to>
                                        <p:strVal val="visible"/>
                                      </p:to>
                                    </p:set>
                                    <p:animEffect transition="in" filter="checkerboard(across)">
                                      <p:cBhvr>
                                        <p:cTn id="12" dur="500"/>
                                        <p:tgtEl>
                                          <p:spTgt spid="148483">
                                            <p:txEl>
                                              <p:pRg st="4" end="4"/>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48483">
                                            <p:txEl>
                                              <p:pRg st="5" end="5"/>
                                            </p:txEl>
                                          </p:spTgt>
                                        </p:tgtEl>
                                        <p:attrNameLst>
                                          <p:attrName>style.visibility</p:attrName>
                                        </p:attrNameLst>
                                      </p:cBhvr>
                                      <p:to>
                                        <p:strVal val="visible"/>
                                      </p:to>
                                    </p:set>
                                    <p:animEffect transition="in" filter="checkerboard(across)">
                                      <p:cBhvr>
                                        <p:cTn id="15" dur="500"/>
                                        <p:tgtEl>
                                          <p:spTgt spid="148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p:txBody>
          <a:bodyPr anchor="ctr"/>
          <a:lstStyle/>
          <a:p>
            <a:pPr eaLnBrk="1" hangingPunct="1"/>
            <a:r>
              <a:rPr lang="en-US" altLang="en-US" sz="3500" dirty="0"/>
              <a:t>Sample Calculations of Money </a:t>
            </a:r>
            <a:br>
              <a:rPr lang="en-US" altLang="en-US" sz="3500" dirty="0"/>
            </a:br>
            <a:r>
              <a:rPr lang="en-US" altLang="en-US" sz="3500" dirty="0"/>
              <a:t>Market Yields Concluded </a:t>
            </a:r>
          </a:p>
        </p:txBody>
      </p:sp>
      <p:sp>
        <p:nvSpPr>
          <p:cNvPr id="11268" name="Rectangle 3"/>
          <p:cNvSpPr>
            <a:spLocks noGrp="1" noChangeArrowheads="1"/>
          </p:cNvSpPr>
          <p:nvPr>
            <p:ph type="body" sz="half" idx="4294967295"/>
          </p:nvPr>
        </p:nvSpPr>
        <p:spPr>
          <a:xfrm>
            <a:off x="685800" y="1981200"/>
            <a:ext cx="7772400" cy="428942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a:t>What is the commercial paper’s EAR?</a:t>
            </a:r>
          </a:p>
          <a:p>
            <a:pPr eaLnBrk="1" hangingPunct="1"/>
            <a:endParaRPr lang="en-US" altLang="en-US" sz="2200"/>
          </a:p>
          <a:p>
            <a:pPr eaLnBrk="1" hangingPunct="1"/>
            <a:endParaRPr lang="en-US" altLang="en-US" sz="1500"/>
          </a:p>
        </p:txBody>
      </p:sp>
      <p:graphicFrame>
        <p:nvGraphicFramePr>
          <p:cNvPr id="11269" name="Object 7"/>
          <p:cNvGraphicFramePr>
            <a:graphicFrameLocks noChangeAspect="1"/>
          </p:cNvGraphicFramePr>
          <p:nvPr/>
        </p:nvGraphicFramePr>
        <p:xfrm>
          <a:off x="1401763" y="2644775"/>
          <a:ext cx="2882900" cy="814388"/>
        </p:xfrm>
        <a:graphic>
          <a:graphicData uri="http://schemas.openxmlformats.org/presentationml/2006/ole">
            <mc:AlternateContent xmlns:mc="http://schemas.openxmlformats.org/markup-compatibility/2006">
              <mc:Choice xmlns:v="urn:schemas-microsoft-com:vml" Requires="v">
                <p:oleObj spid="_x0000_s11387" name="Equation" r:id="rId4" imgW="1663700" imgH="469900" progId="Equation.3">
                  <p:embed/>
                </p:oleObj>
              </mc:Choice>
              <mc:Fallback>
                <p:oleObj name="Equation" r:id="rId4" imgW="1663700" imgH="4699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1763" y="2644775"/>
                        <a:ext cx="2882900" cy="814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1138238" y="3629025"/>
          <a:ext cx="4930775" cy="855663"/>
        </p:xfrm>
        <a:graphic>
          <a:graphicData uri="http://schemas.openxmlformats.org/presentationml/2006/ole">
            <mc:AlternateContent xmlns:mc="http://schemas.openxmlformats.org/markup-compatibility/2006">
              <mc:Choice xmlns:v="urn:schemas-microsoft-com:vml" Requires="v">
                <p:oleObj spid="_x0000_s11388" name="Equation" r:id="rId6" imgW="2844800" imgH="495300" progId="Equation.3">
                  <p:embed/>
                </p:oleObj>
              </mc:Choice>
              <mc:Fallback>
                <p:oleObj name="Equation" r:id="rId6" imgW="2844800" imgH="4953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38238" y="3629025"/>
                        <a:ext cx="4930775"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808998BF-D3C8-407E-80DC-6A3F5EBDB800}"/>
              </a:ext>
            </a:extLst>
          </p:cNvPr>
          <p:cNvSpPr>
            <a:spLocks noGrp="1"/>
          </p:cNvSpPr>
          <p:nvPr>
            <p:ph type="ftr" sz="quarter" idx="11"/>
          </p:nvPr>
        </p:nvSpPr>
        <p:spPr>
          <a:xfrm>
            <a:off x="1845245" y="6248400"/>
            <a:ext cx="6155755"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2719</TotalTime>
  <Words>2890</Words>
  <Application>Microsoft Office PowerPoint</Application>
  <PresentationFormat>On-screen Show (4:3)</PresentationFormat>
  <Paragraphs>256</Paragraphs>
  <Slides>31</Slides>
  <Notes>29</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6" baseType="lpstr">
      <vt:lpstr>Arial</vt:lpstr>
      <vt:lpstr>Times New Roman</vt:lpstr>
      <vt:lpstr>Wingdings</vt:lpstr>
      <vt:lpstr>Network</vt:lpstr>
      <vt:lpstr>Equation</vt:lpstr>
      <vt:lpstr>Chapter Five</vt:lpstr>
      <vt:lpstr>Money Markets</vt:lpstr>
      <vt:lpstr>Money Market Yields </vt:lpstr>
      <vt:lpstr>Discount Yields </vt:lpstr>
      <vt:lpstr>Bond Equivalent Yields </vt:lpstr>
      <vt:lpstr>Single-Payment Yields </vt:lpstr>
      <vt:lpstr>Sample Calculations of Money  Market Yields </vt:lpstr>
      <vt:lpstr>Sample Calculations of Money  Market Yields Continued </vt:lpstr>
      <vt:lpstr>Sample Calculations of Money  Market Yields Concluded </vt:lpstr>
      <vt:lpstr>Money Market Instruments</vt:lpstr>
      <vt:lpstr>Treasury Bills (T-Bills)</vt:lpstr>
      <vt:lpstr>T-Bill Auctions</vt:lpstr>
      <vt:lpstr>T-Bill Auctions Continued</vt:lpstr>
      <vt:lpstr>The Secondary Market for T-Bills</vt:lpstr>
      <vt:lpstr>T-Bill Prices </vt:lpstr>
      <vt:lpstr>Federal Funds</vt:lpstr>
      <vt:lpstr>Repurchase Agreement</vt:lpstr>
      <vt:lpstr>Repurchase Agreement Continued</vt:lpstr>
      <vt:lpstr>Repurchase Agreement Yield</vt:lpstr>
      <vt:lpstr>Commercial Paper</vt:lpstr>
      <vt:lpstr>Asset-Backed Commercial Paper</vt:lpstr>
      <vt:lpstr>Negotiable Certificates of Deposit</vt:lpstr>
      <vt:lpstr>Banker’s Acceptances</vt:lpstr>
      <vt:lpstr>Money Market Participants</vt:lpstr>
      <vt:lpstr>International Money Markets</vt:lpstr>
      <vt:lpstr>Central Bank Interest Rates</vt:lpstr>
      <vt:lpstr>Eurocommercial Paper Outstanding, 1995 - 2016</vt:lpstr>
      <vt:lpstr>Foreign Investments in U.S. Money Market Instruments</vt:lpstr>
      <vt:lpstr>International Money Markets Continued</vt:lpstr>
      <vt:lpstr>Single versus Discriminating Price Treasury Auctions</vt:lpstr>
      <vt:lpstr>Creation of a Banker’s Acceptance</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Woo, Dana</cp:lastModifiedBy>
  <cp:revision>232</cp:revision>
  <dcterms:created xsi:type="dcterms:W3CDTF">2000-07-01T19:33:32Z</dcterms:created>
  <dcterms:modified xsi:type="dcterms:W3CDTF">2018-02-22T20:21:18Z</dcterms:modified>
</cp:coreProperties>
</file>