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64" r:id="rId3"/>
    <p:sldId id="257" r:id="rId4"/>
    <p:sldId id="265" r:id="rId5"/>
    <p:sldId id="258" r:id="rId6"/>
    <p:sldId id="266" r:id="rId7"/>
    <p:sldId id="267" r:id="rId8"/>
    <p:sldId id="268" r:id="rId9"/>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8" d="100"/>
          <a:sy n="68" d="100"/>
        </p:scale>
        <p:origin x="1446" y="6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905000"/>
            <a:ext cx="7543800" cy="2593975"/>
          </a:xfrm>
        </p:spPr>
        <p:txBody>
          <a:bodyPr anchor="b"/>
          <a:lstStyle>
            <a:lvl1pPr>
              <a:defRPr sz="6600">
                <a:ln>
                  <a:noFill/>
                </a:ln>
                <a:solidFill>
                  <a:schemeClr val="tx2"/>
                </a:solidFill>
              </a:defRPr>
            </a:lvl1pPr>
          </a:lstStyle>
          <a:p>
            <a:r>
              <a:rPr lang="tr-TR"/>
              <a:t>Asıl başlık stili için tıklatın</a:t>
            </a:r>
            <a:endParaRPr lang="en-US" dirty="0"/>
          </a:p>
        </p:txBody>
      </p:sp>
      <p:sp>
        <p:nvSpPr>
          <p:cNvPr id="3" name="Subtitle 2"/>
          <p:cNvSpPr>
            <a:spLocks noGrp="1"/>
          </p:cNvSpPr>
          <p:nvPr>
            <p:ph type="subTitle" idx="1"/>
          </p:nvPr>
        </p:nvSpPr>
        <p:spPr>
          <a:xfrm>
            <a:off x="685800" y="4572000"/>
            <a:ext cx="6461760" cy="1066800"/>
          </a:xfrm>
        </p:spPr>
        <p:txBody>
          <a:bodyPr anchor="t">
            <a:normAutofit/>
          </a:bodyPr>
          <a:lstStyle>
            <a:lvl1pPr marL="0" indent="0" algn="l">
              <a:buNone/>
              <a:defRPr sz="20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tıklatın</a:t>
            </a:r>
            <a:endParaRPr lang="en-US" dirty="0"/>
          </a:p>
        </p:txBody>
      </p:sp>
      <p:sp>
        <p:nvSpPr>
          <p:cNvPr id="4" name="Date Placeholder 3"/>
          <p:cNvSpPr>
            <a:spLocks noGrp="1"/>
          </p:cNvSpPr>
          <p:nvPr>
            <p:ph type="dt" sz="half" idx="10"/>
          </p:nvPr>
        </p:nvSpPr>
        <p:spPr/>
        <p:txBody>
          <a:bodyPr/>
          <a:lstStyle/>
          <a:p>
            <a:fld id="{A23720DD-5B6D-40BF-8493-A6B52D484E6B}" type="datetimeFigureOut">
              <a:rPr lang="tr-TR" smtClean="0"/>
              <a:t>1.11.2022</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Vertical Text Placeholder 2"/>
          <p:cNvSpPr>
            <a:spLocks noGrp="1"/>
          </p:cNvSpPr>
          <p:nvPr>
            <p:ph type="body" orient="vert" idx="1"/>
          </p:nvPr>
        </p:nvSpPr>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A23720DD-5B6D-40BF-8493-A6B52D484E6B}" type="datetimeFigureOut">
              <a:rPr lang="tr-TR" smtClean="0"/>
              <a:t>1.11.2022</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1752600" cy="5851525"/>
          </a:xfrm>
        </p:spPr>
        <p:txBody>
          <a:bodyPr vert="eaVert" anchor="b" anchorCtr="0"/>
          <a:lstStyle/>
          <a:p>
            <a:r>
              <a:rPr lang="tr-TR"/>
              <a:t>Asıl başlık stili için tıklatın</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A23720DD-5B6D-40BF-8493-A6B52D484E6B}" type="datetimeFigureOut">
              <a:rPr lang="tr-TR" smtClean="0"/>
              <a:t>1.11.2022</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idx="1"/>
          </p:nvPr>
        </p:nvSpPr>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A23720DD-5B6D-40BF-8493-A6B52D484E6B}" type="datetimeFigureOut">
              <a:rPr lang="tr-TR" smtClean="0"/>
              <a:t>1.11.2022</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722313" y="5486400"/>
            <a:ext cx="7659687" cy="1168400"/>
          </a:xfrm>
        </p:spPr>
        <p:txBody>
          <a:bodyPr anchor="t"/>
          <a:lstStyle>
            <a:lvl1pPr algn="l">
              <a:defRPr sz="3600" b="0" cap="all"/>
            </a:lvl1pPr>
          </a:lstStyle>
          <a:p>
            <a:r>
              <a:rPr lang="tr-TR"/>
              <a:t>Asıl başlık stili için tıklatın</a:t>
            </a:r>
            <a:endParaRPr lang="en-US" dirty="0"/>
          </a:p>
        </p:txBody>
      </p:sp>
      <p:sp>
        <p:nvSpPr>
          <p:cNvPr id="3" name="Text Placeholder 2"/>
          <p:cNvSpPr>
            <a:spLocks noGrp="1"/>
          </p:cNvSpPr>
          <p:nvPr>
            <p:ph type="body" idx="1"/>
          </p:nvPr>
        </p:nvSpPr>
        <p:spPr>
          <a:xfrm>
            <a:off x="722313" y="3852863"/>
            <a:ext cx="6135687" cy="1633538"/>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tıklatın</a:t>
            </a:r>
          </a:p>
        </p:txBody>
      </p:sp>
      <p:sp>
        <p:nvSpPr>
          <p:cNvPr id="4" name="Date Placeholder 3"/>
          <p:cNvSpPr>
            <a:spLocks noGrp="1"/>
          </p:cNvSpPr>
          <p:nvPr>
            <p:ph type="dt" sz="half" idx="10"/>
          </p:nvPr>
        </p:nvSpPr>
        <p:spPr/>
        <p:txBody>
          <a:bodyPr/>
          <a:lstStyle/>
          <a:p>
            <a:fld id="{A23720DD-5B6D-40BF-8493-A6B52D484E6B}" type="datetimeFigureOut">
              <a:rPr lang="tr-TR" smtClean="0"/>
              <a:t>1.11.2022</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sz="half" idx="1"/>
          </p:nvPr>
        </p:nvSpPr>
        <p:spPr>
          <a:xfrm>
            <a:off x="4572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44196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A23720DD-5B6D-40BF-8493-A6B52D484E6B}" type="datetimeFigureOut">
              <a:rPr lang="tr-TR" smtClean="0"/>
              <a:t>1.11.2022</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 için tıklatın</a:t>
            </a:r>
            <a:endParaRPr lang="en-US"/>
          </a:p>
        </p:txBody>
      </p:sp>
      <p:sp>
        <p:nvSpPr>
          <p:cNvPr id="3" name="Text Placeholder 2"/>
          <p:cNvSpPr>
            <a:spLocks noGrp="1"/>
          </p:cNvSpPr>
          <p:nvPr>
            <p:ph type="body" idx="1"/>
          </p:nvPr>
        </p:nvSpPr>
        <p:spPr>
          <a:xfrm>
            <a:off x="4572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4" name="Content Placeholder 3"/>
          <p:cNvSpPr>
            <a:spLocks noGrp="1"/>
          </p:cNvSpPr>
          <p:nvPr>
            <p:ph sz="half" idx="2"/>
          </p:nvPr>
        </p:nvSpPr>
        <p:spPr>
          <a:xfrm>
            <a:off x="4572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44196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6" name="Content Placeholder 5"/>
          <p:cNvSpPr>
            <a:spLocks noGrp="1"/>
          </p:cNvSpPr>
          <p:nvPr>
            <p:ph sz="quarter" idx="4"/>
          </p:nvPr>
        </p:nvSpPr>
        <p:spPr>
          <a:xfrm>
            <a:off x="44196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7" name="Date Placeholder 6"/>
          <p:cNvSpPr>
            <a:spLocks noGrp="1"/>
          </p:cNvSpPr>
          <p:nvPr>
            <p:ph type="dt" sz="half" idx="10"/>
          </p:nvPr>
        </p:nvSpPr>
        <p:spPr/>
        <p:txBody>
          <a:bodyPr/>
          <a:lstStyle/>
          <a:p>
            <a:fld id="{A23720DD-5B6D-40BF-8493-A6B52D484E6B}" type="datetimeFigureOut">
              <a:rPr lang="tr-TR" smtClean="0"/>
              <a:t>1.11.2022</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Date Placeholder 2"/>
          <p:cNvSpPr>
            <a:spLocks noGrp="1"/>
          </p:cNvSpPr>
          <p:nvPr>
            <p:ph type="dt" sz="half" idx="10"/>
          </p:nvPr>
        </p:nvSpPr>
        <p:spPr/>
        <p:txBody>
          <a:bodyPr/>
          <a:lstStyle/>
          <a:p>
            <a:fld id="{A23720DD-5B6D-40BF-8493-A6B52D484E6B}" type="datetimeFigureOut">
              <a:rPr lang="tr-TR" smtClean="0"/>
              <a:t>1.11.2022</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23720DD-5B6D-40BF-8493-A6B52D484E6B}" type="datetimeFigureOut">
              <a:rPr lang="tr-TR" smtClean="0"/>
              <a:t>1.11.2022</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304801" y="5495544"/>
            <a:ext cx="7772400" cy="594360"/>
          </a:xfrm>
        </p:spPr>
        <p:txBody>
          <a:bodyPr anchor="b"/>
          <a:lstStyle>
            <a:lvl1pPr algn="ctr">
              <a:defRPr sz="2200" b="1"/>
            </a:lvl1pPr>
          </a:lstStyle>
          <a:p>
            <a:r>
              <a:rPr lang="tr-TR"/>
              <a:t>Asıl başlık stili için tıklatın</a:t>
            </a:r>
            <a:endParaRPr lang="en-US" dirty="0"/>
          </a:p>
        </p:txBody>
      </p:sp>
      <p:sp>
        <p:nvSpPr>
          <p:cNvPr id="4" name="Text Placeholder 3"/>
          <p:cNvSpPr>
            <a:spLocks noGrp="1"/>
          </p:cNvSpPr>
          <p:nvPr>
            <p:ph type="body" sz="half" idx="2"/>
          </p:nvPr>
        </p:nvSpPr>
        <p:spPr>
          <a:xfrm>
            <a:off x="304799" y="6096000"/>
            <a:ext cx="7772401" cy="6096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Date Placeholder 4"/>
          <p:cNvSpPr>
            <a:spLocks noGrp="1"/>
          </p:cNvSpPr>
          <p:nvPr>
            <p:ph type="dt" sz="half" idx="10"/>
          </p:nvPr>
        </p:nvSpPr>
        <p:spPr/>
        <p:txBody>
          <a:bodyPr/>
          <a:lstStyle/>
          <a:p>
            <a:fld id="{A23720DD-5B6D-40BF-8493-A6B52D484E6B}" type="datetimeFigureOut">
              <a:rPr lang="tr-TR" smtClean="0"/>
              <a:t>1.11.2022</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F302176B-0E47-46AC-8F43-DAB4B8A37D06}" type="slidenum">
              <a:rPr lang="tr-TR" smtClean="0"/>
              <a:t>‹#›</a:t>
            </a:fld>
            <a:endParaRPr lang="tr-TR"/>
          </a:p>
        </p:txBody>
      </p:sp>
      <p:sp>
        <p:nvSpPr>
          <p:cNvPr id="9" name="Content Placeholder 8"/>
          <p:cNvSpPr>
            <a:spLocks noGrp="1"/>
          </p:cNvSpPr>
          <p:nvPr>
            <p:ph sz="quarter" idx="13"/>
          </p:nvPr>
        </p:nvSpPr>
        <p:spPr>
          <a:xfrm>
            <a:off x="304800" y="381000"/>
            <a:ext cx="7772400" cy="4942840"/>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301752" y="5495278"/>
            <a:ext cx="7772400" cy="594626"/>
          </a:xfrm>
        </p:spPr>
        <p:txBody>
          <a:bodyPr anchor="b"/>
          <a:lstStyle>
            <a:lvl1pPr algn="ctr">
              <a:defRPr sz="2200" b="1">
                <a:ln>
                  <a:noFill/>
                </a:ln>
                <a:solidFill>
                  <a:schemeClr val="tx2"/>
                </a:solidFill>
              </a:defRPr>
            </a:lvl1pPr>
          </a:lstStyle>
          <a:p>
            <a:r>
              <a:rPr lang="tr-TR"/>
              <a:t>Asıl başlık stili için tıklatın</a:t>
            </a:r>
            <a:endParaRPr lang="en-US" dirty="0"/>
          </a:p>
        </p:txBody>
      </p:sp>
      <p:sp>
        <p:nvSpPr>
          <p:cNvPr id="3" name="Picture Placeholder 2"/>
          <p:cNvSpPr>
            <a:spLocks noGrp="1"/>
          </p:cNvSpPr>
          <p:nvPr>
            <p:ph type="pic" idx="1"/>
          </p:nvPr>
        </p:nvSpPr>
        <p:spPr>
          <a:xfrm>
            <a:off x="0" y="0"/>
            <a:ext cx="84582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endParaRPr lang="en-US" dirty="0"/>
          </a:p>
        </p:txBody>
      </p:sp>
      <p:sp>
        <p:nvSpPr>
          <p:cNvPr id="4" name="Text Placeholder 3"/>
          <p:cNvSpPr>
            <a:spLocks noGrp="1"/>
          </p:cNvSpPr>
          <p:nvPr>
            <p:ph type="body" sz="half" idx="2"/>
          </p:nvPr>
        </p:nvSpPr>
        <p:spPr>
          <a:xfrm>
            <a:off x="301752" y="6096000"/>
            <a:ext cx="7772400" cy="612648"/>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8" name="Date Placeholder 7"/>
          <p:cNvSpPr>
            <a:spLocks noGrp="1"/>
          </p:cNvSpPr>
          <p:nvPr>
            <p:ph type="dt" sz="half" idx="10"/>
          </p:nvPr>
        </p:nvSpPr>
        <p:spPr/>
        <p:txBody>
          <a:bodyPr/>
          <a:lstStyle/>
          <a:p>
            <a:fld id="{A23720DD-5B6D-40BF-8493-A6B52D484E6B}" type="datetimeFigureOut">
              <a:rPr lang="tr-TR" smtClean="0"/>
              <a:t>1.11.2022</a:t>
            </a:fld>
            <a:endParaRPr lang="tr-TR"/>
          </a:p>
        </p:txBody>
      </p:sp>
      <p:sp>
        <p:nvSpPr>
          <p:cNvPr id="9" name="Slide Number Placeholder 8"/>
          <p:cNvSpPr>
            <a:spLocks noGrp="1"/>
          </p:cNvSpPr>
          <p:nvPr>
            <p:ph type="sldNum" sz="quarter" idx="11"/>
          </p:nvPr>
        </p:nvSpPr>
        <p:spPr/>
        <p:txBody>
          <a:bodyPr/>
          <a:lstStyle/>
          <a:p>
            <a:fld id="{F302176B-0E47-46AC-8F43-DAB4B8A37D06}" type="slidenum">
              <a:rPr lang="tr-TR" smtClean="0"/>
              <a:t>‹#›</a:t>
            </a:fld>
            <a:endParaRPr lang="tr-TR"/>
          </a:p>
        </p:txBody>
      </p:sp>
      <p:sp>
        <p:nvSpPr>
          <p:cNvPr id="10" name="Footer Placeholder 9"/>
          <p:cNvSpPr>
            <a:spLocks noGrp="1"/>
          </p:cNvSpPr>
          <p:nvPr>
            <p:ph type="ftr" sz="quarter" idx="12"/>
          </p:nvPr>
        </p:nvSpPr>
        <p:spPr/>
        <p:txBody>
          <a:bodyPr/>
          <a:lstStyle/>
          <a:p>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7620000" cy="1143000"/>
          </a:xfrm>
          <a:prstGeom prst="rect">
            <a:avLst/>
          </a:prstGeom>
        </p:spPr>
        <p:txBody>
          <a:bodyPr vert="horz" lIns="91440" tIns="45720" rIns="91440" bIns="45720" rtlCol="0" anchor="ctr">
            <a:noAutofit/>
          </a:bodyPr>
          <a:lstStyle/>
          <a:p>
            <a:r>
              <a:rPr lang="tr-TR"/>
              <a:t>Asıl başlık stili için tıklatın</a:t>
            </a:r>
            <a:endParaRPr lang="en-US" dirty="0"/>
          </a:p>
        </p:txBody>
      </p:sp>
      <p:sp>
        <p:nvSpPr>
          <p:cNvPr id="3" name="Text Placeholder 2"/>
          <p:cNvSpPr>
            <a:spLocks noGrp="1"/>
          </p:cNvSpPr>
          <p:nvPr>
            <p:ph type="body" idx="1"/>
          </p:nvPr>
        </p:nvSpPr>
        <p:spPr>
          <a:xfrm>
            <a:off x="457200" y="1600200"/>
            <a:ext cx="7620000" cy="4800600"/>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Rectangle 6"/>
          <p:cNvSpPr/>
          <p:nvPr/>
        </p:nvSpPr>
        <p:spPr>
          <a:xfrm>
            <a:off x="8458200" y="0"/>
            <a:ext cx="6858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8458200" y="5486400"/>
            <a:ext cx="685800" cy="6858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4"/>
          </p:nvPr>
        </p:nvSpPr>
        <p:spPr>
          <a:xfrm>
            <a:off x="8531788" y="5648960"/>
            <a:ext cx="548640" cy="396240"/>
          </a:xfrm>
          <a:prstGeom prst="bracketPair">
            <a:avLst>
              <a:gd name="adj" fmla="val 17949"/>
            </a:avLst>
          </a:prstGeom>
          <a:ln w="19050">
            <a:solidFill>
              <a:srgbClr val="FFFFFF"/>
            </a:solidFill>
          </a:ln>
        </p:spPr>
        <p:txBody>
          <a:bodyPr vert="horz" lIns="0" tIns="0" rIns="0" bIns="0" rtlCol="0" anchor="ctr"/>
          <a:lstStyle>
            <a:lvl1pPr algn="ctr">
              <a:defRPr sz="1800">
                <a:solidFill>
                  <a:srgbClr val="FFFFFF"/>
                </a:solidFill>
              </a:defRPr>
            </a:lvl1pPr>
          </a:lstStyle>
          <a:p>
            <a:fld id="{F302176B-0E47-46AC-8F43-DAB4B8A37D06}" type="slidenum">
              <a:rPr lang="tr-TR" smtClean="0"/>
              <a:t>‹#›</a:t>
            </a:fld>
            <a:endParaRPr lang="tr-TR"/>
          </a:p>
        </p:txBody>
      </p:sp>
      <p:sp>
        <p:nvSpPr>
          <p:cNvPr id="5" name="Footer Placeholder 4"/>
          <p:cNvSpPr>
            <a:spLocks noGrp="1"/>
          </p:cNvSpPr>
          <p:nvPr>
            <p:ph type="ftr" sz="quarter" idx="3"/>
          </p:nvPr>
        </p:nvSpPr>
        <p:spPr>
          <a:xfrm rot="16200000">
            <a:off x="7586910" y="4048760"/>
            <a:ext cx="2367281" cy="365760"/>
          </a:xfrm>
          <a:prstGeom prst="rect">
            <a:avLst/>
          </a:prstGeom>
        </p:spPr>
        <p:txBody>
          <a:bodyPr vert="horz" lIns="91440" tIns="45720" rIns="91440" bIns="45720" rtlCol="0" anchor="ctr"/>
          <a:lstStyle>
            <a:lvl1pPr algn="r">
              <a:defRPr sz="1200">
                <a:solidFill>
                  <a:schemeClr val="bg2"/>
                </a:solidFill>
              </a:defRPr>
            </a:lvl1pPr>
          </a:lstStyle>
          <a:p>
            <a:endParaRPr lang="tr-TR"/>
          </a:p>
        </p:txBody>
      </p:sp>
      <p:sp>
        <p:nvSpPr>
          <p:cNvPr id="4" name="Date Placeholder 3"/>
          <p:cNvSpPr>
            <a:spLocks noGrp="1"/>
          </p:cNvSpPr>
          <p:nvPr>
            <p:ph type="dt" sz="half" idx="2"/>
          </p:nvPr>
        </p:nvSpPr>
        <p:spPr>
          <a:xfrm rot="16200000">
            <a:off x="7551351" y="1645920"/>
            <a:ext cx="2438399" cy="365760"/>
          </a:xfrm>
          <a:prstGeom prst="rect">
            <a:avLst/>
          </a:prstGeom>
        </p:spPr>
        <p:txBody>
          <a:bodyPr vert="horz" lIns="91440" tIns="45720" rIns="91440" bIns="45720" rtlCol="0" anchor="ctr"/>
          <a:lstStyle>
            <a:lvl1pPr algn="l">
              <a:defRPr sz="1200">
                <a:solidFill>
                  <a:schemeClr val="bg2"/>
                </a:solidFill>
              </a:defRPr>
            </a:lvl1pPr>
          </a:lstStyle>
          <a:p>
            <a:fld id="{A23720DD-5B6D-40BF-8493-A6B52D484E6B}" type="datetimeFigureOut">
              <a:rPr lang="tr-TR" smtClean="0"/>
              <a:t>1.11.2022</a:t>
            </a:fld>
            <a:endParaRPr lang="tr-T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spcBef>
          <a:spcPct val="0"/>
        </a:spcBef>
        <a:buNone/>
        <a:defRPr sz="4600" kern="1200" cap="none" spc="-100" baseline="0">
          <a:ln>
            <a:noFill/>
          </a:ln>
          <a:solidFill>
            <a:schemeClr val="tx2"/>
          </a:solidFill>
          <a:effectLst/>
          <a:latin typeface="+mj-lt"/>
          <a:ea typeface="+mj-ea"/>
          <a:cs typeface="+mj-cs"/>
        </a:defRPr>
      </a:lvl1pPr>
    </p:titleStyle>
    <p:body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a:xfrm>
            <a:off x="395536" y="2276872"/>
            <a:ext cx="7618040" cy="1296144"/>
          </a:xfrm>
        </p:spPr>
        <p:txBody>
          <a:bodyPr/>
          <a:lstStyle/>
          <a:p>
            <a:pPr algn="ctr"/>
            <a:r>
              <a:rPr lang="tr-TR" sz="3600" b="1" dirty="0"/>
              <a:t>ÖZEL VASITALARIN KULLANILMASI </a:t>
            </a:r>
            <a:br>
              <a:rPr lang="tr-TR" sz="3600" b="1" dirty="0"/>
            </a:br>
            <a:r>
              <a:rPr lang="tr-TR" sz="3600" b="1" dirty="0"/>
              <a:t>VE MEMUR VASITASIYLA TEBLİĞ</a:t>
            </a:r>
          </a:p>
        </p:txBody>
      </p:sp>
    </p:spTree>
    <p:extLst>
      <p:ext uri="{BB962C8B-B14F-4D97-AF65-F5344CB8AC3E}">
        <p14:creationId xmlns:p14="http://schemas.microsoft.com/office/powerpoint/2010/main" val="84562656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548680"/>
            <a:ext cx="7620000" cy="5852120"/>
          </a:xfrm>
        </p:spPr>
        <p:txBody>
          <a:bodyPr>
            <a:normAutofit/>
          </a:bodyPr>
          <a:lstStyle/>
          <a:p>
            <a:pPr algn="just"/>
            <a:r>
              <a:rPr lang="tr-TR" dirty="0"/>
              <a:t>Tebligat K. m. 7.</a:t>
            </a:r>
          </a:p>
          <a:p>
            <a:pPr algn="just"/>
            <a:r>
              <a:rPr lang="tr-TR" dirty="0"/>
              <a:t>Tebligat;</a:t>
            </a:r>
          </a:p>
          <a:p>
            <a:pPr marL="114300" indent="0" algn="just">
              <a:buNone/>
            </a:pPr>
            <a:r>
              <a:rPr lang="tr-TR" dirty="0"/>
              <a:t>	Uçakla,</a:t>
            </a:r>
          </a:p>
          <a:p>
            <a:pPr marL="114300" indent="0" algn="just">
              <a:buNone/>
            </a:pPr>
            <a:r>
              <a:rPr lang="tr-TR" dirty="0"/>
              <a:t>	Seri veya özel vasıtalarla yapılabilir.</a:t>
            </a:r>
          </a:p>
          <a:p>
            <a:pPr marL="114300" indent="0" algn="just">
              <a:buNone/>
            </a:pPr>
            <a:r>
              <a:rPr lang="tr-TR" dirty="0"/>
              <a:t>Özel vasıtalarla tebliğ: talep üzerine veya kendiliğinden……</a:t>
            </a:r>
          </a:p>
          <a:p>
            <a:pPr marL="114300" indent="0" algn="just">
              <a:buNone/>
            </a:pPr>
            <a:r>
              <a:rPr lang="tr-TR" dirty="0"/>
              <a:t>Talep üzerine ise, ilgilinin imzası; kendiliğinden karar verildi ise, tebliğ çıkaracak merciin imzası zorunlu unsurdur. (</a:t>
            </a:r>
            <a:r>
              <a:rPr lang="tr-TR" dirty="0" err="1"/>
              <a:t>Teb</a:t>
            </a:r>
            <a:r>
              <a:rPr lang="tr-TR" dirty="0"/>
              <a:t>. Yön. m.10/2)</a:t>
            </a:r>
          </a:p>
          <a:p>
            <a:pPr marL="114300" indent="0" algn="just">
              <a:buNone/>
            </a:pPr>
            <a:r>
              <a:rPr lang="tr-TR" dirty="0"/>
              <a:t>Ayrıca «sebebi» evrak üzerinde belirtilmeli. (</a:t>
            </a:r>
            <a:r>
              <a:rPr lang="tr-TR" dirty="0" err="1"/>
              <a:t>Teb</a:t>
            </a:r>
            <a:r>
              <a:rPr lang="tr-TR" dirty="0"/>
              <a:t>. Yön. m.10/3).</a:t>
            </a:r>
          </a:p>
          <a:p>
            <a:pPr marL="114300" indent="0" algn="just">
              <a:buNone/>
            </a:pPr>
            <a:r>
              <a:rPr lang="tr-TR" dirty="0"/>
              <a:t>Tebliğ masrafından ayrı olarak, bu yolla yapılan tebliğe ilişkin masraf alınır (</a:t>
            </a:r>
            <a:r>
              <a:rPr lang="tr-TR" dirty="0" err="1"/>
              <a:t>Teb</a:t>
            </a:r>
            <a:r>
              <a:rPr lang="tr-TR" dirty="0"/>
              <a:t>. K. m.7/2).</a:t>
            </a:r>
          </a:p>
          <a:p>
            <a:pPr algn="just"/>
            <a:endParaRPr lang="tr-TR" dirty="0"/>
          </a:p>
          <a:p>
            <a:pPr algn="just"/>
            <a:endParaRPr lang="tr-TR" dirty="0"/>
          </a:p>
          <a:p>
            <a:pPr algn="just"/>
            <a:endParaRPr lang="tr-TR" dirty="0"/>
          </a:p>
          <a:p>
            <a:pPr algn="just"/>
            <a:endParaRPr lang="tr-TR" dirty="0"/>
          </a:p>
          <a:p>
            <a:pPr algn="just"/>
            <a:endParaRPr lang="tr-TR" dirty="0"/>
          </a:p>
          <a:p>
            <a:pPr algn="just"/>
            <a:endParaRPr lang="tr-TR" dirty="0"/>
          </a:p>
        </p:txBody>
      </p:sp>
    </p:spTree>
    <p:extLst>
      <p:ext uri="{BB962C8B-B14F-4D97-AF65-F5344CB8AC3E}">
        <p14:creationId xmlns:p14="http://schemas.microsoft.com/office/powerpoint/2010/main" val="200705511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algn="ctr"/>
            <a:r>
              <a:rPr lang="tr-TR" b="1" dirty="0"/>
              <a:t>OLAY-I</a:t>
            </a:r>
          </a:p>
        </p:txBody>
      </p:sp>
      <p:sp>
        <p:nvSpPr>
          <p:cNvPr id="3" name="İçerik Yer Tutucusu 2"/>
          <p:cNvSpPr>
            <a:spLocks noGrp="1"/>
          </p:cNvSpPr>
          <p:nvPr>
            <p:ph idx="1"/>
          </p:nvPr>
        </p:nvSpPr>
        <p:spPr/>
        <p:txBody>
          <a:bodyPr>
            <a:normAutofit/>
          </a:bodyPr>
          <a:lstStyle/>
          <a:p>
            <a:pPr algn="just"/>
            <a:r>
              <a:rPr lang="tr-TR" dirty="0"/>
              <a:t>Trabzon’da takip başlatan A, Adana’da oturan borçlu B’ye ödeme emrinin uçakla tebliğ edilmesini istemiştir. </a:t>
            </a:r>
          </a:p>
          <a:p>
            <a:pPr marL="114300" indent="0" algn="just">
              <a:buNone/>
            </a:pPr>
            <a:endParaRPr lang="tr-TR" dirty="0"/>
          </a:p>
          <a:p>
            <a:pPr algn="just"/>
            <a:endParaRPr lang="tr-TR" dirty="0"/>
          </a:p>
          <a:p>
            <a:pPr algn="just"/>
            <a:r>
              <a:rPr lang="tr-TR" b="1" dirty="0"/>
              <a:t>SORU: </a:t>
            </a:r>
            <a:r>
              <a:rPr lang="tr-TR" dirty="0"/>
              <a:t>İcra dairesi, A’nın bu talebine yönelik nasıl bir karar verebilir? </a:t>
            </a:r>
          </a:p>
        </p:txBody>
      </p:sp>
    </p:spTree>
    <p:extLst>
      <p:ext uri="{BB962C8B-B14F-4D97-AF65-F5344CB8AC3E}">
        <p14:creationId xmlns:p14="http://schemas.microsoft.com/office/powerpoint/2010/main" val="59119813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548680"/>
            <a:ext cx="7620000" cy="5852120"/>
          </a:xfrm>
        </p:spPr>
        <p:txBody>
          <a:bodyPr>
            <a:normAutofit/>
          </a:bodyPr>
          <a:lstStyle/>
          <a:p>
            <a:pPr algn="just"/>
            <a:r>
              <a:rPr lang="tr-TR" dirty="0" err="1"/>
              <a:t>Teb</a:t>
            </a:r>
            <a:r>
              <a:rPr lang="tr-TR" dirty="0"/>
              <a:t>. K. m.1: PTT aracılığıyla ya da memur</a:t>
            </a:r>
          </a:p>
          <a:p>
            <a:pPr algn="just"/>
            <a:r>
              <a:rPr lang="tr-TR" dirty="0"/>
              <a:t>Kural: PTT aracılığıyla yapılması</a:t>
            </a:r>
          </a:p>
          <a:p>
            <a:pPr algn="just"/>
            <a:r>
              <a:rPr lang="tr-TR" dirty="0"/>
              <a:t>Şartları varsa, memur vasıtasıyla yapılması. (Bir nevi zorunluluk halinde)</a:t>
            </a:r>
          </a:p>
          <a:p>
            <a:pPr algn="just"/>
            <a:r>
              <a:rPr lang="tr-TR" dirty="0" err="1"/>
              <a:t>Teb</a:t>
            </a:r>
            <a:r>
              <a:rPr lang="tr-TR" dirty="0"/>
              <a:t>. K. m.2:</a:t>
            </a:r>
          </a:p>
          <a:p>
            <a:pPr lvl="1" algn="just">
              <a:buFont typeface="Wingdings" panose="05000000000000000000" pitchFamily="2" charset="2"/>
              <a:buChar char="v"/>
            </a:pPr>
            <a:r>
              <a:rPr lang="tr-TR" dirty="0"/>
              <a:t>Diğer kanunlarda özel hüküm varsa, (</a:t>
            </a:r>
            <a:r>
              <a:rPr lang="tr-TR" dirty="0" err="1"/>
              <a:t>Örn</a:t>
            </a:r>
            <a:r>
              <a:rPr lang="tr-TR" dirty="0"/>
              <a:t>, VUK m.107, Maliye Bak. Tebliği)</a:t>
            </a:r>
          </a:p>
          <a:p>
            <a:pPr lvl="1" algn="just">
              <a:buFont typeface="Wingdings" panose="05000000000000000000" pitchFamily="2" charset="2"/>
              <a:buChar char="v"/>
            </a:pPr>
            <a:r>
              <a:rPr lang="tr-TR" dirty="0"/>
              <a:t>Gecikmesinde zarar varsa, (tanığın daveti)</a:t>
            </a:r>
          </a:p>
          <a:p>
            <a:pPr lvl="1" algn="just">
              <a:buFont typeface="Wingdings" panose="05000000000000000000" pitchFamily="2" charset="2"/>
              <a:buChar char="v"/>
            </a:pPr>
            <a:r>
              <a:rPr lang="tr-TR" dirty="0"/>
              <a:t>aynı yerde bulunan tebligat çıkarmaya yetkili merci ve dairelerin kendi aralarında tebligat yapılacaksa, (aynı şehir, ilçe)</a:t>
            </a:r>
          </a:p>
          <a:p>
            <a:pPr lvl="1" algn="just">
              <a:buFont typeface="Wingdings" panose="05000000000000000000" pitchFamily="2" charset="2"/>
              <a:buChar char="v"/>
            </a:pPr>
            <a:r>
              <a:rPr lang="tr-TR" dirty="0"/>
              <a:t>bu daire ve müesseselerde bulunan şahıslara tebligat yapılacaksa. (kurum işlemi ile ilgili tebliğ)</a:t>
            </a:r>
          </a:p>
          <a:p>
            <a:pPr lvl="4"/>
            <a:endParaRPr lang="tr-TR" dirty="0"/>
          </a:p>
          <a:p>
            <a:pPr algn="just"/>
            <a:r>
              <a:rPr lang="tr-TR" dirty="0" err="1"/>
              <a:t>Teb</a:t>
            </a:r>
            <a:r>
              <a:rPr lang="tr-TR" dirty="0"/>
              <a:t>. Yön. m. 5, «sebep» aranır. Gecikmesinde zarar tehlikesi sebebiyle yapılıyorsa ayrıca muhtemel zarar tehlikesi de belirtilmelidir.</a:t>
            </a:r>
          </a:p>
          <a:p>
            <a:pPr algn="just"/>
            <a:endParaRPr lang="tr-TR" dirty="0"/>
          </a:p>
          <a:p>
            <a:pPr algn="just"/>
            <a:endParaRPr lang="tr-TR" dirty="0"/>
          </a:p>
        </p:txBody>
      </p:sp>
    </p:spTree>
    <p:extLst>
      <p:ext uri="{BB962C8B-B14F-4D97-AF65-F5344CB8AC3E}">
        <p14:creationId xmlns:p14="http://schemas.microsoft.com/office/powerpoint/2010/main" val="391414587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algn="ctr"/>
            <a:r>
              <a:rPr lang="tr-TR" b="1" dirty="0"/>
              <a:t>OLAY-II</a:t>
            </a:r>
          </a:p>
        </p:txBody>
      </p:sp>
      <p:sp>
        <p:nvSpPr>
          <p:cNvPr id="3" name="İçerik Yer Tutucusu 2"/>
          <p:cNvSpPr>
            <a:spLocks noGrp="1"/>
          </p:cNvSpPr>
          <p:nvPr>
            <p:ph idx="1"/>
          </p:nvPr>
        </p:nvSpPr>
        <p:spPr/>
        <p:txBody>
          <a:bodyPr>
            <a:normAutofit/>
          </a:bodyPr>
          <a:lstStyle/>
          <a:p>
            <a:pPr algn="just"/>
            <a:r>
              <a:rPr lang="tr-TR" dirty="0"/>
              <a:t>Akdeniz Üniversitesi Rektörlüğü, Antalya 1. Asliye Hukuk Mahkemesi tarafından kendisinden istenilen bazı belgeleri rektörlükte çalışan memur Şafak ile Antalya 1. Asliye Hukuk Mahkemesi’ne göndermiştir. Mahkeme yazı işleri müdürü, tebligatın PTT tarafından yapılmadığı gerekçesiyle tebliğ evrakını kabul etmemiştir. </a:t>
            </a:r>
          </a:p>
          <a:p>
            <a:pPr marL="114300" indent="0" algn="just">
              <a:buNone/>
            </a:pPr>
            <a:endParaRPr lang="tr-TR" dirty="0"/>
          </a:p>
          <a:p>
            <a:pPr algn="just"/>
            <a:r>
              <a:rPr lang="tr-TR" b="1" dirty="0"/>
              <a:t>SORU: </a:t>
            </a:r>
            <a:r>
              <a:rPr lang="tr-TR" dirty="0"/>
              <a:t>Yapılan işlem doğru mudur? Öte taraftan Şafak, Rektörlüğe başvurarak tebligat görevlendirilmesinden dolayı kendisine harcırah ödenmesini talep etmiştir. Rektörlük bu talebi kabul etmeli midir? </a:t>
            </a:r>
          </a:p>
        </p:txBody>
      </p:sp>
    </p:spTree>
    <p:extLst>
      <p:ext uri="{BB962C8B-B14F-4D97-AF65-F5344CB8AC3E}">
        <p14:creationId xmlns:p14="http://schemas.microsoft.com/office/powerpoint/2010/main" val="389315785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Başlık 4">
            <a:extLst>
              <a:ext uri="{FF2B5EF4-FFF2-40B4-BE49-F238E27FC236}">
                <a16:creationId xmlns:a16="http://schemas.microsoft.com/office/drawing/2014/main" id="{C1AB6A20-1EEC-410C-BFC5-911F53FCDB8F}"/>
              </a:ext>
            </a:extLst>
          </p:cNvPr>
          <p:cNvSpPr>
            <a:spLocks noGrp="1"/>
          </p:cNvSpPr>
          <p:nvPr>
            <p:ph idx="1"/>
          </p:nvPr>
        </p:nvSpPr>
        <p:spPr>
          <a:xfrm flipH="1">
            <a:off x="395288" y="404813"/>
            <a:ext cx="7681912" cy="5995987"/>
          </a:xfrm>
        </p:spPr>
        <p:txBody>
          <a:bodyPr>
            <a:normAutofit lnSpcReduction="10000"/>
          </a:bodyPr>
          <a:lstStyle/>
          <a:p>
            <a:pPr algn="just"/>
            <a:r>
              <a:rPr lang="tr-TR" dirty="0" err="1">
                <a:solidFill>
                  <a:srgbClr val="1D2129"/>
                </a:solidFill>
              </a:rPr>
              <a:t>Teb</a:t>
            </a:r>
            <a:r>
              <a:rPr lang="tr-TR" dirty="0">
                <a:solidFill>
                  <a:srgbClr val="1D2129"/>
                </a:solidFill>
              </a:rPr>
              <a:t>. Yön. m.5/3:</a:t>
            </a:r>
            <a:r>
              <a:rPr lang="tr-TR" sz="1800" b="0" i="0" dirty="0">
                <a:solidFill>
                  <a:srgbClr val="000000"/>
                </a:solidFill>
                <a:effectLst/>
                <a:latin typeface="Times New Roman" panose="02020603050405020304" pitchFamily="18" charset="0"/>
              </a:rPr>
              <a:t> «Kolluk vas</a:t>
            </a:r>
            <a:r>
              <a:rPr lang="tr-TR" sz="1800" b="0" i="0" dirty="0">
                <a:solidFill>
                  <a:srgbClr val="000000"/>
                </a:solidFill>
                <a:effectLst/>
                <a:latin typeface="Times" panose="02020603050405020304" pitchFamily="18" charset="0"/>
              </a:rPr>
              <a:t>ı</a:t>
            </a:r>
            <a:r>
              <a:rPr lang="tr-TR" sz="1800" b="0" i="0" dirty="0">
                <a:solidFill>
                  <a:srgbClr val="000000"/>
                </a:solidFill>
                <a:effectLst/>
                <a:latin typeface="Times New Roman" panose="02020603050405020304" pitchFamily="18" charset="0"/>
              </a:rPr>
              <a:t>tas</a:t>
            </a:r>
            <a:r>
              <a:rPr lang="tr-TR" sz="1800" b="0" i="0" dirty="0">
                <a:solidFill>
                  <a:srgbClr val="000000"/>
                </a:solidFill>
                <a:effectLst/>
                <a:latin typeface="Times" panose="02020603050405020304" pitchFamily="18" charset="0"/>
              </a:rPr>
              <a:t>ı</a:t>
            </a:r>
            <a:r>
              <a:rPr lang="tr-TR" sz="1800" b="0" i="0" dirty="0">
                <a:solidFill>
                  <a:srgbClr val="000000"/>
                </a:solidFill>
                <a:effectLst/>
                <a:latin typeface="Times New Roman" panose="02020603050405020304" pitchFamily="18" charset="0"/>
              </a:rPr>
              <a:t>yla tebligat yapt</a:t>
            </a:r>
            <a:r>
              <a:rPr lang="tr-TR" sz="1800" b="0" i="0" dirty="0">
                <a:solidFill>
                  <a:srgbClr val="000000"/>
                </a:solidFill>
                <a:effectLst/>
                <a:latin typeface="Times" panose="02020603050405020304" pitchFamily="18" charset="0"/>
              </a:rPr>
              <a:t>ı</a:t>
            </a:r>
            <a:r>
              <a:rPr lang="tr-TR" sz="1800" b="0" i="0" dirty="0">
                <a:solidFill>
                  <a:srgbClr val="000000"/>
                </a:solidFill>
                <a:effectLst/>
                <a:latin typeface="Times New Roman" panose="02020603050405020304" pitchFamily="18" charset="0"/>
              </a:rPr>
              <a:t>r</a:t>
            </a:r>
            <a:r>
              <a:rPr lang="tr-TR" sz="1800" b="0" i="0" dirty="0">
                <a:solidFill>
                  <a:srgbClr val="000000"/>
                </a:solidFill>
                <a:effectLst/>
                <a:latin typeface="Times" panose="02020603050405020304" pitchFamily="18" charset="0"/>
              </a:rPr>
              <a:t>ı</a:t>
            </a:r>
            <a:r>
              <a:rPr lang="tr-TR" sz="1800" b="0" i="0" dirty="0">
                <a:solidFill>
                  <a:srgbClr val="000000"/>
                </a:solidFill>
                <a:effectLst/>
                <a:latin typeface="Times New Roman" panose="02020603050405020304" pitchFamily="18" charset="0"/>
              </a:rPr>
              <a:t>labilmesi i</a:t>
            </a:r>
            <a:r>
              <a:rPr lang="tr-TR" sz="1800" b="0" i="0" dirty="0">
                <a:solidFill>
                  <a:srgbClr val="000000"/>
                </a:solidFill>
                <a:effectLst/>
                <a:latin typeface="Times" panose="02020603050405020304" pitchFamily="18" charset="0"/>
              </a:rPr>
              <a:t>ç</a:t>
            </a:r>
            <a:r>
              <a:rPr lang="tr-TR" sz="1800" b="0" i="0" dirty="0">
                <a:solidFill>
                  <a:srgbClr val="000000"/>
                </a:solidFill>
                <a:effectLst/>
                <a:latin typeface="Times New Roman" panose="02020603050405020304" pitchFamily="18" charset="0"/>
              </a:rPr>
              <a:t>in, tebli</a:t>
            </a:r>
            <a:r>
              <a:rPr lang="tr-TR" sz="1800" b="0" i="0" dirty="0">
                <a:solidFill>
                  <a:srgbClr val="000000"/>
                </a:solidFill>
                <a:effectLst/>
                <a:latin typeface="Times" panose="02020603050405020304" pitchFamily="18" charset="0"/>
              </a:rPr>
              <a:t>ğ</a:t>
            </a:r>
            <a:r>
              <a:rPr lang="tr-TR" sz="1800" b="0" i="0" dirty="0">
                <a:solidFill>
                  <a:srgbClr val="000000"/>
                </a:solidFill>
                <a:effectLst/>
                <a:latin typeface="Times New Roman" panose="02020603050405020304" pitchFamily="18" charset="0"/>
              </a:rPr>
              <a:t>i </a:t>
            </a:r>
            <a:r>
              <a:rPr lang="tr-TR" sz="1800" b="0" i="0" dirty="0">
                <a:solidFill>
                  <a:srgbClr val="000000"/>
                </a:solidFill>
                <a:effectLst/>
                <a:latin typeface="Times" panose="02020603050405020304" pitchFamily="18" charset="0"/>
              </a:rPr>
              <a:t>çı</a:t>
            </a:r>
            <a:r>
              <a:rPr lang="tr-TR" sz="1800" b="0" i="0" dirty="0">
                <a:solidFill>
                  <a:srgbClr val="000000"/>
                </a:solidFill>
                <a:effectLst/>
                <a:latin typeface="Times New Roman" panose="02020603050405020304" pitchFamily="18" charset="0"/>
              </a:rPr>
              <a:t>karan merciin, sebebini de belirtmek suretiyle </a:t>
            </a:r>
            <a:r>
              <a:rPr lang="tr-TR" sz="1800" b="0" i="0" u="sng" dirty="0">
                <a:solidFill>
                  <a:srgbClr val="000000"/>
                </a:solidFill>
                <a:effectLst/>
                <a:latin typeface="Times New Roman" panose="02020603050405020304" pitchFamily="18" charset="0"/>
              </a:rPr>
              <a:t>mahalli m</a:t>
            </a:r>
            <a:r>
              <a:rPr lang="tr-TR" sz="1800" b="0" i="0" u="sng" dirty="0">
                <a:solidFill>
                  <a:srgbClr val="000000"/>
                </a:solidFill>
                <a:effectLst/>
                <a:latin typeface="Times" panose="02020603050405020304" pitchFamily="18" charset="0"/>
              </a:rPr>
              <a:t>ü</a:t>
            </a:r>
            <a:r>
              <a:rPr lang="tr-TR" sz="1800" b="0" i="0" u="sng" dirty="0">
                <a:solidFill>
                  <a:srgbClr val="000000"/>
                </a:solidFill>
                <a:effectLst/>
                <a:latin typeface="Times New Roman" panose="02020603050405020304" pitchFamily="18" charset="0"/>
              </a:rPr>
              <a:t>lki idare amirine </a:t>
            </a:r>
            <a:r>
              <a:rPr lang="tr-TR" sz="1800" b="0" i="0" dirty="0">
                <a:solidFill>
                  <a:srgbClr val="000000"/>
                </a:solidFill>
                <a:effectLst/>
                <a:latin typeface="Times New Roman" panose="02020603050405020304" pitchFamily="18" charset="0"/>
              </a:rPr>
              <a:t>m</a:t>
            </a:r>
            <a:r>
              <a:rPr lang="tr-TR" sz="1800" b="0" i="0" dirty="0">
                <a:solidFill>
                  <a:srgbClr val="000000"/>
                </a:solidFill>
                <a:effectLst/>
                <a:latin typeface="Times" panose="02020603050405020304" pitchFamily="18" charset="0"/>
              </a:rPr>
              <a:t>ü</a:t>
            </a:r>
            <a:r>
              <a:rPr lang="tr-TR" sz="1800" b="0" i="0" dirty="0">
                <a:solidFill>
                  <a:srgbClr val="000000"/>
                </a:solidFill>
                <a:effectLst/>
                <a:latin typeface="Times New Roman" panose="02020603050405020304" pitchFamily="18" charset="0"/>
              </a:rPr>
              <a:t>racaat etmesi gerekir. Mahalli m</a:t>
            </a:r>
            <a:r>
              <a:rPr lang="tr-TR" sz="1800" b="0" i="0" dirty="0">
                <a:solidFill>
                  <a:srgbClr val="000000"/>
                </a:solidFill>
                <a:effectLst/>
                <a:latin typeface="Times" panose="02020603050405020304" pitchFamily="18" charset="0"/>
              </a:rPr>
              <a:t>ü</a:t>
            </a:r>
            <a:r>
              <a:rPr lang="tr-TR" sz="1800" b="0" i="0" dirty="0">
                <a:solidFill>
                  <a:srgbClr val="000000"/>
                </a:solidFill>
                <a:effectLst/>
                <a:latin typeface="Times New Roman" panose="02020603050405020304" pitchFamily="18" charset="0"/>
              </a:rPr>
              <a:t>lki idare amirinin emri olmadan kollu</a:t>
            </a:r>
            <a:r>
              <a:rPr lang="tr-TR" sz="1800" b="0" i="0" dirty="0">
                <a:solidFill>
                  <a:srgbClr val="000000"/>
                </a:solidFill>
                <a:effectLst/>
                <a:latin typeface="Times" panose="02020603050405020304" pitchFamily="18" charset="0"/>
              </a:rPr>
              <a:t>ğ</a:t>
            </a:r>
            <a:r>
              <a:rPr lang="tr-TR" sz="1800" b="0" i="0" dirty="0">
                <a:solidFill>
                  <a:srgbClr val="000000"/>
                </a:solidFill>
                <a:effectLst/>
                <a:latin typeface="Times New Roman" panose="02020603050405020304" pitchFamily="18" charset="0"/>
              </a:rPr>
              <a:t>a g</a:t>
            </a:r>
            <a:r>
              <a:rPr lang="tr-TR" sz="1800" b="0" i="0" dirty="0">
                <a:solidFill>
                  <a:srgbClr val="000000"/>
                </a:solidFill>
                <a:effectLst/>
                <a:latin typeface="Times" panose="02020603050405020304" pitchFamily="18" charset="0"/>
              </a:rPr>
              <a:t>ö</a:t>
            </a:r>
            <a:r>
              <a:rPr lang="tr-TR" sz="1800" b="0" i="0" dirty="0">
                <a:solidFill>
                  <a:srgbClr val="000000"/>
                </a:solidFill>
                <a:effectLst/>
                <a:latin typeface="Times New Roman" panose="02020603050405020304" pitchFamily="18" charset="0"/>
              </a:rPr>
              <a:t>nderilen tebli</a:t>
            </a:r>
            <a:r>
              <a:rPr lang="tr-TR" sz="1800" b="0" i="0" dirty="0">
                <a:solidFill>
                  <a:srgbClr val="000000"/>
                </a:solidFill>
                <a:effectLst/>
                <a:latin typeface="Times" panose="02020603050405020304" pitchFamily="18" charset="0"/>
              </a:rPr>
              <a:t>ğ</a:t>
            </a:r>
            <a:r>
              <a:rPr lang="tr-TR" sz="1800" b="0" i="0" dirty="0">
                <a:solidFill>
                  <a:srgbClr val="000000"/>
                </a:solidFill>
                <a:effectLst/>
                <a:latin typeface="Times New Roman" panose="02020603050405020304" pitchFamily="18" charset="0"/>
              </a:rPr>
              <a:t> evrak</a:t>
            </a:r>
            <a:r>
              <a:rPr lang="tr-TR" sz="1800" b="0" i="0" dirty="0">
                <a:solidFill>
                  <a:srgbClr val="000000"/>
                </a:solidFill>
                <a:effectLst/>
                <a:latin typeface="Times" panose="02020603050405020304" pitchFamily="18" charset="0"/>
              </a:rPr>
              <a:t>ı</a:t>
            </a:r>
            <a:r>
              <a:rPr lang="tr-TR" sz="1800" b="0" i="0" dirty="0">
                <a:solidFill>
                  <a:srgbClr val="000000"/>
                </a:solidFill>
                <a:effectLst/>
                <a:latin typeface="Times New Roman" panose="02020603050405020304" pitchFamily="18" charset="0"/>
              </a:rPr>
              <a:t> g</a:t>
            </a:r>
            <a:r>
              <a:rPr lang="tr-TR" sz="1800" b="0" i="0" dirty="0">
                <a:solidFill>
                  <a:srgbClr val="000000"/>
                </a:solidFill>
                <a:effectLst/>
                <a:latin typeface="Times" panose="02020603050405020304" pitchFamily="18" charset="0"/>
              </a:rPr>
              <a:t>ö</a:t>
            </a:r>
            <a:r>
              <a:rPr lang="tr-TR" sz="1800" b="0" i="0" dirty="0">
                <a:solidFill>
                  <a:srgbClr val="000000"/>
                </a:solidFill>
                <a:effectLst/>
                <a:latin typeface="Times New Roman" panose="02020603050405020304" pitchFamily="18" charset="0"/>
              </a:rPr>
              <a:t>nderen mercie iade edilir.»</a:t>
            </a:r>
          </a:p>
          <a:p>
            <a:pPr algn="just"/>
            <a:endParaRPr lang="tr-TR" sz="1800" b="0" i="0" dirty="0">
              <a:solidFill>
                <a:srgbClr val="000000"/>
              </a:solidFill>
              <a:effectLst/>
              <a:latin typeface="Times New Roman" panose="02020603050405020304" pitchFamily="18" charset="0"/>
            </a:endParaRPr>
          </a:p>
          <a:p>
            <a:pPr algn="just"/>
            <a:r>
              <a:rPr lang="tr-TR" dirty="0">
                <a:solidFill>
                  <a:srgbClr val="000000"/>
                </a:solidFill>
              </a:rPr>
              <a:t>Kolluk kuvvetleri ile yapılan tebliğ, istisnai olmalıdır.</a:t>
            </a:r>
          </a:p>
          <a:p>
            <a:pPr marL="114300" indent="0" algn="just">
              <a:buNone/>
            </a:pPr>
            <a:endParaRPr lang="tr-TR" dirty="0">
              <a:solidFill>
                <a:srgbClr val="1D2129"/>
              </a:solidFill>
            </a:endParaRPr>
          </a:p>
          <a:p>
            <a:r>
              <a:rPr lang="tr-TR" dirty="0"/>
              <a:t>Tebligat Kanunu m. 2/2 atfı dolayısıyla, Polis Vazife </a:t>
            </a:r>
            <a:r>
              <a:rPr lang="tr-TR" dirty="0" err="1"/>
              <a:t>Selahiyet</a:t>
            </a:r>
            <a:r>
              <a:rPr lang="tr-TR" dirty="0"/>
              <a:t> Tüzüğü m. 4 ve Jandarma Teşkilatı Görev ve Yetkileri Yönetmeliği.</a:t>
            </a:r>
          </a:p>
          <a:p>
            <a:pPr marL="114300" indent="0">
              <a:buNone/>
            </a:pPr>
            <a:endParaRPr lang="tr-TR" dirty="0"/>
          </a:p>
          <a:p>
            <a:r>
              <a:rPr lang="tr-TR" dirty="0"/>
              <a:t>Kanunun ikinci babında yer alan </a:t>
            </a:r>
            <a:r>
              <a:rPr lang="tr-TR" dirty="0" err="1"/>
              <a:t>kazai</a:t>
            </a:r>
            <a:r>
              <a:rPr lang="tr-TR" dirty="0"/>
              <a:t>, mali ve idari tebligatlara ilişkin hükümler saklıdır. </a:t>
            </a:r>
            <a:r>
              <a:rPr lang="tr-TR" dirty="0" err="1"/>
              <a:t>Teb</a:t>
            </a:r>
            <a:r>
              <a:rPr lang="tr-TR" dirty="0"/>
              <a:t>. K. m.41.</a:t>
            </a:r>
          </a:p>
          <a:p>
            <a:pPr marL="114300" indent="0">
              <a:buNone/>
            </a:pPr>
            <a:endParaRPr lang="tr-TR" dirty="0"/>
          </a:p>
          <a:p>
            <a:r>
              <a:rPr lang="tr-TR" dirty="0" err="1"/>
              <a:t>Teb</a:t>
            </a:r>
            <a:r>
              <a:rPr lang="tr-TR" dirty="0"/>
              <a:t>. K. m.41, özel ve ayrı bir düzenleme; m.2’deki şartlar aranmaz. Yargıtay’ın sebep unsurunun aranması yönünde aksi yönde kararı mevcuttur.</a:t>
            </a:r>
          </a:p>
        </p:txBody>
      </p:sp>
    </p:spTree>
    <p:extLst>
      <p:ext uri="{BB962C8B-B14F-4D97-AF65-F5344CB8AC3E}">
        <p14:creationId xmlns:p14="http://schemas.microsoft.com/office/powerpoint/2010/main" val="306696715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Başlık 4">
            <a:extLst>
              <a:ext uri="{FF2B5EF4-FFF2-40B4-BE49-F238E27FC236}">
                <a16:creationId xmlns:a16="http://schemas.microsoft.com/office/drawing/2014/main" id="{C1AB6A20-1EEC-410C-BFC5-911F53FCDB8F}"/>
              </a:ext>
            </a:extLst>
          </p:cNvPr>
          <p:cNvSpPr>
            <a:spLocks noGrp="1"/>
          </p:cNvSpPr>
          <p:nvPr>
            <p:ph idx="1"/>
          </p:nvPr>
        </p:nvSpPr>
        <p:spPr>
          <a:xfrm flipH="1">
            <a:off x="395288" y="404813"/>
            <a:ext cx="7681912" cy="5995987"/>
          </a:xfrm>
        </p:spPr>
        <p:txBody>
          <a:bodyPr/>
          <a:lstStyle/>
          <a:p>
            <a:pPr algn="just"/>
            <a:endParaRPr lang="tr-TR" dirty="0"/>
          </a:p>
          <a:p>
            <a:pPr algn="just"/>
            <a:endParaRPr lang="tr-TR" dirty="0"/>
          </a:p>
          <a:p>
            <a:pPr algn="just"/>
            <a:r>
              <a:rPr lang="tr-TR" dirty="0"/>
              <a:t>Memur vasıtasıyla tebliğinde uygulanacak usul ve esaslar nasıldır?</a:t>
            </a:r>
          </a:p>
          <a:p>
            <a:pPr algn="just"/>
            <a:endParaRPr lang="tr-TR" dirty="0"/>
          </a:p>
          <a:p>
            <a:pPr algn="just"/>
            <a:r>
              <a:rPr lang="tr-TR" dirty="0" err="1"/>
              <a:t>Teb</a:t>
            </a:r>
            <a:r>
              <a:rPr lang="tr-TR" dirty="0"/>
              <a:t>. K. m.4: 	</a:t>
            </a:r>
            <a:r>
              <a:rPr lang="tr-TR" sz="1800" dirty="0"/>
              <a:t>«6245 sayılı Harcırah Kanununun 49 uncu maddesine göre tazminat alan memur ve hizmetliler dışındaki memurlar vasıtasıyla, bu Kanun mucibince yaptırılacak tebligatlar için tebligat yapana verilecek zaruri masrafların miktarı kendisine tebliğ yapılacak şahsın bulunduğu yerin mesafesine nazaran her mali yılbaşında </a:t>
            </a:r>
            <a:r>
              <a:rPr lang="tr-TR" sz="1800" u="sng" dirty="0"/>
              <a:t>il idare heyetleri tarafından</a:t>
            </a:r>
            <a:r>
              <a:rPr lang="tr-TR" sz="1800" dirty="0"/>
              <a:t> o ilin gerek merkez, gerekse bağlı ilçeleri için ayrı ayrı </a:t>
            </a:r>
            <a:r>
              <a:rPr lang="tr-TR" sz="1800" dirty="0" err="1"/>
              <a:t>tesbit</a:t>
            </a:r>
            <a:r>
              <a:rPr lang="tr-TR" sz="1800" dirty="0"/>
              <a:t> olunur. </a:t>
            </a:r>
          </a:p>
          <a:p>
            <a:pPr marL="114300" indent="0" algn="just">
              <a:buNone/>
            </a:pPr>
            <a:r>
              <a:rPr lang="tr-TR" sz="1800" dirty="0"/>
              <a:t>	</a:t>
            </a:r>
            <a:r>
              <a:rPr lang="tr-TR" sz="1800" dirty="0" err="1"/>
              <a:t>Yukarıki</a:t>
            </a:r>
            <a:r>
              <a:rPr lang="tr-TR" sz="1800" dirty="0"/>
              <a:t> fıkraya göre kendilerine zaruri masraf verilen memurlara yaptıkları tebliğ </a:t>
            </a:r>
            <a:r>
              <a:rPr lang="tr-TR" sz="1800" dirty="0" err="1"/>
              <a:t>dolayısiyle</a:t>
            </a:r>
            <a:r>
              <a:rPr lang="tr-TR" sz="1800" dirty="0"/>
              <a:t> 6245 sayılı kanun mucibince ayrıca harcırah verilmez.»</a:t>
            </a:r>
          </a:p>
          <a:p>
            <a:pPr algn="just"/>
            <a:endParaRPr lang="tr-TR" dirty="0"/>
          </a:p>
        </p:txBody>
      </p:sp>
    </p:spTree>
    <p:extLst>
      <p:ext uri="{BB962C8B-B14F-4D97-AF65-F5344CB8AC3E}">
        <p14:creationId xmlns:p14="http://schemas.microsoft.com/office/powerpoint/2010/main" val="88080828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53734EF9-B24A-D258-5FBA-9633221996BB}"/>
              </a:ext>
            </a:extLst>
          </p:cNvPr>
          <p:cNvSpPr>
            <a:spLocks noGrp="1"/>
          </p:cNvSpPr>
          <p:nvPr>
            <p:ph type="title"/>
          </p:nvPr>
        </p:nvSpPr>
        <p:spPr/>
        <p:txBody>
          <a:bodyPr/>
          <a:lstStyle/>
          <a:p>
            <a:pPr algn="ctr"/>
            <a:r>
              <a:rPr lang="tr-TR" dirty="0"/>
              <a:t>Harcırah nedir?</a:t>
            </a:r>
          </a:p>
        </p:txBody>
      </p:sp>
      <p:sp>
        <p:nvSpPr>
          <p:cNvPr id="3" name="İçerik Yer Tutucusu 2">
            <a:extLst>
              <a:ext uri="{FF2B5EF4-FFF2-40B4-BE49-F238E27FC236}">
                <a16:creationId xmlns:a16="http://schemas.microsoft.com/office/drawing/2014/main" id="{EC95D405-5299-0C52-41C1-9BF0D03BA8A4}"/>
              </a:ext>
            </a:extLst>
          </p:cNvPr>
          <p:cNvSpPr>
            <a:spLocks noGrp="1"/>
          </p:cNvSpPr>
          <p:nvPr>
            <p:ph idx="1"/>
          </p:nvPr>
        </p:nvSpPr>
        <p:spPr/>
        <p:txBody>
          <a:bodyPr/>
          <a:lstStyle/>
          <a:p>
            <a:pPr algn="just"/>
            <a:r>
              <a:rPr lang="tr-TR" b="1" u="sng" dirty="0"/>
              <a:t>Harcırah</a:t>
            </a:r>
            <a:r>
              <a:rPr lang="tr-TR" dirty="0"/>
              <a:t> asıl görevli bulundukları yerden başka yerlere geçici veya sürekli görevle naklen atanan memur ve hizmetlilere görevlendirildikleri yerlerde veya yeni görev yerlerine taşınmalarından dolayı yapacakları ek masraflara karşılık olarak yapılan ödemelerdir.</a:t>
            </a:r>
          </a:p>
        </p:txBody>
      </p:sp>
    </p:spTree>
    <p:extLst>
      <p:ext uri="{BB962C8B-B14F-4D97-AF65-F5344CB8AC3E}">
        <p14:creationId xmlns:p14="http://schemas.microsoft.com/office/powerpoint/2010/main" val="113001379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Bitişiklik">
  <a:themeElements>
    <a:clrScheme name="Canlı">
      <a:dk1>
        <a:sysClr val="windowText" lastClr="000000"/>
      </a:dk1>
      <a:lt1>
        <a:sysClr val="window" lastClr="FFFFFF"/>
      </a:lt1>
      <a:dk2>
        <a:srgbClr val="666666"/>
      </a:dk2>
      <a:lt2>
        <a:srgbClr val="D2D2D2"/>
      </a:lt2>
      <a:accent1>
        <a:srgbClr val="FF388C"/>
      </a:accent1>
      <a:accent2>
        <a:srgbClr val="E40059"/>
      </a:accent2>
      <a:accent3>
        <a:srgbClr val="9C007F"/>
      </a:accent3>
      <a:accent4>
        <a:srgbClr val="68007F"/>
      </a:accent4>
      <a:accent5>
        <a:srgbClr val="005BD3"/>
      </a:accent5>
      <a:accent6>
        <a:srgbClr val="00349E"/>
      </a:accent6>
      <a:hlink>
        <a:srgbClr val="17BBFD"/>
      </a:hlink>
      <a:folHlink>
        <a:srgbClr val="FF79C2"/>
      </a:folHlink>
    </a:clrScheme>
    <a:fontScheme name="Ofis">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itişiklik">
      <a:fillStyleLst>
        <a:solidFill>
          <a:schemeClr val="phClr"/>
        </a:solidFill>
        <a:solidFill>
          <a:schemeClr val="phClr">
            <a:tint val="55000"/>
          </a:schemeClr>
        </a:solidFill>
        <a:solidFill>
          <a:schemeClr val="phClr"/>
        </a:soli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outerShdw blurRad="50800" dist="25400" algn="bl" rotWithShape="0">
              <a:srgbClr val="000000">
                <a:alpha val="60000"/>
              </a:srgbClr>
            </a:outerShdw>
          </a:effectLst>
        </a:effectStyle>
        <a:effectStyle>
          <a:effectLst/>
          <a:scene3d>
            <a:camera prst="orthographicFront">
              <a:rot lat="0" lon="0" rev="0"/>
            </a:camera>
            <a:lightRig rig="brightRoom" dir="tl">
              <a:rot lat="0" lon="0" rev="1800000"/>
            </a:lightRig>
          </a:scene3d>
          <a:sp3d contourW="10160" prstMaterial="dkEdge">
            <a:bevelT w="38100" h="50800" prst="angle"/>
            <a:contourClr>
              <a:schemeClr val="phClr">
                <a:shade val="40000"/>
                <a:satMod val="150000"/>
              </a:schemeClr>
            </a:contourClr>
          </a:sp3d>
        </a:effectStyle>
      </a:effectStyleLst>
      <a:bgFillStyleLst>
        <a:solidFill>
          <a:schemeClr val="phClr"/>
        </a:solidFill>
        <a:gradFill rotWithShape="1">
          <a:gsLst>
            <a:gs pos="0">
              <a:schemeClr val="phClr">
                <a:tint val="90000"/>
              </a:schemeClr>
            </a:gs>
            <a:gs pos="75000">
              <a:schemeClr val="phClr">
                <a:shade val="100000"/>
                <a:satMod val="115000"/>
              </a:schemeClr>
            </a:gs>
            <a:gs pos="100000">
              <a:schemeClr val="phClr">
                <a:shade val="70000"/>
                <a:satMod val="130000"/>
              </a:schemeClr>
            </a:gs>
          </a:gsLst>
          <a:path path="circle">
            <a:fillToRect l="20000" t="50000" r="100000" b="50000"/>
          </a:path>
        </a:gradFill>
        <a:blipFill rotWithShape="1">
          <a:blip xmlns:r="http://schemas.openxmlformats.org/officeDocument/2006/relationships" r:embed="rId1">
            <a:duotone>
              <a:schemeClr val="phClr">
                <a:tint val="97000"/>
              </a:schemeClr>
              <a:schemeClr val="phClr">
                <a:shade val="96000"/>
              </a:schemeClr>
            </a:duotone>
          </a:blip>
          <a:tile tx="0" ty="0" sx="32000" sy="32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Adjacency</Template>
  <TotalTime>910</TotalTime>
  <Words>596</Words>
  <Application>Microsoft Office PowerPoint</Application>
  <PresentationFormat>Ekran Gösterisi (4:3)</PresentationFormat>
  <Paragraphs>49</Paragraphs>
  <Slides>8</Slides>
  <Notes>0</Notes>
  <HiddenSlides>0</HiddenSlides>
  <MMClips>0</MMClips>
  <ScaleCrop>false</ScaleCrop>
  <HeadingPairs>
    <vt:vector size="6" baseType="variant">
      <vt:variant>
        <vt:lpstr>Kullanılan Yazı Tipleri</vt:lpstr>
      </vt:variant>
      <vt:variant>
        <vt:i4>6</vt:i4>
      </vt:variant>
      <vt:variant>
        <vt:lpstr>Tema</vt:lpstr>
      </vt:variant>
      <vt:variant>
        <vt:i4>1</vt:i4>
      </vt:variant>
      <vt:variant>
        <vt:lpstr>Slayt Başlıkları</vt:lpstr>
      </vt:variant>
      <vt:variant>
        <vt:i4>8</vt:i4>
      </vt:variant>
    </vt:vector>
  </HeadingPairs>
  <TitlesOfParts>
    <vt:vector size="15" baseType="lpstr">
      <vt:lpstr>Arial</vt:lpstr>
      <vt:lpstr>Calibri</vt:lpstr>
      <vt:lpstr>Cambria</vt:lpstr>
      <vt:lpstr>Times</vt:lpstr>
      <vt:lpstr>Times New Roman</vt:lpstr>
      <vt:lpstr>Wingdings</vt:lpstr>
      <vt:lpstr>Bitişiklik</vt:lpstr>
      <vt:lpstr>ÖZEL VASITALARIN KULLANILMASI  VE MEMUR VASITASIYLA TEBLİĞ</vt:lpstr>
      <vt:lpstr>PowerPoint Sunusu</vt:lpstr>
      <vt:lpstr>OLAY-I</vt:lpstr>
      <vt:lpstr>PowerPoint Sunusu</vt:lpstr>
      <vt:lpstr>OLAY-II</vt:lpstr>
      <vt:lpstr>PowerPoint Sunusu</vt:lpstr>
      <vt:lpstr>PowerPoint Sunusu</vt:lpstr>
      <vt:lpstr>Harcırah nedir?</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Orkun TAT</dc:creator>
  <cp:lastModifiedBy>Tuğçe ARSLANPINAR</cp:lastModifiedBy>
  <cp:revision>23</cp:revision>
  <cp:lastPrinted>2022-11-01T09:18:50Z</cp:lastPrinted>
  <dcterms:created xsi:type="dcterms:W3CDTF">2021-09-07T20:03:52Z</dcterms:created>
  <dcterms:modified xsi:type="dcterms:W3CDTF">2022-11-01T10:51:10Z</dcterms:modified>
</cp:coreProperties>
</file>