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2"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image" Target="../media/image3.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image" Target="../media/image3.jf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F3D3B-8CA8-4BFA-95EE-71A4F0905671}" type="doc">
      <dgm:prSet loTypeId="urn:microsoft.com/office/officeart/2005/8/layout/pList2" loCatId="list" qsTypeId="urn:microsoft.com/office/officeart/2005/8/quickstyle/simple1" qsCatId="simple" csTypeId="urn:microsoft.com/office/officeart/2005/8/colors/colorful5" csCatId="colorful" phldr="1"/>
      <dgm:spPr/>
    </dgm:pt>
    <dgm:pt modelId="{F53273FE-6B85-43D9-ABEF-163A68C96E1E}">
      <dgm:prSet phldrT="[Metin]" custT="1"/>
      <dgm:spPr>
        <a:xfrm rot="10800000">
          <a:off x="321706" y="1958102"/>
          <a:ext cx="3150046" cy="2393235"/>
        </a:xfrm>
        <a:prstGeom prst="round2SameRect">
          <a:avLst>
            <a:gd name="adj1" fmla="val 10500"/>
            <a:gd name="adj2" fmla="val 0"/>
          </a:avLst>
        </a:prstGeom>
        <a:solidFill>
          <a:srgbClr val="C42F1A">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tr-TR" sz="2000" b="1" dirty="0">
              <a:solidFill>
                <a:sysClr val="window" lastClr="FFFFFF"/>
              </a:solidFill>
              <a:latin typeface="Trebuchet MS" panose="020B0603020202020204"/>
              <a:ea typeface="+mn-ea"/>
              <a:cs typeface="+mn-cs"/>
            </a:rPr>
            <a:t>Sanayi Devrimi</a:t>
          </a:r>
        </a:p>
        <a:p>
          <a:pPr>
            <a:buNone/>
          </a:pPr>
          <a:r>
            <a:rPr lang="tr-TR" sz="1800" b="0" dirty="0">
              <a:solidFill>
                <a:sysClr val="window" lastClr="FFFFFF"/>
              </a:solidFill>
              <a:latin typeface="Trebuchet MS" panose="020B0603020202020204"/>
              <a:ea typeface="+mn-ea"/>
              <a:cs typeface="+mn-cs"/>
            </a:rPr>
            <a:t>- Sosyal Sorunların Doğuşu</a:t>
          </a:r>
        </a:p>
        <a:p>
          <a:pPr>
            <a:buNone/>
          </a:pPr>
          <a:r>
            <a:rPr lang="tr-TR" sz="1800" b="0" dirty="0">
              <a:solidFill>
                <a:sysClr val="windowText" lastClr="000000"/>
              </a:solidFill>
              <a:latin typeface="Trebuchet MS" panose="020B0603020202020204"/>
              <a:ea typeface="+mn-ea"/>
              <a:cs typeface="+mn-cs"/>
            </a:rPr>
            <a:t>1- İşsizlik</a:t>
          </a:r>
        </a:p>
        <a:p>
          <a:pPr>
            <a:buNone/>
          </a:pPr>
          <a:r>
            <a:rPr lang="tr-TR" sz="1800" b="0" dirty="0">
              <a:solidFill>
                <a:sysClr val="windowText" lastClr="000000"/>
              </a:solidFill>
              <a:latin typeface="Trebuchet MS" panose="020B0603020202020204"/>
              <a:ea typeface="+mn-ea"/>
              <a:cs typeface="+mn-cs"/>
            </a:rPr>
            <a:t>2- Yoksulluk</a:t>
          </a:r>
        </a:p>
        <a:p>
          <a:pPr>
            <a:buNone/>
          </a:pPr>
          <a:r>
            <a:rPr lang="tr-TR" sz="1800" b="0" dirty="0">
              <a:solidFill>
                <a:sysClr val="windowText" lastClr="000000"/>
              </a:solidFill>
              <a:latin typeface="Trebuchet MS" panose="020B0603020202020204"/>
              <a:ea typeface="+mn-ea"/>
              <a:cs typeface="+mn-cs"/>
            </a:rPr>
            <a:t>3- Kentleşme</a:t>
          </a:r>
        </a:p>
        <a:p>
          <a:pPr>
            <a:buNone/>
          </a:pPr>
          <a:r>
            <a:rPr lang="tr-TR" sz="1800" b="0" dirty="0">
              <a:solidFill>
                <a:sysClr val="windowText" lastClr="000000"/>
              </a:solidFill>
              <a:latin typeface="Trebuchet MS" panose="020B0603020202020204"/>
              <a:ea typeface="+mn-ea"/>
              <a:cs typeface="+mn-cs"/>
            </a:rPr>
            <a:t>4- Gelir adaletsizliği</a:t>
          </a:r>
        </a:p>
        <a:p>
          <a:pPr>
            <a:buNone/>
          </a:pPr>
          <a:r>
            <a:rPr lang="tr-TR" sz="1800" b="0" dirty="0">
              <a:solidFill>
                <a:sysClr val="windowText" lastClr="000000"/>
              </a:solidFill>
              <a:latin typeface="Trebuchet MS" panose="020B0603020202020204"/>
              <a:ea typeface="+mn-ea"/>
              <a:cs typeface="+mn-cs"/>
            </a:rPr>
            <a:t>…</a:t>
          </a:r>
        </a:p>
        <a:p>
          <a:pPr>
            <a:buNone/>
          </a:pPr>
          <a:endParaRPr lang="tr-TR" sz="2200" dirty="0">
            <a:solidFill>
              <a:sysClr val="window" lastClr="FFFFFF"/>
            </a:solidFill>
            <a:latin typeface="Trebuchet MS" panose="020B0603020202020204"/>
            <a:ea typeface="+mn-ea"/>
            <a:cs typeface="+mn-cs"/>
          </a:endParaRPr>
        </a:p>
      </dgm:t>
    </dgm:pt>
    <dgm:pt modelId="{D97B714F-CA00-4794-800D-2578DEEFD071}" type="parTrans" cxnId="{B9DD448B-3953-49F7-98F8-FD32BB763712}">
      <dgm:prSet/>
      <dgm:spPr/>
      <dgm:t>
        <a:bodyPr/>
        <a:lstStyle/>
        <a:p>
          <a:endParaRPr lang="tr-TR"/>
        </a:p>
      </dgm:t>
    </dgm:pt>
    <dgm:pt modelId="{20DCF3F4-7052-48E8-B23B-3E6BF3B249FA}" type="sibTrans" cxnId="{B9DD448B-3953-49F7-98F8-FD32BB763712}">
      <dgm:prSet/>
      <dgm:spPr/>
      <dgm:t>
        <a:bodyPr/>
        <a:lstStyle/>
        <a:p>
          <a:endParaRPr lang="tr-TR"/>
        </a:p>
      </dgm:t>
    </dgm:pt>
    <dgm:pt modelId="{0F324F14-01C2-45B5-BAA9-16AFB028B3E4}">
      <dgm:prSet phldrT="[Metin]" custT="1"/>
      <dgm:spPr>
        <a:xfrm rot="10800000">
          <a:off x="3786758" y="1958102"/>
          <a:ext cx="3150046" cy="2393235"/>
        </a:xfrm>
        <a:prstGeom prst="round2SameRect">
          <a:avLst>
            <a:gd name="adj1" fmla="val 10500"/>
            <a:gd name="adj2" fmla="val 0"/>
          </a:avLst>
        </a:prstGeom>
        <a:solidFill>
          <a:srgbClr val="C42F1A">
            <a:hueOff val="1247628"/>
            <a:satOff val="-25244"/>
            <a:lumOff val="784"/>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tr-TR" sz="1800" b="1" dirty="0">
              <a:solidFill>
                <a:sysClr val="window" lastClr="FFFFFF"/>
              </a:solidFill>
              <a:latin typeface="Trebuchet MS" panose="020B0603020202020204"/>
              <a:ea typeface="+mn-ea"/>
              <a:cs typeface="+mn-cs"/>
            </a:rPr>
            <a:t>Sosyal(Refah) Devletin Doğuşu</a:t>
          </a:r>
        </a:p>
        <a:p>
          <a:pPr>
            <a:buNone/>
          </a:pPr>
          <a:r>
            <a:rPr lang="tr-TR" sz="1800" b="0" dirty="0">
              <a:solidFill>
                <a:sysClr val="window" lastClr="FFFFFF"/>
              </a:solidFill>
              <a:latin typeface="Trebuchet MS" panose="020B0603020202020204"/>
              <a:ea typeface="+mn-ea"/>
              <a:cs typeface="+mn-cs"/>
            </a:rPr>
            <a:t>- Sosyal Politikanın Doğuşu</a:t>
          </a:r>
        </a:p>
        <a:p>
          <a:pPr>
            <a:buNone/>
          </a:pPr>
          <a:r>
            <a:rPr lang="tr-TR" sz="1800" b="0" dirty="0">
              <a:solidFill>
                <a:sysClr val="window" lastClr="FFFFFF"/>
              </a:solidFill>
              <a:latin typeface="Trebuchet MS" panose="020B0603020202020204"/>
              <a:ea typeface="+mn-ea"/>
              <a:cs typeface="+mn-cs"/>
            </a:rPr>
            <a:t>- Sosyal Politika Araçları</a:t>
          </a:r>
        </a:p>
        <a:p>
          <a:pPr>
            <a:buNone/>
          </a:pPr>
          <a:r>
            <a:rPr lang="tr-TR" sz="1800" b="0" dirty="0">
              <a:solidFill>
                <a:sysClr val="windowText" lastClr="000000"/>
              </a:solidFill>
              <a:latin typeface="Trebuchet MS" panose="020B0603020202020204"/>
              <a:ea typeface="+mn-ea"/>
              <a:cs typeface="+mn-cs"/>
            </a:rPr>
            <a:t>1- Sosyal güvenlik sistemi</a:t>
          </a:r>
        </a:p>
        <a:p>
          <a:pPr>
            <a:buNone/>
          </a:pPr>
          <a:r>
            <a:rPr lang="tr-TR" sz="1800" b="0" dirty="0">
              <a:solidFill>
                <a:sysClr val="windowText" lastClr="000000"/>
              </a:solidFill>
              <a:latin typeface="Trebuchet MS" panose="020B0603020202020204"/>
              <a:ea typeface="+mn-ea"/>
              <a:cs typeface="+mn-cs"/>
            </a:rPr>
            <a:t>2- Sosyal yardımlar</a:t>
          </a:r>
        </a:p>
        <a:p>
          <a:pPr>
            <a:buNone/>
          </a:pPr>
          <a:r>
            <a:rPr lang="tr-TR" sz="1800" b="0" dirty="0">
              <a:solidFill>
                <a:sysClr val="windowText" lastClr="000000"/>
              </a:solidFill>
              <a:latin typeface="Trebuchet MS" panose="020B0603020202020204"/>
              <a:ea typeface="+mn-ea"/>
              <a:cs typeface="+mn-cs"/>
            </a:rPr>
            <a:t>3- Sosyal hizmetler</a:t>
          </a:r>
        </a:p>
      </dgm:t>
    </dgm:pt>
    <dgm:pt modelId="{EB2A3CC7-1877-40E1-809F-FFEDCAB7D2A2}" type="parTrans" cxnId="{D10B1E5D-82B1-4DF0-8054-86867AB47FE1}">
      <dgm:prSet/>
      <dgm:spPr/>
      <dgm:t>
        <a:bodyPr/>
        <a:lstStyle/>
        <a:p>
          <a:endParaRPr lang="tr-TR"/>
        </a:p>
      </dgm:t>
    </dgm:pt>
    <dgm:pt modelId="{862060CB-B937-4982-9111-5A3D0B7D6C43}" type="sibTrans" cxnId="{D10B1E5D-82B1-4DF0-8054-86867AB47FE1}">
      <dgm:prSet/>
      <dgm:spPr/>
      <dgm:t>
        <a:bodyPr/>
        <a:lstStyle/>
        <a:p>
          <a:endParaRPr lang="tr-TR"/>
        </a:p>
      </dgm:t>
    </dgm:pt>
    <dgm:pt modelId="{EEEDB180-E8F2-4011-BB39-9EFF2644729A}">
      <dgm:prSet phldrT="[Metin]" custT="1"/>
      <dgm:spPr>
        <a:xfrm rot="10800000">
          <a:off x="7251809" y="1958102"/>
          <a:ext cx="3150046" cy="2393235"/>
        </a:xfrm>
        <a:prstGeom prst="round2SameRect">
          <a:avLst>
            <a:gd name="adj1" fmla="val 10500"/>
            <a:gd name="adj2" fmla="val 0"/>
          </a:avLst>
        </a:prstGeom>
        <a:solidFill>
          <a:srgbClr val="C42F1A">
            <a:hueOff val="2495256"/>
            <a:satOff val="-50489"/>
            <a:lumOff val="1569"/>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tr-TR" sz="2500" b="1" dirty="0">
              <a:solidFill>
                <a:sysClr val="window" lastClr="FFFFFF"/>
              </a:solidFill>
              <a:latin typeface="Trebuchet MS" panose="020B0603020202020204"/>
              <a:ea typeface="+mn-ea"/>
              <a:cs typeface="+mn-cs"/>
            </a:rPr>
            <a:t>Küreselleşme</a:t>
          </a:r>
        </a:p>
        <a:p>
          <a:pPr>
            <a:buNone/>
          </a:pPr>
          <a:r>
            <a:rPr lang="tr-TR" sz="1800" b="0" dirty="0">
              <a:solidFill>
                <a:sysClr val="window" lastClr="FFFFFF"/>
              </a:solidFill>
              <a:latin typeface="Trebuchet MS" panose="020B0603020202020204"/>
              <a:ea typeface="+mn-ea"/>
              <a:cs typeface="+mn-cs"/>
            </a:rPr>
            <a:t>- Sosyal Politika Aktörlerinin Ortaya Çıkması </a:t>
          </a:r>
        </a:p>
        <a:p>
          <a:pPr>
            <a:buNone/>
          </a:pPr>
          <a:r>
            <a:rPr lang="tr-TR" sz="1800" b="0" dirty="0">
              <a:solidFill>
                <a:sysClr val="windowText" lastClr="000000"/>
              </a:solidFill>
              <a:latin typeface="Trebuchet MS" panose="020B0603020202020204"/>
              <a:ea typeface="+mn-ea"/>
              <a:cs typeface="+mn-cs"/>
            </a:rPr>
            <a:t>1- Devlet</a:t>
          </a:r>
        </a:p>
        <a:p>
          <a:pPr>
            <a:buNone/>
          </a:pPr>
          <a:r>
            <a:rPr lang="tr-TR" sz="1800" b="0" dirty="0">
              <a:solidFill>
                <a:sysClr val="windowText" lastClr="000000"/>
              </a:solidFill>
              <a:latin typeface="Trebuchet MS" panose="020B0603020202020204"/>
              <a:ea typeface="+mn-ea"/>
              <a:cs typeface="+mn-cs"/>
            </a:rPr>
            <a:t>2- Sivil Toplum Örgütlenmesi</a:t>
          </a:r>
        </a:p>
        <a:p>
          <a:pPr>
            <a:buNone/>
          </a:pPr>
          <a:r>
            <a:rPr lang="tr-TR" sz="1800" b="0" dirty="0">
              <a:solidFill>
                <a:sysClr val="windowText" lastClr="000000"/>
              </a:solidFill>
              <a:latin typeface="Trebuchet MS" panose="020B0603020202020204"/>
              <a:ea typeface="+mn-ea"/>
              <a:cs typeface="+mn-cs"/>
            </a:rPr>
            <a:t>3- Yerel Yönetimler</a:t>
          </a:r>
        </a:p>
        <a:p>
          <a:pPr>
            <a:buNone/>
          </a:pPr>
          <a:r>
            <a:rPr lang="tr-TR" sz="1800" b="0" dirty="0">
              <a:solidFill>
                <a:sysClr val="windowText" lastClr="000000"/>
              </a:solidFill>
              <a:latin typeface="Trebuchet MS" panose="020B0603020202020204"/>
              <a:ea typeface="+mn-ea"/>
              <a:cs typeface="+mn-cs"/>
            </a:rPr>
            <a:t>4- Özel Sektör</a:t>
          </a:r>
        </a:p>
      </dgm:t>
    </dgm:pt>
    <dgm:pt modelId="{A93B66F0-9452-403D-8BE6-66106993D193}" type="parTrans" cxnId="{20579704-BF9E-4059-A4D2-6452843FED5E}">
      <dgm:prSet/>
      <dgm:spPr/>
      <dgm:t>
        <a:bodyPr/>
        <a:lstStyle/>
        <a:p>
          <a:endParaRPr lang="tr-TR"/>
        </a:p>
      </dgm:t>
    </dgm:pt>
    <dgm:pt modelId="{09071121-5F77-41EE-8B16-945A76AEE318}" type="sibTrans" cxnId="{20579704-BF9E-4059-A4D2-6452843FED5E}">
      <dgm:prSet/>
      <dgm:spPr/>
      <dgm:t>
        <a:bodyPr/>
        <a:lstStyle/>
        <a:p>
          <a:endParaRPr lang="tr-TR"/>
        </a:p>
      </dgm:t>
    </dgm:pt>
    <dgm:pt modelId="{6ED70696-3603-4356-AF38-04CC29645854}" type="pres">
      <dgm:prSet presAssocID="{5B6F3D3B-8CA8-4BFA-95EE-71A4F0905671}" presName="Name0" presStyleCnt="0">
        <dgm:presLayoutVars>
          <dgm:dir/>
          <dgm:resizeHandles val="exact"/>
        </dgm:presLayoutVars>
      </dgm:prSet>
      <dgm:spPr/>
    </dgm:pt>
    <dgm:pt modelId="{FA1FF487-E03B-4AD9-A338-7AB0B6CC0799}" type="pres">
      <dgm:prSet presAssocID="{5B6F3D3B-8CA8-4BFA-95EE-71A4F0905671}" presName="bkgdShp" presStyleLbl="alignAccFollowNode1" presStyleIdx="0" presStyleCnt="1"/>
      <dgm:spPr>
        <a:xfrm>
          <a:off x="0" y="0"/>
          <a:ext cx="10723563" cy="1958102"/>
        </a:xfrm>
        <a:prstGeom prst="roundRect">
          <a:avLst>
            <a:gd name="adj" fmla="val 10000"/>
          </a:avLst>
        </a:prstGeom>
        <a:solidFill>
          <a:srgbClr val="C42F1A">
            <a:tint val="40000"/>
            <a:alpha val="90000"/>
            <a:hueOff val="0"/>
            <a:satOff val="0"/>
            <a:lumOff val="0"/>
            <a:alphaOff val="0"/>
          </a:srgbClr>
        </a:solidFill>
        <a:ln w="19050" cap="rnd" cmpd="sng" algn="ctr">
          <a:solidFill>
            <a:srgbClr val="C42F1A">
              <a:tint val="40000"/>
              <a:alpha val="90000"/>
              <a:hueOff val="0"/>
              <a:satOff val="0"/>
              <a:lumOff val="0"/>
              <a:alphaOff val="0"/>
            </a:srgbClr>
          </a:solidFill>
          <a:prstDash val="solid"/>
        </a:ln>
        <a:effectLst/>
      </dgm:spPr>
    </dgm:pt>
    <dgm:pt modelId="{D527F822-9316-44D2-947B-BA93553E46C3}" type="pres">
      <dgm:prSet presAssocID="{5B6F3D3B-8CA8-4BFA-95EE-71A4F0905671}" presName="linComp" presStyleCnt="0"/>
      <dgm:spPr/>
    </dgm:pt>
    <dgm:pt modelId="{8F41CB1F-E07E-401B-8762-86A2518148C2}" type="pres">
      <dgm:prSet presAssocID="{F53273FE-6B85-43D9-ABEF-163A68C96E1E}" presName="compNode" presStyleCnt="0"/>
      <dgm:spPr/>
    </dgm:pt>
    <dgm:pt modelId="{06620C04-2300-41B8-9567-2077FA5B79BA}" type="pres">
      <dgm:prSet presAssocID="{F53273FE-6B85-43D9-ABEF-163A68C96E1E}" presName="node" presStyleLbl="node1" presStyleIdx="0" presStyleCnt="3">
        <dgm:presLayoutVars>
          <dgm:bulletEnabled val="1"/>
        </dgm:presLayoutVars>
      </dgm:prSet>
      <dgm:spPr/>
    </dgm:pt>
    <dgm:pt modelId="{B1BE062E-3C10-4619-83AC-D50C8219AFBD}" type="pres">
      <dgm:prSet presAssocID="{F53273FE-6B85-43D9-ABEF-163A68C96E1E}" presName="invisiNode" presStyleLbl="node1" presStyleIdx="0" presStyleCnt="3"/>
      <dgm:spPr/>
    </dgm:pt>
    <dgm:pt modelId="{79815C69-DBBA-4E20-83FA-5054F2F2F74F}" type="pres">
      <dgm:prSet presAssocID="{F53273FE-6B85-43D9-ABEF-163A68C96E1E}" presName="imagNode" presStyleLbl="fgImgPlace1" presStyleIdx="0" presStyleCnt="3"/>
      <dgm:spPr>
        <a:xfrm>
          <a:off x="321706" y="261080"/>
          <a:ext cx="3150046" cy="14359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9050" cap="rnd" cmpd="sng" algn="ctr">
          <a:solidFill>
            <a:sysClr val="window" lastClr="FFFFFF">
              <a:hueOff val="0"/>
              <a:satOff val="0"/>
              <a:lumOff val="0"/>
              <a:alphaOff val="0"/>
            </a:sysClr>
          </a:solidFill>
          <a:prstDash val="solid"/>
        </a:ln>
        <a:effectLst/>
      </dgm:spPr>
    </dgm:pt>
    <dgm:pt modelId="{04864774-BFEA-4C3B-BD5A-AEEB5A3844B4}" type="pres">
      <dgm:prSet presAssocID="{20DCF3F4-7052-48E8-B23B-3E6BF3B249FA}" presName="sibTrans" presStyleLbl="sibTrans2D1" presStyleIdx="0" presStyleCnt="0"/>
      <dgm:spPr/>
    </dgm:pt>
    <dgm:pt modelId="{54ABFDE9-70E3-436D-A8D5-816D5EB190A8}" type="pres">
      <dgm:prSet presAssocID="{0F324F14-01C2-45B5-BAA9-16AFB028B3E4}" presName="compNode" presStyleCnt="0"/>
      <dgm:spPr/>
    </dgm:pt>
    <dgm:pt modelId="{692DBA2C-BF9B-4139-97FB-C30E0512E26D}" type="pres">
      <dgm:prSet presAssocID="{0F324F14-01C2-45B5-BAA9-16AFB028B3E4}" presName="node" presStyleLbl="node1" presStyleIdx="1" presStyleCnt="3">
        <dgm:presLayoutVars>
          <dgm:bulletEnabled val="1"/>
        </dgm:presLayoutVars>
      </dgm:prSet>
      <dgm:spPr/>
    </dgm:pt>
    <dgm:pt modelId="{D1D2C1A2-2607-49AF-A076-096922B1EB9F}" type="pres">
      <dgm:prSet presAssocID="{0F324F14-01C2-45B5-BAA9-16AFB028B3E4}" presName="invisiNode" presStyleLbl="node1" presStyleIdx="1" presStyleCnt="3"/>
      <dgm:spPr/>
    </dgm:pt>
    <dgm:pt modelId="{C64CE0E5-EDC0-4A80-98DE-A468DD4753EF}" type="pres">
      <dgm:prSet presAssocID="{0F324F14-01C2-45B5-BAA9-16AFB028B3E4}" presName="imagNode" presStyleLbl="fgImgPlace1" presStyleIdx="1" presStyleCnt="3"/>
      <dgm:spPr>
        <a:xfrm>
          <a:off x="3786758" y="261080"/>
          <a:ext cx="3150046" cy="14359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19050" cap="rnd" cmpd="sng" algn="ctr">
          <a:solidFill>
            <a:sysClr val="window" lastClr="FFFFFF">
              <a:hueOff val="0"/>
              <a:satOff val="0"/>
              <a:lumOff val="0"/>
              <a:alphaOff val="0"/>
            </a:sysClr>
          </a:solidFill>
          <a:prstDash val="solid"/>
        </a:ln>
        <a:effectLst/>
      </dgm:spPr>
    </dgm:pt>
    <dgm:pt modelId="{E3305052-F2E9-4C24-A437-B0146A55D643}" type="pres">
      <dgm:prSet presAssocID="{862060CB-B937-4982-9111-5A3D0B7D6C43}" presName="sibTrans" presStyleLbl="sibTrans2D1" presStyleIdx="0" presStyleCnt="0"/>
      <dgm:spPr/>
    </dgm:pt>
    <dgm:pt modelId="{A26D0F49-8511-401E-A8F7-D5F5EE065F64}" type="pres">
      <dgm:prSet presAssocID="{EEEDB180-E8F2-4011-BB39-9EFF2644729A}" presName="compNode" presStyleCnt="0"/>
      <dgm:spPr/>
    </dgm:pt>
    <dgm:pt modelId="{8F1D1388-159E-4B84-BE70-99F240B6F50B}" type="pres">
      <dgm:prSet presAssocID="{EEEDB180-E8F2-4011-BB39-9EFF2644729A}" presName="node" presStyleLbl="node1" presStyleIdx="2" presStyleCnt="3">
        <dgm:presLayoutVars>
          <dgm:bulletEnabled val="1"/>
        </dgm:presLayoutVars>
      </dgm:prSet>
      <dgm:spPr/>
    </dgm:pt>
    <dgm:pt modelId="{475800EE-94AB-4982-899C-9E0148D20689}" type="pres">
      <dgm:prSet presAssocID="{EEEDB180-E8F2-4011-BB39-9EFF2644729A}" presName="invisiNode" presStyleLbl="node1" presStyleIdx="2" presStyleCnt="3"/>
      <dgm:spPr/>
    </dgm:pt>
    <dgm:pt modelId="{AA3E4644-B7D2-46B7-A0BF-8D7E29B44B46}" type="pres">
      <dgm:prSet presAssocID="{EEEDB180-E8F2-4011-BB39-9EFF2644729A}" presName="imagNode" presStyleLbl="fgImgPlace1" presStyleIdx="2" presStyleCnt="3"/>
      <dgm:spPr>
        <a:xfrm>
          <a:off x="7251809" y="261080"/>
          <a:ext cx="3150046" cy="14359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19050" cap="rnd" cmpd="sng" algn="ctr">
          <a:solidFill>
            <a:sysClr val="window" lastClr="FFFFFF">
              <a:hueOff val="0"/>
              <a:satOff val="0"/>
              <a:lumOff val="0"/>
              <a:alphaOff val="0"/>
            </a:sysClr>
          </a:solidFill>
          <a:prstDash val="solid"/>
        </a:ln>
        <a:effectLst/>
      </dgm:spPr>
    </dgm:pt>
  </dgm:ptLst>
  <dgm:cxnLst>
    <dgm:cxn modelId="{20579704-BF9E-4059-A4D2-6452843FED5E}" srcId="{5B6F3D3B-8CA8-4BFA-95EE-71A4F0905671}" destId="{EEEDB180-E8F2-4011-BB39-9EFF2644729A}" srcOrd="2" destOrd="0" parTransId="{A93B66F0-9452-403D-8BE6-66106993D193}" sibTransId="{09071121-5F77-41EE-8B16-945A76AEE318}"/>
    <dgm:cxn modelId="{1D3F4A0A-BBED-4588-831C-F3F844A247B6}" type="presOf" srcId="{20DCF3F4-7052-48E8-B23B-3E6BF3B249FA}" destId="{04864774-BFEA-4C3B-BD5A-AEEB5A3844B4}" srcOrd="0" destOrd="0" presId="urn:microsoft.com/office/officeart/2005/8/layout/pList2"/>
    <dgm:cxn modelId="{9F453218-351C-40D8-B73E-043BEB8C3EF0}" type="presOf" srcId="{F53273FE-6B85-43D9-ABEF-163A68C96E1E}" destId="{06620C04-2300-41B8-9567-2077FA5B79BA}" srcOrd="0" destOrd="0" presId="urn:microsoft.com/office/officeart/2005/8/layout/pList2"/>
    <dgm:cxn modelId="{D10B1E5D-82B1-4DF0-8054-86867AB47FE1}" srcId="{5B6F3D3B-8CA8-4BFA-95EE-71A4F0905671}" destId="{0F324F14-01C2-45B5-BAA9-16AFB028B3E4}" srcOrd="1" destOrd="0" parTransId="{EB2A3CC7-1877-40E1-809F-FFEDCAB7D2A2}" sibTransId="{862060CB-B937-4982-9111-5A3D0B7D6C43}"/>
    <dgm:cxn modelId="{052E1442-A3DC-4BD1-991E-09AFE9B6FBAC}" type="presOf" srcId="{5B6F3D3B-8CA8-4BFA-95EE-71A4F0905671}" destId="{6ED70696-3603-4356-AF38-04CC29645854}" srcOrd="0" destOrd="0" presId="urn:microsoft.com/office/officeart/2005/8/layout/pList2"/>
    <dgm:cxn modelId="{66DA4A75-6AC2-4ECD-9275-621C8015B4CA}" type="presOf" srcId="{862060CB-B937-4982-9111-5A3D0B7D6C43}" destId="{E3305052-F2E9-4C24-A437-B0146A55D643}" srcOrd="0" destOrd="0" presId="urn:microsoft.com/office/officeart/2005/8/layout/pList2"/>
    <dgm:cxn modelId="{B9DD448B-3953-49F7-98F8-FD32BB763712}" srcId="{5B6F3D3B-8CA8-4BFA-95EE-71A4F0905671}" destId="{F53273FE-6B85-43D9-ABEF-163A68C96E1E}" srcOrd="0" destOrd="0" parTransId="{D97B714F-CA00-4794-800D-2578DEEFD071}" sibTransId="{20DCF3F4-7052-48E8-B23B-3E6BF3B249FA}"/>
    <dgm:cxn modelId="{4861DEAB-DDCF-444D-94D4-DB7551DFEA6F}" type="presOf" srcId="{EEEDB180-E8F2-4011-BB39-9EFF2644729A}" destId="{8F1D1388-159E-4B84-BE70-99F240B6F50B}" srcOrd="0" destOrd="0" presId="urn:microsoft.com/office/officeart/2005/8/layout/pList2"/>
    <dgm:cxn modelId="{6A5103DE-E457-4A66-9327-DACE9C77301F}" type="presOf" srcId="{0F324F14-01C2-45B5-BAA9-16AFB028B3E4}" destId="{692DBA2C-BF9B-4139-97FB-C30E0512E26D}" srcOrd="0" destOrd="0" presId="urn:microsoft.com/office/officeart/2005/8/layout/pList2"/>
    <dgm:cxn modelId="{5100CEF6-3B6F-48DE-AAF8-16A17DB46777}" type="presParOf" srcId="{6ED70696-3603-4356-AF38-04CC29645854}" destId="{FA1FF487-E03B-4AD9-A338-7AB0B6CC0799}" srcOrd="0" destOrd="0" presId="urn:microsoft.com/office/officeart/2005/8/layout/pList2"/>
    <dgm:cxn modelId="{C2D76F64-6091-4C25-9DC4-826E410FBC4E}" type="presParOf" srcId="{6ED70696-3603-4356-AF38-04CC29645854}" destId="{D527F822-9316-44D2-947B-BA93553E46C3}" srcOrd="1" destOrd="0" presId="urn:microsoft.com/office/officeart/2005/8/layout/pList2"/>
    <dgm:cxn modelId="{80398D8D-B65C-4F98-A58F-AE9916CB4659}" type="presParOf" srcId="{D527F822-9316-44D2-947B-BA93553E46C3}" destId="{8F41CB1F-E07E-401B-8762-86A2518148C2}" srcOrd="0" destOrd="0" presId="urn:microsoft.com/office/officeart/2005/8/layout/pList2"/>
    <dgm:cxn modelId="{81D08A9C-3767-4DFF-886C-12FC09698363}" type="presParOf" srcId="{8F41CB1F-E07E-401B-8762-86A2518148C2}" destId="{06620C04-2300-41B8-9567-2077FA5B79BA}" srcOrd="0" destOrd="0" presId="urn:microsoft.com/office/officeart/2005/8/layout/pList2"/>
    <dgm:cxn modelId="{7CD3F17A-8C4D-4AB3-9283-1175B6B294A6}" type="presParOf" srcId="{8F41CB1F-E07E-401B-8762-86A2518148C2}" destId="{B1BE062E-3C10-4619-83AC-D50C8219AFBD}" srcOrd="1" destOrd="0" presId="urn:microsoft.com/office/officeart/2005/8/layout/pList2"/>
    <dgm:cxn modelId="{10E94786-329F-455F-907F-2087D0571557}" type="presParOf" srcId="{8F41CB1F-E07E-401B-8762-86A2518148C2}" destId="{79815C69-DBBA-4E20-83FA-5054F2F2F74F}" srcOrd="2" destOrd="0" presId="urn:microsoft.com/office/officeart/2005/8/layout/pList2"/>
    <dgm:cxn modelId="{8C5BD840-677B-473F-8CFF-49812BF08F7A}" type="presParOf" srcId="{D527F822-9316-44D2-947B-BA93553E46C3}" destId="{04864774-BFEA-4C3B-BD5A-AEEB5A3844B4}" srcOrd="1" destOrd="0" presId="urn:microsoft.com/office/officeart/2005/8/layout/pList2"/>
    <dgm:cxn modelId="{E999DA95-EDF7-45AC-9823-8363562B9B4D}" type="presParOf" srcId="{D527F822-9316-44D2-947B-BA93553E46C3}" destId="{54ABFDE9-70E3-436D-A8D5-816D5EB190A8}" srcOrd="2" destOrd="0" presId="urn:microsoft.com/office/officeart/2005/8/layout/pList2"/>
    <dgm:cxn modelId="{5E480D83-ADE5-414B-9244-3F2F3A643238}" type="presParOf" srcId="{54ABFDE9-70E3-436D-A8D5-816D5EB190A8}" destId="{692DBA2C-BF9B-4139-97FB-C30E0512E26D}" srcOrd="0" destOrd="0" presId="urn:microsoft.com/office/officeart/2005/8/layout/pList2"/>
    <dgm:cxn modelId="{B9197A4E-5B00-4A6C-8B2E-C2EBFD10C5F8}" type="presParOf" srcId="{54ABFDE9-70E3-436D-A8D5-816D5EB190A8}" destId="{D1D2C1A2-2607-49AF-A076-096922B1EB9F}" srcOrd="1" destOrd="0" presId="urn:microsoft.com/office/officeart/2005/8/layout/pList2"/>
    <dgm:cxn modelId="{2F6BDA7D-CA16-4B83-9BAC-FF9AB07084B4}" type="presParOf" srcId="{54ABFDE9-70E3-436D-A8D5-816D5EB190A8}" destId="{C64CE0E5-EDC0-4A80-98DE-A468DD4753EF}" srcOrd="2" destOrd="0" presId="urn:microsoft.com/office/officeart/2005/8/layout/pList2"/>
    <dgm:cxn modelId="{5404551A-8ECA-43BD-B73A-CBA7EF0DA520}" type="presParOf" srcId="{D527F822-9316-44D2-947B-BA93553E46C3}" destId="{E3305052-F2E9-4C24-A437-B0146A55D643}" srcOrd="3" destOrd="0" presId="urn:microsoft.com/office/officeart/2005/8/layout/pList2"/>
    <dgm:cxn modelId="{AEC714FD-1E44-472F-AF01-B162A66A46C0}" type="presParOf" srcId="{D527F822-9316-44D2-947B-BA93553E46C3}" destId="{A26D0F49-8511-401E-A8F7-D5F5EE065F64}" srcOrd="4" destOrd="0" presId="urn:microsoft.com/office/officeart/2005/8/layout/pList2"/>
    <dgm:cxn modelId="{57F9BDEE-9AD4-40B6-8F31-E3A8DB6AC5BC}" type="presParOf" srcId="{A26D0F49-8511-401E-A8F7-D5F5EE065F64}" destId="{8F1D1388-159E-4B84-BE70-99F240B6F50B}" srcOrd="0" destOrd="0" presId="urn:microsoft.com/office/officeart/2005/8/layout/pList2"/>
    <dgm:cxn modelId="{0E9F64AA-C2DC-406E-B81A-F1FB5ACBF70A}" type="presParOf" srcId="{A26D0F49-8511-401E-A8F7-D5F5EE065F64}" destId="{475800EE-94AB-4982-899C-9E0148D20689}" srcOrd="1" destOrd="0" presId="urn:microsoft.com/office/officeart/2005/8/layout/pList2"/>
    <dgm:cxn modelId="{E509BDA8-EFCA-4F48-94FE-46418DE013AD}" type="presParOf" srcId="{A26D0F49-8511-401E-A8F7-D5F5EE065F64}" destId="{AA3E4644-B7D2-46B7-A0BF-8D7E29B44B4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FF487-E03B-4AD9-A338-7AB0B6CC0799}">
      <dsp:nvSpPr>
        <dsp:cNvPr id="0" name=""/>
        <dsp:cNvSpPr/>
      </dsp:nvSpPr>
      <dsp:spPr>
        <a:xfrm>
          <a:off x="0" y="0"/>
          <a:ext cx="10723563" cy="2502196"/>
        </a:xfrm>
        <a:prstGeom prst="roundRect">
          <a:avLst>
            <a:gd name="adj" fmla="val 10000"/>
          </a:avLst>
        </a:prstGeom>
        <a:solidFill>
          <a:srgbClr val="C42F1A">
            <a:tint val="40000"/>
            <a:alpha val="90000"/>
            <a:hueOff val="0"/>
            <a:satOff val="0"/>
            <a:lumOff val="0"/>
            <a:alphaOff val="0"/>
          </a:srgbClr>
        </a:solidFill>
        <a:ln w="19050" cap="rnd" cmpd="sng" algn="ctr">
          <a:solidFill>
            <a:srgbClr val="C42F1A">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9815C69-DBBA-4E20-83FA-5054F2F2F74F}">
      <dsp:nvSpPr>
        <dsp:cNvPr id="0" name=""/>
        <dsp:cNvSpPr/>
      </dsp:nvSpPr>
      <dsp:spPr>
        <a:xfrm>
          <a:off x="321706" y="333626"/>
          <a:ext cx="3150046" cy="183494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9050"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6620C04-2300-41B8-9567-2077FA5B79BA}">
      <dsp:nvSpPr>
        <dsp:cNvPr id="0" name=""/>
        <dsp:cNvSpPr/>
      </dsp:nvSpPr>
      <dsp:spPr>
        <a:xfrm rot="10800000">
          <a:off x="321706" y="2502196"/>
          <a:ext cx="3150046" cy="3058239"/>
        </a:xfrm>
        <a:prstGeom prst="round2SameRect">
          <a:avLst>
            <a:gd name="adj1" fmla="val 10500"/>
            <a:gd name="adj2" fmla="val 0"/>
          </a:avLst>
        </a:prstGeom>
        <a:solidFill>
          <a:srgbClr val="C42F1A">
            <a:hueOff val="0"/>
            <a:satOff val="0"/>
            <a:lumOff val="0"/>
            <a:alphaOff val="0"/>
          </a:srgbClr>
        </a:solidFill>
        <a:ln w="19050"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tr-TR" sz="2000" b="1" kern="1200" dirty="0">
              <a:solidFill>
                <a:sysClr val="window" lastClr="FFFFFF"/>
              </a:solidFill>
              <a:latin typeface="Trebuchet MS" panose="020B0603020202020204"/>
              <a:ea typeface="+mn-ea"/>
              <a:cs typeface="+mn-cs"/>
            </a:rPr>
            <a:t>Sanayi Devrimi</a:t>
          </a:r>
        </a:p>
        <a:p>
          <a:pPr marL="0" lvl="0" indent="0" algn="ctr" defTabSz="889000">
            <a:lnSpc>
              <a:spcPct val="90000"/>
            </a:lnSpc>
            <a:spcBef>
              <a:spcPct val="0"/>
            </a:spcBef>
            <a:spcAft>
              <a:spcPct val="35000"/>
            </a:spcAft>
            <a:buNone/>
          </a:pPr>
          <a:r>
            <a:rPr lang="tr-TR" sz="1800" b="0" kern="1200" dirty="0">
              <a:solidFill>
                <a:sysClr val="window" lastClr="FFFFFF"/>
              </a:solidFill>
              <a:latin typeface="Trebuchet MS" panose="020B0603020202020204"/>
              <a:ea typeface="+mn-ea"/>
              <a:cs typeface="+mn-cs"/>
            </a:rPr>
            <a:t>- Sosyal Sorunların Doğuşu</a:t>
          </a:r>
        </a:p>
        <a:p>
          <a:pPr marL="0" lvl="0" indent="0" algn="ctr" defTabSz="889000">
            <a:lnSpc>
              <a:spcPct val="90000"/>
            </a:lnSpc>
            <a:spcBef>
              <a:spcPct val="0"/>
            </a:spcBef>
            <a:spcAft>
              <a:spcPct val="35000"/>
            </a:spcAft>
            <a:buNone/>
          </a:pPr>
          <a:r>
            <a:rPr lang="tr-TR" sz="1800" b="0" kern="1200" dirty="0">
              <a:solidFill>
                <a:sysClr val="windowText" lastClr="000000"/>
              </a:solidFill>
              <a:latin typeface="Trebuchet MS" panose="020B0603020202020204"/>
              <a:ea typeface="+mn-ea"/>
              <a:cs typeface="+mn-cs"/>
            </a:rPr>
            <a:t>1- İşsizlik</a:t>
          </a:r>
        </a:p>
        <a:p>
          <a:pPr marL="0" lvl="0" indent="0" algn="ctr" defTabSz="889000">
            <a:lnSpc>
              <a:spcPct val="90000"/>
            </a:lnSpc>
            <a:spcBef>
              <a:spcPct val="0"/>
            </a:spcBef>
            <a:spcAft>
              <a:spcPct val="35000"/>
            </a:spcAft>
            <a:buNone/>
          </a:pPr>
          <a:r>
            <a:rPr lang="tr-TR" sz="1800" b="0" kern="1200" dirty="0">
              <a:solidFill>
                <a:sysClr val="windowText" lastClr="000000"/>
              </a:solidFill>
              <a:latin typeface="Trebuchet MS" panose="020B0603020202020204"/>
              <a:ea typeface="+mn-ea"/>
              <a:cs typeface="+mn-cs"/>
            </a:rPr>
            <a:t>2- Yoksulluk</a:t>
          </a:r>
        </a:p>
        <a:p>
          <a:pPr marL="0" lvl="0" indent="0" algn="ctr" defTabSz="889000">
            <a:lnSpc>
              <a:spcPct val="90000"/>
            </a:lnSpc>
            <a:spcBef>
              <a:spcPct val="0"/>
            </a:spcBef>
            <a:spcAft>
              <a:spcPct val="35000"/>
            </a:spcAft>
            <a:buNone/>
          </a:pPr>
          <a:r>
            <a:rPr lang="tr-TR" sz="1800" b="0" kern="1200" dirty="0">
              <a:solidFill>
                <a:sysClr val="windowText" lastClr="000000"/>
              </a:solidFill>
              <a:latin typeface="Trebuchet MS" panose="020B0603020202020204"/>
              <a:ea typeface="+mn-ea"/>
              <a:cs typeface="+mn-cs"/>
            </a:rPr>
            <a:t>3- Kentleşme</a:t>
          </a:r>
        </a:p>
        <a:p>
          <a:pPr marL="0" lvl="0" indent="0" algn="ctr" defTabSz="889000">
            <a:lnSpc>
              <a:spcPct val="90000"/>
            </a:lnSpc>
            <a:spcBef>
              <a:spcPct val="0"/>
            </a:spcBef>
            <a:spcAft>
              <a:spcPct val="35000"/>
            </a:spcAft>
            <a:buNone/>
          </a:pPr>
          <a:r>
            <a:rPr lang="tr-TR" sz="1800" b="0" kern="1200" dirty="0">
              <a:solidFill>
                <a:sysClr val="windowText" lastClr="000000"/>
              </a:solidFill>
              <a:latin typeface="Trebuchet MS" panose="020B0603020202020204"/>
              <a:ea typeface="+mn-ea"/>
              <a:cs typeface="+mn-cs"/>
            </a:rPr>
            <a:t>4- Gelir adaletsizliği</a:t>
          </a:r>
        </a:p>
        <a:p>
          <a:pPr marL="0" lvl="0" indent="0" algn="ctr" defTabSz="889000">
            <a:lnSpc>
              <a:spcPct val="90000"/>
            </a:lnSpc>
            <a:spcBef>
              <a:spcPct val="0"/>
            </a:spcBef>
            <a:spcAft>
              <a:spcPct val="35000"/>
            </a:spcAft>
            <a:buNone/>
          </a:pPr>
          <a:r>
            <a:rPr lang="tr-TR" sz="1800" b="0" kern="1200" dirty="0">
              <a:solidFill>
                <a:sysClr val="windowText" lastClr="000000"/>
              </a:solidFill>
              <a:latin typeface="Trebuchet MS" panose="020B0603020202020204"/>
              <a:ea typeface="+mn-ea"/>
              <a:cs typeface="+mn-cs"/>
            </a:rPr>
            <a:t>…</a:t>
          </a:r>
        </a:p>
        <a:p>
          <a:pPr marL="0" lvl="0" indent="0" algn="ctr" defTabSz="889000">
            <a:lnSpc>
              <a:spcPct val="90000"/>
            </a:lnSpc>
            <a:spcBef>
              <a:spcPct val="0"/>
            </a:spcBef>
            <a:spcAft>
              <a:spcPct val="35000"/>
            </a:spcAft>
            <a:buNone/>
          </a:pPr>
          <a:endParaRPr lang="tr-TR" sz="2200" kern="1200" dirty="0">
            <a:solidFill>
              <a:sysClr val="window" lastClr="FFFFFF"/>
            </a:solidFill>
            <a:latin typeface="Trebuchet MS" panose="020B0603020202020204"/>
            <a:ea typeface="+mn-ea"/>
            <a:cs typeface="+mn-cs"/>
          </a:endParaRPr>
        </a:p>
      </dsp:txBody>
      <dsp:txXfrm rot="10800000">
        <a:off x="415757" y="2502196"/>
        <a:ext cx="2961944" cy="2964188"/>
      </dsp:txXfrm>
    </dsp:sp>
    <dsp:sp modelId="{C64CE0E5-EDC0-4A80-98DE-A468DD4753EF}">
      <dsp:nvSpPr>
        <dsp:cNvPr id="0" name=""/>
        <dsp:cNvSpPr/>
      </dsp:nvSpPr>
      <dsp:spPr>
        <a:xfrm>
          <a:off x="3786758" y="333626"/>
          <a:ext cx="3150046" cy="183494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19050"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92DBA2C-BF9B-4139-97FB-C30E0512E26D}">
      <dsp:nvSpPr>
        <dsp:cNvPr id="0" name=""/>
        <dsp:cNvSpPr/>
      </dsp:nvSpPr>
      <dsp:spPr>
        <a:xfrm rot="10800000">
          <a:off x="3786758" y="2502196"/>
          <a:ext cx="3150046" cy="3058239"/>
        </a:xfrm>
        <a:prstGeom prst="round2SameRect">
          <a:avLst>
            <a:gd name="adj1" fmla="val 10500"/>
            <a:gd name="adj2" fmla="val 0"/>
          </a:avLst>
        </a:prstGeom>
        <a:solidFill>
          <a:srgbClr val="C42F1A">
            <a:hueOff val="1247628"/>
            <a:satOff val="-25244"/>
            <a:lumOff val="784"/>
            <a:alphaOff val="0"/>
          </a:srgbClr>
        </a:solidFill>
        <a:ln w="19050"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tr-TR" sz="1800" b="1" kern="1200" dirty="0">
              <a:solidFill>
                <a:sysClr val="window" lastClr="FFFFFF"/>
              </a:solidFill>
              <a:latin typeface="Trebuchet MS" panose="020B0603020202020204"/>
              <a:ea typeface="+mn-ea"/>
              <a:cs typeface="+mn-cs"/>
            </a:rPr>
            <a:t>Sosyal(Refah) Devletin Doğuşu</a:t>
          </a:r>
        </a:p>
        <a:p>
          <a:pPr marL="0" lvl="0" indent="0" algn="ctr" defTabSz="800100">
            <a:lnSpc>
              <a:spcPct val="90000"/>
            </a:lnSpc>
            <a:spcBef>
              <a:spcPct val="0"/>
            </a:spcBef>
            <a:spcAft>
              <a:spcPct val="35000"/>
            </a:spcAft>
            <a:buNone/>
          </a:pPr>
          <a:r>
            <a:rPr lang="tr-TR" sz="1800" b="0" kern="1200" dirty="0">
              <a:solidFill>
                <a:sysClr val="window" lastClr="FFFFFF"/>
              </a:solidFill>
              <a:latin typeface="Trebuchet MS" panose="020B0603020202020204"/>
              <a:ea typeface="+mn-ea"/>
              <a:cs typeface="+mn-cs"/>
            </a:rPr>
            <a:t>- Sosyal Politikanın Doğuşu</a:t>
          </a:r>
        </a:p>
        <a:p>
          <a:pPr marL="0" lvl="0" indent="0" algn="ctr" defTabSz="800100">
            <a:lnSpc>
              <a:spcPct val="90000"/>
            </a:lnSpc>
            <a:spcBef>
              <a:spcPct val="0"/>
            </a:spcBef>
            <a:spcAft>
              <a:spcPct val="35000"/>
            </a:spcAft>
            <a:buNone/>
          </a:pPr>
          <a:r>
            <a:rPr lang="tr-TR" sz="1800" b="0" kern="1200" dirty="0">
              <a:solidFill>
                <a:sysClr val="window" lastClr="FFFFFF"/>
              </a:solidFill>
              <a:latin typeface="Trebuchet MS" panose="020B0603020202020204"/>
              <a:ea typeface="+mn-ea"/>
              <a:cs typeface="+mn-cs"/>
            </a:rPr>
            <a:t>- Sosyal Politika Araçları</a:t>
          </a:r>
        </a:p>
        <a:p>
          <a:pPr marL="0" lvl="0" indent="0" algn="ctr" defTabSz="800100">
            <a:lnSpc>
              <a:spcPct val="90000"/>
            </a:lnSpc>
            <a:spcBef>
              <a:spcPct val="0"/>
            </a:spcBef>
            <a:spcAft>
              <a:spcPct val="35000"/>
            </a:spcAft>
            <a:buNone/>
          </a:pPr>
          <a:r>
            <a:rPr lang="tr-TR" sz="1800" b="0" kern="1200" dirty="0">
              <a:solidFill>
                <a:sysClr val="windowText" lastClr="000000"/>
              </a:solidFill>
              <a:latin typeface="Trebuchet MS" panose="020B0603020202020204"/>
              <a:ea typeface="+mn-ea"/>
              <a:cs typeface="+mn-cs"/>
            </a:rPr>
            <a:t>1- Sosyal güvenlik sistemi</a:t>
          </a:r>
        </a:p>
        <a:p>
          <a:pPr marL="0" lvl="0" indent="0" algn="ctr" defTabSz="800100">
            <a:lnSpc>
              <a:spcPct val="90000"/>
            </a:lnSpc>
            <a:spcBef>
              <a:spcPct val="0"/>
            </a:spcBef>
            <a:spcAft>
              <a:spcPct val="35000"/>
            </a:spcAft>
            <a:buNone/>
          </a:pPr>
          <a:r>
            <a:rPr lang="tr-TR" sz="1800" b="0" kern="1200" dirty="0">
              <a:solidFill>
                <a:sysClr val="windowText" lastClr="000000"/>
              </a:solidFill>
              <a:latin typeface="Trebuchet MS" panose="020B0603020202020204"/>
              <a:ea typeface="+mn-ea"/>
              <a:cs typeface="+mn-cs"/>
            </a:rPr>
            <a:t>2- Sosyal yardımlar</a:t>
          </a:r>
        </a:p>
        <a:p>
          <a:pPr marL="0" lvl="0" indent="0" algn="ctr" defTabSz="800100">
            <a:lnSpc>
              <a:spcPct val="90000"/>
            </a:lnSpc>
            <a:spcBef>
              <a:spcPct val="0"/>
            </a:spcBef>
            <a:spcAft>
              <a:spcPct val="35000"/>
            </a:spcAft>
            <a:buNone/>
          </a:pPr>
          <a:r>
            <a:rPr lang="tr-TR" sz="1800" b="0" kern="1200" dirty="0">
              <a:solidFill>
                <a:sysClr val="windowText" lastClr="000000"/>
              </a:solidFill>
              <a:latin typeface="Trebuchet MS" panose="020B0603020202020204"/>
              <a:ea typeface="+mn-ea"/>
              <a:cs typeface="+mn-cs"/>
            </a:rPr>
            <a:t>3- Sosyal hizmetler</a:t>
          </a:r>
        </a:p>
      </dsp:txBody>
      <dsp:txXfrm rot="10800000">
        <a:off x="3880809" y="2502196"/>
        <a:ext cx="2961944" cy="2964188"/>
      </dsp:txXfrm>
    </dsp:sp>
    <dsp:sp modelId="{AA3E4644-B7D2-46B7-A0BF-8D7E29B44B46}">
      <dsp:nvSpPr>
        <dsp:cNvPr id="0" name=""/>
        <dsp:cNvSpPr/>
      </dsp:nvSpPr>
      <dsp:spPr>
        <a:xfrm>
          <a:off x="7251809" y="333626"/>
          <a:ext cx="3150046" cy="183494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19050"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F1D1388-159E-4B84-BE70-99F240B6F50B}">
      <dsp:nvSpPr>
        <dsp:cNvPr id="0" name=""/>
        <dsp:cNvSpPr/>
      </dsp:nvSpPr>
      <dsp:spPr>
        <a:xfrm rot="10800000">
          <a:off x="7251809" y="2502196"/>
          <a:ext cx="3150046" cy="3058239"/>
        </a:xfrm>
        <a:prstGeom prst="round2SameRect">
          <a:avLst>
            <a:gd name="adj1" fmla="val 10500"/>
            <a:gd name="adj2" fmla="val 0"/>
          </a:avLst>
        </a:prstGeom>
        <a:solidFill>
          <a:srgbClr val="C42F1A">
            <a:hueOff val="2495256"/>
            <a:satOff val="-50489"/>
            <a:lumOff val="1569"/>
            <a:alphaOff val="0"/>
          </a:srgbClr>
        </a:solidFill>
        <a:ln w="19050"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tr-TR" sz="2500" b="1" kern="1200" dirty="0">
              <a:solidFill>
                <a:sysClr val="window" lastClr="FFFFFF"/>
              </a:solidFill>
              <a:latin typeface="Trebuchet MS" panose="020B0603020202020204"/>
              <a:ea typeface="+mn-ea"/>
              <a:cs typeface="+mn-cs"/>
            </a:rPr>
            <a:t>Küreselleşme</a:t>
          </a:r>
        </a:p>
        <a:p>
          <a:pPr marL="0" lvl="0" indent="0" algn="ctr" defTabSz="1111250">
            <a:lnSpc>
              <a:spcPct val="90000"/>
            </a:lnSpc>
            <a:spcBef>
              <a:spcPct val="0"/>
            </a:spcBef>
            <a:spcAft>
              <a:spcPct val="35000"/>
            </a:spcAft>
            <a:buNone/>
          </a:pPr>
          <a:r>
            <a:rPr lang="tr-TR" sz="1800" b="0" kern="1200" dirty="0">
              <a:solidFill>
                <a:sysClr val="window" lastClr="FFFFFF"/>
              </a:solidFill>
              <a:latin typeface="Trebuchet MS" panose="020B0603020202020204"/>
              <a:ea typeface="+mn-ea"/>
              <a:cs typeface="+mn-cs"/>
            </a:rPr>
            <a:t>- Sosyal Politika Aktörlerinin Ortaya Çıkması </a:t>
          </a:r>
        </a:p>
        <a:p>
          <a:pPr marL="0" lvl="0" indent="0" algn="ctr" defTabSz="1111250">
            <a:lnSpc>
              <a:spcPct val="90000"/>
            </a:lnSpc>
            <a:spcBef>
              <a:spcPct val="0"/>
            </a:spcBef>
            <a:spcAft>
              <a:spcPct val="35000"/>
            </a:spcAft>
            <a:buNone/>
          </a:pPr>
          <a:r>
            <a:rPr lang="tr-TR" sz="1800" b="0" kern="1200" dirty="0">
              <a:solidFill>
                <a:sysClr val="windowText" lastClr="000000"/>
              </a:solidFill>
              <a:latin typeface="Trebuchet MS" panose="020B0603020202020204"/>
              <a:ea typeface="+mn-ea"/>
              <a:cs typeface="+mn-cs"/>
            </a:rPr>
            <a:t>1- Devlet</a:t>
          </a:r>
        </a:p>
        <a:p>
          <a:pPr marL="0" lvl="0" indent="0" algn="ctr" defTabSz="1111250">
            <a:lnSpc>
              <a:spcPct val="90000"/>
            </a:lnSpc>
            <a:spcBef>
              <a:spcPct val="0"/>
            </a:spcBef>
            <a:spcAft>
              <a:spcPct val="35000"/>
            </a:spcAft>
            <a:buNone/>
          </a:pPr>
          <a:r>
            <a:rPr lang="tr-TR" sz="1800" b="0" kern="1200" dirty="0">
              <a:solidFill>
                <a:sysClr val="windowText" lastClr="000000"/>
              </a:solidFill>
              <a:latin typeface="Trebuchet MS" panose="020B0603020202020204"/>
              <a:ea typeface="+mn-ea"/>
              <a:cs typeface="+mn-cs"/>
            </a:rPr>
            <a:t>2- Sivil Toplum Örgütlenmesi</a:t>
          </a:r>
        </a:p>
        <a:p>
          <a:pPr marL="0" lvl="0" indent="0" algn="ctr" defTabSz="1111250">
            <a:lnSpc>
              <a:spcPct val="90000"/>
            </a:lnSpc>
            <a:spcBef>
              <a:spcPct val="0"/>
            </a:spcBef>
            <a:spcAft>
              <a:spcPct val="35000"/>
            </a:spcAft>
            <a:buNone/>
          </a:pPr>
          <a:r>
            <a:rPr lang="tr-TR" sz="1800" b="0" kern="1200" dirty="0">
              <a:solidFill>
                <a:sysClr val="windowText" lastClr="000000"/>
              </a:solidFill>
              <a:latin typeface="Trebuchet MS" panose="020B0603020202020204"/>
              <a:ea typeface="+mn-ea"/>
              <a:cs typeface="+mn-cs"/>
            </a:rPr>
            <a:t>3- Yerel Yönetimler</a:t>
          </a:r>
        </a:p>
        <a:p>
          <a:pPr marL="0" lvl="0" indent="0" algn="ctr" defTabSz="1111250">
            <a:lnSpc>
              <a:spcPct val="90000"/>
            </a:lnSpc>
            <a:spcBef>
              <a:spcPct val="0"/>
            </a:spcBef>
            <a:spcAft>
              <a:spcPct val="35000"/>
            </a:spcAft>
            <a:buNone/>
          </a:pPr>
          <a:r>
            <a:rPr lang="tr-TR" sz="1800" b="0" kern="1200" dirty="0">
              <a:solidFill>
                <a:sysClr val="windowText" lastClr="000000"/>
              </a:solidFill>
              <a:latin typeface="Trebuchet MS" panose="020B0603020202020204"/>
              <a:ea typeface="+mn-ea"/>
              <a:cs typeface="+mn-cs"/>
            </a:rPr>
            <a:t>4- Özel Sektör</a:t>
          </a:r>
        </a:p>
      </dsp:txBody>
      <dsp:txXfrm rot="10800000">
        <a:off x="7345860" y="2502196"/>
        <a:ext cx="2961944" cy="296418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10/8/2025</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63472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10/8/2025</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193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10/8/2025</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64315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10/8/2025</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0041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10/8/2025</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71103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10/8/2025</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5954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10/8/2025</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5152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10/8/2025</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38443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10/8/2025</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9583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10/8/2025</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1267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10/8/2025</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33191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10/8/2025</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421792263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25" r:id="rId6"/>
    <p:sldLayoutId id="2147483721" r:id="rId7"/>
    <p:sldLayoutId id="2147483722" r:id="rId8"/>
    <p:sldLayoutId id="2147483723" r:id="rId9"/>
    <p:sldLayoutId id="2147483724" r:id="rId10"/>
    <p:sldLayoutId id="2147483726"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53">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Rectangle 55">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renklilik, tasarım içeren bir resim&#10;&#10;Açıklama otomatik olarak oluşturuldu">
            <a:extLst>
              <a:ext uri="{FF2B5EF4-FFF2-40B4-BE49-F238E27FC236}">
                <a16:creationId xmlns:a16="http://schemas.microsoft.com/office/drawing/2014/main" id="{B6A7A356-5D72-148D-1CE0-9A3B84C11D8F}"/>
              </a:ext>
            </a:extLst>
          </p:cNvPr>
          <p:cNvPicPr>
            <a:picLocks noChangeAspect="1"/>
          </p:cNvPicPr>
          <p:nvPr/>
        </p:nvPicPr>
        <p:blipFill rotWithShape="1">
          <a:blip r:embed="rId2">
            <a:alphaModFix amt="30000"/>
          </a:blip>
          <a:srcRect t="7855" r="-1" b="7854"/>
          <a:stretch/>
        </p:blipFill>
        <p:spPr>
          <a:xfrm>
            <a:off x="20" y="10"/>
            <a:ext cx="12188932" cy="6857990"/>
          </a:xfrm>
          <a:prstGeom prst="rect">
            <a:avLst/>
          </a:prstGeom>
        </p:spPr>
      </p:pic>
      <p:grpSp>
        <p:nvGrpSpPr>
          <p:cNvPr id="58" name="Group 57">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9" name="Straight Connector 58">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86">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Başlık 1">
            <a:extLst>
              <a:ext uri="{FF2B5EF4-FFF2-40B4-BE49-F238E27FC236}">
                <a16:creationId xmlns:a16="http://schemas.microsoft.com/office/drawing/2014/main" id="{AF39D40F-1762-80F5-2AA1-2D2C40505DE4}"/>
              </a:ext>
            </a:extLst>
          </p:cNvPr>
          <p:cNvSpPr>
            <a:spLocks noGrp="1"/>
          </p:cNvSpPr>
          <p:nvPr>
            <p:ph type="ctrTitle"/>
          </p:nvPr>
        </p:nvSpPr>
        <p:spPr>
          <a:xfrm>
            <a:off x="2125252" y="2446926"/>
            <a:ext cx="7974719" cy="2288382"/>
          </a:xfrm>
        </p:spPr>
        <p:txBody>
          <a:bodyPr anchor="t">
            <a:normAutofit fontScale="90000"/>
          </a:bodyPr>
          <a:lstStyle/>
          <a:p>
            <a:br>
              <a:rPr lang="tr-TR" b="1" dirty="0">
                <a:solidFill>
                  <a:schemeClr val="tx2"/>
                </a:solidFill>
                <a:effectLst>
                  <a:outerShdw blurRad="38100" dist="38100" dir="2700000" algn="tl">
                    <a:srgbClr val="000000">
                      <a:alpha val="43137"/>
                    </a:srgbClr>
                  </a:outerShdw>
                </a:effectLst>
              </a:rPr>
            </a:br>
            <a:r>
              <a:rPr lang="tr-TR" b="1" dirty="0">
                <a:solidFill>
                  <a:schemeClr val="tx2"/>
                </a:solidFill>
                <a:effectLst>
                  <a:outerShdw blurRad="38100" dist="38100" dir="2700000" algn="tl">
                    <a:srgbClr val="000000">
                      <a:alpha val="43137"/>
                    </a:srgbClr>
                  </a:outerShdw>
                </a:effectLst>
              </a:rPr>
              <a:t>EKOLOJİK SOSYAL HİZMET</a:t>
            </a:r>
          </a:p>
        </p:txBody>
      </p:sp>
      <p:sp>
        <p:nvSpPr>
          <p:cNvPr id="3" name="Alt Başlık 2">
            <a:extLst>
              <a:ext uri="{FF2B5EF4-FFF2-40B4-BE49-F238E27FC236}">
                <a16:creationId xmlns:a16="http://schemas.microsoft.com/office/drawing/2014/main" id="{F3D5ABA1-9894-5864-DDD7-D47984C9F60E}"/>
              </a:ext>
            </a:extLst>
          </p:cNvPr>
          <p:cNvSpPr>
            <a:spLocks noGrp="1"/>
          </p:cNvSpPr>
          <p:nvPr>
            <p:ph type="subTitle" idx="1"/>
          </p:nvPr>
        </p:nvSpPr>
        <p:spPr>
          <a:xfrm>
            <a:off x="2101356" y="3082830"/>
            <a:ext cx="7974719" cy="2796668"/>
          </a:xfrm>
        </p:spPr>
        <p:txBody>
          <a:bodyPr anchor="b">
            <a:normAutofit/>
          </a:bodyPr>
          <a:lstStyle/>
          <a:p>
            <a:pPr algn="r"/>
            <a:endParaRPr lang="tr-TR" sz="2500" b="1" dirty="0">
              <a:solidFill>
                <a:schemeClr val="tx2"/>
              </a:solidFill>
            </a:endParaRPr>
          </a:p>
          <a:p>
            <a:pPr algn="r"/>
            <a:r>
              <a:rPr lang="tr-TR" sz="2500" b="1" dirty="0">
                <a:solidFill>
                  <a:schemeClr val="tx2"/>
                </a:solidFill>
              </a:rPr>
              <a:t>Öğr. Gör. Elif GÜRHAN DURAN</a:t>
            </a:r>
          </a:p>
          <a:p>
            <a:pPr algn="r"/>
            <a:r>
              <a:rPr lang="tr-TR" sz="2000" b="1" dirty="0">
                <a:solidFill>
                  <a:schemeClr val="tx2"/>
                </a:solidFill>
              </a:rPr>
              <a:t>(Vize)</a:t>
            </a:r>
          </a:p>
        </p:txBody>
      </p:sp>
      <p:sp>
        <p:nvSpPr>
          <p:cNvPr id="89" name="Right Triangle 88">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Resim 9">
            <a:extLst>
              <a:ext uri="{FF2B5EF4-FFF2-40B4-BE49-F238E27FC236}">
                <a16:creationId xmlns:a16="http://schemas.microsoft.com/office/drawing/2014/main" id="{B31FF06C-60AA-D55C-5868-EE97510D7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069" y="1151774"/>
            <a:ext cx="1400069" cy="1400069"/>
          </a:xfrm>
          <a:prstGeom prst="rect">
            <a:avLst/>
          </a:prstGeom>
        </p:spPr>
      </p:pic>
    </p:spTree>
    <p:extLst>
      <p:ext uri="{BB962C8B-B14F-4D97-AF65-F5344CB8AC3E}">
        <p14:creationId xmlns:p14="http://schemas.microsoft.com/office/powerpoint/2010/main" val="210614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algn="just">
              <a:buFont typeface="Wingdings" panose="05000000000000000000" pitchFamily="2" charset="2"/>
              <a:buChar char="v"/>
            </a:pPr>
            <a:r>
              <a:rPr lang="tr-TR" sz="2500" dirty="0">
                <a:solidFill>
                  <a:schemeClr val="bg1"/>
                </a:solidFill>
              </a:rPr>
              <a:t>Sanayi atıkları, artan araç trafiği ve kirliliği ekolojinin sağlığını bozmuştur.</a:t>
            </a:r>
          </a:p>
          <a:p>
            <a:pPr algn="just">
              <a:buFont typeface="Wingdings" panose="05000000000000000000" pitchFamily="2" charset="2"/>
              <a:buChar char="v"/>
            </a:pPr>
            <a:r>
              <a:rPr lang="tr-TR" sz="2500" dirty="0">
                <a:solidFill>
                  <a:schemeClr val="bg1"/>
                </a:solidFill>
              </a:rPr>
              <a:t>Kentleşme, hayvan ve bitki örtüsü için önemli kaynak olan kara parçaları üzerinde baskı oluşturmuştur. Kıt bir kaynak olan arazilerin yoğun bir şekilde kullanılması hayvan ve bitki yaşam alanlarının yok olmasına neden olarak doğanın dengesini bozmuştur.</a:t>
            </a:r>
          </a:p>
          <a:p>
            <a:pPr marL="0" indent="0" algn="just">
              <a:buNone/>
            </a:pPr>
            <a:endParaRPr lang="tr-TR" sz="2500" dirty="0">
              <a:solidFill>
                <a:schemeClr val="bg1"/>
              </a:solidFill>
            </a:endParaRPr>
          </a:p>
        </p:txBody>
      </p:sp>
    </p:spTree>
    <p:extLst>
      <p:ext uri="{BB962C8B-B14F-4D97-AF65-F5344CB8AC3E}">
        <p14:creationId xmlns:p14="http://schemas.microsoft.com/office/powerpoint/2010/main" val="3088290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fontScale="92500"/>
          </a:bodyPr>
          <a:lstStyle/>
          <a:p>
            <a:pPr marL="514350" indent="-514350" algn="just">
              <a:buFont typeface="+mj-lt"/>
              <a:buAutoNum type="arabicPeriod" startAt="3"/>
            </a:pPr>
            <a:r>
              <a:rPr lang="tr-TR" sz="3000" b="1" dirty="0">
                <a:solidFill>
                  <a:schemeClr val="bg1"/>
                </a:solidFill>
              </a:rPr>
              <a:t>Kapitalizm</a:t>
            </a:r>
          </a:p>
          <a:p>
            <a:pPr algn="just">
              <a:buFont typeface="Wingdings" panose="05000000000000000000" pitchFamily="2" charset="2"/>
              <a:buChar char="v"/>
            </a:pPr>
            <a:r>
              <a:rPr lang="tr-TR" sz="2500" dirty="0">
                <a:solidFill>
                  <a:schemeClr val="bg1"/>
                </a:solidFill>
              </a:rPr>
              <a:t>En bilinen anlamıyla sermayeciliktir.</a:t>
            </a:r>
          </a:p>
          <a:p>
            <a:pPr algn="just">
              <a:buFont typeface="Wingdings" panose="05000000000000000000" pitchFamily="2" charset="2"/>
              <a:buChar char="v"/>
            </a:pPr>
            <a:r>
              <a:rPr lang="tr-TR" sz="2500" dirty="0">
                <a:solidFill>
                  <a:schemeClr val="bg1"/>
                </a:solidFill>
              </a:rPr>
              <a:t>Doğa, sanayileşme ve kapitalizmle beraber sömürüye açık hale gelmiştir. Çünkü doğaya karşı bakış değişmiş, önemli olan fazla kazanç elde etmek olmuştur. </a:t>
            </a:r>
          </a:p>
          <a:p>
            <a:pPr algn="just">
              <a:buFont typeface="Wingdings" panose="05000000000000000000" pitchFamily="2" charset="2"/>
              <a:buChar char="v"/>
            </a:pPr>
            <a:r>
              <a:rPr lang="tr-TR" sz="2500" dirty="0">
                <a:solidFill>
                  <a:schemeClr val="bg1"/>
                </a:solidFill>
              </a:rPr>
              <a:t>Kapitalizm doğaya olan saygının azalmasına ve kaynakların kar amacıyla hor kullanılmasına neden olmuştur.</a:t>
            </a:r>
          </a:p>
          <a:p>
            <a:pPr algn="just">
              <a:buFont typeface="Wingdings" panose="05000000000000000000" pitchFamily="2" charset="2"/>
              <a:buChar char="v"/>
            </a:pPr>
            <a:r>
              <a:rPr lang="tr-TR" sz="2500" dirty="0">
                <a:solidFill>
                  <a:schemeClr val="bg1"/>
                </a:solidFill>
              </a:rPr>
              <a:t>Kapitalizm üretim tarzının yanında tüketim tarzını da şekillendirmiştir. Bireysel zenginlik önem kazanmış ve insan doğasının bir parçası olarak görülmüştür.</a:t>
            </a:r>
          </a:p>
        </p:txBody>
      </p:sp>
    </p:spTree>
    <p:extLst>
      <p:ext uri="{BB962C8B-B14F-4D97-AF65-F5344CB8AC3E}">
        <p14:creationId xmlns:p14="http://schemas.microsoft.com/office/powerpoint/2010/main" val="4195833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lnSpcReduction="10000"/>
          </a:bodyPr>
          <a:lstStyle/>
          <a:p>
            <a:pPr algn="just">
              <a:buFont typeface="Wingdings" panose="05000000000000000000" pitchFamily="2" charset="2"/>
              <a:buChar char="v"/>
            </a:pPr>
            <a:r>
              <a:rPr lang="tr-TR" sz="2500" dirty="0">
                <a:solidFill>
                  <a:schemeClr val="bg1"/>
                </a:solidFill>
              </a:rPr>
              <a:t>Sosyal hizmet mesleğinin ortaya çıkışı kapitalist ekonomik düzenle ortaya çıkan modern hayatın gelişimine denk düşer. Önceleri dini referanslar aracılığıyla çözülmeye çalışılan sosyal sorunlar, kapitalizmle beraber artınca sosyal hizmet mesleğinin ve disiplininin ortaya çıkmasını sağlamıştır.</a:t>
            </a:r>
          </a:p>
          <a:p>
            <a:pPr algn="just">
              <a:buFont typeface="Wingdings" panose="05000000000000000000" pitchFamily="2" charset="2"/>
              <a:buChar char="v"/>
            </a:pPr>
            <a:r>
              <a:rPr lang="tr-TR" sz="2500" dirty="0">
                <a:solidFill>
                  <a:schemeClr val="bg1"/>
                </a:solidFill>
              </a:rPr>
              <a:t>Sosyal hizmetin kapitalist ekonomik sistem içinde büyüyen sosyoekonomik eşitsizlikleri azaltmak gibi bir fonksiyonu vardır. Ayrıca sosyal politikaları da şekillendirmek sosyal hizmetin bir görevidir.</a:t>
            </a:r>
          </a:p>
          <a:p>
            <a:pPr algn="just">
              <a:buFont typeface="Wingdings" panose="05000000000000000000" pitchFamily="2" charset="2"/>
              <a:buChar char="v"/>
            </a:pPr>
            <a:r>
              <a:rPr lang="tr-TR" sz="2500" dirty="0">
                <a:solidFill>
                  <a:schemeClr val="bg1"/>
                </a:solidFill>
              </a:rPr>
              <a:t>Sosyal hizmet, kapitalizmin insan ve doğa haklarını ihlal etmesine karşı gelmekte ve bunun için mücadele vermektedir.</a:t>
            </a:r>
          </a:p>
          <a:p>
            <a:pPr marL="0" indent="0" algn="just">
              <a:buNone/>
            </a:pPr>
            <a:endParaRPr lang="tr-TR" sz="2500" dirty="0">
              <a:solidFill>
                <a:schemeClr val="bg1"/>
              </a:solidFill>
            </a:endParaRPr>
          </a:p>
        </p:txBody>
      </p:sp>
    </p:spTree>
    <p:extLst>
      <p:ext uri="{BB962C8B-B14F-4D97-AF65-F5344CB8AC3E}">
        <p14:creationId xmlns:p14="http://schemas.microsoft.com/office/powerpoint/2010/main" val="1055235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13CA6F-10ED-529A-62F4-7798A7980A39}"/>
              </a:ext>
            </a:extLst>
          </p:cNvPr>
          <p:cNvSpPr>
            <a:spLocks noGrp="1"/>
          </p:cNvSpPr>
          <p:nvPr>
            <p:ph type="title"/>
          </p:nvPr>
        </p:nvSpPr>
        <p:spPr/>
        <p:txBody>
          <a:bodyPr>
            <a:normAutofit/>
          </a:bodyPr>
          <a:lstStyle/>
          <a:p>
            <a:pPr algn="ctr"/>
            <a:r>
              <a:rPr lang="tr-TR" sz="3500" b="1" dirty="0"/>
              <a:t>Sonuçlar</a:t>
            </a:r>
          </a:p>
        </p:txBody>
      </p:sp>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fontScale="92500" lnSpcReduction="20000"/>
          </a:bodyPr>
          <a:lstStyle/>
          <a:p>
            <a:pPr marL="457200" indent="-457200" algn="just">
              <a:buFont typeface="+mj-lt"/>
              <a:buAutoNum type="arabicPeriod"/>
            </a:pPr>
            <a:r>
              <a:rPr lang="tr-TR" sz="3000" b="1" dirty="0">
                <a:solidFill>
                  <a:schemeClr val="bg1"/>
                </a:solidFill>
              </a:rPr>
              <a:t>Küresel Isınma</a:t>
            </a:r>
          </a:p>
          <a:p>
            <a:pPr algn="just">
              <a:buFont typeface="Wingdings" panose="05000000000000000000" pitchFamily="2" charset="2"/>
              <a:buChar char="v"/>
            </a:pPr>
            <a:r>
              <a:rPr lang="tr-TR" sz="2500" dirty="0">
                <a:solidFill>
                  <a:schemeClr val="bg1"/>
                </a:solidFill>
              </a:rPr>
              <a:t>Sanayi devrimi sonrasında meydana gelen hızlı nüfus artışı, insan eylemleri ve sanayi uğraşları atmosfere çok miktarda gaz salınımına yol açmıştır, bu sera gazları ve ozon tabakasının incelmesiyle küresel ısınma oluşmuştur.</a:t>
            </a:r>
          </a:p>
          <a:p>
            <a:pPr algn="just">
              <a:buFont typeface="Wingdings" panose="05000000000000000000" pitchFamily="2" charset="2"/>
              <a:buChar char="v"/>
            </a:pPr>
            <a:r>
              <a:rPr lang="tr-TR" sz="2500" dirty="0">
                <a:solidFill>
                  <a:schemeClr val="bg1"/>
                </a:solidFill>
              </a:rPr>
              <a:t>Fosil yakıtların kullanımı sonucunda ortaya çıkan gazların atmosfere tutunması sonucunda ortaya çıkan sera gazı etkisi küresel ısınmaya neden olmaktadır.</a:t>
            </a:r>
          </a:p>
          <a:p>
            <a:pPr algn="just">
              <a:buFont typeface="Wingdings" panose="05000000000000000000" pitchFamily="2" charset="2"/>
              <a:buChar char="v"/>
            </a:pPr>
            <a:r>
              <a:rPr lang="tr-TR" sz="2500" dirty="0">
                <a:solidFill>
                  <a:schemeClr val="bg1"/>
                </a:solidFill>
              </a:rPr>
              <a:t>Karbondioksit, metan gazı, </a:t>
            </a:r>
            <a:r>
              <a:rPr lang="tr-TR" sz="2500" dirty="0" err="1">
                <a:solidFill>
                  <a:schemeClr val="bg1"/>
                </a:solidFill>
              </a:rPr>
              <a:t>diazotoksit</a:t>
            </a:r>
            <a:r>
              <a:rPr lang="tr-TR" sz="2500" dirty="0">
                <a:solidFill>
                  <a:schemeClr val="bg1"/>
                </a:solidFill>
              </a:rPr>
              <a:t> gazı, ozon gazı ve karbonmonoksit gazı belli miktarların üzerine çıktığı zaman ozon katmanının incelmesine neden olmaktadır.</a:t>
            </a:r>
          </a:p>
          <a:p>
            <a:pPr algn="just">
              <a:buFont typeface="Wingdings" panose="05000000000000000000" pitchFamily="2" charset="2"/>
              <a:buChar char="v"/>
            </a:pPr>
            <a:r>
              <a:rPr lang="tr-TR" sz="2500" dirty="0">
                <a:solidFill>
                  <a:schemeClr val="bg1"/>
                </a:solidFill>
              </a:rPr>
              <a:t>Ozon katmanının incelmesi sonucunda zararlı ışınların daha fazla etki etmesiyle hem insan hem de canlı yaşamı olumsuz yönde etkilenir.</a:t>
            </a:r>
          </a:p>
        </p:txBody>
      </p:sp>
    </p:spTree>
    <p:extLst>
      <p:ext uri="{BB962C8B-B14F-4D97-AF65-F5344CB8AC3E}">
        <p14:creationId xmlns:p14="http://schemas.microsoft.com/office/powerpoint/2010/main" val="2069827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algn="just">
              <a:buFont typeface="Wingdings" panose="05000000000000000000" pitchFamily="2" charset="2"/>
              <a:buChar char="v"/>
            </a:pPr>
            <a:r>
              <a:rPr lang="tr-TR" sz="2500" dirty="0">
                <a:solidFill>
                  <a:schemeClr val="bg1"/>
                </a:solidFill>
              </a:rPr>
              <a:t>Birleşmiş Milletler öncülüğünde iki önemli sözleşme imzalanmıştır:</a:t>
            </a:r>
          </a:p>
          <a:p>
            <a:pPr marL="536575" indent="0" algn="just">
              <a:buFont typeface="Wingdings" panose="05000000000000000000" pitchFamily="2" charset="2"/>
              <a:buChar char="v"/>
            </a:pPr>
            <a:r>
              <a:rPr lang="tr-TR" sz="2000" dirty="0">
                <a:solidFill>
                  <a:schemeClr val="bg1"/>
                </a:solidFill>
              </a:rPr>
              <a:t> 1985 Viyana Sözleşmesi (Ozon tabakasıyla ilgili araştırmalar konusunda)</a:t>
            </a:r>
          </a:p>
          <a:p>
            <a:pPr marL="536575" indent="0" algn="just">
              <a:buFont typeface="Wingdings" panose="05000000000000000000" pitchFamily="2" charset="2"/>
              <a:buChar char="v"/>
            </a:pPr>
            <a:r>
              <a:rPr lang="tr-TR" sz="2000" dirty="0">
                <a:solidFill>
                  <a:schemeClr val="bg1"/>
                </a:solidFill>
              </a:rPr>
              <a:t> 1987 Montreal Sözleşmesi (En çok kullanılan 8 kloroflorokarbon gazının salınımını azaltmayla ilgili)</a:t>
            </a:r>
          </a:p>
          <a:p>
            <a:pPr marL="174625" indent="-174625" algn="just">
              <a:buFont typeface="Wingdings" panose="05000000000000000000" pitchFamily="2" charset="2"/>
              <a:buChar char="v"/>
            </a:pPr>
            <a:r>
              <a:rPr lang="tr-TR" sz="2500" dirty="0">
                <a:solidFill>
                  <a:schemeClr val="bg1"/>
                </a:solidFill>
              </a:rPr>
              <a:t>Küresel ısınmayla kutuplarda ve dağlarda bulunan buzullar erir ve deniz seviyesi yükselir, ozon tabakası inceldikçe zararlı ışınların tutunması azalır, iklim değişikline neden olur, buharlaşma, kuraklık ve çölleşme artar, yangınlar daha uzun sürer ve yaygınlaşır. Tüm bunların etkisinin artmasıyla da küresel ısınma canlı yaşamını daha fazla olumsuz etkiler.</a:t>
            </a:r>
          </a:p>
          <a:p>
            <a:pPr marL="0" lvl="3" indent="0" algn="just">
              <a:buNone/>
            </a:pPr>
            <a:endParaRPr lang="tr-TR" sz="1500" dirty="0">
              <a:solidFill>
                <a:schemeClr val="bg1"/>
              </a:solidFill>
            </a:endParaRPr>
          </a:p>
          <a:p>
            <a:pPr marL="0" lvl="3" indent="0" algn="just">
              <a:buNone/>
            </a:pPr>
            <a:endParaRPr lang="tr-TR" sz="1500" dirty="0">
              <a:solidFill>
                <a:schemeClr val="bg1"/>
              </a:solidFill>
            </a:endParaRPr>
          </a:p>
          <a:p>
            <a:pPr marL="0" indent="0" algn="just">
              <a:buNone/>
            </a:pPr>
            <a:endParaRPr lang="tr-TR" sz="2500" dirty="0">
              <a:solidFill>
                <a:schemeClr val="bg1"/>
              </a:solidFill>
            </a:endParaRPr>
          </a:p>
        </p:txBody>
      </p:sp>
    </p:spTree>
    <p:extLst>
      <p:ext uri="{BB962C8B-B14F-4D97-AF65-F5344CB8AC3E}">
        <p14:creationId xmlns:p14="http://schemas.microsoft.com/office/powerpoint/2010/main" val="343030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fontScale="85000" lnSpcReduction="10000"/>
          </a:bodyPr>
          <a:lstStyle/>
          <a:p>
            <a:pPr marL="514350" indent="-514350" algn="just">
              <a:buFont typeface="+mj-lt"/>
              <a:buAutoNum type="arabicPeriod" startAt="2"/>
            </a:pPr>
            <a:r>
              <a:rPr lang="tr-TR" b="1" dirty="0">
                <a:solidFill>
                  <a:schemeClr val="bg1"/>
                </a:solidFill>
              </a:rPr>
              <a:t>Çevre Kirliliği</a:t>
            </a:r>
          </a:p>
          <a:p>
            <a:pPr algn="just">
              <a:buFont typeface="Wingdings" panose="05000000000000000000" pitchFamily="2" charset="2"/>
              <a:buChar char="v"/>
            </a:pPr>
            <a:r>
              <a:rPr lang="tr-TR" sz="2500" dirty="0">
                <a:solidFill>
                  <a:schemeClr val="bg1"/>
                </a:solidFill>
              </a:rPr>
              <a:t>Çevre canlıların yaşamını sürdürdüğü dış ortamdır. Hava, su ve topraktan oluşur.</a:t>
            </a:r>
          </a:p>
          <a:p>
            <a:pPr algn="just">
              <a:buFont typeface="Wingdings" panose="05000000000000000000" pitchFamily="2" charset="2"/>
              <a:buChar char="v"/>
            </a:pPr>
            <a:r>
              <a:rPr lang="tr-TR" sz="2500" dirty="0">
                <a:solidFill>
                  <a:schemeClr val="bg1"/>
                </a:solidFill>
              </a:rPr>
              <a:t>Çevre kirliliği ise doğal çevredeki atıkların insanlar yahut diğer canlılara ve çevreye zarar veren kirleticilerin çevreye karışmasıdır.</a:t>
            </a:r>
          </a:p>
          <a:p>
            <a:pPr algn="just">
              <a:buFont typeface="Wingdings" panose="05000000000000000000" pitchFamily="2" charset="2"/>
              <a:buChar char="v"/>
            </a:pPr>
            <a:r>
              <a:rPr lang="tr-TR" sz="2500" dirty="0">
                <a:solidFill>
                  <a:schemeClr val="bg1"/>
                </a:solidFill>
              </a:rPr>
              <a:t>Sanayileşme ve kentleşme çevre kirliliğinin başlıca sebepleridir.</a:t>
            </a:r>
          </a:p>
          <a:p>
            <a:pPr algn="just">
              <a:buFont typeface="Wingdings" panose="05000000000000000000" pitchFamily="2" charset="2"/>
              <a:buChar char="v"/>
            </a:pPr>
            <a:r>
              <a:rPr lang="tr-TR" sz="2500" dirty="0">
                <a:solidFill>
                  <a:schemeClr val="bg1"/>
                </a:solidFill>
              </a:rPr>
              <a:t>Çevre kirliliği canlı yaşamında çeşitli etkilere sahiptir.</a:t>
            </a:r>
          </a:p>
          <a:p>
            <a:pPr algn="just">
              <a:buFont typeface="Wingdings" panose="05000000000000000000" pitchFamily="2" charset="2"/>
              <a:buChar char="v"/>
            </a:pPr>
            <a:r>
              <a:rPr lang="tr-TR" sz="2100" b="1" dirty="0">
                <a:solidFill>
                  <a:schemeClr val="bg1"/>
                </a:solidFill>
              </a:rPr>
              <a:t>Hava kirliliğinden </a:t>
            </a:r>
            <a:r>
              <a:rPr lang="tr-TR" sz="2100" dirty="0">
                <a:solidFill>
                  <a:schemeClr val="bg1"/>
                </a:solidFill>
              </a:rPr>
              <a:t>iklim ve canlılar (solunum gibi sağlık sorunları); </a:t>
            </a:r>
            <a:r>
              <a:rPr lang="tr-TR" sz="2100" b="1" dirty="0">
                <a:solidFill>
                  <a:schemeClr val="bg1"/>
                </a:solidFill>
              </a:rPr>
              <a:t>asit yağmurlarından </a:t>
            </a:r>
            <a:r>
              <a:rPr lang="tr-TR" sz="2100" dirty="0">
                <a:solidFill>
                  <a:schemeClr val="bg1"/>
                </a:solidFill>
              </a:rPr>
              <a:t>bitki örtüsü, su kaynakları ve toprak, canlılarda bulaşıcı hastalık riski artar, deniz-göl ekosistemi bozulur; </a:t>
            </a:r>
            <a:r>
              <a:rPr lang="tr-TR" sz="2100" b="1" dirty="0">
                <a:solidFill>
                  <a:schemeClr val="bg1"/>
                </a:solidFill>
              </a:rPr>
              <a:t>toprak kirliliğinden </a:t>
            </a:r>
            <a:r>
              <a:rPr lang="tr-TR" sz="2100" dirty="0">
                <a:solidFill>
                  <a:schemeClr val="bg1"/>
                </a:solidFill>
              </a:rPr>
              <a:t>topraktaki verim azalır, erozyon artar, toprakta yetişen besinlerden geçen mikroplar aracılığıyla çeşitli üreme ve işlev bozuklukları meydana gelir; </a:t>
            </a:r>
            <a:r>
              <a:rPr lang="tr-TR" sz="2100" b="1" dirty="0">
                <a:solidFill>
                  <a:schemeClr val="bg1"/>
                </a:solidFill>
              </a:rPr>
              <a:t>gürültü kirliliğinden </a:t>
            </a:r>
            <a:r>
              <a:rPr lang="tr-TR" sz="2100" dirty="0">
                <a:solidFill>
                  <a:schemeClr val="bg1"/>
                </a:solidFill>
              </a:rPr>
              <a:t>ise fiziksel etkiler dışında stres, konsantrasyon eksikliği gibi psikolojik etkiler görülür.</a:t>
            </a:r>
          </a:p>
        </p:txBody>
      </p:sp>
    </p:spTree>
    <p:extLst>
      <p:ext uri="{BB962C8B-B14F-4D97-AF65-F5344CB8AC3E}">
        <p14:creationId xmlns:p14="http://schemas.microsoft.com/office/powerpoint/2010/main" val="3064951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marL="514350" indent="-514350" algn="just">
              <a:buFont typeface="+mj-lt"/>
              <a:buAutoNum type="arabicPeriod" startAt="3"/>
            </a:pPr>
            <a:r>
              <a:rPr lang="tr-TR" b="1" dirty="0">
                <a:solidFill>
                  <a:schemeClr val="bg1"/>
                </a:solidFill>
              </a:rPr>
              <a:t>İklim Değişikliği</a:t>
            </a:r>
          </a:p>
          <a:p>
            <a:pPr algn="just">
              <a:buFont typeface="Wingdings" panose="05000000000000000000" pitchFamily="2" charset="2"/>
              <a:buChar char="v"/>
            </a:pPr>
            <a:r>
              <a:rPr lang="tr-TR" sz="2500" dirty="0">
                <a:solidFill>
                  <a:schemeClr val="bg1"/>
                </a:solidFill>
              </a:rPr>
              <a:t>İklim; atmosferi, karaları, buzulları, denizleri ve canlıları içeren karşılıklı etkileşimin olduğu bir sistemdir.</a:t>
            </a:r>
          </a:p>
          <a:p>
            <a:pPr algn="just">
              <a:buFont typeface="Wingdings" panose="05000000000000000000" pitchFamily="2" charset="2"/>
              <a:buChar char="v"/>
            </a:pPr>
            <a:r>
              <a:rPr lang="tr-TR" sz="2500" dirty="0">
                <a:solidFill>
                  <a:schemeClr val="bg1"/>
                </a:solidFill>
              </a:rPr>
              <a:t>İklimin yapısı iç veya dış etkilerle değişebilir. Dış etkiler; volkanik patlamalar, güneşin etkisi gibi doğal olaylar ve insanın eylemleri. Güneşten gelen radyasyon iklim sisteminin temel güç kaynağıdır ve bunda oluşan değişim iklim sisteminde de değişikliğe neden olur.</a:t>
            </a:r>
          </a:p>
          <a:p>
            <a:pPr algn="just">
              <a:buFont typeface="Wingdings" panose="05000000000000000000" pitchFamily="2" charset="2"/>
              <a:buChar char="v"/>
            </a:pPr>
            <a:r>
              <a:rPr lang="tr-TR" sz="2500" dirty="0">
                <a:solidFill>
                  <a:schemeClr val="bg1"/>
                </a:solidFill>
              </a:rPr>
              <a:t>Ekonomik olarak büyüme arzusu iklim üzerinde de baskıya neden olarak ekolojik bozulmaları meydana getirmiştir.</a:t>
            </a:r>
            <a:endParaRPr lang="tr-TR" sz="2100" dirty="0">
              <a:solidFill>
                <a:schemeClr val="bg1"/>
              </a:solidFill>
            </a:endParaRPr>
          </a:p>
        </p:txBody>
      </p:sp>
    </p:spTree>
    <p:extLst>
      <p:ext uri="{BB962C8B-B14F-4D97-AF65-F5344CB8AC3E}">
        <p14:creationId xmlns:p14="http://schemas.microsoft.com/office/powerpoint/2010/main" val="334896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fontScale="92500" lnSpcReduction="20000"/>
          </a:bodyPr>
          <a:lstStyle/>
          <a:p>
            <a:pPr algn="just">
              <a:buFont typeface="Wingdings" panose="05000000000000000000" pitchFamily="2" charset="2"/>
              <a:buChar char="v"/>
            </a:pPr>
            <a:r>
              <a:rPr lang="tr-TR" sz="2500" dirty="0">
                <a:solidFill>
                  <a:schemeClr val="bg1"/>
                </a:solidFill>
              </a:rPr>
              <a:t>İklim değişikliği kuraklık, aşırı yağış, sıcak hava dalgaları ve aniden bastıran soğuğu kapsayan hava olayları ile tarım ve mevcut gıda düzenini çökertebilecek bir etkiye sahiptir.</a:t>
            </a:r>
          </a:p>
          <a:p>
            <a:pPr algn="just">
              <a:buFont typeface="Wingdings" panose="05000000000000000000" pitchFamily="2" charset="2"/>
              <a:buChar char="v"/>
            </a:pPr>
            <a:r>
              <a:rPr lang="tr-TR" sz="2500" dirty="0">
                <a:solidFill>
                  <a:schemeClr val="bg1"/>
                </a:solidFill>
              </a:rPr>
              <a:t>İklim değişikliğine bağlı oluşan problemlerin belirtileri başlıca şunlardır:</a:t>
            </a:r>
          </a:p>
          <a:p>
            <a:pPr marL="457200" indent="-457200" algn="just">
              <a:buFont typeface="+mj-lt"/>
              <a:buAutoNum type="arabicPeriod"/>
            </a:pPr>
            <a:r>
              <a:rPr lang="tr-TR" sz="2100" dirty="0">
                <a:solidFill>
                  <a:schemeClr val="bg1"/>
                </a:solidFill>
              </a:rPr>
              <a:t>Buzulların erimesi ve küresel ısınmanın etkisinin artması,</a:t>
            </a:r>
          </a:p>
          <a:p>
            <a:pPr marL="457200" indent="-457200" algn="just">
              <a:buFont typeface="+mj-lt"/>
              <a:buAutoNum type="arabicPeriod"/>
            </a:pPr>
            <a:r>
              <a:rPr lang="tr-TR" sz="2100" dirty="0">
                <a:solidFill>
                  <a:schemeClr val="bg1"/>
                </a:solidFill>
              </a:rPr>
              <a:t>Sellerin artması ve temiz su kaynaklarının azalması,</a:t>
            </a:r>
          </a:p>
          <a:p>
            <a:pPr marL="457200" indent="-457200" algn="just">
              <a:buFont typeface="+mj-lt"/>
              <a:buAutoNum type="arabicPeriod"/>
            </a:pPr>
            <a:r>
              <a:rPr lang="tr-TR" sz="2100" dirty="0">
                <a:solidFill>
                  <a:schemeClr val="bg1"/>
                </a:solidFill>
              </a:rPr>
              <a:t>Okyanuslarda ısının artarak plankton sayısının azalması sonucunda besin zincirinin bozulması ve okyanuslardaki/denizlerdeki üretkenliğin azalması,</a:t>
            </a:r>
          </a:p>
          <a:p>
            <a:pPr marL="457200" indent="-457200" algn="just">
              <a:buFont typeface="+mj-lt"/>
              <a:buAutoNum type="arabicPeriod"/>
            </a:pPr>
            <a:r>
              <a:rPr lang="tr-TR" sz="2100" dirty="0">
                <a:solidFill>
                  <a:schemeClr val="bg1"/>
                </a:solidFill>
              </a:rPr>
              <a:t>Kuraklığın artması,</a:t>
            </a:r>
          </a:p>
          <a:p>
            <a:pPr marL="457200" indent="-457200" algn="just">
              <a:buFont typeface="+mj-lt"/>
              <a:buAutoNum type="arabicPeriod"/>
            </a:pPr>
            <a:r>
              <a:rPr lang="tr-TR" sz="2100" dirty="0">
                <a:solidFill>
                  <a:schemeClr val="bg1"/>
                </a:solidFill>
              </a:rPr>
              <a:t>Yüksek sıcaklıkların bölgesel ekosistemleri tahrip etmesi,</a:t>
            </a:r>
          </a:p>
          <a:p>
            <a:pPr marL="457200" indent="-457200" algn="just">
              <a:buFont typeface="+mj-lt"/>
              <a:buAutoNum type="arabicPeriod"/>
            </a:pPr>
            <a:r>
              <a:rPr lang="tr-TR" sz="2100" dirty="0">
                <a:solidFill>
                  <a:schemeClr val="bg1"/>
                </a:solidFill>
              </a:rPr>
              <a:t>Küresel ısınma yükseldikçe tarımsal üretim verimin düşmesi.</a:t>
            </a:r>
          </a:p>
          <a:p>
            <a:pPr marL="0" lvl="3" indent="0" algn="just">
              <a:buNone/>
            </a:pPr>
            <a:endParaRPr lang="tr-TR" sz="1500" dirty="0">
              <a:solidFill>
                <a:schemeClr val="bg1"/>
              </a:solidFill>
            </a:endParaRPr>
          </a:p>
          <a:p>
            <a:pPr marL="0" lvl="3" indent="0" algn="just">
              <a:buNone/>
            </a:pPr>
            <a:endParaRPr lang="tr-TR" sz="1500" dirty="0">
              <a:solidFill>
                <a:schemeClr val="bg1"/>
              </a:solidFill>
            </a:endParaRPr>
          </a:p>
          <a:p>
            <a:pPr marL="0" indent="0" algn="just">
              <a:buNone/>
            </a:pPr>
            <a:endParaRPr lang="tr-TR" sz="2500" dirty="0">
              <a:solidFill>
                <a:schemeClr val="bg1"/>
              </a:solidFill>
            </a:endParaRPr>
          </a:p>
        </p:txBody>
      </p:sp>
    </p:spTree>
    <p:extLst>
      <p:ext uri="{BB962C8B-B14F-4D97-AF65-F5344CB8AC3E}">
        <p14:creationId xmlns:p14="http://schemas.microsoft.com/office/powerpoint/2010/main" val="4078882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13CA6F-10ED-529A-62F4-7798A7980A39}"/>
              </a:ext>
            </a:extLst>
          </p:cNvPr>
          <p:cNvSpPr>
            <a:spLocks noGrp="1"/>
          </p:cNvSpPr>
          <p:nvPr>
            <p:ph type="title"/>
          </p:nvPr>
        </p:nvSpPr>
        <p:spPr/>
        <p:txBody>
          <a:bodyPr>
            <a:normAutofit/>
          </a:bodyPr>
          <a:lstStyle/>
          <a:p>
            <a:pPr algn="ctr"/>
            <a:r>
              <a:rPr lang="tr-TR" sz="4000" b="1" dirty="0"/>
              <a:t>EKOLOJİ KAVRAMI</a:t>
            </a:r>
            <a:endParaRPr lang="tr-TR" sz="3500" b="1" dirty="0"/>
          </a:p>
        </p:txBody>
      </p:sp>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algn="just">
              <a:buFont typeface="Wingdings" panose="05000000000000000000" pitchFamily="2" charset="2"/>
              <a:buChar char="v"/>
            </a:pPr>
            <a:r>
              <a:rPr lang="tr-TR" sz="2500" dirty="0">
                <a:solidFill>
                  <a:schemeClr val="bg1"/>
                </a:solidFill>
              </a:rPr>
              <a:t>Ekoloji, doğanın yapı ve işlevini inceleyen bilim dalıdır.</a:t>
            </a:r>
          </a:p>
          <a:p>
            <a:pPr algn="just">
              <a:buFont typeface="Wingdings" panose="05000000000000000000" pitchFamily="2" charset="2"/>
              <a:buChar char="v"/>
            </a:pPr>
            <a:r>
              <a:rPr lang="tr-TR" sz="2500" dirty="0">
                <a:solidFill>
                  <a:schemeClr val="bg1"/>
                </a:solidFill>
              </a:rPr>
              <a:t>Organizmaların kendi içlerinin ve çevreyle olan karşılıklı ilişkilerinin tümünü kapsayan doğa ekonomisi bilimidir.</a:t>
            </a:r>
          </a:p>
          <a:p>
            <a:pPr algn="just">
              <a:buFont typeface="Wingdings" panose="05000000000000000000" pitchFamily="2" charset="2"/>
              <a:buChar char="v"/>
            </a:pPr>
            <a:r>
              <a:rPr lang="tr-TR" sz="2500" dirty="0">
                <a:solidFill>
                  <a:schemeClr val="bg1"/>
                </a:solidFill>
              </a:rPr>
              <a:t>Ekoloji üzerinde insan etkisinin belirginleştiği sanayi devrimiyle birlikte tepkiler ve yeni arayışlarda oluşmuştur.</a:t>
            </a:r>
          </a:p>
          <a:p>
            <a:pPr algn="just">
              <a:buFont typeface="Wingdings" panose="05000000000000000000" pitchFamily="2" charset="2"/>
              <a:buChar char="v"/>
            </a:pPr>
            <a:r>
              <a:rPr lang="tr-TR" sz="2500" dirty="0">
                <a:solidFill>
                  <a:schemeClr val="bg1"/>
                </a:solidFill>
              </a:rPr>
              <a:t>Çevre sorunları toplumsal yaşamı etkilemeye ve bunlara dikkat çeken toplumsal hareketler oluşmaya başladığında bilim olarak ekoloji, araştırma konularına insan ve insanın çevre üzerindeki etkilerini de eklemiştir.</a:t>
            </a:r>
          </a:p>
        </p:txBody>
      </p:sp>
    </p:spTree>
    <p:extLst>
      <p:ext uri="{BB962C8B-B14F-4D97-AF65-F5344CB8AC3E}">
        <p14:creationId xmlns:p14="http://schemas.microsoft.com/office/powerpoint/2010/main" val="330696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fontScale="92500"/>
          </a:bodyPr>
          <a:lstStyle/>
          <a:p>
            <a:pPr algn="just">
              <a:buFont typeface="Wingdings" panose="05000000000000000000" pitchFamily="2" charset="2"/>
              <a:buChar char="v"/>
            </a:pPr>
            <a:r>
              <a:rPr lang="tr-TR" sz="2500" dirty="0">
                <a:solidFill>
                  <a:schemeClr val="bg1"/>
                </a:solidFill>
              </a:rPr>
              <a:t>1970’lerden itibaren ekolojik düşünce mevcut bilimsel anlayışı aşmış hem felsefi hem politik bir anlam kazanarak doğa dışında toplumsal yapıyı ve sorunlarını da ele alan düşünsel bir model olmuştur.</a:t>
            </a:r>
          </a:p>
          <a:p>
            <a:pPr algn="just">
              <a:buFont typeface="Wingdings" panose="05000000000000000000" pitchFamily="2" charset="2"/>
              <a:buChar char="v"/>
            </a:pPr>
            <a:r>
              <a:rPr lang="tr-TR" sz="2500" dirty="0">
                <a:solidFill>
                  <a:schemeClr val="bg1"/>
                </a:solidFill>
              </a:rPr>
              <a:t>Ekolojik düşünce, doğayı bir bütün olarak ele alır ve büyüme temelli ekonomiye ve tüketim kültürüne karşıdır. Barışçıl bir anlayışa sahiptir, demokrasiyi benimser ve teknolojinin içerdiği tehlikeleri de </a:t>
            </a:r>
            <a:r>
              <a:rPr lang="tr-TR" sz="2500" dirty="0" err="1">
                <a:solidFill>
                  <a:schemeClr val="bg1"/>
                </a:solidFill>
              </a:rPr>
              <a:t>gözardı</a:t>
            </a:r>
            <a:r>
              <a:rPr lang="tr-TR" sz="2500" dirty="0">
                <a:solidFill>
                  <a:schemeClr val="bg1"/>
                </a:solidFill>
              </a:rPr>
              <a:t> etmez.</a:t>
            </a:r>
          </a:p>
          <a:p>
            <a:pPr algn="just">
              <a:buFont typeface="Wingdings" panose="05000000000000000000" pitchFamily="2" charset="2"/>
              <a:buChar char="v"/>
            </a:pPr>
            <a:r>
              <a:rPr lang="tr-TR" sz="2500" dirty="0">
                <a:solidFill>
                  <a:schemeClr val="bg1"/>
                </a:solidFill>
              </a:rPr>
              <a:t> Sanayi sonrası insan-doğa ilişkisinin  olumsuz etkileri toplumsal yaşama yansıdığı için sosyal bilimler içerisine ekoloji de girmeye başlamıştır. Özellikle sosyal sorunların da artması sosyal hizmet ve ekoloji ilişkisini güçlendirmiştir.</a:t>
            </a:r>
            <a:endParaRPr lang="tr-TR" sz="2100" dirty="0">
              <a:solidFill>
                <a:schemeClr val="bg1"/>
              </a:solidFill>
            </a:endParaRPr>
          </a:p>
          <a:p>
            <a:pPr marL="0" lvl="3" indent="0" algn="just">
              <a:buNone/>
            </a:pPr>
            <a:endParaRPr lang="tr-TR" sz="1500" dirty="0">
              <a:solidFill>
                <a:schemeClr val="bg1"/>
              </a:solidFill>
            </a:endParaRPr>
          </a:p>
          <a:p>
            <a:pPr marL="0" lvl="3" indent="0" algn="just">
              <a:buNone/>
            </a:pPr>
            <a:endParaRPr lang="tr-TR" sz="1500" dirty="0">
              <a:solidFill>
                <a:schemeClr val="bg1"/>
              </a:solidFill>
            </a:endParaRPr>
          </a:p>
          <a:p>
            <a:pPr marL="0" indent="0" algn="just">
              <a:buNone/>
            </a:pPr>
            <a:endParaRPr lang="tr-TR" sz="2500" dirty="0">
              <a:solidFill>
                <a:schemeClr val="bg1"/>
              </a:solidFill>
            </a:endParaRPr>
          </a:p>
        </p:txBody>
      </p:sp>
    </p:spTree>
    <p:extLst>
      <p:ext uri="{BB962C8B-B14F-4D97-AF65-F5344CB8AC3E}">
        <p14:creationId xmlns:p14="http://schemas.microsoft.com/office/powerpoint/2010/main" val="171224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9">
            <a:extLst>
              <a:ext uri="{FF2B5EF4-FFF2-40B4-BE49-F238E27FC236}">
                <a16:creationId xmlns:a16="http://schemas.microsoft.com/office/drawing/2014/main" id="{4A496F82-5132-4DE4-A1DB-D0366B1F9041}"/>
              </a:ext>
            </a:extLst>
          </p:cNvPr>
          <p:cNvGraphicFramePr>
            <a:graphicFrameLocks noGrp="1"/>
          </p:cNvGraphicFramePr>
          <p:nvPr>
            <p:ph idx="1"/>
            <p:extLst>
              <p:ext uri="{D42A27DB-BD31-4B8C-83A1-F6EECF244321}">
                <p14:modId xmlns:p14="http://schemas.microsoft.com/office/powerpoint/2010/main" val="3063017848"/>
              </p:ext>
            </p:extLst>
          </p:nvPr>
        </p:nvGraphicFramePr>
        <p:xfrm>
          <a:off x="457200" y="616527"/>
          <a:ext cx="10723563" cy="5560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64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13CA6F-10ED-529A-62F4-7798A7980A39}"/>
              </a:ext>
            </a:extLst>
          </p:cNvPr>
          <p:cNvSpPr>
            <a:spLocks noGrp="1"/>
          </p:cNvSpPr>
          <p:nvPr>
            <p:ph type="title"/>
          </p:nvPr>
        </p:nvSpPr>
        <p:spPr/>
        <p:txBody>
          <a:bodyPr>
            <a:normAutofit/>
          </a:bodyPr>
          <a:lstStyle/>
          <a:p>
            <a:pPr algn="ctr"/>
            <a:r>
              <a:rPr lang="tr-TR" sz="4000" b="1" dirty="0"/>
              <a:t>YEŞİL (EKOLOJİK) SOSYAL HİZMET</a:t>
            </a:r>
            <a:endParaRPr lang="tr-TR" sz="3500" b="1" dirty="0"/>
          </a:p>
        </p:txBody>
      </p:sp>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fontScale="92500" lnSpcReduction="10000"/>
          </a:bodyPr>
          <a:lstStyle/>
          <a:p>
            <a:pPr algn="just">
              <a:buFont typeface="Wingdings" panose="05000000000000000000" pitchFamily="2" charset="2"/>
              <a:buChar char="v"/>
            </a:pPr>
            <a:r>
              <a:rPr lang="tr-TR" sz="2500" dirty="0">
                <a:solidFill>
                  <a:schemeClr val="bg1"/>
                </a:solidFill>
              </a:rPr>
              <a:t>Yeşil sosyal hizmet, doğal çevreyi sosyal hizmet mesleğine dahil etmeyi amaçlamaktadır. İklim değişikliğinin ve çevresel bozulmanın insanların yaşamları üzerindeki etkilerine odaklanır ve çevresel adaleti sosyal adaletin bir parçası olarak görür (</a:t>
            </a:r>
            <a:r>
              <a:rPr lang="tr-TR" sz="2500" dirty="0" err="1">
                <a:solidFill>
                  <a:schemeClr val="bg1"/>
                </a:solidFill>
              </a:rPr>
              <a:t>Hostert</a:t>
            </a:r>
            <a:r>
              <a:rPr lang="tr-TR" sz="2500" dirty="0">
                <a:solidFill>
                  <a:schemeClr val="bg1"/>
                </a:solidFill>
              </a:rPr>
              <a:t>, 2020: 1; </a:t>
            </a:r>
            <a:r>
              <a:rPr lang="tr-TR" sz="2500" dirty="0" err="1">
                <a:solidFill>
                  <a:schemeClr val="bg1"/>
                </a:solidFill>
              </a:rPr>
              <a:t>Akt</a:t>
            </a:r>
            <a:r>
              <a:rPr lang="tr-TR" sz="2500" dirty="0">
                <a:solidFill>
                  <a:schemeClr val="bg1"/>
                </a:solidFill>
              </a:rPr>
              <a:t>. Aslan, 2023: 35).</a:t>
            </a:r>
          </a:p>
          <a:p>
            <a:pPr algn="just">
              <a:buFont typeface="Wingdings" panose="05000000000000000000" pitchFamily="2" charset="2"/>
              <a:buChar char="v"/>
            </a:pPr>
            <a:r>
              <a:rPr lang="tr-TR" sz="2500" dirty="0">
                <a:solidFill>
                  <a:schemeClr val="bg1"/>
                </a:solidFill>
              </a:rPr>
              <a:t>Yeşil sosyal hizmet insan merkezli ekosistem ile doğa arasında bir köprü görevi görmektedir.</a:t>
            </a:r>
          </a:p>
          <a:p>
            <a:pPr algn="just">
              <a:buFont typeface="Wingdings" panose="05000000000000000000" pitchFamily="2" charset="2"/>
              <a:buChar char="v"/>
            </a:pPr>
            <a:r>
              <a:rPr lang="tr-TR" sz="2500" dirty="0">
                <a:solidFill>
                  <a:schemeClr val="bg1"/>
                </a:solidFill>
              </a:rPr>
              <a:t>Doğal çevreyi sosyal hizmetin merkezine yerleştirmektedir.</a:t>
            </a:r>
          </a:p>
          <a:p>
            <a:pPr algn="just">
              <a:buFont typeface="Wingdings" panose="05000000000000000000" pitchFamily="2" charset="2"/>
              <a:buChar char="v"/>
            </a:pPr>
            <a:r>
              <a:rPr lang="tr-TR" sz="2500" dirty="0">
                <a:solidFill>
                  <a:schemeClr val="bg1"/>
                </a:solidFill>
              </a:rPr>
              <a:t>YSH hem ekolojik hem de sosyal adaleti içeren, gezegenin ekosistemini ve biyoçeşitliliğini destekleyen, insanın refahıyla birlikte diğer varlıkların da iyilik halini önemseyen multidisipliner bir anlayışla çalışan bir sosyal hizmet alanıdır.</a:t>
            </a:r>
          </a:p>
          <a:p>
            <a:pPr algn="just">
              <a:buFont typeface="Wingdings" panose="05000000000000000000" pitchFamily="2" charset="2"/>
              <a:buChar char="v"/>
            </a:pPr>
            <a:endParaRPr lang="tr-TR" sz="2500" dirty="0">
              <a:solidFill>
                <a:schemeClr val="bg1"/>
              </a:solidFill>
            </a:endParaRPr>
          </a:p>
        </p:txBody>
      </p:sp>
    </p:spTree>
    <p:extLst>
      <p:ext uri="{BB962C8B-B14F-4D97-AF65-F5344CB8AC3E}">
        <p14:creationId xmlns:p14="http://schemas.microsoft.com/office/powerpoint/2010/main" val="883633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algn="just">
              <a:buFont typeface="Wingdings" panose="05000000000000000000" pitchFamily="2" charset="2"/>
              <a:buChar char="v"/>
            </a:pPr>
            <a:r>
              <a:rPr lang="tr-TR" sz="2500" dirty="0">
                <a:solidFill>
                  <a:schemeClr val="bg1"/>
                </a:solidFill>
              </a:rPr>
              <a:t>YSH; bütünsel dünya görüşünü, yerli dünya görüşlerini, evrensel vatandaşlığı, çevresel adaleti, su, tarım ve gıda güvenliğini, yoksulluğun ekolojik konularla bağlantısını, doğal afetler ve halk sağlığı bağlantısını, psikososyal destek ve afet kurtarma hizmetlerini kabul eder ve savunur.</a:t>
            </a:r>
          </a:p>
          <a:p>
            <a:pPr algn="just">
              <a:buFont typeface="Wingdings" panose="05000000000000000000" pitchFamily="2" charset="2"/>
              <a:buChar char="v"/>
            </a:pPr>
            <a:r>
              <a:rPr lang="tr-TR" sz="2500" dirty="0">
                <a:solidFill>
                  <a:schemeClr val="bg1"/>
                </a:solidFill>
              </a:rPr>
              <a:t>Sosyal hizmetin «çevresi içerisinde birey» anlayışını da benimseyen ekolojik sistem yaklaşımı ve sistem yaklaşımı doğrultusunda toplumu alt sistemlerden oluşan bir bütün olarak düşünmek YSH anlayışında da geçerlidir.</a:t>
            </a:r>
          </a:p>
          <a:p>
            <a:pPr algn="just">
              <a:buFont typeface="Wingdings" panose="05000000000000000000" pitchFamily="2" charset="2"/>
              <a:buChar char="v"/>
            </a:pPr>
            <a:endParaRPr lang="tr-TR" sz="2100" dirty="0">
              <a:solidFill>
                <a:schemeClr val="bg1"/>
              </a:solidFill>
            </a:endParaRPr>
          </a:p>
          <a:p>
            <a:pPr marL="0" lvl="3" indent="0" algn="just">
              <a:buNone/>
            </a:pPr>
            <a:endParaRPr lang="tr-TR" sz="1500" dirty="0">
              <a:solidFill>
                <a:schemeClr val="bg1"/>
              </a:solidFill>
            </a:endParaRPr>
          </a:p>
          <a:p>
            <a:pPr marL="0" lvl="3" indent="0" algn="just">
              <a:buNone/>
            </a:pPr>
            <a:endParaRPr lang="tr-TR" sz="1500" dirty="0">
              <a:solidFill>
                <a:schemeClr val="bg1"/>
              </a:solidFill>
            </a:endParaRPr>
          </a:p>
          <a:p>
            <a:pPr marL="0" indent="0" algn="just">
              <a:buNone/>
            </a:pPr>
            <a:endParaRPr lang="tr-TR" sz="2500" dirty="0">
              <a:solidFill>
                <a:schemeClr val="bg1"/>
              </a:solidFill>
            </a:endParaRPr>
          </a:p>
        </p:txBody>
      </p:sp>
    </p:spTree>
    <p:extLst>
      <p:ext uri="{BB962C8B-B14F-4D97-AF65-F5344CB8AC3E}">
        <p14:creationId xmlns:p14="http://schemas.microsoft.com/office/powerpoint/2010/main" val="3441709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algn="just">
              <a:buFont typeface="Wingdings" panose="05000000000000000000" pitchFamily="2" charset="2"/>
              <a:buChar char="v"/>
            </a:pPr>
            <a:endParaRPr lang="tr-TR" sz="2100" dirty="0">
              <a:solidFill>
                <a:schemeClr val="bg1"/>
              </a:solidFill>
            </a:endParaRPr>
          </a:p>
          <a:p>
            <a:pPr marL="0" lvl="3" indent="0" algn="just">
              <a:buNone/>
            </a:pPr>
            <a:endParaRPr lang="tr-TR" sz="1500" dirty="0">
              <a:solidFill>
                <a:schemeClr val="bg1"/>
              </a:solidFill>
            </a:endParaRPr>
          </a:p>
          <a:p>
            <a:pPr marL="0" lvl="3" indent="0" algn="just">
              <a:buNone/>
            </a:pPr>
            <a:endParaRPr lang="tr-TR" sz="1500" dirty="0">
              <a:solidFill>
                <a:schemeClr val="bg1"/>
              </a:solidFill>
            </a:endParaRPr>
          </a:p>
          <a:p>
            <a:pPr marL="0" indent="0" algn="just">
              <a:buNone/>
            </a:pPr>
            <a:endParaRPr lang="tr-TR" sz="2500" dirty="0">
              <a:solidFill>
                <a:schemeClr val="bg1"/>
              </a:solidFill>
            </a:endParaRPr>
          </a:p>
        </p:txBody>
      </p:sp>
      <p:pic>
        <p:nvPicPr>
          <p:cNvPr id="4" name="Resim 3" descr="metin, ekran görüntüsü, yazı tipi, doküman, belge içeren bir resim&#10;&#10;Açıklama otomatik olarak oluşturuldu">
            <a:extLst>
              <a:ext uri="{FF2B5EF4-FFF2-40B4-BE49-F238E27FC236}">
                <a16:creationId xmlns:a16="http://schemas.microsoft.com/office/drawing/2014/main" id="{BDAE2031-FF04-B833-BE39-890EF0E6F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031" y="374831"/>
            <a:ext cx="7312798" cy="6108337"/>
          </a:xfrm>
          <a:prstGeom prst="rect">
            <a:avLst/>
          </a:prstGeom>
        </p:spPr>
      </p:pic>
    </p:spTree>
    <p:extLst>
      <p:ext uri="{BB962C8B-B14F-4D97-AF65-F5344CB8AC3E}">
        <p14:creationId xmlns:p14="http://schemas.microsoft.com/office/powerpoint/2010/main" val="635310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algn="just">
              <a:buFont typeface="Wingdings" panose="05000000000000000000" pitchFamily="2" charset="2"/>
              <a:buChar char="v"/>
            </a:pPr>
            <a:r>
              <a:rPr lang="tr-TR" sz="2500" dirty="0">
                <a:solidFill>
                  <a:schemeClr val="bg1"/>
                </a:solidFill>
              </a:rPr>
              <a:t>Çevresel sorunların çözümünde insan-çevre ilişkisi etkili olduğundan  çevre, sosyal hizmet için de önem arz etmektedir.</a:t>
            </a:r>
          </a:p>
          <a:p>
            <a:pPr algn="just">
              <a:buFont typeface="Wingdings" panose="05000000000000000000" pitchFamily="2" charset="2"/>
              <a:buChar char="v"/>
            </a:pPr>
            <a:r>
              <a:rPr lang="tr-TR" sz="2500" dirty="0">
                <a:solidFill>
                  <a:schemeClr val="bg1"/>
                </a:solidFill>
              </a:rPr>
              <a:t>İnsan-çevre ilişkisine bakış ve algı, sorunların çözümünü etkilemektedir.</a:t>
            </a:r>
          </a:p>
          <a:p>
            <a:pPr algn="just">
              <a:buFont typeface="Wingdings" panose="05000000000000000000" pitchFamily="2" charset="2"/>
              <a:buChar char="v"/>
            </a:pPr>
            <a:r>
              <a:rPr lang="tr-TR" sz="2500" dirty="0">
                <a:solidFill>
                  <a:schemeClr val="bg1"/>
                </a:solidFill>
              </a:rPr>
              <a:t>Sosyal hizmette sistem kuramı bağlamında ekoloji; fiziki çevre veya doğa anlamı dışında sosyal olana gönderme yaparak bireyi içinde bulunduğu toplumun bir parçası olarak kabul eder. </a:t>
            </a:r>
          </a:p>
          <a:p>
            <a:pPr algn="just">
              <a:buFont typeface="Wingdings" panose="05000000000000000000" pitchFamily="2" charset="2"/>
              <a:buChar char="v"/>
            </a:pPr>
            <a:endParaRPr lang="tr-TR" sz="2100" dirty="0">
              <a:solidFill>
                <a:schemeClr val="bg1"/>
              </a:solidFill>
            </a:endParaRPr>
          </a:p>
          <a:p>
            <a:pPr marL="0" lvl="3" indent="0" algn="just">
              <a:buNone/>
            </a:pPr>
            <a:endParaRPr lang="tr-TR" sz="1500" dirty="0">
              <a:solidFill>
                <a:schemeClr val="bg1"/>
              </a:solidFill>
            </a:endParaRPr>
          </a:p>
          <a:p>
            <a:pPr marL="0" lvl="3" indent="0" algn="just">
              <a:buNone/>
            </a:pPr>
            <a:endParaRPr lang="tr-TR" sz="1500" dirty="0">
              <a:solidFill>
                <a:schemeClr val="bg1"/>
              </a:solidFill>
            </a:endParaRPr>
          </a:p>
          <a:p>
            <a:pPr marL="0" indent="0" algn="just">
              <a:buNone/>
            </a:pPr>
            <a:endParaRPr lang="tr-TR" sz="2500" dirty="0">
              <a:solidFill>
                <a:schemeClr val="bg1"/>
              </a:solidFill>
            </a:endParaRPr>
          </a:p>
        </p:txBody>
      </p:sp>
    </p:spTree>
    <p:extLst>
      <p:ext uri="{BB962C8B-B14F-4D97-AF65-F5344CB8AC3E}">
        <p14:creationId xmlns:p14="http://schemas.microsoft.com/office/powerpoint/2010/main" val="2052326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algn="just">
              <a:buFont typeface="Wingdings" panose="05000000000000000000" pitchFamily="2" charset="2"/>
              <a:buChar char="v"/>
            </a:pPr>
            <a:r>
              <a:rPr lang="tr-TR" sz="2500" dirty="0" err="1">
                <a:solidFill>
                  <a:schemeClr val="bg1"/>
                </a:solidFill>
              </a:rPr>
              <a:t>Dominelli</a:t>
            </a:r>
            <a:r>
              <a:rPr lang="tr-TR" sz="2500" dirty="0">
                <a:solidFill>
                  <a:schemeClr val="bg1"/>
                </a:solidFill>
              </a:rPr>
              <a:t> yeşil sosyal hizmeti “insanlar arasındaki hâkim yapısal eşitsizlikler ile güç ve kaynakların adil olmayan dağılımına değinen, değişen eşitlikçi bir çerçevede, çevrenin korunması ve insanlarla onların </a:t>
            </a:r>
            <a:r>
              <a:rPr lang="tr-TR" sz="2500" dirty="0" err="1">
                <a:solidFill>
                  <a:schemeClr val="bg1"/>
                </a:solidFill>
              </a:rPr>
              <a:t>sosyo</a:t>
            </a:r>
            <a:r>
              <a:rPr lang="tr-TR" sz="2500" dirty="0">
                <a:solidFill>
                  <a:schemeClr val="bg1"/>
                </a:solidFill>
              </a:rPr>
              <a:t>-kültürel, ekonomik ve fiziksel çevreleri arasındaki karşılıklı bağımlılıklarının bütünleştirilmesi yoluyla insanların refahını artırmak için müdahale eden uygulamanın bir parçası” şeklinde tanımlamaktadır </a:t>
            </a:r>
            <a:r>
              <a:rPr lang="tr-TR" sz="2500" dirty="0" err="1">
                <a:solidFill>
                  <a:schemeClr val="bg1"/>
                </a:solidFill>
              </a:rPr>
              <a:t>Dominelli</a:t>
            </a:r>
            <a:r>
              <a:rPr lang="tr-TR" sz="2500" dirty="0">
                <a:solidFill>
                  <a:schemeClr val="bg1"/>
                </a:solidFill>
              </a:rPr>
              <a:t>, 2018, s. 17).</a:t>
            </a:r>
          </a:p>
          <a:p>
            <a:pPr marL="0" indent="0" algn="just">
              <a:buNone/>
            </a:pPr>
            <a:endParaRPr lang="tr-TR" sz="1500" dirty="0">
              <a:solidFill>
                <a:schemeClr val="bg1"/>
              </a:solidFill>
            </a:endParaRPr>
          </a:p>
          <a:p>
            <a:pPr marL="0" lvl="3" indent="0" algn="just">
              <a:buNone/>
            </a:pPr>
            <a:endParaRPr lang="tr-TR" sz="1500" dirty="0">
              <a:solidFill>
                <a:schemeClr val="bg1"/>
              </a:solidFill>
            </a:endParaRPr>
          </a:p>
          <a:p>
            <a:pPr marL="0" indent="0" algn="just">
              <a:buNone/>
            </a:pPr>
            <a:endParaRPr lang="tr-TR" sz="2500" dirty="0">
              <a:solidFill>
                <a:schemeClr val="bg1"/>
              </a:solidFill>
            </a:endParaRPr>
          </a:p>
        </p:txBody>
      </p:sp>
    </p:spTree>
    <p:extLst>
      <p:ext uri="{BB962C8B-B14F-4D97-AF65-F5344CB8AC3E}">
        <p14:creationId xmlns:p14="http://schemas.microsoft.com/office/powerpoint/2010/main" val="3195927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lnSpcReduction="10000"/>
          </a:bodyPr>
          <a:lstStyle/>
          <a:p>
            <a:pPr algn="just">
              <a:buFont typeface="Wingdings" panose="05000000000000000000" pitchFamily="2" charset="2"/>
              <a:buChar char="v"/>
            </a:pPr>
            <a:r>
              <a:rPr lang="tr-TR" sz="2500" dirty="0" err="1">
                <a:solidFill>
                  <a:schemeClr val="bg1"/>
                </a:solidFill>
              </a:rPr>
              <a:t>YSH’nin</a:t>
            </a:r>
            <a:r>
              <a:rPr lang="tr-TR" sz="2500" dirty="0">
                <a:solidFill>
                  <a:schemeClr val="bg1"/>
                </a:solidFill>
              </a:rPr>
              <a:t> amacı yoksul ve ötekileştirilmiş nüfusun yaşam kalitesini olumsuz yönde etkileyen sosyopolitik ve ekonomik güçlerin yeniden düzenlenmesi için çalışmak; insanların ve gezegenin bugünkü ve gelecekteki iyiliğini sağlamak için gerekli politika değişiklikleri yapmak; başkalarını önemseme ve başkaları tarafından önemsenme hakkı için sorumluluk artırmaktır.</a:t>
            </a:r>
          </a:p>
          <a:p>
            <a:pPr algn="just">
              <a:buFont typeface="Wingdings" panose="05000000000000000000" pitchFamily="2" charset="2"/>
              <a:buChar char="v"/>
            </a:pPr>
            <a:r>
              <a:rPr lang="tr-TR" sz="2500" dirty="0">
                <a:solidFill>
                  <a:schemeClr val="bg1"/>
                </a:solidFill>
              </a:rPr>
              <a:t>YSH, fiziksel ve doğal çevreye kendi başına bir varlık olarak saygı duyar ve değer verir.</a:t>
            </a:r>
          </a:p>
          <a:p>
            <a:pPr algn="just">
              <a:buFont typeface="Wingdings" panose="05000000000000000000" pitchFamily="2" charset="2"/>
              <a:buChar char="v"/>
            </a:pPr>
            <a:r>
              <a:rPr lang="tr-TR" sz="2500" dirty="0">
                <a:solidFill>
                  <a:schemeClr val="bg1"/>
                </a:solidFill>
              </a:rPr>
              <a:t>YSH; varlıkların, hizmetlerin ve doğal kaynakların eşit olmayan biçimde dağıtımını kınar ve bunları düzeltmenin yollarını arar.</a:t>
            </a:r>
          </a:p>
          <a:p>
            <a:pPr marL="0" indent="0" algn="just">
              <a:buNone/>
            </a:pPr>
            <a:endParaRPr lang="tr-TR" sz="1500" dirty="0">
              <a:solidFill>
                <a:schemeClr val="bg1"/>
              </a:solidFill>
            </a:endParaRPr>
          </a:p>
          <a:p>
            <a:pPr marL="0" lvl="3" indent="0" algn="just">
              <a:buNone/>
            </a:pPr>
            <a:endParaRPr lang="tr-TR" sz="1500" dirty="0">
              <a:solidFill>
                <a:schemeClr val="bg1"/>
              </a:solidFill>
            </a:endParaRPr>
          </a:p>
          <a:p>
            <a:pPr marL="0" indent="0" algn="just">
              <a:buNone/>
            </a:pPr>
            <a:endParaRPr lang="tr-TR" sz="2500" dirty="0">
              <a:solidFill>
                <a:schemeClr val="bg1"/>
              </a:solidFill>
            </a:endParaRPr>
          </a:p>
        </p:txBody>
      </p:sp>
    </p:spTree>
    <p:extLst>
      <p:ext uri="{BB962C8B-B14F-4D97-AF65-F5344CB8AC3E}">
        <p14:creationId xmlns:p14="http://schemas.microsoft.com/office/powerpoint/2010/main" val="576248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algn="just">
              <a:buFont typeface="Wingdings" panose="05000000000000000000" pitchFamily="2" charset="2"/>
              <a:buChar char="v"/>
            </a:pPr>
            <a:r>
              <a:rPr lang="tr-TR" sz="2500" dirty="0">
                <a:solidFill>
                  <a:schemeClr val="bg1"/>
                </a:solidFill>
              </a:rPr>
              <a:t>YSH, canlıları etkileyen sosyoekonomik ve fiziksel sorunlara karşı bütüncül bir şekilde bakmaktadır.</a:t>
            </a:r>
          </a:p>
          <a:p>
            <a:pPr algn="just">
              <a:buFont typeface="Wingdings" panose="05000000000000000000" pitchFamily="2" charset="2"/>
              <a:buChar char="v"/>
            </a:pPr>
            <a:r>
              <a:rPr lang="tr-TR" sz="2500" dirty="0">
                <a:solidFill>
                  <a:schemeClr val="bg1"/>
                </a:solidFill>
              </a:rPr>
              <a:t>YSH alanında etkili ve bütünsel olarak çalışabilmek için geniş bir bilgi ve beceri dizisine ihtiyaç vardır. Bu bilgi dizisi şu şekildedir:</a:t>
            </a:r>
          </a:p>
          <a:p>
            <a:pPr marL="0" indent="0" algn="just">
              <a:buNone/>
            </a:pPr>
            <a:endParaRPr lang="tr-TR" sz="1500" dirty="0">
              <a:solidFill>
                <a:schemeClr val="bg1"/>
              </a:solidFill>
            </a:endParaRPr>
          </a:p>
          <a:p>
            <a:pPr marL="0" lvl="3" indent="0" algn="just">
              <a:buNone/>
            </a:pPr>
            <a:endParaRPr lang="tr-TR" sz="1500" dirty="0">
              <a:solidFill>
                <a:schemeClr val="bg1"/>
              </a:solidFill>
            </a:endParaRPr>
          </a:p>
          <a:p>
            <a:pPr marL="0" indent="0" algn="just">
              <a:buNone/>
            </a:pPr>
            <a:endParaRPr lang="tr-TR" sz="2500" dirty="0">
              <a:solidFill>
                <a:schemeClr val="bg1"/>
              </a:solidFill>
            </a:endParaRPr>
          </a:p>
        </p:txBody>
      </p:sp>
    </p:spTree>
    <p:extLst>
      <p:ext uri="{BB962C8B-B14F-4D97-AF65-F5344CB8AC3E}">
        <p14:creationId xmlns:p14="http://schemas.microsoft.com/office/powerpoint/2010/main" val="739211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daire, yazı tipi, ekran görüntüsü içeren bir resim&#10;&#10;Açıklama otomatik olarak oluşturuldu">
            <a:extLst>
              <a:ext uri="{FF2B5EF4-FFF2-40B4-BE49-F238E27FC236}">
                <a16:creationId xmlns:a16="http://schemas.microsoft.com/office/drawing/2014/main" id="{DE056A25-0FF2-FD43-B7DB-409D0F40F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179" y="407215"/>
            <a:ext cx="7179642" cy="6043569"/>
          </a:xfrm>
          <a:prstGeom prst="rect">
            <a:avLst/>
          </a:prstGeom>
        </p:spPr>
      </p:pic>
    </p:spTree>
    <p:extLst>
      <p:ext uri="{BB962C8B-B14F-4D97-AF65-F5344CB8AC3E}">
        <p14:creationId xmlns:p14="http://schemas.microsoft.com/office/powerpoint/2010/main" val="150605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13CA6F-10ED-529A-62F4-7798A7980A39}"/>
              </a:ext>
            </a:extLst>
          </p:cNvPr>
          <p:cNvSpPr>
            <a:spLocks noGrp="1"/>
          </p:cNvSpPr>
          <p:nvPr>
            <p:ph type="title"/>
          </p:nvPr>
        </p:nvSpPr>
        <p:spPr/>
        <p:txBody>
          <a:bodyPr>
            <a:normAutofit/>
          </a:bodyPr>
          <a:lstStyle/>
          <a:p>
            <a:pPr algn="ctr"/>
            <a:r>
              <a:rPr lang="tr-TR" sz="4000" b="1" dirty="0"/>
              <a:t>EKOLOJİK ve SOSYAL BOZULMALAR</a:t>
            </a:r>
            <a:br>
              <a:rPr lang="tr-TR" sz="4000" b="1" dirty="0"/>
            </a:br>
            <a:r>
              <a:rPr lang="tr-TR" sz="3500" b="1" dirty="0"/>
              <a:t>Etkenler ve Sonuçlar</a:t>
            </a:r>
          </a:p>
        </p:txBody>
      </p:sp>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algn="just">
              <a:buFont typeface="Wingdings" panose="05000000000000000000" pitchFamily="2" charset="2"/>
              <a:buChar char="v"/>
            </a:pPr>
            <a:r>
              <a:rPr lang="tr-TR" sz="2500" dirty="0">
                <a:solidFill>
                  <a:schemeClr val="bg1"/>
                </a:solidFill>
              </a:rPr>
              <a:t>Sanayi devrimi ve sonrasındaki ekonomik gelişmeler sanayileşmeyi, sanayileşme ise kentleşmeyi beraberinde getirerek ekolojik bozulma sürecini hızlandırmıştır.</a:t>
            </a:r>
          </a:p>
          <a:p>
            <a:pPr algn="just">
              <a:buFont typeface="Wingdings" panose="05000000000000000000" pitchFamily="2" charset="2"/>
              <a:buChar char="v"/>
            </a:pPr>
            <a:r>
              <a:rPr lang="tr-TR" sz="2500" dirty="0">
                <a:solidFill>
                  <a:schemeClr val="bg1"/>
                </a:solidFill>
              </a:rPr>
              <a:t>Ekolojik ve sosyal bozulmalar başlıca </a:t>
            </a:r>
            <a:r>
              <a:rPr lang="tr-TR" sz="2500" b="1" i="1" dirty="0">
                <a:solidFill>
                  <a:schemeClr val="bg1"/>
                </a:solidFill>
              </a:rPr>
              <a:t>sanayileşme, kentleşme ve kapitalizm </a:t>
            </a:r>
            <a:r>
              <a:rPr lang="tr-TR" sz="2500" dirty="0">
                <a:solidFill>
                  <a:schemeClr val="bg1"/>
                </a:solidFill>
              </a:rPr>
              <a:t>etkisiyle gerçekleşmiştir.</a:t>
            </a:r>
          </a:p>
          <a:p>
            <a:pPr algn="just">
              <a:buFont typeface="Wingdings" panose="05000000000000000000" pitchFamily="2" charset="2"/>
              <a:buChar char="v"/>
            </a:pPr>
            <a:r>
              <a:rPr lang="tr-TR" sz="2500" dirty="0">
                <a:solidFill>
                  <a:schemeClr val="bg1"/>
                </a:solidFill>
              </a:rPr>
              <a:t>Bu bozulmaların sonucunda ise </a:t>
            </a:r>
            <a:r>
              <a:rPr lang="tr-TR" sz="2500" b="1" i="1" dirty="0">
                <a:solidFill>
                  <a:schemeClr val="bg1"/>
                </a:solidFill>
              </a:rPr>
              <a:t>küresel ısınma, çevre kirliliği ve iklim değişikliği </a:t>
            </a:r>
            <a:r>
              <a:rPr lang="tr-TR" sz="2500" dirty="0">
                <a:solidFill>
                  <a:schemeClr val="bg1"/>
                </a:solidFill>
              </a:rPr>
              <a:t>meydana gelmiştir.</a:t>
            </a:r>
          </a:p>
        </p:txBody>
      </p:sp>
    </p:spTree>
    <p:extLst>
      <p:ext uri="{BB962C8B-B14F-4D97-AF65-F5344CB8AC3E}">
        <p14:creationId xmlns:p14="http://schemas.microsoft.com/office/powerpoint/2010/main" val="2166172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13CA6F-10ED-529A-62F4-7798A7980A39}"/>
              </a:ext>
            </a:extLst>
          </p:cNvPr>
          <p:cNvSpPr>
            <a:spLocks noGrp="1"/>
          </p:cNvSpPr>
          <p:nvPr>
            <p:ph type="title"/>
          </p:nvPr>
        </p:nvSpPr>
        <p:spPr/>
        <p:txBody>
          <a:bodyPr>
            <a:normAutofit/>
          </a:bodyPr>
          <a:lstStyle/>
          <a:p>
            <a:pPr algn="ctr"/>
            <a:r>
              <a:rPr lang="tr-TR" sz="3500" b="1" dirty="0"/>
              <a:t>Etkenler</a:t>
            </a:r>
          </a:p>
        </p:txBody>
      </p:sp>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marL="457200" indent="-457200" algn="just">
              <a:buFont typeface="+mj-lt"/>
              <a:buAutoNum type="arabicPeriod"/>
            </a:pPr>
            <a:r>
              <a:rPr lang="tr-TR" sz="3000" b="1" dirty="0">
                <a:solidFill>
                  <a:schemeClr val="bg1"/>
                </a:solidFill>
              </a:rPr>
              <a:t>Sanayileşme</a:t>
            </a:r>
          </a:p>
          <a:p>
            <a:pPr algn="just">
              <a:buFont typeface="Wingdings" panose="05000000000000000000" pitchFamily="2" charset="2"/>
              <a:buChar char="v"/>
            </a:pPr>
            <a:r>
              <a:rPr lang="tr-TR" sz="2500" dirty="0">
                <a:solidFill>
                  <a:schemeClr val="bg1"/>
                </a:solidFill>
              </a:rPr>
              <a:t>Sanayi Devrimi, Avrupa’da başlayan coğrafi keşiflerle bilim ve teknik alanlarındaki buluşların bir sonucudur. 18. yüzyılın sonlarına doğru gerçekleşen kömürün kullanılması ve buhar makinelerinin icadıyla başlamıştır.</a:t>
            </a:r>
          </a:p>
          <a:p>
            <a:pPr algn="just">
              <a:buFont typeface="Wingdings" panose="05000000000000000000" pitchFamily="2" charset="2"/>
              <a:buChar char="v"/>
            </a:pPr>
            <a:r>
              <a:rPr lang="tr-TR" sz="2500" dirty="0">
                <a:solidFill>
                  <a:schemeClr val="bg1"/>
                </a:solidFill>
              </a:rPr>
              <a:t>Sanayileşmenin ortaya çıkardığı değişimler ve ekonomik gelişmeler olmasına karşın çocukların çalıştırılması, gelir adaletsizliği, düzensiz kentleşme, göç ve yoksulluk gibi olumsuz ekonomik ve sosyal sonuçları da olmuştur.</a:t>
            </a:r>
          </a:p>
        </p:txBody>
      </p:sp>
    </p:spTree>
    <p:extLst>
      <p:ext uri="{BB962C8B-B14F-4D97-AF65-F5344CB8AC3E}">
        <p14:creationId xmlns:p14="http://schemas.microsoft.com/office/powerpoint/2010/main" val="353863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fontScale="92500" lnSpcReduction="10000"/>
          </a:bodyPr>
          <a:lstStyle/>
          <a:p>
            <a:pPr algn="just">
              <a:buFont typeface="Wingdings" panose="05000000000000000000" pitchFamily="2" charset="2"/>
              <a:buChar char="v"/>
            </a:pPr>
            <a:r>
              <a:rPr lang="tr-TR" sz="2500" dirty="0">
                <a:solidFill>
                  <a:schemeClr val="bg1"/>
                </a:solidFill>
              </a:rPr>
              <a:t>Sanayileşme; çarpık kentleşme, göç, yetersiz ve sağlıksız konutlar, aile yapısında değişim, kadınların ve çocukların çalışma hayatına girişi, yoksulluk ve işsizlik gibi sosyal sorunları ortaya çıkarmış ve bu sorunların daha da derinleşmesine neden olmuştur.</a:t>
            </a:r>
          </a:p>
          <a:p>
            <a:pPr algn="just">
              <a:buFont typeface="Wingdings" panose="05000000000000000000" pitchFamily="2" charset="2"/>
              <a:buChar char="v"/>
            </a:pPr>
            <a:r>
              <a:rPr lang="tr-TR" sz="2500" dirty="0">
                <a:solidFill>
                  <a:schemeClr val="bg1"/>
                </a:solidFill>
              </a:rPr>
              <a:t>Sorunların hayırseverlik anlayışıyla çözülemez hale gelmesi daha hak temelli ve profesyonel anlayışını gerekli kılmıştır.</a:t>
            </a:r>
          </a:p>
          <a:p>
            <a:pPr algn="just">
              <a:buFont typeface="Wingdings" panose="05000000000000000000" pitchFamily="2" charset="2"/>
              <a:buChar char="v"/>
            </a:pPr>
            <a:r>
              <a:rPr lang="tr-TR" sz="2500" dirty="0">
                <a:solidFill>
                  <a:schemeClr val="bg1"/>
                </a:solidFill>
              </a:rPr>
              <a:t>Sosyal hizmet; bu ortamda sorunların çözümü ve/veya hafifletilmesi amacıyla ortaya çıkmış, hızla sanayileşen ülkelerde öncelikle çalışma koşullarının iyileştirilmesi için yapılan mücadeleler ve değişen devlet anlayışıyla oluşan refah hizmetleri kapsamında varlık bulmuş bir meslek ve disiplindir (Kongar, 2007; </a:t>
            </a:r>
            <a:r>
              <a:rPr lang="tr-TR" sz="2500" dirty="0" err="1">
                <a:solidFill>
                  <a:schemeClr val="bg1"/>
                </a:solidFill>
              </a:rPr>
              <a:t>Akt</a:t>
            </a:r>
            <a:r>
              <a:rPr lang="tr-TR" sz="2500" dirty="0">
                <a:solidFill>
                  <a:schemeClr val="bg1"/>
                </a:solidFill>
              </a:rPr>
              <a:t>. Aslan, 2023).</a:t>
            </a:r>
          </a:p>
        </p:txBody>
      </p:sp>
    </p:spTree>
    <p:extLst>
      <p:ext uri="{BB962C8B-B14F-4D97-AF65-F5344CB8AC3E}">
        <p14:creationId xmlns:p14="http://schemas.microsoft.com/office/powerpoint/2010/main" val="238975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algn="just">
              <a:buFont typeface="Wingdings" panose="05000000000000000000" pitchFamily="2" charset="2"/>
              <a:buChar char="v"/>
            </a:pPr>
            <a:r>
              <a:rPr lang="tr-TR" sz="2500" dirty="0">
                <a:solidFill>
                  <a:schemeClr val="bg1"/>
                </a:solidFill>
              </a:rPr>
              <a:t>Sanayileşmeyle beraber ekolojik bozulmalar da görünür hale gelmiştir.</a:t>
            </a:r>
          </a:p>
          <a:p>
            <a:pPr algn="just">
              <a:buFont typeface="Wingdings" panose="05000000000000000000" pitchFamily="2" charset="2"/>
              <a:buChar char="v"/>
            </a:pPr>
            <a:r>
              <a:rPr lang="tr-TR" sz="2500" dirty="0">
                <a:solidFill>
                  <a:schemeClr val="bg1"/>
                </a:solidFill>
              </a:rPr>
              <a:t>Sanayi öncesi toplumlarda doğaya müdahale daha sınırlı iken, sanayileşme sonucunda artan teknoloji ve ekonomik rekabette her şeyin mübah görülmesi doğaya karşı algının değişmesine neden olarak insanın doğaya daha fazla müdahale edebilmesine neden olmuştur.</a:t>
            </a:r>
          </a:p>
          <a:p>
            <a:pPr algn="just">
              <a:buFont typeface="Wingdings" panose="05000000000000000000" pitchFamily="2" charset="2"/>
              <a:buChar char="v"/>
            </a:pPr>
            <a:r>
              <a:rPr lang="tr-TR" sz="2500" dirty="0">
                <a:solidFill>
                  <a:schemeClr val="bg1"/>
                </a:solidFill>
              </a:rPr>
              <a:t>Ayrıca sanayileşme fosil yakıtlarının kullanımını artırmış ve bunun sonucunda da çevre kirliliği artmıştır.</a:t>
            </a:r>
          </a:p>
          <a:p>
            <a:pPr marL="0" indent="0" algn="just">
              <a:buNone/>
            </a:pPr>
            <a:endParaRPr lang="tr-TR" sz="2500" dirty="0">
              <a:solidFill>
                <a:schemeClr val="bg1"/>
              </a:solidFill>
            </a:endParaRPr>
          </a:p>
        </p:txBody>
      </p:sp>
    </p:spTree>
    <p:extLst>
      <p:ext uri="{BB962C8B-B14F-4D97-AF65-F5344CB8AC3E}">
        <p14:creationId xmlns:p14="http://schemas.microsoft.com/office/powerpoint/2010/main" val="189261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a:xfrm>
            <a:off x="457200" y="1190171"/>
            <a:ext cx="10722932" cy="4986792"/>
          </a:xfrm>
        </p:spPr>
        <p:txBody>
          <a:bodyPr>
            <a:normAutofit/>
          </a:bodyPr>
          <a:lstStyle/>
          <a:p>
            <a:pPr algn="just">
              <a:buFont typeface="Wingdings" panose="05000000000000000000" pitchFamily="2" charset="2"/>
              <a:buChar char="v"/>
            </a:pPr>
            <a:r>
              <a:rPr lang="tr-TR" sz="2500" dirty="0">
                <a:solidFill>
                  <a:schemeClr val="bg1"/>
                </a:solidFill>
              </a:rPr>
              <a:t>Sanayileşmenin bir sonucu olarak teknolojinin doğa ve toplum üzerindeki etkisi şu şekilde açıklanabilir:</a:t>
            </a:r>
          </a:p>
          <a:p>
            <a:pPr marL="0" indent="0" algn="just">
              <a:buNone/>
            </a:pPr>
            <a:endParaRPr lang="tr-TR" sz="2500" dirty="0">
              <a:solidFill>
                <a:schemeClr val="bg1"/>
              </a:solidFill>
            </a:endParaRPr>
          </a:p>
          <a:p>
            <a:pPr marL="0" indent="0" algn="just">
              <a:buNone/>
            </a:pPr>
            <a:endParaRPr lang="tr-TR" sz="2500" dirty="0">
              <a:solidFill>
                <a:schemeClr val="bg1"/>
              </a:solidFill>
            </a:endParaRPr>
          </a:p>
        </p:txBody>
      </p:sp>
      <p:pic>
        <p:nvPicPr>
          <p:cNvPr id="4" name="Resim 3" descr="metin, yazı tipi, ekran görüntüsü, beyaz içeren bir resim">
            <a:extLst>
              <a:ext uri="{FF2B5EF4-FFF2-40B4-BE49-F238E27FC236}">
                <a16:creationId xmlns:a16="http://schemas.microsoft.com/office/drawing/2014/main" id="{B5D3B854-47F4-1F6E-D249-C363E5401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714" y="2381905"/>
            <a:ext cx="9216571" cy="3795058"/>
          </a:xfrm>
          <a:prstGeom prst="rect">
            <a:avLst/>
          </a:prstGeom>
        </p:spPr>
      </p:pic>
    </p:spTree>
    <p:extLst>
      <p:ext uri="{BB962C8B-B14F-4D97-AF65-F5344CB8AC3E}">
        <p14:creationId xmlns:p14="http://schemas.microsoft.com/office/powerpoint/2010/main" val="413929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a:bodyPr>
          <a:lstStyle/>
          <a:p>
            <a:pPr algn="just">
              <a:buFont typeface="Wingdings" panose="05000000000000000000" pitchFamily="2" charset="2"/>
              <a:buChar char="v"/>
            </a:pPr>
            <a:r>
              <a:rPr lang="tr-TR" sz="2500" dirty="0">
                <a:solidFill>
                  <a:schemeClr val="bg1"/>
                </a:solidFill>
              </a:rPr>
              <a:t>Sanayi merkezleri olarak nitelendirilen kentlerde nüfusun hızla artmasından ötürü çarpık kentleşme artmış, bununla beraber evsel ve insani atık da artarak çevre kirliliğe neden olmaya başlamıştır.</a:t>
            </a:r>
          </a:p>
          <a:p>
            <a:pPr marL="0" indent="0" algn="just">
              <a:buNone/>
            </a:pPr>
            <a:endParaRPr lang="tr-TR" sz="2500" dirty="0">
              <a:solidFill>
                <a:schemeClr val="bg1"/>
              </a:solidFill>
            </a:endParaRPr>
          </a:p>
          <a:p>
            <a:pPr marL="0" indent="0" algn="just">
              <a:buNone/>
            </a:pPr>
            <a:endParaRPr lang="tr-TR" sz="2500" dirty="0">
              <a:solidFill>
                <a:schemeClr val="bg1"/>
              </a:solidFill>
            </a:endParaRPr>
          </a:p>
        </p:txBody>
      </p:sp>
    </p:spTree>
    <p:extLst>
      <p:ext uri="{BB962C8B-B14F-4D97-AF65-F5344CB8AC3E}">
        <p14:creationId xmlns:p14="http://schemas.microsoft.com/office/powerpoint/2010/main" val="378303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BCE70F-5EAF-07AB-31C5-0EAC15364EB5}"/>
              </a:ext>
            </a:extLst>
          </p:cNvPr>
          <p:cNvSpPr>
            <a:spLocks noGrp="1"/>
          </p:cNvSpPr>
          <p:nvPr>
            <p:ph idx="1"/>
          </p:nvPr>
        </p:nvSpPr>
        <p:spPr/>
        <p:txBody>
          <a:bodyPr>
            <a:normAutofit fontScale="92500" lnSpcReduction="10000"/>
          </a:bodyPr>
          <a:lstStyle/>
          <a:p>
            <a:pPr marL="514350" indent="-514350" algn="just">
              <a:buFont typeface="+mj-lt"/>
              <a:buAutoNum type="arabicPeriod" startAt="2"/>
            </a:pPr>
            <a:r>
              <a:rPr lang="tr-TR" sz="3000" b="1" dirty="0">
                <a:solidFill>
                  <a:schemeClr val="bg1"/>
                </a:solidFill>
              </a:rPr>
              <a:t>Kentleşme</a:t>
            </a:r>
          </a:p>
          <a:p>
            <a:pPr algn="just">
              <a:buFont typeface="Wingdings" panose="05000000000000000000" pitchFamily="2" charset="2"/>
              <a:buChar char="v"/>
            </a:pPr>
            <a:r>
              <a:rPr lang="tr-TR" sz="2500" dirty="0">
                <a:solidFill>
                  <a:schemeClr val="bg1"/>
                </a:solidFill>
              </a:rPr>
              <a:t>Mekanlar insanı şekillendirdiği gibi insanlar tarafından da şekillendiği için toplumsal bir yöne sahiptir.</a:t>
            </a:r>
          </a:p>
          <a:p>
            <a:pPr algn="just">
              <a:buFont typeface="Wingdings" panose="05000000000000000000" pitchFamily="2" charset="2"/>
              <a:buChar char="v"/>
            </a:pPr>
            <a:r>
              <a:rPr lang="tr-TR" sz="2500" dirty="0">
                <a:solidFill>
                  <a:schemeClr val="bg1"/>
                </a:solidFill>
              </a:rPr>
              <a:t>Sanayileşme ve kentleşme birbiriyle paralel bir şekilde gerçekleşmiştir.</a:t>
            </a:r>
          </a:p>
          <a:p>
            <a:pPr algn="just">
              <a:buFont typeface="Wingdings" panose="05000000000000000000" pitchFamily="2" charset="2"/>
              <a:buChar char="v"/>
            </a:pPr>
            <a:r>
              <a:rPr lang="tr-TR" sz="2500" dirty="0">
                <a:solidFill>
                  <a:schemeClr val="bg1"/>
                </a:solidFill>
              </a:rPr>
              <a:t>Kentleşmeyle beraber sosyal sorunlar daha görünür olmuştur. Sosyal politikalar devreye girmiş, sosyal hizmet de sorun çözücü olarak görev almıştır.</a:t>
            </a:r>
          </a:p>
          <a:p>
            <a:pPr algn="just">
              <a:buFont typeface="Wingdings" panose="05000000000000000000" pitchFamily="2" charset="2"/>
              <a:buChar char="v"/>
            </a:pPr>
            <a:r>
              <a:rPr lang="tr-TR" sz="2500" dirty="0">
                <a:solidFill>
                  <a:schemeClr val="bg1"/>
                </a:solidFill>
              </a:rPr>
              <a:t>Kentleşmenin sonucunda kentler artık ekolojik konuların, çevre sorunlarının nedenlerinden biri olmuş, çarpık kentleşme sağlıksız kentleri, sağlıksız kentler de insanların sağlıksız koşullar altında yaşamasına neden olmuştur.</a:t>
            </a:r>
          </a:p>
        </p:txBody>
      </p:sp>
    </p:spTree>
    <p:extLst>
      <p:ext uri="{BB962C8B-B14F-4D97-AF65-F5344CB8AC3E}">
        <p14:creationId xmlns:p14="http://schemas.microsoft.com/office/powerpoint/2010/main" val="499153555"/>
      </p:ext>
    </p:extLst>
  </p:cSld>
  <p:clrMapOvr>
    <a:masterClrMapping/>
  </p:clrMapOvr>
</p:sld>
</file>

<file path=ppt/theme/theme1.xml><?xml version="1.0" encoding="utf-8"?>
<a:theme xmlns:a="http://schemas.openxmlformats.org/drawingml/2006/main" name="SineVTI">
  <a:themeElements>
    <a:clrScheme name="AnalogousFromDarkSeedLeftStep">
      <a:dk1>
        <a:srgbClr val="000000"/>
      </a:dk1>
      <a:lt1>
        <a:srgbClr val="FFFFFF"/>
      </a:lt1>
      <a:dk2>
        <a:srgbClr val="213A21"/>
      </a:dk2>
      <a:lt2>
        <a:srgbClr val="E8E4E2"/>
      </a:lt2>
      <a:accent1>
        <a:srgbClr val="23ADE0"/>
      </a:accent1>
      <a:accent2>
        <a:srgbClr val="14B59D"/>
      </a:accent2>
      <a:accent3>
        <a:srgbClr val="20B762"/>
      </a:accent3>
      <a:accent4>
        <a:srgbClr val="14BB17"/>
      </a:accent4>
      <a:accent5>
        <a:srgbClr val="5DB620"/>
      </a:accent5>
      <a:accent6>
        <a:srgbClr val="90AC13"/>
      </a:accent6>
      <a:hlink>
        <a:srgbClr val="479130"/>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0</TotalTime>
  <Words>1711</Words>
  <Application>Microsoft Office PowerPoint</Application>
  <PresentationFormat>Geniş ekran</PresentationFormat>
  <Paragraphs>118</Paragraphs>
  <Slides>27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Arial</vt:lpstr>
      <vt:lpstr>Avenir Next LT Pro</vt:lpstr>
      <vt:lpstr>Posterama</vt:lpstr>
      <vt:lpstr>Trebuchet MS</vt:lpstr>
      <vt:lpstr>Wingdings</vt:lpstr>
      <vt:lpstr>SineVTI</vt:lpstr>
      <vt:lpstr> EKOLOJİK SOSYAL HİZMET</vt:lpstr>
      <vt:lpstr>PowerPoint Sunusu</vt:lpstr>
      <vt:lpstr>EKOLOJİK ve SOSYAL BOZULMALAR Etkenler ve Sonuçlar</vt:lpstr>
      <vt:lpstr>Etkenler</vt:lpstr>
      <vt:lpstr>PowerPoint Sunusu</vt:lpstr>
      <vt:lpstr>PowerPoint Sunusu</vt:lpstr>
      <vt:lpstr>PowerPoint Sunusu</vt:lpstr>
      <vt:lpstr>PowerPoint Sunusu</vt:lpstr>
      <vt:lpstr>PowerPoint Sunusu</vt:lpstr>
      <vt:lpstr>PowerPoint Sunusu</vt:lpstr>
      <vt:lpstr>PowerPoint Sunusu</vt:lpstr>
      <vt:lpstr>PowerPoint Sunusu</vt:lpstr>
      <vt:lpstr>Sonuçlar</vt:lpstr>
      <vt:lpstr>PowerPoint Sunusu</vt:lpstr>
      <vt:lpstr>PowerPoint Sunusu</vt:lpstr>
      <vt:lpstr>PowerPoint Sunusu</vt:lpstr>
      <vt:lpstr>PowerPoint Sunusu</vt:lpstr>
      <vt:lpstr>EKOLOJİ KAVRAMI</vt:lpstr>
      <vt:lpstr>PowerPoint Sunusu</vt:lpstr>
      <vt:lpstr>YEŞİL (EKOLOJİK) SOSYAL HİZMET</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YEŞİL SOSYAL HİZMET</dc:title>
  <dc:creator>Oğuzhan</dc:creator>
  <cp:lastModifiedBy>Elif GÜRHAN DURAN</cp:lastModifiedBy>
  <cp:revision>22</cp:revision>
  <dcterms:created xsi:type="dcterms:W3CDTF">2023-11-17T10:31:16Z</dcterms:created>
  <dcterms:modified xsi:type="dcterms:W3CDTF">2025-10-08T10:22:51Z</dcterms:modified>
</cp:coreProperties>
</file>