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4"/>
  </p:notesMasterIdLst>
  <p:handoutMasterIdLst>
    <p:handoutMasterId r:id="rId25"/>
  </p:handoutMasterIdLst>
  <p:sldIdLst>
    <p:sldId id="353" r:id="rId3"/>
    <p:sldId id="434" r:id="rId4"/>
    <p:sldId id="443" r:id="rId5"/>
    <p:sldId id="444" r:id="rId6"/>
    <p:sldId id="445" r:id="rId7"/>
    <p:sldId id="446" r:id="rId8"/>
    <p:sldId id="447" r:id="rId9"/>
    <p:sldId id="448" r:id="rId10"/>
    <p:sldId id="449" r:id="rId11"/>
    <p:sldId id="450" r:id="rId12"/>
    <p:sldId id="451" r:id="rId13"/>
    <p:sldId id="452" r:id="rId14"/>
    <p:sldId id="453" r:id="rId15"/>
    <p:sldId id="454" r:id="rId16"/>
    <p:sldId id="460" r:id="rId17"/>
    <p:sldId id="461" r:id="rId18"/>
    <p:sldId id="462" r:id="rId19"/>
    <p:sldId id="464" r:id="rId20"/>
    <p:sldId id="465" r:id="rId21"/>
    <p:sldId id="463" r:id="rId22"/>
    <p:sldId id="43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20D"/>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9261" autoAdjust="0"/>
  </p:normalViewPr>
  <p:slideViewPr>
    <p:cSldViewPr snapToGrid="0" showGuides="1">
      <p:cViewPr varScale="1">
        <p:scale>
          <a:sx n="115" d="100"/>
          <a:sy n="115" d="100"/>
        </p:scale>
        <p:origin x="636" y="126"/>
      </p:cViewPr>
      <p:guideLst>
        <p:guide orient="horz" pos="242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4E1D14-E9AE-409B-A6B5-28C88E526931}" type="datetimeFigureOut">
              <a:rPr lang="tr-TR" smtClean="0"/>
              <a:t>14.03.2025</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0F6EFB-6A06-4F35-B6D2-828E606BBC80}" type="slidenum">
              <a:rPr lang="tr-TR" smtClean="0"/>
              <a:t>‹#›</a:t>
            </a:fld>
            <a:endParaRPr lang="tr-TR"/>
          </a:p>
        </p:txBody>
      </p:sp>
    </p:spTree>
    <p:extLst>
      <p:ext uri="{BB962C8B-B14F-4D97-AF65-F5344CB8AC3E}">
        <p14:creationId xmlns:p14="http://schemas.microsoft.com/office/powerpoint/2010/main" val="35351181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387A53-5F07-4AC5-8610-AEAC1847BC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E2EC8DB-58DA-4222-A19E-9D5D1F273A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EDF76F9-432D-4109-9CEC-825FCFE3566F}"/>
              </a:ext>
            </a:extLst>
          </p:cNvPr>
          <p:cNvSpPr>
            <a:spLocks noGrp="1"/>
          </p:cNvSpPr>
          <p:nvPr>
            <p:ph type="dt" sz="half" idx="10"/>
          </p:nvPr>
        </p:nvSpPr>
        <p:spPr>
          <a:xfrm>
            <a:off x="838200" y="6356350"/>
            <a:ext cx="2743200" cy="365125"/>
          </a:xfrm>
          <a:prstGeom prst="rect">
            <a:avLst/>
          </a:prstGeom>
        </p:spPr>
        <p:txBody>
          <a:bodyPr/>
          <a:lstStyle/>
          <a:p>
            <a:fld id="{E3D6D3B3-9E7E-4CAC-B116-E92AF22439A3}" type="datetime1">
              <a:rPr lang="tr-TR" smtClean="0"/>
              <a:t>14.03.2025</a:t>
            </a:fld>
            <a:endParaRPr lang="tr-TR"/>
          </a:p>
        </p:txBody>
      </p:sp>
      <p:sp>
        <p:nvSpPr>
          <p:cNvPr id="5" name="Alt Bilgi Yer Tutucusu 4">
            <a:extLst>
              <a:ext uri="{FF2B5EF4-FFF2-40B4-BE49-F238E27FC236}">
                <a16:creationId xmlns:a16="http://schemas.microsoft.com/office/drawing/2014/main" id="{67CD131E-2E64-4137-88CC-EF615DDD38A5}"/>
              </a:ext>
            </a:extLst>
          </p:cNvPr>
          <p:cNvSpPr>
            <a:spLocks noGrp="1"/>
          </p:cNvSpPr>
          <p:nvPr>
            <p:ph type="ftr" sz="quarter" idx="11"/>
          </p:nvPr>
        </p:nvSpPr>
        <p:spPr>
          <a:xfrm>
            <a:off x="4038600" y="6356350"/>
            <a:ext cx="4114800" cy="365125"/>
          </a:xfrm>
          <a:prstGeom prst="rect">
            <a:avLst/>
          </a:prstGeom>
        </p:spPr>
        <p:txBody>
          <a:bodyPr/>
          <a:lstStyle/>
          <a:p>
            <a:r>
              <a:rPr lang="tr-TR" smtClean="0"/>
              <a:t>Çağ Üniversitesi 2021 - 2022</a:t>
            </a:r>
            <a:endParaRPr lang="tr-TR"/>
          </a:p>
        </p:txBody>
      </p:sp>
      <p:sp>
        <p:nvSpPr>
          <p:cNvPr id="6" name="Slayt Numarası Yer Tutucusu 5">
            <a:extLst>
              <a:ext uri="{FF2B5EF4-FFF2-40B4-BE49-F238E27FC236}">
                <a16:creationId xmlns:a16="http://schemas.microsoft.com/office/drawing/2014/main" id="{8F31DD39-7C08-4925-A5E4-BFF31371E31E}"/>
              </a:ext>
            </a:extLst>
          </p:cNvPr>
          <p:cNvSpPr>
            <a:spLocks noGrp="1"/>
          </p:cNvSpPr>
          <p:nvPr>
            <p:ph type="sldNum" sz="quarter" idx="12"/>
          </p:nvPr>
        </p:nvSpPr>
        <p:spPr>
          <a:xfrm>
            <a:off x="8610600" y="6356350"/>
            <a:ext cx="2743200" cy="365125"/>
          </a:xfrm>
          <a:prstGeom prst="rect">
            <a:avLst/>
          </a:prstGeom>
        </p:spPr>
        <p:txBody>
          <a:bodyPr/>
          <a:lstStyle/>
          <a:p>
            <a:fld id="{D7952EEF-FA5D-47A2-A60C-F3DF87C23B8B}" type="slidenum">
              <a:rPr lang="tr-TR" smtClean="0"/>
              <a:t>‹#›</a:t>
            </a:fld>
            <a:endParaRPr lang="tr-TR"/>
          </a:p>
        </p:txBody>
      </p:sp>
    </p:spTree>
    <p:extLst>
      <p:ext uri="{BB962C8B-B14F-4D97-AF65-F5344CB8AC3E}">
        <p14:creationId xmlns:p14="http://schemas.microsoft.com/office/powerpoint/2010/main" val="13838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id="{6725E0BD-61A5-4FFA-865C-940D100A09A4}"/>
              </a:ext>
            </a:extLst>
          </p:cNvPr>
          <p:cNvSpPr>
            <a:spLocks noGrp="1"/>
          </p:cNvSpPr>
          <p:nvPr>
            <p:ph type="pic" idx="15" hasCustomPrompt="1"/>
          </p:nvPr>
        </p:nvSpPr>
        <p:spPr>
          <a:xfrm>
            <a:off x="0"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118FFEBA-0F02-4AE7-9B68-4CBE6F986B78}"/>
              </a:ext>
            </a:extLst>
          </p:cNvPr>
          <p:cNvSpPr>
            <a:spLocks noGrp="1"/>
          </p:cNvSpPr>
          <p:nvPr>
            <p:ph type="pic" idx="16" hasCustomPrompt="1"/>
          </p:nvPr>
        </p:nvSpPr>
        <p:spPr>
          <a:xfrm>
            <a:off x="2938732"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EBD3096E-D895-4651-A641-CDD403904CEC}"/>
              </a:ext>
            </a:extLst>
          </p:cNvPr>
          <p:cNvSpPr>
            <a:spLocks noGrp="1"/>
          </p:cNvSpPr>
          <p:nvPr>
            <p:ph type="pic" idx="17" hasCustomPrompt="1"/>
          </p:nvPr>
        </p:nvSpPr>
        <p:spPr>
          <a:xfrm>
            <a:off x="5877464" y="3959525"/>
            <a:ext cx="2812211" cy="2898475"/>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1BAEE0-A4ED-444D-A1A7-ACD7E81AD045}"/>
              </a:ext>
            </a:extLst>
          </p:cNvPr>
          <p:cNvGrpSpPr/>
          <p:nvPr userDrawn="1"/>
        </p:nvGrpSpPr>
        <p:grpSpPr>
          <a:xfrm>
            <a:off x="580088" y="2536288"/>
            <a:ext cx="5265908" cy="2893260"/>
            <a:chOff x="-548507" y="477868"/>
            <a:chExt cx="11570449" cy="6357177"/>
          </a:xfrm>
        </p:grpSpPr>
        <p:sp>
          <p:nvSpPr>
            <p:cNvPr id="3" name="Freeform: Shape 2">
              <a:extLst>
                <a:ext uri="{FF2B5EF4-FFF2-40B4-BE49-F238E27FC236}">
                  <a16:creationId xmlns:a16="http://schemas.microsoft.com/office/drawing/2014/main" id="{79062AFE-B9CB-431B-BC38-A289DB772C07}"/>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C99FED08-9F34-4CEB-9CD9-D808346EC0B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9F4BD188-CC50-4158-98A4-AAC9609C12D1}"/>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A15DB1C-FF77-4E6F-9E3C-7F5B13BD5B9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97AD2396-1849-4318-A0B4-40A89BBF45F5}"/>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B8764B3D-37D2-41EC-900D-8AF407CA428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0A3753AC-05A2-4A25-8665-2221B1F761D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088FA50-6991-4AF6-8E7E-FD83F9467231}"/>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2CC9944-EDE5-48AE-980F-7BBBF97BD087}"/>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123EFC7A-B461-4CF2-9489-0E5ACD82B61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5E4FF21-96D3-4707-98F7-6753D8EAD399}"/>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B536C619-4F62-438C-B42D-16EF24F9E307}"/>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0E489B28-E610-4693-A003-DD91CC0488A4}"/>
              </a:ext>
            </a:extLst>
          </p:cNvPr>
          <p:cNvSpPr>
            <a:spLocks noGrp="1"/>
          </p:cNvSpPr>
          <p:nvPr>
            <p:ph type="pic" sz="quarter" idx="14" hasCustomPrompt="1"/>
          </p:nvPr>
        </p:nvSpPr>
        <p:spPr>
          <a:xfrm>
            <a:off x="1287579" y="2692223"/>
            <a:ext cx="3879644" cy="235170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2F09EACF-7301-4216-9D42-E5392B36C1C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F1678-ABE6-4DF1-92C9-331A124F5CC7}"/>
              </a:ext>
            </a:extLst>
          </p:cNvPr>
          <p:cNvSpPr/>
          <p:nvPr userDrawn="1"/>
        </p:nvSpPr>
        <p:spPr>
          <a:xfrm>
            <a:off x="1" y="0"/>
            <a:ext cx="38840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5">
            <a:extLst>
              <a:ext uri="{FF2B5EF4-FFF2-40B4-BE49-F238E27FC236}">
                <a16:creationId xmlns:a16="http://schemas.microsoft.com/office/drawing/2014/main" id="{B97310DF-B6B0-4C3C-BA3E-489420A32181}"/>
              </a:ext>
            </a:extLst>
          </p:cNvPr>
          <p:cNvGrpSpPr/>
          <p:nvPr userDrawn="1"/>
        </p:nvGrpSpPr>
        <p:grpSpPr>
          <a:xfrm>
            <a:off x="4484680" y="2739753"/>
            <a:ext cx="2029599" cy="3505672"/>
            <a:chOff x="1438761" y="2033015"/>
            <a:chExt cx="1980000" cy="3420000"/>
          </a:xfrm>
        </p:grpSpPr>
        <p:sp>
          <p:nvSpPr>
            <p:cNvPr id="4" name="Rounded Rectangle 41">
              <a:extLst>
                <a:ext uri="{FF2B5EF4-FFF2-40B4-BE49-F238E27FC236}">
                  <a16:creationId xmlns:a16="http://schemas.microsoft.com/office/drawing/2014/main" id="{B61CE415-73B8-4D2A-A1AB-DABC4F7BB2AD}"/>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ectangle 42">
              <a:extLst>
                <a:ext uri="{FF2B5EF4-FFF2-40B4-BE49-F238E27FC236}">
                  <a16:creationId xmlns:a16="http://schemas.microsoft.com/office/drawing/2014/main" id="{EDF8955B-0866-490C-9582-2B8E2224663D}"/>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 name="Group 6">
              <a:extLst>
                <a:ext uri="{FF2B5EF4-FFF2-40B4-BE49-F238E27FC236}">
                  <a16:creationId xmlns:a16="http://schemas.microsoft.com/office/drawing/2014/main" id="{E0A25EC8-F7AE-4ED5-9EB2-E3252715F40B}"/>
                </a:ext>
              </a:extLst>
            </p:cNvPr>
            <p:cNvGrpSpPr/>
            <p:nvPr userDrawn="1"/>
          </p:nvGrpSpPr>
          <p:grpSpPr>
            <a:xfrm>
              <a:off x="2332851" y="5138854"/>
              <a:ext cx="191820" cy="211002"/>
              <a:chOff x="2453209" y="5151638"/>
              <a:chExt cx="191820" cy="211002"/>
            </a:xfrm>
          </p:grpSpPr>
          <p:sp>
            <p:nvSpPr>
              <p:cNvPr id="7" name="Oval 44">
                <a:extLst>
                  <a:ext uri="{FF2B5EF4-FFF2-40B4-BE49-F238E27FC236}">
                    <a16:creationId xmlns:a16="http://schemas.microsoft.com/office/drawing/2014/main" id="{10A58890-DAC1-4D69-85FC-B98A820AC9E0}"/>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45">
                <a:extLst>
                  <a:ext uri="{FF2B5EF4-FFF2-40B4-BE49-F238E27FC236}">
                    <a16:creationId xmlns:a16="http://schemas.microsoft.com/office/drawing/2014/main" id="{71D5B425-6479-4E5A-8B5B-DF3F830F719D}"/>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9" name="Group 5">
            <a:extLst>
              <a:ext uri="{FF2B5EF4-FFF2-40B4-BE49-F238E27FC236}">
                <a16:creationId xmlns:a16="http://schemas.microsoft.com/office/drawing/2014/main" id="{F22F0D01-3528-4D20-92A5-9D0EBA7F8C2E}"/>
              </a:ext>
            </a:extLst>
          </p:cNvPr>
          <p:cNvGrpSpPr/>
          <p:nvPr userDrawn="1"/>
        </p:nvGrpSpPr>
        <p:grpSpPr>
          <a:xfrm>
            <a:off x="6976148" y="2739753"/>
            <a:ext cx="2029599" cy="3505672"/>
            <a:chOff x="1438761" y="2033015"/>
            <a:chExt cx="1980000" cy="3420000"/>
          </a:xfrm>
        </p:grpSpPr>
        <p:sp>
          <p:nvSpPr>
            <p:cNvPr id="10" name="Rounded Rectangle 41">
              <a:extLst>
                <a:ext uri="{FF2B5EF4-FFF2-40B4-BE49-F238E27FC236}">
                  <a16:creationId xmlns:a16="http://schemas.microsoft.com/office/drawing/2014/main" id="{21AFB044-FD6E-4AF8-96AB-745B59DDD5A4}"/>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42">
              <a:extLst>
                <a:ext uri="{FF2B5EF4-FFF2-40B4-BE49-F238E27FC236}">
                  <a16:creationId xmlns:a16="http://schemas.microsoft.com/office/drawing/2014/main" id="{6409FE8E-D06A-4B35-BFD3-DD184A079BB7}"/>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6">
              <a:extLst>
                <a:ext uri="{FF2B5EF4-FFF2-40B4-BE49-F238E27FC236}">
                  <a16:creationId xmlns:a16="http://schemas.microsoft.com/office/drawing/2014/main" id="{5CA207E7-E95E-46F5-A8A1-AD533B809BE8}"/>
                </a:ext>
              </a:extLst>
            </p:cNvPr>
            <p:cNvGrpSpPr/>
            <p:nvPr userDrawn="1"/>
          </p:nvGrpSpPr>
          <p:grpSpPr>
            <a:xfrm>
              <a:off x="2332851" y="5138854"/>
              <a:ext cx="191820" cy="211002"/>
              <a:chOff x="2453209" y="5151638"/>
              <a:chExt cx="191820" cy="211002"/>
            </a:xfrm>
          </p:grpSpPr>
          <p:sp>
            <p:nvSpPr>
              <p:cNvPr id="13" name="Oval 44">
                <a:extLst>
                  <a:ext uri="{FF2B5EF4-FFF2-40B4-BE49-F238E27FC236}">
                    <a16:creationId xmlns:a16="http://schemas.microsoft.com/office/drawing/2014/main" id="{D196795B-533F-443E-A9FD-AEB2894BFF76}"/>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45">
                <a:extLst>
                  <a:ext uri="{FF2B5EF4-FFF2-40B4-BE49-F238E27FC236}">
                    <a16:creationId xmlns:a16="http://schemas.microsoft.com/office/drawing/2014/main" id="{7FC5C28D-04C0-4401-B217-13CA4F8A91D1}"/>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15" name="Group 5">
            <a:extLst>
              <a:ext uri="{FF2B5EF4-FFF2-40B4-BE49-F238E27FC236}">
                <a16:creationId xmlns:a16="http://schemas.microsoft.com/office/drawing/2014/main" id="{820ACAAC-DC01-4142-B3A4-08464EFC2E95}"/>
              </a:ext>
            </a:extLst>
          </p:cNvPr>
          <p:cNvGrpSpPr/>
          <p:nvPr userDrawn="1"/>
        </p:nvGrpSpPr>
        <p:grpSpPr>
          <a:xfrm>
            <a:off x="9467615" y="2739753"/>
            <a:ext cx="2029599" cy="3505672"/>
            <a:chOff x="1438761" y="2033015"/>
            <a:chExt cx="1980000" cy="3420000"/>
          </a:xfrm>
        </p:grpSpPr>
        <p:sp>
          <p:nvSpPr>
            <p:cNvPr id="16" name="Rounded Rectangle 41">
              <a:extLst>
                <a:ext uri="{FF2B5EF4-FFF2-40B4-BE49-F238E27FC236}">
                  <a16:creationId xmlns:a16="http://schemas.microsoft.com/office/drawing/2014/main" id="{F4A599C3-B53A-47D9-B643-0693601665B7}"/>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42">
              <a:extLst>
                <a:ext uri="{FF2B5EF4-FFF2-40B4-BE49-F238E27FC236}">
                  <a16:creationId xmlns:a16="http://schemas.microsoft.com/office/drawing/2014/main" id="{C8297C35-1867-4E31-A4CB-1E056B27E393}"/>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6">
              <a:extLst>
                <a:ext uri="{FF2B5EF4-FFF2-40B4-BE49-F238E27FC236}">
                  <a16:creationId xmlns:a16="http://schemas.microsoft.com/office/drawing/2014/main" id="{981654CC-984C-4EB6-8C63-81F1A125D1F1}"/>
                </a:ext>
              </a:extLst>
            </p:cNvPr>
            <p:cNvGrpSpPr/>
            <p:nvPr userDrawn="1"/>
          </p:nvGrpSpPr>
          <p:grpSpPr>
            <a:xfrm>
              <a:off x="2332851" y="5138854"/>
              <a:ext cx="191820" cy="211002"/>
              <a:chOff x="2453209" y="5151638"/>
              <a:chExt cx="191820" cy="211002"/>
            </a:xfrm>
          </p:grpSpPr>
          <p:sp>
            <p:nvSpPr>
              <p:cNvPr id="19" name="Oval 44">
                <a:extLst>
                  <a:ext uri="{FF2B5EF4-FFF2-40B4-BE49-F238E27FC236}">
                    <a16:creationId xmlns:a16="http://schemas.microsoft.com/office/drawing/2014/main" id="{6F17D607-F1C4-4364-874B-335B32EAE676}"/>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ounded Rectangle 45">
                <a:extLst>
                  <a:ext uri="{FF2B5EF4-FFF2-40B4-BE49-F238E27FC236}">
                    <a16:creationId xmlns:a16="http://schemas.microsoft.com/office/drawing/2014/main" id="{44F5E29D-F731-4A5B-986D-4229461BC256}"/>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1" name="Picture Placeholder 2">
            <a:extLst>
              <a:ext uri="{FF2B5EF4-FFF2-40B4-BE49-F238E27FC236}">
                <a16:creationId xmlns:a16="http://schemas.microsoft.com/office/drawing/2014/main" id="{9A1695C9-85F6-4760-8539-3631CCA00268}"/>
              </a:ext>
            </a:extLst>
          </p:cNvPr>
          <p:cNvSpPr>
            <a:spLocks noGrp="1"/>
          </p:cNvSpPr>
          <p:nvPr>
            <p:ph type="pic" idx="16" hasCustomPrompt="1"/>
          </p:nvPr>
        </p:nvSpPr>
        <p:spPr>
          <a:xfrm>
            <a:off x="4583669"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0" name="Picture Placeholder 2">
            <a:extLst>
              <a:ext uri="{FF2B5EF4-FFF2-40B4-BE49-F238E27FC236}">
                <a16:creationId xmlns:a16="http://schemas.microsoft.com/office/drawing/2014/main" id="{ACBD4965-6F82-47DB-8F4B-43A1E51F48A5}"/>
              </a:ext>
            </a:extLst>
          </p:cNvPr>
          <p:cNvSpPr>
            <a:spLocks noGrp="1"/>
          </p:cNvSpPr>
          <p:nvPr>
            <p:ph type="pic" idx="17" hasCustomPrompt="1"/>
          </p:nvPr>
        </p:nvSpPr>
        <p:spPr>
          <a:xfrm>
            <a:off x="7074446"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1" name="Picture Placeholder 2">
            <a:extLst>
              <a:ext uri="{FF2B5EF4-FFF2-40B4-BE49-F238E27FC236}">
                <a16:creationId xmlns:a16="http://schemas.microsoft.com/office/drawing/2014/main" id="{60E75232-41AF-4527-9D75-F5DCBC0B6766}"/>
              </a:ext>
            </a:extLst>
          </p:cNvPr>
          <p:cNvSpPr>
            <a:spLocks noGrp="1"/>
          </p:cNvSpPr>
          <p:nvPr>
            <p:ph type="pic" idx="18" hasCustomPrompt="1"/>
          </p:nvPr>
        </p:nvSpPr>
        <p:spPr>
          <a:xfrm>
            <a:off x="9565222"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8837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rgbClr val="00B0F0"/>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8" r:id="rId5"/>
    <p:sldLayoutId id="2147483679" r:id="rId6"/>
    <p:sldLayoutId id="2147483680" r:id="rId7"/>
    <p:sldLayoutId id="2147483682" r:id="rId8"/>
    <p:sldLayoutId id="2147483683" r:id="rId9"/>
    <p:sldLayoutId id="2147483684" r:id="rId10"/>
    <p:sldLayoutId id="2147483686" r:id="rId11"/>
    <p:sldLayoutId id="2147483687" r:id="rId12"/>
    <p:sldLayoutId id="2147483688" r:id="rId13"/>
    <p:sldLayoutId id="2147483671" r:id="rId14"/>
    <p:sldLayoutId id="2147483672" r:id="rId15"/>
    <p:sldLayoutId id="2147483691"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rgbClr val="00B0F0"/>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0" name="Rectangle 169">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 name="Group 171">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rgbClr val="0070C0"/>
          </a:solidFill>
        </p:grpSpPr>
        <p:sp>
          <p:nvSpPr>
            <p:cNvPr id="173" name="Rectangle 172">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tangle 17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7" name="Rectangle 176">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6">
            <a:extLst>
              <a:ext uri="{FF2B5EF4-FFF2-40B4-BE49-F238E27FC236}">
                <a16:creationId xmlns:a16="http://schemas.microsoft.com/office/drawing/2014/main" id="{EF0EEBAF-3BD3-4E13-96AA-6288671CEBF1}"/>
              </a:ext>
            </a:extLst>
          </p:cNvPr>
          <p:cNvSpPr txBox="1"/>
          <p:nvPr/>
        </p:nvSpPr>
        <p:spPr>
          <a:xfrm>
            <a:off x="1252729" y="3791638"/>
            <a:ext cx="4112124" cy="461665"/>
          </a:xfrm>
          <a:prstGeom prst="rect">
            <a:avLst/>
          </a:prstGeom>
          <a:noFill/>
        </p:spPr>
        <p:txBody>
          <a:bodyPr wrap="square" rtlCol="0">
            <a:spAutoFit/>
          </a:bodyPr>
          <a:lstStyle/>
          <a:p>
            <a:pPr algn="ctr"/>
            <a:r>
              <a:rPr lang="tr-TR" altLang="ko-KR" sz="2400" dirty="0" smtClean="0">
                <a:latin typeface="Calibri" panose="020F0502020204030204" pitchFamily="34" charset="0"/>
                <a:cs typeface="Arial" pitchFamily="34" charset="0"/>
              </a:rPr>
              <a:t>Dr. </a:t>
            </a:r>
            <a:r>
              <a:rPr lang="tr-TR" altLang="ko-KR" sz="2400" dirty="0" err="1" smtClean="0">
                <a:latin typeface="Calibri" panose="020F0502020204030204" pitchFamily="34" charset="0"/>
                <a:cs typeface="Arial" pitchFamily="34" charset="0"/>
              </a:rPr>
              <a:t>Öğr</a:t>
            </a:r>
            <a:r>
              <a:rPr lang="tr-TR" altLang="ko-KR" sz="2400" dirty="0" smtClean="0">
                <a:latin typeface="Calibri" panose="020F0502020204030204" pitchFamily="34" charset="0"/>
                <a:cs typeface="Arial" pitchFamily="34" charset="0"/>
              </a:rPr>
              <a:t>. Üyesi Taylan Tutkunca</a:t>
            </a:r>
          </a:p>
        </p:txBody>
      </p:sp>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809" y="730504"/>
            <a:ext cx="6016707" cy="135113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04" y="2409934"/>
            <a:ext cx="6005595" cy="33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887972" y="2288400"/>
            <a:ext cx="4869179" cy="1569660"/>
          </a:xfrm>
          <a:prstGeom prst="rect">
            <a:avLst/>
          </a:prstGeom>
          <a:noFill/>
        </p:spPr>
        <p:txBody>
          <a:bodyPr wrap="square" rtlCol="0">
            <a:spAutoFit/>
          </a:bodyPr>
          <a:lstStyle/>
          <a:p>
            <a:pPr algn="ctr"/>
            <a:r>
              <a:rPr lang="tr-TR" sz="3200" b="1" dirty="0" smtClean="0">
                <a:latin typeface="Calibri" panose="020F0502020204030204" pitchFamily="34" charset="0"/>
              </a:rPr>
              <a:t>SOSYAL SORUMLULUK</a:t>
            </a:r>
          </a:p>
          <a:p>
            <a:pPr algn="ctr"/>
            <a:r>
              <a:rPr lang="tr-TR" sz="3200" b="1" dirty="0" smtClean="0">
                <a:latin typeface="Calibri" panose="020F0502020204030204" pitchFamily="34" charset="0"/>
              </a:rPr>
              <a:t>VE</a:t>
            </a:r>
          </a:p>
          <a:p>
            <a:pPr algn="ctr"/>
            <a:r>
              <a:rPr lang="tr-TR" sz="3200" b="1" dirty="0" smtClean="0">
                <a:latin typeface="Calibri" panose="020F0502020204030204" pitchFamily="34" charset="0"/>
              </a:rPr>
              <a:t>İŞ ETİĞİ</a:t>
            </a:r>
            <a:endParaRPr lang="tr-TR" sz="3200" b="1" dirty="0">
              <a:latin typeface="Calibri" panose="020F0502020204030204" pitchFamily="34" charset="0"/>
            </a:endParaRPr>
          </a:p>
        </p:txBody>
      </p:sp>
      <p:sp>
        <p:nvSpPr>
          <p:cNvPr id="15" name="椭圆 141"/>
          <p:cNvSpPr/>
          <p:nvPr/>
        </p:nvSpPr>
        <p:spPr>
          <a:xfrm>
            <a:off x="-2813378" y="-2453986"/>
            <a:ext cx="5328592" cy="5328592"/>
          </a:xfrm>
          <a:prstGeom prst="ellips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椭圆 137"/>
          <p:cNvSpPr/>
          <p:nvPr/>
        </p:nvSpPr>
        <p:spPr>
          <a:xfrm>
            <a:off x="-1487832" y="3906095"/>
            <a:ext cx="4046996" cy="3982759"/>
          </a:xfrm>
          <a:prstGeom prst="ellipse">
            <a:avLst/>
          </a:prstGeom>
          <a:solidFill>
            <a:srgbClr val="00B05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6" name="Text Placeholder 1">
            <a:extLst>
              <a:ext uri="{FF2B5EF4-FFF2-40B4-BE49-F238E27FC236}">
                <a16:creationId xmlns:a16="http://schemas.microsoft.com/office/drawing/2014/main" id="{D735F7F3-C1B5-4B60-A00A-4EB618DDFB5A}"/>
              </a:ext>
            </a:extLst>
          </p:cNvPr>
          <p:cNvSpPr txBox="1">
            <a:spLocks/>
          </p:cNvSpPr>
          <p:nvPr/>
        </p:nvSpPr>
        <p:spPr>
          <a:xfrm>
            <a:off x="5684905" y="-634"/>
            <a:ext cx="5012766" cy="391886"/>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2024-2025</a:t>
            </a:r>
            <a:endParaRPr lang="en-US" sz="2000" dirty="0">
              <a:solidFill>
                <a:schemeClr val="bg1"/>
              </a:solidFill>
            </a:endParaRPr>
          </a:p>
        </p:txBody>
      </p:sp>
      <p:sp>
        <p:nvSpPr>
          <p:cNvPr id="17" name="Text Placeholder 1">
            <a:extLst>
              <a:ext uri="{FF2B5EF4-FFF2-40B4-BE49-F238E27FC236}">
                <a16:creationId xmlns:a16="http://schemas.microsoft.com/office/drawing/2014/main" id="{D735F7F3-C1B5-4B60-A00A-4EB618DDFB5A}"/>
              </a:ext>
            </a:extLst>
          </p:cNvPr>
          <p:cNvSpPr txBox="1">
            <a:spLocks/>
          </p:cNvSpPr>
          <p:nvPr/>
        </p:nvSpPr>
        <p:spPr>
          <a:xfrm>
            <a:off x="5684905" y="6408964"/>
            <a:ext cx="5012764" cy="448401"/>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smtClean="0">
                <a:solidFill>
                  <a:schemeClr val="bg1"/>
                </a:solidFill>
              </a:rPr>
              <a:t>MESLEK YÜKSEKOKULU</a:t>
            </a:r>
            <a:endParaRPr lang="en-US" sz="2000" dirty="0">
              <a:solidFill>
                <a:schemeClr val="bg1"/>
              </a:solidFill>
            </a:endParaRPr>
          </a:p>
        </p:txBody>
      </p:sp>
    </p:spTree>
    <p:extLst>
      <p:ext uri="{BB962C8B-B14F-4D97-AF65-F5344CB8AC3E}">
        <p14:creationId xmlns:p14="http://schemas.microsoft.com/office/powerpoint/2010/main" val="2268237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0-#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10" presetClass="entr" presetSubtype="0" fill="hold"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250"/>
                                        <p:tgtEl>
                                          <p:spTgt spid="12"/>
                                        </p:tgtEl>
                                      </p:cBhvr>
                                    </p:animEffect>
                                  </p:childTnLst>
                                </p:cTn>
                              </p:par>
                              <p:par>
                                <p:cTn id="17" presetID="10" presetClass="entr" presetSubtype="0" fill="hold" nodeType="withEffect">
                                  <p:stCondLst>
                                    <p:cond delay="25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250"/>
                                        <p:tgtEl>
                                          <p:spTgt spid="1026"/>
                                        </p:tgtEl>
                                      </p:cBhvr>
                                    </p:animEffect>
                                  </p:childTnLst>
                                </p:cTn>
                              </p:par>
                            </p:childTnLst>
                          </p:cTn>
                        </p:par>
                        <p:par>
                          <p:cTn id="20" fill="hold">
                            <p:stCondLst>
                              <p:cond delay="3250"/>
                            </p:stCondLst>
                            <p:childTnLst>
                              <p:par>
                                <p:cTn id="21" presetID="31" presetClass="entr" presetSubtype="0"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 calcmode="lin" valueType="num">
                                      <p:cBhvr>
                                        <p:cTn id="25" dur="500" fill="hold"/>
                                        <p:tgtEl>
                                          <p:spTgt spid="15"/>
                                        </p:tgtEl>
                                        <p:attrNameLst>
                                          <p:attrName>style.rotation</p:attrName>
                                        </p:attrNameLst>
                                      </p:cBhvr>
                                      <p:tavLst>
                                        <p:tav tm="0">
                                          <p:val>
                                            <p:fltVal val="90"/>
                                          </p:val>
                                        </p:tav>
                                        <p:tav tm="100000">
                                          <p:val>
                                            <p:fltVal val="0"/>
                                          </p:val>
                                        </p:tav>
                                      </p:tavLst>
                                    </p:anim>
                                    <p:animEffect transition="in" filter="fade">
                                      <p:cBhvr>
                                        <p:cTn id="26" dur="500"/>
                                        <p:tgtEl>
                                          <p:spTgt spid="15"/>
                                        </p:tgtEl>
                                      </p:cBhvr>
                                    </p:animEffect>
                                  </p:childTnLst>
                                </p:cTn>
                              </p:par>
                              <p:par>
                                <p:cTn id="27" presetID="31" presetClass="entr" presetSubtype="0"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90"/>
                                          </p:val>
                                        </p:tav>
                                        <p:tav tm="100000">
                                          <p:val>
                                            <p:fltVal val="0"/>
                                          </p:val>
                                        </p:tav>
                                      </p:tavLst>
                                    </p:anim>
                                    <p:animEffect transition="in" filter="fade">
                                      <p:cBhvr>
                                        <p:cTn id="32" dur="500"/>
                                        <p:tgtEl>
                                          <p:spTgt spid="18"/>
                                        </p:tgtEl>
                                      </p:cBhvr>
                                    </p:animEffect>
                                  </p:childTnLst>
                                </p:cTn>
                              </p:par>
                            </p:childTnLst>
                          </p:cTn>
                        </p:par>
                        <p:par>
                          <p:cTn id="33" fill="hold">
                            <p:stCondLst>
                              <p:cond delay="4000"/>
                            </p:stCondLst>
                            <p:childTnLst>
                              <p:par>
                                <p:cTn id="34" presetID="2" presetClass="entr" presetSubtype="8" fill="hold" grpId="0" nodeType="afterEffect">
                                  <p:stCondLst>
                                    <p:cond delay="25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000" fill="hold"/>
                                        <p:tgtEl>
                                          <p:spTgt spid="4"/>
                                        </p:tgtEl>
                                        <p:attrNameLst>
                                          <p:attrName>ppt_x</p:attrName>
                                        </p:attrNameLst>
                                      </p:cBhvr>
                                      <p:tavLst>
                                        <p:tav tm="0">
                                          <p:val>
                                            <p:strVal val="0-#ppt_w/2"/>
                                          </p:val>
                                        </p:tav>
                                        <p:tav tm="100000">
                                          <p:val>
                                            <p:strVal val="#ppt_x"/>
                                          </p:val>
                                        </p:tav>
                                      </p:tavLst>
                                    </p:anim>
                                    <p:anim calcmode="lin" valueType="num">
                                      <p:cBhvr additive="base">
                                        <p:cTn id="37" dur="10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1+#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5" grpId="0" animBg="1"/>
      <p:bldP spid="18" grpId="0" animBg="1"/>
      <p:bldP spid="16"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158337"/>
            <a:ext cx="5623655" cy="461665"/>
          </a:xfrm>
          <a:prstGeom prst="rect">
            <a:avLst/>
          </a:prstGeom>
        </p:spPr>
        <p:txBody>
          <a:bodyPr wrap="none">
            <a:spAutoFit/>
          </a:bodyPr>
          <a:lstStyle/>
          <a:p>
            <a:r>
              <a:rPr lang="da-DK" sz="2400" b="1" dirty="0">
                <a:solidFill>
                  <a:srgbClr val="FF0000"/>
                </a:solidFill>
              </a:rPr>
              <a:t>Haksız Rekabetin Türleri ve Örnekleri</a:t>
            </a:r>
            <a:endParaRPr lang="tr-TR" sz="2400" b="1" dirty="0">
              <a:solidFill>
                <a:srgbClr val="FF0000"/>
              </a:solidFill>
            </a:endParaRPr>
          </a:p>
        </p:txBody>
      </p:sp>
      <p:sp>
        <p:nvSpPr>
          <p:cNvPr id="5" name="Dikdörtgen 4"/>
          <p:cNvSpPr/>
          <p:nvPr/>
        </p:nvSpPr>
        <p:spPr>
          <a:xfrm>
            <a:off x="548640" y="1764186"/>
            <a:ext cx="11272058" cy="3785652"/>
          </a:xfrm>
          <a:prstGeom prst="rect">
            <a:avLst/>
          </a:prstGeom>
        </p:spPr>
        <p:txBody>
          <a:bodyPr wrap="square">
            <a:spAutoFit/>
          </a:bodyPr>
          <a:lstStyle/>
          <a:p>
            <a:pPr algn="just"/>
            <a:r>
              <a:rPr lang="tr-TR" sz="2000" b="1" dirty="0" smtClean="0">
                <a:solidFill>
                  <a:srgbClr val="0070C0"/>
                </a:solidFill>
              </a:rPr>
              <a:t>1- Yanıltıcı </a:t>
            </a:r>
            <a:r>
              <a:rPr lang="tr-TR" sz="2000" b="1" dirty="0">
                <a:solidFill>
                  <a:srgbClr val="0070C0"/>
                </a:solidFill>
              </a:rPr>
              <a:t>Reklam ve Tüketiciyi Kandırma</a:t>
            </a:r>
          </a:p>
          <a:p>
            <a:pPr algn="just"/>
            <a:r>
              <a:rPr lang="tr-TR" sz="2000" dirty="0"/>
              <a:t>Yanıltıcı reklam, bir ürünün veya hizmetin gerçekte olduğundan farklı gösterilerek tüketiciyi aldatmasıdır</a:t>
            </a:r>
            <a:r>
              <a:rPr lang="tr-TR" sz="2000" dirty="0" smtClean="0"/>
              <a:t>.</a:t>
            </a:r>
          </a:p>
          <a:p>
            <a:pPr algn="just"/>
            <a:endParaRPr lang="tr-TR" sz="2000" dirty="0"/>
          </a:p>
          <a:p>
            <a:pPr algn="just"/>
            <a:r>
              <a:rPr lang="tr-TR" sz="2000" b="1" dirty="0" smtClean="0">
                <a:solidFill>
                  <a:srgbClr val="00B050"/>
                </a:solidFill>
              </a:rPr>
              <a:t>📌</a:t>
            </a:r>
            <a:r>
              <a:rPr lang="tr-TR" sz="2000" b="1" dirty="0" smtClean="0"/>
              <a:t> </a:t>
            </a:r>
            <a:r>
              <a:rPr lang="tr-TR" sz="2000" dirty="0" smtClean="0"/>
              <a:t>Bir </a:t>
            </a:r>
            <a:r>
              <a:rPr lang="tr-TR" sz="2000" dirty="0"/>
              <a:t>mama markasının "Zekâyı %50 artırır" gibi bilimsel kanıtlara dayanmayan iddialar içeren reklam yapması</a:t>
            </a:r>
            <a:r>
              <a:rPr lang="tr-TR" sz="2000" dirty="0" smtClean="0"/>
              <a:t>.</a:t>
            </a:r>
          </a:p>
          <a:p>
            <a:pPr algn="just"/>
            <a:endParaRPr lang="tr-TR" sz="2000" dirty="0"/>
          </a:p>
          <a:p>
            <a:pPr algn="just"/>
            <a:r>
              <a:rPr lang="tr-TR" sz="2000" b="1" dirty="0" smtClean="0">
                <a:solidFill>
                  <a:srgbClr val="00B050"/>
                </a:solidFill>
              </a:rPr>
              <a:t>📌</a:t>
            </a:r>
            <a:r>
              <a:rPr lang="tr-TR" sz="2000" b="1" dirty="0"/>
              <a:t> </a:t>
            </a:r>
            <a:r>
              <a:rPr lang="tr-TR" sz="2000" dirty="0" smtClean="0"/>
              <a:t>Bir </a:t>
            </a:r>
            <a:r>
              <a:rPr lang="tr-TR" sz="2000" dirty="0"/>
              <a:t>yabancı dil kursunun "Sadece 1 ayda ana dil seviyesinde İngilizce konuşun!" gibi gerçekçi olmayan vaatlerle öğrenci çekmeye çalışması</a:t>
            </a:r>
            <a:r>
              <a:rPr lang="tr-TR" sz="2000" dirty="0" smtClean="0"/>
              <a:t>.</a:t>
            </a:r>
          </a:p>
          <a:p>
            <a:pPr algn="just"/>
            <a:endParaRPr lang="tr-TR" sz="2000" dirty="0"/>
          </a:p>
          <a:p>
            <a:pPr algn="just"/>
            <a:r>
              <a:rPr lang="tr-TR" sz="2000" b="1" dirty="0" smtClean="0">
                <a:solidFill>
                  <a:srgbClr val="00B050"/>
                </a:solidFill>
              </a:rPr>
              <a:t>📌</a:t>
            </a:r>
            <a:r>
              <a:rPr lang="tr-TR" sz="2000" b="1" dirty="0"/>
              <a:t> </a:t>
            </a:r>
            <a:r>
              <a:rPr lang="tr-TR" sz="2000" dirty="0" smtClean="0"/>
              <a:t>Bir </a:t>
            </a:r>
            <a:r>
              <a:rPr lang="tr-TR" sz="2000" dirty="0"/>
              <a:t>iş güvenliği ekipmanı üreticisinin, sertifikasız ve test edilmemiş ürünleri "%100 koruma sağlar" diyerek piyasaya sürmesi</a:t>
            </a:r>
            <a:r>
              <a:rPr lang="tr-TR" sz="2000" dirty="0" smtClean="0"/>
              <a:t>.</a:t>
            </a:r>
            <a:endParaRPr lang="tr-TR" sz="2000" dirty="0"/>
          </a:p>
        </p:txBody>
      </p:sp>
    </p:spTree>
    <p:extLst>
      <p:ext uri="{BB962C8B-B14F-4D97-AF65-F5344CB8AC3E}">
        <p14:creationId xmlns:p14="http://schemas.microsoft.com/office/powerpoint/2010/main" val="296722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593322"/>
            <a:ext cx="11338560" cy="4093428"/>
          </a:xfrm>
          <a:prstGeom prst="rect">
            <a:avLst/>
          </a:prstGeom>
        </p:spPr>
        <p:txBody>
          <a:bodyPr wrap="square">
            <a:spAutoFit/>
          </a:bodyPr>
          <a:lstStyle/>
          <a:p>
            <a:pPr algn="just"/>
            <a:r>
              <a:rPr lang="tr-TR" sz="2000" b="1" dirty="0" smtClean="0">
                <a:solidFill>
                  <a:srgbClr val="0070C0"/>
                </a:solidFill>
              </a:rPr>
              <a:t>2- Rakipleri </a:t>
            </a:r>
            <a:r>
              <a:rPr lang="tr-TR" sz="2000" b="1" dirty="0">
                <a:solidFill>
                  <a:srgbClr val="0070C0"/>
                </a:solidFill>
              </a:rPr>
              <a:t>Kötüleme ve İtibarını </a:t>
            </a:r>
            <a:r>
              <a:rPr lang="tr-TR" sz="2000" b="1" dirty="0" smtClean="0">
                <a:solidFill>
                  <a:srgbClr val="0070C0"/>
                </a:solidFill>
              </a:rPr>
              <a:t>Zedeleme</a:t>
            </a:r>
          </a:p>
          <a:p>
            <a:pPr algn="just"/>
            <a:endParaRPr lang="tr-TR" sz="2000" b="1" dirty="0">
              <a:solidFill>
                <a:srgbClr val="0070C0"/>
              </a:solidFill>
            </a:endParaRPr>
          </a:p>
          <a:p>
            <a:pPr algn="just"/>
            <a:r>
              <a:rPr lang="tr-TR" sz="2000" dirty="0"/>
              <a:t>Bazı şirketler, doğrudan rakiplerini kötüleyerek onların pazar payını düşürmeye çalışır. Bu durum etik olmadığı gibi birçok ülkede yasa </a:t>
            </a:r>
            <a:r>
              <a:rPr lang="tr-TR" sz="2000" dirty="0" smtClean="0"/>
              <a:t>dışıdır.</a:t>
            </a:r>
          </a:p>
          <a:p>
            <a:pPr algn="just"/>
            <a:endParaRPr lang="tr-TR" sz="2000" dirty="0"/>
          </a:p>
          <a:p>
            <a:pPr algn="just"/>
            <a:r>
              <a:rPr lang="tr-TR" sz="2000" b="1" dirty="0">
                <a:solidFill>
                  <a:srgbClr val="00B050"/>
                </a:solidFill>
              </a:rPr>
              <a:t>📌</a:t>
            </a:r>
            <a:r>
              <a:rPr lang="tr-TR" sz="2000" b="1" dirty="0"/>
              <a:t> </a:t>
            </a:r>
            <a:r>
              <a:rPr lang="tr-TR" sz="2000" dirty="0" smtClean="0"/>
              <a:t>Bir </a:t>
            </a:r>
            <a:r>
              <a:rPr lang="tr-TR" sz="2000" dirty="0"/>
              <a:t>anaokulunun rakip </a:t>
            </a:r>
            <a:r>
              <a:rPr lang="tr-TR" sz="2000" dirty="0" smtClean="0"/>
              <a:t>okullar </a:t>
            </a:r>
            <a:r>
              <a:rPr lang="tr-TR" sz="2000" dirty="0"/>
              <a:t>hakkında "Bizim dışımızdaki kreşlerde hijyen standartları çok kötü" şeklinde asılsız iddialar </a:t>
            </a:r>
            <a:r>
              <a:rPr lang="tr-TR" sz="2000" dirty="0" smtClean="0"/>
              <a:t>yayması.</a:t>
            </a:r>
          </a:p>
          <a:p>
            <a:pPr algn="just"/>
            <a:endParaRPr lang="tr-TR" sz="2000" dirty="0"/>
          </a:p>
          <a:p>
            <a:pPr algn="just"/>
            <a:r>
              <a:rPr lang="tr-TR" sz="2000" b="1" dirty="0">
                <a:solidFill>
                  <a:srgbClr val="00B050"/>
                </a:solidFill>
              </a:rPr>
              <a:t>📌</a:t>
            </a:r>
            <a:r>
              <a:rPr lang="tr-TR" sz="2000" b="1" dirty="0"/>
              <a:t> </a:t>
            </a:r>
            <a:r>
              <a:rPr lang="tr-TR" sz="2000" dirty="0" smtClean="0"/>
              <a:t>Bir </a:t>
            </a:r>
            <a:r>
              <a:rPr lang="tr-TR" sz="2000" dirty="0"/>
              <a:t>tercüme bürosunun, rakip çeviri şirketleri için "Onlar yanlış çeviri yapıyor, bizim çevirilerimiz tamamen hatasızdır" gibi iddialar </a:t>
            </a:r>
            <a:r>
              <a:rPr lang="tr-TR" sz="2000" dirty="0" smtClean="0"/>
              <a:t>yayması.</a:t>
            </a:r>
          </a:p>
          <a:p>
            <a:pPr algn="just"/>
            <a:endParaRPr lang="tr-TR" sz="2000" dirty="0" smtClean="0"/>
          </a:p>
          <a:p>
            <a:pPr algn="just"/>
            <a:r>
              <a:rPr lang="tr-TR" sz="2000" b="1" dirty="0" smtClean="0">
                <a:solidFill>
                  <a:srgbClr val="00B050"/>
                </a:solidFill>
              </a:rPr>
              <a:t>📌</a:t>
            </a:r>
            <a:r>
              <a:rPr lang="tr-TR" sz="2000" dirty="0" smtClean="0"/>
              <a:t>Bir </a:t>
            </a:r>
            <a:r>
              <a:rPr lang="tr-TR" sz="2000" dirty="0"/>
              <a:t>iş güvenliği malzemesi üreticisinin, diğer markaları kötüleyerek "Rakip firmaların ürettiği baretler çok dayanıksız ve koruma sağlamıyor" şeklinde yanlış yönlendirme yapması.</a:t>
            </a:r>
          </a:p>
        </p:txBody>
      </p:sp>
      <p:sp>
        <p:nvSpPr>
          <p:cNvPr id="7" name="Dikdörtgen 6"/>
          <p:cNvSpPr/>
          <p:nvPr/>
        </p:nvSpPr>
        <p:spPr>
          <a:xfrm>
            <a:off x="548640" y="1072905"/>
            <a:ext cx="5623655" cy="461665"/>
          </a:xfrm>
          <a:prstGeom prst="rect">
            <a:avLst/>
          </a:prstGeom>
        </p:spPr>
        <p:txBody>
          <a:bodyPr wrap="none">
            <a:spAutoFit/>
          </a:bodyPr>
          <a:lstStyle/>
          <a:p>
            <a:r>
              <a:rPr lang="da-DK" sz="2400" b="1" dirty="0">
                <a:solidFill>
                  <a:srgbClr val="FF0000"/>
                </a:solidFill>
              </a:rPr>
              <a:t>Haksız Rekabetin Türleri ve Örnekleri</a:t>
            </a:r>
            <a:endParaRPr lang="tr-TR" sz="2400" b="1" dirty="0">
              <a:solidFill>
                <a:srgbClr val="FF0000"/>
              </a:solidFill>
            </a:endParaRPr>
          </a:p>
        </p:txBody>
      </p:sp>
    </p:spTree>
    <p:extLst>
      <p:ext uri="{BB962C8B-B14F-4D97-AF65-F5344CB8AC3E}">
        <p14:creationId xmlns:p14="http://schemas.microsoft.com/office/powerpoint/2010/main" val="296722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6" name="Dikdörtgen 5"/>
          <p:cNvSpPr/>
          <p:nvPr/>
        </p:nvSpPr>
        <p:spPr>
          <a:xfrm>
            <a:off x="548640" y="1072905"/>
            <a:ext cx="5623655" cy="461665"/>
          </a:xfrm>
          <a:prstGeom prst="rect">
            <a:avLst/>
          </a:prstGeom>
        </p:spPr>
        <p:txBody>
          <a:bodyPr wrap="none">
            <a:spAutoFit/>
          </a:bodyPr>
          <a:lstStyle/>
          <a:p>
            <a:r>
              <a:rPr lang="da-DK" sz="2400" b="1" dirty="0">
                <a:solidFill>
                  <a:srgbClr val="FF0000"/>
                </a:solidFill>
              </a:rPr>
              <a:t>Haksız Rekabetin Türleri ve Örnekleri</a:t>
            </a:r>
            <a:endParaRPr lang="tr-TR" sz="2400" b="1" dirty="0">
              <a:solidFill>
                <a:srgbClr val="FF0000"/>
              </a:solidFill>
            </a:endParaRPr>
          </a:p>
        </p:txBody>
      </p:sp>
      <p:sp>
        <p:nvSpPr>
          <p:cNvPr id="4" name="Dikdörtgen 3"/>
          <p:cNvSpPr/>
          <p:nvPr/>
        </p:nvSpPr>
        <p:spPr>
          <a:xfrm>
            <a:off x="548640" y="1593322"/>
            <a:ext cx="11363498" cy="3785652"/>
          </a:xfrm>
          <a:prstGeom prst="rect">
            <a:avLst/>
          </a:prstGeom>
        </p:spPr>
        <p:txBody>
          <a:bodyPr wrap="square">
            <a:spAutoFit/>
          </a:bodyPr>
          <a:lstStyle/>
          <a:p>
            <a:pPr algn="just"/>
            <a:r>
              <a:rPr lang="tr-TR" sz="2000" b="1" dirty="0" smtClean="0">
                <a:solidFill>
                  <a:srgbClr val="0070C0"/>
                </a:solidFill>
              </a:rPr>
              <a:t>3- Taklit </a:t>
            </a:r>
            <a:r>
              <a:rPr lang="tr-TR" sz="2000" b="1" dirty="0">
                <a:solidFill>
                  <a:srgbClr val="0070C0"/>
                </a:solidFill>
              </a:rPr>
              <a:t>ve </a:t>
            </a:r>
            <a:r>
              <a:rPr lang="tr-TR" sz="2000" b="1" dirty="0" smtClean="0">
                <a:solidFill>
                  <a:srgbClr val="0070C0"/>
                </a:solidFill>
              </a:rPr>
              <a:t>Kopyalama</a:t>
            </a:r>
          </a:p>
          <a:p>
            <a:pPr algn="just"/>
            <a:endParaRPr lang="tr-TR" sz="2000" b="1" dirty="0">
              <a:solidFill>
                <a:srgbClr val="0070C0"/>
              </a:solidFill>
            </a:endParaRPr>
          </a:p>
          <a:p>
            <a:pPr algn="just"/>
            <a:r>
              <a:rPr lang="tr-TR" sz="2000" dirty="0"/>
              <a:t>Bazı firmalar, rakiplerinin ürünlerini veya hizmetlerini doğrudan kopyalayarak tüketiciyi yanıltır</a:t>
            </a:r>
            <a:r>
              <a:rPr lang="tr-TR" sz="2000" dirty="0" smtClean="0"/>
              <a:t>.</a:t>
            </a:r>
          </a:p>
          <a:p>
            <a:pPr algn="just"/>
            <a:endParaRPr lang="tr-TR" sz="2000" dirty="0"/>
          </a:p>
          <a:p>
            <a:pPr algn="just"/>
            <a:r>
              <a:rPr lang="tr-TR" sz="2000" b="1" dirty="0">
                <a:solidFill>
                  <a:srgbClr val="00B050"/>
                </a:solidFill>
              </a:rPr>
              <a:t>📌</a:t>
            </a:r>
            <a:r>
              <a:rPr lang="tr-TR" sz="2000" b="1" dirty="0"/>
              <a:t> </a:t>
            </a:r>
            <a:r>
              <a:rPr lang="tr-TR" sz="2000" dirty="0" smtClean="0"/>
              <a:t>Özel bir eğitim kuruluşunun, </a:t>
            </a:r>
            <a:r>
              <a:rPr lang="tr-TR" sz="2000" dirty="0"/>
              <a:t>ünlü bir pedagog tarafından geliştirilen </a:t>
            </a:r>
            <a:r>
              <a:rPr lang="tr-TR" sz="2000" dirty="0" smtClean="0"/>
              <a:t>çocuk </a:t>
            </a:r>
            <a:r>
              <a:rPr lang="tr-TR" sz="2000" dirty="0"/>
              <a:t>gelişim programını izinsiz olarak kopyalayıp kendi markasıyla satması</a:t>
            </a:r>
            <a:r>
              <a:rPr lang="tr-TR" sz="2000" dirty="0" smtClean="0"/>
              <a:t>.</a:t>
            </a:r>
          </a:p>
          <a:p>
            <a:pPr algn="just"/>
            <a:endParaRPr lang="tr-TR" sz="2000" dirty="0"/>
          </a:p>
          <a:p>
            <a:pPr algn="just"/>
            <a:r>
              <a:rPr lang="tr-TR" sz="2000" b="1" dirty="0">
                <a:solidFill>
                  <a:srgbClr val="00B050"/>
                </a:solidFill>
              </a:rPr>
              <a:t>📌</a:t>
            </a:r>
            <a:r>
              <a:rPr lang="tr-TR" sz="2000" b="1" dirty="0"/>
              <a:t> </a:t>
            </a:r>
            <a:r>
              <a:rPr lang="tr-TR" sz="2000" dirty="0" smtClean="0"/>
              <a:t>Bir </a:t>
            </a:r>
            <a:r>
              <a:rPr lang="tr-TR" sz="2000" dirty="0"/>
              <a:t>çeviri şirketinin, rakip firmanın web sitesindeki referansları ve örnek çevirileri izinsiz kullanarak kendine aitmiş gibi göstermesi</a:t>
            </a:r>
            <a:r>
              <a:rPr lang="tr-TR" sz="2000" dirty="0" smtClean="0"/>
              <a:t>.</a:t>
            </a:r>
          </a:p>
          <a:p>
            <a:pPr algn="just"/>
            <a:endParaRPr lang="tr-TR" sz="2000" dirty="0"/>
          </a:p>
          <a:p>
            <a:pPr algn="just"/>
            <a:r>
              <a:rPr lang="tr-TR" sz="2000" b="1" dirty="0" smtClean="0">
                <a:solidFill>
                  <a:srgbClr val="00B050"/>
                </a:solidFill>
              </a:rPr>
              <a:t>📌</a:t>
            </a:r>
            <a:r>
              <a:rPr lang="tr-TR" sz="2000" b="1" dirty="0" smtClean="0"/>
              <a:t> </a:t>
            </a:r>
            <a:r>
              <a:rPr lang="tr-TR" sz="2000" dirty="0" smtClean="0"/>
              <a:t>İş güvenliği eğitimi </a:t>
            </a:r>
            <a:r>
              <a:rPr lang="tr-TR" sz="2000" dirty="0"/>
              <a:t>veren bir </a:t>
            </a:r>
            <a:r>
              <a:rPr lang="tr-TR" sz="2000" dirty="0" smtClean="0"/>
              <a:t>işletmenin, </a:t>
            </a:r>
            <a:r>
              <a:rPr lang="tr-TR" sz="2000" dirty="0"/>
              <a:t>rakip eğitim kuruluşunun ders içeriklerini izinsiz olarak kopyalayıp satması.</a:t>
            </a:r>
          </a:p>
        </p:txBody>
      </p:sp>
    </p:spTree>
    <p:extLst>
      <p:ext uri="{BB962C8B-B14F-4D97-AF65-F5344CB8AC3E}">
        <p14:creationId xmlns:p14="http://schemas.microsoft.com/office/powerpoint/2010/main" val="296722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138545" y="1166843"/>
            <a:ext cx="11840095" cy="4462760"/>
          </a:xfrm>
          <a:prstGeom prst="rect">
            <a:avLst/>
          </a:prstGeom>
        </p:spPr>
        <p:txBody>
          <a:bodyPr wrap="square">
            <a:spAutoFit/>
          </a:bodyPr>
          <a:lstStyle/>
          <a:p>
            <a:pPr algn="just"/>
            <a:r>
              <a:rPr lang="tr-TR" sz="2400" b="1" dirty="0">
                <a:solidFill>
                  <a:srgbClr val="FF0000"/>
                </a:solidFill>
              </a:rPr>
              <a:t>Haksız Rekabetin </a:t>
            </a:r>
            <a:r>
              <a:rPr lang="tr-TR" sz="2400" b="1" dirty="0" smtClean="0">
                <a:solidFill>
                  <a:srgbClr val="FF0000"/>
                </a:solidFill>
              </a:rPr>
              <a:t>Sonuçları</a:t>
            </a:r>
          </a:p>
          <a:p>
            <a:pPr algn="just"/>
            <a:endParaRPr lang="tr-TR" sz="2000" b="1" dirty="0"/>
          </a:p>
          <a:p>
            <a:pPr algn="just"/>
            <a:r>
              <a:rPr lang="tr-TR" sz="2000" b="1" dirty="0">
                <a:solidFill>
                  <a:srgbClr val="0070C0"/>
                </a:solidFill>
              </a:rPr>
              <a:t>Ekonomik Sonuçlar</a:t>
            </a:r>
          </a:p>
          <a:p>
            <a:pPr algn="just">
              <a:buFont typeface="Arial" panose="020B0604020202020204" pitchFamily="34" charset="0"/>
              <a:buChar char="•"/>
            </a:pPr>
            <a:r>
              <a:rPr lang="tr-TR" sz="2000" dirty="0"/>
              <a:t>Küçük işletmeler büyük firmalar karşısında haksız rekabet nedeniyle zarar görebilir.</a:t>
            </a:r>
          </a:p>
          <a:p>
            <a:pPr algn="just">
              <a:buFont typeface="Arial" panose="020B0604020202020204" pitchFamily="34" charset="0"/>
              <a:buChar char="•"/>
            </a:pPr>
            <a:r>
              <a:rPr lang="tr-TR" sz="2000" dirty="0"/>
              <a:t>Tüketiciler, yanıltıcı reklamlardan dolayı maddi kayıplar yaşayabilir</a:t>
            </a:r>
            <a:r>
              <a:rPr lang="tr-TR" sz="2000" dirty="0" smtClean="0"/>
              <a:t>.</a:t>
            </a:r>
          </a:p>
          <a:p>
            <a:pPr algn="just"/>
            <a:endParaRPr lang="tr-TR" sz="2000" dirty="0"/>
          </a:p>
          <a:p>
            <a:pPr algn="just"/>
            <a:r>
              <a:rPr lang="tr-TR" sz="2000" b="1" dirty="0">
                <a:solidFill>
                  <a:srgbClr val="0070C0"/>
                </a:solidFill>
              </a:rPr>
              <a:t>Toplumsal Sonuçlar</a:t>
            </a:r>
          </a:p>
          <a:p>
            <a:pPr algn="just">
              <a:buFont typeface="Arial" panose="020B0604020202020204" pitchFamily="34" charset="0"/>
              <a:buChar char="•"/>
            </a:pPr>
            <a:r>
              <a:rPr lang="tr-TR" sz="2000" dirty="0"/>
              <a:t>İnsanlar yanlış yönlendirme nedeniyle düşük kaliteli ürün ve hizmetlere maruz kalabilir.</a:t>
            </a:r>
          </a:p>
          <a:p>
            <a:pPr algn="just">
              <a:buFont typeface="Arial" panose="020B0604020202020204" pitchFamily="34" charset="0"/>
              <a:buChar char="•"/>
            </a:pPr>
            <a:r>
              <a:rPr lang="tr-TR" sz="2000" dirty="0"/>
              <a:t>Eğitim, sağlık ve iş güvenliği gibi alanlarda yanıltıcı uygulamalar ciddi riskler doğurabilir</a:t>
            </a:r>
            <a:r>
              <a:rPr lang="tr-TR" sz="2000" dirty="0" smtClean="0"/>
              <a:t>.</a:t>
            </a:r>
          </a:p>
          <a:p>
            <a:pPr algn="just"/>
            <a:endParaRPr lang="tr-TR" sz="2000" dirty="0"/>
          </a:p>
          <a:p>
            <a:pPr algn="just"/>
            <a:r>
              <a:rPr lang="tr-TR" sz="2000" b="1" dirty="0">
                <a:solidFill>
                  <a:srgbClr val="0070C0"/>
                </a:solidFill>
              </a:rPr>
              <a:t>Hukuki Sonuçlar</a:t>
            </a:r>
          </a:p>
          <a:p>
            <a:pPr algn="just">
              <a:buFont typeface="Arial" panose="020B0604020202020204" pitchFamily="34" charset="0"/>
              <a:buChar char="•"/>
            </a:pPr>
            <a:r>
              <a:rPr lang="tr-TR" sz="2000" dirty="0"/>
              <a:t>Haksız rekabet yapan firmalar yüksek para cezalarıyla karşılaşabilir.</a:t>
            </a:r>
          </a:p>
          <a:p>
            <a:pPr algn="just">
              <a:buFont typeface="Arial" panose="020B0604020202020204" pitchFamily="34" charset="0"/>
              <a:buChar char="•"/>
            </a:pPr>
            <a:r>
              <a:rPr lang="tr-TR" sz="2000" dirty="0"/>
              <a:t>Rekabet Kurumu ve Ticaret Bakanlığı gibi resmi kurumlar bu tür ihlaller için yasal yaptırımlar uygulayabilir.</a:t>
            </a:r>
          </a:p>
        </p:txBody>
      </p:sp>
    </p:spTree>
    <p:extLst>
      <p:ext uri="{BB962C8B-B14F-4D97-AF65-F5344CB8AC3E}">
        <p14:creationId xmlns:p14="http://schemas.microsoft.com/office/powerpoint/2010/main" val="296722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5" name="Dikdörtgen 4"/>
          <p:cNvSpPr/>
          <p:nvPr/>
        </p:nvSpPr>
        <p:spPr>
          <a:xfrm>
            <a:off x="548640" y="1158337"/>
            <a:ext cx="5838305" cy="461665"/>
          </a:xfrm>
          <a:prstGeom prst="rect">
            <a:avLst/>
          </a:prstGeom>
        </p:spPr>
        <p:txBody>
          <a:bodyPr wrap="square">
            <a:spAutoFit/>
          </a:bodyPr>
          <a:lstStyle/>
          <a:p>
            <a:r>
              <a:rPr lang="tr-TR" sz="2400" b="1" dirty="0">
                <a:solidFill>
                  <a:srgbClr val="FF0000"/>
                </a:solidFill>
              </a:rPr>
              <a:t>Çalışanlara Kötü Muamele ve </a:t>
            </a:r>
            <a:r>
              <a:rPr lang="tr-TR" sz="2400" b="1" dirty="0" err="1" smtClean="0">
                <a:solidFill>
                  <a:srgbClr val="FF0000"/>
                </a:solidFill>
              </a:rPr>
              <a:t>Mobbing</a:t>
            </a:r>
            <a:endParaRPr lang="tr-TR" sz="2400" b="1" dirty="0">
              <a:solidFill>
                <a:srgbClr val="FF0000"/>
              </a:solidFill>
            </a:endParaRPr>
          </a:p>
        </p:txBody>
      </p:sp>
      <p:sp>
        <p:nvSpPr>
          <p:cNvPr id="6" name="Dikdörtgen 5"/>
          <p:cNvSpPr/>
          <p:nvPr/>
        </p:nvSpPr>
        <p:spPr>
          <a:xfrm>
            <a:off x="548640" y="1764186"/>
            <a:ext cx="5838306" cy="2862322"/>
          </a:xfrm>
          <a:prstGeom prst="rect">
            <a:avLst/>
          </a:prstGeom>
        </p:spPr>
        <p:txBody>
          <a:bodyPr wrap="square">
            <a:spAutoFit/>
          </a:bodyPr>
          <a:lstStyle/>
          <a:p>
            <a:pPr algn="just"/>
            <a:r>
              <a:rPr lang="tr-TR" sz="2000" dirty="0"/>
              <a:t>Çalışanların işyerinde maruz kaldıkları kötü muamele ve </a:t>
            </a:r>
            <a:r>
              <a:rPr lang="tr-TR" sz="2000" dirty="0" err="1"/>
              <a:t>mobbing</a:t>
            </a:r>
            <a:r>
              <a:rPr lang="tr-TR" sz="2000" dirty="0"/>
              <a:t> (işyerinde psikolojik şiddet), hem bireysel hem de kurumsal düzeyde ciddi sonuçlara yol açabilen etik dışı </a:t>
            </a:r>
            <a:r>
              <a:rPr lang="tr-TR" sz="2000" dirty="0" smtClean="0"/>
              <a:t>uygulamalardır.</a:t>
            </a:r>
          </a:p>
          <a:p>
            <a:pPr algn="just"/>
            <a:endParaRPr lang="tr-TR" sz="2000" dirty="0"/>
          </a:p>
          <a:p>
            <a:pPr algn="just"/>
            <a:r>
              <a:rPr lang="tr-TR" sz="2000" dirty="0" err="1" smtClean="0"/>
              <a:t>Mobbing</a:t>
            </a:r>
            <a:r>
              <a:rPr lang="tr-TR" sz="2000" dirty="0" smtClean="0"/>
              <a:t> </a:t>
            </a:r>
            <a:r>
              <a:rPr lang="tr-TR" sz="2000" dirty="0"/>
              <a:t>ve kötü muamele, çalışanların motivasyonunu, psikolojik sağlığını ve iş verimliliğini olumsuz etkileyerek işyerinde huzursuzluğa neden olur.</a:t>
            </a:r>
          </a:p>
        </p:txBody>
      </p:sp>
      <p:pic>
        <p:nvPicPr>
          <p:cNvPr id="9" name="Resim 8"/>
          <p:cNvPicPr>
            <a:picLocks noChangeAspect="1"/>
          </p:cNvPicPr>
          <p:nvPr/>
        </p:nvPicPr>
        <p:blipFill>
          <a:blip r:embed="rId3"/>
          <a:stretch>
            <a:fillRect/>
          </a:stretch>
        </p:blipFill>
        <p:spPr>
          <a:xfrm>
            <a:off x="6801166" y="1158337"/>
            <a:ext cx="4813246" cy="3261312"/>
          </a:xfrm>
          <a:prstGeom prst="rect">
            <a:avLst/>
          </a:prstGeom>
          <a:ln>
            <a:solidFill>
              <a:schemeClr val="tx1"/>
            </a:solidFill>
          </a:ln>
        </p:spPr>
      </p:pic>
    </p:spTree>
    <p:extLst>
      <p:ext uri="{BB962C8B-B14F-4D97-AF65-F5344CB8AC3E}">
        <p14:creationId xmlns:p14="http://schemas.microsoft.com/office/powerpoint/2010/main" val="3053591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5" name="Dikdörtgen 4"/>
          <p:cNvSpPr/>
          <p:nvPr/>
        </p:nvSpPr>
        <p:spPr>
          <a:xfrm>
            <a:off x="548640" y="1055022"/>
            <a:ext cx="5838305" cy="461665"/>
          </a:xfrm>
          <a:prstGeom prst="rect">
            <a:avLst/>
          </a:prstGeom>
        </p:spPr>
        <p:txBody>
          <a:bodyPr wrap="square">
            <a:spAutoFit/>
          </a:bodyPr>
          <a:lstStyle/>
          <a:p>
            <a:r>
              <a:rPr lang="tr-TR" sz="2400" b="1" dirty="0">
                <a:solidFill>
                  <a:srgbClr val="FF0000"/>
                </a:solidFill>
              </a:rPr>
              <a:t>Çalışanlara Kötü Muamele ve </a:t>
            </a:r>
            <a:r>
              <a:rPr lang="tr-TR" sz="2400" b="1" dirty="0" err="1" smtClean="0">
                <a:solidFill>
                  <a:srgbClr val="FF0000"/>
                </a:solidFill>
              </a:rPr>
              <a:t>Mobbing</a:t>
            </a:r>
            <a:endParaRPr lang="tr-TR" sz="2400" b="1" dirty="0">
              <a:solidFill>
                <a:srgbClr val="FF0000"/>
              </a:solidFill>
            </a:endParaRPr>
          </a:p>
        </p:txBody>
      </p:sp>
      <p:sp>
        <p:nvSpPr>
          <p:cNvPr id="4" name="Dikdörtgen 3"/>
          <p:cNvSpPr/>
          <p:nvPr/>
        </p:nvSpPr>
        <p:spPr>
          <a:xfrm>
            <a:off x="548640" y="1593322"/>
            <a:ext cx="6489469" cy="4708981"/>
          </a:xfrm>
          <a:prstGeom prst="rect">
            <a:avLst/>
          </a:prstGeom>
        </p:spPr>
        <p:txBody>
          <a:bodyPr wrap="square">
            <a:spAutoFit/>
          </a:bodyPr>
          <a:lstStyle/>
          <a:p>
            <a:pPr algn="just"/>
            <a:r>
              <a:rPr lang="tr-TR" sz="2000" b="1" dirty="0">
                <a:solidFill>
                  <a:srgbClr val="0070C0"/>
                </a:solidFill>
              </a:rPr>
              <a:t>Kötü Muamele (İşyerinde Adaletsizlik ve Baskı)</a:t>
            </a:r>
          </a:p>
          <a:p>
            <a:pPr algn="just"/>
            <a:endParaRPr lang="tr-TR" sz="2000" dirty="0" smtClean="0"/>
          </a:p>
          <a:p>
            <a:pPr algn="just"/>
            <a:r>
              <a:rPr lang="tr-TR" sz="2000" dirty="0" smtClean="0"/>
              <a:t>Kötü </a:t>
            </a:r>
            <a:r>
              <a:rPr lang="tr-TR" sz="2000" dirty="0"/>
              <a:t>muamele, işveren veya yöneticilerin çalışanlara karşı adil olmayan tutumlar sergilemesi, ayrımcılık yapması, çalışanların haklarını ihlal etmesi ve onları psikolojik ya da fiziksel olarak zor durumda bırakmasıdır.</a:t>
            </a:r>
          </a:p>
          <a:p>
            <a:pPr algn="just"/>
            <a:endParaRPr lang="tr-TR" sz="2000" b="1" dirty="0" smtClean="0"/>
          </a:p>
          <a:p>
            <a:pPr algn="just"/>
            <a:r>
              <a:rPr lang="tr-TR" sz="2000" b="1" dirty="0" smtClean="0">
                <a:solidFill>
                  <a:srgbClr val="00B050"/>
                </a:solidFill>
              </a:rPr>
              <a:t>Örnekler</a:t>
            </a:r>
            <a:r>
              <a:rPr lang="tr-TR" sz="2000" b="1" dirty="0">
                <a:solidFill>
                  <a:srgbClr val="00B050"/>
                </a:solidFill>
              </a:rPr>
              <a:t>:</a:t>
            </a:r>
            <a:endParaRPr lang="tr-TR" sz="2000" dirty="0">
              <a:solidFill>
                <a:srgbClr val="00B050"/>
              </a:solidFill>
            </a:endParaRPr>
          </a:p>
          <a:p>
            <a:pPr algn="just">
              <a:buFont typeface="Arial" panose="020B0604020202020204" pitchFamily="34" charset="0"/>
              <a:buChar char="•"/>
            </a:pPr>
            <a:r>
              <a:rPr lang="tr-TR" sz="2000" dirty="0"/>
              <a:t>Çalışanları fazla mesai yapmaya zorlamak ancak bunun karşılığını ödememek.</a:t>
            </a:r>
          </a:p>
          <a:p>
            <a:pPr algn="just">
              <a:buFont typeface="Arial" panose="020B0604020202020204" pitchFamily="34" charset="0"/>
              <a:buChar char="•"/>
            </a:pPr>
            <a:r>
              <a:rPr lang="tr-TR" sz="2000" dirty="0"/>
              <a:t>Çalışanlara hakaret etmek veya küçük düşürücü sözler söylemek.</a:t>
            </a:r>
          </a:p>
          <a:p>
            <a:pPr algn="just">
              <a:buFont typeface="Arial" panose="020B0604020202020204" pitchFamily="34" charset="0"/>
              <a:buChar char="•"/>
            </a:pPr>
            <a:r>
              <a:rPr lang="tr-TR" sz="2000" dirty="0"/>
              <a:t>İşyerinde ayrımcılık yapmak (cinsiyet, yaş, dil, din vb. faktörlere göre).</a:t>
            </a:r>
          </a:p>
        </p:txBody>
      </p:sp>
      <p:pic>
        <p:nvPicPr>
          <p:cNvPr id="7" name="Resim 6"/>
          <p:cNvPicPr>
            <a:picLocks noChangeAspect="1"/>
          </p:cNvPicPr>
          <p:nvPr/>
        </p:nvPicPr>
        <p:blipFill>
          <a:blip r:embed="rId3"/>
          <a:stretch>
            <a:fillRect/>
          </a:stretch>
        </p:blipFill>
        <p:spPr>
          <a:xfrm>
            <a:off x="7578250" y="2515609"/>
            <a:ext cx="4094224" cy="3078857"/>
          </a:xfrm>
          <a:prstGeom prst="rect">
            <a:avLst/>
          </a:prstGeom>
        </p:spPr>
      </p:pic>
    </p:spTree>
    <p:extLst>
      <p:ext uri="{BB962C8B-B14F-4D97-AF65-F5344CB8AC3E}">
        <p14:creationId xmlns:p14="http://schemas.microsoft.com/office/powerpoint/2010/main" val="3896261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5" name="Dikdörtgen 4"/>
          <p:cNvSpPr/>
          <p:nvPr/>
        </p:nvSpPr>
        <p:spPr>
          <a:xfrm>
            <a:off x="548640" y="1158337"/>
            <a:ext cx="5838305" cy="461665"/>
          </a:xfrm>
          <a:prstGeom prst="rect">
            <a:avLst/>
          </a:prstGeom>
        </p:spPr>
        <p:txBody>
          <a:bodyPr wrap="square">
            <a:spAutoFit/>
          </a:bodyPr>
          <a:lstStyle/>
          <a:p>
            <a:r>
              <a:rPr lang="tr-TR" sz="2400" b="1" dirty="0">
                <a:solidFill>
                  <a:srgbClr val="FF0000"/>
                </a:solidFill>
              </a:rPr>
              <a:t>Çalışanlara Kötü Muamele ve </a:t>
            </a:r>
            <a:r>
              <a:rPr lang="tr-TR" sz="2400" b="1" dirty="0" err="1" smtClean="0">
                <a:solidFill>
                  <a:srgbClr val="FF0000"/>
                </a:solidFill>
              </a:rPr>
              <a:t>Mobbing</a:t>
            </a:r>
            <a:endParaRPr lang="tr-TR" sz="2400" b="1" dirty="0">
              <a:solidFill>
                <a:srgbClr val="FF0000"/>
              </a:solidFill>
            </a:endParaRPr>
          </a:p>
        </p:txBody>
      </p:sp>
      <p:sp>
        <p:nvSpPr>
          <p:cNvPr id="4" name="Dikdörtgen 3"/>
          <p:cNvSpPr/>
          <p:nvPr/>
        </p:nvSpPr>
        <p:spPr>
          <a:xfrm>
            <a:off x="548640" y="1620002"/>
            <a:ext cx="7777942" cy="5016758"/>
          </a:xfrm>
          <a:prstGeom prst="rect">
            <a:avLst/>
          </a:prstGeom>
        </p:spPr>
        <p:txBody>
          <a:bodyPr wrap="square">
            <a:spAutoFit/>
          </a:bodyPr>
          <a:lstStyle/>
          <a:p>
            <a:pPr algn="just"/>
            <a:r>
              <a:rPr lang="tr-TR" sz="2000" b="1" dirty="0" err="1">
                <a:solidFill>
                  <a:srgbClr val="0070C0"/>
                </a:solidFill>
              </a:rPr>
              <a:t>Mobbing</a:t>
            </a:r>
            <a:r>
              <a:rPr lang="tr-TR" sz="2000" b="1" dirty="0">
                <a:solidFill>
                  <a:srgbClr val="0070C0"/>
                </a:solidFill>
              </a:rPr>
              <a:t> (Psikolojik Taciz</a:t>
            </a:r>
            <a:r>
              <a:rPr lang="tr-TR" sz="2000" b="1" dirty="0" smtClean="0">
                <a:solidFill>
                  <a:srgbClr val="0070C0"/>
                </a:solidFill>
              </a:rPr>
              <a:t>)</a:t>
            </a:r>
          </a:p>
          <a:p>
            <a:pPr algn="just"/>
            <a:endParaRPr lang="tr-TR" sz="2000" b="1" dirty="0"/>
          </a:p>
          <a:p>
            <a:pPr algn="just"/>
            <a:r>
              <a:rPr lang="tr-TR" sz="2000" dirty="0" err="1"/>
              <a:t>Mobbing</a:t>
            </a:r>
            <a:r>
              <a:rPr lang="tr-TR" sz="2000" dirty="0"/>
              <a:t>, bir çalışana karşı sistematik olarak uygulanan psikolojik baskı, dışlama, aşağılama veya küçük düşürme gibi olumsuz davranışları içerir. Bu, hem bireysel hem de grup halinde yapılabilir</a:t>
            </a:r>
            <a:r>
              <a:rPr lang="tr-TR" sz="2000" dirty="0" smtClean="0"/>
              <a:t>.</a:t>
            </a:r>
          </a:p>
          <a:p>
            <a:pPr algn="just"/>
            <a:endParaRPr lang="tr-TR" sz="2000" dirty="0"/>
          </a:p>
          <a:p>
            <a:pPr algn="just"/>
            <a:r>
              <a:rPr lang="tr-TR" sz="2000" b="1" dirty="0" err="1">
                <a:solidFill>
                  <a:srgbClr val="00B050"/>
                </a:solidFill>
              </a:rPr>
              <a:t>Mobbing</a:t>
            </a:r>
            <a:r>
              <a:rPr lang="tr-TR" sz="2000" b="1" dirty="0">
                <a:solidFill>
                  <a:srgbClr val="00B050"/>
                </a:solidFill>
              </a:rPr>
              <a:t> Türleri</a:t>
            </a:r>
            <a:r>
              <a:rPr lang="tr-TR" sz="2000" b="1" dirty="0" smtClean="0">
                <a:solidFill>
                  <a:srgbClr val="00B050"/>
                </a:solidFill>
              </a:rPr>
              <a:t>:</a:t>
            </a:r>
          </a:p>
          <a:p>
            <a:pPr algn="just"/>
            <a:endParaRPr lang="tr-TR" sz="2000" dirty="0"/>
          </a:p>
          <a:p>
            <a:pPr algn="just">
              <a:buFont typeface="Arial" panose="020B0604020202020204" pitchFamily="34" charset="0"/>
              <a:buChar char="•"/>
            </a:pPr>
            <a:r>
              <a:rPr lang="tr-TR" sz="2000" b="1" dirty="0"/>
              <a:t>Yatay </a:t>
            </a:r>
            <a:r>
              <a:rPr lang="tr-TR" sz="2000" b="1" dirty="0" err="1"/>
              <a:t>Mobbing</a:t>
            </a:r>
            <a:r>
              <a:rPr lang="tr-TR" sz="2000" b="1" dirty="0"/>
              <a:t>:</a:t>
            </a:r>
            <a:r>
              <a:rPr lang="tr-TR" sz="2000" dirty="0"/>
              <a:t> Aynı seviyede çalışan kişiler arasında gerçekleşir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Dikey </a:t>
            </a:r>
            <a:r>
              <a:rPr lang="tr-TR" sz="2000" b="1" dirty="0" err="1"/>
              <a:t>Mobbing</a:t>
            </a:r>
            <a:r>
              <a:rPr lang="tr-TR" sz="2000" b="1" dirty="0"/>
              <a:t>:</a:t>
            </a:r>
            <a:r>
              <a:rPr lang="tr-TR" sz="2000" dirty="0"/>
              <a:t> Üst düzey yöneticilerin alt kademedeki çalışanlara baskı uygulamasıdır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Tersine </a:t>
            </a:r>
            <a:r>
              <a:rPr lang="tr-TR" sz="2000" b="1" dirty="0" err="1"/>
              <a:t>Mobbing</a:t>
            </a:r>
            <a:r>
              <a:rPr lang="tr-TR" sz="2000" b="1" dirty="0"/>
              <a:t>:</a:t>
            </a:r>
            <a:r>
              <a:rPr lang="tr-TR" sz="2000" dirty="0"/>
              <a:t> Alt seviyedeki çalışanların üst düzey yöneticilere yönelik psikolojik baskısıdır.</a:t>
            </a:r>
          </a:p>
        </p:txBody>
      </p:sp>
      <p:grpSp>
        <p:nvGrpSpPr>
          <p:cNvPr id="10" name="Grup 9"/>
          <p:cNvGrpSpPr/>
          <p:nvPr/>
        </p:nvGrpSpPr>
        <p:grpSpPr>
          <a:xfrm>
            <a:off x="9879037" y="1158337"/>
            <a:ext cx="2059287" cy="5461826"/>
            <a:chOff x="9509761" y="1174934"/>
            <a:chExt cx="1809904" cy="4908862"/>
          </a:xfrm>
        </p:grpSpPr>
        <p:pic>
          <p:nvPicPr>
            <p:cNvPr id="6" name="Resim 5"/>
            <p:cNvPicPr>
              <a:picLocks noChangeAspect="1"/>
            </p:cNvPicPr>
            <p:nvPr/>
          </p:nvPicPr>
          <p:blipFill>
            <a:blip r:embed="rId3"/>
            <a:stretch>
              <a:fillRect/>
            </a:stretch>
          </p:blipFill>
          <p:spPr>
            <a:xfrm>
              <a:off x="9509761" y="1174934"/>
              <a:ext cx="1778923" cy="1199784"/>
            </a:xfrm>
            <a:prstGeom prst="rect">
              <a:avLst/>
            </a:prstGeom>
            <a:ln>
              <a:solidFill>
                <a:schemeClr val="tx1"/>
              </a:solidFill>
            </a:ln>
          </p:spPr>
        </p:pic>
        <p:pic>
          <p:nvPicPr>
            <p:cNvPr id="7" name="Resim 6"/>
            <p:cNvPicPr>
              <a:picLocks noChangeAspect="1"/>
            </p:cNvPicPr>
            <p:nvPr/>
          </p:nvPicPr>
          <p:blipFill>
            <a:blip r:embed="rId4"/>
            <a:stretch>
              <a:fillRect/>
            </a:stretch>
          </p:blipFill>
          <p:spPr>
            <a:xfrm>
              <a:off x="9509761" y="2448216"/>
              <a:ext cx="1784441" cy="1250948"/>
            </a:xfrm>
            <a:prstGeom prst="rect">
              <a:avLst/>
            </a:prstGeom>
            <a:ln>
              <a:solidFill>
                <a:schemeClr val="tx1"/>
              </a:solidFill>
            </a:ln>
          </p:spPr>
        </p:pic>
        <p:pic>
          <p:nvPicPr>
            <p:cNvPr id="8" name="Resim 7"/>
            <p:cNvPicPr>
              <a:picLocks noChangeAspect="1"/>
            </p:cNvPicPr>
            <p:nvPr/>
          </p:nvPicPr>
          <p:blipFill>
            <a:blip r:embed="rId5"/>
            <a:stretch>
              <a:fillRect/>
            </a:stretch>
          </p:blipFill>
          <p:spPr>
            <a:xfrm>
              <a:off x="9509761" y="3790238"/>
              <a:ext cx="1778923" cy="998075"/>
            </a:xfrm>
            <a:prstGeom prst="rect">
              <a:avLst/>
            </a:prstGeom>
            <a:ln>
              <a:solidFill>
                <a:schemeClr val="tx1"/>
              </a:solidFill>
            </a:ln>
          </p:spPr>
        </p:pic>
        <p:pic>
          <p:nvPicPr>
            <p:cNvPr id="9" name="Resim 8"/>
            <p:cNvPicPr>
              <a:picLocks noChangeAspect="1"/>
            </p:cNvPicPr>
            <p:nvPr/>
          </p:nvPicPr>
          <p:blipFill>
            <a:blip r:embed="rId6"/>
            <a:stretch>
              <a:fillRect/>
            </a:stretch>
          </p:blipFill>
          <p:spPr>
            <a:xfrm>
              <a:off x="9509761" y="4879387"/>
              <a:ext cx="1809904" cy="1204409"/>
            </a:xfrm>
            <a:prstGeom prst="rect">
              <a:avLst/>
            </a:prstGeom>
            <a:ln>
              <a:solidFill>
                <a:schemeClr val="tx1"/>
              </a:solidFill>
            </a:ln>
          </p:spPr>
        </p:pic>
      </p:grpSp>
    </p:spTree>
    <p:extLst>
      <p:ext uri="{BB962C8B-B14F-4D97-AF65-F5344CB8AC3E}">
        <p14:creationId xmlns:p14="http://schemas.microsoft.com/office/powerpoint/2010/main" val="2743714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5" name="Dikdörtgen 4"/>
          <p:cNvSpPr/>
          <p:nvPr/>
        </p:nvSpPr>
        <p:spPr>
          <a:xfrm>
            <a:off x="548637" y="1158337"/>
            <a:ext cx="7750233" cy="461665"/>
          </a:xfrm>
          <a:prstGeom prst="rect">
            <a:avLst/>
          </a:prstGeom>
        </p:spPr>
        <p:txBody>
          <a:bodyPr wrap="square">
            <a:spAutoFit/>
          </a:bodyPr>
          <a:lstStyle/>
          <a:p>
            <a:r>
              <a:rPr lang="tr-TR" sz="2400" b="1" dirty="0">
                <a:solidFill>
                  <a:srgbClr val="FF0000"/>
                </a:solidFill>
              </a:rPr>
              <a:t>Çalışanlara Kötü Muamele ve </a:t>
            </a:r>
            <a:r>
              <a:rPr lang="tr-TR" sz="2400" b="1" dirty="0" err="1" smtClean="0">
                <a:solidFill>
                  <a:srgbClr val="FF0000"/>
                </a:solidFill>
              </a:rPr>
              <a:t>Mobbing</a:t>
            </a:r>
            <a:r>
              <a:rPr lang="tr-TR" sz="2400" b="1" dirty="0" smtClean="0">
                <a:solidFill>
                  <a:srgbClr val="FF0000"/>
                </a:solidFill>
              </a:rPr>
              <a:t> - ÖRNEKLER</a:t>
            </a:r>
            <a:endParaRPr lang="tr-TR" sz="2400" b="1" dirty="0">
              <a:solidFill>
                <a:srgbClr val="FF0000"/>
              </a:solidFill>
            </a:endParaRPr>
          </a:p>
        </p:txBody>
      </p:sp>
      <p:sp>
        <p:nvSpPr>
          <p:cNvPr id="4" name="Dikdörtgen 3"/>
          <p:cNvSpPr/>
          <p:nvPr/>
        </p:nvSpPr>
        <p:spPr>
          <a:xfrm>
            <a:off x="548639" y="2053027"/>
            <a:ext cx="7750233" cy="1938992"/>
          </a:xfrm>
          <a:prstGeom prst="rect">
            <a:avLst/>
          </a:prstGeom>
        </p:spPr>
        <p:txBody>
          <a:bodyPr wrap="square">
            <a:spAutoFit/>
          </a:bodyPr>
          <a:lstStyle/>
          <a:p>
            <a:pPr algn="just"/>
            <a:r>
              <a:rPr lang="tr-TR" sz="2000" dirty="0"/>
              <a:t>Bir kreş sahibinin çalışanlarına düşük maaş ödemesi, fazla mesai ücreti vermemesi ve hastalandıklarında dahi izin vermemesi işyerindeki kötü muameleye </a:t>
            </a:r>
            <a:r>
              <a:rPr lang="tr-TR" sz="2000" dirty="0" smtClean="0"/>
              <a:t>örnektir.</a:t>
            </a:r>
          </a:p>
          <a:p>
            <a:pPr algn="just"/>
            <a:endParaRPr lang="tr-TR" sz="2000" dirty="0"/>
          </a:p>
          <a:p>
            <a:pPr algn="just"/>
            <a:r>
              <a:rPr lang="tr-TR" sz="2000" dirty="0" smtClean="0"/>
              <a:t>Çalışanlar </a:t>
            </a:r>
            <a:r>
              <a:rPr lang="tr-TR" sz="2000" dirty="0"/>
              <a:t>baskı altında olduğu için işlerini kaybetme korkusuyla bu duruma ses çıkaramazlar.</a:t>
            </a:r>
          </a:p>
        </p:txBody>
      </p:sp>
      <p:sp>
        <p:nvSpPr>
          <p:cNvPr id="6" name="Dikdörtgen 5"/>
          <p:cNvSpPr/>
          <p:nvPr/>
        </p:nvSpPr>
        <p:spPr>
          <a:xfrm>
            <a:off x="548638" y="4172727"/>
            <a:ext cx="7750233" cy="1015663"/>
          </a:xfrm>
          <a:prstGeom prst="rect">
            <a:avLst/>
          </a:prstGeom>
        </p:spPr>
        <p:txBody>
          <a:bodyPr wrap="square">
            <a:spAutoFit/>
          </a:bodyPr>
          <a:lstStyle/>
          <a:p>
            <a:pPr algn="just"/>
            <a:r>
              <a:rPr lang="tr-TR" sz="2000" dirty="0"/>
              <a:t>Bir anaokulunda çalışan yeni bir öğretmen, deneyimsiz olduğu gerekçesiyle diğer öğretmenler tarafından </a:t>
            </a:r>
            <a:r>
              <a:rPr lang="tr-TR" sz="2000" dirty="0" smtClean="0"/>
              <a:t>küçümsenmesi ve çocuklarla </a:t>
            </a:r>
            <a:r>
              <a:rPr lang="tr-TR" sz="2000" dirty="0"/>
              <a:t>ilgilenirken sürekli göz hapsinde </a:t>
            </a:r>
            <a:r>
              <a:rPr lang="tr-TR" sz="2000" dirty="0" smtClean="0"/>
              <a:t>tutulması.</a:t>
            </a:r>
            <a:endParaRPr lang="tr-TR" sz="2000" dirty="0"/>
          </a:p>
        </p:txBody>
      </p:sp>
    </p:spTree>
    <p:extLst>
      <p:ext uri="{BB962C8B-B14F-4D97-AF65-F5344CB8AC3E}">
        <p14:creationId xmlns:p14="http://schemas.microsoft.com/office/powerpoint/2010/main" val="2725006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8" name="Dikdörtgen 7"/>
          <p:cNvSpPr/>
          <p:nvPr/>
        </p:nvSpPr>
        <p:spPr>
          <a:xfrm>
            <a:off x="548640" y="1158337"/>
            <a:ext cx="5838458" cy="461665"/>
          </a:xfrm>
          <a:prstGeom prst="rect">
            <a:avLst/>
          </a:prstGeom>
        </p:spPr>
        <p:txBody>
          <a:bodyPr wrap="none">
            <a:spAutoFit/>
          </a:bodyPr>
          <a:lstStyle/>
          <a:p>
            <a:r>
              <a:rPr lang="tr-TR" sz="2400" b="1" dirty="0">
                <a:solidFill>
                  <a:srgbClr val="FF0000"/>
                </a:solidFill>
              </a:rPr>
              <a:t>Kötü </a:t>
            </a:r>
            <a:r>
              <a:rPr lang="tr-TR" sz="2400" b="1" dirty="0" smtClean="0">
                <a:solidFill>
                  <a:srgbClr val="FF0000"/>
                </a:solidFill>
              </a:rPr>
              <a:t>Muamele ve </a:t>
            </a:r>
            <a:r>
              <a:rPr lang="tr-TR" sz="2400" b="1" dirty="0" err="1">
                <a:solidFill>
                  <a:srgbClr val="FF0000"/>
                </a:solidFill>
              </a:rPr>
              <a:t>Mobbingin</a:t>
            </a:r>
            <a:r>
              <a:rPr lang="tr-TR" sz="2400" b="1" dirty="0">
                <a:solidFill>
                  <a:srgbClr val="FF0000"/>
                </a:solidFill>
              </a:rPr>
              <a:t> Sonuçları</a:t>
            </a:r>
          </a:p>
        </p:txBody>
      </p:sp>
      <p:sp>
        <p:nvSpPr>
          <p:cNvPr id="9" name="Dikdörtgen 8"/>
          <p:cNvSpPr/>
          <p:nvPr/>
        </p:nvSpPr>
        <p:spPr>
          <a:xfrm>
            <a:off x="548640" y="1764186"/>
            <a:ext cx="5838458" cy="3477875"/>
          </a:xfrm>
          <a:prstGeom prst="rect">
            <a:avLst/>
          </a:prstGeom>
        </p:spPr>
        <p:txBody>
          <a:bodyPr wrap="square">
            <a:spAutoFit/>
          </a:bodyPr>
          <a:lstStyle/>
          <a:p>
            <a:pPr algn="just"/>
            <a:r>
              <a:rPr lang="tr-TR" sz="2000" b="1" dirty="0">
                <a:solidFill>
                  <a:srgbClr val="0070C0"/>
                </a:solidFill>
              </a:rPr>
              <a:t>Psikolojik </a:t>
            </a:r>
            <a:r>
              <a:rPr lang="tr-TR" sz="2000" b="1" dirty="0" smtClean="0">
                <a:solidFill>
                  <a:srgbClr val="0070C0"/>
                </a:solidFill>
              </a:rPr>
              <a:t>Sonuçlar</a:t>
            </a:r>
          </a:p>
          <a:p>
            <a:pPr algn="just"/>
            <a:endParaRPr lang="tr-TR" sz="2000" b="1" dirty="0"/>
          </a:p>
          <a:p>
            <a:pPr algn="just">
              <a:buFont typeface="Arial" panose="020B0604020202020204" pitchFamily="34" charset="0"/>
              <a:buChar char="•"/>
            </a:pPr>
            <a:r>
              <a:rPr lang="tr-TR" sz="2000" b="1" dirty="0"/>
              <a:t>Kaygı ve Depresyon:</a:t>
            </a:r>
            <a:r>
              <a:rPr lang="tr-TR" sz="2000" dirty="0"/>
              <a:t> Çalışanlar sürekli baskı altında olduklarında psikolojik sağlıkları bozulabilir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Özgüven Kaybı:</a:t>
            </a:r>
            <a:r>
              <a:rPr lang="tr-TR" sz="2000" dirty="0"/>
              <a:t> İş yerinde sürekli aşağılanan bireyler kendilerini yetersiz hissedebilir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Mesleki Tatminsizlik:</a:t>
            </a:r>
            <a:r>
              <a:rPr lang="tr-TR" sz="2000" dirty="0"/>
              <a:t> Kötü muameleye maruz kalan çalışanlar mesleklerinden soğuyabilir.</a:t>
            </a:r>
          </a:p>
        </p:txBody>
      </p:sp>
      <p:pic>
        <p:nvPicPr>
          <p:cNvPr id="10" name="Resim 9"/>
          <p:cNvPicPr>
            <a:picLocks noChangeAspect="1"/>
          </p:cNvPicPr>
          <p:nvPr/>
        </p:nvPicPr>
        <p:blipFill>
          <a:blip r:embed="rId3"/>
          <a:stretch>
            <a:fillRect/>
          </a:stretch>
        </p:blipFill>
        <p:spPr>
          <a:xfrm>
            <a:off x="6868737" y="2194560"/>
            <a:ext cx="5044102" cy="2608521"/>
          </a:xfrm>
          <a:prstGeom prst="rect">
            <a:avLst/>
          </a:prstGeom>
          <a:ln>
            <a:solidFill>
              <a:schemeClr val="tx1"/>
            </a:solidFill>
          </a:ln>
        </p:spPr>
      </p:pic>
    </p:spTree>
    <p:extLst>
      <p:ext uri="{BB962C8B-B14F-4D97-AF65-F5344CB8AC3E}">
        <p14:creationId xmlns:p14="http://schemas.microsoft.com/office/powerpoint/2010/main" val="2925736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8" name="Dikdörtgen 7"/>
          <p:cNvSpPr/>
          <p:nvPr/>
        </p:nvSpPr>
        <p:spPr>
          <a:xfrm>
            <a:off x="548640" y="1158337"/>
            <a:ext cx="5838458" cy="461665"/>
          </a:xfrm>
          <a:prstGeom prst="rect">
            <a:avLst/>
          </a:prstGeom>
        </p:spPr>
        <p:txBody>
          <a:bodyPr wrap="none">
            <a:spAutoFit/>
          </a:bodyPr>
          <a:lstStyle/>
          <a:p>
            <a:r>
              <a:rPr lang="tr-TR" sz="2400" b="1" dirty="0">
                <a:solidFill>
                  <a:srgbClr val="FF0000"/>
                </a:solidFill>
              </a:rPr>
              <a:t>Kötü </a:t>
            </a:r>
            <a:r>
              <a:rPr lang="tr-TR" sz="2400" b="1" dirty="0" smtClean="0">
                <a:solidFill>
                  <a:srgbClr val="FF0000"/>
                </a:solidFill>
              </a:rPr>
              <a:t>Muamele ve </a:t>
            </a:r>
            <a:r>
              <a:rPr lang="tr-TR" sz="2400" b="1" dirty="0" err="1">
                <a:solidFill>
                  <a:srgbClr val="FF0000"/>
                </a:solidFill>
              </a:rPr>
              <a:t>Mobbingin</a:t>
            </a:r>
            <a:r>
              <a:rPr lang="tr-TR" sz="2400" b="1" dirty="0">
                <a:solidFill>
                  <a:srgbClr val="FF0000"/>
                </a:solidFill>
              </a:rPr>
              <a:t> Sonuçları</a:t>
            </a:r>
          </a:p>
        </p:txBody>
      </p:sp>
      <p:sp>
        <p:nvSpPr>
          <p:cNvPr id="4" name="Dikdörtgen 3"/>
          <p:cNvSpPr/>
          <p:nvPr/>
        </p:nvSpPr>
        <p:spPr>
          <a:xfrm>
            <a:off x="548641" y="1764186"/>
            <a:ext cx="5838458" cy="4093428"/>
          </a:xfrm>
          <a:prstGeom prst="rect">
            <a:avLst/>
          </a:prstGeom>
        </p:spPr>
        <p:txBody>
          <a:bodyPr wrap="square">
            <a:spAutoFit/>
          </a:bodyPr>
          <a:lstStyle/>
          <a:p>
            <a:pPr algn="just"/>
            <a:r>
              <a:rPr lang="tr-TR" sz="2000" b="1" dirty="0">
                <a:solidFill>
                  <a:srgbClr val="0070C0"/>
                </a:solidFill>
              </a:rPr>
              <a:t>Ekonomik </a:t>
            </a:r>
            <a:r>
              <a:rPr lang="tr-TR" sz="2000" b="1" dirty="0" smtClean="0">
                <a:solidFill>
                  <a:srgbClr val="0070C0"/>
                </a:solidFill>
              </a:rPr>
              <a:t>Sonuçlar</a:t>
            </a:r>
          </a:p>
          <a:p>
            <a:pPr algn="just"/>
            <a:endParaRPr lang="tr-TR" sz="2000" b="1" dirty="0">
              <a:solidFill>
                <a:srgbClr val="0070C0"/>
              </a:solidFill>
            </a:endParaRPr>
          </a:p>
          <a:p>
            <a:pPr algn="just">
              <a:buFont typeface="Arial" panose="020B0604020202020204" pitchFamily="34" charset="0"/>
              <a:buChar char="•"/>
            </a:pPr>
            <a:r>
              <a:rPr lang="tr-TR" sz="2000" b="1" dirty="0"/>
              <a:t>İşten Ayrılma ve İş Gücü Kaybı:</a:t>
            </a:r>
            <a:r>
              <a:rPr lang="tr-TR" sz="2000" dirty="0"/>
              <a:t> </a:t>
            </a:r>
            <a:r>
              <a:rPr lang="tr-TR" sz="2000" dirty="0" err="1"/>
              <a:t>Mobbinge</a:t>
            </a:r>
            <a:r>
              <a:rPr lang="tr-TR" sz="2000" dirty="0"/>
              <a:t> uğrayan çalışanlar işten ayrılır ve şirketler yetenekli personellerini kaybeder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Verimliliğin Düşmesi:</a:t>
            </a:r>
            <a:r>
              <a:rPr lang="tr-TR" sz="2000" dirty="0"/>
              <a:t> Çalışanlar motivasyonlarını kaybettiklerinde üretkenlikleri azalır</a:t>
            </a:r>
            <a:r>
              <a:rPr lang="tr-TR" sz="2000" dirty="0" smtClean="0"/>
              <a:t>.</a:t>
            </a:r>
          </a:p>
          <a:p>
            <a:pPr algn="just">
              <a:buFont typeface="Arial" panose="020B0604020202020204" pitchFamily="34" charset="0"/>
              <a:buChar char="•"/>
            </a:pPr>
            <a:endParaRPr lang="tr-TR" sz="2000" dirty="0"/>
          </a:p>
          <a:p>
            <a:pPr algn="just">
              <a:buFont typeface="Arial" panose="020B0604020202020204" pitchFamily="34" charset="0"/>
              <a:buChar char="•"/>
            </a:pPr>
            <a:r>
              <a:rPr lang="tr-TR" sz="2000" b="1" dirty="0"/>
              <a:t>Şirketin İmajının Zedelenmesi:</a:t>
            </a:r>
            <a:r>
              <a:rPr lang="tr-TR" sz="2000" dirty="0"/>
              <a:t> Çalışanlarına kötü davranan şirketler, itibar kaybederek müşteri ve iş ortaklarını da kaybedebilir.</a:t>
            </a:r>
          </a:p>
        </p:txBody>
      </p:sp>
      <p:pic>
        <p:nvPicPr>
          <p:cNvPr id="6" name="Resim 5"/>
          <p:cNvPicPr>
            <a:picLocks noChangeAspect="1"/>
          </p:cNvPicPr>
          <p:nvPr/>
        </p:nvPicPr>
        <p:blipFill>
          <a:blip r:embed="rId3"/>
          <a:stretch>
            <a:fillRect/>
          </a:stretch>
        </p:blipFill>
        <p:spPr>
          <a:xfrm>
            <a:off x="6932814" y="2470077"/>
            <a:ext cx="4563688" cy="3043944"/>
          </a:xfrm>
          <a:prstGeom prst="rect">
            <a:avLst/>
          </a:prstGeom>
          <a:ln>
            <a:solidFill>
              <a:schemeClr val="tx1"/>
            </a:solidFill>
          </a:ln>
        </p:spPr>
      </p:pic>
    </p:spTree>
    <p:extLst>
      <p:ext uri="{BB962C8B-B14F-4D97-AF65-F5344CB8AC3E}">
        <p14:creationId xmlns:p14="http://schemas.microsoft.com/office/powerpoint/2010/main" val="639587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Etik Dışı Uygulamalar ve Sonuçları</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91" y="1142240"/>
            <a:ext cx="3912016" cy="2234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Dikdörtgen 4"/>
          <p:cNvSpPr/>
          <p:nvPr/>
        </p:nvSpPr>
        <p:spPr>
          <a:xfrm>
            <a:off x="329680" y="3624183"/>
            <a:ext cx="11532637" cy="2068195"/>
          </a:xfrm>
          <a:prstGeom prst="rect">
            <a:avLst/>
          </a:prstGeom>
        </p:spPr>
        <p:txBody>
          <a:bodyPr wrap="square">
            <a:spAutoFit/>
          </a:bodyPr>
          <a:lstStyle/>
          <a:p>
            <a:pPr>
              <a:lnSpc>
                <a:spcPct val="107000"/>
              </a:lnSpc>
              <a:spcAft>
                <a:spcPts val="0"/>
              </a:spcAft>
            </a:pPr>
            <a:r>
              <a:rPr lang="tr-TR" sz="2400" dirty="0">
                <a:solidFill>
                  <a:srgbClr val="00B0F0"/>
                </a:solidFill>
                <a:latin typeface="Segoe UI Symbol"/>
                <a:ea typeface="Calibri"/>
                <a:cs typeface="Segoe UI Symbol"/>
              </a:rPr>
              <a:t>📅</a:t>
            </a:r>
            <a:r>
              <a:rPr lang="tr-TR" sz="2400" dirty="0">
                <a:solidFill>
                  <a:srgbClr val="00B0F0"/>
                </a:solidFill>
                <a:latin typeface="Calibri"/>
                <a:ea typeface="Calibri"/>
                <a:cs typeface="Calibri"/>
              </a:rPr>
              <a:t> </a:t>
            </a:r>
            <a:r>
              <a:rPr lang="tr-TR" sz="2400" b="1" dirty="0">
                <a:latin typeface="Calibri"/>
                <a:ea typeface="Calibri"/>
                <a:cs typeface="Calibri"/>
              </a:rPr>
              <a:t>Ders Süresi:</a:t>
            </a:r>
            <a:r>
              <a:rPr lang="tr-TR" sz="2400" dirty="0">
                <a:latin typeface="Calibri"/>
                <a:ea typeface="Calibri"/>
                <a:cs typeface="Calibri"/>
              </a:rPr>
              <a:t> 80 Dakika (40 dk + 40 dk)</a:t>
            </a:r>
            <a:br>
              <a:rPr lang="tr-TR" sz="2400" dirty="0">
                <a:latin typeface="Calibri"/>
                <a:ea typeface="Calibri"/>
                <a:cs typeface="Calibri"/>
              </a:rPr>
            </a:br>
            <a:r>
              <a:rPr lang="tr-TR" sz="2400" dirty="0">
                <a:solidFill>
                  <a:srgbClr val="FF0000"/>
                </a:solidFill>
                <a:latin typeface="Segoe UI Symbol"/>
                <a:ea typeface="Calibri"/>
                <a:cs typeface="Segoe UI Symbol"/>
              </a:rPr>
              <a:t>🎯</a:t>
            </a:r>
            <a:r>
              <a:rPr lang="tr-TR" sz="2400" dirty="0">
                <a:solidFill>
                  <a:srgbClr val="FF0000"/>
                </a:solidFill>
                <a:latin typeface="Calibri"/>
                <a:ea typeface="Calibri"/>
                <a:cs typeface="Calibri"/>
              </a:rPr>
              <a:t> </a:t>
            </a:r>
            <a:r>
              <a:rPr lang="tr-TR" sz="2400" b="1" dirty="0">
                <a:latin typeface="Calibri"/>
                <a:ea typeface="Calibri"/>
                <a:cs typeface="Calibri"/>
              </a:rPr>
              <a:t>Hedefler:</a:t>
            </a:r>
            <a:r>
              <a:rPr lang="tr-TR" sz="2400" dirty="0">
                <a:latin typeface="Calibri"/>
                <a:ea typeface="Calibri"/>
                <a:cs typeface="Calibri"/>
              </a:rPr>
              <a:t/>
            </a:r>
            <a:br>
              <a:rPr lang="tr-TR" sz="2400" dirty="0">
                <a:latin typeface="Calibri"/>
                <a:ea typeface="Calibri"/>
                <a:cs typeface="Calibri"/>
              </a:rPr>
            </a:br>
            <a:r>
              <a:rPr lang="tr-TR" sz="2400" b="1" dirty="0">
                <a:solidFill>
                  <a:srgbClr val="00B050"/>
                </a:solidFill>
                <a:latin typeface="Segoe UI Symbol"/>
                <a:ea typeface="Calibri"/>
                <a:cs typeface="Segoe UI Symbol"/>
              </a:rPr>
              <a:t>✅</a:t>
            </a:r>
            <a:r>
              <a:rPr lang="tr-TR" sz="2400" dirty="0">
                <a:solidFill>
                  <a:srgbClr val="00B050"/>
                </a:solidFill>
                <a:latin typeface="Calibri"/>
                <a:ea typeface="Calibri"/>
                <a:cs typeface="Calibri"/>
              </a:rPr>
              <a:t> </a:t>
            </a:r>
            <a:r>
              <a:rPr lang="tr-TR" sz="2400" dirty="0">
                <a:latin typeface="Calibri"/>
                <a:ea typeface="Calibri"/>
                <a:cs typeface="Calibri"/>
              </a:rPr>
              <a:t>İş dünyasında etik dışı uygulamaları tanımlamak</a:t>
            </a:r>
            <a:br>
              <a:rPr lang="tr-TR" sz="2400" dirty="0">
                <a:latin typeface="Calibri"/>
                <a:ea typeface="Calibri"/>
                <a:cs typeface="Calibri"/>
              </a:rPr>
            </a:br>
            <a:r>
              <a:rPr lang="tr-TR" sz="2400" b="1" dirty="0">
                <a:solidFill>
                  <a:srgbClr val="00B050"/>
                </a:solidFill>
                <a:latin typeface="Segoe UI Symbol"/>
                <a:ea typeface="Calibri"/>
                <a:cs typeface="Segoe UI Symbol"/>
              </a:rPr>
              <a:t>✅</a:t>
            </a:r>
            <a:r>
              <a:rPr lang="tr-TR" sz="2400" dirty="0">
                <a:solidFill>
                  <a:srgbClr val="00B050"/>
                </a:solidFill>
                <a:latin typeface="Calibri"/>
                <a:ea typeface="Calibri"/>
                <a:cs typeface="Calibri"/>
              </a:rPr>
              <a:t> </a:t>
            </a:r>
            <a:r>
              <a:rPr lang="tr-TR" sz="2400" dirty="0">
                <a:latin typeface="Calibri"/>
                <a:ea typeface="Calibri"/>
                <a:cs typeface="Calibri"/>
              </a:rPr>
              <a:t>Etik dışı davranışların işletmelere, çalışanlara ve topluma olan zararlarını değerlendirmek</a:t>
            </a:r>
            <a:br>
              <a:rPr lang="tr-TR" sz="2400" dirty="0">
                <a:latin typeface="Calibri"/>
                <a:ea typeface="Calibri"/>
                <a:cs typeface="Calibri"/>
              </a:rPr>
            </a:br>
            <a:r>
              <a:rPr lang="tr-TR" sz="2400" b="1" dirty="0">
                <a:solidFill>
                  <a:srgbClr val="00B050"/>
                </a:solidFill>
                <a:latin typeface="Segoe UI Symbol"/>
                <a:ea typeface="Calibri"/>
                <a:cs typeface="Segoe UI Symbol"/>
              </a:rPr>
              <a:t>✅</a:t>
            </a:r>
            <a:r>
              <a:rPr lang="tr-TR" sz="2400" dirty="0">
                <a:solidFill>
                  <a:srgbClr val="00B050"/>
                </a:solidFill>
                <a:latin typeface="Calibri"/>
                <a:ea typeface="Calibri"/>
                <a:cs typeface="Calibri"/>
              </a:rPr>
              <a:t> </a:t>
            </a:r>
            <a:r>
              <a:rPr lang="tr-TR" sz="2400" dirty="0">
                <a:latin typeface="Calibri"/>
                <a:ea typeface="Calibri"/>
                <a:cs typeface="Calibri"/>
              </a:rPr>
              <a:t>Gerçek örnekler üzerinden etik dışı kararların uzun vadeli etkilerini analiz etmek</a:t>
            </a:r>
            <a:endParaRPr lang="tr-TR" sz="2400" dirty="0">
              <a:effectLst/>
              <a:latin typeface="Calibri"/>
              <a:ea typeface="Calibri"/>
              <a:cs typeface="Times New Roman"/>
            </a:endParaRPr>
          </a:p>
        </p:txBody>
      </p:sp>
    </p:spTree>
    <p:extLst>
      <p:ext uri="{BB962C8B-B14F-4D97-AF65-F5344CB8AC3E}">
        <p14:creationId xmlns:p14="http://schemas.microsoft.com/office/powerpoint/2010/main" val="2265260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8" name="Dikdörtgen 7"/>
          <p:cNvSpPr/>
          <p:nvPr/>
        </p:nvSpPr>
        <p:spPr>
          <a:xfrm>
            <a:off x="548640" y="1158337"/>
            <a:ext cx="5838458" cy="461665"/>
          </a:xfrm>
          <a:prstGeom prst="rect">
            <a:avLst/>
          </a:prstGeom>
        </p:spPr>
        <p:txBody>
          <a:bodyPr wrap="none">
            <a:spAutoFit/>
          </a:bodyPr>
          <a:lstStyle/>
          <a:p>
            <a:r>
              <a:rPr lang="tr-TR" sz="2400" b="1" dirty="0">
                <a:solidFill>
                  <a:srgbClr val="FF0000"/>
                </a:solidFill>
              </a:rPr>
              <a:t>Kötü </a:t>
            </a:r>
            <a:r>
              <a:rPr lang="tr-TR" sz="2400" b="1" dirty="0" smtClean="0">
                <a:solidFill>
                  <a:srgbClr val="FF0000"/>
                </a:solidFill>
              </a:rPr>
              <a:t>Muamele ve </a:t>
            </a:r>
            <a:r>
              <a:rPr lang="tr-TR" sz="2400" b="1" dirty="0" err="1">
                <a:solidFill>
                  <a:srgbClr val="FF0000"/>
                </a:solidFill>
              </a:rPr>
              <a:t>Mobbingin</a:t>
            </a:r>
            <a:r>
              <a:rPr lang="tr-TR" sz="2400" b="1" dirty="0">
                <a:solidFill>
                  <a:srgbClr val="FF0000"/>
                </a:solidFill>
              </a:rPr>
              <a:t> Sonuçları</a:t>
            </a:r>
          </a:p>
        </p:txBody>
      </p:sp>
      <p:sp>
        <p:nvSpPr>
          <p:cNvPr id="4" name="Dikdörtgen 3"/>
          <p:cNvSpPr/>
          <p:nvPr/>
        </p:nvSpPr>
        <p:spPr>
          <a:xfrm>
            <a:off x="548640" y="1764186"/>
            <a:ext cx="6096000" cy="2246769"/>
          </a:xfrm>
          <a:prstGeom prst="rect">
            <a:avLst/>
          </a:prstGeom>
        </p:spPr>
        <p:txBody>
          <a:bodyPr>
            <a:spAutoFit/>
          </a:bodyPr>
          <a:lstStyle/>
          <a:p>
            <a:pPr algn="just"/>
            <a:r>
              <a:rPr lang="tr-TR" sz="2000" b="1" dirty="0">
                <a:solidFill>
                  <a:srgbClr val="0070C0"/>
                </a:solidFill>
              </a:rPr>
              <a:t>Hukuki </a:t>
            </a:r>
            <a:r>
              <a:rPr lang="tr-TR" sz="2000" b="1" dirty="0" smtClean="0">
                <a:solidFill>
                  <a:srgbClr val="0070C0"/>
                </a:solidFill>
              </a:rPr>
              <a:t>Sonuçlar</a:t>
            </a:r>
          </a:p>
          <a:p>
            <a:pPr algn="just"/>
            <a:endParaRPr lang="tr-TR" sz="2000" b="1" dirty="0">
              <a:solidFill>
                <a:srgbClr val="0070C0"/>
              </a:solidFill>
            </a:endParaRPr>
          </a:p>
          <a:p>
            <a:pPr algn="just">
              <a:buFont typeface="Arial" panose="020B0604020202020204" pitchFamily="34" charset="0"/>
              <a:buChar char="•"/>
            </a:pPr>
            <a:r>
              <a:rPr lang="tr-TR" sz="2000" b="1" dirty="0"/>
              <a:t>Tazminat Davaları:</a:t>
            </a:r>
            <a:r>
              <a:rPr lang="tr-TR" sz="2000" dirty="0"/>
              <a:t> Çalışanlar </a:t>
            </a:r>
            <a:r>
              <a:rPr lang="tr-TR" sz="2000" dirty="0" err="1"/>
              <a:t>mobbing</a:t>
            </a:r>
            <a:r>
              <a:rPr lang="tr-TR" sz="2000" dirty="0"/>
              <a:t> nedeniyle işverenlere karşı dava açarak tazminat talep edebilir</a:t>
            </a:r>
            <a:r>
              <a:rPr lang="tr-TR" sz="2000" dirty="0" smtClean="0"/>
              <a:t>.</a:t>
            </a:r>
          </a:p>
          <a:p>
            <a:pPr algn="just"/>
            <a:endParaRPr lang="tr-TR" sz="2000" dirty="0"/>
          </a:p>
          <a:p>
            <a:pPr algn="just">
              <a:buFont typeface="Arial" panose="020B0604020202020204" pitchFamily="34" charset="0"/>
              <a:buChar char="•"/>
            </a:pPr>
            <a:r>
              <a:rPr lang="tr-TR" sz="2000" b="1" dirty="0"/>
              <a:t>İş Kanunu İhlalleri:</a:t>
            </a:r>
            <a:r>
              <a:rPr lang="tr-TR" sz="2000" dirty="0"/>
              <a:t> Çalışan haklarını ihlal eden işverenler iş mahkemelerinde yargılanabilir.</a:t>
            </a:r>
          </a:p>
        </p:txBody>
      </p:sp>
      <p:pic>
        <p:nvPicPr>
          <p:cNvPr id="6" name="Resim 5"/>
          <p:cNvPicPr>
            <a:picLocks noChangeAspect="1"/>
          </p:cNvPicPr>
          <p:nvPr/>
        </p:nvPicPr>
        <p:blipFill>
          <a:blip r:embed="rId3"/>
          <a:stretch>
            <a:fillRect/>
          </a:stretch>
        </p:blipFill>
        <p:spPr>
          <a:xfrm>
            <a:off x="7124008" y="1970116"/>
            <a:ext cx="4535053" cy="2550967"/>
          </a:xfrm>
          <a:prstGeom prst="rect">
            <a:avLst/>
          </a:prstGeom>
          <a:ln>
            <a:solidFill>
              <a:schemeClr val="tx1"/>
            </a:solidFill>
          </a:ln>
        </p:spPr>
      </p:pic>
    </p:spTree>
    <p:extLst>
      <p:ext uri="{BB962C8B-B14F-4D97-AF65-F5344CB8AC3E}">
        <p14:creationId xmlns:p14="http://schemas.microsoft.com/office/powerpoint/2010/main" val="51650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0" name="Rectangle 169">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 name="Group 171">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rgbClr val="0070C0"/>
          </a:solidFill>
        </p:grpSpPr>
        <p:sp>
          <p:nvSpPr>
            <p:cNvPr id="173" name="Rectangle 172">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Rectangle 17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7" name="Rectangle 176">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6">
            <a:extLst>
              <a:ext uri="{FF2B5EF4-FFF2-40B4-BE49-F238E27FC236}">
                <a16:creationId xmlns:a16="http://schemas.microsoft.com/office/drawing/2014/main" id="{EF0EEBAF-3BD3-4E13-96AA-6288671CEBF1}"/>
              </a:ext>
            </a:extLst>
          </p:cNvPr>
          <p:cNvSpPr txBox="1"/>
          <p:nvPr/>
        </p:nvSpPr>
        <p:spPr>
          <a:xfrm>
            <a:off x="1186911" y="3828554"/>
            <a:ext cx="4112124" cy="461665"/>
          </a:xfrm>
          <a:prstGeom prst="rect">
            <a:avLst/>
          </a:prstGeom>
          <a:noFill/>
        </p:spPr>
        <p:txBody>
          <a:bodyPr wrap="square" rtlCol="0">
            <a:spAutoFit/>
          </a:bodyPr>
          <a:lstStyle/>
          <a:p>
            <a:pPr algn="ctr"/>
            <a:r>
              <a:rPr lang="tr-TR" altLang="ko-KR" sz="2400" dirty="0" smtClean="0">
                <a:latin typeface="Calibri" panose="020F0502020204030204" pitchFamily="34" charset="0"/>
                <a:cs typeface="Arial" pitchFamily="34" charset="0"/>
              </a:rPr>
              <a:t>Dr. </a:t>
            </a:r>
            <a:r>
              <a:rPr lang="tr-TR" altLang="ko-KR" sz="2400" dirty="0" err="1" smtClean="0">
                <a:latin typeface="Calibri" panose="020F0502020204030204" pitchFamily="34" charset="0"/>
                <a:cs typeface="Arial" pitchFamily="34" charset="0"/>
              </a:rPr>
              <a:t>Öğr</a:t>
            </a:r>
            <a:r>
              <a:rPr lang="tr-TR" altLang="ko-KR" sz="2400" dirty="0" smtClean="0">
                <a:latin typeface="Calibri" panose="020F0502020204030204" pitchFamily="34" charset="0"/>
                <a:cs typeface="Arial" pitchFamily="34" charset="0"/>
              </a:rPr>
              <a:t>. Üyesi Taylan Tutkunca</a:t>
            </a:r>
          </a:p>
        </p:txBody>
      </p:sp>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809" y="730504"/>
            <a:ext cx="6016707" cy="135113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04" y="2409934"/>
            <a:ext cx="6005595" cy="33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808384" y="2783113"/>
            <a:ext cx="4869179" cy="1077218"/>
          </a:xfrm>
          <a:prstGeom prst="rect">
            <a:avLst/>
          </a:prstGeom>
          <a:noFill/>
        </p:spPr>
        <p:txBody>
          <a:bodyPr wrap="square" rtlCol="0">
            <a:spAutoFit/>
          </a:bodyPr>
          <a:lstStyle/>
          <a:p>
            <a:pPr algn="ctr"/>
            <a:r>
              <a:rPr lang="tr-TR" sz="3200" b="1" dirty="0" smtClean="0">
                <a:latin typeface="Calibri" panose="020F0502020204030204" pitchFamily="34" charset="0"/>
              </a:rPr>
              <a:t>Teşekkürler</a:t>
            </a:r>
          </a:p>
          <a:p>
            <a:pPr algn="ctr"/>
            <a:r>
              <a:rPr lang="tr-TR" sz="3200" b="1" dirty="0" smtClean="0">
                <a:latin typeface="Calibri" panose="020F0502020204030204" pitchFamily="34" charset="0"/>
              </a:rPr>
              <a:t>Soru - Cevap</a:t>
            </a:r>
            <a:endParaRPr lang="tr-TR" sz="3200" b="1" dirty="0">
              <a:latin typeface="Calibri" panose="020F0502020204030204" pitchFamily="34" charset="0"/>
            </a:endParaRPr>
          </a:p>
        </p:txBody>
      </p:sp>
      <p:sp>
        <p:nvSpPr>
          <p:cNvPr id="15" name="椭圆 141"/>
          <p:cNvSpPr/>
          <p:nvPr/>
        </p:nvSpPr>
        <p:spPr>
          <a:xfrm>
            <a:off x="-2813378" y="-2453986"/>
            <a:ext cx="5328592" cy="5328592"/>
          </a:xfrm>
          <a:prstGeom prst="ellips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椭圆 137"/>
          <p:cNvSpPr/>
          <p:nvPr/>
        </p:nvSpPr>
        <p:spPr>
          <a:xfrm>
            <a:off x="-1487832" y="3906095"/>
            <a:ext cx="4046996" cy="3982759"/>
          </a:xfrm>
          <a:prstGeom prst="ellipse">
            <a:avLst/>
          </a:prstGeom>
          <a:solidFill>
            <a:srgbClr val="00B05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6" name="Text Placeholder 1">
            <a:extLst>
              <a:ext uri="{FF2B5EF4-FFF2-40B4-BE49-F238E27FC236}">
                <a16:creationId xmlns:a16="http://schemas.microsoft.com/office/drawing/2014/main" id="{D735F7F3-C1B5-4B60-A00A-4EB618DDFB5A}"/>
              </a:ext>
            </a:extLst>
          </p:cNvPr>
          <p:cNvSpPr txBox="1">
            <a:spLocks/>
          </p:cNvSpPr>
          <p:nvPr/>
        </p:nvSpPr>
        <p:spPr>
          <a:xfrm>
            <a:off x="5684905" y="-634"/>
            <a:ext cx="5012766" cy="391886"/>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2024-2025 EĞİTİM DÖNEMİ</a:t>
            </a:r>
            <a:endParaRPr lang="en-US" sz="2000" dirty="0">
              <a:solidFill>
                <a:schemeClr val="bg1"/>
              </a:solidFill>
            </a:endParaRPr>
          </a:p>
        </p:txBody>
      </p:sp>
      <p:sp>
        <p:nvSpPr>
          <p:cNvPr id="17" name="Text Placeholder 1">
            <a:extLst>
              <a:ext uri="{FF2B5EF4-FFF2-40B4-BE49-F238E27FC236}">
                <a16:creationId xmlns:a16="http://schemas.microsoft.com/office/drawing/2014/main" id="{D735F7F3-C1B5-4B60-A00A-4EB618DDFB5A}"/>
              </a:ext>
            </a:extLst>
          </p:cNvPr>
          <p:cNvSpPr txBox="1">
            <a:spLocks/>
          </p:cNvSpPr>
          <p:nvPr/>
        </p:nvSpPr>
        <p:spPr>
          <a:xfrm>
            <a:off x="5684905" y="6408964"/>
            <a:ext cx="5012764" cy="448401"/>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smtClean="0">
                <a:solidFill>
                  <a:schemeClr val="bg1"/>
                </a:solidFill>
              </a:rPr>
              <a:t>MESLEK YÜKSEKOKULU</a:t>
            </a:r>
            <a:endParaRPr lang="en-US" sz="2000" dirty="0">
              <a:solidFill>
                <a:schemeClr val="bg1"/>
              </a:solidFill>
            </a:endParaRPr>
          </a:p>
        </p:txBody>
      </p:sp>
    </p:spTree>
    <p:extLst>
      <p:ext uri="{BB962C8B-B14F-4D97-AF65-F5344CB8AC3E}">
        <p14:creationId xmlns:p14="http://schemas.microsoft.com/office/powerpoint/2010/main" val="3020913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0-#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10" presetClass="entr" presetSubtype="0" fill="hold"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250"/>
                                        <p:tgtEl>
                                          <p:spTgt spid="12"/>
                                        </p:tgtEl>
                                      </p:cBhvr>
                                    </p:animEffect>
                                  </p:childTnLst>
                                </p:cTn>
                              </p:par>
                              <p:par>
                                <p:cTn id="17" presetID="10" presetClass="entr" presetSubtype="0" fill="hold" nodeType="withEffect">
                                  <p:stCondLst>
                                    <p:cond delay="25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250"/>
                                        <p:tgtEl>
                                          <p:spTgt spid="1026"/>
                                        </p:tgtEl>
                                      </p:cBhvr>
                                    </p:animEffect>
                                  </p:childTnLst>
                                </p:cTn>
                              </p:par>
                            </p:childTnLst>
                          </p:cTn>
                        </p:par>
                        <p:par>
                          <p:cTn id="20" fill="hold">
                            <p:stCondLst>
                              <p:cond delay="3250"/>
                            </p:stCondLst>
                            <p:childTnLst>
                              <p:par>
                                <p:cTn id="21" presetID="31" presetClass="entr" presetSubtype="0"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 calcmode="lin" valueType="num">
                                      <p:cBhvr>
                                        <p:cTn id="25" dur="500" fill="hold"/>
                                        <p:tgtEl>
                                          <p:spTgt spid="15"/>
                                        </p:tgtEl>
                                        <p:attrNameLst>
                                          <p:attrName>style.rotation</p:attrName>
                                        </p:attrNameLst>
                                      </p:cBhvr>
                                      <p:tavLst>
                                        <p:tav tm="0">
                                          <p:val>
                                            <p:fltVal val="90"/>
                                          </p:val>
                                        </p:tav>
                                        <p:tav tm="100000">
                                          <p:val>
                                            <p:fltVal val="0"/>
                                          </p:val>
                                        </p:tav>
                                      </p:tavLst>
                                    </p:anim>
                                    <p:animEffect transition="in" filter="fade">
                                      <p:cBhvr>
                                        <p:cTn id="26" dur="500"/>
                                        <p:tgtEl>
                                          <p:spTgt spid="15"/>
                                        </p:tgtEl>
                                      </p:cBhvr>
                                    </p:animEffect>
                                  </p:childTnLst>
                                </p:cTn>
                              </p:par>
                              <p:par>
                                <p:cTn id="27" presetID="31" presetClass="entr" presetSubtype="0"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90"/>
                                          </p:val>
                                        </p:tav>
                                        <p:tav tm="100000">
                                          <p:val>
                                            <p:fltVal val="0"/>
                                          </p:val>
                                        </p:tav>
                                      </p:tavLst>
                                    </p:anim>
                                    <p:animEffect transition="in" filter="fade">
                                      <p:cBhvr>
                                        <p:cTn id="32" dur="500"/>
                                        <p:tgtEl>
                                          <p:spTgt spid="18"/>
                                        </p:tgtEl>
                                      </p:cBhvr>
                                    </p:animEffect>
                                  </p:childTnLst>
                                </p:cTn>
                              </p:par>
                            </p:childTnLst>
                          </p:cTn>
                        </p:par>
                        <p:par>
                          <p:cTn id="33" fill="hold">
                            <p:stCondLst>
                              <p:cond delay="4000"/>
                            </p:stCondLst>
                            <p:childTnLst>
                              <p:par>
                                <p:cTn id="34" presetID="2" presetClass="entr" presetSubtype="8" fill="hold" grpId="0" nodeType="afterEffect">
                                  <p:stCondLst>
                                    <p:cond delay="25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000" fill="hold"/>
                                        <p:tgtEl>
                                          <p:spTgt spid="4"/>
                                        </p:tgtEl>
                                        <p:attrNameLst>
                                          <p:attrName>ppt_x</p:attrName>
                                        </p:attrNameLst>
                                      </p:cBhvr>
                                      <p:tavLst>
                                        <p:tav tm="0">
                                          <p:val>
                                            <p:strVal val="0-#ppt_w/2"/>
                                          </p:val>
                                        </p:tav>
                                        <p:tav tm="100000">
                                          <p:val>
                                            <p:strVal val="#ppt_x"/>
                                          </p:val>
                                        </p:tav>
                                      </p:tavLst>
                                    </p:anim>
                                    <p:anim calcmode="lin" valueType="num">
                                      <p:cBhvr additive="base">
                                        <p:cTn id="37" dur="10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1+#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5" grpId="0" animBg="1"/>
      <p:bldP spid="18"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5" name="Dikdörtgen 4"/>
          <p:cNvSpPr/>
          <p:nvPr/>
        </p:nvSpPr>
        <p:spPr>
          <a:xfrm>
            <a:off x="548640" y="1200579"/>
            <a:ext cx="2656433" cy="487506"/>
          </a:xfrm>
          <a:prstGeom prst="rect">
            <a:avLst/>
          </a:prstGeom>
        </p:spPr>
        <p:txBody>
          <a:bodyPr wrap="none">
            <a:spAutoFit/>
          </a:bodyPr>
          <a:lstStyle/>
          <a:p>
            <a:pPr lvl="0">
              <a:lnSpc>
                <a:spcPct val="107000"/>
              </a:lnSpc>
              <a:spcAft>
                <a:spcPts val="0"/>
              </a:spcAft>
              <a:buSzPts val="1000"/>
              <a:tabLst>
                <a:tab pos="457200" algn="l"/>
              </a:tabLst>
            </a:pPr>
            <a:r>
              <a:rPr lang="tr-TR" sz="2400" b="1" dirty="0">
                <a:solidFill>
                  <a:srgbClr val="FF0000"/>
                </a:solidFill>
                <a:latin typeface="Calibri"/>
                <a:ea typeface="Calibri"/>
                <a:cs typeface="Calibri"/>
              </a:rPr>
              <a:t>Rüşvet ve </a:t>
            </a:r>
            <a:r>
              <a:rPr lang="tr-TR" sz="2400" b="1" dirty="0" smtClean="0">
                <a:solidFill>
                  <a:srgbClr val="FF0000"/>
                </a:solidFill>
                <a:latin typeface="Calibri"/>
                <a:ea typeface="Calibri"/>
                <a:cs typeface="Calibri"/>
              </a:rPr>
              <a:t>Yolsuzluk</a:t>
            </a:r>
            <a:endParaRPr lang="tr-TR" sz="2400" b="1" dirty="0">
              <a:solidFill>
                <a:srgbClr val="FF0000"/>
              </a:solidFill>
              <a:effectLst/>
              <a:latin typeface="Calibri"/>
              <a:ea typeface="Calibri"/>
              <a:cs typeface="Times New Roman"/>
            </a:endParaRPr>
          </a:p>
        </p:txBody>
      </p:sp>
      <p:sp>
        <p:nvSpPr>
          <p:cNvPr id="8" name="Dikdörtgen 7"/>
          <p:cNvSpPr/>
          <p:nvPr/>
        </p:nvSpPr>
        <p:spPr>
          <a:xfrm>
            <a:off x="548640" y="1720840"/>
            <a:ext cx="7183890" cy="3477875"/>
          </a:xfrm>
          <a:prstGeom prst="rect">
            <a:avLst/>
          </a:prstGeom>
        </p:spPr>
        <p:txBody>
          <a:bodyPr wrap="square">
            <a:spAutoFit/>
          </a:bodyPr>
          <a:lstStyle/>
          <a:p>
            <a:pPr algn="just"/>
            <a:r>
              <a:rPr lang="tr-TR" sz="2000" b="1" dirty="0" smtClean="0"/>
              <a:t>Rüşvet</a:t>
            </a:r>
            <a:r>
              <a:rPr lang="tr-TR" sz="2000" dirty="0"/>
              <a:t>, bir kişi veya kurumun, belirli bir avantaj sağlamak için yetkili birine para, hediye, hizmet veya başka bir değerli şey teklif etmesi veya vermesidir. Rüşvet, etik dışı bir uygulama olmasının yanı sıra birçok ülkede yasa dışıdır ve ağır cezalara tabidir.</a:t>
            </a:r>
          </a:p>
          <a:p>
            <a:pPr algn="just"/>
            <a:endParaRPr lang="tr-TR" sz="2000" b="1" dirty="0" smtClean="0"/>
          </a:p>
          <a:p>
            <a:pPr algn="just"/>
            <a:r>
              <a:rPr lang="tr-TR" sz="2000" b="1" dirty="0" smtClean="0"/>
              <a:t>Yolsuzluk</a:t>
            </a:r>
            <a:r>
              <a:rPr lang="tr-TR" sz="2000" dirty="0"/>
              <a:t>, kamu görevlileri veya özel sektör çalışanlarının yetkilerini kendi çıkarları için kötüye kullanmasıdır. Yolsuzluk sadece rüşveti değil, aynı zamanda zimmete para geçirme, ihaleye fesat karıştırma, görevi kötüye kullanma ve kayırmacılık gibi uygulamaları da kapsar.</a:t>
            </a:r>
          </a:p>
        </p:txBody>
      </p:sp>
      <p:pic>
        <p:nvPicPr>
          <p:cNvPr id="4" name="Resim 3"/>
          <p:cNvPicPr>
            <a:picLocks noChangeAspect="1"/>
          </p:cNvPicPr>
          <p:nvPr/>
        </p:nvPicPr>
        <p:blipFill>
          <a:blip r:embed="rId3"/>
          <a:stretch>
            <a:fillRect/>
          </a:stretch>
        </p:blipFill>
        <p:spPr>
          <a:xfrm>
            <a:off x="8134240" y="1593322"/>
            <a:ext cx="3802745" cy="2026280"/>
          </a:xfrm>
          <a:prstGeom prst="rect">
            <a:avLst/>
          </a:prstGeom>
          <a:ln>
            <a:solidFill>
              <a:schemeClr val="tx1"/>
            </a:solidFill>
          </a:ln>
        </p:spPr>
      </p:pic>
      <p:pic>
        <p:nvPicPr>
          <p:cNvPr id="6" name="Resim 5"/>
          <p:cNvPicPr>
            <a:picLocks noChangeAspect="1"/>
          </p:cNvPicPr>
          <p:nvPr/>
        </p:nvPicPr>
        <p:blipFill>
          <a:blip r:embed="rId4"/>
          <a:stretch>
            <a:fillRect/>
          </a:stretch>
        </p:blipFill>
        <p:spPr>
          <a:xfrm>
            <a:off x="8121007" y="3813737"/>
            <a:ext cx="3815978" cy="2146488"/>
          </a:xfrm>
          <a:prstGeom prst="rect">
            <a:avLst/>
          </a:prstGeom>
          <a:ln>
            <a:solidFill>
              <a:schemeClr val="tx1"/>
            </a:solidFill>
          </a:ln>
        </p:spPr>
      </p:pic>
    </p:spTree>
    <p:extLst>
      <p:ext uri="{BB962C8B-B14F-4D97-AF65-F5344CB8AC3E}">
        <p14:creationId xmlns:p14="http://schemas.microsoft.com/office/powerpoint/2010/main" val="1089588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166844"/>
            <a:ext cx="9076722" cy="5386090"/>
          </a:xfrm>
          <a:prstGeom prst="rect">
            <a:avLst/>
          </a:prstGeom>
        </p:spPr>
        <p:txBody>
          <a:bodyPr wrap="square">
            <a:spAutoFit/>
          </a:bodyPr>
          <a:lstStyle/>
          <a:p>
            <a:pPr algn="just"/>
            <a:r>
              <a:rPr lang="tr-TR" sz="2400" b="1" dirty="0">
                <a:solidFill>
                  <a:srgbClr val="FF0000"/>
                </a:solidFill>
              </a:rPr>
              <a:t>Rüşvet ve Yolsuzluğun Nedenleri</a:t>
            </a:r>
          </a:p>
          <a:p>
            <a:pPr algn="just"/>
            <a:endParaRPr lang="tr-TR" sz="2000" b="1" dirty="0" smtClean="0"/>
          </a:p>
          <a:p>
            <a:pPr algn="just"/>
            <a:r>
              <a:rPr lang="tr-TR" sz="2000" b="1" dirty="0" smtClean="0"/>
              <a:t>Zayıf </a:t>
            </a:r>
            <a:r>
              <a:rPr lang="tr-TR" sz="2000" b="1" dirty="0"/>
              <a:t>Hukuki Düzenlemeler ve Denetim Eksikliği</a:t>
            </a:r>
          </a:p>
          <a:p>
            <a:pPr algn="just"/>
            <a:r>
              <a:rPr lang="tr-TR" sz="2000" dirty="0"/>
              <a:t>Yasaların etkisiz olması veya </a:t>
            </a:r>
            <a:r>
              <a:rPr lang="tr-TR" sz="2000" dirty="0" smtClean="0"/>
              <a:t>uygulanmaması, şirketlerin </a:t>
            </a:r>
            <a:r>
              <a:rPr lang="tr-TR" sz="2000" dirty="0"/>
              <a:t>ve bireylerin etik dışı davranışlarda bulunmasını kolaylaştırır.</a:t>
            </a:r>
          </a:p>
          <a:p>
            <a:pPr algn="just"/>
            <a:r>
              <a:rPr lang="tr-TR" sz="2000" dirty="0"/>
              <a:t>Denetim mekanizmalarının yetersizliği, yolsuzluğun yaygınlaşmasına neden olur.</a:t>
            </a:r>
          </a:p>
          <a:p>
            <a:pPr algn="just"/>
            <a:endParaRPr lang="tr-TR" sz="2000" b="1" dirty="0" smtClean="0"/>
          </a:p>
          <a:p>
            <a:pPr algn="just"/>
            <a:r>
              <a:rPr lang="tr-TR" sz="2000" b="1" dirty="0" smtClean="0"/>
              <a:t>Kültürel </a:t>
            </a:r>
            <a:r>
              <a:rPr lang="tr-TR" sz="2000" b="1" dirty="0"/>
              <a:t>ve Sosyal Faktörler</a:t>
            </a:r>
          </a:p>
          <a:p>
            <a:pPr algn="just"/>
            <a:r>
              <a:rPr lang="tr-TR" sz="2000" dirty="0"/>
              <a:t>Bazı ülkelerde rüşvetin "işin yürütülmesi için gerekli" bir yöntem olarak görülmesi.</a:t>
            </a:r>
          </a:p>
          <a:p>
            <a:pPr algn="just"/>
            <a:r>
              <a:rPr lang="tr-TR" sz="2000" dirty="0"/>
              <a:t>Toplumda etik farkındalığın düşük olması.</a:t>
            </a:r>
          </a:p>
          <a:p>
            <a:pPr algn="just"/>
            <a:endParaRPr lang="tr-TR" sz="2000" b="1" dirty="0" smtClean="0"/>
          </a:p>
          <a:p>
            <a:pPr algn="just"/>
            <a:r>
              <a:rPr lang="tr-TR" sz="2000" b="1" dirty="0" smtClean="0"/>
              <a:t>Aşırı </a:t>
            </a:r>
            <a:r>
              <a:rPr lang="tr-TR" sz="2000" b="1" dirty="0"/>
              <a:t>Rekabet ve Kâr Baskısı</a:t>
            </a:r>
          </a:p>
          <a:p>
            <a:pPr algn="just"/>
            <a:r>
              <a:rPr lang="tr-TR" sz="2000" dirty="0"/>
              <a:t>Şirketlerin piyasada avantaj sağlamak için yasa dışı yollar araması.</a:t>
            </a:r>
          </a:p>
          <a:p>
            <a:pPr algn="just"/>
            <a:r>
              <a:rPr lang="tr-TR" sz="2000" dirty="0"/>
              <a:t>İş dünyasında başarıya ulaşma baskısının çalışanları etik dışı uygulamalara yönlendirmesi.</a:t>
            </a:r>
          </a:p>
        </p:txBody>
      </p:sp>
    </p:spTree>
    <p:extLst>
      <p:ext uri="{BB962C8B-B14F-4D97-AF65-F5344CB8AC3E}">
        <p14:creationId xmlns:p14="http://schemas.microsoft.com/office/powerpoint/2010/main" val="3573402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38" y="1014153"/>
            <a:ext cx="11319899" cy="2000548"/>
          </a:xfrm>
          <a:prstGeom prst="rect">
            <a:avLst/>
          </a:prstGeom>
        </p:spPr>
        <p:txBody>
          <a:bodyPr wrap="square">
            <a:spAutoFit/>
          </a:bodyPr>
          <a:lstStyle/>
          <a:p>
            <a:pPr algn="just"/>
            <a:r>
              <a:rPr lang="tr-TR" sz="2400" b="1" dirty="0">
                <a:solidFill>
                  <a:srgbClr val="FF0000"/>
                </a:solidFill>
              </a:rPr>
              <a:t>Enron Skandalı (2001)</a:t>
            </a:r>
          </a:p>
          <a:p>
            <a:pPr algn="just">
              <a:buFont typeface="Arial"/>
              <a:buChar char="•"/>
            </a:pPr>
            <a:endParaRPr lang="tr-TR" sz="2000" dirty="0" smtClean="0"/>
          </a:p>
          <a:p>
            <a:pPr algn="just">
              <a:buFont typeface="Arial"/>
              <a:buChar char="•"/>
            </a:pPr>
            <a:r>
              <a:rPr lang="tr-TR" sz="2000" dirty="0" smtClean="0"/>
              <a:t>ABD'nin </a:t>
            </a:r>
            <a:r>
              <a:rPr lang="tr-TR" sz="2000" dirty="0"/>
              <a:t>en büyük enerji şirketlerinden Enron, yöneticilerinin sahte muhasebe kayıtlarıyla şirketin mali durumunu olduğundan daha iyi gösterdiği bir skandaldı</a:t>
            </a:r>
            <a:r>
              <a:rPr lang="tr-TR" sz="2000" dirty="0" smtClean="0"/>
              <a:t>.</a:t>
            </a:r>
          </a:p>
          <a:p>
            <a:pPr algn="just"/>
            <a:endParaRPr lang="tr-TR" sz="2000" dirty="0"/>
          </a:p>
          <a:p>
            <a:pPr algn="just">
              <a:buFont typeface="Arial"/>
              <a:buChar char="•"/>
            </a:pPr>
            <a:r>
              <a:rPr lang="tr-TR" sz="2000" dirty="0"/>
              <a:t>Skandal, </a:t>
            </a:r>
            <a:r>
              <a:rPr lang="tr-TR" sz="2000" b="1" dirty="0"/>
              <a:t>ABD tarihindeki en büyük kurumsal iflaslardan biri</a:t>
            </a:r>
            <a:r>
              <a:rPr lang="tr-TR" sz="2000" dirty="0"/>
              <a:t> oldu.</a:t>
            </a:r>
          </a:p>
        </p:txBody>
      </p:sp>
      <p:sp>
        <p:nvSpPr>
          <p:cNvPr id="5" name="Dikdörtgen 4"/>
          <p:cNvSpPr/>
          <p:nvPr/>
        </p:nvSpPr>
        <p:spPr>
          <a:xfrm>
            <a:off x="6095999" y="3242302"/>
            <a:ext cx="5924939" cy="3477875"/>
          </a:xfrm>
          <a:prstGeom prst="rect">
            <a:avLst/>
          </a:prstGeom>
          <a:solidFill>
            <a:schemeClr val="accent1">
              <a:lumMod val="20000"/>
              <a:lumOff val="80000"/>
            </a:schemeClr>
          </a:solidFill>
          <a:ln w="28575">
            <a:solidFill>
              <a:schemeClr val="tx1"/>
            </a:solidFill>
          </a:ln>
        </p:spPr>
        <p:txBody>
          <a:bodyPr wrap="square">
            <a:spAutoFit/>
          </a:bodyPr>
          <a:lstStyle/>
          <a:p>
            <a:pPr algn="just"/>
            <a:r>
              <a:rPr lang="tr-TR" sz="2000" dirty="0"/>
              <a:t>Rüşvet ve yolsuzluk, hem kamu sektöründe hem de özel sektörde büyük ekonomik ve sosyal zararlara neden </a:t>
            </a:r>
            <a:r>
              <a:rPr lang="tr-TR" sz="2000" dirty="0" smtClean="0"/>
              <a:t>olur.</a:t>
            </a:r>
          </a:p>
          <a:p>
            <a:pPr algn="just"/>
            <a:endParaRPr lang="tr-TR" sz="2000" dirty="0"/>
          </a:p>
          <a:p>
            <a:pPr algn="just"/>
            <a:r>
              <a:rPr lang="tr-TR" sz="2000" dirty="0" smtClean="0"/>
              <a:t>Bu </a:t>
            </a:r>
            <a:r>
              <a:rPr lang="tr-TR" sz="2000" dirty="0"/>
              <a:t>tür etik dışı uygulamaların önlenmesi için güçlü hukuki düzenlemeler, şeffaf yönetim anlayışı ve teknolojik çözümler kritik öneme </a:t>
            </a:r>
            <a:r>
              <a:rPr lang="tr-TR" sz="2000" dirty="0" smtClean="0"/>
              <a:t>sahiptir.</a:t>
            </a:r>
          </a:p>
          <a:p>
            <a:pPr algn="just"/>
            <a:endParaRPr lang="tr-TR" sz="2000" dirty="0"/>
          </a:p>
          <a:p>
            <a:pPr algn="just"/>
            <a:r>
              <a:rPr lang="tr-TR" sz="2000" dirty="0" smtClean="0"/>
              <a:t>Şirketler </a:t>
            </a:r>
            <a:r>
              <a:rPr lang="tr-TR" sz="2000" dirty="0"/>
              <a:t>ve hükümetler, rüşvet ve yolsuzlukla mücadelede daha etkin politikalar uygulamalı ve etik iş anlayışını yaygınlaştırmalıdır.</a:t>
            </a:r>
          </a:p>
        </p:txBody>
      </p:sp>
      <p:pic>
        <p:nvPicPr>
          <p:cNvPr id="6" name="Resim 5"/>
          <p:cNvPicPr>
            <a:picLocks noChangeAspect="1"/>
          </p:cNvPicPr>
          <p:nvPr/>
        </p:nvPicPr>
        <p:blipFill>
          <a:blip r:embed="rId3"/>
          <a:stretch>
            <a:fillRect/>
          </a:stretch>
        </p:blipFill>
        <p:spPr>
          <a:xfrm>
            <a:off x="548638" y="3449684"/>
            <a:ext cx="4919403" cy="2608774"/>
          </a:xfrm>
          <a:prstGeom prst="rect">
            <a:avLst/>
          </a:prstGeom>
          <a:ln>
            <a:solidFill>
              <a:schemeClr val="tx1"/>
            </a:solidFill>
          </a:ln>
        </p:spPr>
      </p:pic>
    </p:spTree>
    <p:extLst>
      <p:ext uri="{BB962C8B-B14F-4D97-AF65-F5344CB8AC3E}">
        <p14:creationId xmlns:p14="http://schemas.microsoft.com/office/powerpoint/2010/main" val="3573402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107624"/>
            <a:ext cx="5782224" cy="461665"/>
          </a:xfrm>
          <a:prstGeom prst="rect">
            <a:avLst/>
          </a:prstGeom>
        </p:spPr>
        <p:txBody>
          <a:bodyPr wrap="none">
            <a:spAutoFit/>
          </a:bodyPr>
          <a:lstStyle/>
          <a:p>
            <a:r>
              <a:rPr lang="it-IT" sz="2400" b="1" dirty="0">
                <a:solidFill>
                  <a:srgbClr val="FF0000"/>
                </a:solidFill>
              </a:rPr>
              <a:t>İçeriden Bilgi Ticareti (Insider Trading)</a:t>
            </a:r>
            <a:endParaRPr lang="tr-TR" sz="2400" b="1" dirty="0">
              <a:solidFill>
                <a:srgbClr val="FF0000"/>
              </a:solidFill>
            </a:endParaRPr>
          </a:p>
        </p:txBody>
      </p:sp>
      <p:sp>
        <p:nvSpPr>
          <p:cNvPr id="5" name="Dikdörtgen 4"/>
          <p:cNvSpPr/>
          <p:nvPr/>
        </p:nvSpPr>
        <p:spPr>
          <a:xfrm>
            <a:off x="548639" y="1720840"/>
            <a:ext cx="5782225" cy="4401205"/>
          </a:xfrm>
          <a:prstGeom prst="rect">
            <a:avLst/>
          </a:prstGeom>
        </p:spPr>
        <p:txBody>
          <a:bodyPr wrap="square">
            <a:spAutoFit/>
          </a:bodyPr>
          <a:lstStyle/>
          <a:p>
            <a:pPr algn="just"/>
            <a:r>
              <a:rPr lang="tr-TR" sz="2000" dirty="0" smtClean="0"/>
              <a:t>İçeriden </a:t>
            </a:r>
            <a:r>
              <a:rPr lang="tr-TR" sz="2000" dirty="0"/>
              <a:t>bilgi ticareti (Insider Trading), bir şirketin hisse senedi veya diğer menkul kıymetlerinin, şirketin finansal durumu, birleşme &amp; satın alma işlemleri veya diğer önemli gelişmeler gibi henüz kamuya açıklanmamış bilgileri kullanarak alınıp satılmasıdır</a:t>
            </a:r>
            <a:r>
              <a:rPr lang="tr-TR" sz="2000" dirty="0" smtClean="0"/>
              <a:t>.</a:t>
            </a:r>
          </a:p>
          <a:p>
            <a:pPr algn="just"/>
            <a:endParaRPr lang="tr-TR" sz="2000" dirty="0"/>
          </a:p>
          <a:p>
            <a:pPr algn="just"/>
            <a:r>
              <a:rPr lang="tr-TR" sz="2000" dirty="0"/>
              <a:t>Bu uygulama, finansal piyasalarda adaletsiz rekabet yarattığı için yasa dışı kabul edilir ve birçok ülkede ağır cezalarla karşılaşılmasına neden olabilir. İçeriden bilgi ticaretini gerçekleştiren kişiler genellikle şirket yöneticileri, çalışanları, büyük hissedarlar veya bu bilgilere erişimi olan kişilerden oluşur.</a:t>
            </a:r>
          </a:p>
        </p:txBody>
      </p:sp>
      <p:pic>
        <p:nvPicPr>
          <p:cNvPr id="6" name="Resim 5"/>
          <p:cNvPicPr>
            <a:picLocks noChangeAspect="1"/>
          </p:cNvPicPr>
          <p:nvPr/>
        </p:nvPicPr>
        <p:blipFill>
          <a:blip r:embed="rId3"/>
          <a:stretch>
            <a:fillRect/>
          </a:stretch>
        </p:blipFill>
        <p:spPr>
          <a:xfrm>
            <a:off x="6445135" y="2518861"/>
            <a:ext cx="5585942" cy="2792971"/>
          </a:xfrm>
          <a:prstGeom prst="rect">
            <a:avLst/>
          </a:prstGeom>
        </p:spPr>
      </p:pic>
    </p:spTree>
    <p:extLst>
      <p:ext uri="{BB962C8B-B14F-4D97-AF65-F5344CB8AC3E}">
        <p14:creationId xmlns:p14="http://schemas.microsoft.com/office/powerpoint/2010/main" val="3573402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grpSp>
        <p:nvGrpSpPr>
          <p:cNvPr id="6" name="Grup 5"/>
          <p:cNvGrpSpPr/>
          <p:nvPr/>
        </p:nvGrpSpPr>
        <p:grpSpPr>
          <a:xfrm>
            <a:off x="842355" y="1812175"/>
            <a:ext cx="10507287" cy="3595774"/>
            <a:chOff x="548640" y="1695797"/>
            <a:chExt cx="10507287" cy="3595774"/>
          </a:xfrm>
        </p:grpSpPr>
        <p:pic>
          <p:nvPicPr>
            <p:cNvPr id="5" name="Resim 4"/>
            <p:cNvPicPr>
              <a:picLocks noChangeAspect="1"/>
            </p:cNvPicPr>
            <p:nvPr/>
          </p:nvPicPr>
          <p:blipFill>
            <a:blip r:embed="rId3"/>
            <a:stretch>
              <a:fillRect/>
            </a:stretch>
          </p:blipFill>
          <p:spPr>
            <a:xfrm>
              <a:off x="548640" y="1695797"/>
              <a:ext cx="6392487" cy="3595774"/>
            </a:xfrm>
            <a:prstGeom prst="rect">
              <a:avLst/>
            </a:prstGeom>
            <a:ln>
              <a:solidFill>
                <a:schemeClr val="tx1"/>
              </a:solidFill>
            </a:ln>
          </p:spPr>
        </p:pic>
        <p:sp>
          <p:nvSpPr>
            <p:cNvPr id="4" name="Dikdörtgen 3"/>
            <p:cNvSpPr/>
            <p:nvPr/>
          </p:nvSpPr>
          <p:spPr>
            <a:xfrm>
              <a:off x="6941127" y="1695797"/>
              <a:ext cx="4114800" cy="3595774"/>
            </a:xfrm>
            <a:prstGeom prst="rect">
              <a:avLst/>
            </a:prstGeom>
            <a:solidFill>
              <a:schemeClr val="accent1">
                <a:lumMod val="20000"/>
                <a:lumOff val="80000"/>
              </a:schemeClr>
            </a:solidFill>
            <a:ln>
              <a:solidFill>
                <a:schemeClr val="tx1"/>
              </a:solidFill>
            </a:ln>
          </p:spPr>
          <p:txBody>
            <a:bodyPr wrap="square">
              <a:spAutoFit/>
            </a:bodyPr>
            <a:lstStyle/>
            <a:p>
              <a:pPr algn="just"/>
              <a:r>
                <a:rPr lang="tr-TR" sz="2000" dirty="0"/>
                <a:t>İçeriden bilgi ticareti, finans piyasalarının güvenilirliğini ve adil işleyişini tehdit eden büyük bir etik ve hukuki </a:t>
              </a:r>
              <a:r>
                <a:rPr lang="tr-TR" sz="2000" dirty="0" smtClean="0"/>
                <a:t>problemdir.</a:t>
              </a:r>
            </a:p>
            <a:p>
              <a:pPr algn="just"/>
              <a:endParaRPr lang="tr-TR" sz="2000" dirty="0"/>
            </a:p>
            <a:p>
              <a:pPr algn="just"/>
              <a:r>
                <a:rPr lang="tr-TR" sz="2000" dirty="0" smtClean="0"/>
                <a:t>Hükümetler </a:t>
              </a:r>
              <a:r>
                <a:rPr lang="tr-TR" sz="2000" dirty="0"/>
                <a:t>ve finansal düzenleyici kurumlar, içeriden bilgi ticaretini önlemek için katı yasalar uygulamakta ve modern teknolojileri kullanarak denetimleri artırmaktadır.</a:t>
              </a:r>
            </a:p>
          </p:txBody>
        </p:sp>
      </p:grpSp>
    </p:spTree>
    <p:extLst>
      <p:ext uri="{BB962C8B-B14F-4D97-AF65-F5344CB8AC3E}">
        <p14:creationId xmlns:p14="http://schemas.microsoft.com/office/powerpoint/2010/main" val="3573402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131657"/>
            <a:ext cx="5008102" cy="461665"/>
          </a:xfrm>
          <a:prstGeom prst="rect">
            <a:avLst/>
          </a:prstGeom>
        </p:spPr>
        <p:txBody>
          <a:bodyPr wrap="none">
            <a:spAutoFit/>
          </a:bodyPr>
          <a:lstStyle/>
          <a:p>
            <a:r>
              <a:rPr lang="tr-TR" sz="2400" b="1" dirty="0">
                <a:solidFill>
                  <a:srgbClr val="FF0000"/>
                </a:solidFill>
              </a:rPr>
              <a:t>Haksız Rekabet ve Manipülasyon</a:t>
            </a:r>
          </a:p>
        </p:txBody>
      </p:sp>
      <p:sp>
        <p:nvSpPr>
          <p:cNvPr id="5" name="Dikdörtgen 4"/>
          <p:cNvSpPr/>
          <p:nvPr/>
        </p:nvSpPr>
        <p:spPr>
          <a:xfrm>
            <a:off x="548640" y="1710826"/>
            <a:ext cx="5577840" cy="2554545"/>
          </a:xfrm>
          <a:prstGeom prst="rect">
            <a:avLst/>
          </a:prstGeom>
        </p:spPr>
        <p:txBody>
          <a:bodyPr wrap="square">
            <a:spAutoFit/>
          </a:bodyPr>
          <a:lstStyle/>
          <a:p>
            <a:pPr algn="just"/>
            <a:r>
              <a:rPr lang="tr-TR" sz="2000" dirty="0"/>
              <a:t>Haksız rekabet ve manipülasyon, iş dünyasında adil rekabeti bozan, tüketicileri, rakipleri ve hatta çalışanları olumsuz etkileyen etik dışı ve yasa dışı </a:t>
            </a:r>
            <a:r>
              <a:rPr lang="tr-TR" sz="2000" dirty="0" smtClean="0"/>
              <a:t>uygulamalardır.</a:t>
            </a:r>
          </a:p>
          <a:p>
            <a:pPr algn="just"/>
            <a:endParaRPr lang="tr-TR" sz="2000" dirty="0"/>
          </a:p>
          <a:p>
            <a:pPr algn="just"/>
            <a:r>
              <a:rPr lang="tr-TR" sz="2000" dirty="0" smtClean="0"/>
              <a:t>Bu </a:t>
            </a:r>
            <a:r>
              <a:rPr lang="tr-TR" sz="2000" dirty="0"/>
              <a:t>durum sadece ekonomi ve iş dünyasını değil, eğitim, sağlık ve sosyal alanları da doğrudan etkileyebilir.</a:t>
            </a:r>
          </a:p>
        </p:txBody>
      </p:sp>
      <p:pic>
        <p:nvPicPr>
          <p:cNvPr id="6" name="Resim 5"/>
          <p:cNvPicPr>
            <a:picLocks noChangeAspect="1"/>
          </p:cNvPicPr>
          <p:nvPr/>
        </p:nvPicPr>
        <p:blipFill>
          <a:blip r:embed="rId3"/>
          <a:stretch>
            <a:fillRect/>
          </a:stretch>
        </p:blipFill>
        <p:spPr>
          <a:xfrm>
            <a:off x="6650906" y="1100148"/>
            <a:ext cx="5079218" cy="2848396"/>
          </a:xfrm>
          <a:prstGeom prst="rect">
            <a:avLst/>
          </a:prstGeom>
          <a:ln>
            <a:solidFill>
              <a:schemeClr val="tx1"/>
            </a:solidFill>
          </a:ln>
        </p:spPr>
      </p:pic>
      <p:pic>
        <p:nvPicPr>
          <p:cNvPr id="7" name="Resim 6"/>
          <p:cNvPicPr>
            <a:picLocks noChangeAspect="1"/>
          </p:cNvPicPr>
          <p:nvPr/>
        </p:nvPicPr>
        <p:blipFill>
          <a:blip r:embed="rId4"/>
          <a:stretch>
            <a:fillRect/>
          </a:stretch>
        </p:blipFill>
        <p:spPr>
          <a:xfrm>
            <a:off x="6656966" y="4034682"/>
            <a:ext cx="5073157" cy="2657066"/>
          </a:xfrm>
          <a:prstGeom prst="rect">
            <a:avLst/>
          </a:prstGeom>
          <a:ln>
            <a:solidFill>
              <a:schemeClr val="tx1"/>
            </a:solidFill>
          </a:ln>
        </p:spPr>
      </p:pic>
    </p:spTree>
    <p:extLst>
      <p:ext uri="{BB962C8B-B14F-4D97-AF65-F5344CB8AC3E}">
        <p14:creationId xmlns:p14="http://schemas.microsoft.com/office/powerpoint/2010/main" val="4128290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548640" y="0"/>
            <a:ext cx="9076722" cy="579169"/>
          </a:xfrm>
          <a:solidFill>
            <a:srgbClr val="FFC000"/>
          </a:solidFill>
        </p:spPr>
        <p:txBody>
          <a:bodyPr/>
          <a:lstStyle/>
          <a:p>
            <a:pPr algn="l"/>
            <a:r>
              <a:rPr lang="tr-TR" sz="3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SOSYAL SORUMLULUK VE İŞ ETİĞİ</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stretch>
            <a:fillRect/>
          </a:stretch>
        </p:blipFill>
        <p:spPr>
          <a:xfrm>
            <a:off x="9625362" y="0"/>
            <a:ext cx="2566638" cy="579170"/>
          </a:xfrm>
          <a:prstGeom prst="rect">
            <a:avLst/>
          </a:prstGeom>
        </p:spPr>
      </p:pic>
      <p:sp>
        <p:nvSpPr>
          <p:cNvPr id="29" name="Text Placeholder 1">
            <a:extLst>
              <a:ext uri="{FF2B5EF4-FFF2-40B4-BE49-F238E27FC236}">
                <a16:creationId xmlns:a16="http://schemas.microsoft.com/office/drawing/2014/main" id="{D735F7F3-C1B5-4B60-A00A-4EB618DDFB5A}"/>
              </a:ext>
            </a:extLst>
          </p:cNvPr>
          <p:cNvSpPr txBox="1">
            <a:spLocks/>
          </p:cNvSpPr>
          <p:nvPr/>
        </p:nvSpPr>
        <p:spPr>
          <a:xfrm>
            <a:off x="0" y="579169"/>
            <a:ext cx="12191999" cy="434984"/>
          </a:xfrm>
          <a:prstGeom prst="rect">
            <a:avLst/>
          </a:prstGeom>
          <a:solidFill>
            <a:srgbClr val="00B0F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İş Dünyasında Yaygın Etik Dışı Uygulamalar</a:t>
            </a:r>
          </a:p>
        </p:txBody>
      </p:sp>
      <p:sp>
        <p:nvSpPr>
          <p:cNvPr id="30" name="Text Placeholder 1">
            <a:extLst>
              <a:ext uri="{FF2B5EF4-FFF2-40B4-BE49-F238E27FC236}">
                <a16:creationId xmlns:a16="http://schemas.microsoft.com/office/drawing/2014/main" id="{D735F7F3-C1B5-4B60-A00A-4EB618DDFB5A}"/>
              </a:ext>
            </a:extLst>
          </p:cNvPr>
          <p:cNvSpPr txBox="1">
            <a:spLocks/>
          </p:cNvSpPr>
          <p:nvPr/>
        </p:nvSpPr>
        <p:spPr>
          <a:xfrm>
            <a:off x="0" y="-1"/>
            <a:ext cx="548640" cy="579169"/>
          </a:xfrm>
          <a:prstGeom prst="rect">
            <a:avLst/>
          </a:prstGeom>
          <a:solidFill>
            <a:srgbClr val="00B050"/>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smtClean="0">
                <a:solidFill>
                  <a:schemeClr val="bg1"/>
                </a:solidFill>
                <a:latin typeface="Calibri"/>
              </a:rPr>
              <a:t>04</a:t>
            </a:r>
            <a:endParaRPr lang="en-US" sz="2000" dirty="0">
              <a:solidFill>
                <a:schemeClr val="bg1"/>
              </a:solidFill>
            </a:endParaRPr>
          </a:p>
        </p:txBody>
      </p:sp>
      <p:sp>
        <p:nvSpPr>
          <p:cNvPr id="4" name="Dikdörtgen 3"/>
          <p:cNvSpPr/>
          <p:nvPr/>
        </p:nvSpPr>
        <p:spPr>
          <a:xfrm>
            <a:off x="548640" y="1277173"/>
            <a:ext cx="5007033" cy="2246769"/>
          </a:xfrm>
          <a:prstGeom prst="rect">
            <a:avLst/>
          </a:prstGeom>
        </p:spPr>
        <p:txBody>
          <a:bodyPr wrap="square">
            <a:spAutoFit/>
          </a:bodyPr>
          <a:lstStyle/>
          <a:p>
            <a:pPr algn="just"/>
            <a:r>
              <a:rPr lang="tr-TR" sz="2000" b="1" dirty="0">
                <a:solidFill>
                  <a:srgbClr val="FF0000"/>
                </a:solidFill>
              </a:rPr>
              <a:t>Haksız rekabet,</a:t>
            </a:r>
            <a:r>
              <a:rPr lang="tr-TR" sz="2000" dirty="0"/>
              <a:t> bir işletmenin rakiplerini saf dışı bırakmak veya daha fazla müşteri çekmek için etik dışı ve yasa dışı yöntemler kullanmasıdır. Örneğin, yanlış reklam yapmak, rakipleri kötülemek, tüketicileri aldatmak gibi uygulamalar haksız rekabetin temel örnekleridir.</a:t>
            </a:r>
          </a:p>
        </p:txBody>
      </p:sp>
      <p:sp>
        <p:nvSpPr>
          <p:cNvPr id="5" name="Dikdörtgen 4"/>
          <p:cNvSpPr/>
          <p:nvPr/>
        </p:nvSpPr>
        <p:spPr>
          <a:xfrm>
            <a:off x="548640" y="3786962"/>
            <a:ext cx="5007033" cy="2246769"/>
          </a:xfrm>
          <a:prstGeom prst="rect">
            <a:avLst/>
          </a:prstGeom>
        </p:spPr>
        <p:txBody>
          <a:bodyPr wrap="square">
            <a:spAutoFit/>
          </a:bodyPr>
          <a:lstStyle/>
          <a:p>
            <a:pPr algn="just"/>
            <a:r>
              <a:rPr lang="tr-TR" sz="2000" b="1" dirty="0">
                <a:solidFill>
                  <a:srgbClr val="FF0000"/>
                </a:solidFill>
              </a:rPr>
              <a:t>Manipülasyon,</a:t>
            </a:r>
            <a:r>
              <a:rPr lang="tr-TR" sz="2000" dirty="0"/>
              <a:t> piyasalarda veya tüketici kararlarında bilinçli olarak yanlış yönlendirme yaparak çıkar sağlamaktır. Bu, bir ürünün özelliklerini abartarak tanıtmak, verileri çarpıtmak veya insanların bilinçaltını etkileyen pazarlama teknikleri kullanmak gibi yöntemleri içerebilir.</a:t>
            </a:r>
          </a:p>
        </p:txBody>
      </p:sp>
      <p:pic>
        <p:nvPicPr>
          <p:cNvPr id="9" name="Resim 8"/>
          <p:cNvPicPr>
            <a:picLocks noChangeAspect="1"/>
          </p:cNvPicPr>
          <p:nvPr/>
        </p:nvPicPr>
        <p:blipFill>
          <a:blip r:embed="rId3"/>
          <a:stretch>
            <a:fillRect/>
          </a:stretch>
        </p:blipFill>
        <p:spPr>
          <a:xfrm>
            <a:off x="5935287" y="1277173"/>
            <a:ext cx="4006405" cy="2246769"/>
          </a:xfrm>
          <a:prstGeom prst="rect">
            <a:avLst/>
          </a:prstGeom>
          <a:ln>
            <a:solidFill>
              <a:schemeClr val="tx1"/>
            </a:solidFill>
          </a:ln>
        </p:spPr>
      </p:pic>
      <p:pic>
        <p:nvPicPr>
          <p:cNvPr id="10" name="Resim 9"/>
          <p:cNvPicPr>
            <a:picLocks noChangeAspect="1"/>
          </p:cNvPicPr>
          <p:nvPr/>
        </p:nvPicPr>
        <p:blipFill>
          <a:blip r:embed="rId4"/>
          <a:stretch>
            <a:fillRect/>
          </a:stretch>
        </p:blipFill>
        <p:spPr>
          <a:xfrm>
            <a:off x="5935288" y="3786962"/>
            <a:ext cx="4289774" cy="2246769"/>
          </a:xfrm>
          <a:prstGeom prst="rect">
            <a:avLst/>
          </a:prstGeom>
          <a:ln>
            <a:solidFill>
              <a:schemeClr val="tx1"/>
            </a:solidFill>
          </a:ln>
        </p:spPr>
      </p:pic>
    </p:spTree>
    <p:extLst>
      <p:ext uri="{BB962C8B-B14F-4D97-AF65-F5344CB8AC3E}">
        <p14:creationId xmlns:p14="http://schemas.microsoft.com/office/powerpoint/2010/main" val="296722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
                                            <p:bg/>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9" grpId="0" animBg="1"/>
      <p:bldP spid="30" grpId="0" animBg="1"/>
    </p:bldLst>
  </p:timing>
</p:sld>
</file>

<file path=ppt/theme/theme1.xml><?xml version="1.0" encoding="utf-8"?>
<a:theme xmlns:a="http://schemas.openxmlformats.org/drawingml/2006/main" name="Contents Slide Master">
  <a:themeElements>
    <a:clrScheme name="ALLPPT-41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41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4912</TotalTime>
  <Words>1550</Words>
  <Application>Microsoft Office PowerPoint</Application>
  <PresentationFormat>Geniş ekran</PresentationFormat>
  <Paragraphs>203</Paragraphs>
  <Slides>21</Slides>
  <Notes>0</Notes>
  <HiddenSlides>0</HiddenSlides>
  <MMClips>0</MMClips>
  <ScaleCrop>false</ScaleCrop>
  <HeadingPairs>
    <vt:vector size="6" baseType="variant">
      <vt:variant>
        <vt:lpstr>Kullanılan Yazı Tipleri</vt:lpstr>
      </vt:variant>
      <vt:variant>
        <vt:i4>5</vt:i4>
      </vt:variant>
      <vt:variant>
        <vt:lpstr>Tema</vt:lpstr>
      </vt:variant>
      <vt:variant>
        <vt:i4>2</vt:i4>
      </vt:variant>
      <vt:variant>
        <vt:lpstr>Slayt Başlıkları</vt:lpstr>
      </vt:variant>
      <vt:variant>
        <vt:i4>21</vt:i4>
      </vt:variant>
    </vt:vector>
  </HeadingPairs>
  <TitlesOfParts>
    <vt:vector size="28" baseType="lpstr">
      <vt:lpstr>Arial</vt:lpstr>
      <vt:lpstr>Arial Unicode MS</vt:lpstr>
      <vt:lpstr>Calibri</vt:lpstr>
      <vt:lpstr>Segoe UI Symbol</vt:lpstr>
      <vt:lpstr>Times New Roman</vt:lpstr>
      <vt:lpstr>Contents Slide Master</vt:lpstr>
      <vt:lpstr>Section Break Slide Master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Taylan Tutkunca</dc:creator>
  <cp:lastModifiedBy>TT</cp:lastModifiedBy>
  <cp:revision>214</cp:revision>
  <dcterms:created xsi:type="dcterms:W3CDTF">2020-01-20T05:08:25Z</dcterms:created>
  <dcterms:modified xsi:type="dcterms:W3CDTF">2025-03-14T08:07:07Z</dcterms:modified>
</cp:coreProperties>
</file>