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5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317" r:id="rId37"/>
    <p:sldId id="291" r:id="rId38"/>
    <p:sldId id="318" r:id="rId39"/>
    <p:sldId id="292" r:id="rId40"/>
    <p:sldId id="319" r:id="rId41"/>
    <p:sldId id="320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  <p:sldId id="301" r:id="rId51"/>
    <p:sldId id="302" r:id="rId52"/>
    <p:sldId id="303" r:id="rId53"/>
    <p:sldId id="304" r:id="rId54"/>
    <p:sldId id="305" r:id="rId55"/>
    <p:sldId id="306" r:id="rId56"/>
    <p:sldId id="307" r:id="rId57"/>
    <p:sldId id="308" r:id="rId58"/>
    <p:sldId id="309" r:id="rId59"/>
    <p:sldId id="310" r:id="rId60"/>
    <p:sldId id="311" r:id="rId61"/>
    <p:sldId id="312" r:id="rId62"/>
    <p:sldId id="313" r:id="rId63"/>
    <p:sldId id="314" r:id="rId64"/>
    <p:sldId id="315" r:id="rId65"/>
    <p:sldId id="316" r:id="rId66"/>
    <p:sldId id="324" r:id="rId67"/>
    <p:sldId id="321" r:id="rId68"/>
    <p:sldId id="322" r:id="rId69"/>
    <p:sldId id="323" r:id="rId70"/>
    <p:sldId id="325" r:id="rId7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-17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printerSettings" Target="printerSettings/printerSettings1.bin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73" Type="http://schemas.openxmlformats.org/officeDocument/2006/relationships/presProps" Target="presProps.xml"/><Relationship Id="rId74" Type="http://schemas.openxmlformats.org/officeDocument/2006/relationships/viewProps" Target="viewProps.xml"/><Relationship Id="rId75" Type="http://schemas.openxmlformats.org/officeDocument/2006/relationships/theme" Target="theme/theme1.xml"/><Relationship Id="rId76" Type="http://schemas.openxmlformats.org/officeDocument/2006/relationships/tableStyles" Target="tableStyles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t>Tuesday 6 November 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/>
              <a:t>Tuesday 6 November 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t>Tuesday 6 November 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t>Tuesday 6 November 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D019-A32C-4EAD-B8E6-DBDA699692FD}" type="datetime2">
              <a:rPr lang="en-US" smtClean="0"/>
              <a:t>Tuesday 6 November 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t>Tuesday 6 November 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t>Tuesday 6 November 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t>Tuesday 6 November 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t>Tuesday 6 November 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t>Tuesday 6 November 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t>Tuesday 6 November 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80CB818-7379-467D-8E76-EF9D9074A26C}" type="datetime2">
              <a:rPr lang="en-US" smtClean="0"/>
              <a:t>Tuesday 6 November 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noVHrQn_CzA" TargetMode="External"/><Relationship Id="rId4" Type="http://schemas.openxmlformats.org/officeDocument/2006/relationships/hyperlink" Target="https://www.youtube.com/watch?v=-CmVRM_Tv6c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youtube.com/watch?v=dNs5HuHjJWE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youtube.com/watch?v=9W-5UHE6xEE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Reklam Yönetimi	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Reklamcılık</a:t>
            </a:r>
          </a:p>
          <a:p>
            <a:endParaRPr lang="tr-TR" dirty="0"/>
          </a:p>
          <a:p>
            <a:r>
              <a:rPr lang="tr-TR" dirty="0" smtClean="0"/>
              <a:t>Duygu Gür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128039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Yaratıcı Strateji nasıl gerçekleşir?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err="1"/>
              <a:t>Yaratıcı</a:t>
            </a:r>
            <a:r>
              <a:rPr lang="en-US" dirty="0"/>
              <a:t> </a:t>
            </a:r>
            <a:r>
              <a:rPr lang="en-US" dirty="0" err="1"/>
              <a:t>strateji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geliştirilmiş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reklam</a:t>
            </a:r>
            <a:r>
              <a:rPr lang="en-US" dirty="0"/>
              <a:t>, </a:t>
            </a:r>
            <a:r>
              <a:rPr lang="en-US" b="1" dirty="0"/>
              <a:t>belli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reklamveren</a:t>
            </a:r>
            <a:r>
              <a:rPr lang="en-US" b="1" dirty="0"/>
              <a:t> </a:t>
            </a:r>
            <a:r>
              <a:rPr lang="en-US" b="1" dirty="0" err="1"/>
              <a:t>için</a:t>
            </a:r>
            <a:r>
              <a:rPr lang="en-US" b="1" dirty="0"/>
              <a:t> </a:t>
            </a:r>
            <a:r>
              <a:rPr lang="en-US" b="1" dirty="0" err="1"/>
              <a:t>yaratılan</a:t>
            </a:r>
            <a:r>
              <a:rPr lang="en-US" b="1" dirty="0"/>
              <a:t>, </a:t>
            </a:r>
            <a:r>
              <a:rPr lang="en-US" b="1" dirty="0" err="1"/>
              <a:t>onun</a:t>
            </a:r>
            <a:r>
              <a:rPr lang="en-US" b="1" dirty="0"/>
              <a:t> </a:t>
            </a:r>
            <a:r>
              <a:rPr lang="en-US" b="1" dirty="0" err="1"/>
              <a:t>gereksinimlerini</a:t>
            </a:r>
            <a:r>
              <a:rPr lang="en-US" b="1" dirty="0"/>
              <a:t> </a:t>
            </a:r>
            <a:r>
              <a:rPr lang="en-US" b="1" dirty="0" err="1"/>
              <a:t>anlayarak</a:t>
            </a:r>
            <a:r>
              <a:rPr lang="en-US" b="1" dirty="0"/>
              <a:t> </a:t>
            </a:r>
            <a:r>
              <a:rPr lang="en-US" b="1" dirty="0" err="1"/>
              <a:t>değerlendiren</a:t>
            </a:r>
            <a:r>
              <a:rPr lang="en-US" b="1" dirty="0"/>
              <a:t> </a:t>
            </a:r>
            <a:r>
              <a:rPr lang="en-US" b="1" dirty="0" err="1"/>
              <a:t>reklamdır</a:t>
            </a:r>
            <a:r>
              <a:rPr lang="en-US" dirty="0"/>
              <a:t>. </a:t>
            </a:r>
            <a:r>
              <a:rPr lang="en-US" dirty="0" err="1"/>
              <a:t>Böyle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reklam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reklamlardan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fazla</a:t>
            </a:r>
            <a:r>
              <a:rPr lang="en-US" dirty="0"/>
              <a:t> </a:t>
            </a:r>
            <a:r>
              <a:rPr lang="en-US" b="1" dirty="0" err="1"/>
              <a:t>dikkat</a:t>
            </a:r>
            <a:r>
              <a:rPr lang="en-US" b="1" dirty="0"/>
              <a:t> </a:t>
            </a:r>
            <a:r>
              <a:rPr lang="en-US" b="1" dirty="0" err="1"/>
              <a:t>çekmekte</a:t>
            </a:r>
            <a:r>
              <a:rPr lang="en-US" b="1" dirty="0"/>
              <a:t>, </a:t>
            </a:r>
            <a:r>
              <a:rPr lang="en-US" b="1" dirty="0" err="1"/>
              <a:t>hatırlanmakta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eğlendirmektedir</a:t>
            </a:r>
            <a:endParaRPr lang="en-US" b="1" dirty="0"/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755017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Yaratıcı Strateji nasıl gerçekleşir?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Reklamda</a:t>
            </a:r>
            <a:r>
              <a:rPr lang="en-US" dirty="0"/>
              <a:t> </a:t>
            </a:r>
            <a:r>
              <a:rPr lang="en-US" dirty="0" err="1"/>
              <a:t>yaratıcı</a:t>
            </a:r>
            <a:r>
              <a:rPr lang="en-US" dirty="0"/>
              <a:t> </a:t>
            </a:r>
            <a:r>
              <a:rPr lang="en-US" dirty="0" err="1"/>
              <a:t>strateji</a:t>
            </a:r>
            <a:r>
              <a:rPr lang="en-US" dirty="0"/>
              <a:t>, </a:t>
            </a:r>
            <a:r>
              <a:rPr lang="en-US" dirty="0" err="1"/>
              <a:t>reklam</a:t>
            </a:r>
            <a:r>
              <a:rPr lang="en-US" dirty="0"/>
              <a:t> </a:t>
            </a:r>
            <a:r>
              <a:rPr lang="en-US" dirty="0" err="1"/>
              <a:t>mesajını</a:t>
            </a:r>
            <a:r>
              <a:rPr lang="en-US" dirty="0"/>
              <a:t> </a:t>
            </a:r>
            <a:r>
              <a:rPr lang="en-US" dirty="0" err="1"/>
              <a:t>belirleyen</a:t>
            </a:r>
            <a:r>
              <a:rPr lang="en-US" dirty="0"/>
              <a:t> </a:t>
            </a:r>
            <a:r>
              <a:rPr lang="en-US" dirty="0" err="1"/>
              <a:t>faktörlerin</a:t>
            </a:r>
            <a:r>
              <a:rPr lang="en-US" dirty="0"/>
              <a:t> </a:t>
            </a:r>
            <a:r>
              <a:rPr lang="en-US" dirty="0" err="1"/>
              <a:t>incelenmesinden</a:t>
            </a:r>
            <a:r>
              <a:rPr lang="en-US" dirty="0"/>
              <a:t> </a:t>
            </a:r>
            <a:r>
              <a:rPr lang="en-US" dirty="0" err="1"/>
              <a:t>sonra</a:t>
            </a:r>
            <a:r>
              <a:rPr lang="en-US" dirty="0"/>
              <a:t> </a:t>
            </a:r>
            <a:r>
              <a:rPr lang="en-US" b="1" dirty="0" err="1"/>
              <a:t>söylenecek</a:t>
            </a:r>
            <a:r>
              <a:rPr lang="en-US" b="1" dirty="0"/>
              <a:t> </a:t>
            </a:r>
            <a:r>
              <a:rPr lang="en-US" b="1" dirty="0" err="1"/>
              <a:t>sözlerin</a:t>
            </a:r>
            <a:r>
              <a:rPr lang="en-US" b="1" dirty="0"/>
              <a:t> </a:t>
            </a:r>
            <a:r>
              <a:rPr lang="en-US" b="1" dirty="0" err="1"/>
              <a:t>seçimi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reklamın</a:t>
            </a:r>
            <a:r>
              <a:rPr lang="en-US" b="1" dirty="0"/>
              <a:t> </a:t>
            </a:r>
            <a:r>
              <a:rPr lang="en-US" b="1" dirty="0" err="1"/>
              <a:t>görüntüsünü</a:t>
            </a:r>
            <a:r>
              <a:rPr lang="en-US" b="1" dirty="0"/>
              <a:t> </a:t>
            </a:r>
            <a:r>
              <a:rPr lang="en-US" b="1" dirty="0" err="1"/>
              <a:t>kapsamaktadır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b="1" dirty="0" err="1" smtClean="0"/>
              <a:t>Mesaj</a:t>
            </a:r>
            <a:r>
              <a:rPr lang="en-US" b="1" dirty="0" smtClean="0"/>
              <a:t> </a:t>
            </a:r>
            <a:r>
              <a:rPr lang="en-US" b="1" dirty="0" err="1"/>
              <a:t>stratejisinin</a:t>
            </a:r>
            <a:r>
              <a:rPr lang="en-US" b="1" dirty="0"/>
              <a:t> ilk </a:t>
            </a:r>
            <a:r>
              <a:rPr lang="en-US" b="1" dirty="0" err="1"/>
              <a:t>aşamasın</a:t>
            </a:r>
            <a:r>
              <a:rPr lang="en-US" dirty="0" err="1"/>
              <a:t>ı</a:t>
            </a:r>
            <a:r>
              <a:rPr lang="en-US" dirty="0"/>
              <a:t> </a:t>
            </a:r>
            <a:r>
              <a:rPr lang="en-US" dirty="0" err="1"/>
              <a:t>oluşturan</a:t>
            </a:r>
            <a:r>
              <a:rPr lang="en-US" dirty="0"/>
              <a:t> </a:t>
            </a:r>
            <a:r>
              <a:rPr lang="en-US" dirty="0" err="1"/>
              <a:t>yaratıcı</a:t>
            </a:r>
            <a:r>
              <a:rPr lang="en-US" dirty="0"/>
              <a:t> </a:t>
            </a:r>
            <a:r>
              <a:rPr lang="en-US" dirty="0" err="1"/>
              <a:t>strateji</a:t>
            </a:r>
            <a:r>
              <a:rPr lang="en-US" dirty="0"/>
              <a:t>, </a:t>
            </a:r>
            <a:r>
              <a:rPr lang="en-US" dirty="0" err="1"/>
              <a:t>özgün</a:t>
            </a:r>
            <a:r>
              <a:rPr lang="en-US" dirty="0"/>
              <a:t> </a:t>
            </a:r>
            <a:r>
              <a:rPr lang="en-US" dirty="0" err="1"/>
              <a:t>düşüncenin</a:t>
            </a:r>
            <a:r>
              <a:rPr lang="en-US" dirty="0"/>
              <a:t> </a:t>
            </a: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çıkarılarak</a:t>
            </a:r>
            <a:r>
              <a:rPr lang="en-US" dirty="0"/>
              <a:t> </a:t>
            </a:r>
            <a:r>
              <a:rPr lang="en-US" b="1" dirty="0" err="1"/>
              <a:t>sorunların</a:t>
            </a:r>
            <a:r>
              <a:rPr lang="en-US" b="1" dirty="0"/>
              <a:t> </a:t>
            </a:r>
            <a:r>
              <a:rPr lang="en-US" b="1" dirty="0" err="1"/>
              <a:t>belirlenerek</a:t>
            </a:r>
            <a:r>
              <a:rPr lang="en-US" b="1" dirty="0"/>
              <a:t> </a:t>
            </a:r>
            <a:r>
              <a:rPr lang="en-US" b="1" dirty="0" err="1"/>
              <a:t>uygun</a:t>
            </a:r>
            <a:r>
              <a:rPr lang="en-US" b="1" dirty="0"/>
              <a:t> </a:t>
            </a:r>
            <a:r>
              <a:rPr lang="en-US" b="1" dirty="0" err="1"/>
              <a:t>çözümlerin</a:t>
            </a:r>
            <a:r>
              <a:rPr lang="en-US" b="1" dirty="0"/>
              <a:t> </a:t>
            </a:r>
            <a:r>
              <a:rPr lang="en-US" b="1" dirty="0" err="1"/>
              <a:t>üretilmesi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ilgilidir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İyi</a:t>
            </a:r>
            <a:r>
              <a:rPr lang="en-US" dirty="0" smtClean="0"/>
              <a:t> </a:t>
            </a:r>
            <a:r>
              <a:rPr lang="en-US" dirty="0" err="1"/>
              <a:t>oluşturulmuş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yaratıcı</a:t>
            </a:r>
            <a:r>
              <a:rPr lang="en-US" dirty="0"/>
              <a:t> </a:t>
            </a:r>
            <a:r>
              <a:rPr lang="en-US" dirty="0" err="1"/>
              <a:t>strateji</a:t>
            </a:r>
            <a:r>
              <a:rPr lang="en-US" dirty="0"/>
              <a:t>, </a:t>
            </a:r>
            <a:r>
              <a:rPr lang="en-US" dirty="0" err="1"/>
              <a:t>yaratıcı</a:t>
            </a:r>
            <a:r>
              <a:rPr lang="en-US" dirty="0"/>
              <a:t> </a:t>
            </a:r>
            <a:r>
              <a:rPr lang="en-US" dirty="0" err="1"/>
              <a:t>kişilere</a:t>
            </a:r>
            <a:r>
              <a:rPr lang="en-US" dirty="0"/>
              <a:t> </a:t>
            </a:r>
            <a:r>
              <a:rPr lang="en-US" b="1" dirty="0" err="1"/>
              <a:t>reklamın</a:t>
            </a:r>
            <a:r>
              <a:rPr lang="en-US" b="1" dirty="0"/>
              <a:t> </a:t>
            </a:r>
            <a:r>
              <a:rPr lang="en-US" b="1" dirty="0" err="1"/>
              <a:t>kime</a:t>
            </a:r>
            <a:r>
              <a:rPr lang="en-US" b="1" dirty="0"/>
              <a:t> </a:t>
            </a:r>
            <a:r>
              <a:rPr lang="en-US" b="1" dirty="0" err="1"/>
              <a:t>hitap</a:t>
            </a:r>
            <a:r>
              <a:rPr lang="en-US" b="1" dirty="0"/>
              <a:t> </a:t>
            </a:r>
            <a:r>
              <a:rPr lang="en-US" b="1" dirty="0" err="1"/>
              <a:t>edeceği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ne </a:t>
            </a:r>
            <a:r>
              <a:rPr lang="en-US" b="1" dirty="0" err="1"/>
              <a:t>söyleyeceği</a:t>
            </a:r>
            <a:r>
              <a:rPr lang="en-US" b="1" dirty="0"/>
              <a:t> </a:t>
            </a:r>
            <a:r>
              <a:rPr lang="en-US" b="1" dirty="0" err="1"/>
              <a:t>konusunda</a:t>
            </a:r>
            <a:r>
              <a:rPr lang="en-US" b="1" dirty="0"/>
              <a:t> </a:t>
            </a:r>
            <a:r>
              <a:rPr lang="en-US" b="1" dirty="0" err="1"/>
              <a:t>hatırlatmalarda</a:t>
            </a:r>
            <a:r>
              <a:rPr lang="en-US" b="1" dirty="0"/>
              <a:t> </a:t>
            </a:r>
            <a:r>
              <a:rPr lang="en-US" b="1" dirty="0" err="1"/>
              <a:t>bulunmaktadır</a:t>
            </a:r>
            <a:r>
              <a:rPr lang="en-US" dirty="0"/>
              <a:t>. </a:t>
            </a:r>
            <a:endParaRPr lang="en-US" dirty="0" smtClean="0"/>
          </a:p>
          <a:p>
            <a:pPr lvl="1"/>
            <a:r>
              <a:rPr lang="en-US" dirty="0" err="1" smtClean="0"/>
              <a:t>Ürün</a:t>
            </a:r>
            <a:r>
              <a:rPr lang="en-US" dirty="0" smtClean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hizmet</a:t>
            </a:r>
            <a:r>
              <a:rPr lang="en-US" dirty="0"/>
              <a:t> </a:t>
            </a:r>
            <a:r>
              <a:rPr lang="en-US" dirty="0" err="1"/>
              <a:t>hakkında</a:t>
            </a:r>
            <a:r>
              <a:rPr lang="en-US" dirty="0"/>
              <a:t> </a:t>
            </a:r>
            <a:r>
              <a:rPr lang="en-US" dirty="0" err="1"/>
              <a:t>neyin</a:t>
            </a:r>
            <a:r>
              <a:rPr lang="en-US" dirty="0"/>
              <a:t>, </a:t>
            </a:r>
            <a:r>
              <a:rPr lang="en-US" dirty="0" err="1"/>
              <a:t>nasıl</a:t>
            </a:r>
            <a:r>
              <a:rPr lang="en-US" dirty="0"/>
              <a:t>, </a:t>
            </a:r>
            <a:r>
              <a:rPr lang="en-US" dirty="0" err="1"/>
              <a:t>nerede</a:t>
            </a:r>
            <a:r>
              <a:rPr lang="en-US" dirty="0"/>
              <a:t>, </a:t>
            </a:r>
            <a:r>
              <a:rPr lang="en-US" dirty="0" err="1"/>
              <a:t>niçin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ne </a:t>
            </a:r>
            <a:r>
              <a:rPr lang="en-US" dirty="0" err="1"/>
              <a:t>zaman</a:t>
            </a:r>
            <a:r>
              <a:rPr lang="en-US" dirty="0"/>
              <a:t> </a:t>
            </a:r>
            <a:r>
              <a:rPr lang="en-US" dirty="0" err="1"/>
              <a:t>anlatılacağını</a:t>
            </a:r>
            <a:r>
              <a:rPr lang="en-US" dirty="0"/>
              <a:t> </a:t>
            </a:r>
            <a:r>
              <a:rPr lang="en-US" dirty="0" err="1"/>
              <a:t>gösteren</a:t>
            </a:r>
            <a:r>
              <a:rPr lang="en-US" dirty="0"/>
              <a:t> </a:t>
            </a:r>
            <a:r>
              <a:rPr lang="en-US" dirty="0" err="1"/>
              <a:t>mesajların</a:t>
            </a:r>
            <a:r>
              <a:rPr lang="en-US" dirty="0"/>
              <a:t> </a:t>
            </a:r>
            <a:r>
              <a:rPr lang="en-US" dirty="0" err="1"/>
              <a:t>yazı</a:t>
            </a:r>
            <a:r>
              <a:rPr lang="en-US" dirty="0"/>
              <a:t> </a:t>
            </a:r>
            <a:r>
              <a:rPr lang="en-US" dirty="0" err="1"/>
              <a:t>şeklinde</a:t>
            </a:r>
            <a:r>
              <a:rPr lang="en-US" dirty="0"/>
              <a:t> </a:t>
            </a:r>
            <a:r>
              <a:rPr lang="en-US" dirty="0" err="1"/>
              <a:t>senaryo</a:t>
            </a:r>
            <a:r>
              <a:rPr lang="en-US" dirty="0"/>
              <a:t>, film, </a:t>
            </a:r>
            <a:r>
              <a:rPr lang="en-US" dirty="0" err="1"/>
              <a:t>grafik</a:t>
            </a:r>
            <a:r>
              <a:rPr lang="en-US" dirty="0"/>
              <a:t> </a:t>
            </a:r>
            <a:r>
              <a:rPr lang="en-US" dirty="0" err="1"/>
              <a:t>tasarımı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ifade</a:t>
            </a:r>
            <a:r>
              <a:rPr lang="en-US" dirty="0"/>
              <a:t> </a:t>
            </a:r>
            <a:r>
              <a:rPr lang="en-US" dirty="0" err="1"/>
              <a:t>edilmesini</a:t>
            </a:r>
            <a:r>
              <a:rPr lang="en-US" dirty="0"/>
              <a:t> </a:t>
            </a:r>
            <a:r>
              <a:rPr lang="en-US" dirty="0" err="1"/>
              <a:t>belirlemektedir</a:t>
            </a:r>
            <a:r>
              <a:rPr lang="en-US" dirty="0"/>
              <a:t>. </a:t>
            </a:r>
            <a:endParaRPr lang="en-US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627762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Yaratıcı Strateji nasıl gerçekleşir?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err="1"/>
              <a:t>Reklamcılığın</a:t>
            </a:r>
            <a:r>
              <a:rPr lang="en-US" b="1" dirty="0"/>
              <a:t> </a:t>
            </a:r>
            <a:r>
              <a:rPr lang="en-US" b="1" dirty="0" err="1"/>
              <a:t>özünü</a:t>
            </a:r>
            <a:r>
              <a:rPr lang="en-US" b="1" dirty="0"/>
              <a:t> </a:t>
            </a:r>
            <a:r>
              <a:rPr lang="en-US" b="1" dirty="0" err="1"/>
              <a:t>yaratıcılık</a:t>
            </a:r>
            <a:r>
              <a:rPr lang="en-US" b="1" dirty="0"/>
              <a:t> </a:t>
            </a:r>
            <a:r>
              <a:rPr lang="en-US" b="1" dirty="0" err="1"/>
              <a:t>oluşturmaktadır</a:t>
            </a:r>
            <a:r>
              <a:rPr lang="en-US" b="1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yaratıcılık</a:t>
            </a:r>
            <a:r>
              <a:rPr lang="en-US" dirty="0"/>
              <a:t> </a:t>
            </a:r>
            <a:r>
              <a:rPr lang="en-US" dirty="0" err="1"/>
              <a:t>reklam</a:t>
            </a:r>
            <a:r>
              <a:rPr lang="en-US" dirty="0"/>
              <a:t> </a:t>
            </a:r>
            <a:r>
              <a:rPr lang="en-US" dirty="0" err="1"/>
              <a:t>sektöründe</a:t>
            </a:r>
            <a:r>
              <a:rPr lang="en-US" dirty="0"/>
              <a:t> </a:t>
            </a:r>
            <a:r>
              <a:rPr lang="en-US" dirty="0" err="1"/>
              <a:t>çalışan</a:t>
            </a:r>
            <a:r>
              <a:rPr lang="en-US" dirty="0"/>
              <a:t> </a:t>
            </a:r>
            <a:r>
              <a:rPr lang="en-US" b="1" dirty="0" err="1"/>
              <a:t>herkesin</a:t>
            </a:r>
            <a:r>
              <a:rPr lang="en-US" b="1" dirty="0"/>
              <a:t> </a:t>
            </a:r>
            <a:r>
              <a:rPr lang="en-US" b="1" dirty="0" err="1"/>
              <a:t>temel</a:t>
            </a:r>
            <a:r>
              <a:rPr lang="en-US" b="1" dirty="0"/>
              <a:t> </a:t>
            </a:r>
            <a:r>
              <a:rPr lang="en-US" b="1" dirty="0" err="1"/>
              <a:t>misyonu</a:t>
            </a:r>
            <a:r>
              <a:rPr lang="en-US" dirty="0"/>
              <a:t> </a:t>
            </a:r>
            <a:r>
              <a:rPr lang="en-US" dirty="0" err="1"/>
              <a:t>konumundadır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Reklamda</a:t>
            </a:r>
            <a:r>
              <a:rPr lang="en-US" dirty="0" smtClean="0"/>
              <a:t> </a:t>
            </a:r>
            <a:r>
              <a:rPr lang="en-US" dirty="0" err="1"/>
              <a:t>yaratıcı</a:t>
            </a:r>
            <a:r>
              <a:rPr lang="en-US" dirty="0"/>
              <a:t> </a:t>
            </a:r>
            <a:r>
              <a:rPr lang="en-US" dirty="0" err="1"/>
              <a:t>olmanın</a:t>
            </a:r>
            <a:r>
              <a:rPr lang="en-US" dirty="0"/>
              <a:t> </a:t>
            </a:r>
            <a:r>
              <a:rPr lang="en-US" dirty="0" err="1"/>
              <a:t>ana</a:t>
            </a:r>
            <a:r>
              <a:rPr lang="en-US" dirty="0"/>
              <a:t> </a:t>
            </a:r>
            <a:r>
              <a:rPr lang="en-US" dirty="0" err="1"/>
              <a:t>kuralı</a:t>
            </a:r>
            <a:r>
              <a:rPr lang="en-US" dirty="0"/>
              <a:t> </a:t>
            </a:r>
            <a:r>
              <a:rPr lang="en-US" dirty="0" err="1"/>
              <a:t>ise</a:t>
            </a:r>
            <a:r>
              <a:rPr lang="en-US" dirty="0"/>
              <a:t>, </a:t>
            </a:r>
            <a:r>
              <a:rPr lang="en-US" b="1" dirty="0" err="1">
                <a:solidFill>
                  <a:srgbClr val="FF0000"/>
                </a:solidFill>
              </a:rPr>
              <a:t>dikkat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çekici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olabilmek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ve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beklenilmeyeni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yapabilmektir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lnSpc>
                <a:spcPct val="110000"/>
              </a:lnSpc>
              <a:buNone/>
            </a:pPr>
            <a:endParaRPr lang="en-US" dirty="0" smtClean="0"/>
          </a:p>
          <a:p>
            <a:pPr lvl="1">
              <a:lnSpc>
                <a:spcPct val="110000"/>
              </a:lnSpc>
            </a:pPr>
            <a:r>
              <a:rPr lang="en-US" dirty="0" smtClean="0"/>
              <a:t>‘</a:t>
            </a:r>
            <a:r>
              <a:rPr lang="en-US" dirty="0" err="1" smtClean="0">
                <a:solidFill>
                  <a:srgbClr val="660066"/>
                </a:solidFill>
              </a:rPr>
              <a:t>Yaratmaya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>
                <a:solidFill>
                  <a:srgbClr val="660066"/>
                </a:solidFill>
              </a:rPr>
              <a:t>odaklı</a:t>
            </a:r>
            <a:r>
              <a:rPr lang="en-US" dirty="0"/>
              <a:t>; </a:t>
            </a:r>
            <a:r>
              <a:rPr lang="en-US" dirty="0" err="1">
                <a:solidFill>
                  <a:srgbClr val="660066"/>
                </a:solidFill>
              </a:rPr>
              <a:t>dünyayı</a:t>
            </a:r>
            <a:r>
              <a:rPr lang="en-US" dirty="0">
                <a:solidFill>
                  <a:srgbClr val="660066"/>
                </a:solidFill>
              </a:rPr>
              <a:t> her </a:t>
            </a:r>
            <a:r>
              <a:rPr lang="en-US" dirty="0" err="1">
                <a:solidFill>
                  <a:srgbClr val="660066"/>
                </a:solidFill>
              </a:rPr>
              <a:t>zaman</a:t>
            </a:r>
            <a:r>
              <a:rPr lang="en-US" dirty="0">
                <a:solidFill>
                  <a:srgbClr val="660066"/>
                </a:solidFill>
              </a:rPr>
              <a:t> </a:t>
            </a:r>
            <a:r>
              <a:rPr lang="en-US" dirty="0" err="1">
                <a:solidFill>
                  <a:srgbClr val="660066"/>
                </a:solidFill>
              </a:rPr>
              <a:t>yeni</a:t>
            </a:r>
            <a:r>
              <a:rPr lang="en-US" dirty="0">
                <a:solidFill>
                  <a:srgbClr val="660066"/>
                </a:solidFill>
              </a:rPr>
              <a:t> </a:t>
            </a:r>
            <a:r>
              <a:rPr lang="en-US" dirty="0" err="1">
                <a:solidFill>
                  <a:srgbClr val="660066"/>
                </a:solidFill>
              </a:rPr>
              <a:t>gözlerle</a:t>
            </a:r>
            <a:r>
              <a:rPr lang="en-US" dirty="0">
                <a:solidFill>
                  <a:srgbClr val="660066"/>
                </a:solidFill>
              </a:rPr>
              <a:t> </a:t>
            </a:r>
            <a:r>
              <a:rPr lang="en-US" dirty="0" err="1">
                <a:solidFill>
                  <a:srgbClr val="660066"/>
                </a:solidFill>
              </a:rPr>
              <a:t>gören</a:t>
            </a:r>
            <a:r>
              <a:rPr lang="en-US" dirty="0">
                <a:solidFill>
                  <a:srgbClr val="660066"/>
                </a:solidFill>
              </a:rPr>
              <a:t>, </a:t>
            </a:r>
            <a:r>
              <a:rPr lang="en-US" dirty="0" err="1">
                <a:solidFill>
                  <a:srgbClr val="660066"/>
                </a:solidFill>
              </a:rPr>
              <a:t>farklı</a:t>
            </a:r>
            <a:r>
              <a:rPr lang="en-US" dirty="0">
                <a:solidFill>
                  <a:srgbClr val="660066"/>
                </a:solidFill>
              </a:rPr>
              <a:t> </a:t>
            </a:r>
            <a:r>
              <a:rPr lang="en-US" dirty="0" err="1">
                <a:solidFill>
                  <a:srgbClr val="660066"/>
                </a:solidFill>
              </a:rPr>
              <a:t>bir</a:t>
            </a:r>
            <a:r>
              <a:rPr lang="en-US" dirty="0">
                <a:solidFill>
                  <a:srgbClr val="660066"/>
                </a:solidFill>
              </a:rPr>
              <a:t> </a:t>
            </a:r>
            <a:r>
              <a:rPr lang="en-US" dirty="0" err="1">
                <a:solidFill>
                  <a:srgbClr val="660066"/>
                </a:solidFill>
              </a:rPr>
              <a:t>yerde</a:t>
            </a:r>
            <a:r>
              <a:rPr lang="en-US" dirty="0">
                <a:solidFill>
                  <a:srgbClr val="660066"/>
                </a:solidFill>
              </a:rPr>
              <a:t> </a:t>
            </a:r>
            <a:r>
              <a:rPr lang="en-US" dirty="0" err="1">
                <a:solidFill>
                  <a:srgbClr val="660066"/>
                </a:solidFill>
              </a:rPr>
              <a:t>duran</a:t>
            </a:r>
            <a:r>
              <a:rPr lang="en-US" dirty="0">
                <a:solidFill>
                  <a:srgbClr val="660066"/>
                </a:solidFill>
              </a:rPr>
              <a:t> </a:t>
            </a:r>
            <a:r>
              <a:rPr lang="en-US" dirty="0" err="1">
                <a:solidFill>
                  <a:srgbClr val="660066"/>
                </a:solidFill>
              </a:rPr>
              <a:t>ve</a:t>
            </a:r>
            <a:r>
              <a:rPr lang="en-US" dirty="0">
                <a:solidFill>
                  <a:srgbClr val="660066"/>
                </a:solidFill>
              </a:rPr>
              <a:t> </a:t>
            </a:r>
            <a:r>
              <a:rPr lang="en-US" dirty="0" err="1">
                <a:solidFill>
                  <a:srgbClr val="660066"/>
                </a:solidFill>
              </a:rPr>
              <a:t>gördüklerini</a:t>
            </a:r>
            <a:r>
              <a:rPr lang="en-US" dirty="0">
                <a:solidFill>
                  <a:srgbClr val="660066"/>
                </a:solidFill>
              </a:rPr>
              <a:t> </a:t>
            </a:r>
            <a:r>
              <a:rPr lang="en-US" dirty="0" err="1">
                <a:solidFill>
                  <a:srgbClr val="660066"/>
                </a:solidFill>
              </a:rPr>
              <a:t>oradan</a:t>
            </a:r>
            <a:r>
              <a:rPr lang="en-US" dirty="0">
                <a:solidFill>
                  <a:srgbClr val="660066"/>
                </a:solidFill>
              </a:rPr>
              <a:t> </a:t>
            </a:r>
            <a:r>
              <a:rPr lang="en-US" dirty="0" err="1">
                <a:solidFill>
                  <a:srgbClr val="660066"/>
                </a:solidFill>
              </a:rPr>
              <a:t>tanımlayan</a:t>
            </a:r>
            <a:r>
              <a:rPr lang="en-US" dirty="0">
                <a:solidFill>
                  <a:srgbClr val="660066"/>
                </a:solidFill>
              </a:rPr>
              <a:t> </a:t>
            </a:r>
            <a:r>
              <a:rPr lang="en-US" dirty="0" err="1">
                <a:solidFill>
                  <a:srgbClr val="660066"/>
                </a:solidFill>
              </a:rPr>
              <a:t>kişiler</a:t>
            </a:r>
            <a:r>
              <a:rPr lang="en-US" dirty="0">
                <a:solidFill>
                  <a:srgbClr val="660066"/>
                </a:solidFill>
              </a:rPr>
              <a:t> </a:t>
            </a:r>
            <a:r>
              <a:rPr lang="en-US" dirty="0" err="1"/>
              <a:t>olmaları</a:t>
            </a:r>
            <a:r>
              <a:rPr lang="en-US" dirty="0"/>
              <a:t> </a:t>
            </a: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koydukları</a:t>
            </a:r>
            <a:r>
              <a:rPr lang="en-US" dirty="0"/>
              <a:t> </a:t>
            </a:r>
            <a:r>
              <a:rPr lang="en-US" dirty="0" err="1"/>
              <a:t>reklam</a:t>
            </a:r>
            <a:r>
              <a:rPr lang="en-US" dirty="0"/>
              <a:t> </a:t>
            </a:r>
            <a:r>
              <a:rPr lang="en-US" dirty="0" err="1"/>
              <a:t>çalışmalarının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yaratıcılık</a:t>
            </a:r>
            <a:r>
              <a:rPr lang="en-US" dirty="0"/>
              <a:t>  </a:t>
            </a:r>
            <a:r>
              <a:rPr lang="en-US" dirty="0" err="1"/>
              <a:t>boyutunda</a:t>
            </a:r>
            <a:r>
              <a:rPr lang="en-US" dirty="0"/>
              <a:t> </a:t>
            </a:r>
            <a:r>
              <a:rPr lang="en-US" dirty="0" err="1"/>
              <a:t>gelişmesini</a:t>
            </a:r>
            <a:r>
              <a:rPr lang="en-US" dirty="0"/>
              <a:t> </a:t>
            </a:r>
            <a:r>
              <a:rPr lang="en-US" dirty="0" err="1"/>
              <a:t>sağlayacaktır</a:t>
            </a:r>
            <a:r>
              <a:rPr lang="en-US" dirty="0"/>
              <a:t> </a:t>
            </a:r>
            <a:r>
              <a:rPr lang="en-US" dirty="0" smtClean="0"/>
              <a:t>‘</a:t>
            </a:r>
          </a:p>
          <a:p>
            <a:pPr lvl="1">
              <a:lnSpc>
                <a:spcPct val="110000"/>
              </a:lnSpc>
            </a:pPr>
            <a:endParaRPr lang="en-US" dirty="0"/>
          </a:p>
          <a:p>
            <a:pPr lvl="1">
              <a:lnSpc>
                <a:spcPct val="110000"/>
              </a:lnSpc>
            </a:pPr>
            <a:r>
              <a:rPr lang="en-US" dirty="0">
                <a:hlinkClick r:id="rId2"/>
              </a:rPr>
              <a:t>https://www.youtube.com/watch?v=</a:t>
            </a:r>
            <a:r>
              <a:rPr lang="en-US" dirty="0" smtClean="0">
                <a:hlinkClick r:id="rId2"/>
              </a:rPr>
              <a:t>dNs5HuHjJWE</a:t>
            </a:r>
            <a:endParaRPr lang="en-US" dirty="0" smtClean="0"/>
          </a:p>
          <a:p>
            <a:pPr lvl="1">
              <a:lnSpc>
                <a:spcPct val="110000"/>
              </a:lnSpc>
            </a:pPr>
            <a:r>
              <a:rPr lang="en-US" dirty="0">
                <a:hlinkClick r:id="rId3"/>
              </a:rPr>
              <a:t>https://www.youtube.com/watch?v=</a:t>
            </a:r>
            <a:r>
              <a:rPr lang="en-US" dirty="0" smtClean="0">
                <a:hlinkClick r:id="rId3"/>
              </a:rPr>
              <a:t>noVHrQn_CzA</a:t>
            </a:r>
            <a:endParaRPr lang="en-US" dirty="0" smtClean="0"/>
          </a:p>
          <a:p>
            <a:pPr lvl="1">
              <a:lnSpc>
                <a:spcPct val="110000"/>
              </a:lnSpc>
            </a:pPr>
            <a:r>
              <a:rPr lang="en-US" dirty="0">
                <a:hlinkClick r:id="rId4"/>
              </a:rPr>
              <a:t>https://www.youtube.com/watch?v=-</a:t>
            </a:r>
            <a:r>
              <a:rPr lang="en-US" dirty="0" smtClean="0">
                <a:hlinkClick r:id="rId4"/>
              </a:rPr>
              <a:t>CmVRM_Tv6c</a:t>
            </a:r>
            <a:endParaRPr lang="en-US" dirty="0" smtClean="0"/>
          </a:p>
          <a:p>
            <a:pPr lvl="1">
              <a:lnSpc>
                <a:spcPct val="110000"/>
              </a:lnSpc>
            </a:pPr>
            <a:r>
              <a:rPr lang="en-US" dirty="0"/>
              <a:t>https://</a:t>
            </a:r>
            <a:r>
              <a:rPr lang="en-US" dirty="0" err="1"/>
              <a:t>www.youtube.com</a:t>
            </a:r>
            <a:r>
              <a:rPr lang="en-US" dirty="0"/>
              <a:t>/</a:t>
            </a:r>
            <a:r>
              <a:rPr lang="en-US" dirty="0" err="1"/>
              <a:t>watch?v</a:t>
            </a:r>
            <a:r>
              <a:rPr lang="en-US" dirty="0"/>
              <a:t>=Rm0Fs4R_xmM</a:t>
            </a:r>
          </a:p>
          <a:p>
            <a:pPr lvl="1">
              <a:lnSpc>
                <a:spcPct val="110000"/>
              </a:lnSpc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534764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Yaratıcı Strateji nasıl gerçekleşir?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Reklam</a:t>
            </a:r>
            <a:r>
              <a:rPr lang="en-US" dirty="0"/>
              <a:t> </a:t>
            </a:r>
            <a:r>
              <a:rPr lang="en-US" dirty="0" err="1"/>
              <a:t>kampanyalarında</a:t>
            </a:r>
            <a:r>
              <a:rPr lang="en-US" dirty="0"/>
              <a:t> </a:t>
            </a:r>
            <a:r>
              <a:rPr lang="en-US" dirty="0" err="1"/>
              <a:t>kullanılan</a:t>
            </a:r>
            <a:r>
              <a:rPr lang="en-US" dirty="0"/>
              <a:t> </a:t>
            </a:r>
            <a:r>
              <a:rPr lang="en-US" dirty="0" err="1"/>
              <a:t>temel</a:t>
            </a:r>
            <a:r>
              <a:rPr lang="en-US" dirty="0"/>
              <a:t> </a:t>
            </a:r>
            <a:r>
              <a:rPr lang="en-US" dirty="0" err="1"/>
              <a:t>yaratıcı</a:t>
            </a:r>
            <a:r>
              <a:rPr lang="en-US" dirty="0"/>
              <a:t> </a:t>
            </a:r>
            <a:r>
              <a:rPr lang="en-US" dirty="0" err="1" smtClean="0"/>
              <a:t>stratejileri</a:t>
            </a:r>
            <a:r>
              <a:rPr lang="en-US" dirty="0" smtClean="0"/>
              <a:t>: </a:t>
            </a:r>
          </a:p>
          <a:p>
            <a:pPr algn="ctr">
              <a:lnSpc>
                <a:spcPct val="120000"/>
              </a:lnSpc>
            </a:pPr>
            <a:r>
              <a:rPr lang="en-US" sz="2600" dirty="0" err="1">
                <a:solidFill>
                  <a:srgbClr val="660066"/>
                </a:solidFill>
              </a:rPr>
              <a:t>T</a:t>
            </a:r>
            <a:r>
              <a:rPr lang="en-US" sz="2600" dirty="0" err="1" smtClean="0">
                <a:solidFill>
                  <a:srgbClr val="660066"/>
                </a:solidFill>
              </a:rPr>
              <a:t>emel</a:t>
            </a:r>
            <a:r>
              <a:rPr lang="en-US" sz="2600" dirty="0" smtClean="0">
                <a:solidFill>
                  <a:srgbClr val="660066"/>
                </a:solidFill>
              </a:rPr>
              <a:t> </a:t>
            </a:r>
            <a:r>
              <a:rPr lang="en-US" sz="2600" dirty="0" err="1">
                <a:solidFill>
                  <a:srgbClr val="660066"/>
                </a:solidFill>
              </a:rPr>
              <a:t>satış</a:t>
            </a:r>
            <a:r>
              <a:rPr lang="en-US" sz="2600" dirty="0">
                <a:solidFill>
                  <a:srgbClr val="660066"/>
                </a:solidFill>
              </a:rPr>
              <a:t> </a:t>
            </a:r>
            <a:r>
              <a:rPr lang="en-US" sz="2600" dirty="0" err="1" smtClean="0">
                <a:solidFill>
                  <a:srgbClr val="660066"/>
                </a:solidFill>
              </a:rPr>
              <a:t>vaadi</a:t>
            </a:r>
            <a:endParaRPr lang="en-US" sz="2600" dirty="0">
              <a:solidFill>
                <a:srgbClr val="660066"/>
              </a:solidFill>
            </a:endParaRPr>
          </a:p>
          <a:p>
            <a:pPr algn="ctr">
              <a:lnSpc>
                <a:spcPct val="120000"/>
              </a:lnSpc>
            </a:pPr>
            <a:r>
              <a:rPr lang="en-US" sz="2600" dirty="0" err="1">
                <a:solidFill>
                  <a:srgbClr val="660066"/>
                </a:solidFill>
              </a:rPr>
              <a:t>M</a:t>
            </a:r>
            <a:r>
              <a:rPr lang="en-US" sz="2600" dirty="0" err="1" smtClean="0">
                <a:solidFill>
                  <a:srgbClr val="660066"/>
                </a:solidFill>
              </a:rPr>
              <a:t>arka</a:t>
            </a:r>
            <a:r>
              <a:rPr lang="en-US" sz="2600" dirty="0" smtClean="0">
                <a:solidFill>
                  <a:srgbClr val="660066"/>
                </a:solidFill>
              </a:rPr>
              <a:t> </a:t>
            </a:r>
            <a:r>
              <a:rPr lang="en-US" sz="2600" dirty="0" err="1" smtClean="0">
                <a:solidFill>
                  <a:srgbClr val="660066"/>
                </a:solidFill>
              </a:rPr>
              <a:t>imajı</a:t>
            </a:r>
            <a:endParaRPr lang="en-US" sz="2600" dirty="0">
              <a:solidFill>
                <a:srgbClr val="660066"/>
              </a:solidFill>
            </a:endParaRPr>
          </a:p>
          <a:p>
            <a:pPr algn="ctr">
              <a:lnSpc>
                <a:spcPct val="120000"/>
              </a:lnSpc>
            </a:pPr>
            <a:r>
              <a:rPr lang="en-US" sz="2600" dirty="0" err="1" smtClean="0">
                <a:solidFill>
                  <a:srgbClr val="660066"/>
                </a:solidFill>
              </a:rPr>
              <a:t>Konumlandırma</a:t>
            </a:r>
            <a:endParaRPr lang="tr-TR" sz="2600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06497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Yaratıcı Strateji nasıl gerçekleşir?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err="1">
                <a:solidFill>
                  <a:srgbClr val="660066"/>
                </a:solidFill>
              </a:rPr>
              <a:t>Temel</a:t>
            </a:r>
            <a:r>
              <a:rPr lang="en-US" b="1" u="sng" dirty="0">
                <a:solidFill>
                  <a:srgbClr val="660066"/>
                </a:solidFill>
              </a:rPr>
              <a:t> </a:t>
            </a:r>
            <a:r>
              <a:rPr lang="en-US" b="1" u="sng" dirty="0" err="1">
                <a:solidFill>
                  <a:srgbClr val="660066"/>
                </a:solidFill>
              </a:rPr>
              <a:t>satış</a:t>
            </a:r>
            <a:r>
              <a:rPr lang="en-US" b="1" u="sng" dirty="0">
                <a:solidFill>
                  <a:srgbClr val="660066"/>
                </a:solidFill>
              </a:rPr>
              <a:t> </a:t>
            </a:r>
            <a:r>
              <a:rPr lang="en-US" b="1" u="sng" dirty="0" err="1" smtClean="0">
                <a:solidFill>
                  <a:srgbClr val="660066"/>
                </a:solidFill>
              </a:rPr>
              <a:t>vaadi</a:t>
            </a:r>
            <a:r>
              <a:rPr lang="en-US" b="1" u="sng" dirty="0" smtClean="0">
                <a:solidFill>
                  <a:srgbClr val="660066"/>
                </a:solidFill>
              </a:rPr>
              <a:t> </a:t>
            </a:r>
            <a:r>
              <a:rPr lang="en-US" b="1" u="sng" dirty="0" err="1" smtClean="0">
                <a:solidFill>
                  <a:srgbClr val="660066"/>
                </a:solidFill>
              </a:rPr>
              <a:t>stratejisi</a:t>
            </a:r>
            <a:r>
              <a:rPr lang="en-US" b="1" u="sng" dirty="0" smtClean="0">
                <a:solidFill>
                  <a:srgbClr val="660066"/>
                </a:solidFill>
              </a:rPr>
              <a:t>:</a:t>
            </a:r>
          </a:p>
          <a:p>
            <a:r>
              <a:rPr lang="en-US" dirty="0"/>
              <a:t>Bu </a:t>
            </a:r>
            <a:r>
              <a:rPr lang="en-US" dirty="0" err="1"/>
              <a:t>strateji</a:t>
            </a:r>
            <a:r>
              <a:rPr lang="en-US" dirty="0"/>
              <a:t> </a:t>
            </a:r>
            <a:r>
              <a:rPr lang="en-US" dirty="0" err="1"/>
              <a:t>uyarınca</a:t>
            </a:r>
            <a:r>
              <a:rPr lang="en-US" dirty="0"/>
              <a:t>, </a:t>
            </a:r>
            <a:r>
              <a:rPr lang="en-US" dirty="0" err="1"/>
              <a:t>efektif</a:t>
            </a:r>
            <a:r>
              <a:rPr lang="en-US" dirty="0"/>
              <a:t> </a:t>
            </a:r>
            <a:r>
              <a:rPr lang="en-US" dirty="0" err="1"/>
              <a:t>reklamlar</a:t>
            </a:r>
            <a:r>
              <a:rPr lang="en-US" dirty="0"/>
              <a:t> </a:t>
            </a:r>
            <a:r>
              <a:rPr lang="en-US" dirty="0" err="1"/>
              <a:t>yaratılması</a:t>
            </a:r>
            <a:r>
              <a:rPr lang="en-US" dirty="0"/>
              <a:t> </a:t>
            </a:r>
            <a:r>
              <a:rPr lang="en-US" dirty="0" err="1"/>
              <a:t>reklamcının</a:t>
            </a:r>
            <a:r>
              <a:rPr lang="en-US" dirty="0"/>
              <a:t> mal </a:t>
            </a:r>
            <a:r>
              <a:rPr lang="en-US" dirty="0" err="1"/>
              <a:t>ya</a:t>
            </a:r>
            <a:r>
              <a:rPr lang="en-US" dirty="0"/>
              <a:t> da </a:t>
            </a:r>
            <a:r>
              <a:rPr lang="en-US" dirty="0" err="1"/>
              <a:t>hizmete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tüketiciye</a:t>
            </a:r>
            <a:r>
              <a:rPr lang="en-US" dirty="0"/>
              <a:t> </a:t>
            </a:r>
            <a:r>
              <a:rPr lang="en-US" dirty="0" err="1"/>
              <a:t>ilişkin</a:t>
            </a:r>
            <a:r>
              <a:rPr lang="en-US" dirty="0"/>
              <a:t> </a:t>
            </a:r>
            <a:r>
              <a:rPr lang="en-US" dirty="0" err="1"/>
              <a:t>bilgileri</a:t>
            </a:r>
            <a:r>
              <a:rPr lang="en-US" dirty="0"/>
              <a:t> </a:t>
            </a:r>
            <a:r>
              <a:rPr lang="en-US" dirty="0" err="1"/>
              <a:t>değerlendirirken</a:t>
            </a:r>
            <a:r>
              <a:rPr lang="en-US" dirty="0"/>
              <a:t> </a:t>
            </a:r>
            <a:r>
              <a:rPr lang="en-US" b="1" dirty="0" err="1">
                <a:solidFill>
                  <a:srgbClr val="660066"/>
                </a:solidFill>
              </a:rPr>
              <a:t>markanın</a:t>
            </a:r>
            <a:r>
              <a:rPr lang="en-US" b="1" dirty="0">
                <a:solidFill>
                  <a:srgbClr val="660066"/>
                </a:solidFill>
              </a:rPr>
              <a:t> </a:t>
            </a:r>
            <a:r>
              <a:rPr lang="en-US" b="1" dirty="0" err="1" smtClean="0">
                <a:solidFill>
                  <a:srgbClr val="660066"/>
                </a:solidFill>
              </a:rPr>
              <a:t>özelliklerini</a:t>
            </a:r>
            <a:r>
              <a:rPr lang="en-US" b="1" dirty="0">
                <a:solidFill>
                  <a:srgbClr val="660066"/>
                </a:solidFill>
              </a:rPr>
              <a:t> </a:t>
            </a:r>
            <a:r>
              <a:rPr lang="en-US" b="1" dirty="0" err="1" smtClean="0">
                <a:solidFill>
                  <a:srgbClr val="660066"/>
                </a:solidFill>
              </a:rPr>
              <a:t>ve</a:t>
            </a:r>
            <a:r>
              <a:rPr lang="en-US" b="1" dirty="0">
                <a:solidFill>
                  <a:srgbClr val="660066"/>
                </a:solidFill>
              </a:rPr>
              <a:t> </a:t>
            </a:r>
            <a:r>
              <a:rPr lang="en-US" b="1" dirty="0" err="1" smtClean="0">
                <a:solidFill>
                  <a:srgbClr val="660066"/>
                </a:solidFill>
              </a:rPr>
              <a:t>bu</a:t>
            </a:r>
            <a:r>
              <a:rPr lang="en-US" b="1" dirty="0">
                <a:solidFill>
                  <a:srgbClr val="660066"/>
                </a:solidFill>
              </a:rPr>
              <a:t> </a:t>
            </a:r>
            <a:r>
              <a:rPr lang="en-US" b="1" dirty="0" err="1">
                <a:solidFill>
                  <a:srgbClr val="660066"/>
                </a:solidFill>
              </a:rPr>
              <a:t>kapsamda</a:t>
            </a:r>
            <a:r>
              <a:rPr lang="en-US" b="1" dirty="0">
                <a:solidFill>
                  <a:srgbClr val="660066"/>
                </a:solidFill>
              </a:rPr>
              <a:t> </a:t>
            </a:r>
            <a:r>
              <a:rPr lang="en-US" b="1" dirty="0" err="1">
                <a:solidFill>
                  <a:srgbClr val="660066"/>
                </a:solidFill>
              </a:rPr>
              <a:t>tüketiciye</a:t>
            </a:r>
            <a:r>
              <a:rPr lang="en-US" b="1" dirty="0">
                <a:solidFill>
                  <a:srgbClr val="660066"/>
                </a:solidFill>
              </a:rPr>
              <a:t> </a:t>
            </a:r>
            <a:r>
              <a:rPr lang="en-US" b="1" dirty="0" err="1">
                <a:solidFill>
                  <a:srgbClr val="660066"/>
                </a:solidFill>
              </a:rPr>
              <a:t>sunulabilecek</a:t>
            </a:r>
            <a:r>
              <a:rPr lang="en-US" b="1" dirty="0">
                <a:solidFill>
                  <a:srgbClr val="660066"/>
                </a:solidFill>
              </a:rPr>
              <a:t> </a:t>
            </a:r>
            <a:r>
              <a:rPr lang="en-US" b="1" dirty="0" err="1">
                <a:solidFill>
                  <a:srgbClr val="660066"/>
                </a:solidFill>
              </a:rPr>
              <a:t>sağlam</a:t>
            </a:r>
            <a:r>
              <a:rPr lang="en-US" b="1" dirty="0">
                <a:solidFill>
                  <a:srgbClr val="660066"/>
                </a:solidFill>
              </a:rPr>
              <a:t> </a:t>
            </a:r>
            <a:r>
              <a:rPr lang="en-US" b="1" dirty="0" err="1">
                <a:solidFill>
                  <a:srgbClr val="660066"/>
                </a:solidFill>
              </a:rPr>
              <a:t>bir</a:t>
            </a:r>
            <a:r>
              <a:rPr lang="en-US" b="1" dirty="0">
                <a:solidFill>
                  <a:srgbClr val="660066"/>
                </a:solidFill>
              </a:rPr>
              <a:t> </a:t>
            </a:r>
            <a:r>
              <a:rPr lang="en-US" b="1" dirty="0" smtClean="0">
                <a:solidFill>
                  <a:srgbClr val="660066"/>
                </a:solidFill>
              </a:rPr>
              <a:t> </a:t>
            </a:r>
            <a:r>
              <a:rPr lang="en-US" b="1" dirty="0" err="1" smtClean="0">
                <a:solidFill>
                  <a:srgbClr val="660066"/>
                </a:solidFill>
              </a:rPr>
              <a:t>satış</a:t>
            </a:r>
            <a:r>
              <a:rPr lang="en-US" b="1" dirty="0">
                <a:solidFill>
                  <a:srgbClr val="660066"/>
                </a:solidFill>
              </a:rPr>
              <a:t> </a:t>
            </a:r>
            <a:r>
              <a:rPr lang="en-US" b="1" dirty="0" err="1">
                <a:solidFill>
                  <a:srgbClr val="660066"/>
                </a:solidFill>
              </a:rPr>
              <a:t>vaadini</a:t>
            </a:r>
            <a:r>
              <a:rPr lang="en-US" b="1" dirty="0">
                <a:solidFill>
                  <a:srgbClr val="660066"/>
                </a:solidFill>
              </a:rPr>
              <a:t> </a:t>
            </a:r>
            <a:r>
              <a:rPr lang="en-US" b="1" dirty="0" err="1">
                <a:solidFill>
                  <a:srgbClr val="660066"/>
                </a:solidFill>
              </a:rPr>
              <a:t>vurgulaması</a:t>
            </a:r>
            <a:r>
              <a:rPr lang="en-US" dirty="0"/>
              <a:t> </a:t>
            </a:r>
            <a:r>
              <a:rPr lang="en-US" dirty="0" err="1"/>
              <a:t>ile</a:t>
            </a:r>
            <a:r>
              <a:rPr lang="en-US" dirty="0"/>
              <a:t> </a:t>
            </a:r>
            <a:r>
              <a:rPr lang="en-US" dirty="0" err="1"/>
              <a:t>mümkündür</a:t>
            </a:r>
            <a:r>
              <a:rPr lang="en-US" dirty="0"/>
              <a:t>.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err="1"/>
              <a:t>B</a:t>
            </a:r>
            <a:r>
              <a:rPr lang="en-US" dirty="0" err="1" smtClean="0"/>
              <a:t>ir</a:t>
            </a:r>
            <a:r>
              <a:rPr lang="en-US" dirty="0" smtClean="0"/>
              <a:t> </a:t>
            </a:r>
            <a:r>
              <a:rPr lang="en-US" dirty="0" err="1"/>
              <a:t>marka</a:t>
            </a:r>
            <a:r>
              <a:rPr lang="en-US" dirty="0"/>
              <a:t>  </a:t>
            </a:r>
            <a:r>
              <a:rPr lang="en-US" dirty="0" err="1"/>
              <a:t>hakkında</a:t>
            </a:r>
            <a:r>
              <a:rPr lang="en-US" dirty="0"/>
              <a:t> </a:t>
            </a:r>
            <a:r>
              <a:rPr lang="en-US" b="1" dirty="0" err="1"/>
              <a:t>söylenebilecek</a:t>
            </a:r>
            <a:r>
              <a:rPr lang="en-US" b="1" dirty="0"/>
              <a:t> </a:t>
            </a:r>
            <a:r>
              <a:rPr lang="en-US" b="1" dirty="0" err="1"/>
              <a:t>herşeyi</a:t>
            </a:r>
            <a:r>
              <a:rPr lang="en-US" b="1" dirty="0"/>
              <a:t> </a:t>
            </a:r>
            <a:r>
              <a:rPr lang="en-US" b="1" dirty="0" err="1"/>
              <a:t>söyleyerek</a:t>
            </a:r>
            <a:r>
              <a:rPr lang="en-US" b="1" dirty="0"/>
              <a:t> </a:t>
            </a:r>
            <a:r>
              <a:rPr lang="en-US" b="1" dirty="0" err="1"/>
              <a:t>karmaşık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mesaj</a:t>
            </a:r>
            <a:r>
              <a:rPr lang="en-US" b="1" dirty="0"/>
              <a:t> </a:t>
            </a:r>
            <a:r>
              <a:rPr lang="en-US" b="1" dirty="0" err="1"/>
              <a:t>vermek</a:t>
            </a:r>
            <a:r>
              <a:rPr lang="en-US" b="1" dirty="0"/>
              <a:t> </a:t>
            </a:r>
            <a:r>
              <a:rPr lang="en-US" b="1" dirty="0" err="1"/>
              <a:t>yerine</a:t>
            </a:r>
            <a:r>
              <a:rPr lang="en-US" b="1" dirty="0"/>
              <a:t> </a:t>
            </a:r>
            <a:r>
              <a:rPr lang="en-US" b="1" dirty="0" err="1"/>
              <a:t>damıtılmış</a:t>
            </a:r>
            <a:r>
              <a:rPr lang="en-US" b="1" dirty="0"/>
              <a:t>, </a:t>
            </a:r>
            <a:r>
              <a:rPr lang="en-US" b="1" dirty="0" err="1"/>
              <a:t>yalın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açık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mesajı</a:t>
            </a:r>
            <a:r>
              <a:rPr lang="en-US" b="1" dirty="0"/>
              <a:t> </a:t>
            </a:r>
            <a:r>
              <a:rPr lang="en-US" b="1" dirty="0" err="1"/>
              <a:t>güçlü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şekilde</a:t>
            </a:r>
            <a:r>
              <a:rPr lang="en-US" b="1" dirty="0"/>
              <a:t> </a:t>
            </a:r>
            <a:r>
              <a:rPr lang="en-US" b="1" dirty="0" err="1"/>
              <a:t>ifade</a:t>
            </a:r>
            <a:r>
              <a:rPr lang="en-US" b="1" dirty="0"/>
              <a:t> </a:t>
            </a:r>
            <a:r>
              <a:rPr lang="en-US" b="1" dirty="0" err="1"/>
              <a:t>etmek</a:t>
            </a:r>
            <a:r>
              <a:rPr lang="en-US" b="1" dirty="0"/>
              <a:t> </a:t>
            </a:r>
            <a:r>
              <a:rPr lang="en-US" dirty="0" err="1"/>
              <a:t>gerekliliğine</a:t>
            </a:r>
            <a:r>
              <a:rPr lang="en-US" dirty="0"/>
              <a:t> </a:t>
            </a:r>
            <a:r>
              <a:rPr lang="en-US" dirty="0" err="1"/>
              <a:t>dayanmaktadır</a:t>
            </a:r>
            <a:endParaRPr lang="en-US" dirty="0"/>
          </a:p>
          <a:p>
            <a:endParaRPr lang="en-US" dirty="0">
              <a:solidFill>
                <a:srgbClr val="660066"/>
              </a:solidFill>
            </a:endParaRPr>
          </a:p>
          <a:p>
            <a:endParaRPr lang="en-US" dirty="0">
              <a:solidFill>
                <a:srgbClr val="660066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873195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Yaratıcı Strateji nasıl gerçekleşir?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u="sng" dirty="0" err="1">
                <a:solidFill>
                  <a:srgbClr val="660066"/>
                </a:solidFill>
              </a:rPr>
              <a:t>Marka</a:t>
            </a:r>
            <a:r>
              <a:rPr lang="en-US" b="1" u="sng" dirty="0">
                <a:solidFill>
                  <a:srgbClr val="660066"/>
                </a:solidFill>
              </a:rPr>
              <a:t> </a:t>
            </a:r>
            <a:r>
              <a:rPr lang="en-US" b="1" u="sng" dirty="0" err="1" smtClean="0">
                <a:solidFill>
                  <a:srgbClr val="660066"/>
                </a:solidFill>
              </a:rPr>
              <a:t>imajı</a:t>
            </a:r>
            <a:r>
              <a:rPr lang="en-US" b="1" u="sng" dirty="0" smtClean="0">
                <a:solidFill>
                  <a:srgbClr val="660066"/>
                </a:solidFill>
              </a:rPr>
              <a:t> </a:t>
            </a:r>
            <a:r>
              <a:rPr lang="en-US" b="1" u="sng" dirty="0" err="1" smtClean="0">
                <a:solidFill>
                  <a:srgbClr val="660066"/>
                </a:solidFill>
              </a:rPr>
              <a:t>stratejisi</a:t>
            </a:r>
            <a:r>
              <a:rPr lang="en-US" b="1" u="sng" dirty="0" smtClean="0">
                <a:solidFill>
                  <a:srgbClr val="660066"/>
                </a:solidFill>
              </a:rPr>
              <a:t>:</a:t>
            </a:r>
          </a:p>
          <a:p>
            <a:r>
              <a:rPr lang="en-US" dirty="0" err="1"/>
              <a:t>Marka</a:t>
            </a:r>
            <a:r>
              <a:rPr lang="en-US" dirty="0"/>
              <a:t> </a:t>
            </a:r>
            <a:r>
              <a:rPr lang="en-US" dirty="0" err="1"/>
              <a:t>imajı</a:t>
            </a:r>
            <a:r>
              <a:rPr lang="en-US" dirty="0"/>
              <a:t>, </a:t>
            </a:r>
            <a:r>
              <a:rPr lang="en-US" dirty="0" err="1"/>
              <a:t>tüketicinin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ürün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hizmete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markaya</a:t>
            </a:r>
            <a:r>
              <a:rPr lang="en-US" dirty="0"/>
              <a:t> </a:t>
            </a:r>
            <a:r>
              <a:rPr lang="en-US" dirty="0" err="1"/>
              <a:t>yönelik</a:t>
            </a:r>
            <a:r>
              <a:rPr lang="en-US" dirty="0"/>
              <a:t> 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geliştirdiği</a:t>
            </a:r>
            <a:r>
              <a:rPr lang="en-US" dirty="0"/>
              <a:t> </a:t>
            </a:r>
            <a:r>
              <a:rPr lang="en-US" b="1" dirty="0" err="1"/>
              <a:t>çağrışım</a:t>
            </a:r>
            <a:r>
              <a:rPr lang="en-US" b="1" dirty="0"/>
              <a:t>, </a:t>
            </a:r>
            <a:r>
              <a:rPr lang="en-US" b="1" dirty="0" err="1"/>
              <a:t>duygu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tutumların</a:t>
            </a:r>
            <a:r>
              <a:rPr lang="en-US" b="1" dirty="0"/>
              <a:t> </a:t>
            </a:r>
            <a:r>
              <a:rPr lang="en-US" b="1" dirty="0" err="1"/>
              <a:t>toplamı</a:t>
            </a:r>
            <a:r>
              <a:rPr lang="en-US" b="1" dirty="0"/>
              <a:t> </a:t>
            </a:r>
            <a:r>
              <a:rPr lang="en-US" dirty="0" err="1"/>
              <a:t>olarak</a:t>
            </a:r>
            <a:r>
              <a:rPr lang="en-US" dirty="0"/>
              <a:t> </a:t>
            </a:r>
            <a:r>
              <a:rPr lang="en-US" dirty="0" err="1" smtClean="0"/>
              <a:t>tanımlanabilmektedir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/>
              <a:t>Ü</a:t>
            </a:r>
            <a:r>
              <a:rPr lang="en-US" dirty="0" err="1" smtClean="0"/>
              <a:t>rünün</a:t>
            </a:r>
            <a:r>
              <a:rPr lang="en-US" dirty="0"/>
              <a:t> </a:t>
            </a:r>
            <a:r>
              <a:rPr lang="en-US" dirty="0" err="1"/>
              <a:t>rakipler</a:t>
            </a:r>
            <a:r>
              <a:rPr lang="en-US" dirty="0"/>
              <a:t> </a:t>
            </a:r>
            <a:r>
              <a:rPr lang="en-US" dirty="0" err="1"/>
              <a:t>karşısında</a:t>
            </a:r>
            <a:r>
              <a:rPr lang="en-US" dirty="0"/>
              <a:t> </a:t>
            </a:r>
            <a:r>
              <a:rPr lang="en-US" dirty="0" err="1"/>
              <a:t>sahip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satış</a:t>
            </a:r>
            <a:r>
              <a:rPr lang="en-US" dirty="0"/>
              <a:t> </a:t>
            </a:r>
            <a:r>
              <a:rPr lang="en-US" dirty="0" err="1"/>
              <a:t>avantajını</a:t>
            </a:r>
            <a:r>
              <a:rPr lang="en-US" dirty="0"/>
              <a:t> </a:t>
            </a:r>
            <a:r>
              <a:rPr lang="en-US" dirty="0" err="1"/>
              <a:t>tüketici</a:t>
            </a:r>
            <a:r>
              <a:rPr lang="en-US" dirty="0"/>
              <a:t> </a:t>
            </a:r>
            <a:r>
              <a:rPr lang="en-US" dirty="0" err="1"/>
              <a:t>yararına</a:t>
            </a:r>
            <a:r>
              <a:rPr lang="en-US" dirty="0"/>
              <a:t> </a:t>
            </a:r>
            <a:r>
              <a:rPr lang="en-US" dirty="0" err="1"/>
              <a:t>dönüştürmektir</a:t>
            </a:r>
            <a:r>
              <a:rPr lang="en-US" dirty="0"/>
              <a:t>. </a:t>
            </a:r>
            <a:r>
              <a:rPr lang="en-US" dirty="0" err="1"/>
              <a:t>Başarının</a:t>
            </a:r>
            <a:r>
              <a:rPr lang="en-US" dirty="0"/>
              <a:t> </a:t>
            </a:r>
            <a:r>
              <a:rPr lang="en-US" dirty="0" err="1"/>
              <a:t>anahtarının</a:t>
            </a:r>
            <a:r>
              <a:rPr lang="en-US" dirty="0"/>
              <a:t> </a:t>
            </a:r>
            <a:r>
              <a:rPr lang="en-US" dirty="0" err="1"/>
              <a:t>tüketiciye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yarar</a:t>
            </a:r>
            <a:r>
              <a:rPr lang="en-US" dirty="0"/>
              <a:t> </a:t>
            </a:r>
            <a:r>
              <a:rPr lang="en-US" dirty="0" err="1"/>
              <a:t>vaat</a:t>
            </a:r>
            <a:r>
              <a:rPr lang="en-US" dirty="0"/>
              <a:t> </a:t>
            </a:r>
            <a:r>
              <a:rPr lang="en-US" dirty="0" err="1"/>
              <a:t>edebilmekte</a:t>
            </a:r>
            <a:r>
              <a:rPr lang="en-US" dirty="0"/>
              <a:t> </a:t>
            </a:r>
            <a:r>
              <a:rPr lang="en-US" dirty="0" err="1" smtClean="0"/>
              <a:t>yatar</a:t>
            </a:r>
            <a:r>
              <a:rPr lang="en-US" dirty="0" smtClean="0"/>
              <a:t>.</a:t>
            </a:r>
          </a:p>
          <a:p>
            <a:r>
              <a:rPr lang="en-US" dirty="0" err="1"/>
              <a:t>B</a:t>
            </a:r>
            <a:r>
              <a:rPr lang="en-US" dirty="0" err="1" smtClean="0"/>
              <a:t>ir</a:t>
            </a:r>
            <a:r>
              <a:rPr lang="en-US" dirty="0" smtClean="0"/>
              <a:t> </a:t>
            </a:r>
            <a:r>
              <a:rPr lang="en-US" dirty="0" err="1"/>
              <a:t>ürünün</a:t>
            </a:r>
            <a:r>
              <a:rPr lang="en-US" dirty="0"/>
              <a:t> </a:t>
            </a:r>
            <a:r>
              <a:rPr lang="en-US" dirty="0" err="1"/>
              <a:t>pazardaki</a:t>
            </a:r>
            <a:r>
              <a:rPr lang="en-US" dirty="0"/>
              <a:t> </a:t>
            </a:r>
            <a:r>
              <a:rPr lang="en-US" dirty="0" err="1"/>
              <a:t>durumunu</a:t>
            </a:r>
            <a:r>
              <a:rPr lang="en-US" dirty="0"/>
              <a:t> </a:t>
            </a:r>
            <a:r>
              <a:rPr lang="en-US" dirty="0" err="1"/>
              <a:t>belirleyen</a:t>
            </a:r>
            <a:r>
              <a:rPr lang="en-US" dirty="0" smtClean="0"/>
              <a:t>, </a:t>
            </a:r>
            <a:r>
              <a:rPr lang="en-US" b="1" dirty="0" err="1" smtClean="0">
                <a:solidFill>
                  <a:srgbClr val="660066"/>
                </a:solidFill>
              </a:rPr>
              <a:t>ürünler</a:t>
            </a:r>
            <a:r>
              <a:rPr lang="en-US" b="1" dirty="0">
                <a:solidFill>
                  <a:srgbClr val="660066"/>
                </a:solidFill>
              </a:rPr>
              <a:t> </a:t>
            </a:r>
            <a:r>
              <a:rPr lang="en-US" b="1" dirty="0" err="1">
                <a:solidFill>
                  <a:srgbClr val="660066"/>
                </a:solidFill>
              </a:rPr>
              <a:t>arasındaki</a:t>
            </a:r>
            <a:r>
              <a:rPr lang="en-US" b="1" dirty="0">
                <a:solidFill>
                  <a:srgbClr val="660066"/>
                </a:solidFill>
              </a:rPr>
              <a:t> </a:t>
            </a:r>
            <a:r>
              <a:rPr lang="en-US" b="1" dirty="0" err="1">
                <a:solidFill>
                  <a:srgbClr val="660066"/>
                </a:solidFill>
              </a:rPr>
              <a:t>önemli</a:t>
            </a:r>
            <a:r>
              <a:rPr lang="en-US" b="1" dirty="0">
                <a:solidFill>
                  <a:srgbClr val="660066"/>
                </a:solidFill>
              </a:rPr>
              <a:t> </a:t>
            </a:r>
            <a:r>
              <a:rPr lang="en-US" b="1" dirty="0" err="1">
                <a:solidFill>
                  <a:srgbClr val="660066"/>
                </a:solidFill>
              </a:rPr>
              <a:t>farklılıklar</a:t>
            </a:r>
            <a:r>
              <a:rPr lang="en-US" b="1" dirty="0">
                <a:solidFill>
                  <a:srgbClr val="660066"/>
                </a:solidFill>
              </a:rPr>
              <a:t> </a:t>
            </a:r>
            <a:r>
              <a:rPr lang="en-US" b="1" dirty="0" err="1">
                <a:solidFill>
                  <a:srgbClr val="660066"/>
                </a:solidFill>
              </a:rPr>
              <a:t>değil</a:t>
            </a:r>
            <a:r>
              <a:rPr lang="en-US" b="1" dirty="0">
                <a:solidFill>
                  <a:srgbClr val="660066"/>
                </a:solidFill>
              </a:rPr>
              <a:t>, </a:t>
            </a:r>
            <a:r>
              <a:rPr lang="en-US" b="1" dirty="0" err="1">
                <a:solidFill>
                  <a:srgbClr val="660066"/>
                </a:solidFill>
              </a:rPr>
              <a:t>markanın</a:t>
            </a:r>
            <a:r>
              <a:rPr lang="en-US" b="1" dirty="0">
                <a:solidFill>
                  <a:srgbClr val="660066"/>
                </a:solidFill>
              </a:rPr>
              <a:t> </a:t>
            </a:r>
            <a:r>
              <a:rPr lang="en-US" b="1" dirty="0" err="1">
                <a:solidFill>
                  <a:srgbClr val="660066"/>
                </a:solidFill>
              </a:rPr>
              <a:t>bütün</a:t>
            </a:r>
            <a:r>
              <a:rPr lang="en-US" b="1" dirty="0">
                <a:solidFill>
                  <a:srgbClr val="660066"/>
                </a:solidFill>
              </a:rPr>
              <a:t> </a:t>
            </a:r>
            <a:r>
              <a:rPr lang="en-US" b="1" dirty="0" err="1">
                <a:solidFill>
                  <a:srgbClr val="660066"/>
                </a:solidFill>
              </a:rPr>
              <a:t>olan</a:t>
            </a:r>
            <a:r>
              <a:rPr lang="en-US" b="1" dirty="0">
                <a:solidFill>
                  <a:srgbClr val="660066"/>
                </a:solidFill>
              </a:rPr>
              <a:t> </a:t>
            </a:r>
            <a:r>
              <a:rPr lang="en-US" b="1" dirty="0" err="1">
                <a:solidFill>
                  <a:srgbClr val="660066"/>
                </a:solidFill>
              </a:rPr>
              <a:t>kişiliğidir</a:t>
            </a:r>
            <a:r>
              <a:rPr lang="en-US" dirty="0"/>
              <a:t>.  </a:t>
            </a:r>
            <a:endParaRPr lang="en-US" dirty="0" smtClean="0"/>
          </a:p>
          <a:p>
            <a:r>
              <a:rPr lang="en-US" dirty="0" smtClean="0"/>
              <a:t>Bu </a:t>
            </a:r>
            <a:r>
              <a:rPr lang="en-US" dirty="0" err="1"/>
              <a:t>kapsamda</a:t>
            </a:r>
            <a:r>
              <a:rPr lang="en-US" dirty="0"/>
              <a:t>, </a:t>
            </a:r>
            <a:r>
              <a:rPr lang="en-US" b="1" dirty="0" err="1" smtClean="0"/>
              <a:t>markalar</a:t>
            </a:r>
            <a:r>
              <a:rPr lang="en-US" b="1" dirty="0" smtClean="0"/>
              <a:t> </a:t>
            </a:r>
            <a:r>
              <a:rPr lang="en-US" b="1" dirty="0" err="1"/>
              <a:t>için</a:t>
            </a:r>
            <a:r>
              <a:rPr lang="en-US" b="1" dirty="0"/>
              <a:t> </a:t>
            </a:r>
            <a:r>
              <a:rPr lang="en-US" b="1" dirty="0" err="1"/>
              <a:t>kesin</a:t>
            </a:r>
            <a:r>
              <a:rPr lang="en-US" b="1" dirty="0"/>
              <a:t> </a:t>
            </a:r>
            <a:r>
              <a:rPr lang="en-US" b="1" dirty="0" err="1"/>
              <a:t>tanımlanmış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kişilik</a:t>
            </a:r>
            <a:r>
              <a:rPr lang="en-US" dirty="0"/>
              <a:t> </a:t>
            </a:r>
            <a:r>
              <a:rPr lang="en-US" dirty="0" err="1"/>
              <a:t>yaratan</a:t>
            </a:r>
            <a:r>
              <a:rPr lang="en-US" dirty="0"/>
              <a:t> </a:t>
            </a:r>
            <a:r>
              <a:rPr lang="en-US" dirty="0" err="1"/>
              <a:t>üretici</a:t>
            </a:r>
            <a:r>
              <a:rPr lang="en-US" dirty="0"/>
              <a:t> </a:t>
            </a:r>
            <a:r>
              <a:rPr lang="en-US" dirty="0" err="1"/>
              <a:t>şirketlerin</a:t>
            </a:r>
            <a:r>
              <a:rPr lang="en-US" dirty="0"/>
              <a:t>, </a:t>
            </a:r>
            <a:r>
              <a:rPr lang="en-US" b="1" dirty="0" err="1"/>
              <a:t>pazarda</a:t>
            </a:r>
            <a:r>
              <a:rPr lang="en-US" b="1" dirty="0"/>
              <a:t> en </a:t>
            </a:r>
            <a:r>
              <a:rPr lang="en-US" b="1" dirty="0" err="1"/>
              <a:t>geniş</a:t>
            </a:r>
            <a:r>
              <a:rPr lang="en-US" b="1" dirty="0"/>
              <a:t> </a:t>
            </a:r>
            <a:r>
              <a:rPr lang="en-US" b="1" dirty="0" err="1"/>
              <a:t>paya</a:t>
            </a:r>
            <a:r>
              <a:rPr lang="en-US" b="1" dirty="0"/>
              <a:t> </a:t>
            </a:r>
            <a:r>
              <a:rPr lang="en-US" dirty="0" err="1"/>
              <a:t>sahip</a:t>
            </a:r>
            <a:r>
              <a:rPr lang="en-US" dirty="0"/>
              <a:t> </a:t>
            </a:r>
            <a:r>
              <a:rPr lang="en-US" dirty="0" err="1"/>
              <a:t>olacaklarını</a:t>
            </a:r>
            <a:r>
              <a:rPr lang="en-US" dirty="0"/>
              <a:t> </a:t>
            </a:r>
            <a:r>
              <a:rPr lang="en-US" dirty="0" err="1"/>
              <a:t>söylemek</a:t>
            </a:r>
            <a:r>
              <a:rPr lang="en-US" dirty="0"/>
              <a:t> </a:t>
            </a:r>
            <a:r>
              <a:rPr lang="en-US" dirty="0" err="1"/>
              <a:t>mümkündür</a:t>
            </a:r>
            <a:r>
              <a:rPr lang="en-US" dirty="0"/>
              <a:t>.</a:t>
            </a:r>
          </a:p>
          <a:p>
            <a:endParaRPr lang="en-US" dirty="0" smtClean="0"/>
          </a:p>
          <a:p>
            <a:endParaRPr lang="en-US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8969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Yaratıcı Strateji nasıl gerçekleşir?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u="sng" dirty="0" smtClean="0">
                <a:solidFill>
                  <a:srgbClr val="660066"/>
                </a:solidFill>
              </a:rPr>
              <a:t>Konumlandırma stratejisi:</a:t>
            </a:r>
          </a:p>
          <a:p>
            <a:r>
              <a:rPr lang="en-US" b="1" dirty="0" err="1"/>
              <a:t>K</a:t>
            </a:r>
            <a:r>
              <a:rPr lang="en-US" b="1" dirty="0" err="1" smtClean="0"/>
              <a:t>onumlandırma</a:t>
            </a:r>
            <a:r>
              <a:rPr lang="en-US" b="1" dirty="0" smtClean="0"/>
              <a:t> </a:t>
            </a:r>
            <a:r>
              <a:rPr lang="en-US" b="1" dirty="0" err="1"/>
              <a:t>ürüne</a:t>
            </a:r>
            <a:r>
              <a:rPr lang="en-US" b="1" dirty="0"/>
              <a:t> </a:t>
            </a:r>
            <a:r>
              <a:rPr lang="en-US" b="1" dirty="0" err="1"/>
              <a:t>yönelik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çaba</a:t>
            </a:r>
            <a:r>
              <a:rPr lang="en-US" b="1" dirty="0"/>
              <a:t> </a:t>
            </a:r>
            <a:r>
              <a:rPr lang="en-US" b="1" dirty="0" err="1"/>
              <a:t>değildir</a:t>
            </a:r>
            <a:r>
              <a:rPr lang="en-US" b="1" dirty="0"/>
              <a:t>, </a:t>
            </a:r>
            <a:r>
              <a:rPr lang="en-US" b="1" dirty="0" err="1"/>
              <a:t>zihinlerdeki</a:t>
            </a:r>
            <a:r>
              <a:rPr lang="en-US" b="1" dirty="0"/>
              <a:t> </a:t>
            </a:r>
            <a:r>
              <a:rPr lang="en-US" b="1" dirty="0" err="1"/>
              <a:t>görünüme</a:t>
            </a:r>
            <a:r>
              <a:rPr lang="en-US" b="1" dirty="0"/>
              <a:t> </a:t>
            </a:r>
            <a:r>
              <a:rPr lang="en-US" b="1" dirty="0" err="1"/>
              <a:t>yönelik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süreçtir</a:t>
            </a:r>
            <a:r>
              <a:rPr lang="en-US" b="1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ürünün</a:t>
            </a:r>
            <a:r>
              <a:rPr lang="en-US" dirty="0"/>
              <a:t> </a:t>
            </a:r>
            <a:r>
              <a:rPr lang="en-US" dirty="0" err="1"/>
              <a:t>zihinlerdeki</a:t>
            </a:r>
            <a:r>
              <a:rPr lang="en-US" dirty="0"/>
              <a:t> </a:t>
            </a:r>
            <a:r>
              <a:rPr lang="en-US" dirty="0" err="1"/>
              <a:t>görünümünün</a:t>
            </a:r>
            <a:r>
              <a:rPr lang="en-US" dirty="0"/>
              <a:t> </a:t>
            </a:r>
            <a:r>
              <a:rPr lang="en-US" dirty="0" err="1"/>
              <a:t>konumlandırılmasıdır</a:t>
            </a:r>
            <a:r>
              <a:rPr lang="en-US" dirty="0" smtClean="0"/>
              <a:t>.</a:t>
            </a:r>
          </a:p>
          <a:p>
            <a:r>
              <a:rPr lang="en-US" dirty="0" smtClean="0"/>
              <a:t>Bu </a:t>
            </a:r>
            <a:r>
              <a:rPr lang="en-US" dirty="0" err="1"/>
              <a:t>bağlamda</a:t>
            </a:r>
            <a:r>
              <a:rPr lang="en-US" dirty="0"/>
              <a:t> </a:t>
            </a:r>
            <a:r>
              <a:rPr lang="en-US" dirty="0" err="1"/>
              <a:t>konumlandırmada</a:t>
            </a:r>
            <a:r>
              <a:rPr lang="en-US" dirty="0"/>
              <a:t> </a:t>
            </a:r>
            <a:r>
              <a:rPr lang="en-US" dirty="0" err="1"/>
              <a:t>temel</a:t>
            </a:r>
            <a:r>
              <a:rPr lang="en-US" dirty="0"/>
              <a:t> </a:t>
            </a:r>
            <a:r>
              <a:rPr lang="en-US" dirty="0" err="1"/>
              <a:t>yaklaşım</a:t>
            </a:r>
            <a:r>
              <a:rPr lang="en-US" dirty="0"/>
              <a:t>; </a:t>
            </a:r>
            <a:r>
              <a:rPr lang="en-US" b="1" dirty="0" err="1"/>
              <a:t>yeni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değişik</a:t>
            </a:r>
            <a:r>
              <a:rPr lang="en-US" b="1" dirty="0"/>
              <a:t> </a:t>
            </a:r>
            <a:r>
              <a:rPr lang="en-US" b="1" dirty="0" err="1"/>
              <a:t>birtakım</a:t>
            </a:r>
            <a:r>
              <a:rPr lang="en-US" b="1" dirty="0"/>
              <a:t> </a:t>
            </a:r>
            <a:r>
              <a:rPr lang="en-US" b="1" dirty="0" err="1"/>
              <a:t>şeyler</a:t>
            </a:r>
            <a:r>
              <a:rPr lang="en-US" b="1" dirty="0"/>
              <a:t> </a:t>
            </a:r>
            <a:r>
              <a:rPr lang="en-US" b="1" dirty="0" err="1"/>
              <a:t>yaratmak</a:t>
            </a:r>
            <a:r>
              <a:rPr lang="en-US" b="1" dirty="0"/>
              <a:t> </a:t>
            </a:r>
            <a:r>
              <a:rPr lang="en-US" b="1" dirty="0" err="1"/>
              <a:t>değil</a:t>
            </a:r>
            <a:r>
              <a:rPr lang="en-US" b="1" dirty="0"/>
              <a:t>, </a:t>
            </a:r>
            <a:r>
              <a:rPr lang="en-US" b="1" dirty="0" err="1"/>
              <a:t>zihinde</a:t>
            </a:r>
            <a:r>
              <a:rPr lang="en-US" b="1" dirty="0"/>
              <a:t> </a:t>
            </a:r>
            <a:r>
              <a:rPr lang="en-US" b="1" dirty="0" err="1"/>
              <a:t>olup</a:t>
            </a:r>
            <a:r>
              <a:rPr lang="en-US" b="1" dirty="0"/>
              <a:t> </a:t>
            </a:r>
            <a:r>
              <a:rPr lang="en-US" b="1" dirty="0" err="1"/>
              <a:t>bitenleri</a:t>
            </a:r>
            <a:r>
              <a:rPr lang="en-US" b="1" dirty="0"/>
              <a:t> </a:t>
            </a:r>
            <a:r>
              <a:rPr lang="en-US" b="1" dirty="0" err="1"/>
              <a:t>ustalıkla</a:t>
            </a:r>
            <a:r>
              <a:rPr lang="en-US" b="1" dirty="0"/>
              <a:t> </a:t>
            </a:r>
            <a:r>
              <a:rPr lang="en-US" b="1" dirty="0" err="1"/>
              <a:t>yönlendirmek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varolan</a:t>
            </a:r>
            <a:r>
              <a:rPr lang="en-US" b="1" dirty="0"/>
              <a:t> </a:t>
            </a:r>
            <a:r>
              <a:rPr lang="en-US" b="1" dirty="0" err="1"/>
              <a:t>bağlantıları</a:t>
            </a:r>
            <a:r>
              <a:rPr lang="en-US" b="1" dirty="0"/>
              <a:t> </a:t>
            </a:r>
            <a:r>
              <a:rPr lang="en-US" b="1" dirty="0" err="1"/>
              <a:t>yeniden</a:t>
            </a:r>
            <a:r>
              <a:rPr lang="en-US" b="1" dirty="0"/>
              <a:t> </a:t>
            </a:r>
            <a:r>
              <a:rPr lang="en-US" b="1" dirty="0" err="1" smtClean="0"/>
              <a:t>düzenlemektir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/>
              <a:t>Pazarda</a:t>
            </a:r>
            <a:r>
              <a:rPr lang="en-US" dirty="0"/>
              <a:t> ilk </a:t>
            </a:r>
            <a:r>
              <a:rPr lang="en-US" dirty="0" err="1"/>
              <a:t>olmak</a:t>
            </a:r>
            <a:r>
              <a:rPr lang="en-US" dirty="0"/>
              <a:t>, </a:t>
            </a:r>
            <a:r>
              <a:rPr lang="en-US" dirty="0" err="1" smtClean="0"/>
              <a:t>Pazarda</a:t>
            </a:r>
            <a:r>
              <a:rPr lang="en-US" dirty="0" smtClean="0"/>
              <a:t> </a:t>
            </a:r>
            <a:r>
              <a:rPr lang="en-US" dirty="0" err="1"/>
              <a:t>ürünü</a:t>
            </a:r>
            <a:r>
              <a:rPr lang="en-US" dirty="0"/>
              <a:t> </a:t>
            </a:r>
            <a:r>
              <a:rPr lang="en-US" dirty="0" err="1"/>
              <a:t>tek</a:t>
            </a:r>
            <a:r>
              <a:rPr lang="en-US" dirty="0"/>
              <a:t> hale </a:t>
            </a:r>
            <a:r>
              <a:rPr lang="en-US" dirty="0" err="1"/>
              <a:t>getirmek</a:t>
            </a:r>
            <a:r>
              <a:rPr lang="en-US" dirty="0"/>
              <a:t>, </a:t>
            </a:r>
            <a:r>
              <a:rPr lang="en-US" dirty="0" err="1" smtClean="0"/>
              <a:t>Pazarda</a:t>
            </a:r>
            <a:r>
              <a:rPr lang="en-US" dirty="0" smtClean="0"/>
              <a:t> </a:t>
            </a:r>
            <a:r>
              <a:rPr lang="en-US" dirty="0" err="1"/>
              <a:t>lider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konumlandırmak</a:t>
            </a:r>
            <a:r>
              <a:rPr lang="en-US" dirty="0" err="1" smtClean="0"/>
              <a:t>,Pazar</a:t>
            </a:r>
            <a:r>
              <a:rPr lang="en-US" dirty="0" smtClean="0"/>
              <a:t> </a:t>
            </a:r>
            <a:r>
              <a:rPr lang="en-US" dirty="0" err="1"/>
              <a:t>liderine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konumlandırma</a:t>
            </a:r>
            <a:r>
              <a:rPr lang="en-US" dirty="0" smtClean="0"/>
              <a:t>,</a:t>
            </a:r>
            <a:r>
              <a:rPr lang="en-US" dirty="0"/>
              <a:t> </a:t>
            </a:r>
            <a:r>
              <a:rPr lang="en-US" dirty="0" err="1" smtClean="0"/>
              <a:t>Rakibi</a:t>
            </a:r>
            <a:r>
              <a:rPr lang="en-US" dirty="0" smtClean="0"/>
              <a:t> </a:t>
            </a:r>
            <a:r>
              <a:rPr lang="en-US" dirty="0" err="1"/>
              <a:t>yeniden</a:t>
            </a:r>
            <a:r>
              <a:rPr lang="en-US" dirty="0"/>
              <a:t> </a:t>
            </a:r>
            <a:r>
              <a:rPr lang="en-US" dirty="0" err="1"/>
              <a:t>tanımlamak</a:t>
            </a:r>
            <a:r>
              <a:rPr lang="en-US" dirty="0" err="1" smtClean="0"/>
              <a:t>,Üretici</a:t>
            </a:r>
            <a:r>
              <a:rPr lang="en-US" dirty="0" smtClean="0"/>
              <a:t> </a:t>
            </a:r>
            <a:r>
              <a:rPr lang="en-US" dirty="0" err="1"/>
              <a:t>işletmenin</a:t>
            </a:r>
            <a:r>
              <a:rPr lang="en-US" dirty="0"/>
              <a:t> </a:t>
            </a:r>
            <a:r>
              <a:rPr lang="en-US" dirty="0" err="1"/>
              <a:t>imajını</a:t>
            </a:r>
            <a:r>
              <a:rPr lang="en-US" dirty="0"/>
              <a:t> </a:t>
            </a:r>
            <a:r>
              <a:rPr lang="en-US" dirty="0" err="1"/>
              <a:t>kullanmak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üretim</a:t>
            </a:r>
            <a:r>
              <a:rPr lang="en-US" dirty="0"/>
              <a:t> </a:t>
            </a:r>
            <a:r>
              <a:rPr lang="en-US" dirty="0" err="1"/>
              <a:t>dalının</a:t>
            </a:r>
            <a:r>
              <a:rPr lang="en-US" dirty="0"/>
              <a:t> </a:t>
            </a:r>
            <a:r>
              <a:rPr lang="en-US" dirty="0" err="1" smtClean="0"/>
              <a:t>genişletilmesi</a:t>
            </a:r>
            <a:endParaRPr lang="en-US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888411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Reklam Planlaması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Reklam faaliyetlerinin </a:t>
            </a:r>
            <a:r>
              <a:rPr lang="tr-TR" b="1" dirty="0" smtClean="0"/>
              <a:t>yönetimi ve kontrolü </a:t>
            </a:r>
            <a:r>
              <a:rPr lang="tr-TR" dirty="0" smtClean="0"/>
              <a:t>için en önemli araç reklam planıdır. </a:t>
            </a:r>
          </a:p>
          <a:p>
            <a:r>
              <a:rPr lang="tr-TR" b="1" dirty="0" smtClean="0"/>
              <a:t>Karar vermede yol gösterici </a:t>
            </a:r>
            <a:r>
              <a:rPr lang="tr-TR" dirty="0" smtClean="0"/>
              <a:t>bir araç olarak kullanılır. </a:t>
            </a:r>
          </a:p>
          <a:p>
            <a:r>
              <a:rPr lang="tr-TR" dirty="0" smtClean="0"/>
              <a:t>Reklamın </a:t>
            </a:r>
            <a:r>
              <a:rPr lang="tr-TR" b="1" dirty="0" smtClean="0"/>
              <a:t>diğer faaliyetlerle nasıl koordine edileceğini </a:t>
            </a:r>
            <a:r>
              <a:rPr lang="tr-TR" dirty="0" smtClean="0"/>
              <a:t>belirtir ve reklam faaliyetlerinden beklenen </a:t>
            </a:r>
            <a:r>
              <a:rPr lang="tr-TR" b="1" dirty="0" smtClean="0"/>
              <a:t>sonuçların denetlenmesinde </a:t>
            </a:r>
            <a:r>
              <a:rPr lang="tr-TR" dirty="0" smtClean="0"/>
              <a:t>ve bu sonuçların </a:t>
            </a:r>
            <a:r>
              <a:rPr lang="tr-TR" b="1" dirty="0" smtClean="0"/>
              <a:t>ölçülmesinde</a:t>
            </a:r>
            <a:r>
              <a:rPr lang="tr-TR" dirty="0" smtClean="0"/>
              <a:t> kontrol aracıdır. </a:t>
            </a:r>
          </a:p>
          <a:p>
            <a:r>
              <a:rPr lang="tr-TR" dirty="0" smtClean="0"/>
              <a:t>Genellikle </a:t>
            </a:r>
            <a:r>
              <a:rPr lang="tr-TR" b="1" dirty="0" smtClean="0">
                <a:solidFill>
                  <a:srgbClr val="660066"/>
                </a:solidFill>
              </a:rPr>
              <a:t>yıllık</a:t>
            </a:r>
            <a:r>
              <a:rPr lang="tr-TR" dirty="0" smtClean="0"/>
              <a:t> olarak hazırlanır. </a:t>
            </a:r>
          </a:p>
          <a:p>
            <a:r>
              <a:rPr lang="tr-TR" dirty="0" smtClean="0"/>
              <a:t>Reklam hedefleri, genel pazarlama hedefleri doğrultusunda oluşturulmalıdır. </a:t>
            </a:r>
          </a:p>
          <a:p>
            <a:r>
              <a:rPr lang="tr-TR" dirty="0" smtClean="0"/>
              <a:t>Reklam stratejisini ve reklam programını değerlendirmek, kontrol etmek için gerekli tekniklerin belirlenmesidir.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69014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Reklam Planlaması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Reklam Planlaması 3 şekilde yapılabilir:</a:t>
            </a:r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tr-TR" b="1" dirty="0" smtClean="0"/>
              <a:t>Yıllık yapılan reklam planı</a:t>
            </a:r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tr-TR" dirty="0" smtClean="0"/>
              <a:t>Yıllık yapılan planlara ek olarak ve ya yıllık plan yerine </a:t>
            </a:r>
            <a:r>
              <a:rPr lang="tr-TR" b="1" dirty="0" smtClean="0"/>
              <a:t>özel bir pazarlama iletişim sorununu çözmeye odaklaşan kampanya planı</a:t>
            </a:r>
            <a:r>
              <a:rPr lang="tr-TR" dirty="0" smtClean="0"/>
              <a:t>dır.</a:t>
            </a:r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tr-TR" dirty="0" smtClean="0"/>
              <a:t>Kampanyadan </a:t>
            </a:r>
            <a:r>
              <a:rPr lang="tr-TR" b="1" dirty="0" smtClean="0"/>
              <a:t>bağımsız olarak yürütülen özel reklamlar</a:t>
            </a:r>
            <a:r>
              <a:rPr lang="tr-TR" dirty="0" smtClean="0"/>
              <a:t> için yapılan reklam planıdır.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727852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Reklam Planlaması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reklam planı</a:t>
            </a:r>
            <a:r>
              <a:rPr lang="tr-TR" dirty="0" smtClean="0">
                <a:solidFill>
                  <a:srgbClr val="660066"/>
                </a:solidFill>
              </a:rPr>
              <a:t>, doğru mesajları hedef izleyicilere ulaştırmak</a:t>
            </a:r>
            <a:r>
              <a:rPr lang="tr-TR" dirty="0" smtClean="0"/>
              <a:t> ve bu </a:t>
            </a:r>
            <a:r>
              <a:rPr lang="tr-TR" dirty="0" smtClean="0">
                <a:solidFill>
                  <a:srgbClr val="660066"/>
                </a:solidFill>
              </a:rPr>
              <a:t>izleyicilere ulaşmak için mesajların doğru araçlarda gösterilmesinin</a:t>
            </a:r>
            <a:r>
              <a:rPr lang="tr-TR" dirty="0" smtClean="0"/>
              <a:t> belirlenmesidir. 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Reklam stratejisinin 3 önemli unsur vardır:</a:t>
            </a:r>
          </a:p>
          <a:p>
            <a:pPr marL="457200" indent="-457200" algn="ctr">
              <a:lnSpc>
                <a:spcPct val="120000"/>
              </a:lnSpc>
              <a:buFont typeface="+mj-lt"/>
              <a:buAutoNum type="arabicPeriod"/>
            </a:pPr>
            <a:r>
              <a:rPr lang="tr-TR" b="1" dirty="0" smtClean="0"/>
              <a:t>Hedef izleyici</a:t>
            </a:r>
            <a:r>
              <a:rPr lang="tr-TR" dirty="0" smtClean="0"/>
              <a:t>: Ulaşılmak istenen kimlerdir?</a:t>
            </a:r>
          </a:p>
          <a:p>
            <a:pPr marL="457200" indent="-457200" algn="ctr">
              <a:lnSpc>
                <a:spcPct val="120000"/>
              </a:lnSpc>
              <a:buFont typeface="+mj-lt"/>
              <a:buAutoNum type="arabicPeriod"/>
            </a:pPr>
            <a:r>
              <a:rPr lang="tr-TR" b="1" dirty="0" smtClean="0"/>
              <a:t>Mesaj stratejisi: </a:t>
            </a:r>
            <a:r>
              <a:rPr lang="tr-TR" dirty="0" smtClean="0"/>
              <a:t>Onlara iletilen mesajlar nelerdir?</a:t>
            </a:r>
          </a:p>
          <a:p>
            <a:pPr marL="457200" indent="-457200" algn="ctr">
              <a:lnSpc>
                <a:spcPct val="120000"/>
              </a:lnSpc>
              <a:buFont typeface="+mj-lt"/>
              <a:buAutoNum type="arabicPeriod"/>
            </a:pPr>
            <a:r>
              <a:rPr lang="tr-TR" b="1" dirty="0" smtClean="0"/>
              <a:t>Medya Stratejisi</a:t>
            </a:r>
            <a:r>
              <a:rPr lang="tr-TR" dirty="0" smtClean="0"/>
              <a:t>: Onlara nerede ve ne zaman ulaşılacaktır?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7778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Reklam Yönetimi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Reklam yönetimi </a:t>
            </a:r>
            <a:r>
              <a:rPr lang="tr-TR" b="1" dirty="0" smtClean="0"/>
              <a:t>araştırma, planlama ve kontrol </a:t>
            </a:r>
            <a:r>
              <a:rPr lang="tr-TR" dirty="0" smtClean="0"/>
              <a:t>faaliyetleri üzerine yoğunlaşır.</a:t>
            </a:r>
          </a:p>
          <a:p>
            <a:r>
              <a:rPr lang="tr-TR" dirty="0"/>
              <a:t>K</a:t>
            </a:r>
            <a:r>
              <a:rPr lang="tr-TR" dirty="0" smtClean="0"/>
              <a:t>onuda </a:t>
            </a:r>
            <a:r>
              <a:rPr lang="tr-TR" b="1" dirty="0" smtClean="0"/>
              <a:t>uzman kişilerden oluşan </a:t>
            </a:r>
            <a:r>
              <a:rPr lang="tr-TR" dirty="0" smtClean="0"/>
              <a:t>bir </a:t>
            </a:r>
            <a:r>
              <a:rPr lang="tr-TR" b="1" dirty="0" smtClean="0"/>
              <a:t>organizasyon yapısı </a:t>
            </a:r>
            <a:r>
              <a:rPr lang="tr-TR" dirty="0" smtClean="0"/>
              <a:t>gerektirir. </a:t>
            </a:r>
          </a:p>
          <a:p>
            <a:r>
              <a:rPr lang="tr-TR" dirty="0" smtClean="0"/>
              <a:t>İşletmenin reklam sürecini </a:t>
            </a:r>
            <a:r>
              <a:rPr lang="tr-TR" b="1" dirty="0" smtClean="0"/>
              <a:t>işletebilmesi için öncelikli olarak </a:t>
            </a:r>
            <a:r>
              <a:rPr lang="tr-TR" dirty="0" smtClean="0"/>
              <a:t>finansal destek sağlaması ve medyada yer ve zaman satın alma kararı vermesi gerekir.</a:t>
            </a:r>
          </a:p>
          <a:p>
            <a:r>
              <a:rPr lang="tr-TR" dirty="0" smtClean="0"/>
              <a:t>İşletmelerin </a:t>
            </a:r>
            <a:r>
              <a:rPr lang="tr-TR" b="1" dirty="0" smtClean="0"/>
              <a:t>reklam departmanları </a:t>
            </a:r>
            <a:r>
              <a:rPr lang="tr-TR" dirty="0" smtClean="0"/>
              <a:t>işletmenin yapacağı reklam faaliyetlerini planlar ve buna göre reklam bütçesi belirlenir. </a:t>
            </a:r>
          </a:p>
          <a:p>
            <a:r>
              <a:rPr lang="tr-TR" dirty="0" smtClean="0"/>
              <a:t>Reklam kampanyası yapılırken, reklam departmanı</a:t>
            </a:r>
            <a:r>
              <a:rPr lang="tr-TR" b="1" dirty="0" smtClean="0"/>
              <a:t>, diğer bölümlerle özellikle üretim ve pazarlama birimleriyle iletişim </a:t>
            </a:r>
            <a:r>
              <a:rPr lang="tr-TR" dirty="0" smtClean="0"/>
              <a:t>içerisinde olmalıdır.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775561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-163650"/>
            <a:ext cx="6691015" cy="659296"/>
          </a:xfrm>
        </p:spPr>
        <p:txBody>
          <a:bodyPr>
            <a:normAutofit fontScale="90000"/>
          </a:bodyPr>
          <a:lstStyle/>
          <a:p>
            <a:r>
              <a:rPr lang="tr-TR" dirty="0"/>
              <a:t>Reklam </a:t>
            </a:r>
            <a:r>
              <a:rPr lang="tr-TR" dirty="0" smtClean="0"/>
              <a:t>Planlamasının Öğeleri</a:t>
            </a:r>
            <a:endParaRPr lang="tr-TR" dirty="0"/>
          </a:p>
        </p:txBody>
      </p:sp>
      <p:sp>
        <p:nvSpPr>
          <p:cNvPr id="5" name="Rectangle 4"/>
          <p:cNvSpPr/>
          <p:nvPr/>
        </p:nvSpPr>
        <p:spPr>
          <a:xfrm>
            <a:off x="108419" y="433672"/>
            <a:ext cx="1347496" cy="650561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1"/>
                </a:solidFill>
              </a:rPr>
              <a:t>Araştırma Girdileri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8419" y="1084228"/>
            <a:ext cx="229229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-</a:t>
            </a:r>
            <a:r>
              <a:rPr lang="tr-TR" sz="1600" dirty="0" smtClean="0"/>
              <a:t>Tüketici Araştırması</a:t>
            </a:r>
          </a:p>
          <a:p>
            <a:r>
              <a:rPr lang="tr-TR" sz="1600" dirty="0" smtClean="0"/>
              <a:t>-Ürün Araştırması</a:t>
            </a:r>
          </a:p>
          <a:p>
            <a:r>
              <a:rPr lang="tr-TR" sz="1600" dirty="0" smtClean="0"/>
              <a:t>-Pazar Analizi</a:t>
            </a:r>
          </a:p>
          <a:p>
            <a:r>
              <a:rPr lang="tr-TR" sz="1600" dirty="0" smtClean="0"/>
              <a:t>-</a:t>
            </a:r>
            <a:r>
              <a:rPr lang="tr-TR" sz="1600" dirty="0" err="1" smtClean="0"/>
              <a:t>Rekabetsel</a:t>
            </a:r>
            <a:r>
              <a:rPr lang="tr-TR" sz="1600" dirty="0" smtClean="0"/>
              <a:t> Durum</a:t>
            </a:r>
          </a:p>
        </p:txBody>
      </p:sp>
      <p:sp>
        <p:nvSpPr>
          <p:cNvPr id="6" name="Down Arrow 5"/>
          <p:cNvSpPr/>
          <p:nvPr/>
        </p:nvSpPr>
        <p:spPr>
          <a:xfrm>
            <a:off x="457200" y="2230457"/>
            <a:ext cx="348200" cy="216853"/>
          </a:xfrm>
          <a:prstGeom prst="downArrow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90446" y="2493780"/>
            <a:ext cx="1347496" cy="650561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1"/>
                </a:solidFill>
              </a:rPr>
              <a:t>Stratejik Kararlar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0445" y="3149470"/>
            <a:ext cx="3921066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-</a:t>
            </a:r>
            <a:r>
              <a:rPr lang="tr-TR" sz="1600" dirty="0" smtClean="0"/>
              <a:t>Bekleyişlerin Saptanması</a:t>
            </a:r>
          </a:p>
          <a:p>
            <a:r>
              <a:rPr lang="tr-TR" sz="1600" dirty="0" smtClean="0"/>
              <a:t>-Pazar hedeflerinin tanımlanması</a:t>
            </a:r>
          </a:p>
          <a:p>
            <a:r>
              <a:rPr lang="tr-TR" sz="1600" dirty="0" smtClean="0"/>
              <a:t>-Ödeneklerin Belirlenmesi</a:t>
            </a:r>
          </a:p>
          <a:p>
            <a:r>
              <a:rPr lang="tr-TR" sz="1600" dirty="0" smtClean="0"/>
              <a:t>-İleti Stratejisinin Kararlaştırılması</a:t>
            </a:r>
          </a:p>
          <a:p>
            <a:r>
              <a:rPr lang="tr-TR" sz="1600" dirty="0" smtClean="0"/>
              <a:t>-Medya Stratejisinin Kararlaştırılması</a:t>
            </a:r>
          </a:p>
          <a:p>
            <a:r>
              <a:rPr lang="tr-TR" sz="1600" dirty="0" smtClean="0"/>
              <a:t>-Diğer Pazar etkenleri ile uyumlaştırma</a:t>
            </a:r>
          </a:p>
        </p:txBody>
      </p:sp>
      <p:sp>
        <p:nvSpPr>
          <p:cNvPr id="10" name="Down Arrow 9"/>
          <p:cNvSpPr/>
          <p:nvPr/>
        </p:nvSpPr>
        <p:spPr>
          <a:xfrm>
            <a:off x="481964" y="4749908"/>
            <a:ext cx="348200" cy="216853"/>
          </a:xfrm>
          <a:prstGeom prst="downArrow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Rectangle 10"/>
          <p:cNvSpPr/>
          <p:nvPr/>
        </p:nvSpPr>
        <p:spPr>
          <a:xfrm>
            <a:off x="108419" y="4979717"/>
            <a:ext cx="1347496" cy="650561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1"/>
                </a:solidFill>
              </a:rPr>
              <a:t>Taktik-İcra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-1" y="5591722"/>
            <a:ext cx="4460677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-</a:t>
            </a:r>
            <a:r>
              <a:rPr lang="tr-TR" sz="1600" dirty="0" smtClean="0"/>
              <a:t>Bütçenin Saptanması</a:t>
            </a:r>
          </a:p>
          <a:p>
            <a:r>
              <a:rPr lang="tr-TR" sz="1600" dirty="0" smtClean="0"/>
              <a:t>-</a:t>
            </a:r>
            <a:r>
              <a:rPr lang="tr-TR" sz="1600" dirty="0" err="1" smtClean="0"/>
              <a:t>Denetimsel</a:t>
            </a:r>
            <a:r>
              <a:rPr lang="tr-TR" sz="1600" dirty="0" smtClean="0"/>
              <a:t> Durum</a:t>
            </a:r>
          </a:p>
          <a:p>
            <a:r>
              <a:rPr lang="tr-TR" sz="1600" dirty="0" smtClean="0"/>
              <a:t>-Reklam Metinlerinin Yazılması  ve Üretimi</a:t>
            </a:r>
          </a:p>
          <a:p>
            <a:r>
              <a:rPr lang="tr-TR" sz="1600" dirty="0" smtClean="0"/>
              <a:t>-Medya Seçimi ve Programlanması</a:t>
            </a:r>
          </a:p>
          <a:p>
            <a:r>
              <a:rPr lang="tr-TR" sz="1600" dirty="0" smtClean="0"/>
              <a:t>-</a:t>
            </a:r>
            <a:r>
              <a:rPr lang="tr-TR" sz="1600" dirty="0" err="1" smtClean="0"/>
              <a:t>Rekabetsel</a:t>
            </a:r>
            <a:r>
              <a:rPr lang="tr-TR" sz="1600" dirty="0" smtClean="0"/>
              <a:t> Durum</a:t>
            </a:r>
          </a:p>
          <a:p>
            <a:endParaRPr lang="tr-TR" sz="1600" dirty="0" smtClean="0"/>
          </a:p>
        </p:txBody>
      </p:sp>
      <p:sp>
        <p:nvSpPr>
          <p:cNvPr id="13" name="Right Arrow 12"/>
          <p:cNvSpPr/>
          <p:nvPr/>
        </p:nvSpPr>
        <p:spPr>
          <a:xfrm>
            <a:off x="4011512" y="6226801"/>
            <a:ext cx="325258" cy="356259"/>
          </a:xfrm>
          <a:prstGeom prst="rightArrow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Rectangle 14"/>
          <p:cNvSpPr/>
          <p:nvPr/>
        </p:nvSpPr>
        <p:spPr>
          <a:xfrm>
            <a:off x="4535638" y="5483312"/>
            <a:ext cx="2511611" cy="1264802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1"/>
                </a:solidFill>
              </a:rPr>
              <a:t>Kısıtlamaların ve Denetlenemez Etkilerin Göz Önüne Alınması</a:t>
            </a:r>
          </a:p>
        </p:txBody>
      </p:sp>
      <p:sp>
        <p:nvSpPr>
          <p:cNvPr id="16" name="Up Arrow 15"/>
          <p:cNvSpPr/>
          <p:nvPr/>
        </p:nvSpPr>
        <p:spPr>
          <a:xfrm>
            <a:off x="5606824" y="4904801"/>
            <a:ext cx="356234" cy="361646"/>
          </a:xfrm>
          <a:prstGeom prst="upArrow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7" name="Rectangle 16"/>
          <p:cNvSpPr/>
          <p:nvPr/>
        </p:nvSpPr>
        <p:spPr>
          <a:xfrm>
            <a:off x="4831156" y="4089216"/>
            <a:ext cx="1983763" cy="542178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1"/>
                </a:solidFill>
              </a:rPr>
              <a:t>Pazar Etkisi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738228" y="2292436"/>
            <a:ext cx="2123162" cy="833959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1"/>
                </a:solidFill>
              </a:rPr>
              <a:t>Reklam Etkinliğinin Ölçülmesi</a:t>
            </a:r>
          </a:p>
        </p:txBody>
      </p:sp>
      <p:sp>
        <p:nvSpPr>
          <p:cNvPr id="19" name="Up Arrow 18"/>
          <p:cNvSpPr/>
          <p:nvPr/>
        </p:nvSpPr>
        <p:spPr>
          <a:xfrm>
            <a:off x="5581107" y="3436194"/>
            <a:ext cx="356234" cy="361646"/>
          </a:xfrm>
          <a:prstGeom prst="upArrow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Up Arrow 19"/>
          <p:cNvSpPr/>
          <p:nvPr/>
        </p:nvSpPr>
        <p:spPr>
          <a:xfrm>
            <a:off x="5555390" y="1732295"/>
            <a:ext cx="356234" cy="361646"/>
          </a:xfrm>
          <a:prstGeom prst="upArrow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1" name="Rectangle 20"/>
          <p:cNvSpPr/>
          <p:nvPr/>
        </p:nvSpPr>
        <p:spPr>
          <a:xfrm>
            <a:off x="4691757" y="683960"/>
            <a:ext cx="2123162" cy="833959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1"/>
                </a:solidFill>
              </a:rPr>
              <a:t>Değerlemeler ve Uyarlamalar</a:t>
            </a:r>
          </a:p>
        </p:txBody>
      </p:sp>
    </p:spTree>
    <p:extLst>
      <p:ext uri="{BB962C8B-B14F-4D97-AF65-F5344CB8AC3E}">
        <p14:creationId xmlns:p14="http://schemas.microsoft.com/office/powerpoint/2010/main" val="20833003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0736" y="177130"/>
            <a:ext cx="8229600" cy="990600"/>
          </a:xfrm>
        </p:spPr>
        <p:txBody>
          <a:bodyPr/>
          <a:lstStyle/>
          <a:p>
            <a:r>
              <a:rPr lang="tr-TR" dirty="0" smtClean="0"/>
              <a:t>Reklam Planlamasının Öğeleri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396" y="1167730"/>
            <a:ext cx="8797446" cy="5309270"/>
          </a:xfrm>
        </p:spPr>
        <p:txBody>
          <a:bodyPr>
            <a:normAutofit/>
          </a:bodyPr>
          <a:lstStyle/>
          <a:p>
            <a:r>
              <a:rPr lang="tr-TR" b="1" u="sng" dirty="0" smtClean="0">
                <a:solidFill>
                  <a:srgbClr val="3366FF"/>
                </a:solidFill>
              </a:rPr>
              <a:t>Araştırma Girdileri:</a:t>
            </a:r>
          </a:p>
          <a:p>
            <a:r>
              <a:rPr lang="tr-TR" dirty="0" smtClean="0">
                <a:solidFill>
                  <a:srgbClr val="292934"/>
                </a:solidFill>
              </a:rPr>
              <a:t>Reklam Planlamasının yapılabilmesi için öncelikle gerekli olan bilgiler </a:t>
            </a:r>
            <a:r>
              <a:rPr lang="tr-TR" b="1" dirty="0" smtClean="0">
                <a:solidFill>
                  <a:srgbClr val="292934"/>
                </a:solidFill>
              </a:rPr>
              <a:t>araştırma girdileridir</a:t>
            </a:r>
            <a:r>
              <a:rPr lang="tr-TR" dirty="0" smtClean="0">
                <a:solidFill>
                  <a:srgbClr val="292934"/>
                </a:solidFill>
              </a:rPr>
              <a:t>. </a:t>
            </a:r>
          </a:p>
          <a:p>
            <a:r>
              <a:rPr lang="tr-TR" dirty="0" smtClean="0">
                <a:solidFill>
                  <a:srgbClr val="292934"/>
                </a:solidFill>
              </a:rPr>
              <a:t>Önce </a:t>
            </a:r>
            <a:r>
              <a:rPr lang="tr-TR" b="1" dirty="0" smtClean="0">
                <a:solidFill>
                  <a:srgbClr val="292934"/>
                </a:solidFill>
              </a:rPr>
              <a:t>tüketici alanı araştırması yapılır. </a:t>
            </a:r>
            <a:r>
              <a:rPr lang="tr-TR" dirty="0" smtClean="0">
                <a:solidFill>
                  <a:srgbClr val="292934"/>
                </a:solidFill>
              </a:rPr>
              <a:t>Bu araştırmada tüketicinin gelirleri, tüketici davranışlarına ve tüketici dağılımına bakılır. </a:t>
            </a:r>
          </a:p>
          <a:p>
            <a:r>
              <a:rPr lang="tr-TR" b="1" dirty="0" smtClean="0">
                <a:solidFill>
                  <a:srgbClr val="292934"/>
                </a:solidFill>
              </a:rPr>
              <a:t>Ürün araştırmasında </a:t>
            </a:r>
            <a:r>
              <a:rPr lang="tr-TR" dirty="0" smtClean="0">
                <a:solidFill>
                  <a:srgbClr val="292934"/>
                </a:solidFill>
              </a:rPr>
              <a:t>ise, piyasada hangi ürünlerin daha çok satıldığı ve ürünlerin özellikleri dikkate alınır. </a:t>
            </a:r>
          </a:p>
          <a:p>
            <a:r>
              <a:rPr lang="tr-TR" dirty="0" smtClean="0">
                <a:solidFill>
                  <a:srgbClr val="292934"/>
                </a:solidFill>
              </a:rPr>
              <a:t>Sonra yapılan </a:t>
            </a:r>
            <a:r>
              <a:rPr lang="tr-TR" b="1" dirty="0" smtClean="0">
                <a:solidFill>
                  <a:srgbClr val="292934"/>
                </a:solidFill>
              </a:rPr>
              <a:t>Pazar analizi </a:t>
            </a:r>
            <a:r>
              <a:rPr lang="tr-TR" dirty="0" smtClean="0">
                <a:solidFill>
                  <a:srgbClr val="292934"/>
                </a:solidFill>
              </a:rPr>
              <a:t>ise ürünü tüketen kişiler ve ürünün satış miktarını belirler.</a:t>
            </a:r>
          </a:p>
          <a:p>
            <a:r>
              <a:rPr lang="tr-TR" b="1" dirty="0" smtClean="0">
                <a:solidFill>
                  <a:srgbClr val="292934"/>
                </a:solidFill>
              </a:rPr>
              <a:t>Rekabet durumu ile</a:t>
            </a:r>
            <a:r>
              <a:rPr lang="tr-TR" dirty="0">
                <a:solidFill>
                  <a:srgbClr val="292934"/>
                </a:solidFill>
              </a:rPr>
              <a:t> </a:t>
            </a:r>
            <a:r>
              <a:rPr lang="tr-TR" dirty="0" smtClean="0">
                <a:solidFill>
                  <a:srgbClr val="292934"/>
                </a:solidFill>
              </a:rPr>
              <a:t>Pazarda aynı ürünü üreten ne kadar firma olduğu ve bu firmaların satış miktarına bakılarak, rekabet durumu ortaya çıkarılır. </a:t>
            </a:r>
            <a:endParaRPr lang="tr-TR" b="1" dirty="0" smtClean="0">
              <a:solidFill>
                <a:srgbClr val="29293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61312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880" y="285560"/>
            <a:ext cx="8229600" cy="990600"/>
          </a:xfrm>
        </p:spPr>
        <p:txBody>
          <a:bodyPr/>
          <a:lstStyle/>
          <a:p>
            <a:r>
              <a:rPr lang="tr-TR" dirty="0"/>
              <a:t>Reklam Planlamasının Öğeleri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907" y="1115249"/>
            <a:ext cx="8720003" cy="5361752"/>
          </a:xfrm>
        </p:spPr>
        <p:txBody>
          <a:bodyPr>
            <a:normAutofit/>
          </a:bodyPr>
          <a:lstStyle/>
          <a:p>
            <a:r>
              <a:rPr lang="tr-TR" b="1" u="sng" dirty="0" smtClean="0">
                <a:solidFill>
                  <a:srgbClr val="3366FF"/>
                </a:solidFill>
              </a:rPr>
              <a:t>Stratejik kararlar:</a:t>
            </a:r>
          </a:p>
          <a:p>
            <a:r>
              <a:rPr lang="tr-TR" dirty="0" smtClean="0">
                <a:solidFill>
                  <a:srgbClr val="292934"/>
                </a:solidFill>
              </a:rPr>
              <a:t>Elde edilen bilgiler doğrultusunda stratejik kararlar alınır.</a:t>
            </a:r>
          </a:p>
          <a:p>
            <a:r>
              <a:rPr lang="tr-TR" dirty="0" smtClean="0">
                <a:solidFill>
                  <a:srgbClr val="292934"/>
                </a:solidFill>
              </a:rPr>
              <a:t>Bu kararlarda </a:t>
            </a:r>
            <a:r>
              <a:rPr lang="tr-TR" b="1" dirty="0" smtClean="0">
                <a:solidFill>
                  <a:srgbClr val="292934"/>
                </a:solidFill>
              </a:rPr>
              <a:t>öncelikle reklam verenin üründen ne kadar </a:t>
            </a:r>
            <a:r>
              <a:rPr lang="tr-TR" b="1" dirty="0" smtClean="0">
                <a:solidFill>
                  <a:srgbClr val="FF0000"/>
                </a:solidFill>
              </a:rPr>
              <a:t>satış beklediği </a:t>
            </a:r>
            <a:r>
              <a:rPr lang="tr-TR" b="1" dirty="0" smtClean="0">
                <a:solidFill>
                  <a:srgbClr val="292934"/>
                </a:solidFill>
              </a:rPr>
              <a:t>öğrenilir</a:t>
            </a:r>
            <a:r>
              <a:rPr lang="tr-TR" dirty="0" smtClean="0">
                <a:solidFill>
                  <a:srgbClr val="292934"/>
                </a:solidFill>
              </a:rPr>
              <a:t>. </a:t>
            </a:r>
          </a:p>
          <a:p>
            <a:r>
              <a:rPr lang="tr-TR" dirty="0" smtClean="0">
                <a:solidFill>
                  <a:srgbClr val="292934"/>
                </a:solidFill>
              </a:rPr>
              <a:t>Daha sonra pazarda sahip olunacak </a:t>
            </a:r>
            <a:r>
              <a:rPr lang="tr-TR" b="1" dirty="0" smtClean="0">
                <a:solidFill>
                  <a:srgbClr val="FF0000"/>
                </a:solidFill>
              </a:rPr>
              <a:t>hedefler saptanır</a:t>
            </a:r>
            <a:r>
              <a:rPr lang="tr-TR" dirty="0" smtClean="0">
                <a:solidFill>
                  <a:srgbClr val="292934"/>
                </a:solidFill>
              </a:rPr>
              <a:t>.</a:t>
            </a:r>
          </a:p>
          <a:p>
            <a:pPr lvl="1"/>
            <a:r>
              <a:rPr lang="tr-TR" dirty="0" smtClean="0">
                <a:solidFill>
                  <a:srgbClr val="292934"/>
                </a:solidFill>
              </a:rPr>
              <a:t>Bu hedefler </a:t>
            </a:r>
            <a:r>
              <a:rPr lang="tr-TR" b="1" dirty="0" smtClean="0"/>
              <a:t>işletmenin büyüklüğü, üretim kapasitesi ve finansal durumu</a:t>
            </a:r>
            <a:r>
              <a:rPr lang="tr-TR" dirty="0" smtClean="0">
                <a:solidFill>
                  <a:srgbClr val="292934"/>
                </a:solidFill>
              </a:rPr>
              <a:t> göz önüne alınarak gerçekçi bir şekilde belirlenir. </a:t>
            </a:r>
          </a:p>
          <a:p>
            <a:r>
              <a:rPr lang="tr-TR" dirty="0" smtClean="0">
                <a:solidFill>
                  <a:srgbClr val="292934"/>
                </a:solidFill>
              </a:rPr>
              <a:t>Pazardaki bekleyiş ve hedeflerin gerçekleşmesine yardımcı olacak reklama ayrılacak </a:t>
            </a:r>
            <a:r>
              <a:rPr lang="tr-TR" b="1" dirty="0" smtClean="0">
                <a:solidFill>
                  <a:srgbClr val="FF0000"/>
                </a:solidFill>
              </a:rPr>
              <a:t>ödemeler</a:t>
            </a:r>
            <a:r>
              <a:rPr lang="tr-TR" b="1" dirty="0" smtClean="0">
                <a:solidFill>
                  <a:srgbClr val="292934"/>
                </a:solidFill>
              </a:rPr>
              <a:t> </a:t>
            </a:r>
            <a:r>
              <a:rPr lang="tr-TR" dirty="0" smtClean="0">
                <a:solidFill>
                  <a:srgbClr val="292934"/>
                </a:solidFill>
              </a:rPr>
              <a:t>belirlenir.</a:t>
            </a:r>
          </a:p>
          <a:p>
            <a:r>
              <a:rPr lang="tr-TR" dirty="0" smtClean="0">
                <a:solidFill>
                  <a:srgbClr val="292934"/>
                </a:solidFill>
              </a:rPr>
              <a:t>Bu işlemden sonra reklamı aracılara ve tüketicilere ulaştıracak olan </a:t>
            </a:r>
            <a:r>
              <a:rPr lang="tr-TR" b="1" dirty="0" smtClean="0">
                <a:solidFill>
                  <a:srgbClr val="FF0000"/>
                </a:solidFill>
              </a:rPr>
              <a:t>ileti ve medya stratejilerine </a:t>
            </a:r>
            <a:r>
              <a:rPr lang="tr-TR" dirty="0" smtClean="0">
                <a:solidFill>
                  <a:srgbClr val="292934"/>
                </a:solidFill>
              </a:rPr>
              <a:t>karar verilir.</a:t>
            </a:r>
          </a:p>
          <a:p>
            <a:r>
              <a:rPr lang="tr-TR" dirty="0" smtClean="0">
                <a:solidFill>
                  <a:srgbClr val="292934"/>
                </a:solidFill>
              </a:rPr>
              <a:t>Pazarlamayı etkileyen </a:t>
            </a:r>
            <a:r>
              <a:rPr lang="tr-TR" b="1" dirty="0" smtClean="0">
                <a:solidFill>
                  <a:srgbClr val="FF0000"/>
                </a:solidFill>
              </a:rPr>
              <a:t>sponsorluk, promosyon, halkla ilişkiler </a:t>
            </a:r>
            <a:r>
              <a:rPr lang="tr-TR" dirty="0" smtClean="0">
                <a:solidFill>
                  <a:srgbClr val="292934"/>
                </a:solidFill>
              </a:rPr>
              <a:t>gibi etkenlerle uyumlaştırılması sağlanır.  </a:t>
            </a:r>
          </a:p>
          <a:p>
            <a:endParaRPr lang="tr-TR" dirty="0">
              <a:solidFill>
                <a:srgbClr val="29293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37755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4580"/>
            <a:ext cx="8229600" cy="990600"/>
          </a:xfrm>
        </p:spPr>
        <p:txBody>
          <a:bodyPr/>
          <a:lstStyle/>
          <a:p>
            <a:r>
              <a:rPr lang="tr-TR" dirty="0" smtClean="0"/>
              <a:t>Reklam Planlamasının Öğeleri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862" y="1068779"/>
            <a:ext cx="8704514" cy="5789221"/>
          </a:xfrm>
        </p:spPr>
        <p:txBody>
          <a:bodyPr/>
          <a:lstStyle/>
          <a:p>
            <a:r>
              <a:rPr lang="tr-TR" b="1" u="sng" dirty="0" smtClean="0">
                <a:solidFill>
                  <a:srgbClr val="3366FF"/>
                </a:solidFill>
              </a:rPr>
              <a:t>Taktik-İcra:</a:t>
            </a:r>
          </a:p>
          <a:p>
            <a:r>
              <a:rPr lang="tr-TR" dirty="0" smtClean="0">
                <a:solidFill>
                  <a:srgbClr val="292934"/>
                </a:solidFill>
              </a:rPr>
              <a:t>Verilen </a:t>
            </a:r>
            <a:r>
              <a:rPr lang="tr-TR" b="1" dirty="0" smtClean="0">
                <a:solidFill>
                  <a:srgbClr val="292934"/>
                </a:solidFill>
              </a:rPr>
              <a:t>kararlar uygulamaya geçirilir</a:t>
            </a:r>
            <a:r>
              <a:rPr lang="tr-TR" dirty="0" smtClean="0">
                <a:solidFill>
                  <a:srgbClr val="292934"/>
                </a:solidFill>
              </a:rPr>
              <a:t>.</a:t>
            </a:r>
          </a:p>
          <a:p>
            <a:r>
              <a:rPr lang="tr-TR" dirty="0" smtClean="0">
                <a:solidFill>
                  <a:srgbClr val="292934"/>
                </a:solidFill>
              </a:rPr>
              <a:t>Reklam faaliyetini gerçekleştirmek için </a:t>
            </a:r>
            <a:r>
              <a:rPr lang="tr-TR" b="1" dirty="0" smtClean="0">
                <a:solidFill>
                  <a:srgbClr val="292934"/>
                </a:solidFill>
              </a:rPr>
              <a:t>bütçe miktarı kesinleştirilir</a:t>
            </a:r>
            <a:r>
              <a:rPr lang="tr-TR" dirty="0" smtClean="0">
                <a:solidFill>
                  <a:srgbClr val="292934"/>
                </a:solidFill>
              </a:rPr>
              <a:t>. </a:t>
            </a:r>
          </a:p>
          <a:p>
            <a:r>
              <a:rPr lang="tr-TR" dirty="0" smtClean="0">
                <a:solidFill>
                  <a:srgbClr val="292934"/>
                </a:solidFill>
              </a:rPr>
              <a:t>Reklam anlaşma sağlanan bir ajansa verilir. Ajans reklam metnini hazırlar ve metin hangi medya ve medyalar için hazırlanmışsa o medyalar için reklam üretilir.</a:t>
            </a:r>
          </a:p>
          <a:p>
            <a:pPr lvl="1"/>
            <a:r>
              <a:rPr lang="tr-TR" dirty="0" smtClean="0">
                <a:solidFill>
                  <a:srgbClr val="292934"/>
                </a:solidFill>
              </a:rPr>
              <a:t>Sinema ve </a:t>
            </a:r>
            <a:r>
              <a:rPr lang="tr-TR" dirty="0" err="1" smtClean="0">
                <a:solidFill>
                  <a:srgbClr val="292934"/>
                </a:solidFill>
              </a:rPr>
              <a:t>tv</a:t>
            </a:r>
            <a:r>
              <a:rPr lang="tr-TR" dirty="0" smtClean="0">
                <a:solidFill>
                  <a:srgbClr val="292934"/>
                </a:solidFill>
              </a:rPr>
              <a:t> için ise, görüntü-ses, radyo için ise ses, basılı medyalar için hazırlanmış ise fotoğraf ve yazı haline getirilir. </a:t>
            </a:r>
            <a:endParaRPr lang="tr-TR" dirty="0">
              <a:solidFill>
                <a:srgbClr val="29293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89843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856" y="301050"/>
            <a:ext cx="8229600" cy="990600"/>
          </a:xfrm>
        </p:spPr>
        <p:txBody>
          <a:bodyPr/>
          <a:lstStyle/>
          <a:p>
            <a:r>
              <a:rPr lang="tr-TR" dirty="0"/>
              <a:t>Reklam Planlamasının Öğeleri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908" y="1641893"/>
            <a:ext cx="8812934" cy="5065084"/>
          </a:xfrm>
        </p:spPr>
        <p:txBody>
          <a:bodyPr/>
          <a:lstStyle/>
          <a:p>
            <a:r>
              <a:rPr lang="tr-TR" b="1" u="sng" dirty="0" smtClean="0">
                <a:solidFill>
                  <a:srgbClr val="3366FF"/>
                </a:solidFill>
              </a:rPr>
              <a:t>Kısıtlamalar ve Denetlenemez Etkiler:</a:t>
            </a:r>
          </a:p>
          <a:p>
            <a:r>
              <a:rPr lang="tr-TR" dirty="0" smtClean="0">
                <a:solidFill>
                  <a:srgbClr val="292934"/>
                </a:solidFill>
              </a:rPr>
              <a:t>Her reklam faaliyetinden her zaman istenilen sonuç alınamayabilir. </a:t>
            </a:r>
          </a:p>
          <a:p>
            <a:r>
              <a:rPr lang="tr-TR" dirty="0" smtClean="0">
                <a:solidFill>
                  <a:srgbClr val="292934"/>
                </a:solidFill>
              </a:rPr>
              <a:t>İşletme ne kadar iyi durumda olursa </a:t>
            </a:r>
            <a:r>
              <a:rPr lang="tr-TR" b="1" dirty="0" smtClean="0">
                <a:solidFill>
                  <a:srgbClr val="292934"/>
                </a:solidFill>
              </a:rPr>
              <a:t>olsun çevrede yani işletmenin dışında gelişen olaylar direkt olarak işletme üzerinde etkili</a:t>
            </a:r>
            <a:r>
              <a:rPr lang="tr-TR" dirty="0" smtClean="0">
                <a:solidFill>
                  <a:srgbClr val="292934"/>
                </a:solidFill>
              </a:rPr>
              <a:t> olacaktır. </a:t>
            </a:r>
          </a:p>
          <a:p>
            <a:pPr lvl="1"/>
            <a:r>
              <a:rPr lang="tr-TR" dirty="0" err="1" smtClean="0">
                <a:solidFill>
                  <a:srgbClr val="292934"/>
                </a:solidFill>
              </a:rPr>
              <a:t>Örn</a:t>
            </a:r>
            <a:r>
              <a:rPr lang="tr-TR" dirty="0" smtClean="0">
                <a:solidFill>
                  <a:srgbClr val="292934"/>
                </a:solidFill>
              </a:rPr>
              <a:t>. Ülke </a:t>
            </a:r>
            <a:r>
              <a:rPr lang="tr-TR" b="1" dirty="0" smtClean="0">
                <a:solidFill>
                  <a:srgbClr val="292934"/>
                </a:solidFill>
              </a:rPr>
              <a:t>içerisinde ve dış dünyadaki </a:t>
            </a:r>
            <a:r>
              <a:rPr lang="tr-TR" b="1" dirty="0" err="1" smtClean="0">
                <a:solidFill>
                  <a:srgbClr val="292934"/>
                </a:solidFill>
              </a:rPr>
              <a:t>sosyo</a:t>
            </a:r>
            <a:r>
              <a:rPr lang="tr-TR" b="1" dirty="0" smtClean="0">
                <a:solidFill>
                  <a:srgbClr val="292934"/>
                </a:solidFill>
              </a:rPr>
              <a:t>-ekonomik gelişmeler </a:t>
            </a:r>
            <a:r>
              <a:rPr lang="tr-TR" dirty="0" smtClean="0">
                <a:solidFill>
                  <a:srgbClr val="292934"/>
                </a:solidFill>
              </a:rPr>
              <a:t>satışları olumsuz yönde etkileyebilir. </a:t>
            </a:r>
            <a:endParaRPr lang="tr-TR" dirty="0">
              <a:solidFill>
                <a:srgbClr val="29293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03133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Reklam Planlamasının Öğeleri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b="1" u="sng" dirty="0" smtClean="0">
                <a:solidFill>
                  <a:srgbClr val="3366FF"/>
                </a:solidFill>
              </a:rPr>
              <a:t>Pazarın Etkisi:</a:t>
            </a:r>
          </a:p>
          <a:p>
            <a:r>
              <a:rPr lang="tr-TR" dirty="0" smtClean="0">
                <a:solidFill>
                  <a:srgbClr val="292934"/>
                </a:solidFill>
              </a:rPr>
              <a:t>Reklam planını etkileyen bir olaydır.</a:t>
            </a:r>
          </a:p>
          <a:p>
            <a:r>
              <a:rPr lang="tr-TR" dirty="0" smtClean="0">
                <a:solidFill>
                  <a:srgbClr val="292934"/>
                </a:solidFill>
              </a:rPr>
              <a:t>Reklam yapıldıktan sonra ürünün pazardaki satışı nasıl olacak?</a:t>
            </a:r>
          </a:p>
          <a:p>
            <a:r>
              <a:rPr lang="tr-TR" dirty="0" smtClean="0">
                <a:solidFill>
                  <a:srgbClr val="292934"/>
                </a:solidFill>
              </a:rPr>
              <a:t>Ürün ya beklenildiği şekilde satılacak ya da istenilen miktarda satış gerçekleşemeyecektir. </a:t>
            </a:r>
          </a:p>
          <a:p>
            <a:r>
              <a:rPr lang="tr-TR" b="1" u="sng" dirty="0" smtClean="0">
                <a:solidFill>
                  <a:srgbClr val="3366FF"/>
                </a:solidFill>
              </a:rPr>
              <a:t>Reklam Etkinliğinin Ölçülmesi:</a:t>
            </a:r>
          </a:p>
          <a:p>
            <a:r>
              <a:rPr lang="tr-TR" dirty="0" smtClean="0">
                <a:solidFill>
                  <a:srgbClr val="292934"/>
                </a:solidFill>
              </a:rPr>
              <a:t>Reklamın tüketici üzerindeki etkisini belirlemek için etkinlik ölçümleri yapılır. </a:t>
            </a:r>
          </a:p>
          <a:p>
            <a:r>
              <a:rPr lang="tr-TR" dirty="0" smtClean="0">
                <a:solidFill>
                  <a:srgbClr val="292934"/>
                </a:solidFill>
              </a:rPr>
              <a:t>Ölçüm şekilleri, reklam yayınlanmadan </a:t>
            </a:r>
            <a:r>
              <a:rPr lang="tr-TR" b="1" dirty="0" smtClean="0">
                <a:solidFill>
                  <a:srgbClr val="292934"/>
                </a:solidFill>
              </a:rPr>
              <a:t>önce (</a:t>
            </a:r>
            <a:r>
              <a:rPr lang="tr-TR" b="1" dirty="0" err="1" smtClean="0">
                <a:solidFill>
                  <a:srgbClr val="292934"/>
                </a:solidFill>
              </a:rPr>
              <a:t>pre</a:t>
            </a:r>
            <a:r>
              <a:rPr lang="tr-TR" b="1" dirty="0" smtClean="0">
                <a:solidFill>
                  <a:srgbClr val="292934"/>
                </a:solidFill>
              </a:rPr>
              <a:t>-test) ve yayınlandıktan sonra (post-test) </a:t>
            </a:r>
            <a:r>
              <a:rPr lang="tr-TR" dirty="0" smtClean="0">
                <a:solidFill>
                  <a:srgbClr val="292934"/>
                </a:solidFill>
              </a:rPr>
              <a:t>yapılır. </a:t>
            </a:r>
          </a:p>
          <a:p>
            <a:r>
              <a:rPr lang="tr-TR" b="1" dirty="0" smtClean="0">
                <a:solidFill>
                  <a:srgbClr val="292934"/>
                </a:solidFill>
              </a:rPr>
              <a:t>Ön test reklam yayınlanmadan önce </a:t>
            </a:r>
            <a:r>
              <a:rPr lang="tr-TR" dirty="0" smtClean="0">
                <a:solidFill>
                  <a:srgbClr val="292934"/>
                </a:solidFill>
              </a:rPr>
              <a:t>hedef kitleye gösterilir. Eğer onlardan beklenen sonuç alınırsa, reklam yayına konur, alınamaz ise eksik ve ya hatalı konular düzeltildikten sonra reklam yayına verilir.</a:t>
            </a:r>
            <a:endParaRPr lang="tr-TR" dirty="0">
              <a:solidFill>
                <a:srgbClr val="29293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0447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7520"/>
            <a:ext cx="8229600" cy="990600"/>
          </a:xfrm>
        </p:spPr>
        <p:txBody>
          <a:bodyPr/>
          <a:lstStyle/>
          <a:p>
            <a:r>
              <a:rPr lang="tr-TR" dirty="0" smtClean="0"/>
              <a:t>Reklamın Hedefleri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373" y="1332102"/>
            <a:ext cx="8516427" cy="5144898"/>
          </a:xfrm>
        </p:spPr>
        <p:txBody>
          <a:bodyPr/>
          <a:lstStyle/>
          <a:p>
            <a:r>
              <a:rPr lang="tr-TR" b="1" dirty="0" smtClean="0"/>
              <a:t>Reklamın hedefi</a:t>
            </a:r>
            <a:r>
              <a:rPr lang="tr-TR" dirty="0" smtClean="0"/>
              <a:t>, belirli bir zaman dilimi boyunca belirli bir hedef izleyici kitlesine ulaştırılmak istenilen mesajın ölçüsüdür. </a:t>
            </a:r>
          </a:p>
          <a:p>
            <a:r>
              <a:rPr lang="tr-TR" dirty="0" smtClean="0"/>
              <a:t>Pazarlama hedeflerinin uzantısı niteliğindedir. </a:t>
            </a:r>
          </a:p>
          <a:p>
            <a:r>
              <a:rPr lang="tr-TR" dirty="0" smtClean="0"/>
              <a:t>Reklamda hedef; </a:t>
            </a:r>
            <a:r>
              <a:rPr lang="tr-TR" b="1" dirty="0" smtClean="0"/>
              <a:t>gelir, kar marjı ve kar bağlamında  markanın yapacağı işin hedefidir</a:t>
            </a:r>
            <a:r>
              <a:rPr lang="tr-TR" dirty="0" smtClean="0"/>
              <a:t>. </a:t>
            </a:r>
          </a:p>
          <a:p>
            <a:r>
              <a:rPr lang="tr-TR" dirty="0" smtClean="0"/>
              <a:t>Ardından tüketici tarafından tanınma, dağıtım ve Pazar payı bağlamında </a:t>
            </a:r>
            <a:r>
              <a:rPr lang="tr-TR" b="1" dirty="0" smtClean="0"/>
              <a:t>pazarlama hedefleri belirlenir</a:t>
            </a:r>
            <a:r>
              <a:rPr lang="tr-TR" dirty="0" smtClean="0"/>
              <a:t>. Bunlardan yola çıkarak </a:t>
            </a:r>
            <a:r>
              <a:rPr lang="tr-TR" b="1" dirty="0" smtClean="0"/>
              <a:t>pazarlama stratejileri geliştirilir</a:t>
            </a:r>
            <a:r>
              <a:rPr lang="tr-TR" dirty="0" smtClean="0"/>
              <a:t>. </a:t>
            </a:r>
          </a:p>
          <a:p>
            <a:r>
              <a:rPr lang="tr-TR" dirty="0" smtClean="0"/>
              <a:t>Pazarlama stratejileri, ürün fiyatının en azından rekabet edilebilir bir düzeyi aşmasını ve dağıtımının giderek yaygınlaşmasını sağlayacak düzeyde tutulmasını sağlar. 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33962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Reklamın </a:t>
            </a:r>
            <a:r>
              <a:rPr lang="tr-TR" dirty="0" smtClean="0"/>
              <a:t>Hedefleri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Eğer fiyat ve dağıtım alanında fazla manevra yapılamıyorsa, pazarlama işinin ağırlık noktası </a:t>
            </a:r>
            <a:r>
              <a:rPr lang="tr-TR" b="1" dirty="0" smtClean="0"/>
              <a:t>iletişim çalışmalarında</a:t>
            </a:r>
            <a:r>
              <a:rPr lang="tr-TR" dirty="0" smtClean="0"/>
              <a:t> olur. </a:t>
            </a:r>
          </a:p>
          <a:p>
            <a:r>
              <a:rPr lang="tr-TR" b="1" dirty="0" smtClean="0"/>
              <a:t>İletişimin amacı genelde ürün değiştirmeksizin halkın ürün ve marka hakkındaki görüşlerini olumlu yönde değiştirmektir</a:t>
            </a:r>
            <a:r>
              <a:rPr lang="tr-TR" dirty="0" smtClean="0"/>
              <a:t>. </a:t>
            </a:r>
          </a:p>
          <a:p>
            <a:r>
              <a:rPr lang="tr-TR" dirty="0" smtClean="0"/>
              <a:t>İletişim biçimi olarak kullanılan araçlar; sponsorluk, doğrudan pazarlama, reklam vb. </a:t>
            </a:r>
          </a:p>
          <a:p>
            <a:r>
              <a:rPr lang="tr-TR" dirty="0" smtClean="0"/>
              <a:t>Reklam hedefleri, iletişim hedeflerine, iletişim hedefleri pazarlama hedeflerine ve pazarlama hedefleri iş hedeflerine bağımlı olmak zorundadır.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074127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61584" y="975846"/>
            <a:ext cx="2354246" cy="52664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rgbClr val="292934"/>
                </a:solidFill>
              </a:rPr>
              <a:t>İş hedefleri</a:t>
            </a:r>
            <a:endParaRPr lang="tr-TR" dirty="0">
              <a:solidFill>
                <a:srgbClr val="292934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90080" y="1685886"/>
            <a:ext cx="2354246" cy="52664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rgbClr val="292934"/>
                </a:solidFill>
              </a:rPr>
              <a:t>Pazarlama hedefleri</a:t>
            </a:r>
            <a:endParaRPr lang="tr-TR" dirty="0">
              <a:solidFill>
                <a:srgbClr val="292934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61584" y="2437404"/>
            <a:ext cx="2354246" cy="52664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rgbClr val="292934"/>
                </a:solidFill>
              </a:rPr>
              <a:t>Pazarlama stratejisi</a:t>
            </a:r>
            <a:endParaRPr lang="tr-TR" dirty="0">
              <a:solidFill>
                <a:srgbClr val="292934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161584" y="3165962"/>
            <a:ext cx="2354246" cy="52664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rgbClr val="292934"/>
                </a:solidFill>
              </a:rPr>
              <a:t>İletişim hedefleri</a:t>
            </a:r>
            <a:endParaRPr lang="tr-TR" dirty="0">
              <a:solidFill>
                <a:srgbClr val="292934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61584" y="3879580"/>
            <a:ext cx="2354246" cy="52664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rgbClr val="292934"/>
                </a:solidFill>
              </a:rPr>
              <a:t>İletişim stratejisi</a:t>
            </a:r>
            <a:endParaRPr lang="tr-TR" dirty="0">
              <a:solidFill>
                <a:srgbClr val="292934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177072" y="4698030"/>
            <a:ext cx="2354246" cy="52664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rgbClr val="292934"/>
                </a:solidFill>
              </a:rPr>
              <a:t>Reklam hedefleri</a:t>
            </a:r>
            <a:endParaRPr lang="tr-TR" dirty="0">
              <a:solidFill>
                <a:srgbClr val="292934"/>
              </a:solidFill>
            </a:endParaRPr>
          </a:p>
        </p:txBody>
      </p:sp>
      <p:sp>
        <p:nvSpPr>
          <p:cNvPr id="11" name="Right Arrow 10"/>
          <p:cNvSpPr/>
          <p:nvPr/>
        </p:nvSpPr>
        <p:spPr>
          <a:xfrm>
            <a:off x="3748207" y="1115256"/>
            <a:ext cx="588562" cy="247827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Right Arrow 11"/>
          <p:cNvSpPr/>
          <p:nvPr/>
        </p:nvSpPr>
        <p:spPr>
          <a:xfrm>
            <a:off x="3794672" y="1825280"/>
            <a:ext cx="588562" cy="247827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Right Arrow 12"/>
          <p:cNvSpPr/>
          <p:nvPr/>
        </p:nvSpPr>
        <p:spPr>
          <a:xfrm>
            <a:off x="3794672" y="2550793"/>
            <a:ext cx="588562" cy="247827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Right Arrow 13"/>
          <p:cNvSpPr/>
          <p:nvPr/>
        </p:nvSpPr>
        <p:spPr>
          <a:xfrm>
            <a:off x="3794672" y="3307286"/>
            <a:ext cx="588562" cy="247827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Right Arrow 14"/>
          <p:cNvSpPr/>
          <p:nvPr/>
        </p:nvSpPr>
        <p:spPr>
          <a:xfrm>
            <a:off x="3794672" y="4017310"/>
            <a:ext cx="588562" cy="247827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6" name="Right Arrow 15"/>
          <p:cNvSpPr/>
          <p:nvPr/>
        </p:nvSpPr>
        <p:spPr>
          <a:xfrm>
            <a:off x="3794672" y="4866740"/>
            <a:ext cx="588562" cy="247827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4631059" y="975846"/>
            <a:ext cx="40115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Gelir, kar marjı ve kar hedefleri</a:t>
            </a:r>
            <a:endParaRPr lang="tr-TR" dirty="0"/>
          </a:p>
        </p:txBody>
      </p:sp>
      <p:sp>
        <p:nvSpPr>
          <p:cNvPr id="18" name="TextBox 17"/>
          <p:cNvSpPr txBox="1"/>
          <p:nvPr/>
        </p:nvSpPr>
        <p:spPr>
          <a:xfrm>
            <a:off x="4631059" y="1603526"/>
            <a:ext cx="4414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Dağıtım, Pazar genişliği ve Pazar payı hedefleri</a:t>
            </a:r>
            <a:endParaRPr lang="tr-TR" dirty="0"/>
          </a:p>
        </p:txBody>
      </p:sp>
      <p:sp>
        <p:nvSpPr>
          <p:cNvPr id="19" name="TextBox 18"/>
          <p:cNvSpPr txBox="1"/>
          <p:nvPr/>
        </p:nvSpPr>
        <p:spPr>
          <a:xfrm>
            <a:off x="4631059" y="2334584"/>
            <a:ext cx="47859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Ürün geliştirme, dağıtım genişletmesi, fiyat manipülasyonu</a:t>
            </a:r>
            <a:endParaRPr lang="tr-TR" dirty="0"/>
          </a:p>
        </p:txBody>
      </p:sp>
      <p:sp>
        <p:nvSpPr>
          <p:cNvPr id="23" name="TextBox 22"/>
          <p:cNvSpPr txBox="1"/>
          <p:nvPr/>
        </p:nvSpPr>
        <p:spPr>
          <a:xfrm>
            <a:off x="4631059" y="3170388"/>
            <a:ext cx="47859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Markanın tanınmışlığını arttırmak, marka imajını geliştirmek</a:t>
            </a:r>
            <a:endParaRPr lang="tr-TR" dirty="0"/>
          </a:p>
        </p:txBody>
      </p:sp>
      <p:sp>
        <p:nvSpPr>
          <p:cNvPr id="24" name="TextBox 23"/>
          <p:cNvSpPr txBox="1"/>
          <p:nvPr/>
        </p:nvSpPr>
        <p:spPr>
          <a:xfrm>
            <a:off x="4631059" y="3941971"/>
            <a:ext cx="47859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Sponsorluk, doğrudan pazarlama, halkla ilişkiler, satış promosyonu, reklam </a:t>
            </a:r>
            <a:r>
              <a:rPr lang="tr-TR" dirty="0" err="1" smtClean="0"/>
              <a:t>vb</a:t>
            </a:r>
            <a:endParaRPr lang="tr-TR" dirty="0"/>
          </a:p>
        </p:txBody>
      </p:sp>
      <p:sp>
        <p:nvSpPr>
          <p:cNvPr id="25" name="TextBox 24"/>
          <p:cNvSpPr txBox="1"/>
          <p:nvPr/>
        </p:nvSpPr>
        <p:spPr>
          <a:xfrm>
            <a:off x="4631059" y="4729908"/>
            <a:ext cx="47859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Marka tanınmışlığını arttırmak, marka imajının özgün yanlarını geliştirmek</a:t>
            </a:r>
            <a:endParaRPr lang="tr-TR" dirty="0"/>
          </a:p>
        </p:txBody>
      </p:sp>
      <p:sp>
        <p:nvSpPr>
          <p:cNvPr id="26" name="TextBox 25"/>
          <p:cNvSpPr txBox="1"/>
          <p:nvPr/>
        </p:nvSpPr>
        <p:spPr>
          <a:xfrm>
            <a:off x="1641777" y="384418"/>
            <a:ext cx="650515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200" b="1" dirty="0" smtClean="0"/>
              <a:t>REKLAM HEDEFLERİNİN GELİŞTİRİLMESİ</a:t>
            </a:r>
            <a:endParaRPr lang="tr-TR" sz="2200" b="1" dirty="0"/>
          </a:p>
        </p:txBody>
      </p:sp>
    </p:spTree>
    <p:extLst>
      <p:ext uri="{BB962C8B-B14F-4D97-AF65-F5344CB8AC3E}">
        <p14:creationId xmlns:p14="http://schemas.microsoft.com/office/powerpoint/2010/main" val="9375018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İş Hedefleri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Varılmak istenilen en üst noktadır. Çünkü diğer hedeflerin amacı iş hedeflerini gerçekleştirmektir. </a:t>
            </a:r>
          </a:p>
          <a:p>
            <a:r>
              <a:rPr lang="tr-TR" dirty="0" smtClean="0"/>
              <a:t>İş hedeflerinin oluşumunda etken olan unsurlar:</a:t>
            </a:r>
          </a:p>
          <a:p>
            <a:pPr lvl="1" algn="ctr">
              <a:lnSpc>
                <a:spcPct val="120000"/>
              </a:lnSpc>
            </a:pPr>
            <a:r>
              <a:rPr lang="tr-TR" sz="2200" dirty="0" smtClean="0"/>
              <a:t>Satışlardan elde edilen gelir</a:t>
            </a:r>
          </a:p>
          <a:p>
            <a:pPr lvl="1" algn="ctr">
              <a:lnSpc>
                <a:spcPct val="120000"/>
              </a:lnSpc>
            </a:pPr>
            <a:r>
              <a:rPr lang="tr-TR" sz="2200" dirty="0" smtClean="0"/>
              <a:t>Satışlarda uygulanan kar marjı</a:t>
            </a:r>
          </a:p>
          <a:p>
            <a:pPr lvl="1" algn="ctr">
              <a:lnSpc>
                <a:spcPct val="120000"/>
              </a:lnSpc>
            </a:pPr>
            <a:r>
              <a:rPr lang="tr-TR" sz="2200" dirty="0" smtClean="0"/>
              <a:t>Hedeflenen kar miktarı</a:t>
            </a:r>
          </a:p>
        </p:txBody>
      </p:sp>
    </p:spTree>
    <p:extLst>
      <p:ext uri="{BB962C8B-B14F-4D97-AF65-F5344CB8AC3E}">
        <p14:creationId xmlns:p14="http://schemas.microsoft.com/office/powerpoint/2010/main" val="25390794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Reklam </a:t>
            </a:r>
            <a:r>
              <a:rPr lang="tr-TR" dirty="0" smtClean="0"/>
              <a:t>Yönetiminin Görevleri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1350" y="1524000"/>
            <a:ext cx="8485450" cy="4953000"/>
          </a:xfrm>
        </p:spPr>
        <p:txBody>
          <a:bodyPr/>
          <a:lstStyle/>
          <a:p>
            <a:r>
              <a:rPr lang="tr-TR" dirty="0" smtClean="0"/>
              <a:t>Reklam Yönetiminin Görevleri: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Rectangle 3"/>
          <p:cNvSpPr/>
          <p:nvPr/>
        </p:nvSpPr>
        <p:spPr>
          <a:xfrm>
            <a:off x="395248" y="2400881"/>
            <a:ext cx="1262019" cy="105329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700" dirty="0" smtClean="0"/>
              <a:t>Hedef izleyicileri Belirleme</a:t>
            </a:r>
            <a:endParaRPr lang="tr-TR" sz="1700" dirty="0"/>
          </a:p>
        </p:txBody>
      </p:sp>
      <p:sp>
        <p:nvSpPr>
          <p:cNvPr id="5" name="Rectangle 4"/>
          <p:cNvSpPr/>
          <p:nvPr/>
        </p:nvSpPr>
        <p:spPr>
          <a:xfrm>
            <a:off x="2096492" y="2400881"/>
            <a:ext cx="1262019" cy="105329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700" dirty="0" smtClean="0"/>
              <a:t>Reklam Amaçlarını Belirleme</a:t>
            </a:r>
            <a:endParaRPr lang="tr-TR" sz="1700" dirty="0"/>
          </a:p>
        </p:txBody>
      </p:sp>
      <p:sp>
        <p:nvSpPr>
          <p:cNvPr id="6" name="Rectangle 5"/>
          <p:cNvSpPr/>
          <p:nvPr/>
        </p:nvSpPr>
        <p:spPr>
          <a:xfrm>
            <a:off x="3846682" y="2400881"/>
            <a:ext cx="1262019" cy="105329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700" dirty="0" smtClean="0"/>
              <a:t>Reklam Bütçesini Belirleme</a:t>
            </a:r>
            <a:endParaRPr lang="tr-TR" sz="1700" dirty="0"/>
          </a:p>
        </p:txBody>
      </p:sp>
      <p:sp>
        <p:nvSpPr>
          <p:cNvPr id="7" name="Rectangle 6"/>
          <p:cNvSpPr/>
          <p:nvPr/>
        </p:nvSpPr>
        <p:spPr>
          <a:xfrm>
            <a:off x="5689800" y="2400881"/>
            <a:ext cx="1262019" cy="105329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700" dirty="0" smtClean="0"/>
              <a:t>Yaratıcı Strateji Belirleme</a:t>
            </a:r>
            <a:endParaRPr lang="tr-TR" sz="1700" dirty="0"/>
          </a:p>
        </p:txBody>
      </p:sp>
      <p:sp>
        <p:nvSpPr>
          <p:cNvPr id="8" name="Rectangle 7"/>
          <p:cNvSpPr/>
          <p:nvPr/>
        </p:nvSpPr>
        <p:spPr>
          <a:xfrm>
            <a:off x="5674310" y="5485670"/>
            <a:ext cx="1262019" cy="105329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 smtClean="0"/>
              <a:t>Reklam Etkinliğini Değerlendir</a:t>
            </a:r>
            <a:endParaRPr lang="tr-TR" sz="1600" dirty="0"/>
          </a:p>
        </p:txBody>
      </p:sp>
      <p:sp>
        <p:nvSpPr>
          <p:cNvPr id="9" name="Rectangle 8"/>
          <p:cNvSpPr/>
          <p:nvPr/>
        </p:nvSpPr>
        <p:spPr>
          <a:xfrm>
            <a:off x="5674310" y="4006801"/>
            <a:ext cx="1262019" cy="105329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700" dirty="0"/>
              <a:t>Reklam Medyası Seçimi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1734707" y="2819099"/>
            <a:ext cx="278791" cy="232343"/>
          </a:xfrm>
          <a:prstGeom prst="rightArrow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Right Arrow 13"/>
          <p:cNvSpPr/>
          <p:nvPr/>
        </p:nvSpPr>
        <p:spPr>
          <a:xfrm>
            <a:off x="3466927" y="2855327"/>
            <a:ext cx="278791" cy="232343"/>
          </a:xfrm>
          <a:prstGeom prst="rightArrow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Right Arrow 14"/>
          <p:cNvSpPr/>
          <p:nvPr/>
        </p:nvSpPr>
        <p:spPr>
          <a:xfrm>
            <a:off x="5232615" y="2881315"/>
            <a:ext cx="278791" cy="232343"/>
          </a:xfrm>
          <a:prstGeom prst="rightArrow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6" name="Down Arrow 15"/>
          <p:cNvSpPr/>
          <p:nvPr/>
        </p:nvSpPr>
        <p:spPr>
          <a:xfrm>
            <a:off x="6179896" y="3609066"/>
            <a:ext cx="263304" cy="263322"/>
          </a:xfrm>
          <a:prstGeom prst="downArrow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7" name="Down Arrow 16"/>
          <p:cNvSpPr/>
          <p:nvPr/>
        </p:nvSpPr>
        <p:spPr>
          <a:xfrm>
            <a:off x="6179896" y="5160388"/>
            <a:ext cx="263304" cy="263322"/>
          </a:xfrm>
          <a:prstGeom prst="downArrow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17865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Pazarlama Hedefleri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Gereken satış miktarının tutturulması açısından önemlidir</a:t>
            </a:r>
            <a:r>
              <a:rPr lang="tr-TR" dirty="0" smtClean="0"/>
              <a:t>. </a:t>
            </a:r>
          </a:p>
          <a:p>
            <a:r>
              <a:rPr lang="tr-TR" dirty="0" smtClean="0"/>
              <a:t>Buna göre </a:t>
            </a:r>
            <a:r>
              <a:rPr lang="tr-TR" b="1" dirty="0" smtClean="0"/>
              <a:t>dağıtımın yapılması, Pazar genişliğinin sağlanması ve belirlenen Pazar payına ulaşılması </a:t>
            </a:r>
            <a:r>
              <a:rPr lang="tr-TR" dirty="0" smtClean="0"/>
              <a:t>gerekir. </a:t>
            </a:r>
          </a:p>
          <a:p>
            <a:pPr lvl="1">
              <a:lnSpc>
                <a:spcPct val="120000"/>
              </a:lnSpc>
            </a:pPr>
            <a:r>
              <a:rPr lang="tr-TR" dirty="0" err="1" smtClean="0"/>
              <a:t>Örn</a:t>
            </a:r>
            <a:r>
              <a:rPr lang="tr-TR" dirty="0" smtClean="0"/>
              <a:t>. İşletmenin spor giyim ürettiğini ve Pazarının da ülke geneli olduğunu düşünürsek pazarlama hedefi: 5 yıl içerisinde ülkenin değişik bölgelerine 250 perakendeciye bayilik vererek, dağıtım kanallarına katmak ve bu zaman içerisinde 3 milyon TL’ </a:t>
            </a:r>
            <a:r>
              <a:rPr lang="tr-TR" dirty="0" err="1" smtClean="0"/>
              <a:t>lik</a:t>
            </a:r>
            <a:r>
              <a:rPr lang="tr-TR" dirty="0" smtClean="0"/>
              <a:t> satış hacmine ulaşmaktır.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116481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Pazarlama Stratejisi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tr-TR" b="1" dirty="0" smtClean="0"/>
              <a:t>Pazarlama hedeflerinin gerçekleşmesi için uygulanan stratejidir</a:t>
            </a:r>
            <a:r>
              <a:rPr lang="tr-TR" dirty="0" smtClean="0"/>
              <a:t>. </a:t>
            </a:r>
          </a:p>
          <a:p>
            <a:pPr>
              <a:lnSpc>
                <a:spcPct val="120000"/>
              </a:lnSpc>
            </a:pPr>
            <a:r>
              <a:rPr lang="tr-TR" b="1" dirty="0" smtClean="0"/>
              <a:t>Mevcut ürünlerin geliştirilmesi </a:t>
            </a:r>
            <a:r>
              <a:rPr lang="tr-TR" dirty="0" smtClean="0"/>
              <a:t>(kalite, kullanım, ambalaj gibi) </a:t>
            </a:r>
            <a:r>
              <a:rPr lang="tr-TR" b="1" dirty="0" smtClean="0"/>
              <a:t>dağıtım ağının genişletilmesi ve fiyat ayarlamalarıyla </a:t>
            </a:r>
            <a:r>
              <a:rPr lang="tr-TR" dirty="0" smtClean="0"/>
              <a:t>oluşmaktadır.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97620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İletişim Hedefleri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tr-TR" dirty="0" smtClean="0"/>
              <a:t>Reklam hedeflerinin gerçekleşmesi için gereklidir.</a:t>
            </a:r>
          </a:p>
          <a:p>
            <a:pPr>
              <a:lnSpc>
                <a:spcPct val="120000"/>
              </a:lnSpc>
            </a:pPr>
            <a:r>
              <a:rPr lang="tr-TR" b="1" dirty="0" smtClean="0"/>
              <a:t>Markanın tanınmışlığını arttırmak </a:t>
            </a:r>
            <a:r>
              <a:rPr lang="tr-TR" dirty="0" smtClean="0"/>
              <a:t>ve </a:t>
            </a:r>
            <a:r>
              <a:rPr lang="tr-TR" b="1" dirty="0" smtClean="0"/>
              <a:t>marka imajını güçlendirmeyi </a:t>
            </a:r>
            <a:r>
              <a:rPr lang="tr-TR" dirty="0" smtClean="0"/>
              <a:t>içerir.</a:t>
            </a:r>
          </a:p>
          <a:p>
            <a:pPr>
              <a:lnSpc>
                <a:spcPct val="120000"/>
              </a:lnSpc>
            </a:pPr>
            <a:r>
              <a:rPr lang="tr-TR" dirty="0" smtClean="0"/>
              <a:t>Eğer </a:t>
            </a:r>
            <a:r>
              <a:rPr lang="tr-TR" b="1" dirty="0" smtClean="0">
                <a:solidFill>
                  <a:srgbClr val="FF0000"/>
                </a:solidFill>
              </a:rPr>
              <a:t>ürün piyasada yeni </a:t>
            </a:r>
            <a:r>
              <a:rPr lang="tr-TR" b="1" dirty="0" smtClean="0"/>
              <a:t>ise ve yeterince tanınmıyorsa, tanınmayı artırmak için</a:t>
            </a:r>
            <a:r>
              <a:rPr lang="tr-TR" dirty="0" smtClean="0"/>
              <a:t> çalışmalar yapmaktır. </a:t>
            </a:r>
          </a:p>
          <a:p>
            <a:pPr>
              <a:lnSpc>
                <a:spcPct val="120000"/>
              </a:lnSpc>
            </a:pPr>
            <a:r>
              <a:rPr lang="tr-TR" b="1" dirty="0" smtClean="0">
                <a:solidFill>
                  <a:srgbClr val="FF0000"/>
                </a:solidFill>
              </a:rPr>
              <a:t>Marka pozitif bir imaja sahipse</a:t>
            </a:r>
            <a:r>
              <a:rPr lang="tr-TR" b="1" dirty="0" smtClean="0"/>
              <a:t> bu imajı pekiştirmek içi çalışılır.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9426487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İletişim Stratejisi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İletişim hedeflerini gerçekleştirmek için uygulanan stratejidir. </a:t>
            </a:r>
          </a:p>
          <a:p>
            <a:r>
              <a:rPr lang="tr-TR" dirty="0" smtClean="0"/>
              <a:t>Bu stratejiyi oluşturan unsurlar;</a:t>
            </a:r>
          </a:p>
          <a:p>
            <a:pPr lvl="1">
              <a:lnSpc>
                <a:spcPct val="120000"/>
              </a:lnSpc>
            </a:pPr>
            <a:r>
              <a:rPr lang="tr-TR" dirty="0"/>
              <a:t>K</a:t>
            </a:r>
            <a:r>
              <a:rPr lang="tr-TR" dirty="0" smtClean="0"/>
              <a:t>amuoyunun ilgisini çekmek için kültürel faaliyetlere maddi destek vermek için yapılan </a:t>
            </a:r>
            <a:r>
              <a:rPr lang="tr-TR" b="1" dirty="0" smtClean="0"/>
              <a:t>sponsorluk faaliyetleri</a:t>
            </a:r>
          </a:p>
          <a:p>
            <a:pPr lvl="1">
              <a:lnSpc>
                <a:spcPct val="120000"/>
              </a:lnSpc>
            </a:pPr>
            <a:r>
              <a:rPr lang="tr-TR" dirty="0" smtClean="0"/>
              <a:t>Pazarlama kanalları aracılığıyla ürünün gösterimi ve satışı için yapılan </a:t>
            </a:r>
            <a:r>
              <a:rPr lang="tr-TR" b="1" dirty="0" smtClean="0"/>
              <a:t>doğrudan pazarlama</a:t>
            </a:r>
          </a:p>
          <a:p>
            <a:pPr lvl="1">
              <a:lnSpc>
                <a:spcPct val="120000"/>
              </a:lnSpc>
            </a:pPr>
            <a:r>
              <a:rPr lang="tr-TR" b="1" dirty="0" smtClean="0"/>
              <a:t>Halkla ilişkiler -  </a:t>
            </a:r>
            <a:r>
              <a:rPr lang="tr-TR" dirty="0" smtClean="0"/>
              <a:t>üründen çok firmanın tanıtımı</a:t>
            </a:r>
          </a:p>
          <a:p>
            <a:pPr lvl="1">
              <a:lnSpc>
                <a:spcPct val="120000"/>
              </a:lnSpc>
            </a:pPr>
            <a:r>
              <a:rPr lang="tr-TR" dirty="0" smtClean="0"/>
              <a:t>Satışı artırmak amacıyla yapılan </a:t>
            </a:r>
            <a:r>
              <a:rPr lang="tr-TR" b="1" dirty="0" smtClean="0"/>
              <a:t>promosyonlar </a:t>
            </a:r>
            <a:r>
              <a:rPr lang="tr-TR" dirty="0" smtClean="0"/>
              <a:t>ve ürünü tanıtan </a:t>
            </a:r>
            <a:r>
              <a:rPr lang="tr-TR" b="1" dirty="0" smtClean="0"/>
              <a:t>reklamlar.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8525189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Reklam Hedefleri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Markanın tanınmışlığını arttırmak ve markayı diğer markalardan ayıran özgün yanlarını geliştirmektir</a:t>
            </a:r>
            <a:r>
              <a:rPr lang="tr-TR" dirty="0" smtClean="0"/>
              <a:t>. </a:t>
            </a:r>
          </a:p>
          <a:p>
            <a:pPr lvl="1"/>
            <a:r>
              <a:rPr lang="tr-TR" dirty="0" err="1" smtClean="0"/>
              <a:t>Örn</a:t>
            </a:r>
            <a:r>
              <a:rPr lang="tr-TR" dirty="0" smtClean="0"/>
              <a:t>.: spor kıyafetler giyen 30 milyon kişinin A markasından haberdar olmalarını sağlamak</a:t>
            </a:r>
          </a:p>
          <a:p>
            <a:pPr lvl="1"/>
            <a:r>
              <a:rPr lang="tr-TR" dirty="0" smtClean="0"/>
              <a:t>Spor kıyafetler giyenlerin %25’ine A marka spor giysilerin dayanıklılık özelliklerini anlatmak </a:t>
            </a:r>
          </a:p>
          <a:p>
            <a:pPr lvl="1"/>
            <a:endParaRPr lang="tr-TR" dirty="0"/>
          </a:p>
          <a:p>
            <a:r>
              <a:rPr lang="tr-TR" b="1" dirty="0" smtClean="0"/>
              <a:t>Reklam hedefleri belirlenirken</a:t>
            </a:r>
            <a:r>
              <a:rPr lang="tr-TR" dirty="0" smtClean="0"/>
              <a:t>, ajans ve reklam veren bu hedefler doğrultusunda, geliştirilen reklam hedeflerini de göz önüne alarak</a:t>
            </a:r>
            <a:r>
              <a:rPr lang="tr-TR" b="1" dirty="0" smtClean="0"/>
              <a:t>, tüketiciden belli bir tepki bekler</a:t>
            </a:r>
            <a:r>
              <a:rPr lang="tr-TR" dirty="0" smtClean="0"/>
              <a:t>. </a:t>
            </a:r>
            <a:r>
              <a:rPr lang="tr-TR" dirty="0" smtClean="0">
                <a:solidFill>
                  <a:srgbClr val="3366FF"/>
                </a:solidFill>
              </a:rPr>
              <a:t>Bu tepkiler, reklam hedefinin gerçekleşip gerçekleşmeyeceğini gösterir</a:t>
            </a:r>
            <a:r>
              <a:rPr lang="tr-TR" dirty="0" smtClean="0"/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095394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Tepki hiyerarşisi modelleri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140000"/>
              </a:lnSpc>
            </a:pPr>
            <a:r>
              <a:rPr lang="tr-TR" dirty="0" smtClean="0"/>
              <a:t>AIDA</a:t>
            </a:r>
          </a:p>
          <a:p>
            <a:pPr algn="ctr">
              <a:lnSpc>
                <a:spcPct val="140000"/>
              </a:lnSpc>
            </a:pPr>
            <a:r>
              <a:rPr lang="tr-TR" dirty="0" smtClean="0"/>
              <a:t>ETKİLERİN HİYERARŞİSİ</a:t>
            </a:r>
          </a:p>
          <a:p>
            <a:pPr algn="ctr">
              <a:lnSpc>
                <a:spcPct val="140000"/>
              </a:lnSpc>
            </a:pPr>
            <a:r>
              <a:rPr lang="tr-TR" dirty="0" smtClean="0"/>
              <a:t>YENİLİK BENİMSEME</a:t>
            </a:r>
          </a:p>
          <a:p>
            <a:pPr algn="ctr">
              <a:lnSpc>
                <a:spcPct val="140000"/>
              </a:lnSpc>
            </a:pPr>
            <a:r>
              <a:rPr lang="tr-TR" dirty="0" smtClean="0"/>
              <a:t>İLETİŞİM MODELİ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702153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AIDA Modeli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>
                <a:solidFill>
                  <a:srgbClr val="262626"/>
                </a:solidFill>
                <a:latin typeface="LucidaGrande"/>
              </a:rPr>
              <a:t>Belirli bir ihtiyacı olan tüketicileri harekete geçirecek ve onları tatmin edecek bir çerçeve sunmaktadır. Bu model mesaj içeriğinin nasıl olması gerektiğini tanımlar. Bu en çok bilinen reklam modelidir.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b="1" dirty="0">
                <a:solidFill>
                  <a:srgbClr val="262626"/>
                </a:solidFill>
                <a:latin typeface="LucidaGrande"/>
              </a:rPr>
              <a:t>Model 4 aşamadan oluşur</a:t>
            </a:r>
            <a:r>
              <a:rPr lang="tr-TR" dirty="0">
                <a:solidFill>
                  <a:srgbClr val="262626"/>
                </a:solidFill>
                <a:latin typeface="LucidaGrande"/>
              </a:rPr>
              <a:t>. Modelin ismi baş harflerinden gelmektedir.</a:t>
            </a:r>
          </a:p>
          <a:p>
            <a:pPr>
              <a:buChar char="▪"/>
            </a:pPr>
            <a:r>
              <a:rPr lang="tr-TR" b="1" dirty="0">
                <a:solidFill>
                  <a:srgbClr val="262626"/>
                </a:solidFill>
                <a:latin typeface="LucidaGrande"/>
              </a:rPr>
              <a:t>Dikkat </a:t>
            </a:r>
            <a:r>
              <a:rPr lang="tr-TR" b="1" dirty="0" smtClean="0">
                <a:solidFill>
                  <a:srgbClr val="262626"/>
                </a:solidFill>
                <a:latin typeface="LucidaGrande"/>
              </a:rPr>
              <a:t>çek </a:t>
            </a:r>
            <a:r>
              <a:rPr lang="tr-TR" dirty="0" smtClean="0">
                <a:solidFill>
                  <a:srgbClr val="262626"/>
                </a:solidFill>
                <a:latin typeface="LucidaGrande"/>
              </a:rPr>
              <a:t>-ATTENTION</a:t>
            </a:r>
            <a:endParaRPr lang="tr-TR" dirty="0">
              <a:solidFill>
                <a:srgbClr val="262626"/>
              </a:solidFill>
              <a:latin typeface="LucidaGrande"/>
            </a:endParaRPr>
          </a:p>
          <a:p>
            <a:pPr>
              <a:buChar char="▪"/>
            </a:pPr>
            <a:r>
              <a:rPr lang="tr-TR" b="1" dirty="0">
                <a:solidFill>
                  <a:srgbClr val="262626"/>
                </a:solidFill>
                <a:latin typeface="LucidaGrande"/>
              </a:rPr>
              <a:t>İlgi </a:t>
            </a:r>
            <a:r>
              <a:rPr lang="tr-TR" b="1" dirty="0" smtClean="0">
                <a:solidFill>
                  <a:srgbClr val="262626"/>
                </a:solidFill>
                <a:latin typeface="LucidaGrande"/>
              </a:rPr>
              <a:t>uyandır </a:t>
            </a:r>
            <a:r>
              <a:rPr lang="tr-TR" dirty="0" smtClean="0">
                <a:solidFill>
                  <a:srgbClr val="262626"/>
                </a:solidFill>
                <a:latin typeface="LucidaGrande"/>
              </a:rPr>
              <a:t>- INTEREST</a:t>
            </a:r>
            <a:endParaRPr lang="tr-TR" dirty="0">
              <a:solidFill>
                <a:srgbClr val="262626"/>
              </a:solidFill>
              <a:latin typeface="LucidaGrande"/>
            </a:endParaRPr>
          </a:p>
          <a:p>
            <a:pPr>
              <a:buChar char="▪"/>
            </a:pPr>
            <a:r>
              <a:rPr lang="tr-TR" b="1" dirty="0">
                <a:solidFill>
                  <a:srgbClr val="262626"/>
                </a:solidFill>
                <a:latin typeface="LucidaGrande"/>
              </a:rPr>
              <a:t>Satın alma arzusu </a:t>
            </a:r>
            <a:r>
              <a:rPr lang="tr-TR" b="1" dirty="0" smtClean="0">
                <a:solidFill>
                  <a:srgbClr val="262626"/>
                </a:solidFill>
                <a:latin typeface="LucidaGrande"/>
              </a:rPr>
              <a:t>yarat</a:t>
            </a:r>
            <a:r>
              <a:rPr lang="tr-TR" dirty="0" smtClean="0">
                <a:solidFill>
                  <a:srgbClr val="262626"/>
                </a:solidFill>
                <a:latin typeface="LucidaGrande"/>
              </a:rPr>
              <a:t>- DESIRE</a:t>
            </a:r>
            <a:endParaRPr lang="tr-TR" dirty="0">
              <a:solidFill>
                <a:srgbClr val="262626"/>
              </a:solidFill>
              <a:latin typeface="LucidaGrande"/>
            </a:endParaRPr>
          </a:p>
          <a:p>
            <a:pPr>
              <a:buChar char="▪"/>
            </a:pPr>
            <a:r>
              <a:rPr lang="tr-TR" b="1" dirty="0">
                <a:solidFill>
                  <a:srgbClr val="262626"/>
                </a:solidFill>
                <a:latin typeface="LucidaGrande"/>
              </a:rPr>
              <a:t>Harekete </a:t>
            </a:r>
            <a:r>
              <a:rPr lang="tr-TR" b="1" dirty="0" smtClean="0">
                <a:solidFill>
                  <a:srgbClr val="262626"/>
                </a:solidFill>
                <a:latin typeface="LucidaGrande"/>
              </a:rPr>
              <a:t>geçir</a:t>
            </a:r>
            <a:r>
              <a:rPr lang="tr-TR" dirty="0" smtClean="0">
                <a:solidFill>
                  <a:srgbClr val="262626"/>
                </a:solidFill>
                <a:latin typeface="LucidaGrande"/>
              </a:rPr>
              <a:t> - ACTION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9601958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AIDA Modeli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ALGILAMA   	ETKİ	  	 DAVRANIŞ     Aşamaları</a:t>
            </a:r>
            <a:endParaRPr lang="tr-TR" dirty="0"/>
          </a:p>
        </p:txBody>
      </p:sp>
      <p:sp>
        <p:nvSpPr>
          <p:cNvPr id="4" name="Down Arrow 3"/>
          <p:cNvSpPr/>
          <p:nvPr/>
        </p:nvSpPr>
        <p:spPr>
          <a:xfrm>
            <a:off x="1270054" y="2122069"/>
            <a:ext cx="356234" cy="449197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Down Arrow 4"/>
          <p:cNvSpPr/>
          <p:nvPr/>
        </p:nvSpPr>
        <p:spPr>
          <a:xfrm>
            <a:off x="3528885" y="2122069"/>
            <a:ext cx="356234" cy="449197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Down Arrow 5"/>
          <p:cNvSpPr/>
          <p:nvPr/>
        </p:nvSpPr>
        <p:spPr>
          <a:xfrm>
            <a:off x="5821176" y="2122069"/>
            <a:ext cx="356234" cy="449197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TextBox 6"/>
          <p:cNvSpPr txBox="1"/>
          <p:nvPr/>
        </p:nvSpPr>
        <p:spPr>
          <a:xfrm>
            <a:off x="0" y="2881057"/>
            <a:ext cx="2942808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*Reklam mesajının </a:t>
            </a:r>
            <a:r>
              <a:rPr lang="tr-TR" b="1" dirty="0" smtClean="0"/>
              <a:t>DİKKAT çekmesi </a:t>
            </a:r>
            <a:r>
              <a:rPr lang="tr-TR" dirty="0" smtClean="0"/>
              <a:t>hedeflenir. </a:t>
            </a:r>
          </a:p>
          <a:p>
            <a:r>
              <a:rPr lang="tr-TR" dirty="0" smtClean="0"/>
              <a:t>*Dikkat çekilen mesaj tekrarında da dikkatle izlenir.</a:t>
            </a:r>
            <a:endParaRPr lang="tr-TR" dirty="0"/>
          </a:p>
        </p:txBody>
      </p:sp>
      <p:sp>
        <p:nvSpPr>
          <p:cNvPr id="8" name="TextBox 7"/>
          <p:cNvSpPr txBox="1"/>
          <p:nvPr/>
        </p:nvSpPr>
        <p:spPr>
          <a:xfrm>
            <a:off x="2413715" y="2922531"/>
            <a:ext cx="29428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*Mesajdaki </a:t>
            </a:r>
            <a:r>
              <a:rPr lang="tr-TR" b="1" dirty="0" smtClean="0"/>
              <a:t>ürüne karşı bir ilgi duyulması </a:t>
            </a:r>
            <a:r>
              <a:rPr lang="tr-TR" dirty="0" smtClean="0"/>
              <a:t>sağlanır ve </a:t>
            </a:r>
            <a:r>
              <a:rPr lang="tr-TR" b="1" dirty="0" smtClean="0"/>
              <a:t>bu ilgi isteğe </a:t>
            </a:r>
            <a:r>
              <a:rPr lang="tr-TR" dirty="0" smtClean="0"/>
              <a:t>düşünür</a:t>
            </a:r>
          </a:p>
          <a:p>
            <a:r>
              <a:rPr lang="tr-TR" dirty="0" smtClean="0"/>
              <a:t>*Reklam mesajlarında </a:t>
            </a:r>
            <a:r>
              <a:rPr lang="tr-TR" dirty="0" smtClean="0"/>
              <a:t>amaçlanan, </a:t>
            </a:r>
            <a:r>
              <a:rPr lang="tr-TR" dirty="0" smtClean="0"/>
              <a:t>ihtiyaç olmadığı halde ihtiyaç yaratmak ve satın alma isteği uyandırmaktır.</a:t>
            </a:r>
            <a:endParaRPr lang="tr-TR" dirty="0"/>
          </a:p>
        </p:txBody>
      </p:sp>
      <p:sp>
        <p:nvSpPr>
          <p:cNvPr id="9" name="TextBox 8"/>
          <p:cNvSpPr txBox="1"/>
          <p:nvPr/>
        </p:nvSpPr>
        <p:spPr>
          <a:xfrm>
            <a:off x="5356523" y="2946020"/>
            <a:ext cx="26510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*İstek </a:t>
            </a:r>
            <a:r>
              <a:rPr lang="tr-TR" b="1" dirty="0" smtClean="0"/>
              <a:t>SATIN ALMA </a:t>
            </a:r>
            <a:r>
              <a:rPr lang="tr-TR" dirty="0" smtClean="0"/>
              <a:t>eylemine dönüşür..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570923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ETKİLERİN HİYERARŞİSİ MODELİ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>
                <a:solidFill>
                  <a:srgbClr val="262626"/>
                </a:solidFill>
                <a:latin typeface="LucidaGrande"/>
              </a:rPr>
              <a:t>Model aşağıdaki 6 adımı kapsar.</a:t>
            </a:r>
          </a:p>
          <a:p>
            <a:pPr>
              <a:buChar char="1"/>
            </a:pPr>
            <a:r>
              <a:rPr lang="tr-TR" dirty="0" smtClean="0">
                <a:solidFill>
                  <a:srgbClr val="262626"/>
                </a:solidFill>
                <a:latin typeface="LucidaGrande"/>
              </a:rPr>
              <a:t>Farkındalık </a:t>
            </a:r>
            <a:r>
              <a:rPr lang="tr-TR" dirty="0">
                <a:solidFill>
                  <a:srgbClr val="262626"/>
                </a:solidFill>
                <a:latin typeface="LucidaGrande"/>
              </a:rPr>
              <a:t>yaratma</a:t>
            </a:r>
          </a:p>
          <a:p>
            <a:pPr>
              <a:buChar char="2"/>
            </a:pPr>
            <a:r>
              <a:rPr lang="tr-TR" dirty="0">
                <a:solidFill>
                  <a:srgbClr val="262626"/>
                </a:solidFill>
                <a:latin typeface="LucidaGrande"/>
              </a:rPr>
              <a:t>Bilgi verme</a:t>
            </a:r>
          </a:p>
          <a:p>
            <a:pPr>
              <a:buChar char="3"/>
            </a:pPr>
            <a:r>
              <a:rPr lang="tr-TR" dirty="0">
                <a:solidFill>
                  <a:srgbClr val="262626"/>
                </a:solidFill>
                <a:latin typeface="LucidaGrande"/>
              </a:rPr>
              <a:t>Beğeni sağlama</a:t>
            </a:r>
          </a:p>
          <a:p>
            <a:pPr>
              <a:buChar char="4"/>
            </a:pPr>
            <a:r>
              <a:rPr lang="tr-TR" dirty="0">
                <a:solidFill>
                  <a:srgbClr val="262626"/>
                </a:solidFill>
                <a:latin typeface="LucidaGrande"/>
              </a:rPr>
              <a:t>Tercih edilme</a:t>
            </a:r>
          </a:p>
          <a:p>
            <a:pPr>
              <a:buChar char="5"/>
            </a:pPr>
            <a:r>
              <a:rPr lang="tr-TR" dirty="0">
                <a:solidFill>
                  <a:srgbClr val="262626"/>
                </a:solidFill>
                <a:latin typeface="LucidaGrande"/>
              </a:rPr>
              <a:t>İkna etme</a:t>
            </a:r>
          </a:p>
          <a:p>
            <a:pPr>
              <a:buChar char="6"/>
            </a:pPr>
            <a:r>
              <a:rPr lang="tr-TR" dirty="0">
                <a:solidFill>
                  <a:srgbClr val="262626"/>
                </a:solidFill>
                <a:latin typeface="LucidaGrande"/>
              </a:rPr>
              <a:t>Satın alma</a:t>
            </a:r>
          </a:p>
          <a:p>
            <a:r>
              <a:rPr lang="tr-TR" dirty="0">
                <a:solidFill>
                  <a:srgbClr val="262626"/>
                </a:solidFill>
                <a:latin typeface="LucidaGrande"/>
              </a:rPr>
              <a:t>Tüketiciler, satın alma yolculuklarında ürünü alma kararını verirken bu aşamaların hepsinden geçmezler. Burada ürünün fiyatı, pazardaki konumu, tüketicinin ürün yaşam eğrisindeki yeri önemli rol oynamaktadır</a:t>
            </a:r>
            <a:r>
              <a:rPr lang="tr-TR" dirty="0" smtClean="0">
                <a:solidFill>
                  <a:srgbClr val="262626"/>
                </a:solidFill>
                <a:latin typeface="LucidaGrande"/>
              </a:rPr>
              <a:t>.</a:t>
            </a:r>
            <a:endParaRPr lang="tr-TR" dirty="0">
              <a:solidFill>
                <a:srgbClr val="262626"/>
              </a:solidFill>
              <a:latin typeface="LucidaGrande"/>
            </a:endParaRPr>
          </a:p>
        </p:txBody>
      </p:sp>
    </p:spTree>
    <p:extLst>
      <p:ext uri="{BB962C8B-B14F-4D97-AF65-F5344CB8AC3E}">
        <p14:creationId xmlns:p14="http://schemas.microsoft.com/office/powerpoint/2010/main" val="104148956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ETKİLERİN </a:t>
            </a:r>
            <a:r>
              <a:rPr lang="tr-TR" dirty="0" smtClean="0"/>
              <a:t>HİYERARŞİSİ MODELİ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7815" y="1600200"/>
            <a:ext cx="8438985" cy="4876800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ALGILAMA   </a:t>
            </a:r>
            <a:r>
              <a:rPr lang="tr-TR" dirty="0" smtClean="0"/>
              <a:t>	          </a:t>
            </a:r>
            <a:r>
              <a:rPr lang="tr-TR" dirty="0"/>
              <a:t>	 </a:t>
            </a:r>
            <a:r>
              <a:rPr lang="tr-TR" dirty="0" smtClean="0"/>
              <a:t>   ETKİ	</a:t>
            </a:r>
            <a:r>
              <a:rPr lang="tr-TR" dirty="0"/>
              <a:t>	  </a:t>
            </a:r>
            <a:r>
              <a:rPr lang="tr-TR" dirty="0" smtClean="0"/>
              <a:t> DAVRANIŞ</a:t>
            </a:r>
            <a:endParaRPr lang="tr-TR" dirty="0"/>
          </a:p>
        </p:txBody>
      </p:sp>
      <p:sp>
        <p:nvSpPr>
          <p:cNvPr id="4" name="Down Arrow 3"/>
          <p:cNvSpPr/>
          <p:nvPr/>
        </p:nvSpPr>
        <p:spPr>
          <a:xfrm>
            <a:off x="1270054" y="2122069"/>
            <a:ext cx="356234" cy="449197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Down Arrow 4"/>
          <p:cNvSpPr/>
          <p:nvPr/>
        </p:nvSpPr>
        <p:spPr>
          <a:xfrm>
            <a:off x="3621813" y="2122069"/>
            <a:ext cx="356234" cy="449197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Down Arrow 5"/>
          <p:cNvSpPr/>
          <p:nvPr/>
        </p:nvSpPr>
        <p:spPr>
          <a:xfrm>
            <a:off x="6765972" y="2122069"/>
            <a:ext cx="356234" cy="449197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TextBox 6"/>
          <p:cNvSpPr txBox="1"/>
          <p:nvPr/>
        </p:nvSpPr>
        <p:spPr>
          <a:xfrm>
            <a:off x="2707987" y="2922531"/>
            <a:ext cx="2942808" cy="2862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*</a:t>
            </a:r>
            <a:r>
              <a:rPr lang="tr-TR" b="1" dirty="0" smtClean="0"/>
              <a:t>Ürün</a:t>
            </a:r>
            <a:r>
              <a:rPr lang="tr-TR" dirty="0" smtClean="0"/>
              <a:t> </a:t>
            </a:r>
            <a:r>
              <a:rPr lang="tr-TR" b="1" dirty="0" smtClean="0"/>
              <a:t>beğendirilir.</a:t>
            </a:r>
            <a:r>
              <a:rPr lang="tr-TR" dirty="0" smtClean="0"/>
              <a:t> </a:t>
            </a:r>
          </a:p>
          <a:p>
            <a:r>
              <a:rPr lang="tr-TR" dirty="0" smtClean="0"/>
              <a:t>*Aynı nitelikteki diğer ürünlere </a:t>
            </a:r>
            <a:r>
              <a:rPr lang="tr-TR" b="1" dirty="0" smtClean="0"/>
              <a:t>karşı ürüne tercih sağlanır.</a:t>
            </a:r>
          </a:p>
          <a:p>
            <a:r>
              <a:rPr lang="tr-TR" dirty="0" smtClean="0"/>
              <a:t>*Bu tercih marka tanınmışlığı, kalite ve fiyatla doğru orantılıdır.</a:t>
            </a:r>
          </a:p>
          <a:p>
            <a:r>
              <a:rPr lang="tr-TR" dirty="0" smtClean="0"/>
              <a:t>*Tercih edilen ürüne sahip olma gerekliliğini </a:t>
            </a:r>
            <a:r>
              <a:rPr lang="tr-TR" b="1" dirty="0" smtClean="0"/>
              <a:t>kavramas</a:t>
            </a:r>
            <a:r>
              <a:rPr lang="tr-TR" dirty="0" smtClean="0"/>
              <a:t>ı sağlanır. </a:t>
            </a:r>
            <a:endParaRPr lang="tr-TR" dirty="0"/>
          </a:p>
        </p:txBody>
      </p:sp>
      <p:sp>
        <p:nvSpPr>
          <p:cNvPr id="8" name="TextBox 7"/>
          <p:cNvSpPr txBox="1"/>
          <p:nvPr/>
        </p:nvSpPr>
        <p:spPr>
          <a:xfrm>
            <a:off x="5867627" y="2946020"/>
            <a:ext cx="26510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*Mesajı izleyenin </a:t>
            </a:r>
            <a:r>
              <a:rPr lang="tr-TR" b="1" dirty="0" smtClean="0"/>
              <a:t>SATIN ALMA </a:t>
            </a:r>
            <a:r>
              <a:rPr lang="tr-TR" dirty="0" smtClean="0"/>
              <a:t>eylemine girmesi beklenir.</a:t>
            </a:r>
            <a:endParaRPr lang="tr-TR" dirty="0"/>
          </a:p>
        </p:txBody>
      </p:sp>
      <p:sp>
        <p:nvSpPr>
          <p:cNvPr id="9" name="TextBox 8"/>
          <p:cNvSpPr txBox="1"/>
          <p:nvPr/>
        </p:nvSpPr>
        <p:spPr>
          <a:xfrm>
            <a:off x="0" y="2941028"/>
            <a:ext cx="2942808" cy="2862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*2 olgu gerçekleşir.</a:t>
            </a:r>
          </a:p>
          <a:p>
            <a:r>
              <a:rPr lang="tr-TR" b="1" dirty="0" smtClean="0"/>
              <a:t>FARKINDA OLMA ve</a:t>
            </a:r>
          </a:p>
          <a:p>
            <a:r>
              <a:rPr lang="tr-TR" b="1" dirty="0" smtClean="0"/>
              <a:t>BİLGİLENME.</a:t>
            </a:r>
          </a:p>
          <a:p>
            <a:r>
              <a:rPr lang="tr-TR" dirty="0" smtClean="0"/>
              <a:t>*İlk önce izleyici reklam mesajının farkında olması sağlanır.</a:t>
            </a:r>
          </a:p>
          <a:p>
            <a:r>
              <a:rPr lang="tr-TR" dirty="0" smtClean="0"/>
              <a:t>*İkinci olarak reklamda ürünün özellikleri, satın alma noktaları hakkında bilgilendirilir.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349349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Reklam </a:t>
            </a:r>
            <a:r>
              <a:rPr lang="tr-TR" dirty="0" smtClean="0"/>
              <a:t>Yönetiminin Görevleri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tr-TR" u="sng" dirty="0" smtClean="0">
                <a:solidFill>
                  <a:schemeClr val="tx2">
                    <a:lumMod val="50000"/>
                  </a:schemeClr>
                </a:solidFill>
              </a:rPr>
              <a:t>Hedef İzleyicileri Belirleme: </a:t>
            </a:r>
            <a:r>
              <a:rPr lang="tr-TR" dirty="0" smtClean="0"/>
              <a:t>Hedef izleyici reklamı yapılan </a:t>
            </a:r>
            <a:r>
              <a:rPr lang="tr-TR" b="1" dirty="0" smtClean="0"/>
              <a:t>ürünü alacak veya muhtemel alıcı olabilecek kişilerdir. </a:t>
            </a:r>
          </a:p>
          <a:p>
            <a:r>
              <a:rPr lang="tr-TR" dirty="0" smtClean="0">
                <a:solidFill>
                  <a:srgbClr val="292934"/>
                </a:solidFill>
              </a:rPr>
              <a:t>Hedef izleyiciler </a:t>
            </a:r>
            <a:r>
              <a:rPr lang="tr-TR" b="1" dirty="0" smtClean="0">
                <a:solidFill>
                  <a:srgbClr val="660066"/>
                </a:solidFill>
              </a:rPr>
              <a:t>ürünün özelliğine </a:t>
            </a:r>
            <a:r>
              <a:rPr lang="tr-TR" dirty="0" smtClean="0">
                <a:solidFill>
                  <a:srgbClr val="292934"/>
                </a:solidFill>
              </a:rPr>
              <a:t>göre değişebilir.</a:t>
            </a:r>
          </a:p>
          <a:p>
            <a:pPr lvl="1"/>
            <a:r>
              <a:rPr lang="tr-TR" dirty="0" smtClean="0">
                <a:solidFill>
                  <a:srgbClr val="292934"/>
                </a:solidFill>
              </a:rPr>
              <a:t>Eğer ürün kadınlara yönelikse, hedef izleyiciler kadınlar olacaktır. Çocuklara yönelikse çocuklar, erkeklere yönelikse erkekler olacaktır.</a:t>
            </a:r>
          </a:p>
          <a:p>
            <a:r>
              <a:rPr lang="tr-TR" dirty="0" smtClean="0">
                <a:solidFill>
                  <a:srgbClr val="292934"/>
                </a:solidFill>
              </a:rPr>
              <a:t>Hedef izleyiciler </a:t>
            </a:r>
            <a:r>
              <a:rPr lang="tr-TR" b="1" dirty="0" smtClean="0">
                <a:solidFill>
                  <a:srgbClr val="660066"/>
                </a:solidFill>
              </a:rPr>
              <a:t>ürün kullanım özelliklerine</a:t>
            </a:r>
            <a:r>
              <a:rPr lang="tr-TR" dirty="0" smtClean="0">
                <a:solidFill>
                  <a:srgbClr val="292934"/>
                </a:solidFill>
              </a:rPr>
              <a:t> ve </a:t>
            </a:r>
            <a:r>
              <a:rPr lang="tr-TR" b="1" dirty="0" smtClean="0">
                <a:solidFill>
                  <a:srgbClr val="660066"/>
                </a:solidFill>
              </a:rPr>
              <a:t>fiyatına</a:t>
            </a:r>
            <a:r>
              <a:rPr lang="tr-TR" dirty="0" smtClean="0">
                <a:solidFill>
                  <a:srgbClr val="292934"/>
                </a:solidFill>
              </a:rPr>
              <a:t> göre değişebilir.</a:t>
            </a:r>
          </a:p>
          <a:p>
            <a:pPr lvl="1"/>
            <a:r>
              <a:rPr lang="tr-TR" dirty="0" smtClean="0">
                <a:solidFill>
                  <a:srgbClr val="292934"/>
                </a:solidFill>
              </a:rPr>
              <a:t>Eğer ürün fiyat olarak pahalı ise, hedef izleyiciler üst gelir seviyesine sahip kişiler, ucuz ise, orta ve alt gelir seviyesine sahip olan kişiler olacaktır.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5082136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YENİLİK BENİMSEME MODELİ</a:t>
            </a:r>
            <a:br>
              <a:rPr lang="tr-TR" dirty="0"/>
            </a:br>
            <a:endParaRPr lang="tr-TR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rcRect t="-17214" b="-1721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8691072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YENİLİK BENİMSEME MODELİ</a:t>
            </a:r>
            <a:br>
              <a:rPr lang="tr-TR" dirty="0"/>
            </a:br>
            <a:endParaRPr lang="tr-TR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t="-14720" b="-1472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54443915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YENİLİK </a:t>
            </a:r>
            <a:r>
              <a:rPr lang="tr-TR" dirty="0" smtClean="0"/>
              <a:t>BENİMSEME MODELİ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9144000" cy="4953000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ALGILAMA   	          	   </a:t>
            </a:r>
            <a:r>
              <a:rPr lang="tr-TR" dirty="0" smtClean="0"/>
              <a:t>	 </a:t>
            </a:r>
            <a:r>
              <a:rPr lang="tr-TR" dirty="0"/>
              <a:t>ETKİ		  </a:t>
            </a:r>
            <a:r>
              <a:rPr lang="tr-TR" dirty="0" smtClean="0"/>
              <a:t>	 </a:t>
            </a:r>
            <a:r>
              <a:rPr lang="tr-TR" dirty="0"/>
              <a:t>DAVRANIŞ</a:t>
            </a:r>
          </a:p>
          <a:p>
            <a:endParaRPr lang="tr-TR" dirty="0"/>
          </a:p>
        </p:txBody>
      </p:sp>
      <p:sp>
        <p:nvSpPr>
          <p:cNvPr id="4" name="Down Arrow 3"/>
          <p:cNvSpPr/>
          <p:nvPr/>
        </p:nvSpPr>
        <p:spPr>
          <a:xfrm>
            <a:off x="1270054" y="2122069"/>
            <a:ext cx="356234" cy="449197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Down Arrow 4"/>
          <p:cNvSpPr/>
          <p:nvPr/>
        </p:nvSpPr>
        <p:spPr>
          <a:xfrm>
            <a:off x="3931573" y="2122069"/>
            <a:ext cx="356234" cy="449197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Down Arrow 5"/>
          <p:cNvSpPr/>
          <p:nvPr/>
        </p:nvSpPr>
        <p:spPr>
          <a:xfrm>
            <a:off x="7106708" y="2122069"/>
            <a:ext cx="356234" cy="449197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TextBox 6"/>
          <p:cNvSpPr txBox="1"/>
          <p:nvPr/>
        </p:nvSpPr>
        <p:spPr>
          <a:xfrm>
            <a:off x="2707987" y="2922531"/>
            <a:ext cx="294280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*Ürüne karşı </a:t>
            </a:r>
            <a:r>
              <a:rPr lang="tr-TR" b="1" dirty="0" smtClean="0"/>
              <a:t>ilgili </a:t>
            </a:r>
            <a:r>
              <a:rPr lang="tr-TR" dirty="0" smtClean="0"/>
              <a:t>tutulmaya çalışılır. </a:t>
            </a:r>
          </a:p>
          <a:p>
            <a:r>
              <a:rPr lang="tr-TR" dirty="0" smtClean="0"/>
              <a:t>*Reklam mesajının </a:t>
            </a:r>
            <a:r>
              <a:rPr lang="tr-TR" b="1" dirty="0" smtClean="0"/>
              <a:t>değerlendirilmesi</a:t>
            </a:r>
            <a:r>
              <a:rPr lang="tr-TR" dirty="0" smtClean="0"/>
              <a:t> beklenir.</a:t>
            </a:r>
          </a:p>
          <a:p>
            <a:r>
              <a:rPr lang="tr-TR" dirty="0" smtClean="0"/>
              <a:t>Reklamı olan ürüne gerçekten ihtiyaç var mı yok mu değerlendirilir.</a:t>
            </a:r>
          </a:p>
          <a:p>
            <a:endParaRPr lang="tr-TR" dirty="0"/>
          </a:p>
        </p:txBody>
      </p:sp>
      <p:sp>
        <p:nvSpPr>
          <p:cNvPr id="8" name="TextBox 7"/>
          <p:cNvSpPr txBox="1"/>
          <p:nvPr/>
        </p:nvSpPr>
        <p:spPr>
          <a:xfrm>
            <a:off x="5867627" y="2946020"/>
            <a:ext cx="2651011" cy="2862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*2 faktör vardır:</a:t>
            </a:r>
          </a:p>
          <a:p>
            <a:r>
              <a:rPr lang="tr-TR" b="1" dirty="0" smtClean="0"/>
              <a:t>DENEME ve BENİMSEME</a:t>
            </a:r>
          </a:p>
          <a:p>
            <a:r>
              <a:rPr lang="tr-TR" dirty="0" smtClean="0"/>
              <a:t>*Denemek için ürünü alanların bir kısmı ürünü benimseyecek ve devamlı alıcısı olacaktır.</a:t>
            </a:r>
          </a:p>
          <a:p>
            <a:r>
              <a:rPr lang="tr-TR" dirty="0" smtClean="0"/>
              <a:t>*</a:t>
            </a:r>
            <a:r>
              <a:rPr lang="tr-TR" b="1" dirty="0" smtClean="0"/>
              <a:t>Yeni çıkan ürünler için kullanılan bir yöntemdir.</a:t>
            </a:r>
            <a:endParaRPr lang="tr-TR" b="1" dirty="0"/>
          </a:p>
        </p:txBody>
      </p:sp>
      <p:sp>
        <p:nvSpPr>
          <p:cNvPr id="9" name="TextBox 8"/>
          <p:cNvSpPr txBox="1"/>
          <p:nvPr/>
        </p:nvSpPr>
        <p:spPr>
          <a:xfrm>
            <a:off x="0" y="2941028"/>
            <a:ext cx="2942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*Kişinin verilen mesajın </a:t>
            </a:r>
            <a:r>
              <a:rPr lang="tr-TR" b="1" dirty="0" smtClean="0"/>
              <a:t>farkında olması </a:t>
            </a:r>
            <a:r>
              <a:rPr lang="tr-TR" dirty="0" smtClean="0"/>
              <a:t>sağlanır.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08149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İLETİŞİM MODELİ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9144000" cy="4953000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ALGILAMA   	          	   	 ETKİ		  	 DAVRANIŞ</a:t>
            </a:r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Down Arrow 3"/>
          <p:cNvSpPr/>
          <p:nvPr/>
        </p:nvSpPr>
        <p:spPr>
          <a:xfrm>
            <a:off x="1270054" y="2122069"/>
            <a:ext cx="356234" cy="449197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Down Arrow 4"/>
          <p:cNvSpPr/>
          <p:nvPr/>
        </p:nvSpPr>
        <p:spPr>
          <a:xfrm>
            <a:off x="3931573" y="2122069"/>
            <a:ext cx="356234" cy="449197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Down Arrow 5"/>
          <p:cNvSpPr/>
          <p:nvPr/>
        </p:nvSpPr>
        <p:spPr>
          <a:xfrm>
            <a:off x="7106708" y="2122069"/>
            <a:ext cx="356234" cy="449197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TextBox 6"/>
          <p:cNvSpPr txBox="1"/>
          <p:nvPr/>
        </p:nvSpPr>
        <p:spPr>
          <a:xfrm>
            <a:off x="2893843" y="2922531"/>
            <a:ext cx="29428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*Pozitif tutum ürünü satın almaya yönelik </a:t>
            </a:r>
            <a:r>
              <a:rPr lang="tr-TR" b="1" dirty="0" smtClean="0"/>
              <a:t>niyeti</a:t>
            </a:r>
            <a:r>
              <a:rPr lang="tr-TR" dirty="0" smtClean="0"/>
              <a:t> ortaya çıkarır.</a:t>
            </a:r>
          </a:p>
          <a:p>
            <a:endParaRPr lang="tr-TR" dirty="0"/>
          </a:p>
        </p:txBody>
      </p:sp>
      <p:sp>
        <p:nvSpPr>
          <p:cNvPr id="8" name="TextBox 7"/>
          <p:cNvSpPr txBox="1"/>
          <p:nvPr/>
        </p:nvSpPr>
        <p:spPr>
          <a:xfrm>
            <a:off x="0" y="2941028"/>
            <a:ext cx="294280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*Kişi </a:t>
            </a:r>
            <a:r>
              <a:rPr lang="tr-TR" b="1" dirty="0" smtClean="0"/>
              <a:t>reklam mesajıyla karşılaşır</a:t>
            </a:r>
            <a:r>
              <a:rPr lang="tr-TR" dirty="0" smtClean="0"/>
              <a:t>. Yani mesajı </a:t>
            </a:r>
            <a:r>
              <a:rPr lang="tr-TR" b="1" dirty="0" smtClean="0"/>
              <a:t>görmesi/ okuması </a:t>
            </a:r>
            <a:r>
              <a:rPr lang="tr-TR" dirty="0" smtClean="0"/>
              <a:t>sağlanır.</a:t>
            </a:r>
          </a:p>
          <a:p>
            <a:r>
              <a:rPr lang="tr-TR" dirty="0" smtClean="0"/>
              <a:t>*Sonra </a:t>
            </a:r>
            <a:r>
              <a:rPr lang="tr-TR" b="1" dirty="0" smtClean="0"/>
              <a:t>karşılaşılan mesajı alması, zihinde tutması beklenir.</a:t>
            </a:r>
            <a:r>
              <a:rPr lang="tr-TR" dirty="0" smtClean="0"/>
              <a:t> </a:t>
            </a:r>
          </a:p>
          <a:p>
            <a:r>
              <a:rPr lang="tr-TR" dirty="0" smtClean="0"/>
              <a:t>*Kişi zihninde tuttuğu </a:t>
            </a:r>
            <a:r>
              <a:rPr lang="tr-TR" b="1" dirty="0" smtClean="0"/>
              <a:t>mesaja cevap verir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*</a:t>
            </a:r>
            <a:r>
              <a:rPr lang="tr-TR" b="1" dirty="0" smtClean="0"/>
              <a:t>Tepki</a:t>
            </a:r>
            <a:r>
              <a:rPr lang="tr-TR" dirty="0" smtClean="0"/>
              <a:t> olumlu ise, etki aşamasında ürüne karşı olan tutum pozitif olur. </a:t>
            </a:r>
          </a:p>
          <a:p>
            <a:endParaRPr lang="tr-TR" dirty="0"/>
          </a:p>
        </p:txBody>
      </p:sp>
      <p:sp>
        <p:nvSpPr>
          <p:cNvPr id="9" name="TextBox 8"/>
          <p:cNvSpPr txBox="1"/>
          <p:nvPr/>
        </p:nvSpPr>
        <p:spPr>
          <a:xfrm>
            <a:off x="5849659" y="2918046"/>
            <a:ext cx="29428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*Kişinin ürüne sahip olma yönünde davranış içine girmesi beklenir.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451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Reklam Bütçesinin Belirlenmesi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 smtClean="0"/>
              <a:t>Reklam hedefleri belirlendikten sonra </a:t>
            </a:r>
            <a:r>
              <a:rPr lang="tr-TR" dirty="0" smtClean="0"/>
              <a:t>reklam bütçesi belirlenir.</a:t>
            </a:r>
          </a:p>
          <a:p>
            <a:r>
              <a:rPr lang="tr-TR" dirty="0" smtClean="0"/>
              <a:t>Bütçe belirleme</a:t>
            </a:r>
            <a:r>
              <a:rPr lang="tr-TR" b="1" dirty="0" smtClean="0"/>
              <a:t>, işletmelerin üretim ve finansal kapasitelerine göre değişir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Genellikle </a:t>
            </a:r>
            <a:r>
              <a:rPr lang="tr-TR" b="1" dirty="0" smtClean="0"/>
              <a:t>yıllık</a:t>
            </a:r>
            <a:r>
              <a:rPr lang="tr-TR" dirty="0" smtClean="0"/>
              <a:t> olarak hazırlanır. </a:t>
            </a:r>
          </a:p>
          <a:p>
            <a:r>
              <a:rPr lang="tr-TR" b="1" dirty="0" smtClean="0"/>
              <a:t>İşletme yeni </a:t>
            </a:r>
            <a:r>
              <a:rPr lang="tr-TR" dirty="0" smtClean="0"/>
              <a:t>ise reklam ve promosyon faaliyetleri daha yüksek olacaktır.</a:t>
            </a:r>
          </a:p>
          <a:p>
            <a:r>
              <a:rPr lang="tr-TR" dirty="0" smtClean="0"/>
              <a:t>Reklam masraflarına nelerin dahil edeceği hassas bir şekilde değerlendirilmelidir. </a:t>
            </a:r>
            <a:endParaRPr lang="tr-TR" dirty="0" smtClean="0"/>
          </a:p>
          <a:p>
            <a:endParaRPr lang="tr-TR" dirty="0"/>
          </a:p>
          <a:p>
            <a:r>
              <a:rPr lang="tr-TR" dirty="0" err="1"/>
              <a:t>https</a:t>
            </a:r>
            <a:r>
              <a:rPr lang="tr-TR" dirty="0"/>
              <a:t>://</a:t>
            </a:r>
            <a:r>
              <a:rPr lang="tr-TR" dirty="0" err="1"/>
              <a:t>www.capital.com.tr</a:t>
            </a:r>
            <a:r>
              <a:rPr lang="tr-TR" dirty="0"/>
              <a:t>/</a:t>
            </a:r>
            <a:r>
              <a:rPr lang="tr-TR" dirty="0" err="1"/>
              <a:t>sektorler</a:t>
            </a:r>
            <a:r>
              <a:rPr lang="tr-TR" dirty="0"/>
              <a:t>/</a:t>
            </a:r>
            <a:r>
              <a:rPr lang="tr-TR" dirty="0" err="1"/>
              <a:t>diger-sektorler</a:t>
            </a:r>
            <a:r>
              <a:rPr lang="tr-TR" dirty="0"/>
              <a:t>/</a:t>
            </a:r>
            <a:r>
              <a:rPr lang="tr-TR" dirty="0" err="1"/>
              <a:t>anadolunun</a:t>
            </a:r>
            <a:r>
              <a:rPr lang="tr-TR" dirty="0"/>
              <a:t>-reklam-devleri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3703988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Reklam Bütçesinin Belirlenmesi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Dikkat edilen hususlar:</a:t>
            </a:r>
          </a:p>
          <a:p>
            <a:r>
              <a:rPr lang="tr-TR" dirty="0" smtClean="0"/>
              <a:t>Pazarın genişliği nedir? Mevcut ve olası alıcılar araştırılmış mıdır?</a:t>
            </a:r>
          </a:p>
          <a:p>
            <a:r>
              <a:rPr lang="tr-TR" dirty="0" smtClean="0"/>
              <a:t>Potansiyel tüketicilerin özellikleri nelerdir?</a:t>
            </a:r>
          </a:p>
          <a:p>
            <a:r>
              <a:rPr lang="tr-TR" dirty="0" smtClean="0"/>
              <a:t>Ürün iyi konumlandırılmış mıdır?</a:t>
            </a:r>
          </a:p>
          <a:p>
            <a:r>
              <a:rPr lang="tr-TR" dirty="0" smtClean="0"/>
              <a:t>Ürünün rekabeti nedir? </a:t>
            </a:r>
          </a:p>
          <a:p>
            <a:r>
              <a:rPr lang="tr-TR" dirty="0" smtClean="0"/>
              <a:t>Ürün reklama uygun mudur?</a:t>
            </a:r>
          </a:p>
          <a:p>
            <a:r>
              <a:rPr lang="tr-TR" dirty="0" smtClean="0"/>
              <a:t>Ne tür reklam istenmektedir? (elde edilebilirlik ve maliyet)</a:t>
            </a:r>
          </a:p>
          <a:p>
            <a:r>
              <a:rPr lang="tr-TR" dirty="0" smtClean="0"/>
              <a:t>Ne kadar tutundurma gereklidir?(satışlara katkı payı)</a:t>
            </a:r>
          </a:p>
          <a:p>
            <a:r>
              <a:rPr lang="tr-TR" dirty="0" smtClean="0"/>
              <a:t>Ne kadar harcamaya gerek vardır?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844384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Reklam Bütçesi Belirlemede Kullanılan Yöntemler: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130000"/>
              </a:lnSpc>
            </a:pPr>
            <a:r>
              <a:rPr lang="tr-TR" b="1" dirty="0" smtClean="0"/>
              <a:t>Tarihsel Yöntem</a:t>
            </a:r>
          </a:p>
          <a:p>
            <a:pPr algn="ctr">
              <a:lnSpc>
                <a:spcPct val="130000"/>
              </a:lnSpc>
            </a:pPr>
            <a:r>
              <a:rPr lang="tr-TR" b="1" dirty="0" smtClean="0"/>
              <a:t>Katlanılabilir miktar yöntemi</a:t>
            </a:r>
          </a:p>
          <a:p>
            <a:pPr algn="ctr">
              <a:lnSpc>
                <a:spcPct val="130000"/>
              </a:lnSpc>
            </a:pPr>
            <a:r>
              <a:rPr lang="tr-TR" b="1" dirty="0" smtClean="0"/>
              <a:t>Keyfi saptama yöntemi</a:t>
            </a:r>
          </a:p>
          <a:p>
            <a:pPr algn="ctr">
              <a:lnSpc>
                <a:spcPct val="130000"/>
              </a:lnSpc>
            </a:pPr>
            <a:r>
              <a:rPr lang="tr-TR" b="1" dirty="0" smtClean="0"/>
              <a:t>Satışların yüzdesi yöntemi</a:t>
            </a:r>
          </a:p>
          <a:p>
            <a:pPr algn="ctr">
              <a:lnSpc>
                <a:spcPct val="130000"/>
              </a:lnSpc>
            </a:pPr>
            <a:r>
              <a:rPr lang="tr-TR" b="1" dirty="0" smtClean="0"/>
              <a:t>Reklam göstergesi yöntemi</a:t>
            </a:r>
          </a:p>
          <a:p>
            <a:pPr algn="ctr">
              <a:lnSpc>
                <a:spcPct val="130000"/>
              </a:lnSpc>
            </a:pPr>
            <a:r>
              <a:rPr lang="tr-TR" b="1" dirty="0" smtClean="0"/>
              <a:t>Hedef- faaliyet yöntemi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2443219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Tarihsel Yöntem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Yöntemin </a:t>
            </a:r>
            <a:r>
              <a:rPr lang="tr-TR" b="1" dirty="0" smtClean="0"/>
              <a:t>kaynağı önceki yılların bilgileridir.</a:t>
            </a:r>
          </a:p>
          <a:p>
            <a:r>
              <a:rPr lang="tr-TR" dirty="0" smtClean="0"/>
              <a:t>Enflasyon ve piyasanın diğer faktörleri göz önünde bulundurularak, önceki yılın bütçesine dayandırılır.</a:t>
            </a:r>
          </a:p>
          <a:p>
            <a:pPr lvl="1"/>
            <a:r>
              <a:rPr lang="tr-TR" dirty="0" err="1" smtClean="0"/>
              <a:t>Örn</a:t>
            </a:r>
            <a:r>
              <a:rPr lang="tr-TR" dirty="0" smtClean="0"/>
              <a:t>. A firmasının bir önceki reklam bütçesi 500.000TL. Enflasyon ve diğer faktörler %10’luk bir artışa sebep vermekte ise reklam bütçesi 550.000TL olarak belirlenir.</a:t>
            </a:r>
          </a:p>
          <a:p>
            <a:r>
              <a:rPr lang="tr-TR" b="1" dirty="0" smtClean="0"/>
              <a:t>Hesaplanması kolaydır ama reklam amaçlarına ulaşmada yeterli değildir. </a:t>
            </a:r>
          </a:p>
          <a:p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9336008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Katlanabilir Miktar Yöntemi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000" dirty="0" smtClean="0"/>
              <a:t>Daha çok küçük işletmeler kullanır.</a:t>
            </a:r>
          </a:p>
          <a:p>
            <a:endParaRPr lang="tr-TR" sz="3000" dirty="0" smtClean="0"/>
          </a:p>
          <a:p>
            <a:r>
              <a:rPr lang="tr-TR" sz="3000" b="1" dirty="0" smtClean="0"/>
              <a:t>İşletme gelirine göre, ne kadarlık bir miktara reklam gideri olarak katlanabileceklerse, bu miktar kadar reklam bütçesi ayrılır. </a:t>
            </a:r>
            <a:endParaRPr lang="tr-TR" sz="3000" b="1" dirty="0"/>
          </a:p>
        </p:txBody>
      </p:sp>
    </p:spTree>
    <p:extLst>
      <p:ext uri="{BB962C8B-B14F-4D97-AF65-F5344CB8AC3E}">
        <p14:creationId xmlns:p14="http://schemas.microsoft.com/office/powerpoint/2010/main" val="38860017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Keyfi Saptama Yöntemi	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000" dirty="0" smtClean="0"/>
              <a:t>Belirli bir bütçe planı yoktur. </a:t>
            </a:r>
          </a:p>
          <a:p>
            <a:endParaRPr lang="tr-TR" sz="3000" dirty="0" smtClean="0"/>
          </a:p>
          <a:p>
            <a:r>
              <a:rPr lang="tr-TR" sz="3000" b="1" dirty="0" smtClean="0"/>
              <a:t>Reklam veren hiç bir kıstası göz önüne almadan, keyfi şekilde bir bütçe miktarı belirler</a:t>
            </a:r>
            <a:r>
              <a:rPr lang="tr-TR" sz="3000" dirty="0" smtClean="0"/>
              <a:t>. </a:t>
            </a:r>
            <a:endParaRPr lang="tr-TR" sz="3000" dirty="0"/>
          </a:p>
        </p:txBody>
      </p:sp>
    </p:spTree>
    <p:extLst>
      <p:ext uri="{BB962C8B-B14F-4D97-AF65-F5344CB8AC3E}">
        <p14:creationId xmlns:p14="http://schemas.microsoft.com/office/powerpoint/2010/main" val="568201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Reklam Yönetiminin Görevleri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 startAt="2"/>
            </a:pPr>
            <a:r>
              <a:rPr lang="tr-TR" u="sng" dirty="0" smtClean="0">
                <a:solidFill>
                  <a:srgbClr val="800000"/>
                </a:solidFill>
              </a:rPr>
              <a:t>Reklam Amaçlarının Belirlenmesi: </a:t>
            </a:r>
            <a:r>
              <a:rPr lang="tr-TR" dirty="0" smtClean="0"/>
              <a:t> Reklamın getirisi uzun vadede mi? Kısa vadede mi olacak?</a:t>
            </a:r>
          </a:p>
          <a:p>
            <a:r>
              <a:rPr lang="tr-TR" dirty="0" smtClean="0">
                <a:solidFill>
                  <a:srgbClr val="292934"/>
                </a:solidFill>
              </a:rPr>
              <a:t>Reklam hemen satın alma eğilimini gerçekleştirmek için mi?</a:t>
            </a:r>
          </a:p>
          <a:p>
            <a:r>
              <a:rPr lang="tr-TR" dirty="0" smtClean="0">
                <a:solidFill>
                  <a:srgbClr val="292934"/>
                </a:solidFill>
              </a:rPr>
              <a:t>Yoksa ürünü benimsetip daha sonraki zamanlarda satın almayı sağlayacak potansiyel müşteri kazanmak için mi yapılacak?</a:t>
            </a:r>
            <a:endParaRPr lang="tr-TR" dirty="0">
              <a:solidFill>
                <a:srgbClr val="29293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60873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Satışların Yüzdesi Yöntemi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Hesaplaması kolay, en sıklıkla kullanılan reklam bütçesi yöntemidir.</a:t>
            </a:r>
          </a:p>
          <a:p>
            <a:r>
              <a:rPr lang="tr-TR" b="1" dirty="0" smtClean="0"/>
              <a:t>Belirlenen bir yüzde oranı ile toplam satış tutarının çarpılmasıyla elde edilir.</a:t>
            </a:r>
          </a:p>
          <a:p>
            <a:r>
              <a:rPr lang="tr-TR" i="1" dirty="0" smtClean="0">
                <a:solidFill>
                  <a:srgbClr val="3366FF"/>
                </a:solidFill>
              </a:rPr>
              <a:t>Geçmiş yıllardaki satışların ve ya bir kaç yıllık satış ortalamasının yüzdesi tutarında reklam bütçesi belirlenir. </a:t>
            </a:r>
            <a:endParaRPr lang="tr-TR" i="1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33564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Satışların Yüzdesi Yöntemi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Eğer firma bu yöntemi kullanmada birkaç yıl başarılı olmuşsa, alınan kararlar optimal farz  edilir ve bu yöntem kullanılmaya devam edilebilir.</a:t>
            </a:r>
          </a:p>
          <a:p>
            <a:r>
              <a:rPr lang="tr-TR" b="1" u="sng" dirty="0" smtClean="0"/>
              <a:t>Yöntemin avantajları</a:t>
            </a:r>
            <a:r>
              <a:rPr lang="tr-TR" dirty="0" smtClean="0"/>
              <a:t>:</a:t>
            </a:r>
          </a:p>
          <a:p>
            <a:r>
              <a:rPr lang="tr-TR" dirty="0" smtClean="0"/>
              <a:t>İşletmenin olanaklarıyla paralel oranda değişen tutundurma ve reklam harcamalarının üst yöneticilere uygun gelmesi</a:t>
            </a:r>
          </a:p>
          <a:p>
            <a:r>
              <a:rPr lang="tr-TR" dirty="0"/>
              <a:t>S</a:t>
            </a:r>
            <a:r>
              <a:rPr lang="tr-TR" dirty="0" smtClean="0"/>
              <a:t>atış fiyatı ve kar ilişkileri açısından düşünmeye yöneltilmesi </a:t>
            </a:r>
            <a:endParaRPr lang="tr-TR" dirty="0"/>
          </a:p>
          <a:p>
            <a:r>
              <a:rPr lang="tr-TR" dirty="0"/>
              <a:t>R</a:t>
            </a:r>
            <a:r>
              <a:rPr lang="tr-TR" dirty="0" smtClean="0"/>
              <a:t>akiplerle aynı satış yüzdesinin belirlenmesidir.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357226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Satışların Yüzdesi Yöntemi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u="sng" dirty="0" smtClean="0"/>
              <a:t>Yöntemin sakıncaları:</a:t>
            </a:r>
          </a:p>
          <a:p>
            <a:r>
              <a:rPr lang="tr-TR" dirty="0" smtClean="0"/>
              <a:t>Kurumsal açıdan </a:t>
            </a:r>
            <a:r>
              <a:rPr lang="tr-TR" b="1" dirty="0" smtClean="0"/>
              <a:t>yetersiz ve akla uygun olmayabilir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Reklam harcaması satışların yüzdesidir, satış sebep, reklam sonuçtur. Yani reklam bütçesi kaynak bulunabilirliğine göre değişmektedir. </a:t>
            </a:r>
            <a:r>
              <a:rPr lang="tr-TR" b="1" dirty="0" smtClean="0"/>
              <a:t>Satış geliri fazla iken reklam harcaması fazla, reklam harcaması az iken ise reklam harcaması az olacaktır. </a:t>
            </a:r>
          </a:p>
          <a:p>
            <a:pPr lvl="1"/>
            <a:r>
              <a:rPr lang="tr-TR" b="1" dirty="0" smtClean="0"/>
              <a:t>Oysaki satışlar düşükken reklama daha fazla ağırlık verilmesi gerekir. Özellikle ürün piyasaya ilk girdiğinde satışlar yok denecek kadar azdır reklam ile canlandırılır. </a:t>
            </a:r>
          </a:p>
          <a:p>
            <a:pPr lvl="1"/>
            <a:r>
              <a:rPr lang="tr-TR" b="1" dirty="0" smtClean="0"/>
              <a:t>Durgunluk döneminde ise </a:t>
            </a:r>
            <a:r>
              <a:rPr lang="tr-TR" b="1" dirty="0" smtClean="0">
                <a:solidFill>
                  <a:srgbClr val="FF0000"/>
                </a:solidFill>
              </a:rPr>
              <a:t>hatırlatıcı reklamlar </a:t>
            </a:r>
            <a:r>
              <a:rPr lang="tr-TR" b="1" dirty="0" smtClean="0"/>
              <a:t>kullanılmalıdır. </a:t>
            </a:r>
          </a:p>
          <a:p>
            <a:endParaRPr lang="tr-TR" b="1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96607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Satış Ünitesi Yöntemi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Satışların yüzdesi yöntemine benzer.</a:t>
            </a:r>
          </a:p>
          <a:p>
            <a:r>
              <a:rPr lang="tr-TR" dirty="0" smtClean="0"/>
              <a:t>Reklam bütçesi </a:t>
            </a:r>
            <a:r>
              <a:rPr lang="tr-TR" i="1" dirty="0" smtClean="0">
                <a:solidFill>
                  <a:srgbClr val="FF0000"/>
                </a:solidFill>
              </a:rPr>
              <a:t>geçmiş yıllarda satılan ve ya gelecek yıllarda satılacağı tahmin edilen ürün birim başına reklam harcaması</a:t>
            </a:r>
            <a:r>
              <a:rPr lang="tr-TR" dirty="0" smtClean="0"/>
              <a:t> olarak hesaplanır. </a:t>
            </a:r>
          </a:p>
          <a:p>
            <a:r>
              <a:rPr lang="tr-TR" dirty="0" err="1" smtClean="0"/>
              <a:t>Örn</a:t>
            </a:r>
            <a:r>
              <a:rPr lang="tr-TR" dirty="0" smtClean="0"/>
              <a:t>. Giyim eşyası üreten bir firmada her 1000 elbise için 500 </a:t>
            </a:r>
            <a:r>
              <a:rPr lang="tr-TR" dirty="0" err="1" smtClean="0"/>
              <a:t>tl’lik</a:t>
            </a:r>
            <a:r>
              <a:rPr lang="tr-TR" dirty="0" smtClean="0"/>
              <a:t> sabit reklam harcaması yapılmış olsun. Firma 2 marka üretirse;</a:t>
            </a:r>
          </a:p>
          <a:p>
            <a:pPr marL="0" indent="0">
              <a:buNone/>
            </a:pPr>
            <a:r>
              <a:rPr lang="tr-TR" dirty="0" smtClean="0"/>
              <a:t>Marka 	Tahmini Satış Hacmi	</a:t>
            </a:r>
            <a:r>
              <a:rPr lang="tr-TR" b="1" dirty="0" smtClean="0"/>
              <a:t>Reklam Bütçesi</a:t>
            </a:r>
          </a:p>
          <a:p>
            <a:pPr marL="0" indent="0">
              <a:buNone/>
            </a:pPr>
            <a:r>
              <a:rPr lang="tr-TR" dirty="0" smtClean="0"/>
              <a:t>   X	</a:t>
            </a:r>
            <a:r>
              <a:rPr lang="tr-TR" dirty="0"/>
              <a:t>	</a:t>
            </a:r>
            <a:r>
              <a:rPr lang="tr-TR" dirty="0" smtClean="0"/>
              <a:t>      50.000 Elbise	         	   25.000TL</a:t>
            </a:r>
          </a:p>
          <a:p>
            <a:pPr marL="0" indent="0">
              <a:buNone/>
            </a:pPr>
            <a:r>
              <a:rPr lang="tr-TR" dirty="0" smtClean="0"/>
              <a:t>   Y		</a:t>
            </a:r>
            <a:r>
              <a:rPr lang="tr-TR" dirty="0"/>
              <a:t> </a:t>
            </a:r>
            <a:r>
              <a:rPr lang="tr-TR" dirty="0" smtClean="0"/>
              <a:t>     10.000 Elbise		     5.000TL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498882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Reklam Göstergesi Yöntemi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i="1" dirty="0" smtClean="0">
                <a:solidFill>
                  <a:srgbClr val="FF0000"/>
                </a:solidFill>
              </a:rPr>
              <a:t>Aynı endüstrideki rakiplerin reklam harcamalarına uygun reklam bütçesi hazırlanır. </a:t>
            </a:r>
          </a:p>
          <a:p>
            <a:r>
              <a:rPr lang="tr-TR" dirty="0" smtClean="0"/>
              <a:t>Reklam harcama oranlarına bakılır. Satışın payı olarak belirlenmez.</a:t>
            </a:r>
          </a:p>
          <a:p>
            <a:r>
              <a:rPr lang="tr-TR" dirty="0" smtClean="0"/>
              <a:t>İşletme için reklam savunma aracıdır.</a:t>
            </a:r>
          </a:p>
          <a:p>
            <a:r>
              <a:rPr lang="tr-TR" b="1" i="1" dirty="0" smtClean="0"/>
              <a:t>Her işletmenin reklamdan beklentisi farklıdır</a:t>
            </a:r>
            <a:r>
              <a:rPr lang="tr-TR" dirty="0" smtClean="0"/>
              <a:t>, bu sebeple işletmeler rakiplerinin reklamlarını rakip etmeli fakat </a:t>
            </a:r>
            <a:r>
              <a:rPr lang="tr-TR" b="1" i="1" dirty="0" smtClean="0"/>
              <a:t>kendi amaçlarına uygun reklam bütçelerin hazırlamalıdırlar. </a:t>
            </a:r>
          </a:p>
          <a:p>
            <a:r>
              <a:rPr lang="tr-TR" dirty="0" smtClean="0"/>
              <a:t>Rakiplerin ne kadar doğru  ve kendi amaçlarına uygun reklam harcaması yaptıkları da şüphelidir. </a:t>
            </a:r>
          </a:p>
          <a:p>
            <a:r>
              <a:rPr lang="tr-TR" dirty="0" smtClean="0"/>
              <a:t>Rakiplerin hedeflerine, amaçlarına ve reklam bütçelerine ait doğru bilgiler elde edilmeli, bunlar </a:t>
            </a:r>
            <a:r>
              <a:rPr lang="tr-TR" b="1" i="1" dirty="0" smtClean="0"/>
              <a:t>aynen uygulanmak yerine işletmenin şartlarına göre düzenlendikten sonra kullanılmalıdır</a:t>
            </a:r>
            <a:r>
              <a:rPr lang="tr-TR" dirty="0" smtClean="0"/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910391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Hedef-Faaliyet Yönetimi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i="1" dirty="0" smtClean="0">
                <a:solidFill>
                  <a:srgbClr val="FF0000"/>
                </a:solidFill>
              </a:rPr>
              <a:t>Belirli bir satış hedefi koyulur ve buna bağlı olarak reklam bütçesi oluşturulur. </a:t>
            </a:r>
          </a:p>
          <a:p>
            <a:pPr algn="just"/>
            <a:r>
              <a:rPr lang="tr-TR" dirty="0" smtClean="0"/>
              <a:t>Önceki bütçe belirleme yöntemlerinin sakıncaları ortadan kalkar. </a:t>
            </a:r>
          </a:p>
          <a:p>
            <a:pPr algn="just"/>
            <a:r>
              <a:rPr lang="tr-TR" b="1" u="sng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Pazar payı</a:t>
            </a:r>
            <a:r>
              <a:rPr lang="tr-TR" b="1" u="sng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tr-TR" dirty="0" smtClean="0"/>
              <a:t>Reklam veren pazarın %10’una sahip olmak istemekte ve 30 milyon kişinin spor giydiği düşünülürse:</a:t>
            </a:r>
          </a:p>
          <a:p>
            <a:pPr lvl="1" algn="just"/>
            <a:r>
              <a:rPr lang="tr-TR" dirty="0" smtClean="0"/>
              <a:t>30.000.000*10/100=3.000.000 kişinin bu ürünü kullanması istenmektedir.</a:t>
            </a:r>
          </a:p>
          <a:p>
            <a:pPr algn="just"/>
            <a:r>
              <a:rPr lang="tr-TR" b="1" u="sng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Pazar yüzdesi: </a:t>
            </a:r>
            <a:r>
              <a:rPr lang="tr-TR" dirty="0" smtClean="0"/>
              <a:t>Pazarın %80’nine ulaşılmak istendiğini düşünürsek: 30.000.000*80/100=24.000.000 kişiye ulaşılmak istenmektedir.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398271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Hedef-Faaliyet Yönetimi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u="sng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Ürünü Deneme: </a:t>
            </a:r>
            <a:r>
              <a:rPr lang="tr-TR" dirty="0" smtClean="0"/>
              <a:t>Yeni ürünü denemeleri konusunda tüketicileri ikna etmek için </a:t>
            </a:r>
            <a:r>
              <a:rPr lang="tr-TR" b="1" dirty="0" smtClean="0"/>
              <a:t>üründen haberdar olanların %25’ inin ürünü denemeleri </a:t>
            </a:r>
            <a:r>
              <a:rPr lang="tr-TR" dirty="0" smtClean="0"/>
              <a:t>beklenmektedir.</a:t>
            </a:r>
          </a:p>
          <a:p>
            <a:pPr lvl="1" algn="just"/>
            <a:r>
              <a:rPr lang="tr-TR" dirty="0" smtClean="0"/>
              <a:t>24.000.000*25/100=6 milyon kişi  ürünü denemelidir.</a:t>
            </a:r>
          </a:p>
          <a:p>
            <a:pPr lvl="1" algn="just"/>
            <a:r>
              <a:rPr lang="tr-TR" dirty="0" smtClean="0"/>
              <a:t>Ürünü deneyenlerin %50’sinin </a:t>
            </a:r>
            <a:r>
              <a:rPr lang="tr-TR" b="1" dirty="0" smtClean="0"/>
              <a:t>bağımlı kullanıcı </a:t>
            </a:r>
            <a:r>
              <a:rPr lang="tr-TR" dirty="0" smtClean="0"/>
              <a:t>olacağı hesap edilmektedir. Buna göre: 6.000.000*50/100=3 milyon bağımlı kullanıcı olacaktır.  </a:t>
            </a:r>
          </a:p>
          <a:p>
            <a:pPr algn="just"/>
            <a:r>
              <a:rPr lang="tr-TR" b="1" u="sng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GRP (</a:t>
            </a:r>
            <a:r>
              <a:rPr lang="tr-TR" b="1" u="sng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gross</a:t>
            </a:r>
            <a:r>
              <a:rPr lang="tr-TR" b="1" u="sng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b="1" u="sng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rating</a:t>
            </a:r>
            <a:r>
              <a:rPr lang="tr-TR" b="1" u="sng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b="1" u="sng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points</a:t>
            </a:r>
            <a:r>
              <a:rPr lang="tr-TR" b="1" u="sng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tr-TR" b="1" u="sng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Sayısını Belirleme:</a:t>
            </a:r>
          </a:p>
          <a:p>
            <a:pPr algn="just"/>
            <a:r>
              <a:rPr lang="tr-TR" b="1" dirty="0" smtClean="0"/>
              <a:t>GRP, </a:t>
            </a:r>
            <a:r>
              <a:rPr lang="tr-TR" dirty="0" err="1" smtClean="0"/>
              <a:t>tv</a:t>
            </a:r>
            <a:r>
              <a:rPr lang="tr-TR" dirty="0" smtClean="0"/>
              <a:t>, radyo, basılı medya ve diğer reklam araçlarında yer alan bir reklam mesajının </a:t>
            </a:r>
            <a:r>
              <a:rPr lang="tr-TR" b="1" dirty="0" smtClean="0"/>
              <a:t>belirli bir süre dahilinde </a:t>
            </a:r>
            <a:r>
              <a:rPr lang="tr-TR" dirty="0" smtClean="0"/>
              <a:t>elde etmiş olduğu toplam </a:t>
            </a:r>
            <a:r>
              <a:rPr lang="tr-TR" b="1" i="1" dirty="0" smtClean="0"/>
              <a:t>brüt izlenme, dinlenme ve ya okunma oranını</a:t>
            </a:r>
            <a:r>
              <a:rPr lang="tr-TR" dirty="0" smtClean="0"/>
              <a:t> ifade eder. </a:t>
            </a:r>
            <a:r>
              <a:rPr lang="tr-TR" b="1" i="1" dirty="0" smtClean="0">
                <a:solidFill>
                  <a:srgbClr val="FF0000"/>
                </a:solidFill>
              </a:rPr>
              <a:t>Hedef kitlenin %1’ine ulaşan reklam mesajının ölçüsüdür.  Örnek SAYFA 79</a:t>
            </a:r>
            <a:endParaRPr lang="tr-TR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77781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Hedef-Faaliyet Yönetimi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u="sng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GRP (</a:t>
            </a:r>
            <a:r>
              <a:rPr lang="tr-TR" b="1" u="sng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gross</a:t>
            </a:r>
            <a:r>
              <a:rPr lang="tr-TR" b="1" u="sng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b="1" u="sng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rating</a:t>
            </a:r>
            <a:r>
              <a:rPr lang="tr-TR" b="1" u="sng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b="1" u="sng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points</a:t>
            </a:r>
            <a:r>
              <a:rPr lang="tr-TR" b="1" u="sng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Sayısını Belirleme:</a:t>
            </a:r>
          </a:p>
          <a:p>
            <a:pPr algn="just"/>
            <a:r>
              <a:rPr lang="tr-TR" dirty="0" smtClean="0"/>
              <a:t>Bir GRP için ortalama maliyet esas alınan reklam bütçesi şu şekilde belirlenir: </a:t>
            </a:r>
          </a:p>
          <a:p>
            <a:pPr algn="just"/>
            <a:r>
              <a:rPr lang="tr-TR" dirty="0" smtClean="0"/>
              <a:t>Hedef kitlenin %1’ ine reklam gösteriminin ulaşmasının ortalama maliyetini 5 TL olduğu düşünülürse, GRP maliyeti 5*4.000=20.000TL eder. </a:t>
            </a:r>
          </a:p>
          <a:p>
            <a:r>
              <a:rPr lang="tr-TR" b="1" i="1" dirty="0" smtClean="0">
                <a:solidFill>
                  <a:srgbClr val="FF0000"/>
                </a:solidFill>
              </a:rPr>
              <a:t> </a:t>
            </a:r>
            <a:r>
              <a:rPr lang="tr-TR" b="1" i="1" dirty="0">
                <a:solidFill>
                  <a:srgbClr val="FF0000"/>
                </a:solidFill>
              </a:rPr>
              <a:t>Örnek SAYFA </a:t>
            </a:r>
            <a:r>
              <a:rPr lang="tr-TR" b="1" i="1" dirty="0" smtClean="0">
                <a:solidFill>
                  <a:srgbClr val="FF0000"/>
                </a:solidFill>
              </a:rPr>
              <a:t>79</a:t>
            </a:r>
          </a:p>
          <a:p>
            <a:pPr algn="just"/>
            <a:r>
              <a:rPr lang="tr-TR" b="1" i="1" dirty="0" smtClean="0">
                <a:solidFill>
                  <a:srgbClr val="0070C0"/>
                </a:solidFill>
              </a:rPr>
              <a:t>Genelde televizyon reklam bütçesi toplam maliyet açısından yüksek olmasına karşın </a:t>
            </a:r>
            <a:r>
              <a:rPr lang="tr-TR" b="1" i="1" dirty="0" smtClean="0">
                <a:solidFill>
                  <a:srgbClr val="FF0000"/>
                </a:solidFill>
              </a:rPr>
              <a:t>birim maliyet açısından düşüktür</a:t>
            </a:r>
            <a:r>
              <a:rPr lang="tr-TR" b="1" i="1" dirty="0" smtClean="0">
                <a:solidFill>
                  <a:srgbClr val="0070C0"/>
                </a:solidFill>
              </a:rPr>
              <a:t>. Bu nedenle ulusal pazarda faaliyet gösteren işletmeler için </a:t>
            </a:r>
            <a:r>
              <a:rPr lang="tr-TR" b="1" i="1" dirty="0" err="1" smtClean="0">
                <a:solidFill>
                  <a:srgbClr val="0070C0"/>
                </a:solidFill>
              </a:rPr>
              <a:t>tv</a:t>
            </a:r>
            <a:r>
              <a:rPr lang="tr-TR" b="1" i="1" dirty="0" smtClean="0">
                <a:solidFill>
                  <a:srgbClr val="0070C0"/>
                </a:solidFill>
              </a:rPr>
              <a:t> reklamı avantajlıdır. </a:t>
            </a:r>
            <a:endParaRPr lang="tr-TR" b="1" i="1" dirty="0">
              <a:solidFill>
                <a:srgbClr val="0070C0"/>
              </a:solidFill>
            </a:endParaRPr>
          </a:p>
          <a:p>
            <a:endParaRPr lang="tr-TR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525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Reklam Bütçesini Etkileyen Faktörler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tr-TR" b="1" u="sng" dirty="0" smtClean="0">
                <a:solidFill>
                  <a:srgbClr val="FF0000"/>
                </a:solidFill>
              </a:rPr>
              <a:t>Ürün Hayat Eğrisindeki Aşama: </a:t>
            </a:r>
          </a:p>
          <a:p>
            <a:pPr marL="0" indent="0">
              <a:buNone/>
            </a:pPr>
            <a:endParaRPr lang="tr-TR" b="1" u="sng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236" y="2135097"/>
            <a:ext cx="6699344" cy="34120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Dikdörtgen 15"/>
          <p:cNvSpPr/>
          <p:nvPr/>
        </p:nvSpPr>
        <p:spPr>
          <a:xfrm>
            <a:off x="539552" y="5589240"/>
            <a:ext cx="7056784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700" b="1" dirty="0">
                <a:solidFill>
                  <a:srgbClr val="FF0000"/>
                </a:solidFill>
              </a:rPr>
              <a:t>Zamana göre kâr ve satış </a:t>
            </a:r>
            <a:r>
              <a:rPr lang="tr-TR" sz="1700" b="1" dirty="0"/>
              <a:t>hacimlerinin birleştirilmesinden </a:t>
            </a:r>
            <a:r>
              <a:rPr lang="tr-TR" sz="1700" b="1" dirty="0" smtClean="0"/>
              <a:t>ürün</a:t>
            </a:r>
            <a:endParaRPr lang="tr-TR" sz="1700" b="1" dirty="0"/>
          </a:p>
          <a:p>
            <a:pPr algn="ctr"/>
            <a:r>
              <a:rPr lang="tr-TR" sz="1700" b="1" dirty="0"/>
              <a:t>hayat eğrisi elde edilmektedir. Eğri daha sonra dört bölgeye bölünür. Bunlar da </a:t>
            </a:r>
            <a:r>
              <a:rPr lang="tr-TR" sz="1700" b="1" dirty="0" smtClean="0"/>
              <a:t>ürünün</a:t>
            </a:r>
            <a:endParaRPr lang="tr-TR" sz="1700" b="1" dirty="0"/>
          </a:p>
          <a:p>
            <a:pPr algn="ctr"/>
            <a:r>
              <a:rPr lang="tr-TR" sz="1700" b="1" dirty="0"/>
              <a:t>hayat evrelerini (dönemlerini) oluşturur.</a:t>
            </a:r>
          </a:p>
        </p:txBody>
      </p:sp>
    </p:spTree>
    <p:extLst>
      <p:ext uri="{BB962C8B-B14F-4D97-AF65-F5344CB8AC3E}">
        <p14:creationId xmlns:p14="http://schemas.microsoft.com/office/powerpoint/2010/main" val="18740487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Ürün Hayat Eğrisi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b="1" u="sng" dirty="0">
                <a:solidFill>
                  <a:srgbClr val="FF0000"/>
                </a:solidFill>
              </a:rPr>
              <a:t>Giriş (Tanıtma) Dönemi</a:t>
            </a:r>
            <a:r>
              <a:rPr lang="tr-TR" dirty="0"/>
              <a:t>: Bu dönem </a:t>
            </a:r>
            <a:r>
              <a:rPr lang="tr-TR" dirty="0" smtClean="0"/>
              <a:t>ürün </a:t>
            </a:r>
            <a:r>
              <a:rPr lang="tr-TR" dirty="0"/>
              <a:t>ya da hizmetin ilk kez </a:t>
            </a:r>
            <a:r>
              <a:rPr lang="tr-TR" dirty="0" smtClean="0"/>
              <a:t>pazara girdiği </a:t>
            </a:r>
            <a:r>
              <a:rPr lang="tr-TR" dirty="0"/>
              <a:t>dönemdir. </a:t>
            </a:r>
            <a:r>
              <a:rPr lang="tr-TR" dirty="0" smtClean="0"/>
              <a:t>Ürün </a:t>
            </a:r>
            <a:r>
              <a:rPr lang="tr-TR" dirty="0"/>
              <a:t>pazarda </a:t>
            </a:r>
            <a:r>
              <a:rPr lang="tr-TR" dirty="0" smtClean="0"/>
              <a:t>yeni tanınmaktadır</a:t>
            </a:r>
            <a:r>
              <a:rPr lang="tr-TR" dirty="0"/>
              <a:t>. </a:t>
            </a:r>
            <a:r>
              <a:rPr lang="tr-TR" b="1" dirty="0"/>
              <a:t>Satışlar yavaş bir hızla </a:t>
            </a:r>
            <a:r>
              <a:rPr lang="tr-TR" b="1" dirty="0" smtClean="0"/>
              <a:t>artmaktadır</a:t>
            </a:r>
            <a:r>
              <a:rPr lang="tr-TR" dirty="0" smtClean="0"/>
              <a:t>. Maliyetler </a:t>
            </a:r>
            <a:r>
              <a:rPr lang="tr-TR" dirty="0"/>
              <a:t>yüksek olup, genellikle zarar </a:t>
            </a:r>
            <a:r>
              <a:rPr lang="tr-TR" dirty="0" smtClean="0"/>
              <a:t>söz konusudur</a:t>
            </a:r>
            <a:r>
              <a:rPr lang="tr-TR" dirty="0"/>
              <a:t>.</a:t>
            </a:r>
          </a:p>
          <a:p>
            <a:pPr algn="just"/>
            <a:r>
              <a:rPr lang="tr-TR" b="1" u="sng" dirty="0">
                <a:solidFill>
                  <a:srgbClr val="FF0000"/>
                </a:solidFill>
              </a:rPr>
              <a:t>Büyüme (Gelişme): </a:t>
            </a:r>
            <a:r>
              <a:rPr lang="tr-TR" dirty="0"/>
              <a:t>Bu dönem de </a:t>
            </a:r>
            <a:r>
              <a:rPr lang="tr-TR" dirty="0" smtClean="0"/>
              <a:t>ürüne</a:t>
            </a:r>
            <a:r>
              <a:rPr lang="tr-TR" dirty="0" smtClean="0"/>
              <a:t> </a:t>
            </a:r>
            <a:r>
              <a:rPr lang="tr-TR" dirty="0"/>
              <a:t>olan talep artmaya başlar ve </a:t>
            </a:r>
            <a:r>
              <a:rPr lang="tr-TR" b="1" dirty="0" smtClean="0"/>
              <a:t>satış gelirleri </a:t>
            </a:r>
            <a:r>
              <a:rPr lang="tr-TR" b="1" dirty="0"/>
              <a:t>hızla çoğalır</a:t>
            </a:r>
            <a:r>
              <a:rPr lang="tr-TR" dirty="0"/>
              <a:t>. </a:t>
            </a:r>
            <a:endParaRPr lang="tr-TR" dirty="0" smtClean="0"/>
          </a:p>
          <a:p>
            <a:pPr algn="just"/>
            <a:r>
              <a:rPr lang="tr-TR" dirty="0" smtClean="0"/>
              <a:t>Rakip </a:t>
            </a:r>
            <a:r>
              <a:rPr lang="tr-TR" dirty="0"/>
              <a:t>işletmeler pazara girmeye başlarlar. </a:t>
            </a:r>
            <a:endParaRPr lang="tr-TR" dirty="0" smtClean="0"/>
          </a:p>
          <a:p>
            <a:pPr algn="just"/>
            <a:r>
              <a:rPr lang="tr-TR" dirty="0" smtClean="0"/>
              <a:t>Ürünü</a:t>
            </a:r>
            <a:r>
              <a:rPr lang="tr-TR" dirty="0" smtClean="0"/>
              <a:t> </a:t>
            </a:r>
            <a:r>
              <a:rPr lang="tr-TR" dirty="0"/>
              <a:t>ilk </a:t>
            </a:r>
            <a:r>
              <a:rPr lang="tr-TR" dirty="0" smtClean="0"/>
              <a:t>defa pazara </a:t>
            </a:r>
            <a:r>
              <a:rPr lang="tr-TR" dirty="0"/>
              <a:t>süren lider işletmelerin </a:t>
            </a:r>
            <a:r>
              <a:rPr lang="tr-TR" dirty="0" smtClean="0"/>
              <a:t>karları </a:t>
            </a:r>
            <a:r>
              <a:rPr lang="tr-TR" dirty="0"/>
              <a:t>daha fazla olur. </a:t>
            </a:r>
            <a:endParaRPr lang="tr-TR" dirty="0" smtClean="0"/>
          </a:p>
          <a:p>
            <a:pPr algn="just"/>
            <a:r>
              <a:rPr lang="tr-TR" dirty="0" smtClean="0"/>
              <a:t>Rekabet </a:t>
            </a:r>
            <a:r>
              <a:rPr lang="tr-TR" dirty="0"/>
              <a:t>yoğun olarak </a:t>
            </a:r>
            <a:r>
              <a:rPr lang="tr-TR" dirty="0" smtClean="0"/>
              <a:t>devam ederken </a:t>
            </a:r>
            <a:r>
              <a:rPr lang="tr-TR" dirty="0" smtClean="0"/>
              <a:t>karlar </a:t>
            </a:r>
            <a:r>
              <a:rPr lang="tr-TR" dirty="0"/>
              <a:t>önce maksimum seviyeye </a:t>
            </a:r>
            <a:r>
              <a:rPr lang="tr-TR" dirty="0" smtClean="0"/>
              <a:t>çıkar </a:t>
            </a:r>
            <a:r>
              <a:rPr lang="tr-TR" dirty="0"/>
              <a:t>sonra düşme eğilimine geçer. </a:t>
            </a:r>
            <a:r>
              <a:rPr lang="tr-TR" b="1" dirty="0" smtClean="0"/>
              <a:t>Satışlar önceleri </a:t>
            </a:r>
            <a:r>
              <a:rPr lang="tr-TR" b="1" dirty="0"/>
              <a:t>artarken daha sonra düşmeye başlar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770531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Reklam Yönetiminin Görevleri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 startAt="3"/>
            </a:pPr>
            <a:r>
              <a:rPr lang="tr-TR" u="sng" dirty="0" smtClean="0">
                <a:solidFill>
                  <a:srgbClr val="800000"/>
                </a:solidFill>
              </a:rPr>
              <a:t>Reklam Bütçesini Belirleme: </a:t>
            </a:r>
            <a:r>
              <a:rPr lang="tr-TR" dirty="0" smtClean="0"/>
              <a:t> Bütçe hazırlarken dikkat edilmesi gereken konular; </a:t>
            </a:r>
          </a:p>
          <a:p>
            <a:pPr lvl="1" algn="ctr">
              <a:lnSpc>
                <a:spcPct val="110000"/>
              </a:lnSpc>
            </a:pPr>
            <a:r>
              <a:rPr lang="tr-TR" b="1" dirty="0"/>
              <a:t>İ</a:t>
            </a:r>
            <a:r>
              <a:rPr lang="tr-TR" b="1" dirty="0" smtClean="0"/>
              <a:t>şletmenin büyüklüğü</a:t>
            </a:r>
          </a:p>
          <a:p>
            <a:pPr lvl="1" algn="ctr">
              <a:lnSpc>
                <a:spcPct val="110000"/>
              </a:lnSpc>
            </a:pPr>
            <a:r>
              <a:rPr lang="tr-TR" b="1" dirty="0" smtClean="0"/>
              <a:t>İşletmenin tanınmışlığı</a:t>
            </a:r>
          </a:p>
          <a:p>
            <a:pPr lvl="1" algn="ctr">
              <a:lnSpc>
                <a:spcPct val="110000"/>
              </a:lnSpc>
            </a:pPr>
            <a:r>
              <a:rPr lang="tr-TR" b="1" dirty="0"/>
              <a:t>Ü</a:t>
            </a:r>
            <a:r>
              <a:rPr lang="tr-TR" b="1" dirty="0" smtClean="0"/>
              <a:t>rünün özelliği </a:t>
            </a:r>
            <a:endParaRPr lang="tr-TR" b="1" dirty="0"/>
          </a:p>
          <a:p>
            <a:pPr lvl="1" algn="ctr">
              <a:lnSpc>
                <a:spcPct val="110000"/>
              </a:lnSpc>
            </a:pPr>
            <a:r>
              <a:rPr lang="tr-TR" b="1" dirty="0"/>
              <a:t>Ü</a:t>
            </a:r>
            <a:r>
              <a:rPr lang="tr-TR" b="1" dirty="0" smtClean="0"/>
              <a:t>rünün yaşam dönemindeki durumudur. </a:t>
            </a:r>
          </a:p>
          <a:p>
            <a:pPr marL="274320" lvl="1" indent="0" algn="ctr">
              <a:lnSpc>
                <a:spcPct val="110000"/>
              </a:lnSpc>
              <a:buNone/>
            </a:pPr>
            <a:endParaRPr lang="tr-TR" b="1" dirty="0" smtClean="0"/>
          </a:p>
          <a:p>
            <a:pPr>
              <a:lnSpc>
                <a:spcPct val="110000"/>
              </a:lnSpc>
            </a:pPr>
            <a:r>
              <a:rPr lang="tr-TR" dirty="0" smtClean="0">
                <a:solidFill>
                  <a:srgbClr val="292934"/>
                </a:solidFill>
              </a:rPr>
              <a:t>Eğer ürün piyasaya </a:t>
            </a:r>
            <a:r>
              <a:rPr lang="tr-TR" b="1" dirty="0" smtClean="0">
                <a:solidFill>
                  <a:srgbClr val="292934"/>
                </a:solidFill>
              </a:rPr>
              <a:t>yeni çıkan bir ürünse </a:t>
            </a:r>
            <a:r>
              <a:rPr lang="tr-TR" dirty="0" smtClean="0">
                <a:solidFill>
                  <a:srgbClr val="292934"/>
                </a:solidFill>
              </a:rPr>
              <a:t>bu ürüne ayrılacak olan </a:t>
            </a:r>
            <a:r>
              <a:rPr lang="tr-TR" b="1" dirty="0" smtClean="0">
                <a:solidFill>
                  <a:srgbClr val="292934"/>
                </a:solidFill>
              </a:rPr>
              <a:t>bütçe diğer ürünlere ayrılacak olan bütçelere oranla daha büyük</a:t>
            </a:r>
            <a:r>
              <a:rPr lang="tr-TR" dirty="0" smtClean="0">
                <a:solidFill>
                  <a:srgbClr val="292934"/>
                </a:solidFill>
              </a:rPr>
              <a:t> olacaktır.</a:t>
            </a:r>
            <a:endParaRPr lang="tr-TR" dirty="0">
              <a:solidFill>
                <a:srgbClr val="29293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96856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Ürün Hayat Eğrisi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u="sng" dirty="0" smtClean="0">
                <a:solidFill>
                  <a:srgbClr val="FF0000"/>
                </a:solidFill>
              </a:rPr>
              <a:t>Olgunluk Dönemi: </a:t>
            </a:r>
            <a:r>
              <a:rPr lang="tr-TR" b="1" dirty="0" smtClean="0"/>
              <a:t>Satışlar ve karlardaki hızlı artışlar azalır</a:t>
            </a:r>
            <a:r>
              <a:rPr lang="tr-TR" dirty="0" smtClean="0"/>
              <a:t>. Ürün satışları azalmaya başlar.  Kar azalan oranda artmaya devam eder. </a:t>
            </a:r>
          </a:p>
          <a:p>
            <a:r>
              <a:rPr lang="tr-TR" dirty="0" smtClean="0"/>
              <a:t>Bir çok marka piyasaya girdiği için şiddetli </a:t>
            </a:r>
            <a:r>
              <a:rPr lang="tr-TR" b="1" dirty="0" smtClean="0"/>
              <a:t>rekabet</a:t>
            </a:r>
            <a:r>
              <a:rPr lang="tr-TR" dirty="0" smtClean="0"/>
              <a:t> vardır.  Zayıf rakipler piyasadan çekilir ya da karlılıklarını kaybederler. </a:t>
            </a:r>
            <a:endParaRPr lang="tr-TR" dirty="0"/>
          </a:p>
          <a:p>
            <a:r>
              <a:rPr lang="tr-TR" b="1" u="sng" dirty="0" smtClean="0">
                <a:solidFill>
                  <a:srgbClr val="FF0000"/>
                </a:solidFill>
              </a:rPr>
              <a:t>Gerileme </a:t>
            </a:r>
            <a:r>
              <a:rPr lang="tr-TR" b="1" u="sng" dirty="0">
                <a:solidFill>
                  <a:srgbClr val="FF0000"/>
                </a:solidFill>
              </a:rPr>
              <a:t>(Düşüş) </a:t>
            </a:r>
            <a:r>
              <a:rPr lang="tr-TR" b="1" u="sng" dirty="0" err="1">
                <a:solidFill>
                  <a:srgbClr val="FF0000"/>
                </a:solidFill>
              </a:rPr>
              <a:t>Dönemi:</a:t>
            </a:r>
            <a:r>
              <a:rPr lang="tr-TR" dirty="0" err="1"/>
              <a:t>Bu</a:t>
            </a:r>
            <a:r>
              <a:rPr lang="tr-TR" dirty="0"/>
              <a:t> dönemde </a:t>
            </a:r>
            <a:r>
              <a:rPr lang="tr-TR" b="1" dirty="0"/>
              <a:t>satışlardaki düşme hızlanır.</a:t>
            </a:r>
            <a:r>
              <a:rPr lang="tr-TR" dirty="0"/>
              <a:t> </a:t>
            </a:r>
            <a:r>
              <a:rPr lang="tr-TR" dirty="0" smtClean="0"/>
              <a:t>Yeni </a:t>
            </a:r>
            <a:r>
              <a:rPr lang="tr-TR" dirty="0" smtClean="0"/>
              <a:t>ürünler</a:t>
            </a:r>
            <a:r>
              <a:rPr lang="tr-TR" dirty="0" smtClean="0"/>
              <a:t> </a:t>
            </a:r>
            <a:r>
              <a:rPr lang="tr-TR" dirty="0"/>
              <a:t>pazarda ilgi görürler. </a:t>
            </a:r>
            <a:endParaRPr lang="tr-TR" dirty="0" smtClean="0"/>
          </a:p>
          <a:p>
            <a:r>
              <a:rPr lang="tr-TR" dirty="0" smtClean="0"/>
              <a:t>Az </a:t>
            </a:r>
            <a:r>
              <a:rPr lang="tr-TR" dirty="0"/>
              <a:t>sayıda markaya bağlı olan müşterilerin </a:t>
            </a:r>
            <a:r>
              <a:rPr lang="tr-TR" dirty="0" smtClean="0"/>
              <a:t>ürünü satın </a:t>
            </a:r>
            <a:r>
              <a:rPr lang="tr-TR" dirty="0"/>
              <a:t>almaya devam ettiği pazarda, </a:t>
            </a:r>
            <a:r>
              <a:rPr lang="tr-TR" dirty="0" smtClean="0"/>
              <a:t>karlardaki </a:t>
            </a:r>
            <a:r>
              <a:rPr lang="tr-TR" dirty="0"/>
              <a:t>düşme daha da hızlanır. </a:t>
            </a:r>
            <a:endParaRPr lang="tr-TR" dirty="0" smtClean="0"/>
          </a:p>
          <a:p>
            <a:r>
              <a:rPr lang="tr-TR" dirty="0" smtClean="0"/>
              <a:t>Müşterilerin beğenileri </a:t>
            </a:r>
            <a:r>
              <a:rPr lang="tr-TR" dirty="0"/>
              <a:t>ikame mallara yönelmiştir. </a:t>
            </a:r>
          </a:p>
        </p:txBody>
      </p:sp>
    </p:spTree>
    <p:extLst>
      <p:ext uri="{BB962C8B-B14F-4D97-AF65-F5344CB8AC3E}">
        <p14:creationId xmlns:p14="http://schemas.microsoft.com/office/powerpoint/2010/main" val="16115020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243408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5-Nokta Yıldız 3"/>
          <p:cNvSpPr/>
          <p:nvPr/>
        </p:nvSpPr>
        <p:spPr>
          <a:xfrm>
            <a:off x="3419872" y="5013176"/>
            <a:ext cx="216024" cy="216024"/>
          </a:xfrm>
          <a:prstGeom prst="star5">
            <a:avLst/>
          </a:prstGeom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-Nokta Yıldız 5"/>
          <p:cNvSpPr/>
          <p:nvPr/>
        </p:nvSpPr>
        <p:spPr>
          <a:xfrm>
            <a:off x="5004048" y="4955588"/>
            <a:ext cx="216024" cy="216024"/>
          </a:xfrm>
          <a:prstGeom prst="star5">
            <a:avLst/>
          </a:prstGeom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5-Nokta Yıldız 6"/>
          <p:cNvSpPr/>
          <p:nvPr/>
        </p:nvSpPr>
        <p:spPr>
          <a:xfrm>
            <a:off x="7236296" y="4437112"/>
            <a:ext cx="216024" cy="216024"/>
          </a:xfrm>
          <a:prstGeom prst="star5">
            <a:avLst/>
          </a:prstGeom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5-Nokta Yıldız 7"/>
          <p:cNvSpPr/>
          <p:nvPr/>
        </p:nvSpPr>
        <p:spPr>
          <a:xfrm>
            <a:off x="8532440" y="4429294"/>
            <a:ext cx="216024" cy="216024"/>
          </a:xfrm>
          <a:prstGeom prst="star5">
            <a:avLst/>
          </a:prstGeom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27488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Reklam Bütçesini Etkileyen Faktörler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 startAt="2"/>
            </a:pPr>
            <a:r>
              <a:rPr lang="tr-TR" b="1" u="sng" dirty="0">
                <a:solidFill>
                  <a:srgbClr val="FF0000"/>
                </a:solidFill>
              </a:rPr>
              <a:t>Pazar Payı: </a:t>
            </a:r>
            <a:r>
              <a:rPr lang="tr-TR" dirty="0" smtClean="0"/>
              <a:t>Ürünler piyasada sahip oldukları paydır. </a:t>
            </a:r>
          </a:p>
          <a:p>
            <a:r>
              <a:rPr lang="tr-TR" dirty="0" smtClean="0"/>
              <a:t>Ürünü satış miktarının piyasadaki aynı nitelikteki ürün satışlarına oranıyla hesaplanır. </a:t>
            </a:r>
          </a:p>
          <a:p>
            <a:r>
              <a:rPr lang="tr-TR" b="1" dirty="0" smtClean="0"/>
              <a:t>Yeni giren işletmelerin </a:t>
            </a:r>
            <a:r>
              <a:rPr lang="tr-TR" dirty="0" smtClean="0"/>
              <a:t>Pazar payları daha düşüktür. Bu firmaların rakipleriyle rekabet edebilmeleri ve Pazar paylarını arttırmaları için </a:t>
            </a:r>
            <a:r>
              <a:rPr lang="tr-TR" b="1" dirty="0" smtClean="0"/>
              <a:t>daha fazla reklam yapmaları gerekmektedir. </a:t>
            </a:r>
          </a:p>
          <a:p>
            <a:r>
              <a:rPr lang="tr-TR" dirty="0" smtClean="0"/>
              <a:t>Piyasaya önceden girip, </a:t>
            </a:r>
            <a:r>
              <a:rPr lang="tr-TR" b="1" i="1" dirty="0" smtClean="0"/>
              <a:t>yer edinmiş bir firma ise yeni bir üretse dahi yeni firmalara oranla daha az bir reklam harcaması yapar. </a:t>
            </a:r>
            <a:endParaRPr lang="tr-TR" b="1" i="1" dirty="0"/>
          </a:p>
        </p:txBody>
      </p:sp>
    </p:spTree>
    <p:extLst>
      <p:ext uri="{BB962C8B-B14F-4D97-AF65-F5344CB8AC3E}">
        <p14:creationId xmlns:p14="http://schemas.microsoft.com/office/powerpoint/2010/main" val="4622557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Reklam Bütçesini Etkileyen Faktörler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 startAt="3"/>
            </a:pPr>
            <a:r>
              <a:rPr lang="tr-TR" b="1" u="sng" dirty="0">
                <a:solidFill>
                  <a:srgbClr val="FF0000"/>
                </a:solidFill>
              </a:rPr>
              <a:t>Rekabet: </a:t>
            </a:r>
          </a:p>
          <a:p>
            <a:r>
              <a:rPr lang="tr-TR" dirty="0" smtClean="0"/>
              <a:t>Eğer </a:t>
            </a:r>
            <a:r>
              <a:rPr lang="tr-TR" b="1" dirty="0" smtClean="0"/>
              <a:t>rekabet fazla ise</a:t>
            </a:r>
            <a:r>
              <a:rPr lang="tr-TR" dirty="0" smtClean="0"/>
              <a:t>, işletmelerin pazarda </a:t>
            </a:r>
            <a:r>
              <a:rPr lang="tr-TR" b="1" dirty="0" smtClean="0"/>
              <a:t>tutunabilmeleri daha zordur</a:t>
            </a:r>
            <a:r>
              <a:rPr lang="tr-TR" dirty="0" smtClean="0"/>
              <a:t>. </a:t>
            </a:r>
          </a:p>
          <a:p>
            <a:r>
              <a:rPr lang="tr-TR" dirty="0" smtClean="0"/>
              <a:t>Bu durumda </a:t>
            </a:r>
            <a:r>
              <a:rPr lang="tr-TR" i="1" dirty="0" smtClean="0"/>
              <a:t>firmalar hem ürettikleri ürünlerle hem de yaptıkları reklamlarla rekabet halinde olurlar</a:t>
            </a:r>
            <a:r>
              <a:rPr lang="tr-TR" dirty="0" smtClean="0"/>
              <a:t>. </a:t>
            </a:r>
          </a:p>
          <a:p>
            <a:r>
              <a:rPr lang="tr-TR" dirty="0" smtClean="0"/>
              <a:t>Rakiplerle baş edebilmek için</a:t>
            </a:r>
            <a:r>
              <a:rPr lang="tr-TR" i="1" dirty="0" smtClean="0">
                <a:solidFill>
                  <a:srgbClr val="3366FF"/>
                </a:solidFill>
              </a:rPr>
              <a:t> daha iyi nitelikte ürün üretmek, hem de üretilenleri reklam kanalıyla tüketicilere duyurmak gereklidir</a:t>
            </a:r>
            <a:r>
              <a:rPr lang="tr-TR" dirty="0" smtClean="0"/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471969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Reklam Bütçesini Etkileyen Faktörler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 startAt="4"/>
            </a:pPr>
            <a:r>
              <a:rPr lang="tr-TR" b="1" u="sng" dirty="0">
                <a:solidFill>
                  <a:srgbClr val="FF0000"/>
                </a:solidFill>
              </a:rPr>
              <a:t>Reklam Sıklığı:</a:t>
            </a:r>
          </a:p>
          <a:p>
            <a:r>
              <a:rPr lang="tr-TR" dirty="0" smtClean="0"/>
              <a:t>Ne kadar sık reklam, o kadar çok harcama…</a:t>
            </a:r>
          </a:p>
          <a:p>
            <a:r>
              <a:rPr lang="tr-TR" b="1" dirty="0" smtClean="0"/>
              <a:t>Reklam sıklığı 2 şekilde değerlendirilir:</a:t>
            </a:r>
          </a:p>
          <a:p>
            <a:pPr marL="731520" lvl="1" indent="-457200">
              <a:buFont typeface="+mj-lt"/>
              <a:buAutoNum type="arabicPeriod"/>
            </a:pPr>
            <a:r>
              <a:rPr lang="tr-TR" b="1" i="1" dirty="0" smtClean="0"/>
              <a:t>Tek bir reklam yapıp bunun ilgili medyalarda sıkça verilmesi</a:t>
            </a:r>
            <a:r>
              <a:rPr lang="tr-TR" dirty="0" smtClean="0"/>
              <a:t>, bunda reklamın yapım maliyeti değişmez. Fakat, </a:t>
            </a:r>
            <a:r>
              <a:rPr lang="tr-TR" b="1" i="1" dirty="0" smtClean="0">
                <a:solidFill>
                  <a:srgbClr val="FF0000"/>
                </a:solidFill>
              </a:rPr>
              <a:t>reklam sık yayınlandığı için yayın maliyeti artar. </a:t>
            </a:r>
          </a:p>
          <a:p>
            <a:pPr marL="731520" lvl="1" indent="-457200">
              <a:buFont typeface="+mj-lt"/>
              <a:buAutoNum type="arabicPeriod"/>
            </a:pPr>
            <a:r>
              <a:rPr lang="tr-TR" b="1" i="1" dirty="0" smtClean="0"/>
              <a:t>Ürün için değişik reklamlar yapılıp bunların ilgili reklam medyalarında gösterilmesidir. </a:t>
            </a:r>
            <a:r>
              <a:rPr lang="tr-TR" b="1" i="1" dirty="0" smtClean="0">
                <a:solidFill>
                  <a:srgbClr val="FF0000"/>
                </a:solidFill>
              </a:rPr>
              <a:t>Hem reklam yapım maliyeti, hem sıkça yayınlanacağı için yayın maliyeti artar. </a:t>
            </a:r>
          </a:p>
          <a:p>
            <a:r>
              <a:rPr lang="tr-TR" dirty="0" smtClean="0"/>
              <a:t>Reklamın sıklığı, ayrılan reklam bütçesiyle doğru orantılıdır.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60241512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Reklam Kuralları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130000"/>
              </a:lnSpc>
            </a:pPr>
            <a:r>
              <a:rPr lang="tr-TR" sz="3200" b="1" dirty="0" smtClean="0"/>
              <a:t>Uluslararası Reklam Kuralları </a:t>
            </a:r>
          </a:p>
          <a:p>
            <a:pPr algn="ctr">
              <a:lnSpc>
                <a:spcPct val="130000"/>
              </a:lnSpc>
            </a:pPr>
            <a:r>
              <a:rPr lang="tr-TR" sz="3200" b="1" dirty="0" smtClean="0"/>
              <a:t>Türkiye’de Reklam Kuralları</a:t>
            </a:r>
          </a:p>
          <a:p>
            <a:endParaRPr lang="tr-TR" b="1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2673821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Reklam Özdenetim Kurulu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solidFill>
                  <a:prstClr val="black"/>
                </a:solidFill>
                <a:latin typeface="ArialMT"/>
              </a:rPr>
              <a:t>Reklamcılar Derneği ve </a:t>
            </a:r>
            <a:r>
              <a:rPr lang="tr-TR" dirty="0" smtClean="0">
                <a:solidFill>
                  <a:prstClr val="black"/>
                </a:solidFill>
                <a:latin typeface="ArialMT"/>
              </a:rPr>
              <a:t>Reklam verenler </a:t>
            </a:r>
            <a:r>
              <a:rPr lang="tr-TR" dirty="0">
                <a:solidFill>
                  <a:prstClr val="black"/>
                </a:solidFill>
                <a:latin typeface="ArialMT"/>
              </a:rPr>
              <a:t>Derneği üyeleri ile medya temsilcilerinin, dürüst olmayan reklamlara karşı oluşturdukları Reklam Özdenetim Kurulu (RÖK), 1994 yılından beri Uluslararası Reklam Uygulama </a:t>
            </a:r>
            <a:r>
              <a:rPr lang="tr-TR" dirty="0" err="1">
                <a:solidFill>
                  <a:prstClr val="black"/>
                </a:solidFill>
                <a:latin typeface="ArialMT"/>
              </a:rPr>
              <a:t>Esasları’na</a:t>
            </a:r>
            <a:r>
              <a:rPr lang="tr-TR" dirty="0">
                <a:solidFill>
                  <a:prstClr val="black"/>
                </a:solidFill>
                <a:latin typeface="ArialMT"/>
              </a:rPr>
              <a:t> aykırı bulduğu reklamların düzeltilmesini ya da yayınlanmamasını </a:t>
            </a:r>
            <a:r>
              <a:rPr lang="tr-TR" dirty="0" smtClean="0">
                <a:solidFill>
                  <a:prstClr val="black"/>
                </a:solidFill>
                <a:latin typeface="ArialMT"/>
              </a:rPr>
              <a:t>reklam verenlerinden </a:t>
            </a:r>
            <a:r>
              <a:rPr lang="tr-TR" dirty="0">
                <a:solidFill>
                  <a:prstClr val="black"/>
                </a:solidFill>
                <a:latin typeface="ArialMT"/>
              </a:rPr>
              <a:t>rica etmektedir. </a:t>
            </a:r>
            <a:endParaRPr lang="tr-TR" dirty="0" smtClean="0">
              <a:solidFill>
                <a:prstClr val="black"/>
              </a:solidFill>
              <a:latin typeface="ArialMT"/>
            </a:endParaRPr>
          </a:p>
          <a:p>
            <a:r>
              <a:rPr lang="tr-TR" dirty="0" err="1" smtClean="0">
                <a:solidFill>
                  <a:prstClr val="black"/>
                </a:solidFill>
                <a:latin typeface="ArialMT"/>
              </a:rPr>
              <a:t>RÖK’ün</a:t>
            </a:r>
            <a:r>
              <a:rPr lang="tr-TR" dirty="0" smtClean="0">
                <a:solidFill>
                  <a:prstClr val="black"/>
                </a:solidFill>
                <a:latin typeface="ArialMT"/>
              </a:rPr>
              <a:t> </a:t>
            </a:r>
            <a:r>
              <a:rPr lang="tr-TR" dirty="0">
                <a:solidFill>
                  <a:prstClr val="black"/>
                </a:solidFill>
                <a:latin typeface="ArialMT"/>
              </a:rPr>
              <a:t>bu hizmeti aynı zamanda </a:t>
            </a:r>
            <a:r>
              <a:rPr lang="tr-TR" dirty="0" smtClean="0">
                <a:solidFill>
                  <a:prstClr val="black"/>
                </a:solidFill>
                <a:latin typeface="ArialMT"/>
              </a:rPr>
              <a:t>reklam verenlere </a:t>
            </a:r>
            <a:r>
              <a:rPr lang="tr-TR" dirty="0">
                <a:solidFill>
                  <a:prstClr val="black"/>
                </a:solidFill>
                <a:latin typeface="ArialMT"/>
              </a:rPr>
              <a:t>ve medyaya tavsiye niteliğindedir. Bunu yasal bir zorunluluğa dayanarak değil, kamuoyuna yaptığı taahhüt gereği ve topluma karşı sorumluluğunun bilincindeki </a:t>
            </a:r>
            <a:r>
              <a:rPr lang="tr-TR" dirty="0" smtClean="0">
                <a:solidFill>
                  <a:prstClr val="black"/>
                </a:solidFill>
                <a:latin typeface="ArialMT"/>
              </a:rPr>
              <a:t>reklam verenlerin </a:t>
            </a:r>
            <a:r>
              <a:rPr lang="tr-TR" dirty="0">
                <a:solidFill>
                  <a:prstClr val="black"/>
                </a:solidFill>
                <a:latin typeface="ArialMT"/>
              </a:rPr>
              <a:t>sağduyusuna güvenerek yapmaktadır.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74095857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Reklam Özdenetim Kurulu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Reklamın doğru, dürüst ve başka ürünlerin kötülememesi adına </a:t>
            </a:r>
            <a:r>
              <a:rPr lang="tr-TR" b="1" dirty="0" smtClean="0"/>
              <a:t>oto kontrol </a:t>
            </a:r>
            <a:r>
              <a:rPr lang="tr-TR" dirty="0" smtClean="0"/>
              <a:t>özelliği taşır.</a:t>
            </a:r>
          </a:p>
          <a:p>
            <a:r>
              <a:rPr lang="tr-TR" dirty="0"/>
              <a:t>Reklam veren, reklam ajansı ve mecra </a:t>
            </a:r>
            <a:r>
              <a:rPr lang="tr-TR" dirty="0" smtClean="0"/>
              <a:t>üçlüsü;</a:t>
            </a:r>
          </a:p>
          <a:p>
            <a:pPr lvl="1"/>
            <a:r>
              <a:rPr lang="tr-TR" dirty="0" smtClean="0"/>
              <a:t> </a:t>
            </a:r>
            <a:r>
              <a:rPr lang="tr-TR" dirty="0"/>
              <a:t>T</a:t>
            </a:r>
            <a:r>
              <a:rPr lang="tr-TR" dirty="0" smtClean="0"/>
              <a:t>üketiciye karşı toplumsal sorumluluk taşır </a:t>
            </a:r>
          </a:p>
          <a:p>
            <a:pPr lvl="1"/>
            <a:r>
              <a:rPr lang="tr-TR" dirty="0" smtClean="0"/>
              <a:t> Tüketici kurumu kavramına sahip çıkılmasının uzun vadede bu  3’lünün çıkarıdır</a:t>
            </a:r>
          </a:p>
          <a:p>
            <a:pPr lvl="1"/>
            <a:r>
              <a:rPr lang="tr-TR" dirty="0" smtClean="0"/>
              <a:t>Pazarlama iletişimi uluslararası kaynaklara dayanan kurallara göre yürütülür ve sürekliliği sağlanır</a:t>
            </a:r>
          </a:p>
          <a:p>
            <a:pPr lvl="1"/>
            <a:r>
              <a:rPr lang="tr-TR" dirty="0" smtClean="0"/>
              <a:t>Özdenetim bilinci yerleşmelidir</a:t>
            </a:r>
          </a:p>
          <a:p>
            <a:pPr lvl="1"/>
            <a:r>
              <a:rPr lang="tr-TR" dirty="0" smtClean="0"/>
              <a:t>Kurallara aykırı reklam kamu denetimine gerek kalmadan reklam veren, reklam ajansı, mecra üçlüsünün özdenetimi ile durdurulması ve ya düzeltilmesidir.</a:t>
            </a:r>
          </a:p>
        </p:txBody>
      </p:sp>
    </p:spTree>
    <p:extLst>
      <p:ext uri="{BB962C8B-B14F-4D97-AF65-F5344CB8AC3E}">
        <p14:creationId xmlns:p14="http://schemas.microsoft.com/office/powerpoint/2010/main" val="354850971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Reklam Özdenetim Kurulu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tr-TR" dirty="0" smtClean="0"/>
              <a:t>Reklamlar </a:t>
            </a:r>
            <a:r>
              <a:rPr lang="tr-TR" b="1" dirty="0" smtClean="0"/>
              <a:t>kamu otoritelerince yayımlanan yönetmelik, genelde, tebliğ gibi kurallara da uymalıdır</a:t>
            </a:r>
            <a:r>
              <a:rPr lang="tr-TR" dirty="0" smtClean="0"/>
              <a:t>.</a:t>
            </a:r>
          </a:p>
          <a:p>
            <a:pPr>
              <a:lnSpc>
                <a:spcPct val="120000"/>
              </a:lnSpc>
            </a:pPr>
            <a:r>
              <a:rPr lang="tr-TR" b="1" dirty="0" smtClean="0"/>
              <a:t>Ürünün sahip olmadığı bir özelliğin reklamlarda var gibi gösterilmesi yanıltıcıdır</a:t>
            </a:r>
            <a:r>
              <a:rPr lang="tr-TR" dirty="0" smtClean="0"/>
              <a:t>.</a:t>
            </a:r>
          </a:p>
          <a:p>
            <a:pPr>
              <a:lnSpc>
                <a:spcPct val="120000"/>
              </a:lnSpc>
            </a:pPr>
            <a:r>
              <a:rPr lang="tr-TR" dirty="0" smtClean="0"/>
              <a:t>Eğer ürün rakibinden her zaman üstün olduğunu iddia ediyorsa, </a:t>
            </a:r>
            <a:r>
              <a:rPr lang="tr-TR" b="1" dirty="0" smtClean="0"/>
              <a:t>ürün her koşulda rakibinden daha iyi olduğunu kanıtlaması gerekir</a:t>
            </a:r>
            <a:r>
              <a:rPr lang="tr-TR" dirty="0" smtClean="0"/>
              <a:t>. </a:t>
            </a:r>
          </a:p>
          <a:p>
            <a:pPr>
              <a:lnSpc>
                <a:spcPct val="120000"/>
              </a:lnSpc>
            </a:pPr>
            <a:r>
              <a:rPr lang="tr-TR" dirty="0" smtClean="0"/>
              <a:t>Rakip ürünün kendisi ve ya ambalajı üzerinde </a:t>
            </a:r>
            <a:r>
              <a:rPr lang="tr-TR" b="1" dirty="0" smtClean="0"/>
              <a:t>marka belirtilmese de gösterilemez.</a:t>
            </a:r>
          </a:p>
        </p:txBody>
      </p:sp>
    </p:spTree>
    <p:extLst>
      <p:ext uri="{BB962C8B-B14F-4D97-AF65-F5344CB8AC3E}">
        <p14:creationId xmlns:p14="http://schemas.microsoft.com/office/powerpoint/2010/main" val="1618535167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Reklam Özdenetim Kurulu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tr-TR" dirty="0"/>
              <a:t>Ürün karşılaştırması yapılıyorsa, ‘</a:t>
            </a:r>
            <a:r>
              <a:rPr lang="tr-TR" b="1" dirty="0"/>
              <a:t>diğer’</a:t>
            </a:r>
            <a:r>
              <a:rPr lang="tr-TR" dirty="0"/>
              <a:t> olarak değil ‘</a:t>
            </a:r>
            <a:r>
              <a:rPr lang="tr-TR" b="1" dirty="0"/>
              <a:t>sıradan</a:t>
            </a:r>
            <a:r>
              <a:rPr lang="tr-TR" dirty="0"/>
              <a:t>’ tanımlaması tercih edilmelidir.</a:t>
            </a:r>
          </a:p>
          <a:p>
            <a:pPr>
              <a:lnSpc>
                <a:spcPct val="120000"/>
              </a:lnSpc>
            </a:pPr>
            <a:r>
              <a:rPr lang="tr-TR" dirty="0"/>
              <a:t>Rakip ürüne ve ya atıfta bulunurken </a:t>
            </a:r>
            <a:r>
              <a:rPr lang="tr-TR" b="1" dirty="0"/>
              <a:t>kötüleme sınırına </a:t>
            </a:r>
            <a:r>
              <a:rPr lang="tr-TR" dirty="0"/>
              <a:t>varmadıkça serbesttir.</a:t>
            </a:r>
          </a:p>
          <a:p>
            <a:pPr>
              <a:lnSpc>
                <a:spcPct val="120000"/>
              </a:lnSpc>
            </a:pPr>
            <a:r>
              <a:rPr lang="tr-TR" dirty="0"/>
              <a:t>Bir markanın uzun yıllar kullandığı </a:t>
            </a:r>
            <a:r>
              <a:rPr lang="tr-TR" b="1" dirty="0"/>
              <a:t>slogan, reklam düzeni, görseli başka bir marka için kullanılması haksız yararlanmaya yol açar.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104637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Reklam Yönetiminin Görevleri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 startAt="4"/>
            </a:pPr>
            <a:r>
              <a:rPr lang="tr-TR" u="sng" dirty="0">
                <a:solidFill>
                  <a:srgbClr val="800000"/>
                </a:solidFill>
              </a:rPr>
              <a:t>Yaratıcı Strateji Belirleme</a:t>
            </a:r>
            <a:r>
              <a:rPr lang="tr-TR" dirty="0" smtClean="0"/>
              <a:t>: Reklamda </a:t>
            </a:r>
            <a:r>
              <a:rPr lang="tr-TR" b="1" dirty="0" smtClean="0"/>
              <a:t>verilmek istenen mesaj belirlenir</a:t>
            </a:r>
            <a:r>
              <a:rPr lang="tr-TR" dirty="0" smtClean="0"/>
              <a:t>. </a:t>
            </a:r>
          </a:p>
          <a:p>
            <a:r>
              <a:rPr lang="tr-TR" dirty="0" smtClean="0"/>
              <a:t>Verilecek olan mesaj, işletme politikalarına ve ürünün özelliklerine göre saptanır. </a:t>
            </a:r>
          </a:p>
        </p:txBody>
      </p:sp>
    </p:spTree>
    <p:extLst>
      <p:ext uri="{BB962C8B-B14F-4D97-AF65-F5344CB8AC3E}">
        <p14:creationId xmlns:p14="http://schemas.microsoft.com/office/powerpoint/2010/main" val="11796856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hlinkClick r:id="rId2"/>
              </a:rPr>
              <a:t>https://www.youtube.com/watch?v</a:t>
            </a:r>
            <a:r>
              <a:rPr lang="tr-TR">
                <a:hlinkClick r:id="rId2"/>
              </a:rPr>
              <a:t>=9W</a:t>
            </a:r>
            <a:r>
              <a:rPr lang="tr-TR">
                <a:hlinkClick r:id="rId2"/>
              </a:rPr>
              <a:t>-</a:t>
            </a:r>
            <a:r>
              <a:rPr lang="tr-TR" smtClean="0">
                <a:hlinkClick r:id="rId2"/>
              </a:rPr>
              <a:t>5UHE6xEE</a:t>
            </a:r>
            <a:endParaRPr lang="tr-TR" smtClean="0"/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87203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Reklam Yönetiminin Görevleri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 startAt="5"/>
            </a:pPr>
            <a:r>
              <a:rPr lang="tr-TR" u="sng" dirty="0">
                <a:solidFill>
                  <a:srgbClr val="800000"/>
                </a:solidFill>
              </a:rPr>
              <a:t>Reklam Medyasının Seçimi</a:t>
            </a:r>
            <a:r>
              <a:rPr lang="tr-TR" dirty="0"/>
              <a:t>: Ürün ve ya hizmetine tanıtımına en uygun medyanın belirlenmesidir. </a:t>
            </a:r>
          </a:p>
          <a:p>
            <a:pPr lvl="1"/>
            <a:r>
              <a:rPr lang="tr-TR" dirty="0" err="1"/>
              <a:t>Örn</a:t>
            </a:r>
            <a:r>
              <a:rPr lang="tr-TR" dirty="0"/>
              <a:t>. Sadece televizyon kullanılması olabildiği gibi, radyo, </a:t>
            </a:r>
            <a:r>
              <a:rPr lang="tr-TR" dirty="0" err="1"/>
              <a:t>tv</a:t>
            </a:r>
            <a:r>
              <a:rPr lang="tr-TR" dirty="0"/>
              <a:t> ve gazete gibi birde fazla reklam medyası da bir arada kullanılabilir. </a:t>
            </a:r>
            <a:endParaRPr lang="tr-TR" dirty="0" smtClean="0"/>
          </a:p>
          <a:p>
            <a:pPr lvl="1"/>
            <a:endParaRPr lang="tr-TR" dirty="0"/>
          </a:p>
          <a:p>
            <a:pPr marL="274320" lvl="1" indent="0">
              <a:buNone/>
            </a:pPr>
            <a:endParaRPr lang="tr-TR" dirty="0"/>
          </a:p>
          <a:p>
            <a:pPr marL="457200" indent="-457200">
              <a:buFont typeface="+mj-lt"/>
              <a:buAutoNum type="arabicPeriod" startAt="6"/>
            </a:pPr>
            <a:r>
              <a:rPr lang="tr-TR" u="sng" dirty="0">
                <a:solidFill>
                  <a:srgbClr val="800000"/>
                </a:solidFill>
              </a:rPr>
              <a:t>Reklam Etkinliğinin Değerlendirilmesi</a:t>
            </a:r>
            <a:r>
              <a:rPr lang="tr-TR" dirty="0"/>
              <a:t>: Reklamın </a:t>
            </a:r>
            <a:r>
              <a:rPr lang="tr-TR" b="1" dirty="0"/>
              <a:t>izleyici üzerinde istenilen etkiyi yapıp yapmadığının belirlenmesi </a:t>
            </a:r>
            <a:r>
              <a:rPr lang="tr-TR" dirty="0"/>
              <a:t>adına yapılan çalışmadır.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796856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Yaratıcı Strateji nasıl gerçekleşir?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tr-TR" dirty="0" smtClean="0"/>
              <a:t>Yaratıcılık Süreci:</a:t>
            </a:r>
          </a:p>
          <a:p>
            <a:pPr algn="ctr"/>
            <a:r>
              <a:rPr lang="tr-TR" b="1" dirty="0" smtClean="0"/>
              <a:t>İhtiyacın tanınması</a:t>
            </a:r>
          </a:p>
          <a:p>
            <a:pPr algn="ctr"/>
            <a:r>
              <a:rPr lang="tr-TR" b="1" dirty="0" smtClean="0"/>
              <a:t>Bilginin toplanması</a:t>
            </a:r>
          </a:p>
          <a:p>
            <a:pPr algn="ctr"/>
            <a:r>
              <a:rPr lang="tr-TR" b="1" dirty="0" smtClean="0"/>
              <a:t>Bu bilgiyi işleyen düşünce etkinliği</a:t>
            </a:r>
          </a:p>
          <a:p>
            <a:pPr algn="ctr"/>
            <a:r>
              <a:rPr lang="tr-TR" b="1" dirty="0" smtClean="0"/>
              <a:t>Çözümlerin tasarlanması</a:t>
            </a:r>
          </a:p>
          <a:p>
            <a:pPr algn="ctr"/>
            <a:r>
              <a:rPr lang="tr-TR" b="1" dirty="0" smtClean="0"/>
              <a:t>Doğrulama </a:t>
            </a:r>
          </a:p>
          <a:p>
            <a:pPr algn="ctr"/>
            <a:r>
              <a:rPr lang="tr-TR" b="1" dirty="0" smtClean="0"/>
              <a:t>Uygulamaya konma</a:t>
            </a:r>
          </a:p>
          <a:p>
            <a:pPr algn="ctr"/>
            <a:endParaRPr lang="tr-TR" sz="1800" dirty="0"/>
          </a:p>
          <a:p>
            <a:pPr lvl="8" algn="ctr"/>
            <a:r>
              <a:rPr lang="tr-TR" sz="1800" dirty="0" err="1" smtClean="0"/>
              <a:t>Rouquette</a:t>
            </a:r>
            <a:r>
              <a:rPr lang="tr-TR" sz="1800" dirty="0" smtClean="0"/>
              <a:t>, 1994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42617577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443</TotalTime>
  <Words>3852</Words>
  <Application>Microsoft Macintosh PowerPoint</Application>
  <PresentationFormat>On-screen Show (4:3)</PresentationFormat>
  <Paragraphs>432</Paragraphs>
  <Slides>70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70</vt:i4>
      </vt:variant>
    </vt:vector>
  </HeadingPairs>
  <TitlesOfParts>
    <vt:vector size="71" baseType="lpstr">
      <vt:lpstr>Clarity</vt:lpstr>
      <vt:lpstr>Reklam Yönetimi </vt:lpstr>
      <vt:lpstr>Reklam Yönetimi</vt:lpstr>
      <vt:lpstr>Reklam Yönetiminin Görevleri</vt:lpstr>
      <vt:lpstr>Reklam Yönetiminin Görevleri</vt:lpstr>
      <vt:lpstr>Reklam Yönetiminin Görevleri</vt:lpstr>
      <vt:lpstr>Reklam Yönetiminin Görevleri</vt:lpstr>
      <vt:lpstr>Reklam Yönetiminin Görevleri</vt:lpstr>
      <vt:lpstr>Reklam Yönetiminin Görevleri</vt:lpstr>
      <vt:lpstr>Yaratıcı Strateji nasıl gerçekleşir?</vt:lpstr>
      <vt:lpstr>Yaratıcı Strateji nasıl gerçekleşir?</vt:lpstr>
      <vt:lpstr>Yaratıcı Strateji nasıl gerçekleşir?</vt:lpstr>
      <vt:lpstr>Yaratıcı Strateji nasıl gerçekleşir?</vt:lpstr>
      <vt:lpstr>Yaratıcı Strateji nasıl gerçekleşir?</vt:lpstr>
      <vt:lpstr>Yaratıcı Strateji nasıl gerçekleşir?</vt:lpstr>
      <vt:lpstr>Yaratıcı Strateji nasıl gerçekleşir?</vt:lpstr>
      <vt:lpstr>Yaratıcı Strateji nasıl gerçekleşir?</vt:lpstr>
      <vt:lpstr>Reklam Planlaması</vt:lpstr>
      <vt:lpstr>Reklam Planlaması</vt:lpstr>
      <vt:lpstr>Reklam Planlaması</vt:lpstr>
      <vt:lpstr>Reklam Planlamasının Öğeleri</vt:lpstr>
      <vt:lpstr>Reklam Planlamasının Öğeleri</vt:lpstr>
      <vt:lpstr>Reklam Planlamasının Öğeleri</vt:lpstr>
      <vt:lpstr>Reklam Planlamasının Öğeleri</vt:lpstr>
      <vt:lpstr>Reklam Planlamasının Öğeleri</vt:lpstr>
      <vt:lpstr>Reklam Planlamasının Öğeleri</vt:lpstr>
      <vt:lpstr>Reklamın Hedefleri</vt:lpstr>
      <vt:lpstr>Reklamın Hedefleri</vt:lpstr>
      <vt:lpstr>PowerPoint Presentation</vt:lpstr>
      <vt:lpstr>İş Hedefleri</vt:lpstr>
      <vt:lpstr>Pazarlama Hedefleri</vt:lpstr>
      <vt:lpstr>Pazarlama Stratejisi</vt:lpstr>
      <vt:lpstr>İletişim Hedefleri</vt:lpstr>
      <vt:lpstr>İletişim Stratejisi</vt:lpstr>
      <vt:lpstr>Reklam Hedefleri</vt:lpstr>
      <vt:lpstr>Tepki hiyerarşisi modelleri</vt:lpstr>
      <vt:lpstr>AIDA Modeli</vt:lpstr>
      <vt:lpstr>AIDA Modeli</vt:lpstr>
      <vt:lpstr>ETKİLERİN HİYERARŞİSİ MODELİ</vt:lpstr>
      <vt:lpstr>ETKİLERİN HİYERARŞİSİ MODELİ</vt:lpstr>
      <vt:lpstr>YENİLİK BENİMSEME MODELİ </vt:lpstr>
      <vt:lpstr>YENİLİK BENİMSEME MODELİ </vt:lpstr>
      <vt:lpstr>YENİLİK BENİMSEME MODELİ </vt:lpstr>
      <vt:lpstr>İLETİŞİM MODELİ</vt:lpstr>
      <vt:lpstr>Reklam Bütçesinin Belirlenmesi</vt:lpstr>
      <vt:lpstr>Reklam Bütçesinin Belirlenmesi</vt:lpstr>
      <vt:lpstr>Reklam Bütçesi Belirlemede Kullanılan Yöntemler:</vt:lpstr>
      <vt:lpstr>Tarihsel Yöntem</vt:lpstr>
      <vt:lpstr>Katlanabilir Miktar Yöntemi</vt:lpstr>
      <vt:lpstr>Keyfi Saptama Yöntemi </vt:lpstr>
      <vt:lpstr>Satışların Yüzdesi Yöntemi</vt:lpstr>
      <vt:lpstr>Satışların Yüzdesi Yöntemi</vt:lpstr>
      <vt:lpstr>Satışların Yüzdesi Yöntemi</vt:lpstr>
      <vt:lpstr>Satış Ünitesi Yöntemi</vt:lpstr>
      <vt:lpstr>Reklam Göstergesi Yöntemi</vt:lpstr>
      <vt:lpstr>Hedef-Faaliyet Yönetimi</vt:lpstr>
      <vt:lpstr>Hedef-Faaliyet Yönetimi</vt:lpstr>
      <vt:lpstr>Hedef-Faaliyet Yönetimi</vt:lpstr>
      <vt:lpstr>Reklam Bütçesini Etkileyen Faktörler</vt:lpstr>
      <vt:lpstr>Ürün Hayat Eğrisi</vt:lpstr>
      <vt:lpstr>Ürün Hayat Eğrisi</vt:lpstr>
      <vt:lpstr>PowerPoint Presentation</vt:lpstr>
      <vt:lpstr>Reklam Bütçesini Etkileyen Faktörler</vt:lpstr>
      <vt:lpstr>Reklam Bütçesini Etkileyen Faktörler</vt:lpstr>
      <vt:lpstr>Reklam Bütçesini Etkileyen Faktörler</vt:lpstr>
      <vt:lpstr>Reklam Kuralları </vt:lpstr>
      <vt:lpstr>Reklam Özdenetim Kurulu</vt:lpstr>
      <vt:lpstr>Reklam Özdenetim Kurulu</vt:lpstr>
      <vt:lpstr>Reklam Özdenetim Kurulu</vt:lpstr>
      <vt:lpstr>Reklam Özdenetim Kurulu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Reklam Yönetimi </dc:title>
  <dc:creator>DUYGU DEMIRCAN</dc:creator>
  <cp:lastModifiedBy>DUYGU DEMIRCAN</cp:lastModifiedBy>
  <cp:revision>49</cp:revision>
  <dcterms:created xsi:type="dcterms:W3CDTF">2018-10-29T21:11:11Z</dcterms:created>
  <dcterms:modified xsi:type="dcterms:W3CDTF">2018-11-06T22:26:14Z</dcterms:modified>
</cp:coreProperties>
</file>