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3" r:id="rId8"/>
    <p:sldId id="262" r:id="rId9"/>
    <p:sldId id="264" r:id="rId10"/>
    <p:sldId id="265" r:id="rId11"/>
    <p:sldId id="266" r:id="rId12"/>
    <p:sldId id="270" r:id="rId13"/>
    <p:sldId id="271" r:id="rId14"/>
    <p:sldId id="267" r:id="rId15"/>
    <p:sldId id="272" r:id="rId16"/>
    <p:sldId id="268" r:id="rId17"/>
    <p:sldId id="269" r:id="rId18"/>
    <p:sldId id="273" r:id="rId19"/>
    <p:sldId id="276" r:id="rId20"/>
    <p:sldId id="274" r:id="rId21"/>
    <p:sldId id="275"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31" autoAdjust="0"/>
    <p:restoredTop sz="94708" autoAdjust="0"/>
  </p:normalViewPr>
  <p:slideViewPr>
    <p:cSldViewPr>
      <p:cViewPr varScale="1">
        <p:scale>
          <a:sx n="105" d="100"/>
          <a:sy n="105" d="100"/>
        </p:scale>
        <p:origin x="780"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2394725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2745265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67280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1552323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80860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17777423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3089240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7489213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2067068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6BB02E29-1BB8-435C-833A-462A4F69B001}" type="datetimeFigureOut">
              <a:rPr lang="tr-TR" smtClean="0"/>
              <a:t>9.05.2023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2691505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BB02E29-1BB8-435C-833A-462A4F69B001}"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24279592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BB02E29-1BB8-435C-833A-462A4F69B001}" type="datetimeFigureOut">
              <a:rPr lang="tr-TR" smtClean="0"/>
              <a:t>9.05.2023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276773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BB02E29-1BB8-435C-833A-462A4F69B001}" type="datetimeFigureOut">
              <a:rPr lang="tr-TR" smtClean="0"/>
              <a:t>9.05.2023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11815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B02E29-1BB8-435C-833A-462A4F69B001}" type="datetimeFigureOut">
              <a:rPr lang="tr-TR" smtClean="0"/>
              <a:t>9.05.2023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75719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BB02E29-1BB8-435C-833A-462A4F69B001}"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2989097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BB02E29-1BB8-435C-833A-462A4F69B001}" type="datetimeFigureOut">
              <a:rPr lang="tr-TR" smtClean="0"/>
              <a:t>9.05.2023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6D824C7-4AC8-4484-8976-D8CF8E49233A}" type="slidenum">
              <a:rPr lang="tr-TR" smtClean="0"/>
              <a:t>‹#›</a:t>
            </a:fld>
            <a:endParaRPr lang="tr-TR"/>
          </a:p>
        </p:txBody>
      </p:sp>
    </p:spTree>
    <p:extLst>
      <p:ext uri="{BB962C8B-B14F-4D97-AF65-F5344CB8AC3E}">
        <p14:creationId xmlns:p14="http://schemas.microsoft.com/office/powerpoint/2010/main" val="2494710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B02E29-1BB8-435C-833A-462A4F69B001}" type="datetimeFigureOut">
              <a:rPr lang="tr-TR" smtClean="0"/>
              <a:t>9.05.2023</a:t>
            </a:fld>
            <a:endParaRPr lang="tr-T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D6D824C7-4AC8-4484-8976-D8CF8E49233A}" type="slidenum">
              <a:rPr lang="tr-TR" smtClean="0"/>
              <a:t>‹#›</a:t>
            </a:fld>
            <a:endParaRPr lang="tr-TR"/>
          </a:p>
        </p:txBody>
      </p:sp>
    </p:spTree>
    <p:extLst>
      <p:ext uri="{BB962C8B-B14F-4D97-AF65-F5344CB8AC3E}">
        <p14:creationId xmlns:p14="http://schemas.microsoft.com/office/powerpoint/2010/main" val="104414461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83568" y="2664526"/>
            <a:ext cx="6624735" cy="1528947"/>
          </a:xfrm>
        </p:spPr>
        <p:txBody>
          <a:bodyPr>
            <a:normAutofit fontScale="92500"/>
          </a:bodyPr>
          <a:lstStyle/>
          <a:p>
            <a:pPr algn="ctr"/>
            <a:r>
              <a:rPr lang="tr-TR" sz="3600" b="1" dirty="0">
                <a:solidFill>
                  <a:schemeClr val="accent1"/>
                </a:solidFill>
              </a:rPr>
              <a:t>ÇOCUK KORUMA SİSTEMİNDE AİLE TEMELLİ BAKIM MODELLERİ</a:t>
            </a:r>
          </a:p>
        </p:txBody>
      </p:sp>
    </p:spTree>
    <p:extLst>
      <p:ext uri="{BB962C8B-B14F-4D97-AF65-F5344CB8AC3E}">
        <p14:creationId xmlns:p14="http://schemas.microsoft.com/office/powerpoint/2010/main" val="2001049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3658" y="1646802"/>
            <a:ext cx="4644516" cy="4353948"/>
          </a:xfrm>
        </p:spPr>
        <p:txBody>
          <a:bodyPr>
            <a:normAutofit fontScale="92500" lnSpcReduction="20000"/>
          </a:bodyPr>
          <a:lstStyle/>
          <a:p>
            <a:pPr marL="0" indent="0" algn="just">
              <a:buNone/>
            </a:pPr>
            <a:endParaRPr lang="tr-TR" b="1"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a.3. Çok Sayıda Çocuğa Bakım Sağlayan Koruyucu Aileler</a:t>
            </a:r>
          </a:p>
          <a:p>
            <a:pPr marL="0" indent="0" algn="just">
              <a:buNone/>
            </a:pPr>
            <a:endParaRPr lang="tr-TR" b="1" dirty="0">
              <a:latin typeface="Times New Roman" pitchFamily="18" charset="0"/>
              <a:cs typeface="Times New Roman" pitchFamily="18" charset="0"/>
            </a:endParaRPr>
          </a:p>
          <a:p>
            <a:pPr marL="0" indent="0" algn="just">
              <a:buNone/>
            </a:pPr>
            <a:endParaRPr lang="tr-TR" b="1"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Kişisel bakım bazı çocuklar için faydadan çok zarar verebilmektedir. Bu nedenle ergenlik çağında ve ağır bunalım geçiren çocuklar için çok sayıda çocuğa bakım sağlayan koruyucu aile türünden faydalanılmaktadır.</a:t>
            </a:r>
          </a:p>
          <a:p>
            <a:pPr algn="just"/>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Bu bakım yöntemi tek başına bir koruyucu aile yanına verilmesi uygun görülmeyen ve kurum bakımına uyum sağlayamayan çocuklara yönelik olarak geliştirilmiş bir bakım yöntemidir.</a:t>
            </a:r>
          </a:p>
        </p:txBody>
      </p:sp>
    </p:spTree>
    <p:extLst>
      <p:ext uri="{BB962C8B-B14F-4D97-AF65-F5344CB8AC3E}">
        <p14:creationId xmlns:p14="http://schemas.microsoft.com/office/powerpoint/2010/main" val="16343430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3658" y="1052736"/>
            <a:ext cx="4590510" cy="4948014"/>
          </a:xfrm>
        </p:spPr>
        <p:txBody>
          <a:bodyPr>
            <a:normAutofit fontScale="85000" lnSpcReduction="20000"/>
          </a:bodyPr>
          <a:lstStyle/>
          <a:p>
            <a:pPr marL="0" indent="0" algn="just">
              <a:buNone/>
            </a:pPr>
            <a:r>
              <a:rPr lang="tr-TR" b="1" dirty="0">
                <a:latin typeface="Times New Roman" pitchFamily="18" charset="0"/>
                <a:cs typeface="Times New Roman" pitchFamily="18" charset="0"/>
              </a:rPr>
              <a:t>b. Koruyucu Aile Modelleri</a:t>
            </a:r>
          </a:p>
          <a:p>
            <a:pPr marL="0" indent="0" algn="just">
              <a:buNone/>
            </a:pPr>
            <a:endParaRPr lang="tr-TR" b="1"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b.1. Akraba veya Yakın Çevre Koruyucu Aile Modeli</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Bu model koruyucu aileye yerleştirilen korunmaya ihtiyacı bulunan çocukların veli ya da vasisi dışında kalan, kan bağı bulunan akrabalar ya da çocuğun iletişim içinde olduğu veya tanıdığı bakıcı, komşu gibi yakın çevresinde olan, tercih etmeleri halinde en az temel ana-baba eğitimleri kapsamında eğitim almış kişi ve ailelerin sağladığı bakım modelidir.</a:t>
            </a: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Bu modelde, öncelikle akrabalara ya da belli bir süre devam eden ana-baba-çocuk ilişkisinin kurulduğu yakın çevre ailelerden uygun olanlara koruyucu aile olmaları yönünde teklifte bulunulur. Bu kişilerin koruyucu aile olmak istemesi durumunda, yapılan sosyal inceleme sonucuna göre, koruyucu aile olmaları komisyonca uygun görülenler için yaş ve eğitim koşulu aranmamaktadır.</a:t>
            </a:r>
          </a:p>
          <a:p>
            <a:pPr marL="0" indent="0" algn="just">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188488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3658" y="1700808"/>
            <a:ext cx="4644516" cy="4299942"/>
          </a:xfrm>
        </p:spPr>
        <p:txBody>
          <a:bodyPr>
            <a:normAutofit fontScale="92500" lnSpcReduction="10000"/>
          </a:bodyPr>
          <a:lstStyle/>
          <a:p>
            <a:pPr marL="0" indent="0" algn="just">
              <a:buNone/>
            </a:pPr>
            <a:r>
              <a:rPr lang="tr-TR" b="1" dirty="0">
                <a:latin typeface="Times New Roman" pitchFamily="18" charset="0"/>
                <a:cs typeface="Times New Roman" pitchFamily="18" charset="0"/>
              </a:rPr>
              <a:t>b.2. Geçici Koruyucu Aile Modeli</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Geçici koruyucu aile modeli sürekli değildir. Bu bağlamda geçici koruyucu aile modeli, acil koruma gereken ya da hakkında hizmet planı oluşturulmamış ve kuruluş bakımına yerleştirilmemiş ya da kendisi için planlanan hizmet modelinden çeşitli nedenlerle henüz yararlandırılamamış korunmaya ihtiyacı bulunan çocuklar için uygulanan yöntemdir.</a:t>
            </a:r>
          </a:p>
          <a:p>
            <a:pPr marL="0" indent="0" algn="just">
              <a:buNone/>
            </a:pPr>
            <a:r>
              <a:rPr lang="tr-TR" dirty="0">
                <a:latin typeface="Times New Roman" pitchFamily="18" charset="0"/>
                <a:cs typeface="Times New Roman" pitchFamily="18" charset="0"/>
              </a:rPr>
              <a:t>  Geçici koruyucu aile modelinde temel ana, baba eğitimleri ve koruyucu aile birinci ve ikinci kademe eğitimini almış profesyonel kişi ve aileler hizmet sunmaktadır. Sunulan hizmet ya da koruyucu aile olma birkaç gün ile en fazla bir ay arasında değişmektedir.</a:t>
            </a:r>
          </a:p>
        </p:txBody>
      </p:sp>
    </p:spTree>
    <p:extLst>
      <p:ext uri="{BB962C8B-B14F-4D97-AF65-F5344CB8AC3E}">
        <p14:creationId xmlns:p14="http://schemas.microsoft.com/office/powerpoint/2010/main" val="1519274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3658" y="1430778"/>
            <a:ext cx="4644516" cy="4569972"/>
          </a:xfrm>
        </p:spPr>
        <p:txBody>
          <a:bodyPr>
            <a:normAutofit fontScale="92500" lnSpcReduction="20000"/>
          </a:bodyPr>
          <a:lstStyle/>
          <a:p>
            <a:pPr marL="0" indent="0" algn="just">
              <a:buNone/>
            </a:pPr>
            <a:r>
              <a:rPr lang="tr-TR" b="1" dirty="0">
                <a:latin typeface="Times New Roman" pitchFamily="18" charset="0"/>
                <a:cs typeface="Times New Roman" pitchFamily="18" charset="0"/>
              </a:rPr>
              <a:t>b.3. Süreli Koruyucu Aile Modeli</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  Süreli koruyucu aile modeli öz ailesi yanına kısa sürede döndürülme imkânı bulunmayan ya da kalıcı olarak aile yanına yerleştirilemeyen çocuklara, tercihen temel ana-baba eğitimleri ve Koruyucu Aile Birinci Kademe Eğitimini almış kişi ve ailelerin sağladığı bakımı ifade eder.</a:t>
            </a:r>
          </a:p>
          <a:p>
            <a:pPr marL="0" indent="0" algn="just">
              <a:buNone/>
            </a:pPr>
            <a:endParaRPr lang="tr-TR"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b.4. Uzmanlaşmış Koruyucu Aile Modeli</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Söz konusu bu model, özel zorlukları ve ihtiyaçları olan çocuklara yardımcı olabilecek lisans eğitimine sahip veya eşlerden birinin en az ilköğretim düzeyinde olmak üzere temel ana baba eğitimleri, koruyucu aile birinci ve ikinci kademe eğitimlerini almış kişi ve ailelerin sağladığı bakım modelidir.</a:t>
            </a:r>
          </a:p>
        </p:txBody>
      </p:sp>
    </p:spTree>
    <p:extLst>
      <p:ext uri="{BB962C8B-B14F-4D97-AF65-F5344CB8AC3E}">
        <p14:creationId xmlns:p14="http://schemas.microsoft.com/office/powerpoint/2010/main" val="1477160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3658" y="857250"/>
            <a:ext cx="4644516" cy="5143500"/>
          </a:xfrm>
        </p:spPr>
        <p:txBody>
          <a:bodyPr>
            <a:normAutofit fontScale="77500" lnSpcReduction="20000"/>
          </a:bodyPr>
          <a:lstStyle/>
          <a:p>
            <a:pPr marL="0" indent="0" algn="just">
              <a:buNone/>
            </a:pPr>
            <a:endParaRPr lang="tr-TR" b="1"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5.Koruyucu Ailenin Görevleri</a:t>
            </a:r>
          </a:p>
          <a:p>
            <a:pPr marL="0" indent="0" algn="just">
              <a:buNone/>
            </a:pPr>
            <a:endParaRPr lang="tr-TR" b="1" dirty="0">
              <a:latin typeface="Times New Roman" pitchFamily="18" charset="0"/>
              <a:cs typeface="Times New Roman" pitchFamily="18" charset="0"/>
            </a:endParaRPr>
          </a:p>
          <a:p>
            <a:pPr marL="0" indent="0" algn="just">
              <a:buNone/>
            </a:pPr>
            <a:r>
              <a:rPr lang="tr-TR" i="1" dirty="0">
                <a:latin typeface="Times New Roman" pitchFamily="18" charset="0"/>
                <a:cs typeface="Times New Roman" pitchFamily="18" charset="0"/>
              </a:rPr>
              <a:t>Koruyucu Aile Yönetmeliğine göre koruyucu ailelerin görev ve yükümlülükleri şunlardır;</a:t>
            </a:r>
          </a:p>
          <a:p>
            <a:pPr marL="0" indent="0" algn="just">
              <a:buNone/>
            </a:pPr>
            <a:endParaRPr lang="tr-TR" i="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a) Yanına yerleştirilen çocuğun her yönden sağlıklı gelişimi için gerekli koşulları sağlamak ve uygulamak, Sağlık Bakanlığının belirlediği aralıklarda çocuk izlem protokollerine göre izlemini yaptırmak, varsa tedavi planı ile ilgili yükümlülükleri yerine getirmek, uygulanmasında koruyucu aile birimiyle işbirliği içerisinde olmak.</a:t>
            </a:r>
          </a:p>
          <a:p>
            <a:pPr marL="0" indent="0" algn="just">
              <a:buNone/>
            </a:pPr>
            <a:r>
              <a:rPr lang="tr-TR" dirty="0">
                <a:latin typeface="Times New Roman" pitchFamily="18" charset="0"/>
                <a:cs typeface="Times New Roman" pitchFamily="18" charset="0"/>
              </a:rPr>
              <a:t>b) Çocuğun yetenekleri ve becerilerinin el verdiği ölçüde eğitim ve öğretimi veya meslek sahibi edindirilmesi için gerekli çabayı göstermek, çocuğu koruma, eğitme ve yetiştirme dışında hiçbir surette çalıştırmamak.</a:t>
            </a:r>
          </a:p>
          <a:p>
            <a:pPr marL="0" indent="0" algn="just">
              <a:buNone/>
            </a:pPr>
            <a:r>
              <a:rPr lang="tr-TR" dirty="0">
                <a:latin typeface="Times New Roman" pitchFamily="18" charset="0"/>
                <a:cs typeface="Times New Roman" pitchFamily="18" charset="0"/>
              </a:rPr>
              <a:t>c) Görüştürülmesinde koruyucu aile birimince bir sakınca bulunmaması durumunda çocuğun; anne, babası ve diğer yakınları ile koruyucu aile birimince uygun görülen şekil ve zamanda görüşmesini sağlamak.</a:t>
            </a:r>
          </a:p>
          <a:p>
            <a:pPr marL="0" indent="0" algn="just">
              <a:buNone/>
            </a:pPr>
            <a:r>
              <a:rPr lang="tr-TR" dirty="0">
                <a:latin typeface="Times New Roman" pitchFamily="18" charset="0"/>
                <a:cs typeface="Times New Roman" pitchFamily="18" charset="0"/>
              </a:rPr>
              <a:t>ç) Çocuğun kan bağı bulunan ya da eski çevresinden kişilerle il veya ilçe müdürlüğünün bilgisi dışında iletişim kurmamak.</a:t>
            </a:r>
          </a:p>
          <a:p>
            <a:pPr marL="0" indent="0" algn="just">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2768776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7DD82D2-A958-430B-A9D8-76437A13B82E}"/>
              </a:ext>
            </a:extLst>
          </p:cNvPr>
          <p:cNvSpPr>
            <a:spLocks noGrp="1"/>
          </p:cNvSpPr>
          <p:nvPr>
            <p:ph idx="1"/>
          </p:nvPr>
        </p:nvSpPr>
        <p:spPr>
          <a:xfrm>
            <a:off x="1493658" y="1454658"/>
            <a:ext cx="4760786" cy="4536504"/>
          </a:xfrm>
        </p:spPr>
        <p:txBody>
          <a:bodyPr>
            <a:normAutofit fontScale="85000" lnSpcReduction="10000"/>
          </a:bodyPr>
          <a:lstStyle/>
          <a:p>
            <a:pPr marL="0" indent="0" algn="just">
              <a:buNone/>
            </a:pPr>
            <a:r>
              <a:rPr lang="tr-TR" dirty="0">
                <a:latin typeface="Times New Roman" pitchFamily="18" charset="0"/>
                <a:cs typeface="Times New Roman" pitchFamily="18" charset="0"/>
              </a:rPr>
              <a:t>d) Çocuğun karşılanabilir nitelikteki ihtiyaç, istek ve beklentileri ile çocuğu ilgilendiren kararlarda düşüncesini almak.</a:t>
            </a:r>
          </a:p>
          <a:p>
            <a:pPr marL="0" indent="0" algn="just">
              <a:buNone/>
            </a:pPr>
            <a:r>
              <a:rPr lang="tr-TR" dirty="0">
                <a:latin typeface="Times New Roman" pitchFamily="18" charset="0"/>
                <a:cs typeface="Times New Roman" pitchFamily="18" charset="0"/>
              </a:rPr>
              <a:t>e) Çocuğun devam edeceği okul, katılacağı kurs, sünnet gibi hayatını etkileyen, değiştiren konularda sorumlu sosyal çalışma görevlisi ile birlikte karar almak.</a:t>
            </a:r>
          </a:p>
          <a:p>
            <a:pPr marL="0" indent="0" algn="just">
              <a:buNone/>
            </a:pPr>
            <a:r>
              <a:rPr lang="tr-TR" dirty="0">
                <a:latin typeface="Times New Roman" pitchFamily="18" charset="0"/>
                <a:cs typeface="Times New Roman" pitchFamily="18" charset="0"/>
              </a:rPr>
              <a:t>f) Hizmet sürecinde çocukla ilgili oluşan her türlü rutin dışı değişiklikleri ve bunlara ilişkin duyumlarını zaman geçirmeksizin sorumlu sosyal çalışma görevlisine bildirmek.</a:t>
            </a:r>
          </a:p>
          <a:p>
            <a:pPr marL="0" indent="0" algn="just">
              <a:buNone/>
            </a:pPr>
            <a:r>
              <a:rPr lang="tr-TR" dirty="0">
                <a:latin typeface="Times New Roman" pitchFamily="18" charset="0"/>
                <a:cs typeface="Times New Roman" pitchFamily="18" charset="0"/>
              </a:rPr>
              <a:t>g) Koruyucu aile hizmet sürecine ve yerleştirilen çocuklara ilişkin olarak mesleki çalışmaları yürüten sosyal çalışma görevlilerine gerekli çalışma şartlarını hazırlamak, periyodik izlemeleri ve mesleki yönlendirmeleri kabul etmek, koruyucu ve destekleyici tedbir kararlarının uygulanması için uygulama planı doğrultusunda işbirliği yapmak.</a:t>
            </a:r>
          </a:p>
          <a:p>
            <a:pPr marL="0" indent="0" algn="just">
              <a:buNone/>
            </a:pPr>
            <a:r>
              <a:rPr lang="tr-TR" dirty="0">
                <a:latin typeface="Times New Roman" pitchFamily="18" charset="0"/>
                <a:cs typeface="Times New Roman" pitchFamily="18" charset="0"/>
              </a:rPr>
              <a:t>ğ) İl veya ilçe müdürlükleri tarafından koruyucu aile konusunda yapılacak eğitim ve çalışmalara katılmak.</a:t>
            </a:r>
          </a:p>
          <a:p>
            <a:pPr marL="0" indent="0">
              <a:buNone/>
            </a:pPr>
            <a:endParaRPr lang="tr-TR" dirty="0">
              <a:latin typeface="Times New Roman" pitchFamily="18" charset="0"/>
              <a:cs typeface="Times New Roman" pitchFamily="18" charset="0"/>
            </a:endParaRPr>
          </a:p>
          <a:p>
            <a:pPr marL="0" indent="0">
              <a:buNone/>
            </a:pP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929003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9652" y="857250"/>
            <a:ext cx="4752528" cy="5056026"/>
          </a:xfrm>
        </p:spPr>
        <p:txBody>
          <a:bodyPr>
            <a:noAutofit/>
          </a:bodyPr>
          <a:lstStyle/>
          <a:p>
            <a:pPr marL="0" indent="0" algn="just">
              <a:buNone/>
            </a:pPr>
            <a:endParaRPr lang="tr-TR" dirty="0">
              <a:latin typeface="Times New Roman" pitchFamily="18" charset="0"/>
              <a:cs typeface="Times New Roman" pitchFamily="18" charset="0"/>
            </a:endParaRPr>
          </a:p>
          <a:p>
            <a:pPr marL="0" indent="0" algn="just">
              <a:buNone/>
            </a:pPr>
            <a:endParaRPr lang="tr-TR"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h) Çocuğun, il veya ilçe müdürlüğünün uygun görüşü alınmaksızın başka bir kişi veya ailenin yanına bırakarak oturma yerini değiştirmemek.</a:t>
            </a:r>
          </a:p>
          <a:p>
            <a:pPr marL="0" indent="0" algn="just">
              <a:buNone/>
            </a:pPr>
            <a:r>
              <a:rPr lang="tr-TR" dirty="0">
                <a:latin typeface="Times New Roman" pitchFamily="18" charset="0"/>
                <a:cs typeface="Times New Roman" pitchFamily="18" charset="0"/>
              </a:rPr>
              <a:t>ı) Telefon değişikliği bilgisini hemen,  adres bilgilerindeki değişikliklerini acil durumlar dışında değişiklik gerçekleşmeden bulunduğu il veya ilçede en az yirmi gün önce, başka bir il veya ilçeye taşınma durumunda en az bir ay önce il veya ilçe müdürlüğüne bildirmek ve taşınma sonrasında da sürekli yerleşim yerini yirmi gün içinde bildirmek.</a:t>
            </a:r>
          </a:p>
          <a:p>
            <a:pPr marL="0" indent="0" algn="just">
              <a:buNone/>
            </a:pPr>
            <a:r>
              <a:rPr lang="tr-TR" dirty="0">
                <a:latin typeface="Times New Roman" pitchFamily="18" charset="0"/>
                <a:cs typeface="Times New Roman" pitchFamily="18" charset="0"/>
              </a:rPr>
              <a:t>i) Çocuğun koşullarının değişmesi sonucu il veya ilçe müdürlüğü tarafından hizmet modelinde bir değişikliğe gidilmesinin planlanması halinde, çocuğun yararının gerektirdiği işlemlerin yapılabilmesi için her türlü destekte bulunmak ve çocuğun ayrılık sürecine hazırlanmasında il veya ilçe müdürlüğü ile iş birliği yapmak.</a:t>
            </a:r>
          </a:p>
          <a:p>
            <a:pPr marL="0" indent="0" algn="just">
              <a:buNone/>
            </a:pPr>
            <a:r>
              <a:rPr lang="tr-TR" dirty="0">
                <a:latin typeface="Times New Roman" pitchFamily="18" charset="0"/>
                <a:cs typeface="Times New Roman" pitchFamily="18" charset="0"/>
              </a:rPr>
              <a:t>j) Çocuk yerleştirme önerisini geçerli bir mazereti olmaması halinde kabul etmek.</a:t>
            </a:r>
          </a:p>
        </p:txBody>
      </p:sp>
    </p:spTree>
    <p:extLst>
      <p:ext uri="{BB962C8B-B14F-4D97-AF65-F5344CB8AC3E}">
        <p14:creationId xmlns:p14="http://schemas.microsoft.com/office/powerpoint/2010/main" val="1694048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3658" y="998730"/>
            <a:ext cx="4644516" cy="5002020"/>
          </a:xfrm>
        </p:spPr>
        <p:txBody>
          <a:bodyPr>
            <a:normAutofit fontScale="70000" lnSpcReduction="20000"/>
          </a:bodyPr>
          <a:lstStyle/>
          <a:p>
            <a:pPr marL="0" indent="0" algn="just">
              <a:buNone/>
            </a:pPr>
            <a:r>
              <a:rPr lang="tr-TR" b="1" dirty="0">
                <a:latin typeface="Times New Roman" pitchFamily="18" charset="0"/>
                <a:cs typeface="Times New Roman" pitchFamily="18" charset="0"/>
              </a:rPr>
              <a:t>6.Çocuğun Geri Alınması</a:t>
            </a:r>
          </a:p>
          <a:p>
            <a:pPr marL="0" indent="0" algn="just">
              <a:buNone/>
            </a:pPr>
            <a:endParaRPr lang="tr-TR" b="1" dirty="0">
              <a:latin typeface="Times New Roman" pitchFamily="18" charset="0"/>
              <a:cs typeface="Times New Roman" pitchFamily="18" charset="0"/>
            </a:endParaRPr>
          </a:p>
          <a:p>
            <a:pPr marL="0" indent="0" algn="just">
              <a:buNone/>
            </a:pPr>
            <a:r>
              <a:rPr lang="tr-TR" dirty="0">
                <a:latin typeface="Times New Roman" pitchFamily="18" charset="0"/>
                <a:cs typeface="Times New Roman" pitchFamily="18" charset="0"/>
              </a:rPr>
              <a:t>Koruyucu aile yanına yerleştirilen çocuk, aşağıdaki durumların tespiti halinde yerleştirmede izlenen usulle geri alınır.</a:t>
            </a:r>
          </a:p>
          <a:p>
            <a:pPr marL="0" indent="0" algn="just">
              <a:buNone/>
            </a:pPr>
            <a:r>
              <a:rPr lang="tr-TR" dirty="0">
                <a:latin typeface="Times New Roman" pitchFamily="18" charset="0"/>
                <a:cs typeface="Times New Roman" pitchFamily="18" charset="0"/>
              </a:rPr>
              <a:t>a) Koruyucu ailenin yükümlülüklerini yerine getirmemesi.</a:t>
            </a:r>
          </a:p>
          <a:p>
            <a:pPr marL="0" indent="0" algn="just">
              <a:buNone/>
            </a:pPr>
            <a:r>
              <a:rPr lang="tr-TR" dirty="0">
                <a:latin typeface="Times New Roman" pitchFamily="18" charset="0"/>
                <a:cs typeface="Times New Roman" pitchFamily="18" charset="0"/>
              </a:rPr>
              <a:t>b) Çocukla koruyucu aile arasındaki sağlıklı iletişimin yapılan mesleki çalışmalara rağmen kurulamaması veya devam ettirilememesi.</a:t>
            </a:r>
          </a:p>
          <a:p>
            <a:pPr marL="0" indent="0" algn="just">
              <a:buNone/>
            </a:pPr>
            <a:r>
              <a:rPr lang="tr-TR" dirty="0">
                <a:latin typeface="Times New Roman" pitchFamily="18" charset="0"/>
                <a:cs typeface="Times New Roman" pitchFamily="18" charset="0"/>
              </a:rPr>
              <a:t>c) Koruyucu aile tarafından çocuğun istismar edildiğinin tespit edilmesi.</a:t>
            </a:r>
          </a:p>
          <a:p>
            <a:pPr marL="0" indent="0" algn="just">
              <a:buNone/>
            </a:pPr>
            <a:r>
              <a:rPr lang="tr-TR" dirty="0">
                <a:latin typeface="Times New Roman" pitchFamily="18" charset="0"/>
                <a:cs typeface="Times New Roman" pitchFamily="18" charset="0"/>
              </a:rPr>
              <a:t>ç) Koruyucu ailenin, çocuğun öz ailesi ile ilişkilerini zedeleyecek tutum ve davranışlarda bulunduğunun ve bu doğrultuda ifadeler kullandığının belirlenmesi.</a:t>
            </a:r>
          </a:p>
          <a:p>
            <a:pPr marL="0" indent="0" algn="just">
              <a:buNone/>
            </a:pPr>
            <a:r>
              <a:rPr lang="tr-TR" dirty="0">
                <a:latin typeface="Times New Roman" pitchFamily="18" charset="0"/>
                <a:cs typeface="Times New Roman" pitchFamily="18" charset="0"/>
              </a:rPr>
              <a:t>d) Çocuk için hizmetten beklenen yararın gerçekleşmediğinin yapılan izlemelerde tespit edilmesi.</a:t>
            </a:r>
          </a:p>
          <a:p>
            <a:pPr marL="0" indent="0" algn="just">
              <a:buNone/>
            </a:pPr>
            <a:r>
              <a:rPr lang="tr-TR" dirty="0">
                <a:latin typeface="Times New Roman" pitchFamily="18" charset="0"/>
                <a:cs typeface="Times New Roman" pitchFamily="18" charset="0"/>
              </a:rPr>
              <a:t>e) Çocuğun koruyucu aileye yerleştirilme nedeninin ortadan kalkması.</a:t>
            </a:r>
          </a:p>
          <a:p>
            <a:pPr marL="0" indent="0" algn="just">
              <a:buNone/>
            </a:pPr>
            <a:r>
              <a:rPr lang="tr-TR" dirty="0">
                <a:latin typeface="Times New Roman" pitchFamily="18" charset="0"/>
                <a:cs typeface="Times New Roman" pitchFamily="18" charset="0"/>
              </a:rPr>
              <a:t>f) Çocuğun yararlanacağı hizmet modelinin değişmesi veya koruma kararının kaldırılması.</a:t>
            </a:r>
          </a:p>
          <a:p>
            <a:pPr marL="0" indent="0" algn="just">
              <a:buNone/>
            </a:pPr>
            <a:r>
              <a:rPr lang="tr-TR" dirty="0">
                <a:latin typeface="Times New Roman" pitchFamily="18" charset="0"/>
                <a:cs typeface="Times New Roman" pitchFamily="18" charset="0"/>
              </a:rPr>
              <a:t>g) Koruyucu ailenin herhangi bir nedenle hizmet vermekten vazgeçmesi.</a:t>
            </a:r>
          </a:p>
          <a:p>
            <a:pPr marL="0" indent="0" algn="just">
              <a:buNone/>
            </a:pP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640170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E37292-FDE1-4C08-80C3-5D3A4DCDE35B}"/>
              </a:ext>
            </a:extLst>
          </p:cNvPr>
          <p:cNvSpPr>
            <a:spLocks noGrp="1"/>
          </p:cNvSpPr>
          <p:nvPr>
            <p:ph idx="1"/>
          </p:nvPr>
        </p:nvSpPr>
        <p:spPr>
          <a:xfrm>
            <a:off x="1331640" y="998730"/>
            <a:ext cx="4760786" cy="5413530"/>
          </a:xfrm>
        </p:spPr>
        <p:txBody>
          <a:bodyPr>
            <a:noAutofit/>
          </a:bodyPr>
          <a:lstStyle/>
          <a:p>
            <a:pPr marL="0" indent="0" algn="just">
              <a:buNone/>
            </a:pPr>
            <a:r>
              <a:rPr lang="tr-TR" sz="1200" b="1" dirty="0">
                <a:latin typeface="Times New Roman" panose="02020603050405020304" pitchFamily="18" charset="0"/>
                <a:cs typeface="Times New Roman" panose="02020603050405020304" pitchFamily="18" charset="0"/>
              </a:rPr>
              <a:t>7. Koruyucu Aile Bakımının Olumlu ve Olumsuz Yönleri</a:t>
            </a:r>
          </a:p>
          <a:p>
            <a:pPr marL="0" indent="0" algn="just">
              <a:buNone/>
            </a:pPr>
            <a:endParaRPr lang="tr-TR" sz="1200" b="1" dirty="0">
              <a:latin typeface="Times New Roman" panose="02020603050405020304" pitchFamily="18" charset="0"/>
              <a:cs typeface="Times New Roman" panose="02020603050405020304" pitchFamily="18" charset="0"/>
            </a:endParaRPr>
          </a:p>
          <a:p>
            <a:pPr algn="just"/>
            <a:r>
              <a:rPr lang="tr-TR" sz="1200" dirty="0">
                <a:latin typeface="Times New Roman" panose="02020603050405020304" pitchFamily="18" charset="0"/>
                <a:cs typeface="Times New Roman" panose="02020603050405020304" pitchFamily="18" charset="0"/>
              </a:rPr>
              <a:t> Aile temelli bakım yöntemlerinden biri olan koruyucu aile bakımının, koruyucu aile yanına yerleştirilmiş olan korunmaya ihtiyacı bulunan çocukların yaşamları üzerinde etkileri bulunmaktadır. Bu etkileri, koruyucu aile bakımının olumlu ve olumsuz yönleri olarak değerlendirmek mümkündür.</a:t>
            </a:r>
          </a:p>
          <a:p>
            <a:pPr marL="0" indent="0" algn="just">
              <a:buNone/>
            </a:pPr>
            <a:r>
              <a:rPr lang="tr-TR" sz="1200" b="1" dirty="0">
                <a:latin typeface="Times New Roman" panose="02020603050405020304" pitchFamily="18" charset="0"/>
                <a:cs typeface="Times New Roman" panose="02020603050405020304" pitchFamily="18" charset="0"/>
              </a:rPr>
              <a:t>       a. Olumlu Yönleri</a:t>
            </a:r>
          </a:p>
          <a:p>
            <a:pPr algn="just"/>
            <a:r>
              <a:rPr lang="tr-TR" sz="1200" dirty="0">
                <a:latin typeface="Times New Roman" panose="02020603050405020304" pitchFamily="18" charset="0"/>
                <a:cs typeface="Times New Roman" panose="02020603050405020304" pitchFamily="18" charset="0"/>
              </a:rPr>
              <a:t>Koruyucu aile bakımı, çocuğu, koruyucu aileyi ve çocuğun gerçek ailesini etkileyen üçlü bir süreçtir. Bu bağlamda, koruyucu aile bakımı bu üçlünün her biri için farklı anlamlar taşımaktadır. Koruyucu aile bakımı öncelikle çocuğun gelişimi açısından önemlidir. Koruyucu aile bakımında, çocuğa bakım veren kişiler, sıklıkla değişmemektedir. Çünkü bakım, genellikle uzun sürelidir. Bu durum, çocuk ile bakım veren arasında sağlıklı ve güvene dayalı bir ilişki oluşmasını sağlamakta ve çocuğun ruh sağlığını olumlu yönde etkilemektedir. Kurum bakımının aksine çocuk, koruyucu aile bakımında, bakım verene kolaylıkla ulaşmaktadır. Ayrıca çocuğun kendisine bakım vereni ebeveyni gibi görmesi için, bakım verenle çocuk arasındaki yaş farkının fazla olması gereklidir. Koruyucu ailelerde, bakım verenle çocuk arasındaki yaş farkının fazla olmasının, çocuğun duygusal ve cinsel gelişimine olumlu yönde katkı sağladığı belirtilmektedir</a:t>
            </a:r>
          </a:p>
        </p:txBody>
      </p:sp>
    </p:spTree>
    <p:extLst>
      <p:ext uri="{BB962C8B-B14F-4D97-AF65-F5344CB8AC3E}">
        <p14:creationId xmlns:p14="http://schemas.microsoft.com/office/powerpoint/2010/main" val="24179659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61AEFE-BCBA-46F3-B1D8-443855239EB9}"/>
              </a:ext>
            </a:extLst>
          </p:cNvPr>
          <p:cNvSpPr>
            <a:spLocks noGrp="1"/>
          </p:cNvSpPr>
          <p:nvPr>
            <p:ph idx="1"/>
          </p:nvPr>
        </p:nvSpPr>
        <p:spPr>
          <a:xfrm>
            <a:off x="1385647" y="1160748"/>
            <a:ext cx="4975339" cy="3834426"/>
          </a:xfrm>
        </p:spPr>
        <p:txBody>
          <a:bodyPr>
            <a:normAutofit fontScale="77500" lnSpcReduction="20000"/>
          </a:bodyPr>
          <a:lstStyle/>
          <a:p>
            <a:pPr algn="just"/>
            <a:r>
              <a:rPr lang="tr-TR" dirty="0">
                <a:latin typeface="Times New Roman" panose="02020603050405020304" pitchFamily="18" charset="0"/>
                <a:cs typeface="Times New Roman" panose="02020603050405020304" pitchFamily="18" charset="0"/>
              </a:rPr>
              <a:t>Bununla birlikte koruyucu aile bakımının korunmaya ihtiyacı bulunan çocuklara sağladığı en önemli fayda, onların bir aile sıcaklığına kavuşturulmasıdır. Çünkü koruyucu aile bakımı öz ailesince bakım ve korunmaları sağlanamayan, anne ve babasından tamamen ayrılmış, kimsesiz, terk edilmiş ve bir aileye ihtiyaç duyan çocuklar için birçok olumlu katkı sağlamaktadır. Çocuk, öz ailesindeki sorunlardan dolayı aileden uzaklaştırıldığında, sosyal hizmetler hem çocuğun güvenliği için çaba harcamakta hem de çocuğun ailesindeki sorunların çözümüne katkı sunarak, çocuğun aile ile ilişkisinin devamını sağlamaktadır. Böylece, çocuğun kısa sürede ailesine döndürülmesi amaçlanmaktadır.</a:t>
            </a:r>
          </a:p>
          <a:p>
            <a:pPr algn="just"/>
            <a:r>
              <a:rPr lang="tr-TR" dirty="0">
                <a:latin typeface="Times New Roman" panose="02020603050405020304" pitchFamily="18" charset="0"/>
                <a:cs typeface="Times New Roman" panose="02020603050405020304" pitchFamily="18" charset="0"/>
              </a:rPr>
              <a:t>Son olarak, koruyucu aile yönetmeliğinin değiştirilmesiyle koruyucu aile olmak isteyen ancak ekonomik kaygı taşıyanlara kolaylıklar sağlanmıştır. Bu bağlamda, daha önce de ifade edildiği gibi koruyucu aile olan veya koruyucu aile olmak isteyen ancak herhangi bir sosyal güvencesi olmayanların, Sosyal Güvenlik Kurumu kapsamında isteğe bağlı sigorta primlerinin AÇSHB koruyucu aileler için gönderilen ödenekten karşılanmasıdır.</a:t>
            </a:r>
          </a:p>
          <a:p>
            <a:pPr algn="just"/>
            <a:endParaRPr lang="tr-TR" dirty="0"/>
          </a:p>
        </p:txBody>
      </p:sp>
    </p:spTree>
    <p:extLst>
      <p:ext uri="{BB962C8B-B14F-4D97-AF65-F5344CB8AC3E}">
        <p14:creationId xmlns:p14="http://schemas.microsoft.com/office/powerpoint/2010/main" val="2137991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0"/>
            <a:ext cx="6480720" cy="6871218"/>
          </a:xfrm>
        </p:spPr>
        <p:txBody>
          <a:bodyPr>
            <a:normAutofit/>
          </a:bodyPr>
          <a:lstStyle/>
          <a:p>
            <a:pPr marL="0" indent="0" algn="just">
              <a:buNone/>
            </a:pPr>
            <a:endParaRPr lang="tr-TR" dirty="0">
              <a:latin typeface="Times New Roman" pitchFamily="18" charset="0"/>
              <a:cs typeface="Times New Roman" pitchFamily="18" charset="0"/>
            </a:endParaRPr>
          </a:p>
          <a:p>
            <a:pPr algn="just"/>
            <a:r>
              <a:rPr lang="en-US" dirty="0" err="1">
                <a:latin typeface="Times New Roman" pitchFamily="18" charset="0"/>
                <a:cs typeface="Times New Roman" pitchFamily="18" charset="0"/>
              </a:rPr>
              <a:t>Koruyucu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evlat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edinme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öz</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ailesi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yanında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destekleme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gibi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hizmet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modelleri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temelli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bakım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yöntemlerini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oluşturmaktadır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temelli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bakım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hizmetleri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kurum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temelli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bakım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hizmetlerine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alternatif</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olarak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plana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çıkmaktadır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Bunun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önemli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nedenlerinden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birisi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çocukların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sosyal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rehabilitasyonunun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veya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sosyal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çevre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birlikte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yaşayarak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gerçekleştirilmesinin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sağlanması</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isteğidir</a:t>
            </a:r>
            <a:r>
              <a:rPr lang="en-US" dirty="0">
                <a:latin typeface="Times New Roman" pitchFamily="18" charset="0"/>
                <a:cs typeface="Times New Roman" pitchFamily="18" charset="0"/>
              </a:rPr>
              <a:t>. Bir </a:t>
            </a:r>
            <a:r>
              <a:rPr lang="en-US" dirty="0" err="1">
                <a:latin typeface="Times New Roman" pitchFamily="18" charset="0"/>
                <a:cs typeface="Times New Roman" pitchFamily="18" charset="0"/>
              </a:rPr>
              <a:t>diğer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neden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ise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kurum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bakımında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kalan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çocukların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sosyal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maliyetleri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kadar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ekonomik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maliyetlerinin</a:t>
            </a:r>
            <a:r>
              <a:rPr lang="en-US" dirty="0">
                <a:latin typeface="Times New Roman" pitchFamily="18" charset="0"/>
                <a:cs typeface="Times New Roman" pitchFamily="18" charset="0"/>
              </a:rPr>
              <a:t> de </a:t>
            </a:r>
            <a:r>
              <a:rPr lang="en-US" dirty="0" err="1">
                <a:latin typeface="Times New Roman" pitchFamily="18" charset="0"/>
                <a:cs typeface="Times New Roman" pitchFamily="18" charset="0"/>
              </a:rPr>
              <a:t>aile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temelli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bakım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yöntemlerine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göre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fazla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olmasıdır</a:t>
            </a:r>
            <a:r>
              <a:rPr lang="tr-TR" dirty="0">
                <a:latin typeface="Times New Roman" pitchFamily="18" charset="0"/>
                <a:cs typeface="Times New Roman" pitchFamily="18" charset="0"/>
              </a:rPr>
              <a:t>.</a:t>
            </a:r>
          </a:p>
          <a:p>
            <a:pPr algn="just"/>
            <a:endParaRPr lang="tr-TR"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  Bu  </a:t>
            </a:r>
            <a:r>
              <a:rPr lang="en-US" dirty="0" err="1">
                <a:latin typeface="Times New Roman" pitchFamily="18" charset="0"/>
                <a:cs typeface="Times New Roman" pitchFamily="18" charset="0"/>
              </a:rPr>
              <a:t>çerçevede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değerlendirildiğinde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temelli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bakım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modelleri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çocuk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koruma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sisteminin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önemli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unsuru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haline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gelmiş</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ülkemizde</a:t>
            </a:r>
            <a:r>
              <a:rPr lang="en-US" dirty="0">
                <a:latin typeface="Times New Roman" pitchFamily="18" charset="0"/>
                <a:cs typeface="Times New Roman" pitchFamily="18" charset="0"/>
              </a:rPr>
              <a:t> son </a:t>
            </a:r>
            <a:r>
              <a:rPr lang="en-US" dirty="0" err="1">
                <a:latin typeface="Times New Roman" pitchFamily="18" charset="0"/>
                <a:cs typeface="Times New Roman" pitchFamily="18" charset="0"/>
              </a:rPr>
              <a:t>yıllarda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çok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desteklenen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tercih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edilen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uygulamalardan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olmuştur</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Çocuk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koruma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sisteminin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unsurlarından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biri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olarak</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kabul</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edilen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modellerden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ilki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koruyucu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aile</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hizmetleridir</a:t>
            </a:r>
            <a:r>
              <a:rPr lang="en-US" dirty="0">
                <a:latin typeface="Times New Roman" pitchFamily="18" charset="0"/>
                <a:cs typeface="Times New Roman" pitchFamily="18" charset="0"/>
              </a:rPr>
              <a:t>.</a:t>
            </a:r>
            <a:endParaRPr lang="tr-TR" b="1" dirty="0">
              <a:latin typeface="Times New Roman" pitchFamily="18" charset="0"/>
              <a:cs typeface="Times New Roman" pitchFamily="18" charset="0"/>
            </a:endParaRPr>
          </a:p>
          <a:p>
            <a:pPr marL="0" indent="0" algn="just">
              <a:buNone/>
            </a:pPr>
            <a:endParaRPr lang="tr-TR" dirty="0">
              <a:latin typeface="Times New Roman" pitchFamily="18" charset="0"/>
              <a:cs typeface="Times New Roman" pitchFamily="18" charset="0"/>
            </a:endParaRPr>
          </a:p>
          <a:p>
            <a:pPr marL="0" indent="0" algn="just">
              <a:buNone/>
            </a:pPr>
            <a:endParaRPr lang="tr-TR"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40914949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95D89CB-C1E3-470F-A332-0CF9E93FD24E}"/>
              </a:ext>
            </a:extLst>
          </p:cNvPr>
          <p:cNvSpPr>
            <a:spLocks noGrp="1"/>
          </p:cNvSpPr>
          <p:nvPr>
            <p:ph idx="1"/>
          </p:nvPr>
        </p:nvSpPr>
        <p:spPr>
          <a:xfrm>
            <a:off x="1600199" y="1052737"/>
            <a:ext cx="4760786" cy="4335536"/>
          </a:xfrm>
        </p:spPr>
        <p:txBody>
          <a:bodyPr>
            <a:normAutofit fontScale="85000" lnSpcReduction="20000"/>
          </a:bodyPr>
          <a:lstStyle/>
          <a:p>
            <a:pPr marL="0" indent="0" algn="just">
              <a:buNone/>
            </a:pPr>
            <a:r>
              <a:rPr lang="tr-TR" b="1" dirty="0"/>
              <a:t>      </a:t>
            </a:r>
            <a:r>
              <a:rPr lang="tr-TR" b="1" dirty="0">
                <a:latin typeface="Times New Roman" panose="02020603050405020304" pitchFamily="18" charset="0"/>
                <a:cs typeface="Times New Roman" panose="02020603050405020304" pitchFamily="18" charset="0"/>
              </a:rPr>
              <a:t>b. Olumsuz Yönleri</a:t>
            </a:r>
          </a:p>
          <a:p>
            <a:pPr marL="0" indent="0" algn="just">
              <a:buNone/>
            </a:pPr>
            <a:endParaRPr lang="tr-TR" b="1"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Korunma altına alınmadan önce ya da korunma altında iken yaşamış oldukları </a:t>
            </a:r>
            <a:r>
              <a:rPr lang="tr-TR" dirty="0" err="1">
                <a:latin typeface="Times New Roman" panose="02020603050405020304" pitchFamily="18" charset="0"/>
                <a:cs typeface="Times New Roman" panose="02020603050405020304" pitchFamily="18" charset="0"/>
              </a:rPr>
              <a:t>travmatik</a:t>
            </a:r>
            <a:r>
              <a:rPr lang="tr-TR" dirty="0">
                <a:latin typeface="Times New Roman" panose="02020603050405020304" pitchFamily="18" charset="0"/>
                <a:cs typeface="Times New Roman" panose="02020603050405020304" pitchFamily="18" charset="0"/>
              </a:rPr>
              <a:t> deneyimler sonucunda, korunmaya ihtiyacı olan çocukların gelişim ve algılamaları, akranlarından geri olabilmektedir. Korunmaya ihtiyacı bulunan çocuklar deneyimleri nedeniyle, yetişkinlerle güven temelli ilişkiler kurarken zorlanmakta, kendilerini suçlama, başarısızlık gibi olumsuz duyguları yoğun olarak yaşayabilmektedirler. Koruyucu aileye yerleştirilen korunmaya ihtiyacı bulunan çocukların bu özellikleri, koruyucu aile ile aralarında ciddi uyum sorunları yaşanmasına neden olmaktadır. Ayrıca koruyucu ailenin  biyolojik çocuğuyla, koruyucu aile olunan çocuklar arasında kıskançlık başta olmak üzere çeşitli anlaşmazlıklar çıkmakta sorunlar çözülemediğinde ise koruyucu ailesi olunan çocuğun kuruluşa geri dönmesi kaçınılmaz hale gelmektedir. Koruyucu aile uygulamalarında karşılaşılan zorluklara koruyucu aileden gelen güçlükleri de eklemek gerekir.</a:t>
            </a:r>
          </a:p>
        </p:txBody>
      </p:sp>
    </p:spTree>
    <p:extLst>
      <p:ext uri="{BB962C8B-B14F-4D97-AF65-F5344CB8AC3E}">
        <p14:creationId xmlns:p14="http://schemas.microsoft.com/office/powerpoint/2010/main" val="2402470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1C5440F-E0E6-4325-9C84-9283F9980F80}"/>
              </a:ext>
            </a:extLst>
          </p:cNvPr>
          <p:cNvSpPr>
            <a:spLocks noGrp="1"/>
          </p:cNvSpPr>
          <p:nvPr>
            <p:ph idx="1"/>
          </p:nvPr>
        </p:nvSpPr>
        <p:spPr>
          <a:xfrm>
            <a:off x="1385646" y="1052736"/>
            <a:ext cx="4760786" cy="4698522"/>
          </a:xfrm>
        </p:spPr>
        <p:txBody>
          <a:bodyPr>
            <a:noAutofit/>
          </a:bodyPr>
          <a:lstStyle/>
          <a:p>
            <a:pPr algn="just"/>
            <a:r>
              <a:rPr lang="tr-TR" sz="1050" dirty="0">
                <a:latin typeface="Times New Roman" panose="02020603050405020304" pitchFamily="18" charset="0"/>
                <a:cs typeface="Times New Roman" panose="02020603050405020304" pitchFamily="18" charset="0"/>
              </a:rPr>
              <a:t>Çocuklar için uygun olarak seçilemeyen koruyucu ailenin de bazı sakıncaları bulunmaktadır. Çocuğun özelliklerine göre koruyucu aile seçilmemesi, çocukla koruyucu aile arasındaki ilişkilerin denetlenmemesi ve gerekli yönlendirmelerin yapılmaması çocuk ve koruyucu aile arasında çatışmalara neden olmaktadır. Ayrıca denetim eksikliği ya da yetersiz denetim, yasak olmasına rağmen, bazı koruyucu aileler tarafından çocuğun ev işlerine yardımcı olan biri gibi kullanılmasına da yol açabilecektir. Bununla birlikte, gönüllü ya da ücretli koruyucu aile uygulamasında, doğal ana baba ile koruyucu aile arasındaki ilişkilerde sorunlar yaşanabilmekte bu durum çocukları olumsuz etkilemektedir.</a:t>
            </a:r>
          </a:p>
          <a:p>
            <a:pPr algn="just"/>
            <a:r>
              <a:rPr lang="tr-TR" sz="1050" dirty="0">
                <a:latin typeface="Times New Roman" panose="02020603050405020304" pitchFamily="18" charset="0"/>
                <a:cs typeface="Times New Roman" panose="02020603050405020304" pitchFamily="18" charset="0"/>
              </a:rPr>
              <a:t>Koruyucu aile bakımı, çocuğun biyolojik ailesinin, çocuklara devamlı veya geçici bir süre için bakamadıkları, genellikle ailenin sorunlarının çözülmesiyle çocukları yeniden yanlarına alabileceği durumlarda en uygun bakım yöntemi olarak seçilmektedir. Ancak bazı ülkelerde bu yola gereğinden fazla başvurulmakta aile içerisindeki herhangi bir düzensizlik, çatışma veya bozulma, çocuğun aileden alınıp koruyucu aile yanına yerleştirilmesi için yeterli görülmekte, çocuğun aileden koparılmasının yaratacağı olumsuzluklar yeterince değerlendirilmemektedir. Bu tür yanlış uygulamalar, sosyal hizmetlerin geliştiği ülkelerde sıklıkla görülmektedir. </a:t>
            </a:r>
          </a:p>
          <a:p>
            <a:pPr algn="just"/>
            <a:r>
              <a:rPr lang="tr-TR" sz="1050" dirty="0">
                <a:latin typeface="Times New Roman" panose="02020603050405020304" pitchFamily="18" charset="0"/>
                <a:cs typeface="Times New Roman" panose="02020603050405020304" pitchFamily="18" charset="0"/>
              </a:rPr>
              <a:t>Koruyucu aile uygulamasının olumsuz yönlerinden birisi de anne figürünün sıklıkla değişmesidir. Her ne kadar koruyucu aile bakımı uzun süreli bir bakım olarak hedeflenmiş olsa da çocuktan ya da aileden kaynaklanan nedenlerle beklenen uyum sağlanamadığında çocuğun aileden alınıp tekrar yuvaya veya yurda oradan da tekrar bir başka koruyucu aileye verilmesi söz konusudur. Bu bağlamda anne figürlerinin sıklıkla değişmesinin, çocuğun güvensizlik ve reddedilme duygularını daha da pekiştireceği açıktır. Bu nedenle koruyucu ailenin seçiminde, çocuk ve aile için karşılıklı uyumun sağlanması esastır.</a:t>
            </a:r>
          </a:p>
        </p:txBody>
      </p:sp>
    </p:spTree>
    <p:extLst>
      <p:ext uri="{BB962C8B-B14F-4D97-AF65-F5344CB8AC3E}">
        <p14:creationId xmlns:p14="http://schemas.microsoft.com/office/powerpoint/2010/main" val="1488951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0"/>
            <a:ext cx="6480720" cy="6858000"/>
          </a:xfrm>
        </p:spPr>
        <p:txBody>
          <a:bodyPr>
            <a:normAutofit fontScale="92500" lnSpcReduction="20000"/>
          </a:bodyPr>
          <a:lstStyle/>
          <a:p>
            <a:pPr marL="0" indent="0" algn="ctr">
              <a:buNone/>
            </a:pPr>
            <a:r>
              <a:rPr lang="tr-TR" sz="3300" b="1" dirty="0">
                <a:solidFill>
                  <a:schemeClr val="accent1"/>
                </a:solidFill>
                <a:latin typeface="Times New Roman" pitchFamily="18" charset="0"/>
                <a:cs typeface="Times New Roman" pitchFamily="18" charset="0"/>
              </a:rPr>
              <a:t>Koruyucu Aile Bakımı</a:t>
            </a:r>
          </a:p>
          <a:p>
            <a:pPr marL="0" indent="0" algn="ctr">
              <a:buNone/>
            </a:pPr>
            <a:r>
              <a:rPr lang="tr-TR" sz="3300" b="1" dirty="0">
                <a:solidFill>
                  <a:schemeClr val="accent1"/>
                </a:solidFill>
                <a:latin typeface="Times New Roman" pitchFamily="18" charset="0"/>
                <a:cs typeface="Times New Roman" pitchFamily="18" charset="0"/>
              </a:rPr>
              <a:t>(Koruyucu Aile Hizmetleri)</a:t>
            </a:r>
          </a:p>
          <a:p>
            <a:pPr marL="0" indent="0" algn="ctr">
              <a:buNone/>
            </a:pPr>
            <a:endParaRPr lang="tr-TR" sz="2800" b="1" dirty="0">
              <a:latin typeface="Times New Roman" pitchFamily="18" charset="0"/>
              <a:cs typeface="Times New Roman" pitchFamily="18" charset="0"/>
            </a:endParaRPr>
          </a:p>
          <a:p>
            <a:pPr marL="0" indent="0" algn="just">
              <a:buNone/>
            </a:pPr>
            <a:r>
              <a:rPr lang="tr-TR" sz="1900" b="1" dirty="0">
                <a:latin typeface="Times New Roman" pitchFamily="18" charset="0"/>
                <a:cs typeface="Times New Roman" pitchFamily="18" charset="0"/>
              </a:rPr>
              <a:t>1.Koruyucu Ailenin Tanımı</a:t>
            </a:r>
          </a:p>
          <a:p>
            <a:pPr marL="0" indent="0" algn="just">
              <a:buNone/>
            </a:pPr>
            <a:endParaRPr lang="tr-TR" sz="1900" b="1" dirty="0">
              <a:latin typeface="Times New Roman" pitchFamily="18" charset="0"/>
              <a:cs typeface="Times New Roman" pitchFamily="18" charset="0"/>
            </a:endParaRPr>
          </a:p>
          <a:p>
            <a:pPr algn="just"/>
            <a:r>
              <a:rPr lang="tr-TR" sz="1900" dirty="0">
                <a:latin typeface="Times New Roman" pitchFamily="18" charset="0"/>
                <a:cs typeface="Times New Roman" pitchFamily="18" charset="0"/>
              </a:rPr>
              <a:t>Koruyucu aile bakımı, çeşitli nedenlerle biyolojik ailesi yanında bakımları sağlanamayan çocukların, kısa veya uzun süreli bakımlarını üstlenen anne ve baba özelliklerini taşıyan kişilerin yanında, devlet denetiminde yetiştirilmeleri olarak tanımlanmakta ve bu hizmeti veren aileye ya da kişilere </a:t>
            </a:r>
            <a:r>
              <a:rPr lang="tr-TR" sz="1900" b="1" i="1" dirty="0">
                <a:latin typeface="Times New Roman" pitchFamily="18" charset="0"/>
                <a:cs typeface="Times New Roman" pitchFamily="18" charset="0"/>
              </a:rPr>
              <a:t>koruyucu aile </a:t>
            </a:r>
            <a:r>
              <a:rPr lang="tr-TR" sz="1900" dirty="0">
                <a:latin typeface="Times New Roman" pitchFamily="18" charset="0"/>
                <a:cs typeface="Times New Roman" pitchFamily="18" charset="0"/>
              </a:rPr>
              <a:t>denilmektedir.</a:t>
            </a:r>
          </a:p>
          <a:p>
            <a:pPr algn="just"/>
            <a:endParaRPr lang="tr-TR" sz="1900" dirty="0">
              <a:latin typeface="Times New Roman" pitchFamily="18" charset="0"/>
              <a:cs typeface="Times New Roman" pitchFamily="18" charset="0"/>
            </a:endParaRPr>
          </a:p>
          <a:p>
            <a:pPr algn="just"/>
            <a:r>
              <a:rPr lang="en-US" sz="1900" dirty="0" err="1">
                <a:latin typeface="Times New Roman" pitchFamily="18" charset="0"/>
                <a:cs typeface="Times New Roman" pitchFamily="18" charset="0"/>
              </a:rPr>
              <a:t>Ülkemizde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koruyucu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aile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hizmetlerini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uygulamalarını</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yürütmekle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sorumlu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tek</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kurum</a:t>
            </a:r>
            <a:r>
              <a:rPr lang="en-US" sz="1900"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Aile</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Çalışma</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ve</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Sosyal</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Hizmetler</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Bakanlığı</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Çocuk</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Hizmetleri</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Genel</a:t>
            </a:r>
            <a:r>
              <a:rPr lang="en-US" sz="1900" i="1" u="sng" dirty="0">
                <a:latin typeface="Times New Roman" pitchFamily="18" charset="0"/>
                <a:cs typeface="Times New Roman" pitchFamily="18" charset="0"/>
              </a:rPr>
              <a:t> </a:t>
            </a:r>
            <a:r>
              <a:rPr lang="en-US" sz="1900" i="1" u="sng" dirty="0" err="1">
                <a:latin typeface="Times New Roman" pitchFamily="18" charset="0"/>
                <a:cs typeface="Times New Roman" pitchFamily="18" charset="0"/>
              </a:rPr>
              <a:t>Müdürlüğü’dür</a:t>
            </a:r>
            <a:r>
              <a:rPr lang="en-US" sz="1900" dirty="0">
                <a:latin typeface="Times New Roman" pitchFamily="18" charset="0"/>
                <a:cs typeface="Times New Roman" pitchFamily="18" charset="0"/>
              </a:rPr>
              <a:t>. Bu </a:t>
            </a:r>
            <a:r>
              <a:rPr lang="en-US" sz="1900" dirty="0" err="1">
                <a:latin typeface="Times New Roman" pitchFamily="18" charset="0"/>
                <a:cs typeface="Times New Roman" pitchFamily="18" charset="0"/>
              </a:rPr>
              <a:t>hizmetler</a:t>
            </a:r>
            <a:r>
              <a:rPr lang="en-US" sz="1900" dirty="0">
                <a:latin typeface="Times New Roman" pitchFamily="18" charset="0"/>
                <a:cs typeface="Times New Roman" pitchFamily="18" charset="0"/>
              </a:rPr>
              <a:t>, 2828 </a:t>
            </a:r>
            <a:r>
              <a:rPr lang="en-US" sz="1900" dirty="0" err="1">
                <a:latin typeface="Times New Roman" pitchFamily="18" charset="0"/>
                <a:cs typeface="Times New Roman" pitchFamily="18" charset="0"/>
              </a:rPr>
              <a:t>sayılı</a:t>
            </a:r>
            <a:r>
              <a:rPr lang="tr-TR" sz="1900" dirty="0">
                <a:latin typeface="Times New Roman" pitchFamily="18" charset="0"/>
                <a:cs typeface="Times New Roman" pitchFamily="18" charset="0"/>
              </a:rPr>
              <a:t> Sosyal Hizmetler Kanunu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bu</a:t>
            </a:r>
            <a:r>
              <a:rPr lang="en-US" sz="1900" dirty="0">
                <a:latin typeface="Times New Roman" pitchFamily="18" charset="0"/>
                <a:cs typeface="Times New Roman" pitchFamily="18" charset="0"/>
              </a:rPr>
              <a:t> </a:t>
            </a:r>
            <a:r>
              <a:rPr lang="tr-TR" sz="1900" dirty="0">
                <a:latin typeface="Times New Roman" pitchFamily="18" charset="0"/>
                <a:cs typeface="Times New Roman" pitchFamily="18" charset="0"/>
              </a:rPr>
              <a:t>kanuna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dayanak</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alınarak</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hazırlanan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ve</a:t>
            </a:r>
            <a:r>
              <a:rPr lang="en-US" sz="1900" dirty="0">
                <a:latin typeface="Times New Roman" pitchFamily="18" charset="0"/>
                <a:cs typeface="Times New Roman" pitchFamily="18" charset="0"/>
              </a:rPr>
              <a:t>  14.12.2012  </a:t>
            </a:r>
            <a:r>
              <a:rPr lang="en-US" sz="1900" dirty="0" err="1">
                <a:latin typeface="Times New Roman" pitchFamily="18" charset="0"/>
                <a:cs typeface="Times New Roman" pitchFamily="18" charset="0"/>
              </a:rPr>
              <a:t>tarihli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Koruyucu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Aile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Yönetmeliği”çerçevesinde</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koruyucu</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aile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hizmetleri</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bakanlıkça</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belirlenen</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esaslar</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çerçevesin</a:t>
            </a:r>
            <a:r>
              <a:rPr lang="tr-TR" sz="1900" dirty="0">
                <a:latin typeface="Times New Roman" pitchFamily="18" charset="0"/>
                <a:cs typeface="Times New Roman" pitchFamily="18" charset="0"/>
              </a:rPr>
              <a:t>de </a:t>
            </a:r>
            <a:r>
              <a:rPr lang="en-US" sz="1900" dirty="0" err="1">
                <a:latin typeface="Times New Roman" pitchFamily="18" charset="0"/>
                <a:cs typeface="Times New Roman" pitchFamily="18" charset="0"/>
              </a:rPr>
              <a:t>Genel</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Müdürlüğün</a:t>
            </a:r>
            <a:r>
              <a:rPr lang="tr-TR"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koordinasyonunda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il</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müdürlüklerinde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oluşturulan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komisyonlar</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ile</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bu</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hizmet</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kapsamında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görevlendirilen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sosyal</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çalışma</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görevlisi</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tarafından</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yürütülür</a:t>
            </a:r>
            <a:r>
              <a:rPr lang="en-US" sz="1900" dirty="0">
                <a:latin typeface="Times New Roman" pitchFamily="18" charset="0"/>
                <a:cs typeface="Times New Roman" pitchFamily="18" charset="0"/>
              </a:rPr>
              <a:t> (</a:t>
            </a:r>
            <a:r>
              <a:rPr lang="en-US" sz="1900" dirty="0" err="1">
                <a:latin typeface="Times New Roman" pitchFamily="18" charset="0"/>
                <a:cs typeface="Times New Roman" pitchFamily="18" charset="0"/>
              </a:rPr>
              <a:t>madde</a:t>
            </a:r>
            <a:r>
              <a:rPr lang="en-US" sz="1900" dirty="0">
                <a:latin typeface="Times New Roman" pitchFamily="18" charset="0"/>
                <a:cs typeface="Times New Roman" pitchFamily="18" charset="0"/>
              </a:rPr>
              <a:t> 5).</a:t>
            </a:r>
            <a:endParaRPr lang="tr-TR" sz="1900" dirty="0">
              <a:latin typeface="Times New Roman" pitchFamily="18" charset="0"/>
              <a:cs typeface="Times New Roman" pitchFamily="18" charset="0"/>
            </a:endParaRPr>
          </a:p>
          <a:p>
            <a:pPr marL="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519954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692696"/>
            <a:ext cx="6696744" cy="6165304"/>
          </a:xfrm>
        </p:spPr>
        <p:txBody>
          <a:bodyPr>
            <a:normAutofit/>
          </a:bodyPr>
          <a:lstStyle/>
          <a:p>
            <a:pPr marL="0" indent="0" algn="just">
              <a:buNone/>
            </a:pPr>
            <a:r>
              <a:rPr lang="tr-TR" b="1" dirty="0">
                <a:latin typeface="Times New Roman" panose="02020603050405020304" pitchFamily="18" charset="0"/>
                <a:cs typeface="Times New Roman" pitchFamily="18" charset="0"/>
              </a:rPr>
              <a:t>2. Koruyucu Aile Olmanın Koşulları</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Koruyucu aile olmak isteyen kişilerin bazı koşullara sahip olması gerekmektedir. Koruyucu aile olmak için başvuruda bulunan kişilerin:</a:t>
            </a:r>
          </a:p>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a) Türk vatandaşı olması ve Türkiye’de sürekli ikamet etmesi,</a:t>
            </a:r>
          </a:p>
          <a:p>
            <a:pPr marL="0" indent="0" algn="just">
              <a:buNone/>
            </a:pPr>
            <a:r>
              <a:rPr lang="tr-TR" dirty="0">
                <a:latin typeface="Times New Roman" panose="02020603050405020304" pitchFamily="18" charset="0"/>
                <a:cs typeface="Times New Roman" panose="02020603050405020304" pitchFamily="18" charset="0"/>
              </a:rPr>
              <a:t>b) 25-65 yaş aralığında bulunması,</a:t>
            </a:r>
          </a:p>
          <a:p>
            <a:pPr marL="0" indent="0" algn="just">
              <a:buNone/>
            </a:pPr>
            <a:r>
              <a:rPr lang="tr-TR" dirty="0">
                <a:latin typeface="Times New Roman" panose="02020603050405020304" pitchFamily="18" charset="0"/>
                <a:cs typeface="Times New Roman" panose="02020603050405020304" pitchFamily="18" charset="0"/>
              </a:rPr>
              <a:t>c) En az ilkokul düzeyinde eğitim almış olması,</a:t>
            </a:r>
          </a:p>
          <a:p>
            <a:pPr marL="0" indent="0" algn="just">
              <a:buNone/>
            </a:pPr>
            <a:r>
              <a:rPr lang="tr-TR" dirty="0">
                <a:latin typeface="Times New Roman" panose="02020603050405020304" pitchFamily="18" charset="0"/>
                <a:cs typeface="Times New Roman" panose="02020603050405020304" pitchFamily="18" charset="0"/>
              </a:rPr>
              <a:t>ç) Düzenli gelire sahip olması,</a:t>
            </a:r>
          </a:p>
          <a:p>
            <a:pPr marL="0" indent="0" algn="just">
              <a:buNone/>
            </a:pPr>
            <a:r>
              <a:rPr lang="tr-TR" dirty="0">
                <a:latin typeface="Times New Roman" panose="02020603050405020304" pitchFamily="18" charset="0"/>
                <a:cs typeface="Times New Roman" panose="02020603050405020304" pitchFamily="18" charset="0"/>
              </a:rPr>
              <a:t>gerekir.</a:t>
            </a:r>
          </a:p>
          <a:p>
            <a:pPr marL="0" indent="0" algn="just">
              <a:buNone/>
            </a:pPr>
            <a:r>
              <a:rPr lang="tr-TR" dirty="0">
                <a:latin typeface="Times New Roman" panose="02020603050405020304" pitchFamily="18" charset="0"/>
                <a:cs typeface="Times New Roman" panose="02020603050405020304" pitchFamily="18" charset="0"/>
              </a:rPr>
              <a:t>  Koruyucu aile çeşit ve modellerine göre bu kriterler değişebilmektedir( eğitim şartı, yaş aralığı) </a:t>
            </a:r>
          </a:p>
          <a:p>
            <a:pPr marL="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173567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260648"/>
            <a:ext cx="6192688" cy="6597352"/>
          </a:xfrm>
        </p:spPr>
        <p:txBody>
          <a:bodyPr>
            <a:normAutofit/>
          </a:bodyPr>
          <a:lstStyle/>
          <a:p>
            <a:pPr marL="0" indent="0" algn="just">
              <a:buNone/>
            </a:pPr>
            <a:r>
              <a:rPr lang="tr-TR" dirty="0">
                <a:latin typeface="Times New Roman" pitchFamily="18" charset="0"/>
                <a:cs typeface="Times New Roman" pitchFamily="18" charset="0"/>
              </a:rPr>
              <a:t> </a:t>
            </a:r>
          </a:p>
          <a:p>
            <a:pPr algn="just"/>
            <a:r>
              <a:rPr lang="tr-TR" dirty="0">
                <a:latin typeface="Times New Roman" pitchFamily="18" charset="0"/>
                <a:cs typeface="Times New Roman" pitchFamily="18" charset="0"/>
              </a:rPr>
              <a:t>Koruyucu aile seçiminde, kanunen çocuğa bakmakla yükümlü öz anne-baba ya da vasisi dışındaki kişilerden özellikle çocuğun yakın çevresinde olan akrabalar, komşular ya da aile dostları tercih edilmektedir.</a:t>
            </a:r>
          </a:p>
          <a:p>
            <a:pPr algn="just"/>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Koruyucu ailenin ana babalı bir ortam olması tercih edilse de evli olmayanlar da koruyucu aile olmaktadır. Koruyucu aile olmak isteyen kişilerin bekar olması halinde yanına çocuk yerleştirilecek olan kişinin diğer ebeveynin yoksunluğunu hissettirmeyecek akraba ilişkilerine sahip olması beklenmektedir.</a:t>
            </a:r>
          </a:p>
          <a:p>
            <a:pPr algn="just"/>
            <a:endParaRPr lang="tr-TR"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Ayrıca seçilecek ailenin sağlıklı olması, çocuğun temel ihtiyaçlarını sağlaması hijyen ve güvenlik standartlarına uygun evlerinin olması ve ailenin ikamet çevresinde okul, sağlık kuruluşları, oyun alanları olması gerekmektedir.</a:t>
            </a:r>
          </a:p>
        </p:txBody>
      </p:sp>
    </p:spTree>
    <p:extLst>
      <p:ext uri="{BB962C8B-B14F-4D97-AF65-F5344CB8AC3E}">
        <p14:creationId xmlns:p14="http://schemas.microsoft.com/office/powerpoint/2010/main" val="3020298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0"/>
            <a:ext cx="6768752" cy="6858000"/>
          </a:xfrm>
        </p:spPr>
        <p:txBody>
          <a:bodyPr>
            <a:normAutofit fontScale="25000" lnSpcReduction="20000"/>
          </a:bodyPr>
          <a:lstStyle/>
          <a:p>
            <a:pPr marL="0" indent="0" algn="just">
              <a:buNone/>
            </a:pPr>
            <a:r>
              <a:rPr lang="tr-TR" sz="6400" dirty="0">
                <a:latin typeface="Times New Roman" pitchFamily="18" charset="0"/>
                <a:cs typeface="Times New Roman" pitchFamily="18" charset="0"/>
              </a:rPr>
              <a:t>Koruyucu aile olmak üzere il veya ilçe müdürlüklerine başvuran kişilere hizmetin esasları ve işleyişi ile yerleştirilecek çocukların özellikleri hakkında bilgi verilerek ilk görüşme yapılır, uygun görülen kişi veya eşlerle ilk görüşme formu doldurulur ve yazılı başvuru alınarak aşağıdaki bilgi ve belgelerin en geç bir ay içinde tamamlanması istenir:</a:t>
            </a:r>
          </a:p>
          <a:p>
            <a:pPr marL="0" indent="0" algn="just">
              <a:buNone/>
            </a:pPr>
            <a:endParaRPr lang="tr-TR" sz="6400" dirty="0">
              <a:latin typeface="Times New Roman" pitchFamily="18" charset="0"/>
              <a:cs typeface="Times New Roman" pitchFamily="18" charset="0"/>
            </a:endParaRPr>
          </a:p>
          <a:p>
            <a:pPr marL="0" indent="0" algn="just">
              <a:buNone/>
            </a:pPr>
            <a:r>
              <a:rPr lang="tr-TR" sz="6400" dirty="0">
                <a:latin typeface="Times New Roman" pitchFamily="18" charset="0"/>
                <a:cs typeface="Times New Roman" pitchFamily="18" charset="0"/>
              </a:rPr>
              <a:t>a) T.C. Kimlik Numarası beyanı.</a:t>
            </a:r>
          </a:p>
          <a:p>
            <a:pPr marL="0" indent="0" algn="just">
              <a:buNone/>
            </a:pPr>
            <a:r>
              <a:rPr lang="tr-TR" sz="6400" dirty="0">
                <a:latin typeface="Times New Roman" pitchFamily="18" charset="0"/>
                <a:cs typeface="Times New Roman" pitchFamily="18" charset="0"/>
              </a:rPr>
              <a:t>b) Bir adet vesikalık fotoğraf.</a:t>
            </a:r>
          </a:p>
          <a:p>
            <a:pPr marL="0" indent="0" algn="just">
              <a:buNone/>
            </a:pPr>
            <a:r>
              <a:rPr lang="tr-TR" sz="6400" dirty="0">
                <a:latin typeface="Times New Roman" pitchFamily="18" charset="0"/>
                <a:cs typeface="Times New Roman" pitchFamily="18" charset="0"/>
              </a:rPr>
              <a:t>c) Öğrenim durumunu gösterir belgenin onaylı örneği.</a:t>
            </a:r>
          </a:p>
          <a:p>
            <a:pPr marL="0" indent="0" algn="just">
              <a:buNone/>
            </a:pPr>
            <a:r>
              <a:rPr lang="tr-TR" sz="6400" dirty="0">
                <a:latin typeface="Times New Roman" pitchFamily="18" charset="0"/>
                <a:cs typeface="Times New Roman" pitchFamily="18" charset="0"/>
              </a:rPr>
              <a:t>ç) İş, gelir ve sosyal güvenlik durumunu gösteren belgenin onaylı örneği.</a:t>
            </a:r>
          </a:p>
          <a:p>
            <a:pPr marL="0" indent="0" algn="just">
              <a:buNone/>
            </a:pPr>
            <a:r>
              <a:rPr lang="tr-TR" sz="6400" dirty="0">
                <a:latin typeface="Times New Roman" pitchFamily="18" charset="0"/>
                <a:cs typeface="Times New Roman" pitchFamily="18" charset="0"/>
              </a:rPr>
              <a:t>d) Koruyucu aile olacak kişiler ve varsa birlikte yaşadığı kişilerden, çocuğun yüksek yararından hareketle; 26/9/2004 tarihli ve 5237 sayılı Türk Ceza Kanununun 53 üncü maddesinde belirtilen süreler geçmiş olsa bile; kasten işlenen bir suçtan dolayı bir yıl veya daha fazla süreyle hapis cezasına ya da affa uğramış olsa bile millete ve devlete karşı suçlar, topluma karşı suçlar, kişilere karşı suçlar ile uluslararası suçlardan ve çocuklara yönelik işlenen istismar suçlarından mahkûm olmadığına dair adli sicil belgesi.</a:t>
            </a:r>
          </a:p>
          <a:p>
            <a:pPr marL="0" indent="0" algn="just">
              <a:buNone/>
            </a:pPr>
            <a:r>
              <a:rPr lang="tr-TR" sz="6400" dirty="0">
                <a:latin typeface="Times New Roman" pitchFamily="18" charset="0"/>
                <a:cs typeface="Times New Roman" pitchFamily="18" charset="0"/>
              </a:rPr>
              <a:t>e) Varsa koruyucu aile birinci kademe, koruyucu aile ikinci kademe veya temel aile eğitimi belgesi veya belgelerinin onaylı örneği.</a:t>
            </a:r>
          </a:p>
          <a:p>
            <a:pPr marL="0" indent="0" algn="just">
              <a:buNone/>
            </a:pPr>
            <a:r>
              <a:rPr lang="tr-TR" sz="6400" dirty="0">
                <a:latin typeface="Times New Roman" pitchFamily="18" charset="0"/>
                <a:cs typeface="Times New Roman" pitchFamily="18" charset="0"/>
              </a:rPr>
              <a:t>f) Sosyal inceleme sürecinde tespit edilen durumlara ilişkin koruyucu aileyi tanımaya yönelik ihtiyaç duyulacak diğer belgeler.</a:t>
            </a:r>
          </a:p>
          <a:p>
            <a:pPr marL="0" indent="0" algn="just">
              <a:buNone/>
            </a:pPr>
            <a:r>
              <a:rPr lang="tr-TR" sz="6400" dirty="0">
                <a:latin typeface="Times New Roman" pitchFamily="18" charset="0"/>
                <a:cs typeface="Times New Roman" pitchFamily="18" charset="0"/>
              </a:rPr>
              <a:t>g) Koruyucu aile olacak kişiler ve varsa birlikte yaşadığı kişilerin, çocuğun bakımını, </a:t>
            </a:r>
            <a:r>
              <a:rPr lang="tr-TR" sz="6400" dirty="0" err="1">
                <a:latin typeface="Times New Roman" pitchFamily="18" charset="0"/>
                <a:cs typeface="Times New Roman" pitchFamily="18" charset="0"/>
              </a:rPr>
              <a:t>psiko</a:t>
            </a:r>
            <a:r>
              <a:rPr lang="tr-TR" sz="6400" dirty="0">
                <a:latin typeface="Times New Roman" pitchFamily="18" charset="0"/>
                <a:cs typeface="Times New Roman" pitchFamily="18" charset="0"/>
              </a:rPr>
              <a:t>-sosyal gelişimini ve eğitimini etkileyecek ya da çocuğa zarar verecek düzeyde fiziksel engeli, ruhsal rahatsızlığı ve bulaşıcı hastalığının olmadığını gösteren, Devlet ya da üniversite hastanelerinin ilgili bölümlerinden alınan doktor raporu, gerekli görülmesi halinde kişinin sağlığına, devam eden hastalığına veya bağımlılığına ilişkin ayrıntılı rapor.</a:t>
            </a:r>
          </a:p>
          <a:p>
            <a:pPr marL="0" indent="0" algn="just">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2316781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490364"/>
            <a:ext cx="6192688" cy="5877272"/>
          </a:xfrm>
        </p:spPr>
        <p:txBody>
          <a:bodyPr>
            <a:normAutofit/>
          </a:bodyPr>
          <a:lstStyle/>
          <a:p>
            <a:pPr marL="0" indent="0" algn="just">
              <a:buNone/>
            </a:pPr>
            <a:r>
              <a:rPr lang="tr-TR" sz="1900" b="1" dirty="0">
                <a:latin typeface="Times New Roman" panose="02020603050405020304" pitchFamily="18" charset="0"/>
                <a:cs typeface="Times New Roman" pitchFamily="18" charset="0"/>
              </a:rPr>
              <a:t>3.Koruyucu Aile Biriminin Görevleri</a:t>
            </a:r>
          </a:p>
          <a:p>
            <a:pPr marL="0" indent="0" algn="just">
              <a:buNone/>
            </a:pPr>
            <a:endParaRPr lang="tr-TR" sz="1900" b="1" dirty="0">
              <a:latin typeface="Times New Roman" panose="02020603050405020304" pitchFamily="18" charset="0"/>
              <a:cs typeface="Times New Roman" pitchFamily="18" charset="0"/>
            </a:endParaRPr>
          </a:p>
          <a:p>
            <a:pPr marL="0" indent="0" algn="just">
              <a:buNone/>
            </a:pPr>
            <a:r>
              <a:rPr lang="tr-TR" sz="1900" dirty="0">
                <a:latin typeface="Times New Roman" panose="02020603050405020304" pitchFamily="18" charset="0"/>
                <a:cs typeface="Times New Roman" panose="02020603050405020304" pitchFamily="18" charset="0"/>
              </a:rPr>
              <a:t>a) Başvuruların alınması,</a:t>
            </a:r>
          </a:p>
          <a:p>
            <a:pPr marL="0" indent="0" algn="just">
              <a:buNone/>
            </a:pPr>
            <a:r>
              <a:rPr lang="tr-TR" sz="1900" dirty="0">
                <a:latin typeface="Times New Roman" panose="02020603050405020304" pitchFamily="18" charset="0"/>
                <a:cs typeface="Times New Roman" panose="02020603050405020304" pitchFamily="18" charset="0"/>
              </a:rPr>
              <a:t>b) Sosyal incelemenin yapılması,</a:t>
            </a:r>
          </a:p>
          <a:p>
            <a:pPr marL="0" indent="0" algn="just">
              <a:buNone/>
            </a:pPr>
            <a:r>
              <a:rPr lang="tr-TR" sz="1900" dirty="0">
                <a:latin typeface="Times New Roman" panose="02020603050405020304" pitchFamily="18" charset="0"/>
                <a:cs typeface="Times New Roman" panose="02020603050405020304" pitchFamily="18" charset="0"/>
              </a:rPr>
              <a:t>c) Dosya oluşturulması,</a:t>
            </a:r>
          </a:p>
          <a:p>
            <a:pPr marL="0" indent="0" algn="just">
              <a:buNone/>
            </a:pPr>
            <a:r>
              <a:rPr lang="tr-TR" sz="1900" dirty="0">
                <a:latin typeface="Times New Roman" panose="02020603050405020304" pitchFamily="18" charset="0"/>
                <a:cs typeface="Times New Roman" panose="02020603050405020304" pitchFamily="18" charset="0"/>
              </a:rPr>
              <a:t>ç) Çocuk ile ailenin uyumlaştırılması,</a:t>
            </a:r>
          </a:p>
          <a:p>
            <a:pPr marL="0" indent="0" algn="just">
              <a:buNone/>
            </a:pPr>
            <a:r>
              <a:rPr lang="tr-TR" sz="1900" dirty="0">
                <a:latin typeface="Times New Roman" panose="02020603050405020304" pitchFamily="18" charset="0"/>
                <a:cs typeface="Times New Roman" panose="02020603050405020304" pitchFamily="18" charset="0"/>
              </a:rPr>
              <a:t>d) Çocuğun aileye yerleştirilmesi,</a:t>
            </a:r>
          </a:p>
          <a:p>
            <a:pPr marL="0" indent="0" algn="just">
              <a:buNone/>
            </a:pPr>
            <a:r>
              <a:rPr lang="tr-TR" sz="1900" dirty="0">
                <a:latin typeface="Times New Roman" panose="02020603050405020304" pitchFamily="18" charset="0"/>
                <a:cs typeface="Times New Roman" panose="02020603050405020304" pitchFamily="18" charset="0"/>
              </a:rPr>
              <a:t>e) Çocuğun yerleştirilmesi ile aile yanında izlenmesi, bakımı, sağlık durumu ve eğitimine yönelik tedbir kararlarının yerine getirilmesi ve diğer süreçlerin takibi,</a:t>
            </a:r>
          </a:p>
          <a:p>
            <a:pPr marL="0" indent="0" algn="just">
              <a:buNone/>
            </a:pPr>
            <a:r>
              <a:rPr lang="tr-TR" sz="1900" dirty="0">
                <a:latin typeface="Times New Roman" panose="02020603050405020304" pitchFamily="18" charset="0"/>
                <a:cs typeface="Times New Roman" panose="02020603050405020304" pitchFamily="18" charset="0"/>
              </a:rPr>
              <a:t>f) Koruyucu aile eğitimlerinin planlanması,</a:t>
            </a:r>
          </a:p>
          <a:p>
            <a:pPr marL="0" indent="0" algn="just">
              <a:buNone/>
            </a:pPr>
            <a:r>
              <a:rPr lang="tr-TR" sz="1900" dirty="0">
                <a:latin typeface="Times New Roman" panose="02020603050405020304" pitchFamily="18" charset="0"/>
                <a:cs typeface="Times New Roman" panose="02020603050405020304" pitchFamily="18" charset="0"/>
              </a:rPr>
              <a:t>g) Koruyucu aile ile ilişkilerin düzenli yürütülmesi,</a:t>
            </a:r>
          </a:p>
          <a:p>
            <a:pPr marL="0" indent="0" algn="just">
              <a:buNone/>
            </a:pPr>
            <a:r>
              <a:rPr lang="tr-TR" sz="1900" dirty="0">
                <a:latin typeface="Times New Roman" panose="02020603050405020304" pitchFamily="18" charset="0"/>
                <a:cs typeface="Times New Roman" panose="02020603050405020304" pitchFamily="18" charset="0"/>
              </a:rPr>
              <a:t>ğ) Çocuğun öz ailesi ve yakınlarıyla görüştürülmesi ile ilgili planlama yapılması ve uygulanması,</a:t>
            </a:r>
          </a:p>
          <a:p>
            <a:pPr marL="0" indent="0" algn="just">
              <a:buNone/>
            </a:pPr>
            <a:r>
              <a:rPr lang="tr-TR" sz="1900" dirty="0">
                <a:latin typeface="Times New Roman" panose="02020603050405020304" pitchFamily="18" charset="0"/>
                <a:cs typeface="Times New Roman" panose="02020603050405020304" pitchFamily="18" charset="0"/>
              </a:rPr>
              <a:t>h) Verilecek diğer görevler.</a:t>
            </a:r>
          </a:p>
          <a:p>
            <a:pPr marL="0" indent="0">
              <a:buNone/>
            </a:pPr>
            <a:endParaRPr lang="tr-TR" sz="2400" dirty="0">
              <a:latin typeface="Times New Roman" pitchFamily="18" charset="0"/>
              <a:cs typeface="Times New Roman" pitchFamily="18" charset="0"/>
            </a:endParaRPr>
          </a:p>
        </p:txBody>
      </p:sp>
    </p:spTree>
    <p:extLst>
      <p:ext uri="{BB962C8B-B14F-4D97-AF65-F5344CB8AC3E}">
        <p14:creationId xmlns:p14="http://schemas.microsoft.com/office/powerpoint/2010/main" val="4292245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85646" y="1117011"/>
            <a:ext cx="4781814" cy="4623978"/>
          </a:xfrm>
        </p:spPr>
        <p:txBody>
          <a:bodyPr>
            <a:normAutofit fontScale="85000" lnSpcReduction="20000"/>
          </a:bodyPr>
          <a:lstStyle/>
          <a:p>
            <a:pPr marL="0" indent="0" algn="just">
              <a:buNone/>
            </a:pPr>
            <a:r>
              <a:rPr lang="tr-TR" b="1" dirty="0">
                <a:latin typeface="Times New Roman" pitchFamily="18" charset="0"/>
                <a:cs typeface="Times New Roman" pitchFamily="18" charset="0"/>
              </a:rPr>
              <a:t>4.Koruyucu Aile Tür ve Modelleri </a:t>
            </a:r>
          </a:p>
          <a:p>
            <a:pPr marL="0" indent="0" algn="just">
              <a:buNone/>
            </a:pPr>
            <a:r>
              <a:rPr lang="tr-TR" dirty="0">
                <a:latin typeface="Times New Roman" pitchFamily="18" charset="0"/>
                <a:cs typeface="Times New Roman" pitchFamily="18" charset="0"/>
              </a:rPr>
              <a:t>Koruyucu aile bakımının birkaç türü ve modeli bulunmaktadır.</a:t>
            </a:r>
          </a:p>
          <a:p>
            <a:pPr marL="0" indent="0" algn="just">
              <a:buNone/>
            </a:pPr>
            <a:endParaRPr lang="tr-TR"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a. Koruyucu Aile Türleri</a:t>
            </a:r>
          </a:p>
          <a:p>
            <a:pPr marL="0" indent="0" algn="just">
              <a:buNone/>
            </a:pPr>
            <a:r>
              <a:rPr lang="tr-TR" dirty="0">
                <a:latin typeface="Times New Roman" pitchFamily="18" charset="0"/>
                <a:cs typeface="Times New Roman" pitchFamily="18" charset="0"/>
              </a:rPr>
              <a:t>Koruyucu aile olabilmek için başvuruda bulunan ve gerekli koşulları yerine getiren müracaatçılar, koruyucu aile olmaktadır. Koruyucu aile yönteminin gönüllü ve geleneksel bakım türlerinden farkı bulunmaktadır.</a:t>
            </a:r>
          </a:p>
          <a:p>
            <a:pPr marL="0" indent="0" algn="just">
              <a:buNone/>
            </a:pPr>
            <a:r>
              <a:rPr lang="tr-TR" dirty="0">
                <a:latin typeface="Times New Roman" pitchFamily="18" charset="0"/>
                <a:cs typeface="Times New Roman" pitchFamily="18" charset="0"/>
              </a:rPr>
              <a:t>Bu fark , sunulan hizmetin yasal statüsünün ve maddi bir karşılığının bulunmasından kaynaklanmaktadır. </a:t>
            </a:r>
          </a:p>
          <a:p>
            <a:pPr marL="0" indent="0" algn="just">
              <a:buNone/>
            </a:pPr>
            <a:endParaRPr lang="tr-TR" dirty="0">
              <a:latin typeface="Times New Roman" pitchFamily="18" charset="0"/>
              <a:cs typeface="Times New Roman" pitchFamily="18" charset="0"/>
            </a:endParaRPr>
          </a:p>
          <a:p>
            <a:pPr marL="0" indent="0" algn="just">
              <a:buNone/>
            </a:pPr>
            <a:r>
              <a:rPr lang="tr-TR" b="1" dirty="0">
                <a:latin typeface="Times New Roman" pitchFamily="18" charset="0"/>
                <a:cs typeface="Times New Roman" pitchFamily="18" charset="0"/>
              </a:rPr>
              <a:t>a. 1. Gönüllü Olarak Hizmet Veren Koruyucu Aileler</a:t>
            </a:r>
          </a:p>
          <a:p>
            <a:pPr marL="0" indent="0" algn="just">
              <a:buNone/>
            </a:pPr>
            <a:r>
              <a:rPr lang="tr-TR" dirty="0">
                <a:latin typeface="Times New Roman" pitchFamily="18" charset="0"/>
                <a:cs typeface="Times New Roman" pitchFamily="18" charset="0"/>
              </a:rPr>
              <a:t>  Genellikle, evlat edinme bakım yönteminden faydalanamayan aile ve anne-babası olmayıp evlatlık verilmesi mümkün olmayan çocuklara yönelik uygulanan koruyucu aile türüdür. Gönüllü koruyucu olan ailelere, hiçbir ödeme yapılmamakta, çocukların bütün masraflarını aile kendi karşılamaktadır.</a:t>
            </a:r>
          </a:p>
          <a:p>
            <a:pPr marL="0" indent="0" algn="just">
              <a:buNone/>
            </a:pPr>
            <a:endParaRPr lang="tr-TR" b="1" dirty="0">
              <a:latin typeface="Times New Roman" pitchFamily="18" charset="0"/>
              <a:cs typeface="Times New Roman" pitchFamily="18" charset="0"/>
            </a:endParaRPr>
          </a:p>
          <a:p>
            <a:pPr marL="0" indent="0" algn="just">
              <a:buNone/>
            </a:pPr>
            <a:endParaRPr lang="tr-TR" b="1" dirty="0">
              <a:latin typeface="Times New Roman" pitchFamily="18" charset="0"/>
              <a:cs typeface="Times New Roman" pitchFamily="18" charset="0"/>
            </a:endParaRPr>
          </a:p>
        </p:txBody>
      </p:sp>
    </p:spTree>
    <p:extLst>
      <p:ext uri="{BB962C8B-B14F-4D97-AF65-F5344CB8AC3E}">
        <p14:creationId xmlns:p14="http://schemas.microsoft.com/office/powerpoint/2010/main" val="3807144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39652" y="1052736"/>
            <a:ext cx="4698522" cy="5056026"/>
          </a:xfrm>
        </p:spPr>
        <p:txBody>
          <a:bodyPr>
            <a:normAutofit fontScale="85000" lnSpcReduction="20000"/>
          </a:bodyPr>
          <a:lstStyle/>
          <a:p>
            <a:pPr marL="0" indent="0" algn="just">
              <a:buNone/>
            </a:pPr>
            <a:r>
              <a:rPr lang="tr-TR" b="1" dirty="0">
                <a:latin typeface="Times New Roman" pitchFamily="18" charset="0"/>
                <a:cs typeface="Times New Roman" pitchFamily="18" charset="0"/>
              </a:rPr>
              <a:t>a.2. Maddi Destekle Hizmet Veren Koruyucu Aileler</a:t>
            </a:r>
          </a:p>
          <a:p>
            <a:pPr marL="0" indent="0" algn="just">
              <a:buNone/>
            </a:pPr>
            <a:endParaRPr lang="tr-TR" b="1" dirty="0">
              <a:latin typeface="Times New Roman" pitchFamily="18" charset="0"/>
              <a:cs typeface="Times New Roman" pitchFamily="18" charset="0"/>
            </a:endParaRPr>
          </a:p>
          <a:p>
            <a:pPr algn="just"/>
            <a:r>
              <a:rPr lang="tr-TR" b="1" dirty="0">
                <a:latin typeface="Times New Roman" pitchFamily="18" charset="0"/>
                <a:cs typeface="Times New Roman" pitchFamily="18" charset="0"/>
              </a:rPr>
              <a:t>  </a:t>
            </a:r>
            <a:r>
              <a:rPr lang="tr-TR" dirty="0">
                <a:latin typeface="Times New Roman" pitchFamily="18" charset="0"/>
                <a:cs typeface="Times New Roman" pitchFamily="18" charset="0"/>
              </a:rPr>
              <a:t>Ailelerin talepleri doğrultusunda koruyucu ailelere maddi(parasal) destek de verilmektedir.</a:t>
            </a:r>
            <a:endParaRPr lang="tr-TR" b="1" dirty="0">
              <a:latin typeface="Times New Roman" pitchFamily="18" charset="0"/>
              <a:cs typeface="Times New Roman" pitchFamily="18" charset="0"/>
            </a:endParaRPr>
          </a:p>
          <a:p>
            <a:pPr algn="just"/>
            <a:r>
              <a:rPr lang="tr-TR" dirty="0">
                <a:latin typeface="Times New Roman" pitchFamily="18" charset="0"/>
                <a:cs typeface="Times New Roman" pitchFamily="18" charset="0"/>
              </a:rPr>
              <a:t>  Genel olarak bakıldığında, koruyucu ailelere verilen para ancak çocuğun masraflarını karşılayacak miktarda karşılanmaktadır, aksi takdirde, para kazanmak amacıyla koruyucu aile olmak isteyenlerin sayısının artacağından endişe edilmektedir. </a:t>
            </a:r>
          </a:p>
          <a:p>
            <a:pPr algn="just"/>
            <a:r>
              <a:rPr lang="tr-TR" dirty="0">
                <a:latin typeface="Times New Roman" pitchFamily="18" charset="0"/>
                <a:cs typeface="Times New Roman" pitchFamily="18" charset="0"/>
              </a:rPr>
              <a:t>  Maddi destekle hizmet veren koruyucu ailelere, ülkenin ekonomik imkanlarına bağlı olarak </a:t>
            </a:r>
            <a:r>
              <a:rPr lang="tr-TR" i="1" dirty="0">
                <a:effectLst>
                  <a:outerShdw blurRad="38100" dist="38100" dir="2700000" algn="tl">
                    <a:srgbClr val="000000">
                      <a:alpha val="43137"/>
                    </a:srgbClr>
                  </a:outerShdw>
                </a:effectLst>
                <a:latin typeface="Times New Roman" pitchFamily="18" charset="0"/>
                <a:cs typeface="Times New Roman" pitchFamily="18" charset="0"/>
              </a:rPr>
              <a:t>aylık bakım ödemesi ve geçici koruyucu aile ödemesi</a:t>
            </a:r>
            <a:r>
              <a:rPr lang="tr-TR" dirty="0">
                <a:latin typeface="Times New Roman" pitchFamily="18" charset="0"/>
                <a:cs typeface="Times New Roman" pitchFamily="18" charset="0"/>
              </a:rPr>
              <a:t> adı altında iki türlü bakım ödemesi yapılmaktadır.</a:t>
            </a:r>
          </a:p>
          <a:p>
            <a:pPr algn="just"/>
            <a:r>
              <a:rPr lang="tr-TR" dirty="0">
                <a:latin typeface="Times New Roman" pitchFamily="18" charset="0"/>
                <a:cs typeface="Times New Roman" pitchFamily="18" charset="0"/>
              </a:rPr>
              <a:t>  </a:t>
            </a:r>
            <a:r>
              <a:rPr lang="tr-TR" i="1" dirty="0">
                <a:effectLst>
                  <a:outerShdw blurRad="38100" dist="38100" dir="2700000" algn="tl">
                    <a:srgbClr val="000000">
                      <a:alpha val="43137"/>
                    </a:srgbClr>
                  </a:outerShdw>
                </a:effectLst>
                <a:latin typeface="Times New Roman" pitchFamily="18" charset="0"/>
                <a:cs typeface="Times New Roman" pitchFamily="18" charset="0"/>
              </a:rPr>
              <a:t>Aylık bakım ödemesi </a:t>
            </a:r>
            <a:r>
              <a:rPr lang="tr-TR" dirty="0">
                <a:latin typeface="Times New Roman" pitchFamily="18" charset="0"/>
                <a:cs typeface="Times New Roman" pitchFamily="18" charset="0"/>
              </a:rPr>
              <a:t>koruyucu aile yanına yerleştirilen çocuğun bakım, eğitim ve yetiştirilmelerine ilişkin harcamalara karşılık olmak üzere talepte bulunan koruyucu ailelere yapılan ödemelerdir.</a:t>
            </a:r>
          </a:p>
          <a:p>
            <a:pPr algn="just"/>
            <a:r>
              <a:rPr lang="tr-TR" dirty="0">
                <a:latin typeface="Times New Roman" pitchFamily="18" charset="0"/>
                <a:cs typeface="Times New Roman" pitchFamily="18" charset="0"/>
              </a:rPr>
              <a:t>   Geçici koruyucu aileler yanına yerleştirilen çocukların bakımlarının gerçekleştirilmesi amacıyla ailelerin hizmetine karşılık yapılan ödemeler </a:t>
            </a:r>
            <a:r>
              <a:rPr lang="tr-TR" i="1" dirty="0">
                <a:effectLst>
                  <a:outerShdw blurRad="38100" dist="38100" dir="2700000" algn="tl">
                    <a:srgbClr val="000000">
                      <a:alpha val="43137"/>
                    </a:srgbClr>
                  </a:outerShdw>
                </a:effectLst>
                <a:latin typeface="Times New Roman" pitchFamily="18" charset="0"/>
                <a:cs typeface="Times New Roman" pitchFamily="18" charset="0"/>
              </a:rPr>
              <a:t>geçici koruyucu aylık ödemeyi </a:t>
            </a:r>
            <a:r>
              <a:rPr lang="tr-TR" dirty="0">
                <a:latin typeface="Times New Roman" pitchFamily="18" charset="0"/>
                <a:cs typeface="Times New Roman" pitchFamily="18" charset="0"/>
              </a:rPr>
              <a:t>ifade etmektedir.</a:t>
            </a:r>
          </a:p>
        </p:txBody>
      </p:sp>
    </p:spTree>
    <p:extLst>
      <p:ext uri="{BB962C8B-B14F-4D97-AF65-F5344CB8AC3E}">
        <p14:creationId xmlns:p14="http://schemas.microsoft.com/office/powerpoint/2010/main" val="2844930144"/>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2704</Words>
  <Application>Microsoft Office PowerPoint</Application>
  <PresentationFormat>Ekran Gösterisi (4:3)</PresentationFormat>
  <Paragraphs>137</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Times New Roman</vt:lpstr>
      <vt:lpstr>Trebuchet MS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Elif Gürhan</dc:creator>
  <cp:lastModifiedBy>Elif GÜRHAN DURAN</cp:lastModifiedBy>
  <cp:revision>32</cp:revision>
  <dcterms:created xsi:type="dcterms:W3CDTF">2020-03-02T02:11:16Z</dcterms:created>
  <dcterms:modified xsi:type="dcterms:W3CDTF">2023-05-09T09:53:28Z</dcterms:modified>
</cp:coreProperties>
</file>