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Orta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8FB837D-C827-4EFA-A057-4D05807E0F7C}" styleName="Tema Uygulanmış Stil 1 - Vurgu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46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1386633" y="1766000"/>
            <a:ext cx="9418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8666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386667" y="4502800"/>
            <a:ext cx="9418800" cy="58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1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" name="Google Shape;12;p2"/>
          <p:cNvCxnSpPr/>
          <p:nvPr/>
        </p:nvCxnSpPr>
        <p:spPr>
          <a:xfrm flipH="1">
            <a:off x="-343967" y="-96733"/>
            <a:ext cx="4063200" cy="1795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" name="Google Shape;13;p2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4" name="Google Shape;14;p2"/>
          <p:cNvCxnSpPr/>
          <p:nvPr/>
        </p:nvCxnSpPr>
        <p:spPr>
          <a:xfrm flipH="1">
            <a:off x="8623267" y="5247167"/>
            <a:ext cx="4063200" cy="1795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371681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8" name="Google Shape;238;p33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9" name="Google Shape;239;p33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40" name="Google Shape;240;p33"/>
          <p:cNvCxnSpPr/>
          <p:nvPr/>
        </p:nvCxnSpPr>
        <p:spPr>
          <a:xfrm flipH="1">
            <a:off x="9029533" y="4884600"/>
            <a:ext cx="3764400" cy="2177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126606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6282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951000" y="1697233"/>
            <a:ext cx="10290000" cy="439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Lato"/>
              <a:buChar char="●"/>
              <a:defRPr sz="1467"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Lato"/>
              <a:buChar char="■"/>
              <a:defRPr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cxnSp>
        <p:nvCxnSpPr>
          <p:cNvPr id="26" name="Google Shape;26;p4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7" name="Google Shape;27;p4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8" name="Google Shape;28;p4"/>
          <p:cNvCxnSpPr/>
          <p:nvPr/>
        </p:nvCxnSpPr>
        <p:spPr>
          <a:xfrm>
            <a:off x="9179867" y="-151467"/>
            <a:ext cx="3420800" cy="1741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509834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subTitle" idx="1"/>
          </p:nvPr>
        </p:nvSpPr>
        <p:spPr>
          <a:xfrm>
            <a:off x="3147167" y="1910733"/>
            <a:ext cx="2300400" cy="4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Vidaloka"/>
              <a:buNone/>
              <a:defRPr sz="3200" b="1">
                <a:solidFill>
                  <a:schemeClr val="accent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ubTitle" idx="2"/>
          </p:nvPr>
        </p:nvSpPr>
        <p:spPr>
          <a:xfrm>
            <a:off x="2996667" y="2386733"/>
            <a:ext cx="6880400" cy="320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R="67732" lvl="0" rtl="0">
              <a:lnSpc>
                <a:spcPct val="166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867">
                <a:solidFill>
                  <a:srgbClr val="374957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57296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cxnSp>
        <p:nvCxnSpPr>
          <p:cNvPr id="46" name="Google Shape;46;p7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47" name="Google Shape;47;p7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527591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subTitle" idx="1"/>
          </p:nvPr>
        </p:nvSpPr>
        <p:spPr>
          <a:xfrm>
            <a:off x="1194600" y="2242667"/>
            <a:ext cx="5129600" cy="317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75732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cxnSp>
        <p:nvCxnSpPr>
          <p:cNvPr id="57" name="Google Shape;57;p9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8" name="Google Shape;58;p9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9" name="Google Shape;59;p9"/>
          <p:cNvCxnSpPr/>
          <p:nvPr/>
        </p:nvCxnSpPr>
        <p:spPr>
          <a:xfrm flipH="1">
            <a:off x="7900600" y="3730000"/>
            <a:ext cx="4504000" cy="32892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020202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864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>
            <a:spLocks noGrp="1"/>
          </p:cNvSpPr>
          <p:nvPr>
            <p:ph type="title"/>
          </p:nvPr>
        </p:nvSpPr>
        <p:spPr>
          <a:xfrm>
            <a:off x="1391633" y="1580733"/>
            <a:ext cx="4164000" cy="269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4667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subTitle" idx="1"/>
          </p:nvPr>
        </p:nvSpPr>
        <p:spPr>
          <a:xfrm>
            <a:off x="1391633" y="4481251"/>
            <a:ext cx="4018000" cy="104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cxnSp>
        <p:nvCxnSpPr>
          <p:cNvPr id="114" name="Google Shape;114;p18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5" name="Google Shape;115;p18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6" name="Google Shape;116;p18"/>
          <p:cNvCxnSpPr/>
          <p:nvPr/>
        </p:nvCxnSpPr>
        <p:spPr>
          <a:xfrm>
            <a:off x="7096867" y="-107500"/>
            <a:ext cx="5340000" cy="26764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4186862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9"/>
          <p:cNvSpPr txBox="1">
            <a:spLocks noGrp="1"/>
          </p:cNvSpPr>
          <p:nvPr>
            <p:ph type="subTitle" idx="1"/>
          </p:nvPr>
        </p:nvSpPr>
        <p:spPr>
          <a:xfrm>
            <a:off x="4678667" y="3514833"/>
            <a:ext cx="2834800" cy="4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19" name="Google Shape;119;p19"/>
          <p:cNvSpPr txBox="1">
            <a:spLocks noGrp="1"/>
          </p:cNvSpPr>
          <p:nvPr>
            <p:ph type="subTitle" idx="2"/>
          </p:nvPr>
        </p:nvSpPr>
        <p:spPr>
          <a:xfrm>
            <a:off x="4678700" y="3968167"/>
            <a:ext cx="2834800" cy="10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0" name="Google Shape;120;p19"/>
          <p:cNvSpPr txBox="1">
            <a:spLocks noGrp="1"/>
          </p:cNvSpPr>
          <p:nvPr>
            <p:ph type="subTitle" idx="3"/>
          </p:nvPr>
        </p:nvSpPr>
        <p:spPr>
          <a:xfrm>
            <a:off x="1270700" y="3514833"/>
            <a:ext cx="2834800" cy="4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1" name="Google Shape;121;p19"/>
          <p:cNvSpPr txBox="1">
            <a:spLocks noGrp="1"/>
          </p:cNvSpPr>
          <p:nvPr>
            <p:ph type="subTitle" idx="4"/>
          </p:nvPr>
        </p:nvSpPr>
        <p:spPr>
          <a:xfrm>
            <a:off x="1270833" y="3968167"/>
            <a:ext cx="2834800" cy="10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subTitle" idx="5"/>
          </p:nvPr>
        </p:nvSpPr>
        <p:spPr>
          <a:xfrm>
            <a:off x="8086500" y="3514833"/>
            <a:ext cx="2834800" cy="47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idaloka"/>
              <a:buNone/>
              <a:defRPr sz="32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subTitle" idx="6"/>
          </p:nvPr>
        </p:nvSpPr>
        <p:spPr>
          <a:xfrm>
            <a:off x="8086500" y="3968167"/>
            <a:ext cx="2834800" cy="1084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tr-TR"/>
              <a:t>Asıl alt başlık stilini düzenlemek için tıklayın</a:t>
            </a:r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88740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latin typeface="Merriweather Light"/>
                <a:ea typeface="Merriweather Light"/>
                <a:cs typeface="Merriweather Light"/>
                <a:sym typeface="Merriweather Light"/>
              </a:defRPr>
            </a:lvl9pPr>
          </a:lstStyle>
          <a:p>
            <a:r>
              <a:rPr lang="tr-TR"/>
              <a:t>Asıl başlık stilini düzenlemek için tıklayın</a:t>
            </a:r>
            <a:endParaRPr/>
          </a:p>
        </p:txBody>
      </p:sp>
      <p:cxnSp>
        <p:nvCxnSpPr>
          <p:cNvPr id="125" name="Google Shape;125;p19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26" name="Google Shape;126;p19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3405017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0" name="Google Shape;230;p31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1" name="Google Shape;231;p31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59403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3" name="Google Shape;233;p32"/>
          <p:cNvCxnSpPr/>
          <p:nvPr/>
        </p:nvCxnSpPr>
        <p:spPr>
          <a:xfrm>
            <a:off x="-96733" y="65032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4" name="Google Shape;234;p32"/>
          <p:cNvCxnSpPr/>
          <p:nvPr/>
        </p:nvCxnSpPr>
        <p:spPr>
          <a:xfrm>
            <a:off x="-96733" y="365467"/>
            <a:ext cx="12383200" cy="0"/>
          </a:xfrm>
          <a:prstGeom prst="straightConnector1">
            <a:avLst/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5" name="Google Shape;235;p32"/>
          <p:cNvCxnSpPr/>
          <p:nvPr/>
        </p:nvCxnSpPr>
        <p:spPr>
          <a:xfrm>
            <a:off x="9912233" y="-167467"/>
            <a:ext cx="2657600" cy="1773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6" name="Google Shape;236;p32"/>
          <p:cNvCxnSpPr/>
          <p:nvPr/>
        </p:nvCxnSpPr>
        <p:spPr>
          <a:xfrm>
            <a:off x="-196367" y="5257967"/>
            <a:ext cx="2657600" cy="1773600"/>
          </a:xfrm>
          <a:prstGeom prst="curvedConnector3">
            <a:avLst>
              <a:gd name="adj1" fmla="val 50000"/>
            </a:avLst>
          </a:prstGeom>
          <a:noFill/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2073213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Vidaloka"/>
              <a:buNone/>
              <a:defRPr sz="3000">
                <a:solidFill>
                  <a:schemeClr val="dk1"/>
                </a:solidFill>
                <a:latin typeface="Vidaloka"/>
                <a:ea typeface="Vidaloka"/>
                <a:cs typeface="Vidaloka"/>
                <a:sym typeface="Vidalok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 i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1000" y="1536633"/>
            <a:ext cx="10290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ontserrat"/>
              <a:buChar char="●"/>
              <a:defRPr sz="180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●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○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Montserrat"/>
              <a:buChar char="■"/>
              <a:defRPr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4880449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3C01BAA-A4EF-84D3-47CE-EDDA950C24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/>
              <a:t>Interpretting</a:t>
            </a:r>
            <a:r>
              <a:rPr lang="tr-TR" dirty="0"/>
              <a:t> </a:t>
            </a:r>
            <a:r>
              <a:rPr lang="tr-TR" dirty="0" err="1"/>
              <a:t>Terminology</a:t>
            </a:r>
            <a:r>
              <a:rPr lang="tr-TR" dirty="0"/>
              <a:t> &amp;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Errors</a:t>
            </a:r>
            <a:endParaRPr lang="en-US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A684DB5-9142-14CD-5453-CC295B4069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Dr. Beyza Şahin Yıldırım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471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C834021-B466-01F5-BB2E-3F09F2334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2: Error Detection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4C3B55A-9034-F7BF-3745-644202BBE7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800" b="1" dirty="0"/>
              <a:t>S</a:t>
            </a:r>
            <a:r>
              <a:rPr lang="en-US" sz="1800" b="1" dirty="0" err="1"/>
              <a:t>peaker</a:t>
            </a:r>
            <a:r>
              <a:rPr lang="en-US" sz="1800" b="1" dirty="0"/>
              <a:t> (English): </a:t>
            </a:r>
            <a:r>
              <a:rPr lang="en-US" sz="1800" dirty="0"/>
              <a:t>“The contract stipulates that payment must be made within 30 days after delivery.</a:t>
            </a:r>
            <a:endParaRPr lang="tr-TR" sz="1800" dirty="0"/>
          </a:p>
          <a:p>
            <a:pPr marL="152396" indent="0">
              <a:buNone/>
            </a:pPr>
            <a:endParaRPr lang="tr-TR" dirty="0"/>
          </a:p>
          <a:p>
            <a:pPr lvl="1"/>
            <a:r>
              <a:rPr lang="tr-TR" dirty="0" err="1"/>
              <a:t>Interpreter’s</a:t>
            </a:r>
            <a:r>
              <a:rPr lang="tr-TR" dirty="0"/>
              <a:t> </a:t>
            </a:r>
            <a:r>
              <a:rPr lang="tr-TR" dirty="0" err="1"/>
              <a:t>Incorrect</a:t>
            </a:r>
            <a:r>
              <a:rPr lang="tr-TR" dirty="0"/>
              <a:t> </a:t>
            </a:r>
            <a:r>
              <a:rPr lang="tr-TR" dirty="0" err="1"/>
              <a:t>Translation</a:t>
            </a:r>
            <a:r>
              <a:rPr lang="tr-TR" dirty="0"/>
              <a:t> (</a:t>
            </a:r>
            <a:r>
              <a:rPr lang="tr-TR" dirty="0" err="1"/>
              <a:t>Turkish</a:t>
            </a:r>
            <a:r>
              <a:rPr lang="tr-TR" dirty="0"/>
              <a:t>): “Sözleşme ödemenin teslimattan sonra yapılmasını şart koşuyor.” (</a:t>
            </a:r>
            <a:r>
              <a:rPr lang="tr-TR" dirty="0" err="1"/>
              <a:t>Misses</a:t>
            </a:r>
            <a:r>
              <a:rPr lang="tr-TR" dirty="0"/>
              <a:t> '</a:t>
            </a:r>
            <a:r>
              <a:rPr lang="tr-TR" dirty="0" err="1"/>
              <a:t>within</a:t>
            </a:r>
            <a:r>
              <a:rPr lang="tr-TR" dirty="0"/>
              <a:t> 30 </a:t>
            </a:r>
            <a:r>
              <a:rPr lang="tr-TR" dirty="0" err="1"/>
              <a:t>days</a:t>
            </a:r>
            <a:r>
              <a:rPr lang="tr-TR" dirty="0"/>
              <a:t>’)</a:t>
            </a:r>
          </a:p>
          <a:p>
            <a:endParaRPr lang="tr-TR" dirty="0"/>
          </a:p>
          <a:p>
            <a:pPr lvl="1"/>
            <a:r>
              <a:rPr lang="tr-TR" dirty="0" err="1"/>
              <a:t>Corrected</a:t>
            </a:r>
            <a:r>
              <a:rPr lang="tr-TR" dirty="0"/>
              <a:t> </a:t>
            </a:r>
            <a:r>
              <a:rPr lang="tr-TR" dirty="0" err="1"/>
              <a:t>Translation</a:t>
            </a:r>
            <a:r>
              <a:rPr lang="tr-TR" dirty="0"/>
              <a:t> (</a:t>
            </a:r>
            <a:r>
              <a:rPr lang="tr-TR" dirty="0" err="1"/>
              <a:t>Turkish</a:t>
            </a:r>
            <a:r>
              <a:rPr lang="tr-TR" dirty="0"/>
              <a:t>): “Sözleşme ödemenin teslimattan sonraki 30 gün içinde yapılmasını şart koşuyor.”</a:t>
            </a:r>
          </a:p>
          <a:p>
            <a:pPr lvl="1"/>
            <a:endParaRPr lang="tr-TR" dirty="0"/>
          </a:p>
          <a:p>
            <a:endParaRPr lang="tr-TR" dirty="0"/>
          </a:p>
          <a:p>
            <a:pPr marL="1523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660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CBE1EFB-9816-12D9-964C-BFF191A0D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3: Chunking</a:t>
            </a:r>
            <a:r>
              <a:rPr lang="tr-TR" dirty="0"/>
              <a:t> </a:t>
            </a:r>
            <a:r>
              <a:rPr lang="tr-TR" dirty="0" err="1"/>
              <a:t>Practice</a:t>
            </a: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15072FA-7509-F9A3-5CC0-F38E1E9C0A5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dirty="0"/>
              <a:t>English Source: “The government announced new measures to combat inflation, including reducing interest rates and increasing public spending on infrastructure projects.</a:t>
            </a:r>
            <a:endParaRPr lang="tr-TR" sz="1800" dirty="0"/>
          </a:p>
          <a:p>
            <a:endParaRPr lang="tr-TR" sz="1800" dirty="0"/>
          </a:p>
          <a:p>
            <a:pPr marL="152396" indent="0">
              <a:buNone/>
            </a:pPr>
            <a:endParaRPr lang="tr-TR" sz="1800" dirty="0"/>
          </a:p>
          <a:p>
            <a:r>
              <a:rPr lang="en-US" sz="1800" b="1" dirty="0"/>
              <a:t>Chunked Notes (Turkish):</a:t>
            </a:r>
          </a:p>
          <a:p>
            <a:endParaRPr lang="en-US" sz="1800" dirty="0"/>
          </a:p>
          <a:p>
            <a:pPr lvl="1"/>
            <a:r>
              <a:rPr lang="en-US" sz="2200" dirty="0" err="1"/>
              <a:t>Hükümet</a:t>
            </a:r>
            <a:r>
              <a:rPr lang="en-US" sz="2200" dirty="0"/>
              <a:t> yeni </a:t>
            </a:r>
            <a:r>
              <a:rPr lang="en-US" sz="2200" dirty="0" err="1"/>
              <a:t>önlemler</a:t>
            </a:r>
            <a:r>
              <a:rPr lang="en-US" sz="2200" dirty="0"/>
              <a:t> </a:t>
            </a:r>
            <a:r>
              <a:rPr lang="en-US" sz="2200" dirty="0" err="1"/>
              <a:t>açıkladı</a:t>
            </a:r>
            <a:r>
              <a:rPr lang="en-US" sz="2200" dirty="0"/>
              <a:t> → </a:t>
            </a:r>
            <a:r>
              <a:rPr lang="en-US" sz="2200" dirty="0" err="1"/>
              <a:t>Enflasyonla</a:t>
            </a:r>
            <a:r>
              <a:rPr lang="en-US" sz="2200" dirty="0"/>
              <a:t> </a:t>
            </a:r>
            <a:r>
              <a:rPr lang="en-US" sz="2200" dirty="0" err="1"/>
              <a:t>mücadele</a:t>
            </a:r>
            <a:r>
              <a:rPr lang="en-US" sz="2200" dirty="0"/>
              <a:t> </a:t>
            </a:r>
            <a:r>
              <a:rPr lang="en-US" sz="2200" dirty="0" err="1"/>
              <a:t>için</a:t>
            </a:r>
            <a:r>
              <a:rPr lang="en-US" sz="2200" dirty="0"/>
              <a:t>;</a:t>
            </a:r>
          </a:p>
          <a:p>
            <a:endParaRPr lang="en-US" sz="1800" dirty="0"/>
          </a:p>
          <a:p>
            <a:pPr lvl="1"/>
            <a:r>
              <a:rPr lang="en-US" sz="2200" dirty="0"/>
              <a:t>Faiz </a:t>
            </a:r>
            <a:r>
              <a:rPr lang="en-US" sz="2200" dirty="0" err="1"/>
              <a:t>oranlarını</a:t>
            </a:r>
            <a:r>
              <a:rPr lang="en-US" sz="2200" dirty="0"/>
              <a:t> </a:t>
            </a:r>
            <a:r>
              <a:rPr lang="en-US" sz="2200" dirty="0" err="1"/>
              <a:t>düşürmek</a:t>
            </a:r>
            <a:r>
              <a:rPr lang="en-US" sz="2200" dirty="0"/>
              <a:t>;</a:t>
            </a:r>
          </a:p>
          <a:p>
            <a:endParaRPr lang="en-US" sz="1800" dirty="0"/>
          </a:p>
          <a:p>
            <a:pPr lvl="1"/>
            <a:r>
              <a:rPr lang="en-US" sz="2200" dirty="0" err="1"/>
              <a:t>Altyapı</a:t>
            </a:r>
            <a:r>
              <a:rPr lang="en-US" sz="2200" dirty="0"/>
              <a:t> </a:t>
            </a:r>
            <a:r>
              <a:rPr lang="en-US" sz="2200" dirty="0" err="1"/>
              <a:t>projelerine</a:t>
            </a:r>
            <a:r>
              <a:rPr lang="en-US" sz="2200" dirty="0"/>
              <a:t> </a:t>
            </a:r>
            <a:r>
              <a:rPr lang="en-US" sz="2200" dirty="0" err="1"/>
              <a:t>kamu</a:t>
            </a:r>
            <a:r>
              <a:rPr lang="en-US" sz="2200" dirty="0"/>
              <a:t> </a:t>
            </a:r>
            <a:r>
              <a:rPr lang="en-US" sz="2200" dirty="0" err="1"/>
              <a:t>harcamalarını</a:t>
            </a:r>
            <a:r>
              <a:rPr lang="en-US" sz="2200" dirty="0"/>
              <a:t> </a:t>
            </a:r>
            <a:r>
              <a:rPr lang="en-US" sz="2200" dirty="0" err="1"/>
              <a:t>artırmak</a:t>
            </a:r>
            <a:r>
              <a:rPr lang="en-US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8158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E161AC-0B3A-9398-5660-2EEE7601C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967" y="593367"/>
            <a:ext cx="8354398" cy="814092"/>
          </a:xfrm>
        </p:spPr>
        <p:txBody>
          <a:bodyPr/>
          <a:lstStyle/>
          <a:p>
            <a:r>
              <a:rPr lang="en-US" dirty="0"/>
              <a:t>Cultural Context: Preserving Idiomatic Expressions</a:t>
            </a:r>
            <a:br>
              <a:rPr lang="en-US" dirty="0"/>
            </a:b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BC49CD8-AED0-5EBF-D186-C7EB8CBAA1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Speaker (English): "He hit the nail on the head with his analysis of the situation." (Idiomatic expression.)</a:t>
            </a:r>
          </a:p>
          <a:p>
            <a:endParaRPr lang="en-US" sz="2000" dirty="0"/>
          </a:p>
          <a:p>
            <a:pPr lvl="1"/>
            <a:r>
              <a:rPr lang="en-US" sz="2400" dirty="0"/>
              <a:t>Interpreter’s Incorrect Translation (Turkish): "Durum </a:t>
            </a:r>
            <a:r>
              <a:rPr lang="en-US" sz="2400" dirty="0" err="1"/>
              <a:t>analiziyle</a:t>
            </a:r>
            <a:r>
              <a:rPr lang="en-US" sz="2400" dirty="0"/>
              <a:t> </a:t>
            </a:r>
            <a:r>
              <a:rPr lang="en-US" sz="2400" dirty="0" err="1"/>
              <a:t>çiviyi</a:t>
            </a:r>
            <a:r>
              <a:rPr lang="en-US" sz="2400" dirty="0"/>
              <a:t> </a:t>
            </a:r>
            <a:r>
              <a:rPr lang="en-US" sz="2400" dirty="0" err="1"/>
              <a:t>kafasına</a:t>
            </a:r>
            <a:r>
              <a:rPr lang="en-US" sz="2400" dirty="0"/>
              <a:t> </a:t>
            </a:r>
            <a:r>
              <a:rPr lang="en-US" sz="2400" dirty="0" err="1"/>
              <a:t>vurdu</a:t>
            </a:r>
            <a:r>
              <a:rPr lang="en-US" sz="2400" dirty="0"/>
              <a:t>." (Literal translation that loses the idiomatic meaning.)</a:t>
            </a:r>
          </a:p>
          <a:p>
            <a:pPr lvl="1"/>
            <a:endParaRPr lang="en-US" sz="2400" dirty="0"/>
          </a:p>
          <a:p>
            <a:r>
              <a:rPr lang="en-US" sz="2000" dirty="0"/>
              <a:t>Correct Translation:</a:t>
            </a:r>
          </a:p>
          <a:p>
            <a:pPr lvl="1"/>
            <a:r>
              <a:rPr lang="en-US" sz="2400" dirty="0"/>
              <a:t>Turkish: "Durum </a:t>
            </a:r>
            <a:r>
              <a:rPr lang="en-US" sz="2400" dirty="0" err="1"/>
              <a:t>analiziyle</a:t>
            </a:r>
            <a:r>
              <a:rPr lang="en-US" sz="2400" dirty="0"/>
              <a:t> tam </a:t>
            </a:r>
            <a:r>
              <a:rPr lang="en-US" sz="2400" dirty="0" err="1"/>
              <a:t>isabet</a:t>
            </a:r>
            <a:r>
              <a:rPr lang="en-US" sz="2400" dirty="0"/>
              <a:t> </a:t>
            </a:r>
            <a:r>
              <a:rPr lang="en-US" sz="2400" dirty="0" err="1"/>
              <a:t>yaptı</a:t>
            </a:r>
            <a:r>
              <a:rPr lang="en-US" sz="2400" dirty="0"/>
              <a:t>." (Preserves idiomatic meaning.)</a:t>
            </a:r>
          </a:p>
        </p:txBody>
      </p:sp>
    </p:spTree>
    <p:extLst>
      <p:ext uri="{BB962C8B-B14F-4D97-AF65-F5344CB8AC3E}">
        <p14:creationId xmlns:p14="http://schemas.microsoft.com/office/powerpoint/2010/main" val="1903215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BD7032-6316-A844-2AF3-2A62F5744D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0967" y="593367"/>
            <a:ext cx="7090374" cy="867880"/>
          </a:xfrm>
        </p:spPr>
        <p:txBody>
          <a:bodyPr/>
          <a:lstStyle/>
          <a:p>
            <a:r>
              <a:rPr lang="en-US" dirty="0"/>
              <a:t>Technical Context: Avoiding False Fluency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1BA502B-ADC2-C0B9-CB14-0D8A84492E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Speaker (English): "The engineer recommended retrofitting the building with seismic dampers to withstand earthquakes.«</a:t>
            </a:r>
            <a:endParaRPr lang="tr-TR" sz="2000" dirty="0"/>
          </a:p>
          <a:p>
            <a:pPr marL="152396" indent="0">
              <a:buNone/>
            </a:pPr>
            <a:endParaRPr lang="tr-TR" sz="2000" dirty="0"/>
          </a:p>
          <a:p>
            <a:pPr marL="152396" indent="0">
              <a:buNone/>
            </a:pPr>
            <a:endParaRPr lang="tr-TR" sz="2000" dirty="0"/>
          </a:p>
          <a:p>
            <a:pPr marL="152396" indent="0">
              <a:buNone/>
            </a:pPr>
            <a:endParaRPr lang="tr-TR" sz="2000" dirty="0"/>
          </a:p>
          <a:p>
            <a:r>
              <a:rPr lang="tr-TR" sz="2000" i="1" dirty="0"/>
              <a:t>I</a:t>
            </a:r>
            <a:r>
              <a:rPr lang="en-US" sz="2000" i="1" dirty="0" err="1"/>
              <a:t>nterpreter’s</a:t>
            </a:r>
            <a:r>
              <a:rPr lang="en-US" sz="2000" i="1" dirty="0"/>
              <a:t> Incorrect Translation (Turkish): "</a:t>
            </a:r>
            <a:r>
              <a:rPr lang="en-US" sz="2000" i="1" dirty="0" err="1"/>
              <a:t>Mühendis</a:t>
            </a:r>
            <a:r>
              <a:rPr lang="en-US" sz="2000" i="1" dirty="0"/>
              <a:t> </a:t>
            </a:r>
            <a:r>
              <a:rPr lang="en-US" sz="2000" i="1" dirty="0" err="1"/>
              <a:t>binayı</a:t>
            </a:r>
            <a:r>
              <a:rPr lang="en-US" sz="2000" i="1" dirty="0"/>
              <a:t> </a:t>
            </a:r>
            <a:r>
              <a:rPr lang="en-US" sz="2000" i="1" dirty="0" err="1"/>
              <a:t>deprem</a:t>
            </a:r>
            <a:r>
              <a:rPr lang="en-US" sz="2000" i="1" dirty="0"/>
              <a:t> </a:t>
            </a:r>
            <a:r>
              <a:rPr lang="en-US" sz="2000" i="1" dirty="0" err="1"/>
              <a:t>sönümleyicilerle</a:t>
            </a:r>
            <a:r>
              <a:rPr lang="en-US" sz="2000" i="1" dirty="0"/>
              <a:t> </a:t>
            </a:r>
            <a:r>
              <a:rPr lang="en-US" sz="2000" i="1" dirty="0" err="1"/>
              <a:t>güçlendirmeyi</a:t>
            </a:r>
            <a:r>
              <a:rPr lang="en-US" sz="2000" i="1" dirty="0"/>
              <a:t> </a:t>
            </a:r>
            <a:r>
              <a:rPr lang="en-US" sz="2000" i="1" dirty="0" err="1"/>
              <a:t>önerdi</a:t>
            </a:r>
            <a:r>
              <a:rPr lang="en-US" sz="2000" i="1" dirty="0"/>
              <a:t>." </a:t>
            </a:r>
            <a:r>
              <a:rPr lang="en-US" sz="2000" dirty="0"/>
              <a:t>(The term 'seismic dampers' is mistranslated as </a:t>
            </a:r>
            <a:r>
              <a:rPr lang="en-US" sz="2000" b="1" dirty="0"/>
              <a:t>'</a:t>
            </a:r>
            <a:r>
              <a:rPr lang="en-US" sz="2000" b="1" dirty="0" err="1"/>
              <a:t>deprem</a:t>
            </a:r>
            <a:r>
              <a:rPr lang="en-US" sz="2000" b="1" dirty="0"/>
              <a:t> </a:t>
            </a:r>
            <a:r>
              <a:rPr lang="en-US" sz="2000" b="1" dirty="0" err="1"/>
              <a:t>sönümleyiciler</a:t>
            </a:r>
            <a:r>
              <a:rPr lang="en-US" sz="2000" dirty="0"/>
              <a:t>,' which is not a recognized technical term in Turkish. The correct term is </a:t>
            </a:r>
            <a:r>
              <a:rPr lang="en-US" sz="2000" b="1" dirty="0"/>
              <a:t>'</a:t>
            </a:r>
            <a:r>
              <a:rPr lang="en-US" sz="2000" b="1" dirty="0" err="1"/>
              <a:t>sismik</a:t>
            </a:r>
            <a:r>
              <a:rPr lang="en-US" sz="2000" b="1" dirty="0"/>
              <a:t> </a:t>
            </a:r>
            <a:r>
              <a:rPr lang="en-US" sz="2000" b="1" dirty="0" err="1"/>
              <a:t>sönümleyiciler</a:t>
            </a:r>
            <a:r>
              <a:rPr lang="en-US" sz="2000" b="1" dirty="0"/>
              <a:t>.’)</a:t>
            </a:r>
            <a:endParaRPr lang="tr-TR" sz="2000" b="1" dirty="0"/>
          </a:p>
          <a:p>
            <a:endParaRPr lang="tr-TR" sz="2000" b="1" dirty="0"/>
          </a:p>
          <a:p>
            <a:r>
              <a:rPr lang="en-US" sz="2000" dirty="0"/>
              <a:t>Turkish: "</a:t>
            </a:r>
            <a:r>
              <a:rPr lang="en-US" sz="2000" dirty="0" err="1"/>
              <a:t>Mühendis</a:t>
            </a:r>
            <a:r>
              <a:rPr lang="en-US" sz="2000" dirty="0"/>
              <a:t> </a:t>
            </a:r>
            <a:r>
              <a:rPr lang="en-US" sz="2000" dirty="0" err="1"/>
              <a:t>binayı</a:t>
            </a:r>
            <a:r>
              <a:rPr lang="en-US" sz="2000" dirty="0"/>
              <a:t> </a:t>
            </a:r>
            <a:r>
              <a:rPr lang="en-US" sz="2000" dirty="0" err="1"/>
              <a:t>sismik</a:t>
            </a:r>
            <a:r>
              <a:rPr lang="en-US" sz="2000" dirty="0"/>
              <a:t> </a:t>
            </a:r>
            <a:r>
              <a:rPr lang="en-US" sz="2000" dirty="0" err="1"/>
              <a:t>sönümleyicilerle</a:t>
            </a:r>
            <a:r>
              <a:rPr lang="en-US" sz="2000" dirty="0"/>
              <a:t> </a:t>
            </a:r>
            <a:r>
              <a:rPr lang="en-US" sz="2000" dirty="0" err="1"/>
              <a:t>güçlendirmeyi</a:t>
            </a:r>
            <a:r>
              <a:rPr lang="en-US" sz="2000" dirty="0"/>
              <a:t> </a:t>
            </a:r>
            <a:r>
              <a:rPr lang="en-US" sz="2000" dirty="0" err="1"/>
              <a:t>önerdi</a:t>
            </a:r>
            <a:r>
              <a:rPr lang="en-US" sz="2000" dirty="0"/>
              <a:t>."</a:t>
            </a:r>
          </a:p>
        </p:txBody>
      </p:sp>
    </p:spTree>
    <p:extLst>
      <p:ext uri="{BB962C8B-B14F-4D97-AF65-F5344CB8AC3E}">
        <p14:creationId xmlns:p14="http://schemas.microsoft.com/office/powerpoint/2010/main" val="358240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2BA57DF-F334-6B61-734B-880489E22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Terminology Mastery Matters</a:t>
            </a:r>
            <a:r>
              <a:rPr lang="tr-TR" dirty="0"/>
              <a:t>? </a:t>
            </a:r>
            <a:br>
              <a:rPr lang="en-US" dirty="0"/>
            </a:b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BB71050-9529-C392-FABF-653D5F62AC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Accuracy: Misunderstanding or mistranslating terms can lead to serious consequences. For example:</a:t>
            </a:r>
          </a:p>
          <a:p>
            <a:endParaRPr lang="en-US" dirty="0"/>
          </a:p>
          <a:p>
            <a:pPr lvl="1"/>
            <a:r>
              <a:rPr lang="en-US" dirty="0"/>
              <a:t>Legal: Misinterpreting "custody" as "prison" instead of "legal guardianship" could drastically change the outcome of a case..</a:t>
            </a:r>
          </a:p>
          <a:p>
            <a:endParaRPr lang="en-US" dirty="0"/>
          </a:p>
          <a:p>
            <a:r>
              <a:rPr lang="en-US" sz="1600" b="1" dirty="0"/>
              <a:t>Professionalism:</a:t>
            </a:r>
            <a:r>
              <a:rPr lang="en-US" sz="1600" dirty="0"/>
              <a:t> Using correct terminology demonstrates competence and builds trust with clients.</a:t>
            </a:r>
          </a:p>
          <a:p>
            <a:endParaRPr lang="en-US" sz="1600" dirty="0"/>
          </a:p>
          <a:p>
            <a:r>
              <a:rPr lang="en-US" sz="1600" b="1" dirty="0"/>
              <a:t>Sector-Specific Nuances</a:t>
            </a:r>
            <a:r>
              <a:rPr lang="en-US" sz="1600" dirty="0"/>
              <a:t>: Some terms have no direct equivalents in Turkish and require creative solutions to convey meaning accurately.</a:t>
            </a:r>
          </a:p>
        </p:txBody>
      </p:sp>
    </p:spTree>
    <p:extLst>
      <p:ext uri="{BB962C8B-B14F-4D97-AF65-F5344CB8AC3E}">
        <p14:creationId xmlns:p14="http://schemas.microsoft.com/office/powerpoint/2010/main" val="537064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4A17A3A-1C7B-CEEA-7B25-348AF1C9A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F9526F2-DCBD-B2AE-61DB-36C870EE65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b="1" dirty="0"/>
              <a:t>Create Sector-Specific Glossaries:</a:t>
            </a:r>
          </a:p>
          <a:p>
            <a:endParaRPr lang="en-US" dirty="0"/>
          </a:p>
          <a:p>
            <a:r>
              <a:rPr lang="en-US" dirty="0"/>
              <a:t>Build bilingual glossaries for each sector (e.g., legal, medical, business).</a:t>
            </a:r>
          </a:p>
          <a:p>
            <a:endParaRPr lang="en-US" dirty="0"/>
          </a:p>
          <a:p>
            <a:pPr marL="152396" indent="0">
              <a:buNone/>
            </a:pPr>
            <a:r>
              <a:rPr lang="en-US" b="1" dirty="0"/>
              <a:t>Example:</a:t>
            </a:r>
          </a:p>
          <a:p>
            <a:endParaRPr lang="en-US" dirty="0"/>
          </a:p>
          <a:p>
            <a:r>
              <a:rPr lang="en-US" dirty="0"/>
              <a:t>English: "Plaintiff"</a:t>
            </a:r>
          </a:p>
          <a:p>
            <a:endParaRPr lang="en-US" dirty="0"/>
          </a:p>
          <a:p>
            <a:r>
              <a:rPr lang="en-US" dirty="0"/>
              <a:t>Turkish: "</a:t>
            </a:r>
            <a:r>
              <a:rPr lang="en-US" dirty="0" err="1"/>
              <a:t>Davacı</a:t>
            </a:r>
            <a:r>
              <a:rPr lang="en-US" dirty="0"/>
              <a:t>"</a:t>
            </a:r>
          </a:p>
          <a:p>
            <a:endParaRPr lang="en-US" dirty="0"/>
          </a:p>
          <a:p>
            <a:r>
              <a:rPr lang="en-US" dirty="0"/>
              <a:t>Context: Used in civil lawsuits to refer to the party filing the claim.</a:t>
            </a:r>
          </a:p>
          <a:p>
            <a:pPr marL="152396" indent="0">
              <a:buNone/>
            </a:pPr>
            <a:endParaRPr lang="en-US" dirty="0"/>
          </a:p>
          <a:p>
            <a:r>
              <a:rPr lang="en-US" dirty="0"/>
              <a:t>Regularly update glossaries with new terms encountered during assignments</a:t>
            </a:r>
          </a:p>
        </p:txBody>
      </p:sp>
    </p:spTree>
    <p:extLst>
      <p:ext uri="{BB962C8B-B14F-4D97-AF65-F5344CB8AC3E}">
        <p14:creationId xmlns:p14="http://schemas.microsoft.com/office/powerpoint/2010/main" val="3265769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6A128AF-C380-3908-94C8-57E3F5086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FE366C0-758A-94E0-FA73-FAB16571D1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sz="2000" b="1" dirty="0"/>
          </a:p>
          <a:p>
            <a:pPr marL="152396" indent="0">
              <a:buNone/>
            </a:pPr>
            <a:r>
              <a:rPr lang="en-US" sz="2000" b="1" dirty="0"/>
              <a:t>Use Contextual Learning:</a:t>
            </a:r>
          </a:p>
          <a:p>
            <a:endParaRPr lang="en-US" sz="2000" dirty="0"/>
          </a:p>
          <a:p>
            <a:r>
              <a:rPr lang="en-US" sz="2000" dirty="0"/>
              <a:t>Understand how terms are used in real-world contexts rather than memorizing definitions.</a:t>
            </a:r>
          </a:p>
          <a:p>
            <a:endParaRPr lang="en-US" sz="2000" dirty="0"/>
          </a:p>
          <a:p>
            <a:r>
              <a:rPr lang="en-US" sz="2000" dirty="0"/>
              <a:t>Example: The term "plea bargain" in legal settings refers to a negotiation between the defendant and prosecutor to settle a case without trial. In Turkish, this might be translated as "</a:t>
            </a:r>
            <a:r>
              <a:rPr lang="en-US" sz="2000" dirty="0" err="1"/>
              <a:t>savunma</a:t>
            </a:r>
            <a:r>
              <a:rPr lang="en-US" sz="2000" dirty="0"/>
              <a:t> </a:t>
            </a:r>
            <a:r>
              <a:rPr lang="en-US" sz="2000" dirty="0" err="1"/>
              <a:t>pazarlığı</a:t>
            </a:r>
            <a:r>
              <a:rPr lang="en-US" sz="2000" dirty="0"/>
              <a:t>" or explained as "</a:t>
            </a:r>
            <a:r>
              <a:rPr lang="en-US" sz="2000" dirty="0" err="1"/>
              <a:t>anlaşmalı</a:t>
            </a:r>
            <a:r>
              <a:rPr lang="en-US" sz="2000" dirty="0"/>
              <a:t> </a:t>
            </a:r>
            <a:r>
              <a:rPr lang="en-US" sz="2000" dirty="0" err="1"/>
              <a:t>savunma</a:t>
            </a:r>
            <a:r>
              <a:rPr lang="en-US" sz="2000" dirty="0"/>
              <a:t>."</a:t>
            </a:r>
          </a:p>
        </p:txBody>
      </p:sp>
    </p:spTree>
    <p:extLst>
      <p:ext uri="{BB962C8B-B14F-4D97-AF65-F5344CB8AC3E}">
        <p14:creationId xmlns:p14="http://schemas.microsoft.com/office/powerpoint/2010/main" val="3871832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127856-4465-84B4-E7A2-C881ED7FD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2C796A5-B496-247A-FC37-6ED065DEC0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sz="2400" dirty="0"/>
              <a:t>Leverage Online Resources and Tools:</a:t>
            </a:r>
          </a:p>
          <a:p>
            <a:endParaRPr lang="en-US" sz="2400" dirty="0"/>
          </a:p>
          <a:p>
            <a:r>
              <a:rPr lang="en-US" sz="2400" dirty="0"/>
              <a:t>Use reputable online dictionaries (e.g., </a:t>
            </a:r>
            <a:r>
              <a:rPr lang="en-US" sz="2400" dirty="0" err="1"/>
              <a:t>Tureng</a:t>
            </a:r>
            <a:r>
              <a:rPr lang="en-US" sz="2400" dirty="0"/>
              <a:t>, </a:t>
            </a:r>
            <a:r>
              <a:rPr lang="en-US" sz="2400" dirty="0" err="1"/>
              <a:t>WordReference</a:t>
            </a:r>
            <a:r>
              <a:rPr lang="en-US" sz="2400" dirty="0"/>
              <a:t>) and specialized glossaries.</a:t>
            </a:r>
          </a:p>
          <a:p>
            <a:endParaRPr lang="en-US" sz="2400" dirty="0"/>
          </a:p>
          <a:p>
            <a:r>
              <a:rPr lang="en-US" sz="2400" dirty="0"/>
              <a:t>Join professional forums or communities where interpreters share terminology challenges and solutions.</a:t>
            </a:r>
          </a:p>
        </p:txBody>
      </p:sp>
    </p:spTree>
    <p:extLst>
      <p:ext uri="{BB962C8B-B14F-4D97-AF65-F5344CB8AC3E}">
        <p14:creationId xmlns:p14="http://schemas.microsoft.com/office/powerpoint/2010/main" val="274202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94ABC5-4046-5CC3-9693-A7EC886AB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A5FA4B5-763B-F554-8346-9ED5B0E126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sz="1800" dirty="0" err="1"/>
              <a:t>Int</a:t>
            </a:r>
            <a:r>
              <a:rPr lang="en-US" sz="1800" dirty="0" err="1"/>
              <a:t>erpreters</a:t>
            </a:r>
            <a:r>
              <a:rPr lang="en-US" sz="1800" dirty="0"/>
              <a:t> often face challenges such as omissions, false fluency, substitutions, or over-normalization. These errors can compromise the accuracy and effectiveness of their work.</a:t>
            </a:r>
            <a:endParaRPr lang="tr-TR" sz="1800" dirty="0"/>
          </a:p>
          <a:p>
            <a:r>
              <a:rPr lang="tr-TR" sz="1800" dirty="0"/>
              <a:t>T</a:t>
            </a:r>
            <a:r>
              <a:rPr lang="en-US" sz="1800" dirty="0"/>
              <a:t>he medication must be taken on an </a:t>
            </a:r>
            <a:r>
              <a:rPr lang="en-US" sz="1800" b="1" dirty="0"/>
              <a:t>empty</a:t>
            </a:r>
            <a:r>
              <a:rPr lang="en-US" sz="1800" dirty="0"/>
              <a:t> stomach</a:t>
            </a:r>
            <a:r>
              <a:rPr lang="tr-TR" sz="1800" dirty="0"/>
              <a:t>.</a:t>
            </a:r>
          </a:p>
          <a:p>
            <a:endParaRPr lang="tr-TR" sz="1800" dirty="0"/>
          </a:p>
          <a:p>
            <a:r>
              <a:rPr lang="en-US" sz="1800" b="1" dirty="0"/>
              <a:t>Solution:</a:t>
            </a:r>
          </a:p>
          <a:p>
            <a:endParaRPr lang="en-US" sz="1800" dirty="0"/>
          </a:p>
          <a:p>
            <a:pPr lvl="1"/>
            <a:r>
              <a:rPr lang="en-US" sz="2200" dirty="0"/>
              <a:t>Develop strong memory retention skills through exercises like shadowing (repeating speech segments aloud).</a:t>
            </a:r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Practice note-taking techniques to capture key details such as timeframes or conditions.</a:t>
            </a:r>
          </a:p>
        </p:txBody>
      </p:sp>
    </p:spTree>
    <p:extLst>
      <p:ext uri="{BB962C8B-B14F-4D97-AF65-F5344CB8AC3E}">
        <p14:creationId xmlns:p14="http://schemas.microsoft.com/office/powerpoint/2010/main" val="282484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9BC84F-0DAE-6E59-C32C-17B055DC7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9DFB228-5098-81F4-8E86-DC3B03A75A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False Fluency</a:t>
            </a:r>
            <a:endParaRPr lang="tr-TR" b="1" dirty="0"/>
          </a:p>
          <a:p>
            <a:pPr lvl="1"/>
            <a:r>
              <a:rPr lang="en-US" i="0" dirty="0">
                <a:effectLst/>
                <a:latin typeface="+mn-lt"/>
              </a:rPr>
              <a:t>He underwent a nephrectomy.</a:t>
            </a:r>
            <a:endParaRPr lang="tr-TR" i="0" dirty="0">
              <a:effectLst/>
              <a:latin typeface="+mn-lt"/>
            </a:endParaRPr>
          </a:p>
          <a:p>
            <a:pPr lvl="1"/>
            <a:r>
              <a:rPr lang="en-US" b="1" dirty="0">
                <a:latin typeface="+mn-lt"/>
              </a:rPr>
              <a:t>Solution:</a:t>
            </a:r>
          </a:p>
          <a:p>
            <a:pPr lvl="1"/>
            <a:endParaRPr lang="en-US" dirty="0">
              <a:latin typeface="+mn-lt"/>
            </a:endParaRPr>
          </a:p>
          <a:p>
            <a:pPr lvl="1"/>
            <a:r>
              <a:rPr lang="en-US" dirty="0">
                <a:latin typeface="+mn-lt"/>
              </a:rPr>
              <a:t>Familiarize yourself with technical terms in both languages using glossaries and dictionaries.</a:t>
            </a:r>
          </a:p>
          <a:p>
            <a:pPr lvl="1"/>
            <a:endParaRPr lang="en-US" dirty="0">
              <a:latin typeface="+mn-lt"/>
            </a:endParaRPr>
          </a:p>
          <a:p>
            <a:pPr lvl="1"/>
            <a:r>
              <a:rPr lang="en-US" dirty="0">
                <a:latin typeface="+mn-lt"/>
              </a:rPr>
              <a:t>Avoid guessing; if unsure about a term during live interpretation, paraphrase its meaning instead of inventing a word.</a:t>
            </a:r>
          </a:p>
        </p:txBody>
      </p:sp>
    </p:spTree>
    <p:extLst>
      <p:ext uri="{BB962C8B-B14F-4D97-AF65-F5344CB8AC3E}">
        <p14:creationId xmlns:p14="http://schemas.microsoft.com/office/powerpoint/2010/main" val="1245330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2AF66E-BC67-9C62-4300-50F6E34FF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Key</a:t>
            </a:r>
            <a:r>
              <a:rPr lang="tr-TR" b="1" dirty="0"/>
              <a:t> </a:t>
            </a:r>
            <a:r>
              <a:rPr lang="tr-TR" b="1" dirty="0" err="1"/>
              <a:t>Terminology</a:t>
            </a:r>
            <a:endParaRPr lang="en-US" b="1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2F87D87-540F-8461-F8C3-F0198A8ADD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50000"/>
              </a:lnSpc>
            </a:pPr>
            <a:r>
              <a:rPr lang="tr-TR" sz="2400" b="1" dirty="0" err="1"/>
              <a:t>Consecutive</a:t>
            </a:r>
            <a:r>
              <a:rPr lang="tr-TR" sz="2400" b="1" dirty="0"/>
              <a:t> </a:t>
            </a:r>
            <a:r>
              <a:rPr lang="tr-TR" sz="2400" b="1" dirty="0" err="1"/>
              <a:t>Interpretting</a:t>
            </a:r>
            <a:r>
              <a:rPr lang="tr-TR" sz="2400" b="1" dirty="0"/>
              <a:t>: </a:t>
            </a:r>
            <a:r>
              <a:rPr lang="tr-TR" sz="2400" dirty="0" err="1"/>
              <a:t>Interpretting</a:t>
            </a:r>
            <a:r>
              <a:rPr lang="tr-TR" sz="2400" dirty="0"/>
              <a:t> </a:t>
            </a:r>
            <a:r>
              <a:rPr lang="tr-TR" sz="2400" dirty="0" err="1"/>
              <a:t>segments</a:t>
            </a:r>
            <a:r>
              <a:rPr lang="tr-TR" sz="2400" dirty="0"/>
              <a:t> </a:t>
            </a:r>
            <a:r>
              <a:rPr lang="tr-TR" sz="2400" dirty="0" err="1"/>
              <a:t>after</a:t>
            </a:r>
            <a:r>
              <a:rPr lang="tr-TR" sz="2400" dirty="0"/>
              <a:t>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speaker</a:t>
            </a:r>
            <a:r>
              <a:rPr lang="tr-TR" sz="2400" dirty="0"/>
              <a:t> </a:t>
            </a:r>
            <a:r>
              <a:rPr lang="tr-TR" sz="2400" dirty="0" err="1"/>
              <a:t>finishes</a:t>
            </a:r>
            <a:r>
              <a:rPr lang="tr-TR" sz="2400" dirty="0"/>
              <a:t>. </a:t>
            </a:r>
          </a:p>
          <a:p>
            <a:pPr>
              <a:lnSpc>
                <a:spcPct val="250000"/>
              </a:lnSpc>
            </a:pPr>
            <a:r>
              <a:rPr lang="tr-TR" sz="2400" b="1" dirty="0" err="1"/>
              <a:t>Simultaneous</a:t>
            </a:r>
            <a:r>
              <a:rPr lang="tr-TR" sz="2400" b="1" dirty="0"/>
              <a:t> </a:t>
            </a:r>
            <a:r>
              <a:rPr lang="tr-TR" sz="2400" b="1" dirty="0" err="1"/>
              <a:t>Interpretting</a:t>
            </a:r>
            <a:r>
              <a:rPr lang="tr-TR" sz="2400" b="1" dirty="0"/>
              <a:t>: </a:t>
            </a:r>
            <a:r>
              <a:rPr lang="tr-TR" sz="2400" dirty="0"/>
              <a:t>Real-time </a:t>
            </a:r>
            <a:r>
              <a:rPr lang="tr-TR" sz="2400" dirty="0" err="1"/>
              <a:t>interpretation</a:t>
            </a:r>
            <a:r>
              <a:rPr lang="tr-TR" sz="2400" dirty="0"/>
              <a:t> as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speaker</a:t>
            </a:r>
            <a:r>
              <a:rPr lang="tr-TR" sz="2400" dirty="0"/>
              <a:t> </a:t>
            </a:r>
            <a:r>
              <a:rPr lang="tr-TR" sz="2400" dirty="0" err="1"/>
              <a:t>talks</a:t>
            </a:r>
            <a:endParaRPr lang="tr-TR" sz="2400" dirty="0"/>
          </a:p>
          <a:p>
            <a:pPr>
              <a:lnSpc>
                <a:spcPct val="250000"/>
              </a:lnSpc>
            </a:pPr>
            <a:endParaRPr lang="tr-TR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40864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6D52620-3385-5DD2-545D-AAD1451A8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F094A1E-CC2A-719A-99E9-7F69EA608F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Substitution</a:t>
            </a:r>
          </a:p>
          <a:p>
            <a:endParaRPr lang="tr-TR" dirty="0"/>
          </a:p>
          <a:p>
            <a:pPr lvl="1"/>
            <a:r>
              <a:rPr lang="en-US" dirty="0"/>
              <a:t>The defendant was granted custody of the child.</a:t>
            </a:r>
            <a:endParaRPr lang="tr-TR" dirty="0"/>
          </a:p>
          <a:p>
            <a:pPr marL="795847" lvl="1" indent="0">
              <a:buNone/>
            </a:pPr>
            <a:r>
              <a:rPr lang="en-US" b="1" dirty="0"/>
              <a:t>Solution: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Understand the nuances of similar-sounding words by studying their usage in context.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Double-check translations of critical terms before delivering them</a:t>
            </a:r>
          </a:p>
        </p:txBody>
      </p:sp>
    </p:spTree>
    <p:extLst>
      <p:ext uri="{BB962C8B-B14F-4D97-AF65-F5344CB8AC3E}">
        <p14:creationId xmlns:p14="http://schemas.microsoft.com/office/powerpoint/2010/main" val="329650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E765E6E-282D-5460-D112-8124D4281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F97F8EB-ACD9-32C2-276E-57E9848A98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dirty="0"/>
              <a:t> Over-Normalization</a:t>
            </a:r>
            <a:endParaRPr lang="tr-TR" sz="1800" b="1" dirty="0"/>
          </a:p>
          <a:p>
            <a:endParaRPr lang="tr-TR" sz="1800" b="1" dirty="0"/>
          </a:p>
          <a:p>
            <a:pPr marL="152396" indent="0">
              <a:buNone/>
            </a:pPr>
            <a:endParaRPr lang="tr-TR" sz="1800" b="1" dirty="0"/>
          </a:p>
          <a:p>
            <a:pPr marL="152396" indent="0">
              <a:buNone/>
            </a:pPr>
            <a:r>
              <a:rPr lang="en-US" sz="1800" b="1" dirty="0"/>
              <a:t>English: "He </a:t>
            </a:r>
            <a:r>
              <a:rPr lang="en-US" sz="1800" b="1" dirty="0" err="1"/>
              <a:t>ain't</a:t>
            </a:r>
            <a:r>
              <a:rPr lang="en-US" sz="1800" b="1" dirty="0"/>
              <a:t> coming back.</a:t>
            </a:r>
            <a:r>
              <a:rPr lang="tr-TR" sz="1800" b="1" dirty="0"/>
              <a:t>«</a:t>
            </a:r>
          </a:p>
          <a:p>
            <a:pPr marL="152396" indent="0">
              <a:buNone/>
            </a:pPr>
            <a:endParaRPr lang="tr-TR" sz="1800" b="1" dirty="0"/>
          </a:p>
          <a:p>
            <a:pPr marL="152396" indent="0">
              <a:buNone/>
            </a:pPr>
            <a:endParaRPr lang="tr-TR" sz="1800" b="1" dirty="0"/>
          </a:p>
          <a:p>
            <a:pPr marL="152396" indent="0">
              <a:buNone/>
            </a:pPr>
            <a:endParaRPr lang="en-US" sz="1800" b="1" dirty="0"/>
          </a:p>
          <a:p>
            <a:endParaRPr lang="en-US" sz="1800" b="1" dirty="0"/>
          </a:p>
          <a:p>
            <a:r>
              <a:rPr lang="en-US" sz="1800" b="1" dirty="0"/>
              <a:t>Solution:</a:t>
            </a:r>
          </a:p>
          <a:p>
            <a:endParaRPr lang="en-US" sz="1800" b="1" dirty="0"/>
          </a:p>
          <a:p>
            <a:r>
              <a:rPr lang="en-US" sz="1800" dirty="0"/>
              <a:t>Maintain the tone and style of the speaker while adapting it for cultural relevance.</a:t>
            </a:r>
          </a:p>
          <a:p>
            <a:endParaRPr lang="en-US" sz="1800" dirty="0"/>
          </a:p>
          <a:p>
            <a:r>
              <a:rPr lang="en-US" sz="1800" dirty="0"/>
              <a:t>Practice translating informal speech or dialects into Turkish without losing their essence.</a:t>
            </a:r>
          </a:p>
          <a:p>
            <a:endParaRPr lang="en-US" sz="1800" dirty="0"/>
          </a:p>
          <a:p>
            <a:pPr marL="152396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90554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5A0F08-162E-B9CD-184A-9C55FBDF5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Strategies for Error Prevention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4DBE20D-2F55-6B72-A372-5FDC2548E5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Active Listening:</a:t>
            </a:r>
          </a:p>
          <a:p>
            <a:endParaRPr lang="en-US" dirty="0"/>
          </a:p>
          <a:p>
            <a:pPr lvl="1"/>
            <a:r>
              <a:rPr lang="en-US" dirty="0"/>
              <a:t>Focus on understanding the speaker’s intent rather than translating word-for-word.</a:t>
            </a:r>
          </a:p>
          <a:p>
            <a:endParaRPr lang="en-US" dirty="0"/>
          </a:p>
          <a:p>
            <a:r>
              <a:rPr lang="en-US" b="1" dirty="0"/>
              <a:t>Pre-Session Preparation:</a:t>
            </a:r>
          </a:p>
          <a:p>
            <a:endParaRPr lang="en-US" dirty="0"/>
          </a:p>
          <a:p>
            <a:pPr lvl="1"/>
            <a:r>
              <a:rPr lang="en-US" dirty="0"/>
              <a:t>Review relevant materials (e.g., agendas, reports) to anticipate terminology challenges.</a:t>
            </a:r>
          </a:p>
          <a:p>
            <a:endParaRPr lang="en-US" dirty="0"/>
          </a:p>
          <a:p>
            <a:r>
              <a:rPr lang="en-US" b="1" dirty="0"/>
              <a:t>Post-Session Reflection:</a:t>
            </a:r>
          </a:p>
          <a:p>
            <a:endParaRPr lang="en-US" dirty="0"/>
          </a:p>
          <a:p>
            <a:pPr lvl="1"/>
            <a:r>
              <a:rPr lang="en-US" dirty="0"/>
              <a:t>Analyze your interpretations to identify recurring errors and areas for improvement.</a:t>
            </a:r>
          </a:p>
        </p:txBody>
      </p:sp>
    </p:spTree>
    <p:extLst>
      <p:ext uri="{BB962C8B-B14F-4D97-AF65-F5344CB8AC3E}">
        <p14:creationId xmlns:p14="http://schemas.microsoft.com/office/powerpoint/2010/main" val="25983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0F137D-F946-4F61-FCC9-A154AFB4B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Note-Taking Skills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DF749E6-80B4-DE3A-100D-9E330FED5D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Use Symbols and Abbreviations:</a:t>
            </a:r>
          </a:p>
          <a:p>
            <a:endParaRPr lang="en-US" dirty="0"/>
          </a:p>
          <a:p>
            <a:pPr lvl="1"/>
            <a:r>
              <a:rPr lang="en-US" dirty="0"/>
              <a:t>Develop a personal shorthand system using symbols for frequently used words or phrases.</a:t>
            </a:r>
          </a:p>
          <a:p>
            <a:endParaRPr lang="en-US" dirty="0"/>
          </a:p>
          <a:p>
            <a:pPr lvl="1"/>
            <a:r>
              <a:rPr lang="en-US" b="1" dirty="0"/>
              <a:t>Example:</a:t>
            </a:r>
          </a:p>
          <a:p>
            <a:pPr lvl="1"/>
            <a:r>
              <a:rPr lang="en-US" sz="2400" b="1" dirty="0"/>
              <a:t>↑</a:t>
            </a:r>
            <a:r>
              <a:rPr lang="en-US" b="1" dirty="0"/>
              <a:t> </a:t>
            </a:r>
            <a:r>
              <a:rPr lang="en-US" dirty="0"/>
              <a:t>= increase</a:t>
            </a:r>
          </a:p>
          <a:p>
            <a:pPr lvl="1"/>
            <a:r>
              <a:rPr lang="en-US" sz="2400" dirty="0"/>
              <a:t>↓</a:t>
            </a:r>
            <a:r>
              <a:rPr lang="en-US" dirty="0"/>
              <a:t> = decrease</a:t>
            </a:r>
          </a:p>
          <a:p>
            <a:pPr lvl="1"/>
            <a:r>
              <a:rPr lang="en-US" sz="2400" dirty="0"/>
              <a:t>→ </a:t>
            </a:r>
            <a:r>
              <a:rPr lang="en-US" dirty="0"/>
              <a:t>= leads to</a:t>
            </a:r>
          </a:p>
          <a:p>
            <a:pPr lvl="1"/>
            <a:r>
              <a:rPr lang="en-US" sz="2000" dirty="0"/>
              <a:t>$ </a:t>
            </a:r>
            <a:r>
              <a:rPr lang="en-US" dirty="0"/>
              <a:t>= money</a:t>
            </a:r>
          </a:p>
          <a:p>
            <a:pPr lvl="1"/>
            <a:r>
              <a:rPr lang="en-US" sz="2000" dirty="0"/>
              <a:t>@ </a:t>
            </a:r>
            <a:r>
              <a:rPr lang="en-US" dirty="0"/>
              <a:t>= at/about</a:t>
            </a:r>
          </a:p>
        </p:txBody>
      </p:sp>
    </p:spTree>
    <p:extLst>
      <p:ext uri="{BB962C8B-B14F-4D97-AF65-F5344CB8AC3E}">
        <p14:creationId xmlns:p14="http://schemas.microsoft.com/office/powerpoint/2010/main" val="6921348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DAC083A-7926-DB82-5E3C-8A04B24FDA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Verticalization Technique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80B8540-A5B1-ADA7-A382-A4D6768F9B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/>
              <a:t>Write notes vertically to reflect the logical flow of speech.</a:t>
            </a:r>
          </a:p>
          <a:p>
            <a:pPr>
              <a:lnSpc>
                <a:spcPct val="150000"/>
              </a:lnSpc>
            </a:pPr>
            <a:endParaRPr lang="en-US" sz="2000" dirty="0"/>
          </a:p>
          <a:p>
            <a:pPr marL="152396" indent="0">
              <a:lnSpc>
                <a:spcPct val="150000"/>
              </a:lnSpc>
              <a:buNone/>
            </a:pPr>
            <a:r>
              <a:rPr lang="en-US" sz="2000" dirty="0"/>
              <a:t>Example (English Source):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"The company’s profits increased by 20% last quarter due to higher sales."</a:t>
            </a:r>
          </a:p>
          <a:p>
            <a:pPr>
              <a:lnSpc>
                <a:spcPct val="150000"/>
              </a:lnSpc>
            </a:pPr>
            <a:r>
              <a:rPr lang="en-US" sz="2000" dirty="0"/>
              <a:t>Notes (Turkish):</a:t>
            </a:r>
            <a:endParaRPr lang="tr-TR" sz="2000" dirty="0"/>
          </a:p>
          <a:p>
            <a:pPr marL="1371565" lvl="2" indent="0">
              <a:lnSpc>
                <a:spcPct val="150000"/>
              </a:lnSpc>
              <a:buNone/>
            </a:pPr>
            <a:r>
              <a:rPr lang="en-US" sz="2400" dirty="0" err="1"/>
              <a:t>Şirket</a:t>
            </a:r>
            <a:r>
              <a:rPr lang="en-US" sz="2400" dirty="0"/>
              <a:t> </a:t>
            </a:r>
            <a:r>
              <a:rPr lang="en-US" sz="2400" dirty="0" err="1"/>
              <a:t>kârı</a:t>
            </a:r>
            <a:r>
              <a:rPr lang="en-US" sz="2400" dirty="0"/>
              <a:t> ↑%20</a:t>
            </a:r>
          </a:p>
          <a:p>
            <a:pPr marL="1371565" lvl="2" indent="0">
              <a:lnSpc>
                <a:spcPct val="150000"/>
              </a:lnSpc>
              <a:buNone/>
            </a:pPr>
            <a:r>
              <a:rPr lang="en-US" sz="2400" dirty="0"/>
              <a:t>Son </a:t>
            </a:r>
            <a:r>
              <a:rPr lang="en-US" sz="2400" dirty="0" err="1"/>
              <a:t>çeyrek</a:t>
            </a:r>
            <a:endParaRPr lang="en-US" sz="2400" dirty="0"/>
          </a:p>
          <a:p>
            <a:pPr marL="1371565" lvl="2" indent="0">
              <a:lnSpc>
                <a:spcPct val="150000"/>
              </a:lnSpc>
              <a:buNone/>
            </a:pPr>
            <a:r>
              <a:rPr lang="en-US" sz="2400" dirty="0"/>
              <a:t>↑ </a:t>
            </a:r>
            <a:r>
              <a:rPr lang="en-US" sz="2400" dirty="0" err="1"/>
              <a:t>Satışlar</a:t>
            </a:r>
            <a:endParaRPr lang="en-US" sz="2400" dirty="0"/>
          </a:p>
          <a:p>
            <a:pPr marL="152396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85487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753316-A503-1C8A-B98D-D6000D900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DA33D45-F38F-0E22-C7A0-3C945AABB5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/>
              <a:t>Focus on Ideas, Not Words:</a:t>
            </a:r>
          </a:p>
          <a:p>
            <a:endParaRPr lang="en-US" sz="1600" dirty="0"/>
          </a:p>
          <a:p>
            <a:r>
              <a:rPr lang="en-US" sz="1600" dirty="0"/>
              <a:t>Capture key ideas rather than attempting verbatim transcription.</a:t>
            </a:r>
          </a:p>
          <a:p>
            <a:endParaRPr lang="en-US" sz="1600" dirty="0"/>
          </a:p>
          <a:p>
            <a:r>
              <a:rPr lang="en-US" sz="1600" dirty="0"/>
              <a:t>Practice Regularly:</a:t>
            </a:r>
          </a:p>
          <a:p>
            <a:endParaRPr lang="en-US" sz="1600" dirty="0"/>
          </a:p>
          <a:p>
            <a:r>
              <a:rPr lang="en-US" sz="1600" dirty="0"/>
              <a:t>Use recorded speeches or lectures to practice note-taking under time constraints.</a:t>
            </a:r>
          </a:p>
        </p:txBody>
      </p:sp>
    </p:spTree>
    <p:extLst>
      <p:ext uri="{BB962C8B-B14F-4D97-AF65-F5344CB8AC3E}">
        <p14:creationId xmlns:p14="http://schemas.microsoft.com/office/powerpoint/2010/main" val="197982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3F7205-F060-3447-4F7C-A656B4A2A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Discussion</a:t>
            </a: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0D8234C-A0A7-3F6E-6378-1088263548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How would you translate culturally specific terms like ‘plea bargain’ into Turkish? What strategies would you use if there’s no direct equivalent?</a:t>
            </a:r>
          </a:p>
          <a:p>
            <a:endParaRPr lang="en-US" sz="2400" dirty="0"/>
          </a:p>
          <a:p>
            <a:r>
              <a:rPr lang="en-US" sz="2400" dirty="0"/>
              <a:t>What steps can interpreters take to ensure accuracy when dealing with unfamiliar technical terms during live interpretation sessions?</a:t>
            </a:r>
          </a:p>
        </p:txBody>
      </p:sp>
    </p:spTree>
    <p:extLst>
      <p:ext uri="{BB962C8B-B14F-4D97-AF65-F5344CB8AC3E}">
        <p14:creationId xmlns:p14="http://schemas.microsoft.com/office/powerpoint/2010/main" val="4239143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560338-B328-CF34-2781-DD3772712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Key</a:t>
            </a:r>
            <a:r>
              <a:rPr lang="tr-TR" b="1" dirty="0"/>
              <a:t> </a:t>
            </a:r>
            <a:r>
              <a:rPr lang="tr-TR" b="1" dirty="0" err="1"/>
              <a:t>Terminology</a:t>
            </a:r>
            <a:endParaRPr lang="en-US" b="1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6C114F3-A40F-37CD-3DCC-5598AD613DE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sz="2400" b="1" dirty="0" err="1"/>
              <a:t>Note</a:t>
            </a:r>
            <a:r>
              <a:rPr lang="tr-TR" sz="2400" b="1" dirty="0"/>
              <a:t> </a:t>
            </a:r>
            <a:r>
              <a:rPr lang="tr-TR" sz="2400" b="1" dirty="0" err="1"/>
              <a:t>taking</a:t>
            </a:r>
            <a:r>
              <a:rPr lang="tr-TR" sz="2400" b="1" dirty="0"/>
              <a:t>: </a:t>
            </a:r>
            <a:r>
              <a:rPr lang="tr-TR" sz="2400" dirty="0"/>
              <a:t>Using </a:t>
            </a:r>
            <a:r>
              <a:rPr lang="tr-TR" sz="2400" dirty="0" err="1"/>
              <a:t>shorthand</a:t>
            </a:r>
            <a:r>
              <a:rPr lang="tr-TR" sz="2400" dirty="0"/>
              <a:t> </a:t>
            </a:r>
            <a:r>
              <a:rPr lang="tr-TR" sz="2400" dirty="0" err="1"/>
              <a:t>to</a:t>
            </a:r>
            <a:r>
              <a:rPr lang="tr-TR" sz="2400" dirty="0"/>
              <a:t> </a:t>
            </a:r>
            <a:r>
              <a:rPr lang="tr-TR" sz="2400" dirty="0" err="1"/>
              <a:t>capture</a:t>
            </a:r>
            <a:r>
              <a:rPr lang="tr-TR" sz="2400" dirty="0"/>
              <a:t> </a:t>
            </a:r>
            <a:r>
              <a:rPr lang="tr-TR" sz="2400" dirty="0" err="1"/>
              <a:t>key</a:t>
            </a:r>
            <a:r>
              <a:rPr lang="tr-TR" sz="2400" dirty="0"/>
              <a:t> </a:t>
            </a:r>
            <a:r>
              <a:rPr lang="tr-TR" sz="2400" dirty="0" err="1"/>
              <a:t>points</a:t>
            </a:r>
            <a:endParaRPr lang="tr-TR" sz="2400" dirty="0"/>
          </a:p>
          <a:p>
            <a:pPr>
              <a:lnSpc>
                <a:spcPct val="200000"/>
              </a:lnSpc>
            </a:pPr>
            <a:r>
              <a:rPr lang="tr-TR" sz="2400" b="1" dirty="0" err="1"/>
              <a:t>Verticalization</a:t>
            </a:r>
            <a:r>
              <a:rPr lang="tr-TR" sz="2400" b="1" dirty="0"/>
              <a:t> (</a:t>
            </a:r>
            <a:r>
              <a:rPr lang="tr-TR" sz="2400" dirty="0"/>
              <a:t>Dikey not alma Sistemi)</a:t>
            </a:r>
          </a:p>
          <a:p>
            <a:pPr lvl="1">
              <a:lnSpc>
                <a:spcPct val="200000"/>
              </a:lnSpc>
            </a:pPr>
            <a:r>
              <a:rPr lang="en-US" sz="2400" i="0" dirty="0">
                <a:effectLst/>
                <a:latin typeface="fkGroteskNeue"/>
              </a:rPr>
              <a:t>Structuring notes vertically to reflect the speech’s logical flow, with indentation denoting subordinate ideas</a:t>
            </a:r>
            <a:endParaRPr lang="tr-TR" sz="2800" dirty="0"/>
          </a:p>
          <a:p>
            <a:pPr>
              <a:lnSpc>
                <a:spcPct val="200000"/>
              </a:lnSpc>
            </a:pPr>
            <a:r>
              <a:rPr lang="tr-TR" sz="2400" b="1" dirty="0" err="1"/>
              <a:t>Chunking</a:t>
            </a:r>
            <a:r>
              <a:rPr lang="tr-TR" sz="2400" b="1" dirty="0"/>
              <a:t>:</a:t>
            </a:r>
            <a:r>
              <a:rPr lang="tr-TR" sz="2400" dirty="0"/>
              <a:t> </a:t>
            </a:r>
            <a:r>
              <a:rPr lang="tr-TR" sz="2400" dirty="0" err="1"/>
              <a:t>Breaking</a:t>
            </a:r>
            <a:r>
              <a:rPr lang="tr-TR" sz="2400" dirty="0"/>
              <a:t> </a:t>
            </a:r>
            <a:r>
              <a:rPr lang="tr-TR" sz="2400" dirty="0" err="1"/>
              <a:t>down</a:t>
            </a:r>
            <a:r>
              <a:rPr lang="tr-TR" sz="2400" dirty="0"/>
              <a:t> </a:t>
            </a:r>
            <a:r>
              <a:rPr lang="tr-TR" sz="2400" dirty="0" err="1"/>
              <a:t>speech</a:t>
            </a:r>
            <a:r>
              <a:rPr lang="tr-TR" sz="2400" dirty="0"/>
              <a:t> </a:t>
            </a:r>
            <a:r>
              <a:rPr lang="tr-TR" sz="2400" dirty="0" err="1"/>
              <a:t>into</a:t>
            </a:r>
            <a:r>
              <a:rPr lang="tr-TR" sz="2400" dirty="0"/>
              <a:t> </a:t>
            </a:r>
            <a:r>
              <a:rPr lang="tr-TR" sz="2400" dirty="0" err="1"/>
              <a:t>manageable</a:t>
            </a:r>
            <a:r>
              <a:rPr lang="tr-TR" sz="2400" dirty="0"/>
              <a:t> </a:t>
            </a:r>
            <a:r>
              <a:rPr lang="tr-TR" sz="2400" dirty="0" err="1"/>
              <a:t>parts</a:t>
            </a:r>
            <a:endParaRPr lang="tr-TR" sz="2400" dirty="0"/>
          </a:p>
          <a:p>
            <a:pPr marL="1523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90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EE8789-E936-0FE7-6480-A84D6FB67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Critical </a:t>
            </a:r>
            <a:r>
              <a:rPr lang="tr-TR" dirty="0" err="1"/>
              <a:t>Errors</a:t>
            </a:r>
            <a:r>
              <a:rPr lang="tr-TR" dirty="0"/>
              <a:t> &amp;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Mistakes</a:t>
            </a: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7FD3F6-ECD5-4BF6-FDAF-F0931322D8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sz="2000" b="1" dirty="0" err="1"/>
              <a:t>Ommission</a:t>
            </a:r>
            <a:r>
              <a:rPr lang="tr-TR" sz="2000" dirty="0"/>
              <a:t>: </a:t>
            </a:r>
            <a:r>
              <a:rPr lang="tr-TR" sz="2000" dirty="0" err="1"/>
              <a:t>Crucial</a:t>
            </a:r>
            <a:r>
              <a:rPr lang="tr-TR" sz="2000" dirty="0"/>
              <a:t> </a:t>
            </a:r>
            <a:r>
              <a:rPr lang="tr-TR" sz="2000" dirty="0" err="1"/>
              <a:t>content</a:t>
            </a:r>
            <a:r>
              <a:rPr lang="tr-TR" sz="2000" dirty="0"/>
              <a:t> is </a:t>
            </a:r>
            <a:r>
              <a:rPr lang="tr-TR" sz="2000" dirty="0" err="1"/>
              <a:t>left</a:t>
            </a:r>
            <a:r>
              <a:rPr lang="tr-TR" sz="2000" dirty="0"/>
              <a:t> </a:t>
            </a:r>
            <a:r>
              <a:rPr lang="tr-TR" sz="2000" dirty="0" err="1"/>
              <a:t>out</a:t>
            </a:r>
            <a:r>
              <a:rPr lang="tr-TR" sz="2000" dirty="0"/>
              <a:t> in </a:t>
            </a:r>
            <a:r>
              <a:rPr lang="tr-TR" sz="2000" dirty="0" err="1"/>
              <a:t>the</a:t>
            </a:r>
            <a:r>
              <a:rPr lang="tr-TR" sz="2000" dirty="0"/>
              <a:t> </a:t>
            </a:r>
            <a:r>
              <a:rPr lang="tr-TR" sz="2000" dirty="0" err="1"/>
              <a:t>translation</a:t>
            </a:r>
            <a:endParaRPr lang="tr-TR" sz="2000" dirty="0"/>
          </a:p>
          <a:p>
            <a:pPr>
              <a:lnSpc>
                <a:spcPct val="200000"/>
              </a:lnSpc>
            </a:pPr>
            <a:r>
              <a:rPr lang="tr-TR" sz="2000" b="1" dirty="0" err="1"/>
              <a:t>False</a:t>
            </a:r>
            <a:r>
              <a:rPr lang="tr-TR" sz="2000" b="1" dirty="0"/>
              <a:t> </a:t>
            </a:r>
            <a:r>
              <a:rPr lang="tr-TR" sz="2000" b="1" dirty="0" err="1"/>
              <a:t>Fluency</a:t>
            </a:r>
            <a:r>
              <a:rPr lang="tr-TR" sz="2000" dirty="0"/>
              <a:t>: U</a:t>
            </a:r>
            <a:r>
              <a:rPr lang="en-US" sz="2000" dirty="0"/>
              <a:t>sing words or terms that do not actually exist in the target language.</a:t>
            </a:r>
            <a:r>
              <a:rPr lang="tr-TR" sz="2000" dirty="0"/>
              <a:t> </a:t>
            </a:r>
          </a:p>
          <a:p>
            <a:pPr>
              <a:lnSpc>
                <a:spcPct val="200000"/>
              </a:lnSpc>
            </a:pPr>
            <a:r>
              <a:rPr lang="tr-TR" sz="2000" b="1" dirty="0" err="1"/>
              <a:t>Substituion</a:t>
            </a:r>
            <a:r>
              <a:rPr lang="tr-TR" sz="2000" dirty="0"/>
              <a:t>: </a:t>
            </a:r>
            <a:r>
              <a:rPr lang="tr-TR" sz="2000" dirty="0" err="1"/>
              <a:t>Incorrect</a:t>
            </a:r>
            <a:r>
              <a:rPr lang="tr-TR" sz="2000" dirty="0"/>
              <a:t> </a:t>
            </a:r>
            <a:r>
              <a:rPr lang="tr-TR" sz="2000" dirty="0" err="1"/>
              <a:t>equivalent</a:t>
            </a:r>
            <a:endParaRPr lang="tr-TR" sz="2000" dirty="0"/>
          </a:p>
          <a:p>
            <a:pPr>
              <a:lnSpc>
                <a:spcPct val="200000"/>
              </a:lnSpc>
            </a:pPr>
            <a:r>
              <a:rPr lang="tr-TR" sz="2000" b="1" dirty="0" err="1"/>
              <a:t>Over-Normalization</a:t>
            </a:r>
            <a:r>
              <a:rPr lang="tr-TR" sz="2000" b="1" dirty="0"/>
              <a:t>: </a:t>
            </a:r>
            <a:r>
              <a:rPr lang="tr-TR" sz="2000" dirty="0"/>
              <a:t>R</a:t>
            </a:r>
            <a:r>
              <a:rPr lang="en-US" sz="2000" dirty="0" err="1"/>
              <a:t>emoving</a:t>
            </a:r>
            <a:r>
              <a:rPr lang="en-US" sz="2000" dirty="0"/>
              <a:t> culturally or dialectally specific features in translation, making the language more standardized than it should be.</a:t>
            </a:r>
            <a:endParaRPr lang="tr-TR" sz="2000" b="1" dirty="0"/>
          </a:p>
          <a:p>
            <a:endParaRPr lang="tr-TR" dirty="0"/>
          </a:p>
          <a:p>
            <a:pPr marL="795847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3DB67379-1725-E3D8-6AE3-A3CE420DC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560641"/>
              </p:ext>
            </p:extLst>
          </p:nvPr>
        </p:nvGraphicFramePr>
        <p:xfrm>
          <a:off x="510987" y="690282"/>
          <a:ext cx="11089340" cy="4993341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2768841">
                  <a:extLst>
                    <a:ext uri="{9D8B030D-6E8A-4147-A177-3AD203B41FA5}">
                      <a16:colId xmlns:a16="http://schemas.microsoft.com/office/drawing/2014/main" val="2768897106"/>
                    </a:ext>
                  </a:extLst>
                </a:gridCol>
                <a:gridCol w="2804431">
                  <a:extLst>
                    <a:ext uri="{9D8B030D-6E8A-4147-A177-3AD203B41FA5}">
                      <a16:colId xmlns:a16="http://schemas.microsoft.com/office/drawing/2014/main" val="949749684"/>
                    </a:ext>
                  </a:extLst>
                </a:gridCol>
                <a:gridCol w="2804431">
                  <a:extLst>
                    <a:ext uri="{9D8B030D-6E8A-4147-A177-3AD203B41FA5}">
                      <a16:colId xmlns:a16="http://schemas.microsoft.com/office/drawing/2014/main" val="3092540249"/>
                    </a:ext>
                  </a:extLst>
                </a:gridCol>
                <a:gridCol w="2711637">
                  <a:extLst>
                    <a:ext uri="{9D8B030D-6E8A-4147-A177-3AD203B41FA5}">
                      <a16:colId xmlns:a16="http://schemas.microsoft.com/office/drawing/2014/main" val="450089148"/>
                    </a:ext>
                  </a:extLst>
                </a:gridCol>
              </a:tblGrid>
              <a:tr h="546382">
                <a:tc>
                  <a:txBody>
                    <a:bodyPr/>
                    <a:lstStyle/>
                    <a:p>
                      <a:pPr fontAlgn="t" latinLnBrk="0"/>
                      <a:r>
                        <a:rPr lang="en-US" b="0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Error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 latinLnBrk="0"/>
                      <a:r>
                        <a:rPr lang="en-US" b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Definition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 latinLnBrk="0"/>
                      <a:r>
                        <a:rPr lang="en-US" b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English Example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fontAlgn="t" latinLnBrk="0"/>
                      <a:r>
                        <a:rPr lang="en-US" b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Turkish Example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8790403"/>
                  </a:ext>
                </a:extLst>
              </a:tr>
              <a:tr h="1252499">
                <a:tc>
                  <a:txBody>
                    <a:bodyPr/>
                    <a:lstStyle/>
                    <a:p>
                      <a:pPr fontAlgn="base" latinLnBrk="0"/>
                      <a:r>
                        <a:rPr lang="en-US" b="1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Omission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US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Leaving out crucial information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US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"Do not resuscitate" → "Resuscitate"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US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"Yeniden canlandırmayın" → "Canlandırın"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43097031"/>
                  </a:ext>
                </a:extLst>
              </a:tr>
              <a:tr h="1017126">
                <a:tc>
                  <a:txBody>
                    <a:bodyPr/>
                    <a:lstStyle/>
                    <a:p>
                      <a:pPr fontAlgn="base" latinLnBrk="0"/>
                      <a:r>
                        <a:rPr lang="en-US" b="1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False Fluency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US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Using incorrect but fluent terms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"</a:t>
                      </a:r>
                      <a:r>
                        <a:rPr lang="en-US" dirty="0" err="1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Cardiectomy</a:t>
                      </a:r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" (nonexistent term)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"Kalp </a:t>
                      </a:r>
                      <a:r>
                        <a:rPr lang="en-US" dirty="0" err="1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çıkarılması</a:t>
                      </a:r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" (</a:t>
                      </a:r>
                      <a:r>
                        <a:rPr lang="en-US" dirty="0" err="1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uydurma</a:t>
                      </a:r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 </a:t>
                      </a:r>
                      <a:r>
                        <a:rPr lang="en-US" dirty="0" err="1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terim</a:t>
                      </a:r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4733203"/>
                  </a:ext>
                </a:extLst>
              </a:tr>
              <a:tr h="1160208">
                <a:tc>
                  <a:txBody>
                    <a:bodyPr/>
                    <a:lstStyle/>
                    <a:p>
                      <a:pPr fontAlgn="base" latinLnBrk="0"/>
                      <a:r>
                        <a:rPr lang="en-US" b="1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Substitution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US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Replacing with an incorrect equivalent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US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"Custody" → Prison instead of Legal guardianship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"</a:t>
                      </a:r>
                      <a:r>
                        <a:rPr lang="en-US" dirty="0" err="1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Velayet</a:t>
                      </a:r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" → </a:t>
                      </a:r>
                      <a:r>
                        <a:rPr lang="en-US" dirty="0" err="1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Hapishane</a:t>
                      </a:r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 </a:t>
                      </a:r>
                      <a:r>
                        <a:rPr lang="en-US" dirty="0" err="1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yerine</a:t>
                      </a:r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 </a:t>
                      </a:r>
                      <a:r>
                        <a:rPr lang="en-US" dirty="0" err="1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Yasal</a:t>
                      </a:r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 </a:t>
                      </a:r>
                      <a:r>
                        <a:rPr lang="en-US" dirty="0" err="1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vasilik</a:t>
                      </a:r>
                      <a:endParaRPr lang="en-US" dirty="0">
                        <a:ln>
                          <a:solidFill>
                            <a:sysClr val="windowText" lastClr="000000"/>
                          </a:solidFill>
                        </a:ln>
                        <a:effectLst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11937819"/>
                  </a:ext>
                </a:extLst>
              </a:tr>
              <a:tr h="1017126">
                <a:tc>
                  <a:txBody>
                    <a:bodyPr/>
                    <a:lstStyle/>
                    <a:p>
                      <a:pPr fontAlgn="base" latinLnBrk="0"/>
                      <a:r>
                        <a:rPr lang="en-US" b="1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Over-Normalization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US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Erasing cultural or dialectal nuance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US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"He ain't coming back" → "He is not returning"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fontAlgn="base" latinLnBrk="0"/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"</a:t>
                      </a:r>
                      <a:r>
                        <a:rPr lang="en-US" dirty="0" err="1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Gelmeyecek</a:t>
                      </a:r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" → "Geri </a:t>
                      </a:r>
                      <a:r>
                        <a:rPr lang="en-US" dirty="0" err="1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dönmeyecek</a:t>
                      </a:r>
                      <a:r>
                        <a:rPr lang="en-US" dirty="0">
                          <a:ln>
                            <a:solidFill>
                              <a:sysClr val="windowText" lastClr="000000"/>
                            </a:solidFill>
                          </a:ln>
                          <a:effectLst/>
                        </a:rPr>
                        <a:t>"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698932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7490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B0D428-165D-6C71-3EFB-C4FD1A2EC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Critical </a:t>
            </a:r>
            <a:r>
              <a:rPr lang="tr-TR" dirty="0" err="1"/>
              <a:t>Errors</a:t>
            </a:r>
            <a:r>
              <a:rPr lang="tr-TR" dirty="0"/>
              <a:t> &amp;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Mistakes</a:t>
            </a:r>
            <a:endParaRPr lang="en-US" dirty="0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43A530E-71C4-9C35-7AFC-A1AEE0184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1000" y="1697233"/>
            <a:ext cx="10837588" cy="4327049"/>
          </a:xfrm>
        </p:spPr>
        <p:txBody>
          <a:bodyPr/>
          <a:lstStyle/>
          <a:p>
            <a:r>
              <a:rPr lang="tr-TR" sz="2400" b="1" dirty="0" err="1"/>
              <a:t>Ommision</a:t>
            </a:r>
            <a:r>
              <a:rPr lang="tr-TR" sz="2400" b="1" dirty="0"/>
              <a:t> </a:t>
            </a:r>
          </a:p>
          <a:p>
            <a:pPr marL="761981" lvl="1" indent="0">
              <a:buNone/>
            </a:pPr>
            <a:r>
              <a:rPr lang="tr-TR" sz="2800" dirty="0" err="1"/>
              <a:t>e.g</a:t>
            </a:r>
            <a:r>
              <a:rPr lang="tr-TR" sz="2800" dirty="0"/>
              <a:t>: Source: T</a:t>
            </a:r>
            <a:r>
              <a:rPr lang="en-US" sz="2800" dirty="0"/>
              <a:t>he medication must be taken on an empty stomach.</a:t>
            </a:r>
            <a:endParaRPr lang="tr-TR" sz="2800" dirty="0"/>
          </a:p>
          <a:p>
            <a:pPr marL="761981" lvl="1" indent="0">
              <a:buNone/>
            </a:pPr>
            <a:r>
              <a:rPr lang="tr-TR" sz="2800" i="1" dirty="0" err="1"/>
              <a:t>Incorrect</a:t>
            </a:r>
            <a:r>
              <a:rPr lang="tr-TR" sz="2800" i="1" dirty="0"/>
              <a:t> </a:t>
            </a:r>
            <a:r>
              <a:rPr lang="tr-TR" sz="2800" i="1" dirty="0" err="1"/>
              <a:t>Turkish</a:t>
            </a:r>
            <a:r>
              <a:rPr lang="tr-TR" sz="2800" i="1" dirty="0"/>
              <a:t> </a:t>
            </a:r>
            <a:r>
              <a:rPr lang="tr-TR" sz="2800" i="1" dirty="0" err="1"/>
              <a:t>Translation</a:t>
            </a:r>
            <a:r>
              <a:rPr lang="tr-TR" sz="2800" i="1" dirty="0"/>
              <a:t>: </a:t>
            </a:r>
            <a:r>
              <a:rPr lang="tr-TR" sz="2800" dirty="0"/>
              <a:t>İlaç alınmalıdır</a:t>
            </a:r>
          </a:p>
          <a:p>
            <a:pPr marL="761981" lvl="1" indent="0">
              <a:buNone/>
            </a:pPr>
            <a:endParaRPr lang="tr-TR" sz="2800" dirty="0"/>
          </a:p>
          <a:p>
            <a:pPr marL="609596" indent="-457200"/>
            <a:r>
              <a:rPr lang="tr-TR" sz="2400" b="1" dirty="0" err="1"/>
              <a:t>False</a:t>
            </a:r>
            <a:r>
              <a:rPr lang="tr-TR" sz="2400" b="1" dirty="0"/>
              <a:t> </a:t>
            </a:r>
            <a:r>
              <a:rPr lang="tr-TR" sz="2400" b="1" dirty="0" err="1"/>
              <a:t>Fluency</a:t>
            </a:r>
            <a:r>
              <a:rPr lang="tr-TR" sz="2400" b="1" dirty="0"/>
              <a:t>:</a:t>
            </a:r>
          </a:p>
          <a:p>
            <a:pPr marL="761981" lvl="1" indent="0">
              <a:buNone/>
            </a:pPr>
            <a:r>
              <a:rPr lang="tr-TR" sz="2800" dirty="0" err="1"/>
              <a:t>e.g</a:t>
            </a:r>
            <a:r>
              <a:rPr lang="tr-TR" sz="2800" dirty="0"/>
              <a:t>: He </a:t>
            </a:r>
            <a:r>
              <a:rPr lang="tr-TR" sz="2800" dirty="0" err="1"/>
              <a:t>underwent</a:t>
            </a:r>
            <a:r>
              <a:rPr lang="tr-TR" sz="2800" dirty="0"/>
              <a:t> a </a:t>
            </a:r>
            <a:r>
              <a:rPr lang="tr-TR" sz="2800" dirty="0" err="1"/>
              <a:t>nephrectomy</a:t>
            </a:r>
            <a:r>
              <a:rPr lang="tr-TR" sz="2800" dirty="0"/>
              <a:t>.” (</a:t>
            </a:r>
            <a:r>
              <a:rPr lang="tr-TR" sz="2800" dirty="0" err="1"/>
              <a:t>Kidney</a:t>
            </a:r>
            <a:r>
              <a:rPr lang="tr-TR" sz="2800" dirty="0"/>
              <a:t> </a:t>
            </a:r>
            <a:r>
              <a:rPr lang="tr-TR" sz="2800" dirty="0" err="1"/>
              <a:t>removal</a:t>
            </a:r>
            <a:r>
              <a:rPr lang="tr-TR" sz="2800" dirty="0"/>
              <a:t> </a:t>
            </a:r>
            <a:r>
              <a:rPr lang="tr-TR" sz="2800" dirty="0" err="1"/>
              <a:t>surgery</a:t>
            </a:r>
            <a:r>
              <a:rPr lang="tr-TR" sz="2800" dirty="0"/>
              <a:t>)</a:t>
            </a:r>
          </a:p>
          <a:p>
            <a:pPr marL="761981" lvl="1" indent="0">
              <a:buNone/>
            </a:pPr>
            <a:r>
              <a:rPr lang="tr-TR" sz="2800" i="1" dirty="0" err="1"/>
              <a:t>Incorrect</a:t>
            </a:r>
            <a:r>
              <a:rPr lang="tr-TR" sz="2800" i="1" dirty="0"/>
              <a:t> </a:t>
            </a:r>
            <a:r>
              <a:rPr lang="tr-TR" sz="2800" i="1" dirty="0" err="1"/>
              <a:t>Turkish</a:t>
            </a:r>
            <a:r>
              <a:rPr lang="tr-TR" sz="2800" i="1" dirty="0"/>
              <a:t> </a:t>
            </a:r>
            <a:r>
              <a:rPr lang="tr-TR" sz="2800" i="1" dirty="0" err="1"/>
              <a:t>Translation</a:t>
            </a:r>
            <a:r>
              <a:rPr lang="tr-TR" sz="2800" dirty="0"/>
              <a:t>: “O bir </a:t>
            </a:r>
            <a:r>
              <a:rPr lang="tr-TR" sz="2800" dirty="0" err="1"/>
              <a:t>nefroektomi</a:t>
            </a:r>
            <a:r>
              <a:rPr lang="tr-TR" sz="2800" dirty="0"/>
              <a:t> geçirdi.” (</a:t>
            </a:r>
            <a:r>
              <a:rPr lang="tr-TR" sz="2800" dirty="0" err="1"/>
              <a:t>Invented</a:t>
            </a:r>
            <a:r>
              <a:rPr lang="tr-TR" sz="2800" dirty="0"/>
              <a:t> </a:t>
            </a:r>
            <a:r>
              <a:rPr lang="tr-TR" sz="2800" dirty="0" err="1"/>
              <a:t>term</a:t>
            </a:r>
            <a:r>
              <a:rPr lang="tr-TR" sz="2800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62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78B554F-8FA4-98C2-3E2D-04616B3F8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Errors &amp; Common Mistakes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528AD5B-3FED-4177-87CE-FAB9F88A00B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tr-TR" sz="2400" b="1" dirty="0" err="1"/>
              <a:t>Substitution</a:t>
            </a:r>
            <a:r>
              <a:rPr lang="tr-TR" sz="2400" b="1" dirty="0"/>
              <a:t>: </a:t>
            </a:r>
          </a:p>
          <a:p>
            <a:pPr marL="152396" indent="0">
              <a:lnSpc>
                <a:spcPct val="200000"/>
              </a:lnSpc>
              <a:buNone/>
            </a:pPr>
            <a:r>
              <a:rPr lang="tr-TR" sz="2400" dirty="0" err="1"/>
              <a:t>e.g</a:t>
            </a:r>
            <a:r>
              <a:rPr lang="tr-TR" sz="2400" dirty="0"/>
              <a:t>: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defendant</a:t>
            </a:r>
            <a:r>
              <a:rPr lang="tr-TR" sz="2400" dirty="0"/>
              <a:t> </a:t>
            </a:r>
            <a:r>
              <a:rPr lang="tr-TR" sz="2400" dirty="0" err="1"/>
              <a:t>was</a:t>
            </a:r>
            <a:r>
              <a:rPr lang="tr-TR" sz="2400" dirty="0"/>
              <a:t> </a:t>
            </a:r>
            <a:r>
              <a:rPr lang="tr-TR" sz="2400" dirty="0" err="1"/>
              <a:t>granted</a:t>
            </a:r>
            <a:r>
              <a:rPr lang="tr-TR" sz="2400" dirty="0"/>
              <a:t> </a:t>
            </a:r>
            <a:r>
              <a:rPr lang="tr-TR" sz="2400" dirty="0" err="1"/>
              <a:t>custody</a:t>
            </a:r>
            <a:r>
              <a:rPr lang="tr-TR" sz="2400" dirty="0"/>
              <a:t> of 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child</a:t>
            </a:r>
            <a:endParaRPr lang="tr-TR" sz="2400" dirty="0"/>
          </a:p>
          <a:p>
            <a:pPr marL="152396" indent="0">
              <a:lnSpc>
                <a:spcPct val="200000"/>
              </a:lnSpc>
              <a:buNone/>
            </a:pPr>
            <a:r>
              <a:rPr lang="tr-TR" sz="2400" i="1" dirty="0" err="1"/>
              <a:t>Incorrect</a:t>
            </a:r>
            <a:r>
              <a:rPr lang="tr-TR" sz="2400" i="1" dirty="0"/>
              <a:t> </a:t>
            </a:r>
            <a:r>
              <a:rPr lang="tr-TR" sz="2400" i="1" dirty="0" err="1"/>
              <a:t>Turkish</a:t>
            </a:r>
            <a:r>
              <a:rPr lang="tr-TR" sz="2400" i="1" dirty="0"/>
              <a:t> </a:t>
            </a:r>
            <a:r>
              <a:rPr lang="tr-TR" sz="2400" i="1" dirty="0" err="1"/>
              <a:t>Translation</a:t>
            </a:r>
            <a:r>
              <a:rPr lang="tr-TR" sz="2400" dirty="0"/>
              <a:t>: Sanığa çocuğun hapishanesi verildi (</a:t>
            </a:r>
            <a:r>
              <a:rPr lang="tr-TR" sz="2400" dirty="0" err="1"/>
              <a:t>the</a:t>
            </a:r>
            <a:r>
              <a:rPr lang="tr-TR" sz="2400" dirty="0"/>
              <a:t> </a:t>
            </a:r>
            <a:r>
              <a:rPr lang="tr-TR" sz="2400" dirty="0" err="1"/>
              <a:t>word</a:t>
            </a:r>
            <a:r>
              <a:rPr lang="tr-TR" sz="2400" dirty="0"/>
              <a:t> «</a:t>
            </a:r>
            <a:r>
              <a:rPr lang="tr-TR" sz="2400" dirty="0" err="1"/>
              <a:t>custody</a:t>
            </a:r>
            <a:r>
              <a:rPr lang="tr-TR" sz="2400" dirty="0"/>
              <a:t>» </a:t>
            </a:r>
            <a:r>
              <a:rPr lang="tr-TR" sz="2400" dirty="0" err="1"/>
              <a:t>misinterpretted</a:t>
            </a:r>
            <a:r>
              <a:rPr lang="tr-TR" sz="2400" dirty="0"/>
              <a:t>).</a:t>
            </a:r>
          </a:p>
          <a:p>
            <a:pPr marL="152396" indent="0">
              <a:buNone/>
            </a:pP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133472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A8DCA0-AC8E-C321-4A26-3BB794968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Discussion</a:t>
            </a:r>
            <a:r>
              <a:rPr lang="tr-TR" dirty="0"/>
              <a:t> </a:t>
            </a:r>
            <a:r>
              <a:rPr lang="tr-TR" dirty="0" err="1"/>
              <a:t>Question</a:t>
            </a:r>
            <a:r>
              <a:rPr lang="tr-TR" dirty="0"/>
              <a:t> 1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90E5100D-D4C2-2CAE-4763-5B88A82572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75765" y="2460763"/>
            <a:ext cx="10031506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badi" panose="020B0604020104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</a:rPr>
              <a:t>Why do you think errors like omission or substitution occur frequently during interpretation? </a:t>
            </a:r>
            <a:endParaRPr kumimoji="0" lang="tr-TR" altLang="en-US" sz="3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badi" panose="020B0604020104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badi" panose="020B0604020104020204" pitchFamily="34" charset="0"/>
              </a:rPr>
              <a:t>How can interpreters prevent these mistakes when working under time pressure?</a:t>
            </a:r>
          </a:p>
        </p:txBody>
      </p:sp>
    </p:spTree>
    <p:extLst>
      <p:ext uri="{BB962C8B-B14F-4D97-AF65-F5344CB8AC3E}">
        <p14:creationId xmlns:p14="http://schemas.microsoft.com/office/powerpoint/2010/main" val="1703725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AC9C94B-9814-ECD4-0320-13FDED50F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 1: Translating Technical Terms 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0D763C5-1A7D-186E-D717-8D432C3F61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Legal Context Example:</a:t>
            </a:r>
            <a:endParaRPr lang="en-US" dirty="0"/>
          </a:p>
          <a:p>
            <a:pPr marL="761981" lvl="1" indent="0">
              <a:lnSpc>
                <a:spcPct val="200000"/>
              </a:lnSpc>
              <a:buNone/>
            </a:pPr>
            <a:r>
              <a:rPr lang="en-US" dirty="0"/>
              <a:t>English Source: “The plaintiff filed a motion for summary judgment.</a:t>
            </a:r>
            <a:endParaRPr lang="tr-TR" dirty="0"/>
          </a:p>
          <a:p>
            <a:pPr marL="761981" lvl="1" indent="0">
              <a:lnSpc>
                <a:spcPct val="200000"/>
              </a:lnSpc>
              <a:buNone/>
            </a:pPr>
            <a:r>
              <a:rPr lang="tr-TR" dirty="0"/>
              <a:t>C</a:t>
            </a:r>
            <a:r>
              <a:rPr lang="en-US" dirty="0" err="1"/>
              <a:t>orrect</a:t>
            </a:r>
            <a:r>
              <a:rPr lang="en-US" dirty="0"/>
              <a:t> Turkish Translation: </a:t>
            </a:r>
            <a:r>
              <a:rPr lang="en-US" dirty="0" err="1"/>
              <a:t>Davacı</a:t>
            </a:r>
            <a:r>
              <a:rPr lang="en-US" dirty="0"/>
              <a:t> </a:t>
            </a:r>
            <a:r>
              <a:rPr lang="tr-TR" dirty="0"/>
              <a:t>gerekçeli</a:t>
            </a:r>
            <a:r>
              <a:rPr lang="en-US" dirty="0"/>
              <a:t> </a:t>
            </a:r>
            <a:r>
              <a:rPr lang="en-US" dirty="0" err="1"/>
              <a:t>karar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dilekçe</a:t>
            </a:r>
            <a:r>
              <a:rPr lang="en-US" dirty="0"/>
              <a:t> </a:t>
            </a:r>
            <a:r>
              <a:rPr lang="en-US" dirty="0" err="1"/>
              <a:t>verdi</a:t>
            </a:r>
            <a:r>
              <a:rPr lang="en-US" dirty="0"/>
              <a:t>.</a:t>
            </a:r>
            <a:endParaRPr lang="tr-TR" dirty="0"/>
          </a:p>
          <a:p>
            <a:pPr marL="152396" indent="0">
              <a:lnSpc>
                <a:spcPct val="200000"/>
              </a:lnSpc>
              <a:buNone/>
            </a:pPr>
            <a:endParaRPr lang="tr-TR" dirty="0"/>
          </a:p>
          <a:p>
            <a:pPr marL="761981" lvl="1" indent="0">
              <a:lnSpc>
                <a:spcPct val="20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5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2">
  <a:themeElements>
    <a:clrScheme name="Simple Light">
      <a:dk1>
        <a:srgbClr val="000000"/>
      </a:dk1>
      <a:lt1>
        <a:srgbClr val="F5F2EE"/>
      </a:lt1>
      <a:dk2>
        <a:srgbClr val="000000"/>
      </a:dk2>
      <a:lt2>
        <a:srgbClr val="EEEEEE"/>
      </a:lt2>
      <a:accent1>
        <a:srgbClr val="3F3533"/>
      </a:accent1>
      <a:accent2>
        <a:srgbClr val="3F3533"/>
      </a:accent2>
      <a:accent3>
        <a:srgbClr val="3F3533"/>
      </a:accent3>
      <a:accent4>
        <a:srgbClr val="3F3533"/>
      </a:accent4>
      <a:accent5>
        <a:srgbClr val="3F3533"/>
      </a:accent5>
      <a:accent6>
        <a:srgbClr val="3F3533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2" id="{E502DBCC-DA05-430B-9564-B93D02D57224}" vid="{EABBD63C-9692-4F4E-8774-17FD5B8F5A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Tema2</Template>
  <TotalTime>63</TotalTime>
  <Words>1298</Words>
  <Application>Microsoft Office PowerPoint</Application>
  <PresentationFormat>Geniş ekran</PresentationFormat>
  <Paragraphs>199</Paragraphs>
  <Slides>26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26</vt:i4>
      </vt:variant>
    </vt:vector>
  </HeadingPairs>
  <TitlesOfParts>
    <vt:vector size="34" baseType="lpstr">
      <vt:lpstr>Abadi</vt:lpstr>
      <vt:lpstr>Arial</vt:lpstr>
      <vt:lpstr>fkGroteskNeue</vt:lpstr>
      <vt:lpstr>Lato</vt:lpstr>
      <vt:lpstr>Merriweather Light</vt:lpstr>
      <vt:lpstr>Montserrat</vt:lpstr>
      <vt:lpstr>Vidaloka</vt:lpstr>
      <vt:lpstr>Tema2</vt:lpstr>
      <vt:lpstr>Interpretting Terminology &amp; Common Errors</vt:lpstr>
      <vt:lpstr>Key Terminology</vt:lpstr>
      <vt:lpstr>Key Terminology</vt:lpstr>
      <vt:lpstr>Critical Errors &amp; Common Mistakes</vt:lpstr>
      <vt:lpstr>PowerPoint Sunusu</vt:lpstr>
      <vt:lpstr>Critical Errors &amp; Common Mistakes</vt:lpstr>
      <vt:lpstr>Critical Errors &amp; Common Mistakes</vt:lpstr>
      <vt:lpstr>Discussion Question 1</vt:lpstr>
      <vt:lpstr>Exercise 1: Translating Technical Terms </vt:lpstr>
      <vt:lpstr>Exercise 2: Error Detection</vt:lpstr>
      <vt:lpstr>Exercise 3: Chunking Practice</vt:lpstr>
      <vt:lpstr>Cultural Context: Preserving Idiomatic Expressions </vt:lpstr>
      <vt:lpstr>Technical Context: Avoiding False Fluency</vt:lpstr>
      <vt:lpstr>Why Terminology Mastery Matters? 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General Strategies for Error Prevention </vt:lpstr>
      <vt:lpstr>Improving Note-Taking Skills</vt:lpstr>
      <vt:lpstr>Verticalization Technique</vt:lpstr>
      <vt:lpstr>PowerPoint Sunusu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Beyza Şahin</dc:creator>
  <cp:lastModifiedBy>Beyza Şahin</cp:lastModifiedBy>
  <cp:revision>1</cp:revision>
  <dcterms:created xsi:type="dcterms:W3CDTF">2025-02-23T16:18:20Z</dcterms:created>
  <dcterms:modified xsi:type="dcterms:W3CDTF">2025-02-23T17:21:40Z</dcterms:modified>
</cp:coreProperties>
</file>