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67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Dikdörtgen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ikdörtgen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C363CD-0066-4FD2-BEFB-2072E83624A6}" type="datetimeFigureOut">
              <a:rPr lang="tr-TR" smtClean="0"/>
              <a:t>13.05.2019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306A2DB-AC83-48AD-931F-B15B2636C99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tinorumcek.com/Basvurular/Degerlendirme-Kriterleri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Tic 104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 Duygu Gür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Web Sitesi Özellikler ve Hizmet Kalitesi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29566" cy="65403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	Web Sitesini Kişiselleştirme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71472" y="1071546"/>
            <a:ext cx="8115328" cy="4948254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 smtClean="0"/>
              <a:t>Kişiselleştirme</a:t>
            </a:r>
            <a:r>
              <a:rPr lang="tr-TR" dirty="0" smtClean="0"/>
              <a:t>, site kullanıcılarının sitenin görsellik ve içerikle ilgili özelliklerini tercihlerine göre değiştirip kendine uygun hale getirebilmesidir. (</a:t>
            </a:r>
            <a:r>
              <a:rPr lang="tr-TR" dirty="0" err="1" smtClean="0"/>
              <a:t>örn</a:t>
            </a:r>
            <a:r>
              <a:rPr lang="tr-TR" dirty="0" smtClean="0"/>
              <a:t>. </a:t>
            </a:r>
            <a:r>
              <a:rPr lang="tr-TR" dirty="0" err="1" smtClean="0"/>
              <a:t>İgoogle</a:t>
            </a:r>
            <a:r>
              <a:rPr lang="tr-TR" dirty="0" smtClean="0"/>
              <a:t>, yahoo.com)</a:t>
            </a:r>
          </a:p>
          <a:p>
            <a:pPr algn="just"/>
            <a:r>
              <a:rPr lang="tr-TR" dirty="0" smtClean="0"/>
              <a:t> </a:t>
            </a:r>
            <a:r>
              <a:rPr lang="tr-TR" b="1" dirty="0" smtClean="0"/>
              <a:t>Amaç:</a:t>
            </a:r>
          </a:p>
          <a:p>
            <a:pPr lvl="1" algn="just"/>
            <a:r>
              <a:rPr lang="tr-TR" b="1" dirty="0"/>
              <a:t>K</a:t>
            </a:r>
            <a:r>
              <a:rPr lang="tr-TR" b="1" dirty="0" smtClean="0"/>
              <a:t>ullanıcıların ihtiyaçlarını daha etkin ve verimli karşılamak, etkileşimi artırmak, hızlandırmak ve kolaylaştırmaktır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Kişiselleştirilmiş siteler kullanıcısını ismiyle karşılayıp, kullanıcının kişiselleştirdiği içerik sayfaları görüntülenir, örneğin kişiselleştirilmiş bir haber sayfasında sadece ilgilendiği kategorideki haber başlıkları yer alabilir.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834064" cy="850106"/>
          </a:xfrm>
        </p:spPr>
        <p:txBody>
          <a:bodyPr>
            <a:noAutofit/>
          </a:bodyPr>
          <a:lstStyle/>
          <a:p>
            <a:pPr algn="ctr"/>
            <a:r>
              <a:rPr lang="tr-TR" sz="3400" dirty="0" smtClean="0"/>
              <a:t>Web Sitesi Sayfalarındaki Bilgi, Bağlantı ve Görseller</a:t>
            </a:r>
            <a:endParaRPr lang="tr-TR" sz="3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496944" cy="5400600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/>
              <a:t>Ana sayfa bağlantısı: sitenin her sayfasından ana sayfaya dönüş bağlantısı</a:t>
            </a:r>
          </a:p>
          <a:p>
            <a:r>
              <a:rPr lang="tr-TR" dirty="0" smtClean="0"/>
              <a:t>Hakkımızda</a:t>
            </a:r>
          </a:p>
          <a:p>
            <a:r>
              <a:rPr lang="tr-TR" dirty="0" smtClean="0"/>
              <a:t>Bize Ulaşın(iletişim bilgileri, kroki)</a:t>
            </a:r>
          </a:p>
          <a:p>
            <a:r>
              <a:rPr lang="tr-TR" dirty="0" smtClean="0"/>
              <a:t>Dil seçenekleri</a:t>
            </a:r>
          </a:p>
          <a:p>
            <a:r>
              <a:rPr lang="tr-TR" dirty="0" smtClean="0"/>
              <a:t>Üye giriş bölümleri ve üye olma bağlantısı</a:t>
            </a:r>
          </a:p>
          <a:p>
            <a:r>
              <a:rPr lang="tr-TR" dirty="0" smtClean="0"/>
              <a:t>Ürün ve hizmet kategorileri</a:t>
            </a:r>
          </a:p>
          <a:p>
            <a:r>
              <a:rPr lang="tr-TR" dirty="0" smtClean="0"/>
              <a:t>Reklam alanları (banner, bağlantı, metin içindeki yazılar üstüne gelince açılan reklamlar)</a:t>
            </a:r>
          </a:p>
          <a:p>
            <a:r>
              <a:rPr lang="tr-TR" dirty="0" smtClean="0"/>
              <a:t>Menü sekmeleri</a:t>
            </a:r>
          </a:p>
          <a:p>
            <a:r>
              <a:rPr lang="tr-TR" dirty="0" smtClean="0"/>
              <a:t>Site haritası</a:t>
            </a:r>
          </a:p>
          <a:p>
            <a:r>
              <a:rPr lang="tr-TR" dirty="0" smtClean="0"/>
              <a:t>Alışveriş sitesi ise alışveriş sepeti</a:t>
            </a:r>
          </a:p>
          <a:p>
            <a:r>
              <a:rPr lang="tr-TR" dirty="0" smtClean="0"/>
              <a:t>Sıkça Sorulan Sorular</a:t>
            </a:r>
          </a:p>
          <a:p>
            <a:r>
              <a:rPr lang="tr-TR" dirty="0" smtClean="0"/>
              <a:t>Müşteri destek hattı</a:t>
            </a:r>
          </a:p>
          <a:p>
            <a:r>
              <a:rPr lang="tr-TR" dirty="0" smtClean="0"/>
              <a:t>Sosyal ağ hesaplarına bağlantı simgeleri, </a:t>
            </a:r>
            <a:r>
              <a:rPr lang="tr-TR" dirty="0" err="1" smtClean="0"/>
              <a:t>facebook</a:t>
            </a:r>
            <a:r>
              <a:rPr lang="tr-TR" dirty="0" smtClean="0"/>
              <a:t>, </a:t>
            </a:r>
            <a:r>
              <a:rPr lang="tr-TR" dirty="0" err="1" smtClean="0"/>
              <a:t>youtube</a:t>
            </a:r>
            <a:r>
              <a:rPr lang="tr-TR" dirty="0" smtClean="0"/>
              <a:t>, </a:t>
            </a:r>
            <a:r>
              <a:rPr lang="tr-TR" dirty="0" err="1" smtClean="0"/>
              <a:t>twitter</a:t>
            </a:r>
            <a:endParaRPr lang="tr-TR" dirty="0" smtClean="0"/>
          </a:p>
          <a:p>
            <a:r>
              <a:rPr lang="tr-TR" dirty="0" smtClean="0"/>
              <a:t>Mobil cihazı uygulaması</a:t>
            </a:r>
          </a:p>
          <a:p>
            <a:r>
              <a:rPr lang="tr-TR" dirty="0" err="1" smtClean="0"/>
              <a:t>Blog</a:t>
            </a:r>
            <a:r>
              <a:rPr lang="tr-TR" dirty="0" smtClean="0"/>
              <a:t> sitesi </a:t>
            </a:r>
          </a:p>
          <a:p>
            <a:r>
              <a:rPr lang="tr-TR" dirty="0" smtClean="0"/>
              <a:t>Gizlilik Politikası</a:t>
            </a:r>
          </a:p>
          <a:p>
            <a:r>
              <a:rPr lang="tr-TR" dirty="0" smtClean="0"/>
              <a:t>Koşullar ve Kurallar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1008112"/>
          </a:xfrm>
        </p:spPr>
        <p:txBody>
          <a:bodyPr/>
          <a:lstStyle/>
          <a:p>
            <a:pPr algn="ctr"/>
            <a:r>
              <a:rPr lang="tr-TR" dirty="0" smtClean="0"/>
              <a:t>Web Sitesi Hizmet Kalitesi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424936" cy="5184576"/>
          </a:xfrm>
        </p:spPr>
        <p:txBody>
          <a:bodyPr/>
          <a:lstStyle/>
          <a:p>
            <a:pPr algn="just"/>
            <a:r>
              <a:rPr lang="tr-TR" dirty="0" smtClean="0"/>
              <a:t>Site sahipleri ve yöneticileri sitelerinin hizmet kalitesini yükseltebilir.</a:t>
            </a:r>
          </a:p>
          <a:p>
            <a:pPr algn="just"/>
            <a:r>
              <a:rPr lang="tr-TR" dirty="0" smtClean="0"/>
              <a:t>Önemli olan </a:t>
            </a:r>
            <a:r>
              <a:rPr lang="tr-TR" u="sng" dirty="0" smtClean="0"/>
              <a:t>hangi konularda ve nasıl iyileştirme yapacakları konusunda bilgi ve fikir sahibi olmaktır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Geleneksel mecralardaki kurallara göre yönetilmemelidir.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Sitenin verimliliği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Sitenin erişilebilirliği, 7/24 çalışıyor olması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Sitenin verdiği sözü yerine getirmesi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Özel yaşama ilişkin bilgilerin gizliliğine özen gösterilmesi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94422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834064" cy="922114"/>
          </a:xfrm>
        </p:spPr>
        <p:txBody>
          <a:bodyPr/>
          <a:lstStyle/>
          <a:p>
            <a:r>
              <a:rPr lang="tr-TR" dirty="0" smtClean="0"/>
              <a:t>Sitenin Verimliliği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435280" cy="5256584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>
                <a:solidFill>
                  <a:srgbClr val="FF0000"/>
                </a:solidFill>
              </a:rPr>
              <a:t>Sitede gezinti, erişim ve işlem kolaylığıdır.</a:t>
            </a:r>
          </a:p>
          <a:p>
            <a:pPr algn="just"/>
            <a:r>
              <a:rPr lang="tr-TR" sz="2400" dirty="0" smtClean="0"/>
              <a:t>İçerikte yer alan tüm bağlantılar, sekmeler ve sunulan tüm bilgiler, iyi düzenlenmişse, arama fonksiyonu kullanışlıysa site verimli bir site olarak değerlendirilir. </a:t>
            </a:r>
          </a:p>
          <a:p>
            <a:pPr lvl="1" algn="just"/>
            <a:r>
              <a:rPr lang="tr-TR" sz="2200" b="1" dirty="0" smtClean="0"/>
              <a:t>Kullanışlı arama fonksiyonu: </a:t>
            </a:r>
          </a:p>
          <a:p>
            <a:pPr lvl="2" algn="just"/>
            <a:r>
              <a:rPr lang="tr-TR" sz="2200" dirty="0" smtClean="0"/>
              <a:t>Ziyaretçi ihtiyacını bulmayı kolaylaştıran bir site yapısıyla karşılaşırsa sitede gezme kolaylığı yaşar.</a:t>
            </a:r>
          </a:p>
          <a:p>
            <a:pPr lvl="2" algn="just"/>
            <a:r>
              <a:rPr lang="tr-TR" sz="2200" dirty="0"/>
              <a:t>Ziyaretçinin beklentisine uygun ürün ve hizmet </a:t>
            </a:r>
            <a:r>
              <a:rPr lang="tr-TR" sz="2200" dirty="0" err="1"/>
              <a:t>kategorizasyonu</a:t>
            </a:r>
            <a:endParaRPr lang="tr-TR" sz="2200" dirty="0"/>
          </a:p>
          <a:p>
            <a:pPr lvl="2" algn="just"/>
            <a:endParaRPr lang="tr-TR" sz="2200" dirty="0" smtClean="0"/>
          </a:p>
          <a:p>
            <a:pPr lvl="1" algn="just"/>
            <a:r>
              <a:rPr lang="tr-TR" sz="2200" b="1" dirty="0" smtClean="0"/>
              <a:t>Sitenin hızı: </a:t>
            </a:r>
          </a:p>
          <a:p>
            <a:pPr lvl="2" algn="just"/>
            <a:r>
              <a:rPr lang="tr-TR" sz="2200" dirty="0" smtClean="0"/>
              <a:t>Sayfanın çabuk yüklenmesi ve işlemin olabildiğince az tıklama ile yapılabilmesi</a:t>
            </a:r>
          </a:p>
          <a:p>
            <a:pPr lvl="2" algn="just"/>
            <a:r>
              <a:rPr lang="tr-TR" sz="2200" dirty="0" smtClean="0"/>
              <a:t>Sitede toplam geçirilen sürenin kısa tutulması</a:t>
            </a:r>
          </a:p>
        </p:txBody>
      </p:sp>
    </p:spTree>
    <p:extLst>
      <p:ext uri="{BB962C8B-B14F-4D97-AF65-F5344CB8AC3E}">
        <p14:creationId xmlns:p14="http://schemas.microsoft.com/office/powerpoint/2010/main" val="264137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Sitenin Erişilebilirliği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i="1" dirty="0" smtClean="0"/>
              <a:t>Tarayıcıya sitenin adresi yazıldığında ana sayfaya ve  ya erişilmek istenen diğer sayfalar </a:t>
            </a:r>
            <a:r>
              <a:rPr lang="tr-TR" i="1" u="sng" dirty="0" smtClean="0"/>
              <a:t>erişim hatası ile karşılaşmamaktır</a:t>
            </a:r>
            <a:r>
              <a:rPr lang="tr-TR" u="sng" dirty="0" smtClean="0"/>
              <a:t>. </a:t>
            </a:r>
          </a:p>
          <a:p>
            <a:pPr lvl="1" algn="just"/>
            <a:r>
              <a:rPr lang="tr-TR" dirty="0" smtClean="0"/>
              <a:t>Sitenin çökmemesi</a:t>
            </a:r>
          </a:p>
          <a:p>
            <a:pPr lvl="1" algn="just"/>
            <a:r>
              <a:rPr lang="tr-TR" dirty="0" smtClean="0"/>
              <a:t>Sitenin her zaman kullanıma hazır olması ve işlem yapmak için uygun bir durumda olması</a:t>
            </a:r>
          </a:p>
          <a:p>
            <a:pPr lvl="1" algn="just"/>
            <a:r>
              <a:rPr lang="tr-TR" dirty="0" smtClean="0"/>
              <a:t>Sitenin işlem esnasında kitlenmemesi, sayfaların ekranda donmaması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589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Sitenin Verdiği Sözü Yerine Getirmesi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412776"/>
            <a:ext cx="8640960" cy="4968552"/>
          </a:xfrm>
        </p:spPr>
        <p:txBody>
          <a:bodyPr>
            <a:normAutofit/>
          </a:bodyPr>
          <a:lstStyle/>
          <a:p>
            <a:r>
              <a:rPr lang="tr-TR" dirty="0" smtClean="0"/>
              <a:t>Firma sitesinden ziyaretçilerine, müşterilerine ürün, hizmetlerle ilişkili doğrudan ve dolaylı sözler verir.</a:t>
            </a:r>
          </a:p>
          <a:p>
            <a:r>
              <a:rPr lang="tr-TR" dirty="0" smtClean="0"/>
              <a:t>Site yönetimi sunduğu teklifle ilgili gerçek bilgilere yer vermeli, yanıltıcı eksik bilgiler sunmamalıdır. </a:t>
            </a:r>
          </a:p>
          <a:p>
            <a:r>
              <a:rPr lang="tr-TR" dirty="0" smtClean="0"/>
              <a:t>Firmanın </a:t>
            </a:r>
            <a:r>
              <a:rPr lang="tr-TR" dirty="0" err="1" smtClean="0"/>
              <a:t>stoğunda</a:t>
            </a:r>
            <a:r>
              <a:rPr lang="tr-TR" dirty="0" smtClean="0"/>
              <a:t> bulunduğunu söylediği ürünlerin gerçekten stokta olması</a:t>
            </a:r>
          </a:p>
          <a:p>
            <a:r>
              <a:rPr lang="tr-TR" dirty="0" smtClean="0"/>
              <a:t>Teslim süresi, gönderim ücreti gibi, ürün teslim koşullarıyla ilgili doğru söz vermesi</a:t>
            </a:r>
          </a:p>
          <a:p>
            <a:r>
              <a:rPr lang="tr-TR" dirty="0" smtClean="0"/>
              <a:t>Ürünleri uygun sürede teslime hazırlaması</a:t>
            </a:r>
          </a:p>
          <a:p>
            <a:r>
              <a:rPr lang="tr-TR" dirty="0" smtClean="0"/>
              <a:t>Sipariş teslimini kısa sürede yapması</a:t>
            </a:r>
          </a:p>
          <a:p>
            <a:r>
              <a:rPr lang="tr-TR" dirty="0" smtClean="0"/>
              <a:t>Teslim ettiği ürünün sipariş verilen ürün olması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678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/>
              <a:t>Özel Yaşama İlişkin Bilgilerin Gizliliğine Özen Gösterilmesi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/>
              <a:t>Kişisel bilgilerin diğer sitelerle paylaşılmaması</a:t>
            </a:r>
          </a:p>
          <a:p>
            <a:pPr algn="just"/>
            <a:r>
              <a:rPr lang="tr-TR" dirty="0" smtClean="0"/>
              <a:t>Sanal alışverişin davranışlarıyla ilgili bilgileri saklı tutması</a:t>
            </a:r>
          </a:p>
          <a:p>
            <a:pPr algn="just"/>
            <a:r>
              <a:rPr lang="tr-TR" dirty="0" smtClean="0"/>
              <a:t>Sitenin kredi kartı bilgilerinin çalınmasının önlenmesi</a:t>
            </a:r>
          </a:p>
          <a:p>
            <a:pPr lvl="1" algn="just"/>
            <a:r>
              <a:rPr lang="tr-TR" dirty="0" smtClean="0"/>
              <a:t>Kart bilgilerini kendi sunucularında tutmadan doğrudan banka sistemine aktarması (sanal POS, SSL, 3D </a:t>
            </a:r>
            <a:r>
              <a:rPr lang="tr-TR" dirty="0" err="1" smtClean="0"/>
              <a:t>secure</a:t>
            </a:r>
            <a:r>
              <a:rPr lang="tr-TR" dirty="0" smtClean="0"/>
              <a:t> sistemler kullanılması)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8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/>
              <a:t>Web Sitesinde Müşteri Destek ve Satış Sonrası Hizmet Kalitesi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640960" cy="52565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İletişimde kolaylık sağlanması</a:t>
            </a:r>
          </a:p>
          <a:p>
            <a:pPr lvl="1"/>
            <a:r>
              <a:rPr lang="tr-TR" dirty="0" smtClean="0"/>
              <a:t>Sitede firmaya erişim için </a:t>
            </a:r>
            <a:r>
              <a:rPr lang="tr-TR" dirty="0" smtClean="0">
                <a:solidFill>
                  <a:srgbClr val="FF0000"/>
                </a:solidFill>
              </a:rPr>
              <a:t>iletişim bilgilerinin </a:t>
            </a:r>
            <a:r>
              <a:rPr lang="tr-TR" dirty="0" smtClean="0"/>
              <a:t>bulunması</a:t>
            </a:r>
          </a:p>
          <a:p>
            <a:pPr lvl="1"/>
            <a:r>
              <a:rPr lang="tr-TR" dirty="0" smtClean="0"/>
              <a:t>Gerçek zamanlı </a:t>
            </a:r>
            <a:r>
              <a:rPr lang="tr-TR" dirty="0" smtClean="0">
                <a:solidFill>
                  <a:srgbClr val="FF0000"/>
                </a:solidFill>
              </a:rPr>
              <a:t>müşteri hizmetleri temsilcisi </a:t>
            </a:r>
            <a:r>
              <a:rPr lang="tr-TR" dirty="0" smtClean="0"/>
              <a:t>bulundurması</a:t>
            </a:r>
          </a:p>
          <a:p>
            <a:pPr lvl="1"/>
            <a:r>
              <a:rPr lang="tr-TR" dirty="0" smtClean="0"/>
              <a:t>Sitede karşılaşılan sorunlar için </a:t>
            </a:r>
            <a:r>
              <a:rPr lang="tr-TR" dirty="0" smtClean="0">
                <a:solidFill>
                  <a:srgbClr val="FF0000"/>
                </a:solidFill>
              </a:rPr>
              <a:t>canlı destek hizmeti </a:t>
            </a:r>
            <a:r>
              <a:rPr lang="tr-TR" dirty="0" smtClean="0"/>
              <a:t>sunması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Sorun yaşanması durumunda çözmek için çaba sarf etmesi ve bu çabayı sarf edeceğini henüz sorun yaşamadan müşteriye hissettirmesi</a:t>
            </a:r>
          </a:p>
          <a:p>
            <a:pPr lvl="1"/>
            <a:r>
              <a:rPr lang="tr-TR" dirty="0" smtClean="0"/>
              <a:t>Ürün </a:t>
            </a:r>
            <a:r>
              <a:rPr lang="tr-TR" dirty="0" smtClean="0">
                <a:solidFill>
                  <a:srgbClr val="FF0000"/>
                </a:solidFill>
              </a:rPr>
              <a:t>iade sürecini</a:t>
            </a:r>
            <a:r>
              <a:rPr lang="tr-TR" dirty="0" smtClean="0"/>
              <a:t> iyi yönetmesi</a:t>
            </a:r>
          </a:p>
          <a:p>
            <a:pPr lvl="1"/>
            <a:r>
              <a:rPr lang="tr-TR" dirty="0" smtClean="0"/>
              <a:t>Ürün iadesi konusunda </a:t>
            </a:r>
            <a:r>
              <a:rPr lang="tr-TR" dirty="0" smtClean="0">
                <a:solidFill>
                  <a:srgbClr val="FF0000"/>
                </a:solidFill>
              </a:rPr>
              <a:t>uygun seçenekler bulunması</a:t>
            </a:r>
          </a:p>
          <a:p>
            <a:pPr lvl="1"/>
            <a:r>
              <a:rPr lang="tr-TR" dirty="0" smtClean="0"/>
              <a:t>Anlamlı </a:t>
            </a:r>
            <a:r>
              <a:rPr lang="tr-TR" dirty="0" smtClean="0">
                <a:solidFill>
                  <a:srgbClr val="FF0000"/>
                </a:solidFill>
              </a:rPr>
              <a:t>garanti koşulları </a:t>
            </a:r>
            <a:r>
              <a:rPr lang="tr-TR" dirty="0" smtClean="0"/>
              <a:t>sunması</a:t>
            </a:r>
          </a:p>
          <a:p>
            <a:pPr lvl="1"/>
            <a:r>
              <a:rPr lang="tr-TR" dirty="0" smtClean="0"/>
              <a:t>İşlem gerçekleşmezse yol göstermesi</a:t>
            </a:r>
          </a:p>
          <a:p>
            <a:pPr marL="788670" lvl="1" indent="-514350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597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Web Sitesinde Müşteri Destek ve Satış Sonrası Hizmet Kalitesi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291264" cy="4607024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tr-TR" b="1" dirty="0"/>
              <a:t>Müşterinin yaşadığı problemi telafi etmesi ve zararı varsa tanzim etmesi</a:t>
            </a:r>
          </a:p>
          <a:p>
            <a:pPr marL="788670" lvl="1" indent="-514350"/>
            <a:r>
              <a:rPr lang="tr-TR" dirty="0"/>
              <a:t>Sitenin kendisinden kaynaklanan her türlü </a:t>
            </a:r>
            <a:r>
              <a:rPr lang="tr-TR" dirty="0">
                <a:solidFill>
                  <a:srgbClr val="FF0000"/>
                </a:solidFill>
              </a:rPr>
              <a:t>problemi telafi etmesi</a:t>
            </a:r>
          </a:p>
          <a:p>
            <a:pPr marL="788670" lvl="1" indent="-514350"/>
            <a:r>
              <a:rPr lang="tr-TR" dirty="0"/>
              <a:t>Sipariş müşterinin </a:t>
            </a:r>
            <a:r>
              <a:rPr lang="tr-TR" u="sng" dirty="0"/>
              <a:t>eline zamanında ulaşmazsa bunu telafi etmesi</a:t>
            </a:r>
          </a:p>
          <a:p>
            <a:pPr marL="788670" lvl="1" indent="-514350"/>
            <a:r>
              <a:rPr lang="tr-TR" u="sng" dirty="0"/>
              <a:t>İadesi yapılacak ürünler için kolaylık sağlanması</a:t>
            </a:r>
            <a:r>
              <a:rPr lang="tr-TR" dirty="0"/>
              <a:t>. (iş yeri ve ya evden teslim alması)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936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Hizmet Kalitesi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Altın Örümcek Hizmet Ödülleri hakkında bir araştırma</a:t>
            </a:r>
          </a:p>
          <a:p>
            <a:r>
              <a:rPr lang="tr-TR" dirty="0">
                <a:hlinkClick r:id="rId2"/>
              </a:rPr>
              <a:t>https://www.altinorumcek.com/Basvurular/Degerlendirme-Kriterleri/</a:t>
            </a:r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4788024" y="857232"/>
            <a:ext cx="428628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Web Sitesi Kurma ve Yönetme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8258204" cy="4662502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Web sitesi kurma, barındırma ve yönetme konusunda iş sahiplerinin ve yönetimin bir dizi karar alması gerekir;</a:t>
            </a:r>
          </a:p>
          <a:p>
            <a:pPr marL="777240" lvl="1" indent="-457200">
              <a:buFont typeface="+mj-lt"/>
              <a:buAutoNum type="arabicPeriod"/>
            </a:pPr>
            <a:r>
              <a:rPr lang="tr-TR" dirty="0" smtClean="0"/>
              <a:t>Web sitesinin geliştirilmesi, kurulması ve yönetilmesi sürecinde verilecek kritik kararlar</a:t>
            </a:r>
          </a:p>
          <a:p>
            <a:pPr marL="777240" lvl="1" indent="-457200">
              <a:buFont typeface="+mj-lt"/>
              <a:buAutoNum type="arabicPeriod"/>
            </a:pPr>
            <a:r>
              <a:rPr lang="tr-TR" dirty="0" smtClean="0"/>
              <a:t>Sitenin başarılı olması için sahip olması gereken özelliklere dair kararlar</a:t>
            </a:r>
          </a:p>
          <a:p>
            <a:pPr algn="ctr"/>
            <a:r>
              <a:rPr lang="tr-TR" b="1" dirty="0" smtClean="0">
                <a:solidFill>
                  <a:srgbClr val="0070C0"/>
                </a:solidFill>
              </a:rPr>
              <a:t>Web sitesi kurulum aşamasında teknik konularla ilgili kararlar:</a:t>
            </a:r>
          </a:p>
          <a:p>
            <a:pPr marL="777240" lvl="1" indent="-457200">
              <a:buFont typeface="+mj-lt"/>
              <a:buAutoNum type="arabicPeriod"/>
            </a:pPr>
            <a:r>
              <a:rPr lang="tr-TR" u="sng" dirty="0" smtClean="0"/>
              <a:t>Alan adı seçimi ve tescili</a:t>
            </a:r>
          </a:p>
          <a:p>
            <a:pPr marL="777240" lvl="1" indent="-457200">
              <a:buFont typeface="+mj-lt"/>
              <a:buAutoNum type="arabicPeriod"/>
            </a:pPr>
            <a:r>
              <a:rPr lang="tr-TR" u="sng" dirty="0" smtClean="0"/>
              <a:t>Web sitesi barındırma hizmetinin alınması </a:t>
            </a:r>
            <a:r>
              <a:rPr lang="tr-TR" dirty="0" smtClean="0"/>
              <a:t>(</a:t>
            </a:r>
            <a:r>
              <a:rPr lang="tr-TR" dirty="0" err="1" smtClean="0"/>
              <a:t>hosting</a:t>
            </a:r>
            <a:r>
              <a:rPr lang="tr-TR" dirty="0" smtClean="0"/>
              <a:t>)</a:t>
            </a:r>
          </a:p>
          <a:p>
            <a:pPr marL="777240" lvl="1" indent="-457200">
              <a:buFont typeface="+mj-lt"/>
              <a:buAutoNum type="arabicPeriod"/>
            </a:pPr>
            <a:r>
              <a:rPr lang="tr-TR" u="sng" dirty="0" smtClean="0"/>
              <a:t>Web sitesinin tasarımı, yayınlanması ve işleyişinin sağlanması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801004" cy="868346"/>
          </a:xfrm>
        </p:spPr>
        <p:txBody>
          <a:bodyPr/>
          <a:lstStyle/>
          <a:p>
            <a:r>
              <a:rPr lang="tr-TR" dirty="0" smtClean="0"/>
              <a:t>Web Sitesi Kurma Amacı Nedir?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85720" y="1142984"/>
            <a:ext cx="8572560" cy="535785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Web üstünde </a:t>
            </a:r>
            <a:r>
              <a:rPr lang="tr-TR" b="1" dirty="0" smtClean="0"/>
              <a:t>tanıtım amaçlı broşür</a:t>
            </a:r>
            <a:r>
              <a:rPr lang="tr-TR" dirty="0" smtClean="0"/>
              <a:t> benzeri web sayfaları sunmak mı?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İnternet üzerinden </a:t>
            </a:r>
            <a:r>
              <a:rPr lang="tr-TR" b="1" dirty="0" smtClean="0"/>
              <a:t>e-ticaret yapmak </a:t>
            </a:r>
            <a:r>
              <a:rPr lang="tr-TR" dirty="0" smtClean="0"/>
              <a:t>mı?</a:t>
            </a:r>
          </a:p>
          <a:p>
            <a:pPr lvl="1"/>
            <a:r>
              <a:rPr lang="tr-TR" sz="2000" dirty="0" smtClean="0"/>
              <a:t>Ürün ve hizmet pazarlaması, sipariş kabulü</a:t>
            </a:r>
          </a:p>
          <a:p>
            <a:pPr lvl="1"/>
            <a:r>
              <a:rPr lang="tr-TR" sz="2000" dirty="0" smtClean="0"/>
              <a:t>Satış, ödeme kabul etme, kredi kartı işlemleri</a:t>
            </a:r>
          </a:p>
          <a:p>
            <a:pPr lvl="1"/>
            <a:r>
              <a:rPr lang="tr-TR" sz="2000" dirty="0" smtClean="0"/>
              <a:t>Sipariş takip, çevrim içi müşteri desteği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Parola ve şifre ile web sitesine erişerek işlem </a:t>
            </a:r>
            <a:r>
              <a:rPr lang="tr-TR" dirty="0" smtClean="0"/>
              <a:t>yapmak mı?</a:t>
            </a:r>
          </a:p>
          <a:p>
            <a:pPr lvl="1"/>
            <a:r>
              <a:rPr lang="tr-TR" sz="2200" u="sng" dirty="0" smtClean="0"/>
              <a:t>Müşteriler, tedarikçiler ve iş ortaklarının birlikte iş yapacakları bir </a:t>
            </a:r>
            <a:r>
              <a:rPr lang="tr-TR" sz="2200" b="1" u="sng" dirty="0" smtClean="0"/>
              <a:t>platform</a:t>
            </a:r>
            <a:r>
              <a:rPr lang="tr-TR" sz="2200" u="sng" dirty="0" smtClean="0"/>
              <a:t> mu? (örn. </a:t>
            </a:r>
            <a:r>
              <a:rPr lang="tr-TR" sz="2200" b="1" u="sng" dirty="0" err="1" smtClean="0"/>
              <a:t>Gittigidiyor</a:t>
            </a:r>
            <a:r>
              <a:rPr lang="tr-TR" sz="2200" b="1" u="sng" dirty="0" smtClean="0"/>
              <a:t>, </a:t>
            </a:r>
            <a:r>
              <a:rPr lang="tr-TR" sz="2200" b="1" u="sng" dirty="0" err="1" smtClean="0"/>
              <a:t>alibaba</a:t>
            </a:r>
            <a:r>
              <a:rPr lang="tr-TR" sz="2200" b="1" u="sng" dirty="0" smtClean="0"/>
              <a:t>.com</a:t>
            </a:r>
            <a:r>
              <a:rPr lang="tr-TR" sz="2200" u="sng" dirty="0" smtClean="0"/>
              <a:t>)</a:t>
            </a:r>
          </a:p>
          <a:p>
            <a:pPr lvl="1"/>
            <a:r>
              <a:rPr lang="tr-TR" sz="2200" dirty="0" smtClean="0"/>
              <a:t>İnternet üstünden </a:t>
            </a:r>
            <a:r>
              <a:rPr lang="tr-TR" sz="2200" u="sng" dirty="0" smtClean="0"/>
              <a:t>yoğun bir iş trafiği</a:t>
            </a:r>
            <a:r>
              <a:rPr lang="tr-TR" sz="2200" dirty="0" smtClean="0"/>
              <a:t> bekleniyor mu?</a:t>
            </a:r>
          </a:p>
          <a:p>
            <a:pPr lvl="1"/>
            <a:r>
              <a:rPr lang="tr-TR" sz="2200" u="sng" dirty="0" smtClean="0"/>
              <a:t>Ürün, işlem hizmet sayısının ve çeşitliliğinin </a:t>
            </a:r>
            <a:r>
              <a:rPr lang="tr-TR" sz="2200" dirty="0" smtClean="0"/>
              <a:t>ne kadar olacağı öngörülüyor?</a:t>
            </a:r>
          </a:p>
          <a:p>
            <a:pPr lvl="1"/>
            <a:r>
              <a:rPr lang="tr-TR" sz="2200" dirty="0" smtClean="0"/>
              <a:t>Site içi arama süreci </a:t>
            </a:r>
            <a:r>
              <a:rPr lang="tr-TR" sz="2200" u="sng" dirty="0" smtClean="0"/>
              <a:t>hangi arama kriterlerine </a:t>
            </a:r>
            <a:r>
              <a:rPr lang="tr-TR" sz="2200" dirty="0" smtClean="0"/>
              <a:t>göre yapılandırılacak?</a:t>
            </a:r>
          </a:p>
          <a:p>
            <a:pPr lvl="2"/>
            <a:r>
              <a:rPr lang="tr-TR" sz="2200" dirty="0" smtClean="0"/>
              <a:t>Fiyat, ürün özelliği gibi..</a:t>
            </a:r>
            <a:endParaRPr lang="tr-TR" sz="2200" dirty="0"/>
          </a:p>
        </p:txBody>
      </p:sp>
      <p:sp>
        <p:nvSpPr>
          <p:cNvPr id="4" name="3 5-Nokta Yıldız"/>
          <p:cNvSpPr/>
          <p:nvPr/>
        </p:nvSpPr>
        <p:spPr>
          <a:xfrm>
            <a:off x="7929586" y="571480"/>
            <a:ext cx="428628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28662" y="428604"/>
            <a:ext cx="7872442" cy="774720"/>
          </a:xfrm>
        </p:spPr>
        <p:txBody>
          <a:bodyPr/>
          <a:lstStyle/>
          <a:p>
            <a:r>
              <a:rPr lang="tr-TR" dirty="0" smtClean="0"/>
              <a:t>Site Tasarım ve Kurulumdan Önce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85720" y="1357298"/>
            <a:ext cx="8572560" cy="5072098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tr-TR" b="1" u="sng" dirty="0" smtClean="0"/>
              <a:t>Sitenin kurumsal kimliğine ve amacına uygun tasarım ve içeriğe sahip olması için genel çerçevenin belirlenmesi</a:t>
            </a:r>
          </a:p>
          <a:p>
            <a:pPr lvl="1">
              <a:spcBef>
                <a:spcPts val="1200"/>
              </a:spcBef>
            </a:pPr>
            <a:r>
              <a:rPr lang="tr-TR" dirty="0" smtClean="0"/>
              <a:t>Kurumsal sınırlamalar ve kısıtlamalar varsa açıklığa kavuşturulması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tr-TR" b="1" dirty="0" smtClean="0"/>
              <a:t>Sitede yer alacak </a:t>
            </a:r>
            <a:r>
              <a:rPr lang="tr-TR" b="1" u="sng" dirty="0" smtClean="0"/>
              <a:t>metin, video, fotoğraf, logo ve görsel malzemelerin amaca uygun olarak hazırlanıp içeriğin planlanması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tr-TR" b="1" dirty="0" smtClean="0"/>
              <a:t>Site üstünden yapılacak </a:t>
            </a:r>
            <a:r>
              <a:rPr lang="tr-TR" b="1" u="sng" dirty="0" smtClean="0"/>
              <a:t>ticari olan ve ya olmayan tüm işlemlerin belirlenmesi</a:t>
            </a:r>
          </a:p>
          <a:p>
            <a:pPr marL="514350" indent="-514350">
              <a:buNone/>
            </a:pPr>
            <a:endParaRPr lang="tr-TR" b="1" dirty="0"/>
          </a:p>
        </p:txBody>
      </p:sp>
      <p:sp>
        <p:nvSpPr>
          <p:cNvPr id="4" name="3 5-Nokta Yıldız"/>
          <p:cNvSpPr/>
          <p:nvPr/>
        </p:nvSpPr>
        <p:spPr>
          <a:xfrm>
            <a:off x="8072462" y="642918"/>
            <a:ext cx="428628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8215370" cy="4519626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buFont typeface="+mj-lt"/>
              <a:buAutoNum type="arabicPeriod" startAt="4"/>
            </a:pPr>
            <a:r>
              <a:rPr lang="tr-TR" b="1" dirty="0" smtClean="0"/>
              <a:t>Site içi gezintinin kolay, verimli ve kullanıcı odaklı olması için </a:t>
            </a:r>
            <a:r>
              <a:rPr lang="tr-TR" b="1" u="sng" dirty="0" smtClean="0"/>
              <a:t>gezinti patikalarının çizilmesi</a:t>
            </a:r>
            <a:endParaRPr lang="tr-TR" u="sng" dirty="0" smtClean="0"/>
          </a:p>
          <a:p>
            <a:pPr marL="514350" indent="-514350">
              <a:spcBef>
                <a:spcPts val="1200"/>
              </a:spcBef>
              <a:buFont typeface="+mj-lt"/>
              <a:buAutoNum type="arabicPeriod" startAt="4"/>
            </a:pPr>
            <a:r>
              <a:rPr lang="tr-TR" b="1" dirty="0" smtClean="0"/>
              <a:t>İşlemlerden tahsilat yapılacaksa </a:t>
            </a:r>
            <a:r>
              <a:rPr lang="tr-TR" b="1" u="sng" dirty="0" smtClean="0"/>
              <a:t>ödeme sisteminin belirlenmesi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 startAt="4"/>
            </a:pPr>
            <a:r>
              <a:rPr lang="tr-TR" b="1" u="sng" dirty="0" smtClean="0"/>
              <a:t>Güvenlik altyapısının oluşturulması</a:t>
            </a:r>
            <a:endParaRPr lang="tr-TR" b="1" u="sng" dirty="0"/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928662" y="428604"/>
            <a:ext cx="7872442" cy="77472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Site Tasarım ve Kurulumdan Önce</a:t>
            </a:r>
            <a:endParaRPr kumimoji="0" lang="tr-TR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Sitenin Geliştirilmesi, Tasarım ve Kurulum İşleri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714348" y="1500206"/>
            <a:ext cx="7772400" cy="4572000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tr-TR" dirty="0" smtClean="0"/>
              <a:t>Grafik tasarımıyla ilgili işler</a:t>
            </a:r>
          </a:p>
          <a:p>
            <a:pPr algn="ctr">
              <a:lnSpc>
                <a:spcPct val="150000"/>
              </a:lnSpc>
            </a:pPr>
            <a:r>
              <a:rPr lang="tr-TR" dirty="0" smtClean="0"/>
              <a:t>İçerik yönetimiyle ilgili işler</a:t>
            </a:r>
          </a:p>
          <a:p>
            <a:pPr algn="ctr">
              <a:lnSpc>
                <a:spcPct val="150000"/>
              </a:lnSpc>
            </a:pPr>
            <a:r>
              <a:rPr lang="tr-TR" dirty="0" smtClean="0"/>
              <a:t>Etkileşimli iletişim ve uygulamalarla ilgili işler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28662" y="428604"/>
            <a:ext cx="7586690" cy="582594"/>
          </a:xfrm>
        </p:spPr>
        <p:txBody>
          <a:bodyPr>
            <a:noAutofit/>
          </a:bodyPr>
          <a:lstStyle/>
          <a:p>
            <a:r>
              <a:rPr lang="tr-TR" sz="3200" dirty="0" smtClean="0"/>
              <a:t>Web Sitesinin Gelişiminde Önemli Noktalar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57158" y="1285860"/>
            <a:ext cx="8429684" cy="5286412"/>
          </a:xfrm>
        </p:spPr>
        <p:txBody>
          <a:bodyPr>
            <a:normAutofit/>
          </a:bodyPr>
          <a:lstStyle/>
          <a:p>
            <a:pPr lvl="1" algn="just">
              <a:spcBef>
                <a:spcPts val="1200"/>
              </a:spcBef>
            </a:pPr>
            <a:r>
              <a:rPr lang="tr-TR" dirty="0" smtClean="0"/>
              <a:t>Web sitesinin </a:t>
            </a:r>
            <a:r>
              <a:rPr lang="tr-TR" b="1" dirty="0" smtClean="0"/>
              <a:t>statik yapıdan, dinamik yapıya dönüşmesi</a:t>
            </a:r>
          </a:p>
          <a:p>
            <a:pPr lvl="2" algn="just">
              <a:spcBef>
                <a:spcPts val="1200"/>
              </a:spcBef>
            </a:pPr>
            <a:r>
              <a:rPr lang="tr-TR" dirty="0" smtClean="0"/>
              <a:t>Durağan olan, güncellemesi el ile yapılan site formatından, etkileşimli uygulamaların olduğu gelişmiş bir hale gelmesi.</a:t>
            </a:r>
          </a:p>
          <a:p>
            <a:pPr lvl="1" algn="just">
              <a:spcBef>
                <a:spcPts val="1200"/>
              </a:spcBef>
            </a:pPr>
            <a:r>
              <a:rPr lang="tr-TR" dirty="0" smtClean="0"/>
              <a:t>Web </a:t>
            </a:r>
            <a:r>
              <a:rPr lang="tr-TR" b="1" dirty="0" smtClean="0"/>
              <a:t>sitesinin güncelliğinin sağlanması </a:t>
            </a:r>
            <a:r>
              <a:rPr lang="tr-TR" dirty="0" smtClean="0"/>
              <a:t>ve kopuk bağlantıların düzenlenmesi</a:t>
            </a:r>
          </a:p>
          <a:p>
            <a:pPr lvl="1" algn="just">
              <a:spcBef>
                <a:spcPts val="1200"/>
              </a:spcBef>
            </a:pPr>
            <a:r>
              <a:rPr lang="tr-TR" dirty="0" smtClean="0"/>
              <a:t>Web sitesinin </a:t>
            </a:r>
            <a:r>
              <a:rPr lang="tr-TR" b="1" dirty="0" smtClean="0"/>
              <a:t>Arama Motoru Optimizasyonu ve Pazarlaması sayesinde erişebilirliğinin sağlanması </a:t>
            </a:r>
            <a:r>
              <a:rPr lang="tr-TR" dirty="0" smtClean="0"/>
              <a:t>ve arttırılması </a:t>
            </a:r>
          </a:p>
          <a:p>
            <a:pPr lvl="1" algn="just">
              <a:spcBef>
                <a:spcPts val="1200"/>
              </a:spcBef>
            </a:pPr>
            <a:r>
              <a:rPr lang="tr-TR" dirty="0" smtClean="0"/>
              <a:t>Web sitesi içinde </a:t>
            </a:r>
            <a:r>
              <a:rPr lang="tr-TR" b="1" dirty="0" smtClean="0"/>
              <a:t>arama ve gezinti kolaylığının sağlanması</a:t>
            </a:r>
          </a:p>
          <a:p>
            <a:pPr lvl="1" algn="just">
              <a:spcBef>
                <a:spcPts val="1200"/>
              </a:spcBef>
            </a:pPr>
            <a:r>
              <a:rPr lang="tr-TR" b="1" dirty="0" smtClean="0"/>
              <a:t>Etkileşimli uygulamaları geliştirerek kullanıcı dostu uygulamaların arttığı </a:t>
            </a:r>
            <a:r>
              <a:rPr lang="tr-TR" dirty="0" smtClean="0"/>
              <a:t>bir siteye dönüşmesi</a:t>
            </a:r>
          </a:p>
        </p:txBody>
      </p:sp>
      <p:sp>
        <p:nvSpPr>
          <p:cNvPr id="4" name="3 5-Nokta Yıldız"/>
          <p:cNvSpPr/>
          <p:nvPr/>
        </p:nvSpPr>
        <p:spPr>
          <a:xfrm>
            <a:off x="8286776" y="500042"/>
            <a:ext cx="428628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417514"/>
            <a:ext cx="7586690" cy="582594"/>
          </a:xfrm>
        </p:spPr>
        <p:txBody>
          <a:bodyPr>
            <a:noAutofit/>
          </a:bodyPr>
          <a:lstStyle/>
          <a:p>
            <a:r>
              <a:rPr lang="tr-TR" sz="3200" dirty="0" smtClean="0"/>
              <a:t>Web Sitesinin Gelişiminde Önemli Noktalar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57158" y="1357298"/>
            <a:ext cx="8501122" cy="5214974"/>
          </a:xfrm>
        </p:spPr>
        <p:txBody>
          <a:bodyPr>
            <a:normAutofit/>
          </a:bodyPr>
          <a:lstStyle/>
          <a:p>
            <a:pPr lvl="1" algn="just">
              <a:spcBef>
                <a:spcPts val="1200"/>
              </a:spcBef>
            </a:pPr>
            <a:r>
              <a:rPr lang="tr-TR" dirty="0" smtClean="0"/>
              <a:t>Web sitesinde </a:t>
            </a:r>
            <a:r>
              <a:rPr lang="tr-TR" b="1" dirty="0" smtClean="0"/>
              <a:t>işlem yapılabilmesi </a:t>
            </a:r>
            <a:r>
              <a:rPr lang="tr-TR" dirty="0" smtClean="0"/>
              <a:t>: sipariş verme, online ödeme gibi</a:t>
            </a:r>
          </a:p>
          <a:p>
            <a:pPr lvl="1" algn="just">
              <a:spcBef>
                <a:spcPts val="1200"/>
              </a:spcBef>
            </a:pPr>
            <a:r>
              <a:rPr lang="tr-TR" dirty="0" smtClean="0"/>
              <a:t>İşlemlerin </a:t>
            </a:r>
            <a:r>
              <a:rPr lang="tr-TR" b="1" dirty="0" smtClean="0"/>
              <a:t>hızlı ve güvenli yapılacağı bir platform </a:t>
            </a:r>
            <a:r>
              <a:rPr lang="tr-TR" dirty="0" smtClean="0"/>
              <a:t>hazırlanması</a:t>
            </a:r>
          </a:p>
          <a:p>
            <a:pPr lvl="1" algn="just">
              <a:spcBef>
                <a:spcPts val="1200"/>
              </a:spcBef>
            </a:pPr>
            <a:r>
              <a:rPr lang="tr-TR" b="1" dirty="0" err="1" smtClean="0"/>
              <a:t>Operasyonel</a:t>
            </a:r>
            <a:r>
              <a:rPr lang="tr-TR" b="1" dirty="0" smtClean="0"/>
              <a:t> işlemler ve site üzerinden yapılan işlemlerin birleştirilmesi</a:t>
            </a:r>
            <a:r>
              <a:rPr lang="tr-TR" dirty="0" smtClean="0"/>
              <a:t>; </a:t>
            </a:r>
            <a:r>
              <a:rPr lang="tr-TR" dirty="0" err="1" smtClean="0"/>
              <a:t>hepsiburada</a:t>
            </a:r>
            <a:r>
              <a:rPr lang="tr-TR" dirty="0" smtClean="0"/>
              <a:t>.com örneği</a:t>
            </a:r>
          </a:p>
          <a:p>
            <a:pPr lvl="1" algn="just">
              <a:spcBef>
                <a:spcPts val="1200"/>
              </a:spcBef>
            </a:pPr>
            <a:r>
              <a:rPr lang="tr-TR" dirty="0" smtClean="0"/>
              <a:t>Mobil cihazlara uygun kullanıcı dostu </a:t>
            </a:r>
            <a:r>
              <a:rPr lang="tr-TR" b="1" dirty="0" smtClean="0"/>
              <a:t>mobil sitelerin geliştirilmesi </a:t>
            </a:r>
          </a:p>
        </p:txBody>
      </p:sp>
      <p:sp>
        <p:nvSpPr>
          <p:cNvPr id="4" name="3 5-Nokta Yıldız"/>
          <p:cNvSpPr/>
          <p:nvPr/>
        </p:nvSpPr>
        <p:spPr>
          <a:xfrm>
            <a:off x="8286776" y="500042"/>
            <a:ext cx="428628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29566" cy="796908"/>
          </a:xfrm>
        </p:spPr>
        <p:txBody>
          <a:bodyPr/>
          <a:lstStyle/>
          <a:p>
            <a:r>
              <a:rPr lang="tr-TR" dirty="0" smtClean="0"/>
              <a:t>	Web Sitesinin Genel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8501122" cy="52864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Web sitesi çeşitli yazı, resim, ses, video dosyalarından oluşan bir içeriğe sahiptir. </a:t>
            </a:r>
          </a:p>
          <a:p>
            <a:pPr algn="just"/>
            <a:r>
              <a:rPr lang="tr-TR" u="sng" dirty="0" smtClean="0"/>
              <a:t>Kullanıcıya çekici gelecek şekilde tasarlanmalıdır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Sadece bir vitrin değildir, </a:t>
            </a:r>
            <a:r>
              <a:rPr lang="tr-TR" u="sng" dirty="0" smtClean="0"/>
              <a:t>fazla abartılı tasarımlara gereğinden fazla yer vermemek lazım.</a:t>
            </a:r>
          </a:p>
          <a:p>
            <a:pPr algn="ctr"/>
            <a:r>
              <a:rPr lang="tr-TR" b="1" dirty="0" smtClean="0"/>
              <a:t>Web sitelerinin ortak özellikleri:</a:t>
            </a:r>
          </a:p>
          <a:p>
            <a:pPr lvl="1" algn="ctr"/>
            <a:r>
              <a:rPr lang="tr-TR" b="1" i="1" dirty="0" smtClean="0"/>
              <a:t>İçerik</a:t>
            </a:r>
          </a:p>
          <a:p>
            <a:pPr lvl="1" algn="ctr"/>
            <a:r>
              <a:rPr lang="tr-TR" b="1" i="1" dirty="0" smtClean="0"/>
              <a:t>Görsellik</a:t>
            </a:r>
          </a:p>
          <a:p>
            <a:pPr lvl="1" algn="ctr"/>
            <a:r>
              <a:rPr lang="tr-TR" b="1" i="1" dirty="0" smtClean="0"/>
              <a:t>Gezinme Kolaylığı</a:t>
            </a:r>
          </a:p>
          <a:p>
            <a:pPr algn="just"/>
            <a:r>
              <a:rPr lang="tr-TR" dirty="0" smtClean="0"/>
              <a:t>Web sitesi içeriği </a:t>
            </a:r>
            <a:r>
              <a:rPr lang="tr-TR" u="sng" dirty="0" smtClean="0"/>
              <a:t>kullanıcı ihtiyacına göre hazırlanmalıdır</a:t>
            </a:r>
            <a:r>
              <a:rPr lang="tr-TR" dirty="0" smtClean="0"/>
              <a:t>. </a:t>
            </a:r>
            <a:r>
              <a:rPr lang="tr-TR" u="sng" dirty="0" smtClean="0"/>
              <a:t>Eksik bilgi olmamalıdır.</a:t>
            </a:r>
            <a:r>
              <a:rPr lang="tr-TR" dirty="0" smtClean="0"/>
              <a:t> </a:t>
            </a:r>
            <a:r>
              <a:rPr lang="tr-TR" b="1" dirty="0" smtClean="0"/>
              <a:t>Sınıflandırma, kategoriler gibi düzenlemeler ile, ürün hakkında hangi bilgilerin kullanılacağı kararları önemlidir</a:t>
            </a:r>
            <a:r>
              <a:rPr lang="tr-TR" dirty="0" smtClean="0"/>
              <a:t>: ürün fotosu, fiyatı, açıklaması, vb. gibi</a:t>
            </a:r>
          </a:p>
          <a:p>
            <a:pPr algn="just"/>
            <a:r>
              <a:rPr lang="tr-TR" dirty="0" smtClean="0"/>
              <a:t>Yapılacak tüm işlemler ve sıraları bir akış şeması eşliğinde belirlenmelidir.</a:t>
            </a:r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isse Senedi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184</TotalTime>
  <Words>1098</Words>
  <Application>Microsoft Office PowerPoint</Application>
  <PresentationFormat>Ekran Gösterisi (4:3)</PresentationFormat>
  <Paragraphs>135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Hisse Senedi</vt:lpstr>
      <vt:lpstr>Web Sitesi Özellikler ve Hizmet Kalitesi</vt:lpstr>
      <vt:lpstr>Web Sitesi Kurma ve Yönetme</vt:lpstr>
      <vt:lpstr>Web Sitesi Kurma Amacı Nedir? </vt:lpstr>
      <vt:lpstr>Site Tasarım ve Kurulumdan Önce</vt:lpstr>
      <vt:lpstr>PowerPoint Sunusu</vt:lpstr>
      <vt:lpstr>Sitenin Geliştirilmesi, Tasarım ve Kurulum İşleri</vt:lpstr>
      <vt:lpstr>Web Sitesinin Gelişiminde Önemli Noktalar</vt:lpstr>
      <vt:lpstr>Web Sitesinin Gelişiminde Önemli Noktalar</vt:lpstr>
      <vt:lpstr> Web Sitesinin Genel Özellikleri</vt:lpstr>
      <vt:lpstr> Web Sitesini Kişiselleştirme</vt:lpstr>
      <vt:lpstr>Web Sitesi Sayfalarındaki Bilgi, Bağlantı ve Görseller</vt:lpstr>
      <vt:lpstr>Web Sitesi Hizmet Kalitesi</vt:lpstr>
      <vt:lpstr>Sitenin Verimliliği</vt:lpstr>
      <vt:lpstr>Sitenin Erişilebilirliği</vt:lpstr>
      <vt:lpstr>Sitenin Verdiği Sözü Yerine Getirmesi</vt:lpstr>
      <vt:lpstr>Özel Yaşama İlişkin Bilgilerin Gizliliğine Özen Gösterilmesi</vt:lpstr>
      <vt:lpstr>Web Sitesinde Müşteri Destek ve Satış Sonrası Hizmet Kalitesi</vt:lpstr>
      <vt:lpstr>Web Sitesinde Müşteri Destek ve Satış Sonrası Hizmet Kalitesi</vt:lpstr>
      <vt:lpstr>Hizmet Kalitesi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Sitesi Özellikler veHizmet Kalitesi</dc:title>
  <dc:creator>hp</dc:creator>
  <cp:lastModifiedBy>Duygu GUR</cp:lastModifiedBy>
  <cp:revision>23</cp:revision>
  <dcterms:created xsi:type="dcterms:W3CDTF">2019-04-14T11:08:06Z</dcterms:created>
  <dcterms:modified xsi:type="dcterms:W3CDTF">2019-05-13T08:44:46Z</dcterms:modified>
</cp:coreProperties>
</file>