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F314E9D-DA69-4FB0-8076-EE9F5835B8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826462A-BB19-4F54-9315-FF981F2D51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E527E7-030E-4F66-8313-036C3A00D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FA4A035-EE69-4BE3-A540-A12988EEB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B686D74-EAC9-49EB-B3B9-ABB2C829F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952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6BD9530-2862-4EF3-9D03-395888099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7004156-F586-4ED8-8C3C-A288959E94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EF789F5-7132-40B6-8613-68E4B959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50CAA4A-2A22-4980-884B-528632388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B65087-1491-4485-BE0A-080C74706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6326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31D17F0F-CD40-40D3-B3A0-5D2089AC3B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CC2B905-A3E3-4C9A-9EAA-23EAD2815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5C639E4-A567-427D-8A34-BDD3D7366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ED4A3D-C158-4EB5-8404-662CAE6AB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F255B0A-52A7-4F19-B005-D11057B8D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94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CE6C60-E5E7-419C-997D-7AE105598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EAA94D-349C-42B1-9991-B00527F5D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0E4F6EC-2FB7-40B8-B015-84D653F70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436523B-1209-446F-87A1-CA366ADE12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9728AF0-DBAA-460C-8970-93D7212AE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3825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CD45EE7-E4AD-4976-938E-6A0F7091B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29D4141-DCA1-4651-A82E-F38CBBAB66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749E67-2E5D-4135-AC91-78ADB4BDA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740083E-ACA2-4067-9C7C-AC6E1CDBC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0EA62E-F571-4E62-9F22-CF48E2056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024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F54025-1F6A-4E35-BB3A-155B26566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CC09DD-D47D-4442-86A7-3F3E1B86C0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3300650-4C59-4C5E-AEEB-5DE8FE7679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B4EF2C5-9B39-4D27-A145-9ADA4F57C1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5461BCA-27F2-46BF-8CF6-1D177C191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EB8D32D-676C-499D-AB5A-D5E22BB98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2104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239DB6B-35A6-4524-8C70-EA37DF811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B70EE5C-684E-4448-8AF1-6D99B3D11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4264E38-A05E-4D58-9CA2-182E22D9F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0ECB4DC-EAD1-4EBA-A499-C9F59FD936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EDD8571F-D7DA-4E8E-B1E2-31F3E566A7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C4F99E6-D55A-48A7-9DEB-D563AD456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5D1AE95E-9A8E-4931-B376-1D4052A1D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0EA8F0F-55F9-4734-8638-9A0F0580D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954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A4D94CF-F252-45C5-97D6-ECEC19433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3972AB71-A057-4C29-98B9-0D67BCF79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52EEE14F-8E8E-4192-9C40-EDFAA1132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6336E8D-68F9-4AFA-9ECE-0AF1176BA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166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DEDF7CBF-7A7B-45FE-9FDD-F3E3B7A8AF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96B4D7B-CE59-4F6F-91F8-6161D260F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A7C732B-A6F0-4924-93C3-5E5C06B7F7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523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98DBEB-EF9D-4184-9AE4-25800EA02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8DDA6BE-A00D-493F-9E81-CC020EC94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7505FB1-4741-4681-A8A1-293F50CFBE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0912C1-982A-4E6C-989E-99976EF39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21A3E5D-0392-4AB3-AA5B-2C2EC6FE6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0647BD5-2A9E-4C56-BCC8-3C39033E0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2199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BC3E122-6CCA-4A68-A712-1E8822B33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E593E30-6295-4B9E-88A1-244E98864F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775B49F-67DC-4FA5-B5E2-787A67B443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63DC7AF-6FEC-493D-88DD-3B1ED66DB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712A1A6-077D-4590-99DA-03449FE75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6A762FD-FFF4-4FB9-BBF7-CB975678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5206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0F6C5FF-D0AF-4589-96BE-558607B44C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13ECBF7-561E-482C-B3DE-C748EB76D9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275912B-3240-4EA0-A355-FDFAE3B6EA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2FAEE-50D8-47E8-BE6A-AFCA44135D58}" type="datetimeFigureOut">
              <a:rPr lang="tr-TR" smtClean="0"/>
              <a:t>10.12.2023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DE4FBCF-F17B-4B80-80C9-D42EF555B9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4302384-7908-405A-AA4E-AA0C7BBC7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60D35-2CAA-4138-9162-48A68FFEFA4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584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4985972-FCDC-4F93-A20B-CBA60F0506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OSD 211, Hafta 11 Çalışma Soruları 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A991E56-75D9-4C42-BC9A-66725E7B32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84448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3D79D25-E955-47E4-B007-87E3507B7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OSD 211, 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81FAA0-0590-47FE-B418-68C04F80EA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1. Şu ifadeleri gözden geçiriniz ve aralarındaki ilişkileri açıklayınız: Ortalama tüketim eğilimi, ortalama tasarruf eğilimi, marjinal tüketim eğilimi, marjinal tasarruf eğilimi.</a:t>
            </a:r>
          </a:p>
          <a:p>
            <a:r>
              <a:rPr lang="tr-TR" dirty="0">
                <a:latin typeface="+mj-lt"/>
              </a:rPr>
              <a:t>2. Yatırımları göz önüne aldığımızda, niçin ‘beklenen getiri </a:t>
            </a:r>
            <a:r>
              <a:rPr lang="tr-TR" dirty="0" err="1">
                <a:latin typeface="+mj-lt"/>
              </a:rPr>
              <a:t>oranı’na</a:t>
            </a:r>
            <a:r>
              <a:rPr lang="tr-TR" dirty="0">
                <a:latin typeface="+mj-lt"/>
              </a:rPr>
              <a:t> önem veririz? Bunun reel faiz oranı ile ilişkisi nedir? Açıklayınız.</a:t>
            </a:r>
          </a:p>
          <a:p>
            <a:r>
              <a:rPr lang="tr-TR" dirty="0">
                <a:latin typeface="+mj-lt"/>
              </a:rPr>
              <a:t>3. Yatırım talep eğrisi nedir? Bu eğrinin kayması ne demektir? Hangi faktör(</a:t>
            </a:r>
            <a:r>
              <a:rPr lang="tr-TR" dirty="0" err="1">
                <a:latin typeface="+mj-lt"/>
              </a:rPr>
              <a:t>ler</a:t>
            </a:r>
            <a:r>
              <a:rPr lang="tr-TR" dirty="0">
                <a:latin typeface="+mj-lt"/>
              </a:rPr>
              <a:t>) bu eğrinin kaymasına neden olur? Açıklayınız.</a:t>
            </a:r>
          </a:p>
          <a:p>
            <a:r>
              <a:rPr lang="tr-TR" dirty="0">
                <a:latin typeface="+mj-lt"/>
              </a:rPr>
              <a:t>4. ‘Çarpan’ nedir? Formülü nedir? İktisattaki önemini açıklayınız.</a:t>
            </a:r>
          </a:p>
          <a:p>
            <a:r>
              <a:rPr lang="tr-TR" dirty="0">
                <a:latin typeface="+mj-lt"/>
              </a:rPr>
              <a:t>5. Marjinal tüketim eğilimi ya da marjinal tasarruf eğilimi niçin çarpan formülünde yer alır?  </a:t>
            </a:r>
          </a:p>
        </p:txBody>
      </p:sp>
    </p:spTree>
    <p:extLst>
      <p:ext uri="{BB962C8B-B14F-4D97-AF65-F5344CB8AC3E}">
        <p14:creationId xmlns:p14="http://schemas.microsoft.com/office/powerpoint/2010/main" val="9368849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03957C-B70B-4AD2-84A9-7B86BB47A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OSD 211, 2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19E47EC-E930-46A3-81CD-9D6623186B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+mj-lt"/>
              </a:rPr>
              <a:t>6. Türkiye’nin yaptığı ihracatta etkili olan faktör(</a:t>
            </a:r>
            <a:r>
              <a:rPr lang="tr-TR" dirty="0" err="1">
                <a:latin typeface="+mj-lt"/>
              </a:rPr>
              <a:t>ler</a:t>
            </a:r>
            <a:r>
              <a:rPr lang="tr-TR" dirty="0">
                <a:latin typeface="+mj-lt"/>
              </a:rPr>
              <a:t>) nelerdir? Açıklayınız.</a:t>
            </a:r>
          </a:p>
          <a:p>
            <a:r>
              <a:rPr lang="tr-TR" dirty="0">
                <a:latin typeface="+mj-lt"/>
              </a:rPr>
              <a:t>7. Otonom harcama ne demektir? Hangi harcamalar otonom harcamadır?</a:t>
            </a:r>
          </a:p>
          <a:p>
            <a:r>
              <a:rPr lang="tr-TR" dirty="0">
                <a:latin typeface="+mj-lt"/>
              </a:rPr>
              <a:t>9. Şu kavramları kısaca açıklayınız: Maliyet enflasyonu, tasarruf tablosu, toplam harcamalar, planlı stoklar, açık ekonomi, kapalı </a:t>
            </a:r>
            <a:r>
              <a:rPr lang="tr-TR">
                <a:latin typeface="+mj-lt"/>
              </a:rPr>
              <a:t>ekonomi.</a:t>
            </a: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68336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1A32734-B4F2-4864-A64D-D0FC29EE9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OSD 211,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084D31-A7A4-41F5-A0BE-FE022F88AC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+mj-lt"/>
              </a:rPr>
              <a:t>11. Şu hipotetik tabloyu dikkate alınız:</a:t>
            </a:r>
            <a:endParaRPr lang="tr-TR" sz="1800" dirty="0">
              <a:latin typeface="+mj-lt"/>
            </a:endParaRPr>
          </a:p>
          <a:p>
            <a:r>
              <a:rPr lang="tr-TR" sz="1800" dirty="0">
                <a:latin typeface="+mj-lt"/>
              </a:rPr>
              <a:t>İstihdam seviyesi,                  Reel yurtiçi çıktı,            Toplam harcamalar</a:t>
            </a:r>
          </a:p>
          <a:p>
            <a:r>
              <a:rPr lang="tr-TR" sz="1800" dirty="0">
                <a:latin typeface="+mj-lt"/>
              </a:rPr>
              <a:t>Milyon kişi                                 milyar lira                              (</a:t>
            </a:r>
            <a:r>
              <a:rPr lang="tr-TR" sz="1800" dirty="0" err="1">
                <a:latin typeface="+mj-lt"/>
              </a:rPr>
              <a:t>C+Ig</a:t>
            </a:r>
            <a:r>
              <a:rPr lang="tr-TR" sz="1800" dirty="0">
                <a:latin typeface="+mj-lt"/>
              </a:rPr>
              <a:t>+ X-M + G), lira</a:t>
            </a:r>
          </a:p>
          <a:p>
            <a:r>
              <a:rPr lang="tr-TR" sz="1800" dirty="0">
                <a:latin typeface="+mj-lt"/>
              </a:rPr>
              <a:t>       90                                            500                                              520</a:t>
            </a:r>
          </a:p>
          <a:p>
            <a:r>
              <a:rPr lang="tr-TR" sz="1800" dirty="0">
                <a:latin typeface="+mj-lt"/>
              </a:rPr>
              <a:t>     100                                            550                                              560</a:t>
            </a:r>
          </a:p>
          <a:p>
            <a:r>
              <a:rPr lang="tr-TR" sz="1800" dirty="0">
                <a:latin typeface="+mj-lt"/>
              </a:rPr>
              <a:t>     110                                            600                                              600</a:t>
            </a:r>
          </a:p>
          <a:p>
            <a:r>
              <a:rPr lang="tr-TR" sz="1800" dirty="0">
                <a:latin typeface="+mj-lt"/>
              </a:rPr>
              <a:t>     120                                            650                                              640</a:t>
            </a:r>
          </a:p>
          <a:p>
            <a:r>
              <a:rPr lang="tr-TR" sz="1800" dirty="0">
                <a:latin typeface="+mj-lt"/>
              </a:rPr>
              <a:t>     130                                            700                                              680</a:t>
            </a:r>
          </a:p>
          <a:p>
            <a:r>
              <a:rPr lang="tr-TR" dirty="0">
                <a:latin typeface="+mj-lt"/>
              </a:rPr>
              <a:t>Bu ekonomide tam istihdam seviyesi geliri 130 milyar lira ise, enflasyonist ya da </a:t>
            </a:r>
            <a:r>
              <a:rPr lang="tr-TR" dirty="0" err="1">
                <a:latin typeface="+mj-lt"/>
              </a:rPr>
              <a:t>resesyonist</a:t>
            </a:r>
            <a:r>
              <a:rPr lang="tr-TR" dirty="0">
                <a:latin typeface="+mj-lt"/>
              </a:rPr>
              <a:t> açık söz konusu olabilir mi? </a:t>
            </a:r>
          </a:p>
        </p:txBody>
      </p:sp>
    </p:spTree>
    <p:extLst>
      <p:ext uri="{BB962C8B-B14F-4D97-AF65-F5344CB8AC3E}">
        <p14:creationId xmlns:p14="http://schemas.microsoft.com/office/powerpoint/2010/main" val="2678975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C093AB4-6E76-4733-A639-E88216B4F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err="1"/>
              <a:t>Eco</a:t>
            </a:r>
            <a:r>
              <a:rPr lang="tr-TR" sz="3600"/>
              <a:t> 105 Worksheet</a:t>
            </a:r>
            <a:r>
              <a:rPr lang="tr-TR" sz="3600" dirty="0"/>
              <a:t>- 4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2D1F3FA-F029-4E8F-ABAB-C3A95C9F7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12. Toplam talebi belirleyen faktörler nelerdir?</a:t>
            </a:r>
          </a:p>
          <a:p>
            <a:r>
              <a:rPr lang="tr-TR" dirty="0">
                <a:latin typeface="+mj-lt"/>
              </a:rPr>
              <a:t>13. Toplam arzı belirleyen faktörler nelerdir?</a:t>
            </a:r>
          </a:p>
          <a:p>
            <a:r>
              <a:rPr lang="tr-TR" dirty="0">
                <a:latin typeface="+mj-lt"/>
              </a:rPr>
              <a:t>14. Makro ekonomide denge ne demektir?</a:t>
            </a:r>
          </a:p>
          <a:p>
            <a:r>
              <a:rPr lang="tr-TR" dirty="0">
                <a:latin typeface="+mj-lt"/>
              </a:rPr>
              <a:t>15. Şu denge durumlarını açıklayınız: a) fiyatlar genel seviyesinin sabit olduğu durumda denge, b) fiyatlar genel seviyesini değişken olduğu durumda denge. Her iki durumu da açıklayınız.</a:t>
            </a:r>
          </a:p>
        </p:txBody>
      </p:sp>
    </p:spTree>
    <p:extLst>
      <p:ext uri="{BB962C8B-B14F-4D97-AF65-F5344CB8AC3E}">
        <p14:creationId xmlns:p14="http://schemas.microsoft.com/office/powerpoint/2010/main" val="188000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312</Words>
  <Application>Microsoft Office PowerPoint</Application>
  <PresentationFormat>Geniş ekran</PresentationFormat>
  <Paragraphs>26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OSD 211, Hafta 11 Çalışma Soruları </vt:lpstr>
      <vt:lpstr>OSD 211, 1</vt:lpstr>
      <vt:lpstr>OSD 211, 2</vt:lpstr>
      <vt:lpstr>OSD 211, 3</vt:lpstr>
      <vt:lpstr>Eco 105 Worksheet- 4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 Worksheet Week 12</dc:title>
  <dc:creator>Mahir Fisunoğlu</dc:creator>
  <cp:lastModifiedBy>Mahir Fisunoğlu</cp:lastModifiedBy>
  <cp:revision>24</cp:revision>
  <dcterms:created xsi:type="dcterms:W3CDTF">2020-12-24T19:37:19Z</dcterms:created>
  <dcterms:modified xsi:type="dcterms:W3CDTF">2023-12-10T18:26:57Z</dcterms:modified>
</cp:coreProperties>
</file>