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63" d="100"/>
          <a:sy n="163" d="100"/>
        </p:scale>
        <p:origin x="174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04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Görsel: Natanz Nuclear Facility, Wikimedia Commons, Hamed Saber. Ders amacı: 2003 sonrası İran-ABD rekabetinin askeri, diplomatik ve bölgesel boyutlarını birlikte okumak.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JCPOA limitations discussed by CRS and International Crisis Group: missiles/regional activities, sanctions relief, sunset clauses, domestic politics.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House statement on reimposition of sanctions (Aug. 2018); International Crisis Group 2019 “maximum pressure / maximum resistance”; CRS.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synthesizes crisis escalation logic from ICG and CRS reports.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Qasem Soleimani image: Fars/Wikimedia CC BY 4.0. Al-Asad satellite image: Planet Labs / Middlebury Institute, CC BY-SA 4.0.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include Stuxnet, Natanz sabotage episodes, assassinations of nuclear scientists, and maritime incidents. Attribution is often contested.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Arms Control Association (Nov 2024): 182 kg 60%, 840 kg 20%, 2,595 kg 5%. IAEA GOV/2024/61: overall enriched uranium stockpile over JCPOA limits.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USS Dwight D. Eisenhower image from U.S. Navy/Wikimedia. Red Sea crisis related to Houthi attacks and US-led maritime response in 2023-2024.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Maritime chokepoints included as core geography for escalation scenarios: Strait of Hormuz and Bab el-Mandeb/Red Sea.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Missile program image: Fars/Wikimedia CC BY 4.0. This slide interprets Iranian deterrence as denial/punishment through missiles, drones and proxies.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Theories used: neorealism/security dilemma; deterrence; regional security complex theory; constructivism; liberal institutionalism.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slayt haftanın analitik çerçevesini verir: 2003 güç dengesi değişimi, nükleer pazarlık ve krizin bölgeselleşmesi.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Causal synthesis slide constructed from the lecture narrative.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discussion questions intended to move from narrative recall to analytical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slide summarises principal sources used in deck.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Kaynaklar: Kenneth Pollack, The Persian Puzzle; Ray Takeyh, Guardians of the Revolution; CRS Iran: Background and U.S.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Görsel: Iran–Saudi Arabia proxy conflict map, Qrmoo3, CC BY-SA 4.0. Analitik kavramlar: proxy warfare, forward defence, strategic depth.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slayt, İran’ın vekil ağlarının işlevini modellemek için oluşturulmuş analitik diyagramdır; belirli bir örgütsel hiyerarşi iddiası değildir.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IAEA chronology and CRS reports used for nuclear timeline. Natanz photo: Hamed Saber/Wikimedia Commons.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Teknik eşik anlatımı için Arms Control Association ve IAEA materyalleri. 60% enrichment is near weapons-grade but not a weapon by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Tehdit anlatıları, İran’ın resmi NPT argümanları ile ABD/İsrail/Avrupa güvenlik perspektifleri arasındaki farkları göstermek için özetlenmiştir.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JCPOA signed July 14, 2015. Image: Secretary Kerry shakes hands with Minister Zarif, U.S. Department of State, public domain. Kaynak: JCPOA text; CRS Iran’s Nuclear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ran_us_w3_assets/natanz.jpg"/>
          <p:cNvPicPr>
            <a:picLocks noChangeAspect="1"/>
          </p:cNvPicPr>
          <p:nvPr/>
        </p:nvPicPr>
        <p:blipFill>
          <a:blip r:embed="rId3">
            <a:alphaModFix amt="82000"/>
          </a:blip>
          <a:srcRect t="12499" b="1249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20617">
              <a:alpha val="82000"/>
            </a:srgbClr>
          </a:solidFill>
          <a:ln w="12700">
            <a:solidFill>
              <a:srgbClr val="02061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>
              <a:alpha val="75000"/>
            </a:srgbClr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Text 2"/>
          <p:cNvSpPr/>
          <p:nvPr/>
        </p:nvSpPr>
        <p:spPr>
          <a:xfrm>
            <a:off x="658368" y="685800"/>
            <a:ext cx="685800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D4AF37"/>
                </a:solidFill>
              </a:rPr>
              <a:t>İRAN–ABD İLİŞKİLERİ III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0080" y="1078992"/>
            <a:ext cx="81381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Nükleer Kriz ve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Bölgesel Rekabet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685800" y="3063240"/>
            <a:ext cx="6949440" cy="566928"/>
          </a:xfrm>
          <a:prstGeom prst="rect">
            <a:avLst/>
          </a:prstGeom>
          <a:noFill/>
          <a:ln/>
        </p:spPr>
        <p:txBody>
          <a:bodyPr wrap="square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CBD5E1"/>
                </a:solidFill>
              </a:rPr>
              <a:t>2003–2024 dönemi: Irak işgali, JCPOA, maksimum baskı, gölge savaş ve </a:t>
            </a:r>
            <a:r>
              <a:rPr lang="en-US" sz="1700" dirty="0" err="1">
                <a:solidFill>
                  <a:srgbClr val="CBD5E1"/>
                </a:solidFill>
              </a:rPr>
              <a:t>bölgesel</a:t>
            </a:r>
            <a:r>
              <a:rPr lang="en-US" sz="1700" dirty="0">
                <a:solidFill>
                  <a:srgbClr val="CBD5E1"/>
                </a:solidFill>
              </a:rPr>
              <a:t> </a:t>
            </a:r>
            <a:r>
              <a:rPr lang="en-US" sz="1700" dirty="0" err="1">
                <a:solidFill>
                  <a:srgbClr val="CBD5E1"/>
                </a:solidFill>
              </a:rPr>
              <a:t>yayılma</a:t>
            </a:r>
            <a:endParaRPr lang="tr-TR" sz="1700" dirty="0">
              <a:solidFill>
                <a:srgbClr val="CBD5E1"/>
              </a:solidFill>
            </a:endParaRPr>
          </a:p>
          <a:p>
            <a:pPr marL="0" indent="0">
              <a:buNone/>
            </a:pPr>
            <a:endParaRPr lang="tr-TR" sz="1700" dirty="0"/>
          </a:p>
          <a:p>
            <a:r>
              <a:rPr lang="en-US" sz="2600" dirty="0">
                <a:solidFill>
                  <a:srgbClr val="00B050"/>
                </a:solidFill>
              </a:rPr>
              <a:t>Prof. Ali Engin Oba</a:t>
            </a:r>
          </a:p>
        </p:txBody>
      </p:sp>
      <p:sp>
        <p:nvSpPr>
          <p:cNvPr id="8" name="Text 5"/>
          <p:cNvSpPr/>
          <p:nvPr/>
        </p:nvSpPr>
        <p:spPr>
          <a:xfrm>
            <a:off x="685800" y="5989320"/>
            <a:ext cx="3063240" cy="29260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E1726"/>
                </a:solidFill>
              </a:rPr>
              <a:t>Uluslararası Güncel Sorunlar · Tezsiz YL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9692640" y="5925312"/>
            <a:ext cx="17830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D4AF37"/>
                </a:solidFill>
              </a:rPr>
              <a:t>Hafta 3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11" name="Text 8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Görsel: Natanz, Wikimedia Commons</a:t>
            </a:r>
            <a:endParaRPr lang="en-US" sz="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JCPOA’nın yapısal kırılganlıkları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50749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914400" y="16002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D4AF37"/>
                </a:solidFill>
              </a:rPr>
              <a:t>Kapsam sorunu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914400" y="2011680"/>
            <a:ext cx="45262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60" dirty="0">
                <a:solidFill>
                  <a:srgbClr val="CBD5E1"/>
                </a:solidFill>
              </a:rPr>
              <a:t>Füzeler ve bölgesel faaliyetler anlaşmanın merkezinde değildi.</a:t>
            </a:r>
            <a:endParaRPr lang="en-US" sz="1360" dirty="0"/>
          </a:p>
        </p:txBody>
      </p:sp>
      <p:sp>
        <p:nvSpPr>
          <p:cNvPr id="10" name="Shape 8"/>
          <p:cNvSpPr/>
          <p:nvPr/>
        </p:nvSpPr>
        <p:spPr>
          <a:xfrm>
            <a:off x="6263640" y="1417320"/>
            <a:ext cx="50749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6492240" y="16002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CA5A5"/>
                </a:solidFill>
              </a:rPr>
              <a:t>Zaman sorunu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6492240" y="2011680"/>
            <a:ext cx="45262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60" dirty="0">
                <a:solidFill>
                  <a:srgbClr val="CBD5E1"/>
                </a:solidFill>
              </a:rPr>
              <a:t>Bazı kısıtlamalar süreliydi; “sunset clause” tartışması doğdu.</a:t>
            </a:r>
            <a:endParaRPr lang="en-US" sz="1360" dirty="0"/>
          </a:p>
        </p:txBody>
      </p:sp>
      <p:sp>
        <p:nvSpPr>
          <p:cNvPr id="13" name="Shape 11"/>
          <p:cNvSpPr/>
          <p:nvPr/>
        </p:nvSpPr>
        <p:spPr>
          <a:xfrm>
            <a:off x="685800" y="3474720"/>
            <a:ext cx="50749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914400" y="3657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D4AF37"/>
                </a:solidFill>
              </a:rPr>
              <a:t>Güven sorunu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914400" y="4069080"/>
            <a:ext cx="45262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60" dirty="0">
                <a:solidFill>
                  <a:srgbClr val="CBD5E1"/>
                </a:solidFill>
              </a:rPr>
              <a:t>İran geçmiş yaptırımları; ABD ise doğrulama risklerini vurguladı.</a:t>
            </a:r>
            <a:endParaRPr lang="en-US" sz="1360" dirty="0"/>
          </a:p>
        </p:txBody>
      </p:sp>
      <p:sp>
        <p:nvSpPr>
          <p:cNvPr id="16" name="Shape 14"/>
          <p:cNvSpPr/>
          <p:nvPr/>
        </p:nvSpPr>
        <p:spPr>
          <a:xfrm>
            <a:off x="6263640" y="3474720"/>
            <a:ext cx="50749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6492240" y="3657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CA5A5"/>
                </a:solidFill>
              </a:rPr>
              <a:t>İç siyaset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6492240" y="4069080"/>
            <a:ext cx="45262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60" dirty="0">
                <a:solidFill>
                  <a:srgbClr val="CBD5E1"/>
                </a:solidFill>
              </a:rPr>
              <a:t>Anlaşma ABD Kongresi ve İran iç siyasetinde kalıcı konsensüs üretmedi.</a:t>
            </a:r>
            <a:endParaRPr lang="en-US" sz="1360" dirty="0"/>
          </a:p>
        </p:txBody>
      </p:sp>
      <p:sp>
        <p:nvSpPr>
          <p:cNvPr id="19" name="Text 17"/>
          <p:cNvSpPr/>
          <p:nvPr/>
        </p:nvSpPr>
        <p:spPr>
          <a:xfrm>
            <a:off x="1097280" y="5577840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8FAFC"/>
                </a:solidFill>
              </a:rPr>
              <a:t>Sonuç: JCPOA nükleer kapasiteyi sınırladı; fakat İran-ABD düşmanlığının temel siyasi ve bölgesel kaynaklarını çözmedi.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1" name="Text 19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Kaynak: JCPOA metni; International Crisis Group; CRS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2018–2020: “Maksimum baskı” ve “maksimum direnç”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868680" y="1828800"/>
            <a:ext cx="10241280" cy="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Shape 6"/>
          <p:cNvSpPr/>
          <p:nvPr/>
        </p:nvSpPr>
        <p:spPr>
          <a:xfrm>
            <a:off x="795528" y="1755648"/>
            <a:ext cx="146304" cy="146304"/>
          </a:xfrm>
          <a:prstGeom prst="ellipse">
            <a:avLst/>
          </a:prstGeom>
          <a:solidFill>
            <a:srgbClr val="B91C1C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548640" y="146304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May 2018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365760" y="201168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ABD JCPOA’dan çekildi</a:t>
            </a:r>
            <a:endParaRPr lang="en-US" sz="720" dirty="0"/>
          </a:p>
        </p:txBody>
      </p:sp>
      <p:sp>
        <p:nvSpPr>
          <p:cNvPr id="11" name="Shape 9"/>
          <p:cNvSpPr/>
          <p:nvPr/>
        </p:nvSpPr>
        <p:spPr>
          <a:xfrm>
            <a:off x="4209288" y="175564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3962400" y="146304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Aug/Nov 2018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3779520" y="201168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Yaptırımlar geri geldi</a:t>
            </a:r>
            <a:endParaRPr lang="en-US" sz="720" dirty="0"/>
          </a:p>
        </p:txBody>
      </p:sp>
      <p:sp>
        <p:nvSpPr>
          <p:cNvPr id="14" name="Shape 12"/>
          <p:cNvSpPr/>
          <p:nvPr/>
        </p:nvSpPr>
        <p:spPr>
          <a:xfrm>
            <a:off x="7623048" y="175564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3"/>
          <p:cNvSpPr/>
          <p:nvPr/>
        </p:nvSpPr>
        <p:spPr>
          <a:xfrm>
            <a:off x="7376160" y="146304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2019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7193280" y="201168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İran aşamalı ihlaller</a:t>
            </a:r>
            <a:endParaRPr lang="en-US" sz="720" dirty="0"/>
          </a:p>
        </p:txBody>
      </p:sp>
      <p:sp>
        <p:nvSpPr>
          <p:cNvPr id="17" name="Shape 15"/>
          <p:cNvSpPr/>
          <p:nvPr/>
        </p:nvSpPr>
        <p:spPr>
          <a:xfrm>
            <a:off x="11036808" y="175564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6"/>
          <p:cNvSpPr/>
          <p:nvPr/>
        </p:nvSpPr>
        <p:spPr>
          <a:xfrm>
            <a:off x="10789920" y="146304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Jan 2020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10607040" y="201168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Süleymani krizi</a:t>
            </a:r>
            <a:endParaRPr lang="en-US" sz="720" dirty="0"/>
          </a:p>
        </p:txBody>
      </p:sp>
      <p:sp>
        <p:nvSpPr>
          <p:cNvPr id="20" name="Shape 18"/>
          <p:cNvSpPr/>
          <p:nvPr/>
        </p:nvSpPr>
        <p:spPr>
          <a:xfrm>
            <a:off x="822960" y="2880360"/>
            <a:ext cx="5166360" cy="2240280"/>
          </a:xfrm>
          <a:prstGeom prst="roundRect">
            <a:avLst>
              <a:gd name="adj" fmla="val 3265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21" name="Text 19"/>
          <p:cNvSpPr/>
          <p:nvPr/>
        </p:nvSpPr>
        <p:spPr>
          <a:xfrm>
            <a:off x="1097280" y="31546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D4AF37"/>
                </a:solidFill>
              </a:rPr>
              <a:t>ABD hedefi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1097280" y="3566160"/>
            <a:ext cx="4389120" cy="10058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34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İran’ın petrol gelirlerini azaltmak</a:t>
            </a:r>
            <a:endParaRPr lang="en-US" sz="1340" dirty="0"/>
          </a:p>
          <a:p>
            <a:pPr marL="152400" indent="-152400">
              <a:buSzPct val="100000"/>
              <a:buChar char="•"/>
            </a:pPr>
            <a:r>
              <a:rPr lang="en-US" sz="134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Yeni ve daha kapsamlı bir anlaşmaya zorlamak</a:t>
            </a:r>
            <a:endParaRPr lang="en-US" sz="1340" dirty="0"/>
          </a:p>
          <a:p>
            <a:pPr marL="152400" indent="-152400">
              <a:buSzPct val="100000"/>
              <a:buChar char="•"/>
            </a:pPr>
            <a:r>
              <a:rPr lang="en-US" sz="134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Bölgesel faaliyetlerin finansmanını daraltmak</a:t>
            </a:r>
            <a:endParaRPr lang="en-US" sz="1340" dirty="0"/>
          </a:p>
        </p:txBody>
      </p:sp>
      <p:sp>
        <p:nvSpPr>
          <p:cNvPr id="23" name="Shape 21"/>
          <p:cNvSpPr/>
          <p:nvPr/>
        </p:nvSpPr>
        <p:spPr>
          <a:xfrm>
            <a:off x="6217920" y="2880360"/>
            <a:ext cx="5166360" cy="2240280"/>
          </a:xfrm>
          <a:prstGeom prst="roundRect">
            <a:avLst>
              <a:gd name="adj" fmla="val 3265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24" name="Text 22"/>
          <p:cNvSpPr/>
          <p:nvPr/>
        </p:nvSpPr>
        <p:spPr>
          <a:xfrm>
            <a:off x="6492240" y="31546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CA5A5"/>
                </a:solidFill>
              </a:rPr>
              <a:t>İran yanıtı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6492240" y="3566160"/>
            <a:ext cx="4389120" cy="10058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34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Nükleer taahhütleri aşamalı azaltmak</a:t>
            </a:r>
            <a:endParaRPr lang="en-US" sz="1340" dirty="0"/>
          </a:p>
          <a:p>
            <a:pPr marL="152400" indent="-152400">
              <a:buSzPct val="100000"/>
              <a:buChar char="•"/>
            </a:pPr>
            <a:r>
              <a:rPr lang="en-US" sz="134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Bölgesel baskı araçlarını aktifleştirmek</a:t>
            </a:r>
            <a:endParaRPr lang="en-US" sz="1340" dirty="0"/>
          </a:p>
          <a:p>
            <a:pPr marL="152400" indent="-152400">
              <a:buSzPct val="100000"/>
              <a:buChar char="•"/>
            </a:pPr>
            <a:r>
              <a:rPr lang="en-US" sz="134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Müzakere için maliyeti yükseltmek</a:t>
            </a:r>
            <a:endParaRPr lang="en-US" sz="1340" dirty="0"/>
          </a:p>
        </p:txBody>
      </p:sp>
      <p:sp>
        <p:nvSpPr>
          <p:cNvPr id="26" name="Shape 24"/>
          <p:cNvSpPr/>
          <p:nvPr/>
        </p:nvSpPr>
        <p:spPr>
          <a:xfrm>
            <a:off x="1828800" y="5623560"/>
            <a:ext cx="8503920" cy="548640"/>
          </a:xfrm>
          <a:prstGeom prst="roundRect">
            <a:avLst>
              <a:gd name="adj" fmla="val 13333"/>
            </a:avLst>
          </a:prstGeom>
          <a:solidFill>
            <a:srgbClr val="0F172A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7" name="Text 25"/>
          <p:cNvSpPr/>
          <p:nvPr/>
        </p:nvSpPr>
        <p:spPr>
          <a:xfrm>
            <a:off x="2011680" y="5760720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</a:rPr>
              <a:t>SORU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2011680" y="6062472"/>
            <a:ext cx="8138160" cy="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Yaptırım baskısı davranış değişikliği mi üretti, yoksa tırmanmayı mı teşvik etti?</a:t>
            </a:r>
            <a:endParaRPr lang="en-US" sz="1220" dirty="0"/>
          </a:p>
        </p:txBody>
      </p:sp>
      <p:sp>
        <p:nvSpPr>
          <p:cNvPr id="29" name="Text 27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30" name="Text 28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Kaynak: White House 2018; Crisis Group; CRS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Neden baskı çoğu zaman uyum değil tırmanma üretti?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777240" y="1417320"/>
            <a:ext cx="5257800" cy="4114800"/>
          </a:xfrm>
          <a:prstGeom prst="roundRect">
            <a:avLst>
              <a:gd name="adj" fmla="val 1778"/>
            </a:avLst>
          </a:prstGeom>
          <a:solidFill>
            <a:srgbClr val="111827"/>
          </a:solidFill>
          <a:ln w="12700">
            <a:solidFill>
              <a:srgbClr val="B91C1C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1051560" y="1691640"/>
            <a:ext cx="4663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CA5A5"/>
                </a:solidFill>
              </a:rPr>
              <a:t>Tırmanmayı teşvik eden faktörler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051560" y="2240280"/>
            <a:ext cx="4526280" cy="21945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Rejim güvenliği tehdidi algısı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Yaptırımların “teslimiyet” olarak okunması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Müzakere için koz üretme ihtiyacı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Asimetrik seçeneklerin nispi ucuzluğu</a:t>
            </a:r>
            <a:endParaRPr lang="en-US" sz="1410" dirty="0"/>
          </a:p>
        </p:txBody>
      </p:sp>
      <p:sp>
        <p:nvSpPr>
          <p:cNvPr id="10" name="Shape 8"/>
          <p:cNvSpPr/>
          <p:nvPr/>
        </p:nvSpPr>
        <p:spPr>
          <a:xfrm>
            <a:off x="6309360" y="1417320"/>
            <a:ext cx="5257800" cy="4114800"/>
          </a:xfrm>
          <a:prstGeom prst="roundRect">
            <a:avLst>
              <a:gd name="adj" fmla="val 1778"/>
            </a:avLst>
          </a:prstGeom>
          <a:solidFill>
            <a:srgbClr val="111827"/>
          </a:solidFill>
          <a:ln w="12700">
            <a:solidFill>
              <a:srgbClr val="D4AF37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6583680" y="1691640"/>
            <a:ext cx="4663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AF37"/>
                </a:solidFill>
              </a:rPr>
              <a:t>Tırmanmayı sınırlayan faktörler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6583680" y="2240280"/>
            <a:ext cx="4526280" cy="21945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Ekonomik maliyet artışı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ABD ile doğrudan savaş riskinden kaçınma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Avrupa/Rusya/Çin ile diplomatik alan arayışı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İç kamuoyuna direnç mesajı</a:t>
            </a:r>
            <a:endParaRPr lang="en-US" sz="1410" dirty="0"/>
          </a:p>
        </p:txBody>
      </p:sp>
      <p:sp>
        <p:nvSpPr>
          <p:cNvPr id="13" name="Text 11"/>
          <p:cNvSpPr/>
          <p:nvPr/>
        </p:nvSpPr>
        <p:spPr>
          <a:xfrm>
            <a:off x="1005840" y="5806440"/>
            <a:ext cx="1024128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1480" i="1" dirty="0">
                <a:solidFill>
                  <a:srgbClr val="F8FAFC"/>
                </a:solidFill>
              </a:rPr>
              <a:t>Bu dönem, “ekonomik baskı” ile “askerî caydırıcılık” arasındaki sınırların bulanıklaştığı bir kriz yönetimi laboratuvarıdır.</a:t>
            </a:r>
            <a:endParaRPr lang="en-US" sz="1480" dirty="0"/>
          </a:p>
        </p:txBody>
      </p:sp>
      <p:sp>
        <p:nvSpPr>
          <p:cNvPr id="14" name="Text 12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Kaynak: International Crisis Group; CRS; Takeyh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Ocak 2020: Süleymani suikastı ve kontrollü tırmanma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3_assets/soleimani.jpg"/>
          <p:cNvPicPr>
            <a:picLocks noChangeAspect="1"/>
          </p:cNvPicPr>
          <p:nvPr/>
        </p:nvPicPr>
        <p:blipFill>
          <a:blip r:embed="rId3"/>
          <a:srcRect l="8452" r="8452"/>
          <a:stretch/>
        </p:blipFill>
        <p:spPr>
          <a:xfrm>
            <a:off x="594360" y="1325880"/>
            <a:ext cx="3657600" cy="3291840"/>
          </a:xfrm>
          <a:prstGeom prst="rect">
            <a:avLst/>
          </a:prstGeom>
        </p:spPr>
      </p:pic>
      <p:pic>
        <p:nvPicPr>
          <p:cNvPr id="8" name="Image 1" descr="/mnt/data/iran_us_w3_assets/ain_al_assad.png"/>
          <p:cNvPicPr>
            <a:picLocks noChangeAspect="1"/>
          </p:cNvPicPr>
          <p:nvPr/>
        </p:nvPicPr>
        <p:blipFill>
          <a:blip r:embed="rId4"/>
          <a:srcRect l="16983" r="16983"/>
          <a:stretch/>
        </p:blipFill>
        <p:spPr>
          <a:xfrm>
            <a:off x="4480560" y="1325880"/>
            <a:ext cx="3840480" cy="329184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8549640" y="1325880"/>
            <a:ext cx="2971800" cy="3291840"/>
          </a:xfrm>
          <a:prstGeom prst="roundRect">
            <a:avLst>
              <a:gd name="adj" fmla="val 2462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0" name="Text 6"/>
          <p:cNvSpPr/>
          <p:nvPr/>
        </p:nvSpPr>
        <p:spPr>
          <a:xfrm>
            <a:off x="8796528" y="160020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D4AF37"/>
                </a:solidFill>
              </a:rPr>
              <a:t>Stratejik anlamı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8796528" y="2057400"/>
            <a:ext cx="2331720" cy="1600200"/>
          </a:xfrm>
          <a:prstGeom prst="rect">
            <a:avLst/>
          </a:prstGeom>
          <a:noFill/>
          <a:ln/>
        </p:spPr>
        <p:txBody>
          <a:bodyPr wrap="square" rtlCol="0" anchor="ctr">
            <a:normAutofit lnSpcReduction="10000"/>
          </a:bodyPr>
          <a:lstStyle/>
          <a:p>
            <a:pPr marL="152400" indent="-152400">
              <a:buSzPct val="100000"/>
              <a:buChar char="•"/>
            </a:pPr>
            <a:r>
              <a:rPr lang="en-US" sz="12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IRGC-Quds Force’un bölgesel koordinasyon merkezi figürüydü.</a:t>
            </a:r>
            <a:endParaRPr lang="en-US" sz="1220" dirty="0"/>
          </a:p>
          <a:p>
            <a:pPr marL="152400" indent="-152400">
              <a:buSzPct val="100000"/>
              <a:buChar char="•"/>
            </a:pPr>
            <a:r>
              <a:rPr lang="en-US" sz="12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ABD, vekil ağların komuta–kontrol kapasitesini hedefledi.</a:t>
            </a:r>
            <a:endParaRPr lang="en-US" sz="1220" dirty="0"/>
          </a:p>
          <a:p>
            <a:pPr marL="152400" indent="-152400">
              <a:buSzPct val="100000"/>
              <a:buChar char="•"/>
            </a:pPr>
            <a:r>
              <a:rPr lang="en-US" sz="12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İran’ın Ayn el-Esad saldırısı doğrudan ama sınırlı cevap mantığı taşıdı.</a:t>
            </a:r>
            <a:endParaRPr lang="en-US" sz="1220" dirty="0"/>
          </a:p>
        </p:txBody>
      </p:sp>
      <p:sp>
        <p:nvSpPr>
          <p:cNvPr id="12" name="Shape 8"/>
          <p:cNvSpPr/>
          <p:nvPr/>
        </p:nvSpPr>
        <p:spPr>
          <a:xfrm>
            <a:off x="914400" y="5074920"/>
            <a:ext cx="10424160" cy="621792"/>
          </a:xfrm>
          <a:prstGeom prst="roundRect">
            <a:avLst>
              <a:gd name="adj" fmla="val 11765"/>
            </a:avLst>
          </a:prstGeom>
          <a:solidFill>
            <a:srgbClr val="0F172A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9"/>
          <p:cNvSpPr/>
          <p:nvPr/>
        </p:nvSpPr>
        <p:spPr>
          <a:xfrm>
            <a:off x="1097280" y="5212080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</a:rPr>
              <a:t>KRİZ DERSİ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1097280" y="5513832"/>
            <a:ext cx="10058400" cy="548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325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Taraflar tırmandırdı; ancak topyekûn savaşı istemedikleri için mesajlarını sınırlı hedeflerle iletti.</a:t>
            </a:r>
            <a:endParaRPr lang="en-US" sz="1220" dirty="0"/>
          </a:p>
        </p:txBody>
      </p:sp>
      <p:sp>
        <p:nvSpPr>
          <p:cNvPr id="15" name="Text 11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16" name="Text 12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Görseller: Wikimedia Commons / Planet Labs-Middlebury · Kaynak: CRS; DoD; ICG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İsrail–İran “gölge savaşı”: savaş ilanı olmadan stratejik yıpratma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822960" y="1417320"/>
            <a:ext cx="50749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1051560" y="160020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AF37"/>
                </a:solidFill>
              </a:rPr>
              <a:t>Siber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2331720" y="1645920"/>
            <a:ext cx="3200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 dirty="0">
                <a:solidFill>
                  <a:srgbClr val="F8FAFC"/>
                </a:solidFill>
              </a:rPr>
              <a:t>Stuxnet ve kritik altyapı hedefleri</a:t>
            </a:r>
            <a:endParaRPr lang="en-US" sz="1380" dirty="0"/>
          </a:p>
        </p:txBody>
      </p:sp>
      <p:sp>
        <p:nvSpPr>
          <p:cNvPr id="10" name="Shape 8"/>
          <p:cNvSpPr/>
          <p:nvPr/>
        </p:nvSpPr>
        <p:spPr>
          <a:xfrm>
            <a:off x="6309360" y="1417320"/>
            <a:ext cx="50749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6537960" y="160020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CA5A5"/>
                </a:solidFill>
              </a:rPr>
              <a:t>Sabotaj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7818120" y="1645920"/>
            <a:ext cx="3200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 dirty="0">
                <a:solidFill>
                  <a:srgbClr val="F8FAFC"/>
                </a:solidFill>
              </a:rPr>
              <a:t>Nükleer tesislerde patlama ve arıza iddiaları</a:t>
            </a:r>
            <a:endParaRPr lang="en-US" sz="1380" dirty="0"/>
          </a:p>
        </p:txBody>
      </p:sp>
      <p:sp>
        <p:nvSpPr>
          <p:cNvPr id="13" name="Shape 11"/>
          <p:cNvSpPr/>
          <p:nvPr/>
        </p:nvSpPr>
        <p:spPr>
          <a:xfrm>
            <a:off x="822960" y="3474720"/>
            <a:ext cx="50749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1051560" y="365760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AF37"/>
                </a:solidFill>
              </a:rPr>
              <a:t>Suikast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2331720" y="3703320"/>
            <a:ext cx="3200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 dirty="0">
                <a:solidFill>
                  <a:srgbClr val="F8FAFC"/>
                </a:solidFill>
              </a:rPr>
              <a:t>Bilim insanları ve IRGC figürleri</a:t>
            </a:r>
            <a:endParaRPr lang="en-US" sz="1380" dirty="0"/>
          </a:p>
        </p:txBody>
      </p:sp>
      <p:sp>
        <p:nvSpPr>
          <p:cNvPr id="16" name="Shape 14"/>
          <p:cNvSpPr/>
          <p:nvPr/>
        </p:nvSpPr>
        <p:spPr>
          <a:xfrm>
            <a:off x="6309360" y="3474720"/>
            <a:ext cx="50749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6537960" y="365760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CA5A5"/>
                </a:solidFill>
              </a:rPr>
              <a:t>Deniz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818120" y="3703320"/>
            <a:ext cx="3200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80" dirty="0">
                <a:solidFill>
                  <a:srgbClr val="F8FAFC"/>
                </a:solidFill>
              </a:rPr>
              <a:t>Tankerler, Kızıldeniz ve Hürmüz gerilimi</a:t>
            </a:r>
            <a:endParaRPr lang="en-US" sz="1380" dirty="0"/>
          </a:p>
        </p:txBody>
      </p:sp>
      <p:sp>
        <p:nvSpPr>
          <p:cNvPr id="19" name="Shape 17"/>
          <p:cNvSpPr/>
          <p:nvPr/>
        </p:nvSpPr>
        <p:spPr>
          <a:xfrm>
            <a:off x="1097280" y="5715000"/>
            <a:ext cx="9966960" cy="566928"/>
          </a:xfrm>
          <a:prstGeom prst="roundRect">
            <a:avLst>
              <a:gd name="adj" fmla="val 12903"/>
            </a:avLst>
          </a:prstGeom>
          <a:solidFill>
            <a:srgbClr val="0F172A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1280160" y="5852160"/>
            <a:ext cx="9601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4AF37"/>
                </a:solidFill>
              </a:rPr>
              <a:t>ANALİTİK KAVRAM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280160" y="6153912"/>
            <a:ext cx="9601200" cy="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Gölge savaş, tam ölçekli savaşın maliyetinden kaçınarak rakibin kapasitesini ve özgüvenini aşındırma stratejisidir.</a:t>
            </a:r>
            <a:endParaRPr lang="en-US" sz="1220" dirty="0"/>
          </a:p>
        </p:txBody>
      </p:sp>
      <p:sp>
        <p:nvSpPr>
          <p:cNvPr id="22" name="Text 20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3" name="Text 21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Kaynak: Bulletin of the Atomic Scientists; CRS; ICG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2021–2024: Nükleer programın teknik hızlanması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685800" y="1325880"/>
            <a:ext cx="10972800" cy="4389120"/>
          </a:xfrm>
          <a:prstGeom prst="roundRect">
            <a:avLst>
              <a:gd name="adj" fmla="val 1667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914400" y="1600200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AF37"/>
                </a:solidFill>
              </a:rPr>
              <a:t>İran’ın zenginleştirilmiş uranyum stokları (Kasım 2024)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005840" y="2286000"/>
            <a:ext cx="685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EF4444"/>
                </a:solidFill>
              </a:rPr>
              <a:t>%60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1920240" y="2331720"/>
            <a:ext cx="7132320" cy="256032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Shape 9"/>
          <p:cNvSpPr/>
          <p:nvPr/>
        </p:nvSpPr>
        <p:spPr>
          <a:xfrm>
            <a:off x="1920240" y="2331720"/>
            <a:ext cx="499262" cy="256032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9189720" y="2313432"/>
            <a:ext cx="749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60" b="1" dirty="0">
                <a:solidFill>
                  <a:srgbClr val="F8FAFC"/>
                </a:solidFill>
              </a:rPr>
              <a:t>182 kg</a:t>
            </a:r>
            <a:endParaRPr lang="en-US" sz="1260" dirty="0"/>
          </a:p>
        </p:txBody>
      </p:sp>
      <p:sp>
        <p:nvSpPr>
          <p:cNvPr id="13" name="Text 11"/>
          <p:cNvSpPr/>
          <p:nvPr/>
        </p:nvSpPr>
        <p:spPr>
          <a:xfrm>
            <a:off x="10241280" y="2313432"/>
            <a:ext cx="868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CBD5E1"/>
                </a:solidFill>
              </a:rPr>
              <a:t>yakın silah düzeyi</a:t>
            </a:r>
            <a:endParaRPr lang="en-US" sz="860" dirty="0"/>
          </a:p>
        </p:txBody>
      </p:sp>
      <p:sp>
        <p:nvSpPr>
          <p:cNvPr id="14" name="Text 12"/>
          <p:cNvSpPr/>
          <p:nvPr/>
        </p:nvSpPr>
        <p:spPr>
          <a:xfrm>
            <a:off x="1005840" y="3154680"/>
            <a:ext cx="685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F59E0B"/>
                </a:solidFill>
              </a:rPr>
              <a:t>%20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1920240" y="3200400"/>
            <a:ext cx="7132320" cy="256032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Shape 14"/>
          <p:cNvSpPr/>
          <p:nvPr/>
        </p:nvSpPr>
        <p:spPr>
          <a:xfrm>
            <a:off x="1920240" y="3200400"/>
            <a:ext cx="2304288" cy="25603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9189720" y="3182112"/>
            <a:ext cx="749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60" b="1" dirty="0">
                <a:solidFill>
                  <a:srgbClr val="F8FAFC"/>
                </a:solidFill>
              </a:rPr>
              <a:t>840 kg</a:t>
            </a:r>
            <a:endParaRPr lang="en-US" sz="1260" dirty="0"/>
          </a:p>
        </p:txBody>
      </p:sp>
      <p:sp>
        <p:nvSpPr>
          <p:cNvPr id="18" name="Text 16"/>
          <p:cNvSpPr/>
          <p:nvPr/>
        </p:nvSpPr>
        <p:spPr>
          <a:xfrm>
            <a:off x="10241280" y="3182112"/>
            <a:ext cx="868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CBD5E1"/>
                </a:solidFill>
              </a:rPr>
              <a:t>yüksek düzey</a:t>
            </a:r>
            <a:endParaRPr lang="en-US" sz="860" dirty="0"/>
          </a:p>
        </p:txBody>
      </p:sp>
      <p:sp>
        <p:nvSpPr>
          <p:cNvPr id="19" name="Text 17"/>
          <p:cNvSpPr/>
          <p:nvPr/>
        </p:nvSpPr>
        <p:spPr>
          <a:xfrm>
            <a:off x="1005840" y="4023360"/>
            <a:ext cx="685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38BDF8"/>
                </a:solidFill>
              </a:rPr>
              <a:t>%5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1920240" y="4069080"/>
            <a:ext cx="7132320" cy="256032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Shape 19"/>
          <p:cNvSpPr/>
          <p:nvPr/>
        </p:nvSpPr>
        <p:spPr>
          <a:xfrm>
            <a:off x="1920240" y="4069080"/>
            <a:ext cx="7118604" cy="256032"/>
          </a:xfrm>
          <a:prstGeom prst="rect">
            <a:avLst/>
          </a:prstGeom>
          <a:solidFill>
            <a:srgbClr val="38BDF8"/>
          </a:solidFill>
          <a:ln w="12700">
            <a:solidFill>
              <a:srgbClr val="38BDF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20"/>
          <p:cNvSpPr/>
          <p:nvPr/>
        </p:nvSpPr>
        <p:spPr>
          <a:xfrm>
            <a:off x="9189720" y="4050792"/>
            <a:ext cx="7498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60" b="1" dirty="0">
                <a:solidFill>
                  <a:srgbClr val="F8FAFC"/>
                </a:solidFill>
              </a:rPr>
              <a:t>2595 kg</a:t>
            </a:r>
            <a:endParaRPr lang="en-US" sz="1260" dirty="0"/>
          </a:p>
        </p:txBody>
      </p:sp>
      <p:sp>
        <p:nvSpPr>
          <p:cNvPr id="23" name="Text 21"/>
          <p:cNvSpPr/>
          <p:nvPr/>
        </p:nvSpPr>
        <p:spPr>
          <a:xfrm>
            <a:off x="10241280" y="4050792"/>
            <a:ext cx="868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60" dirty="0">
                <a:solidFill>
                  <a:srgbClr val="CBD5E1"/>
                </a:solidFill>
              </a:rPr>
              <a:t>düşük düzey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1005840" y="4892040"/>
            <a:ext cx="10241280" cy="658368"/>
          </a:xfrm>
          <a:prstGeom prst="roundRect">
            <a:avLst>
              <a:gd name="adj" fmla="val 11111"/>
            </a:avLst>
          </a:prstGeom>
          <a:solidFill>
            <a:srgbClr val="0F172A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5" name="Text 23"/>
          <p:cNvSpPr/>
          <p:nvPr/>
        </p:nvSpPr>
        <p:spPr>
          <a:xfrm>
            <a:off x="1188720" y="5029200"/>
            <a:ext cx="9875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</a:rPr>
              <a:t>DİKKAT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1188720" y="5330952"/>
            <a:ext cx="9875520" cy="91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Bu değerler silah sayısı değildir. “Breakout” teknik malzeme eşiğiyle ilgilidir; silahlandırma ve kullanım ayrı siyasi/askerî süreçlerdir.</a:t>
            </a:r>
            <a:endParaRPr lang="en-US" sz="1220" dirty="0"/>
          </a:p>
        </p:txBody>
      </p:sp>
      <p:sp>
        <p:nvSpPr>
          <p:cNvPr id="27" name="Text 25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8" name="Text 26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Veri: Arms Control Association, Status of Iran’s Nuclear Program; IAEA GOV/2024/61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2023–2024: Gazze Savaşı ve bölgesel yayılma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3_assets/ike_redsea.jpg"/>
          <p:cNvPicPr>
            <a:picLocks noChangeAspect="1"/>
          </p:cNvPicPr>
          <p:nvPr/>
        </p:nvPicPr>
        <p:blipFill>
          <a:blip r:embed="rId3"/>
          <a:srcRect l="12847" r="12847"/>
          <a:stretch/>
        </p:blipFill>
        <p:spPr>
          <a:xfrm>
            <a:off x="6537960" y="1325880"/>
            <a:ext cx="4892040" cy="43891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77240" y="1417320"/>
            <a:ext cx="5349240" cy="2697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4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 Ekim 2023 sonrası kriz, İran-ABD gerilimini yalnızca “nükleer dosya” olmaktan çıkardı.</a:t>
            </a:r>
            <a:endParaRPr lang="en-US" sz="1480" dirty="0"/>
          </a:p>
          <a:p>
            <a:pPr marL="152400" indent="-152400">
              <a:buSzPct val="100000"/>
              <a:buChar char="•"/>
            </a:pPr>
            <a:r>
              <a:rPr lang="en-US" sz="14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Hizbullah-İsrail sınırı, Irak/Suriye’de ABD üslerine saldırılar ve Yemen-Husi hattı eş zamanlı risk üretti.</a:t>
            </a:r>
            <a:endParaRPr lang="en-US" sz="1480" dirty="0"/>
          </a:p>
          <a:p>
            <a:pPr marL="152400" indent="-152400">
              <a:buSzPct val="100000"/>
              <a:buChar char="•"/>
            </a:pPr>
            <a:r>
              <a:rPr lang="en-US" sz="14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ABD bölgeye deniz ve hava gücü yığarak caydırıcılığı yeniden tesis etmeye çalıştı.</a:t>
            </a:r>
            <a:endParaRPr lang="en-US" sz="1480" dirty="0"/>
          </a:p>
          <a:p>
            <a:pPr marL="152400" indent="-152400">
              <a:buSzPct val="100000"/>
              <a:buChar char="•"/>
            </a:pPr>
            <a:r>
              <a:rPr lang="en-US" sz="14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 dönem, vekil ağların krizleri nasıl birbirine bağladığını gösterdi.</a:t>
            </a:r>
            <a:endParaRPr lang="en-US" sz="1480" dirty="0"/>
          </a:p>
        </p:txBody>
      </p:sp>
      <p:sp>
        <p:nvSpPr>
          <p:cNvPr id="9" name="Shape 6"/>
          <p:cNvSpPr/>
          <p:nvPr/>
        </p:nvSpPr>
        <p:spPr>
          <a:xfrm>
            <a:off x="868680" y="4709160"/>
            <a:ext cx="5120640" cy="731520"/>
          </a:xfrm>
          <a:prstGeom prst="roundRect">
            <a:avLst>
              <a:gd name="adj" fmla="val 10000"/>
            </a:avLst>
          </a:prstGeom>
          <a:solidFill>
            <a:srgbClr val="0F172A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1051560" y="4846320"/>
            <a:ext cx="4754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4AF37"/>
                </a:solidFill>
              </a:rPr>
              <a:t>KAVRAM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1051560" y="5148072"/>
            <a:ext cx="4754880" cy="16459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Regional spillover: yerel savaşın komşu cephelere, deniz yollarına ve büyük güç rekabetine yayılması.</a:t>
            </a:r>
            <a:endParaRPr lang="en-US" sz="1220" dirty="0"/>
          </a:p>
        </p:txBody>
      </p:sp>
      <p:sp>
        <p:nvSpPr>
          <p:cNvPr id="12" name="Text 9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13" name="Text 10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Görsel: U.S. Navy/Wikimedia Commons · Kaynak: CRS; ICG; Reuters/AP haberleri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Deniz güvenliği: Hürmüz ve Bab el-Mendeb’in stratejik değeri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822960" y="1325880"/>
            <a:ext cx="5029200" cy="4343400"/>
          </a:xfrm>
          <a:prstGeom prst="roundRect">
            <a:avLst>
              <a:gd name="adj" fmla="val 1684"/>
            </a:avLst>
          </a:prstGeom>
          <a:solidFill>
            <a:srgbClr val="111827"/>
          </a:solidFill>
          <a:ln w="12700">
            <a:solidFill>
              <a:srgbClr val="D4AF37">
                <a:alpha val="90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1097280" y="1645920"/>
            <a:ext cx="4389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D4AF37"/>
                </a:solidFill>
              </a:rPr>
              <a:t>Hürmüz Boğazı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97280" y="2148840"/>
            <a:ext cx="4251960" cy="1645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3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Körfez petrol ve LNG akışının kilit geçidi</a:t>
            </a:r>
            <a:endParaRPr lang="en-US" sz="1380" dirty="0"/>
          </a:p>
          <a:p>
            <a:pPr marL="152400" indent="-152400">
              <a:buSzPct val="100000"/>
              <a:buChar char="•"/>
            </a:pPr>
            <a:r>
              <a:rPr lang="en-US" sz="13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İran’ın kıyı coğrafyası nedeniyle baskı kapasitesi</a:t>
            </a:r>
            <a:endParaRPr lang="en-US" sz="1380" dirty="0"/>
          </a:p>
          <a:p>
            <a:pPr marL="152400" indent="-152400">
              <a:buSzPct val="100000"/>
              <a:buChar char="•"/>
            </a:pPr>
            <a:r>
              <a:rPr lang="en-US" sz="13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ABD deniz gücü için sürekli güvenlik taahhüdü</a:t>
            </a:r>
            <a:endParaRPr lang="en-US" sz="1380" dirty="0"/>
          </a:p>
        </p:txBody>
      </p:sp>
      <p:sp>
        <p:nvSpPr>
          <p:cNvPr id="10" name="Shape 8"/>
          <p:cNvSpPr/>
          <p:nvPr/>
        </p:nvSpPr>
        <p:spPr>
          <a:xfrm>
            <a:off x="6355080" y="1325880"/>
            <a:ext cx="5029200" cy="4343400"/>
          </a:xfrm>
          <a:prstGeom prst="roundRect">
            <a:avLst>
              <a:gd name="adj" fmla="val 1684"/>
            </a:avLst>
          </a:prstGeom>
          <a:solidFill>
            <a:srgbClr val="111827"/>
          </a:solidFill>
          <a:ln w="12700">
            <a:solidFill>
              <a:srgbClr val="B91C1C">
                <a:alpha val="90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6629400" y="1645920"/>
            <a:ext cx="4389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CA5A5"/>
                </a:solidFill>
              </a:rPr>
              <a:t>Bab el-Mendeb / Kızıldeniz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629400" y="2148840"/>
            <a:ext cx="4251960" cy="1645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3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Süveyş hattı ve Avrupa-Asya ticareti açısından kritik</a:t>
            </a:r>
            <a:endParaRPr lang="en-US" sz="1380" dirty="0"/>
          </a:p>
          <a:p>
            <a:pPr marL="152400" indent="-152400">
              <a:buSzPct val="100000"/>
              <a:buChar char="•"/>
            </a:pPr>
            <a:r>
              <a:rPr lang="en-US" sz="13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Husi saldırıları maliyet ve rota riskini artırdı</a:t>
            </a:r>
            <a:endParaRPr lang="en-US" sz="1380" dirty="0"/>
          </a:p>
          <a:p>
            <a:pPr marL="152400" indent="-152400">
              <a:buSzPct val="100000"/>
              <a:buChar char="•"/>
            </a:pPr>
            <a:r>
              <a:rPr lang="en-US" sz="138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ABD-İngiltere operasyonları krizi bölgeselleştirdi</a:t>
            </a:r>
            <a:endParaRPr lang="en-US" sz="1380" dirty="0"/>
          </a:p>
        </p:txBody>
      </p:sp>
      <p:sp>
        <p:nvSpPr>
          <p:cNvPr id="13" name="Shape 11"/>
          <p:cNvSpPr/>
          <p:nvPr/>
        </p:nvSpPr>
        <p:spPr>
          <a:xfrm>
            <a:off x="1371600" y="5715000"/>
            <a:ext cx="9418320" cy="548640"/>
          </a:xfrm>
          <a:prstGeom prst="roundRect">
            <a:avLst>
              <a:gd name="adj" fmla="val 13333"/>
            </a:avLst>
          </a:prstGeom>
          <a:solidFill>
            <a:srgbClr val="0F172A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1554480" y="5852160"/>
            <a:ext cx="9052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4AF37"/>
                </a:solidFill>
              </a:rPr>
              <a:t>DERS MESAJI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1554480" y="6153912"/>
            <a:ext cx="9052560" cy="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İran-ABD rekabetinde deniz güvenliği, nükleer dosya kadar doğrudan küresel ekonomik sonuçlar üretir.</a:t>
            </a:r>
            <a:endParaRPr lang="en-US" sz="1220" dirty="0"/>
          </a:p>
        </p:txBody>
      </p:sp>
      <p:sp>
        <p:nvSpPr>
          <p:cNvPr id="16" name="Text 14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17" name="Text 15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Kaynak: U.S. Energy Information Administration; CRS; Reuters/AP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İran’ın askerî dönüşümü: ucuz, yaygın, doygunluk üreten kapasite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3_assets/iran_missile_program.jpg"/>
          <p:cNvPicPr>
            <a:picLocks noChangeAspect="1"/>
          </p:cNvPicPr>
          <p:nvPr/>
        </p:nvPicPr>
        <p:blipFill>
          <a:blip r:embed="rId3"/>
          <a:srcRect l="12105" r="12105"/>
          <a:stretch/>
        </p:blipFill>
        <p:spPr>
          <a:xfrm>
            <a:off x="594360" y="1325880"/>
            <a:ext cx="4937760" cy="43434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806440" y="1325880"/>
            <a:ext cx="5669280" cy="4343400"/>
          </a:xfrm>
          <a:prstGeom prst="roundRect">
            <a:avLst>
              <a:gd name="adj" fmla="val 1684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6126480" y="1691640"/>
            <a:ext cx="320040" cy="32004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E1726"/>
                </a:solidFill>
              </a:rPr>
              <a:t>1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6537960" y="1664208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F8FAFC"/>
                </a:solidFill>
              </a:rPr>
              <a:t>Balistik füzeler</a:t>
            </a:r>
            <a:endParaRPr lang="en-US" sz="1480" dirty="0"/>
          </a:p>
        </p:txBody>
      </p:sp>
      <p:sp>
        <p:nvSpPr>
          <p:cNvPr id="11" name="Text 8"/>
          <p:cNvSpPr/>
          <p:nvPr/>
        </p:nvSpPr>
        <p:spPr>
          <a:xfrm>
            <a:off x="8641080" y="1664208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CBD5E1"/>
                </a:solidFill>
              </a:rPr>
              <a:t>uzun menzilli caydırıcılık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6126480" y="2468880"/>
            <a:ext cx="320040" cy="32004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E1726"/>
                </a:solidFill>
              </a:rPr>
              <a:t>2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6537960" y="2441448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F8FAFC"/>
                </a:solidFill>
              </a:rPr>
              <a:t>İHA/SİHA</a:t>
            </a:r>
            <a:endParaRPr lang="en-US" sz="1480" dirty="0"/>
          </a:p>
        </p:txBody>
      </p:sp>
      <p:sp>
        <p:nvSpPr>
          <p:cNvPr id="14" name="Text 11"/>
          <p:cNvSpPr/>
          <p:nvPr/>
        </p:nvSpPr>
        <p:spPr>
          <a:xfrm>
            <a:off x="8641080" y="2441448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CBD5E1"/>
                </a:solidFill>
              </a:rPr>
              <a:t>ucuz ve çoğaltılabilir taarruz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6126480" y="3246120"/>
            <a:ext cx="320040" cy="320040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3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6537960" y="3218688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F8FAFC"/>
                </a:solidFill>
              </a:rPr>
              <a:t>Hava savunma</a:t>
            </a:r>
            <a:endParaRPr lang="en-US" sz="1480" dirty="0"/>
          </a:p>
        </p:txBody>
      </p:sp>
      <p:sp>
        <p:nvSpPr>
          <p:cNvPr id="17" name="Text 14"/>
          <p:cNvSpPr/>
          <p:nvPr/>
        </p:nvSpPr>
        <p:spPr>
          <a:xfrm>
            <a:off x="8641080" y="3218688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CBD5E1"/>
                </a:solidFill>
              </a:rPr>
              <a:t>yüksek maliyetli saldırıyı zorlaştırma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6126480" y="4023360"/>
            <a:ext cx="320040" cy="320040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4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6537960" y="3995928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F8FAFC"/>
                </a:solidFill>
              </a:rPr>
              <a:t>Vekil ateş gücü</a:t>
            </a:r>
            <a:endParaRPr lang="en-US" sz="1480" dirty="0"/>
          </a:p>
        </p:txBody>
      </p:sp>
      <p:sp>
        <p:nvSpPr>
          <p:cNvPr id="20" name="Text 17"/>
          <p:cNvSpPr/>
          <p:nvPr/>
        </p:nvSpPr>
        <p:spPr>
          <a:xfrm>
            <a:off x="8641080" y="3995928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CBD5E1"/>
                </a:solidFill>
              </a:rPr>
              <a:t>çok cepheli baskı üretme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6172200" y="4983480"/>
            <a:ext cx="4846320" cy="658368"/>
          </a:xfrm>
          <a:prstGeom prst="roundRect">
            <a:avLst>
              <a:gd name="adj" fmla="val 11111"/>
            </a:avLst>
          </a:prstGeom>
          <a:solidFill>
            <a:srgbClr val="0F172A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19"/>
          <p:cNvSpPr/>
          <p:nvPr/>
        </p:nvSpPr>
        <p:spPr>
          <a:xfrm>
            <a:off x="6355080" y="5120640"/>
            <a:ext cx="4480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</a:rPr>
              <a:t>STRATEJİK SONUÇ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6355080" y="5422392"/>
            <a:ext cx="4480560" cy="91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475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İran’ın gücü, ABD gibi üstün hava-deniz gücü aktörlerini doğrudan yenmekten çok operasyon maliyetini yükseltme kapasitesidir.</a:t>
            </a:r>
            <a:endParaRPr lang="en-US" sz="1220" dirty="0"/>
          </a:p>
        </p:txBody>
      </p:sp>
      <p:sp>
        <p:nvSpPr>
          <p:cNvPr id="24" name="Text 21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5" name="Text 22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Görsel: Fars/Wikimedia Commons · Kaynak: CSIS/CRS; IISS değerlendirmeleri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Kuramsal mercekler: olayları nasıl okuruz?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822960" y="1325880"/>
            <a:ext cx="10561320" cy="594360"/>
          </a:xfrm>
          <a:prstGeom prst="roundRect">
            <a:avLst>
              <a:gd name="adj" fmla="val 12308"/>
            </a:avLst>
          </a:prstGeom>
          <a:solidFill>
            <a:srgbClr val="0F172A"/>
          </a:solidFill>
          <a:ln w="12700">
            <a:solidFill>
              <a:srgbClr val="334155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1051560" y="1444752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CA5A5"/>
                </a:solidFill>
              </a:rPr>
              <a:t>Neorealizm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3246120" y="1435608"/>
            <a:ext cx="7818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F8FAFC"/>
                </a:solidFill>
              </a:rPr>
              <a:t>Güç boşluğu ve güvenlik ikilemi: Irak’ın çöküşü İran’ın yükselişine alan açtı.</a:t>
            </a:r>
            <a:endParaRPr lang="en-US" sz="1230" dirty="0"/>
          </a:p>
        </p:txBody>
      </p:sp>
      <p:sp>
        <p:nvSpPr>
          <p:cNvPr id="10" name="Shape 8"/>
          <p:cNvSpPr/>
          <p:nvPr/>
        </p:nvSpPr>
        <p:spPr>
          <a:xfrm>
            <a:off x="822960" y="2194560"/>
            <a:ext cx="10561320" cy="594360"/>
          </a:xfrm>
          <a:prstGeom prst="roundRect">
            <a:avLst>
              <a:gd name="adj" fmla="val 12308"/>
            </a:avLst>
          </a:prstGeom>
          <a:solidFill>
            <a:srgbClr val="111827"/>
          </a:solidFill>
          <a:ln w="12700">
            <a:solidFill>
              <a:srgbClr val="334155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1051560" y="2313432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D4AF37"/>
                </a:solidFill>
              </a:rPr>
              <a:t>Caydırıcılık teorisi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3246120" y="2304288"/>
            <a:ext cx="7818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F8FAFC"/>
                </a:solidFill>
              </a:rPr>
              <a:t>Füzeler, vekiller ve deniz riski; rakibe kabul edilemez maliyet sinyali.</a:t>
            </a:r>
            <a:endParaRPr lang="en-US" sz="1230" dirty="0"/>
          </a:p>
        </p:txBody>
      </p:sp>
      <p:sp>
        <p:nvSpPr>
          <p:cNvPr id="13" name="Shape 11"/>
          <p:cNvSpPr/>
          <p:nvPr/>
        </p:nvSpPr>
        <p:spPr>
          <a:xfrm>
            <a:off x="822960" y="3063240"/>
            <a:ext cx="10561320" cy="594360"/>
          </a:xfrm>
          <a:prstGeom prst="roundRect">
            <a:avLst>
              <a:gd name="adj" fmla="val 12308"/>
            </a:avLst>
          </a:prstGeom>
          <a:solidFill>
            <a:srgbClr val="0F172A"/>
          </a:solidFill>
          <a:ln w="12700">
            <a:solidFill>
              <a:srgbClr val="334155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2"/>
          <p:cNvSpPr/>
          <p:nvPr/>
        </p:nvSpPr>
        <p:spPr>
          <a:xfrm>
            <a:off x="1051560" y="3182112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CA5A5"/>
                </a:solidFill>
              </a:rPr>
              <a:t>Bölgesel Güvenlik Kompleksi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3246120" y="3172968"/>
            <a:ext cx="7818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F8FAFC"/>
                </a:solidFill>
              </a:rPr>
              <a:t>Tehditler coğrafi olarak kümelenir: Körfez, Levant, Kızıldeniz bağlantılıdır.</a:t>
            </a:r>
            <a:endParaRPr lang="en-US" sz="1230" dirty="0"/>
          </a:p>
        </p:txBody>
      </p:sp>
      <p:sp>
        <p:nvSpPr>
          <p:cNvPr id="16" name="Shape 14"/>
          <p:cNvSpPr/>
          <p:nvPr/>
        </p:nvSpPr>
        <p:spPr>
          <a:xfrm>
            <a:off x="822960" y="3931920"/>
            <a:ext cx="10561320" cy="594360"/>
          </a:xfrm>
          <a:prstGeom prst="roundRect">
            <a:avLst>
              <a:gd name="adj" fmla="val 12308"/>
            </a:avLst>
          </a:prstGeom>
          <a:solidFill>
            <a:srgbClr val="111827"/>
          </a:solidFill>
          <a:ln w="12700">
            <a:solidFill>
              <a:srgbClr val="334155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1051560" y="4050792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D4AF37"/>
                </a:solidFill>
              </a:rPr>
              <a:t>İnşacılık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3246120" y="4041648"/>
            <a:ext cx="7818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F8FAFC"/>
                </a:solidFill>
              </a:rPr>
              <a:t>1979 sonrası kimlikler, tehdit algısı ve “direniş” söylemi stratejiyi şekillendirir.</a:t>
            </a:r>
            <a:endParaRPr lang="en-US" sz="1230" dirty="0"/>
          </a:p>
        </p:txBody>
      </p:sp>
      <p:sp>
        <p:nvSpPr>
          <p:cNvPr id="19" name="Shape 17"/>
          <p:cNvSpPr/>
          <p:nvPr/>
        </p:nvSpPr>
        <p:spPr>
          <a:xfrm>
            <a:off x="822960" y="4800600"/>
            <a:ext cx="10561320" cy="594360"/>
          </a:xfrm>
          <a:prstGeom prst="roundRect">
            <a:avLst>
              <a:gd name="adj" fmla="val 12308"/>
            </a:avLst>
          </a:prstGeom>
          <a:solidFill>
            <a:srgbClr val="0F172A"/>
          </a:solidFill>
          <a:ln w="12700">
            <a:solidFill>
              <a:srgbClr val="334155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1051560" y="4919472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CA5A5"/>
                </a:solidFill>
              </a:rPr>
              <a:t>Liberal kurumsalcılık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3246120" y="4910328"/>
            <a:ext cx="7818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F8FAFC"/>
                </a:solidFill>
              </a:rPr>
              <a:t>JCPOA denetimle güvensizliği yönetmeye çalıştı; iç siyaset kurumsal uzlaşmayı kırdı.</a:t>
            </a:r>
            <a:endParaRPr lang="en-US" sz="1230" dirty="0"/>
          </a:p>
        </p:txBody>
      </p:sp>
      <p:sp>
        <p:nvSpPr>
          <p:cNvPr id="22" name="Text 20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3" name="Text 21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Kaynaklar: Waltz; Mearsheimer; Buzan &amp; Wæver; Jervis; Keohane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 haftanın araştırma sorusu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5"/>
          <p:cNvSpPr/>
          <p:nvPr/>
        </p:nvSpPr>
        <p:spPr>
          <a:xfrm>
            <a:off x="731520" y="1325880"/>
            <a:ext cx="10698480" cy="777240"/>
          </a:xfrm>
          <a:prstGeom prst="rect">
            <a:avLst/>
          </a:prstGeom>
          <a:noFill/>
          <a:ln/>
        </p:spPr>
        <p:txBody>
          <a:bodyPr wrap="square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8FAFC"/>
                </a:solidFill>
              </a:rPr>
              <a:t>İran, 2003 sonrasında nasıl ABD ve İsrail için bölgesel ölçekte başlıca stratejik meydan okuyucu hâline geldi?</a:t>
            </a:r>
            <a:endParaRPr lang="en-US" sz="2600" dirty="0"/>
          </a:p>
        </p:txBody>
      </p:sp>
      <p:sp>
        <p:nvSpPr>
          <p:cNvPr id="8" name="Shape 6"/>
          <p:cNvSpPr/>
          <p:nvPr/>
        </p:nvSpPr>
        <p:spPr>
          <a:xfrm>
            <a:off x="777240" y="2743200"/>
            <a:ext cx="3337560" cy="1920240"/>
          </a:xfrm>
          <a:prstGeom prst="roundRect">
            <a:avLst>
              <a:gd name="adj" fmla="val 3810"/>
            </a:avLst>
          </a:prstGeom>
          <a:solidFill>
            <a:srgbClr val="172033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978408" y="2971800"/>
            <a:ext cx="384048" cy="384048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463040" y="2907792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AF37"/>
                </a:solidFill>
              </a:rPr>
              <a:t>Güç boşluğu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051560" y="3493008"/>
            <a:ext cx="2816352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CBD5E1"/>
                </a:solidFill>
              </a:rPr>
              <a:t>Irak işgali, Şii siyasetinin yükselişi ve İran’ın stratejik derinliği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4572000" y="2743200"/>
            <a:ext cx="3337560" cy="1920240"/>
          </a:xfrm>
          <a:prstGeom prst="roundRect">
            <a:avLst>
              <a:gd name="adj" fmla="val 3810"/>
            </a:avLst>
          </a:prstGeom>
          <a:solidFill>
            <a:srgbClr val="172033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4773168" y="2971800"/>
            <a:ext cx="384048" cy="384048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257800" y="2907792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AF37"/>
                </a:solidFill>
              </a:rPr>
              <a:t>Nükleer dosya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846320" y="3493008"/>
            <a:ext cx="2816352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CBD5E1"/>
                </a:solidFill>
              </a:rPr>
              <a:t>Kriz, müzakere, JCPOA, geri çekilme ve teknik hızlanma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8366760" y="2743200"/>
            <a:ext cx="3337560" cy="1920240"/>
          </a:xfrm>
          <a:prstGeom prst="roundRect">
            <a:avLst>
              <a:gd name="adj" fmla="val 3810"/>
            </a:avLst>
          </a:prstGeom>
          <a:solidFill>
            <a:srgbClr val="172033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8567928" y="2971800"/>
            <a:ext cx="384048" cy="384048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052560" y="2907792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D4AF37"/>
                </a:solidFill>
              </a:rPr>
              <a:t>Bölgeselleşme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8641080" y="3493008"/>
            <a:ext cx="2816352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CBD5E1"/>
                </a:solidFill>
              </a:rPr>
              <a:t>Gölge savaş, vekil aktörler, deniz güvenliği ve caydırıcılık</a:t>
            </a:r>
            <a:endParaRPr lang="en-US" sz="1320" dirty="0"/>
          </a:p>
        </p:txBody>
      </p:sp>
      <p:sp>
        <p:nvSpPr>
          <p:cNvPr id="20" name="Shape 18"/>
          <p:cNvSpPr/>
          <p:nvPr/>
        </p:nvSpPr>
        <p:spPr>
          <a:xfrm>
            <a:off x="1097280" y="5623560"/>
            <a:ext cx="9966960" cy="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1" name="Shape 19"/>
          <p:cNvSpPr/>
          <p:nvPr/>
        </p:nvSpPr>
        <p:spPr>
          <a:xfrm>
            <a:off x="1024128" y="5550408"/>
            <a:ext cx="146304" cy="146304"/>
          </a:xfrm>
          <a:prstGeom prst="ellipse">
            <a:avLst/>
          </a:prstGeom>
          <a:solidFill>
            <a:srgbClr val="B91C1C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20"/>
          <p:cNvSpPr/>
          <p:nvPr/>
        </p:nvSpPr>
        <p:spPr>
          <a:xfrm>
            <a:off x="777240" y="525780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2003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594360" y="580644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Irak işgali</a:t>
            </a:r>
            <a:endParaRPr lang="en-US" sz="720" dirty="0"/>
          </a:p>
        </p:txBody>
      </p:sp>
      <p:sp>
        <p:nvSpPr>
          <p:cNvPr id="24" name="Shape 22"/>
          <p:cNvSpPr/>
          <p:nvPr/>
        </p:nvSpPr>
        <p:spPr>
          <a:xfrm>
            <a:off x="3515868" y="555040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5" name="Text 23"/>
          <p:cNvSpPr/>
          <p:nvPr/>
        </p:nvSpPr>
        <p:spPr>
          <a:xfrm>
            <a:off x="3268980" y="525780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2015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3086100" y="580644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JCPOA</a:t>
            </a:r>
            <a:endParaRPr lang="en-US" sz="720" dirty="0"/>
          </a:p>
        </p:txBody>
      </p:sp>
      <p:sp>
        <p:nvSpPr>
          <p:cNvPr id="27" name="Shape 25"/>
          <p:cNvSpPr/>
          <p:nvPr/>
        </p:nvSpPr>
        <p:spPr>
          <a:xfrm>
            <a:off x="6007608" y="555040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8" name="Text 26"/>
          <p:cNvSpPr/>
          <p:nvPr/>
        </p:nvSpPr>
        <p:spPr>
          <a:xfrm>
            <a:off x="5760720" y="525780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2018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5577840" y="580644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ABD çekilir</a:t>
            </a:r>
            <a:endParaRPr lang="en-US" sz="720" dirty="0"/>
          </a:p>
        </p:txBody>
      </p:sp>
      <p:sp>
        <p:nvSpPr>
          <p:cNvPr id="30" name="Shape 28"/>
          <p:cNvSpPr/>
          <p:nvPr/>
        </p:nvSpPr>
        <p:spPr>
          <a:xfrm>
            <a:off x="8499348" y="555040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1" name="Text 29"/>
          <p:cNvSpPr/>
          <p:nvPr/>
        </p:nvSpPr>
        <p:spPr>
          <a:xfrm>
            <a:off x="8252460" y="525780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2020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8069580" y="580644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Süleymani</a:t>
            </a:r>
            <a:endParaRPr lang="en-US" sz="720" dirty="0"/>
          </a:p>
        </p:txBody>
      </p:sp>
      <p:sp>
        <p:nvSpPr>
          <p:cNvPr id="33" name="Shape 31"/>
          <p:cNvSpPr/>
          <p:nvPr/>
        </p:nvSpPr>
        <p:spPr>
          <a:xfrm>
            <a:off x="10991088" y="555040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4" name="Text 32"/>
          <p:cNvSpPr/>
          <p:nvPr/>
        </p:nvSpPr>
        <p:spPr>
          <a:xfrm>
            <a:off x="10744200" y="525780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2023–24</a:t>
            </a:r>
            <a:endParaRPr lang="en-US" sz="850" dirty="0"/>
          </a:p>
        </p:txBody>
      </p:sp>
      <p:sp>
        <p:nvSpPr>
          <p:cNvPr id="35" name="Text 33"/>
          <p:cNvSpPr/>
          <p:nvPr/>
        </p:nvSpPr>
        <p:spPr>
          <a:xfrm>
            <a:off x="10561320" y="580644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Gazze/Red Sea</a:t>
            </a:r>
            <a:endParaRPr lang="en-US" sz="720" dirty="0"/>
          </a:p>
        </p:txBody>
      </p:sp>
      <p:sp>
        <p:nvSpPr>
          <p:cNvPr id="36" name="Text 34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Sentez: 2003’ten 2024’e krizi taşıyan zincir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2103120" y="3154680"/>
            <a:ext cx="548640" cy="0"/>
          </a:xfrm>
          <a:prstGeom prst="line">
            <a:avLst/>
          </a:prstGeom>
          <a:noFill/>
          <a:ln w="15240">
            <a:solidFill>
              <a:srgbClr val="64748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8" name="Shape 6"/>
          <p:cNvSpPr/>
          <p:nvPr/>
        </p:nvSpPr>
        <p:spPr>
          <a:xfrm>
            <a:off x="4023360" y="3154680"/>
            <a:ext cx="548640" cy="0"/>
          </a:xfrm>
          <a:prstGeom prst="line">
            <a:avLst/>
          </a:prstGeom>
          <a:noFill/>
          <a:ln w="15240">
            <a:solidFill>
              <a:srgbClr val="64748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9" name="Shape 7"/>
          <p:cNvSpPr/>
          <p:nvPr/>
        </p:nvSpPr>
        <p:spPr>
          <a:xfrm>
            <a:off x="5943600" y="3154680"/>
            <a:ext cx="548640" cy="0"/>
          </a:xfrm>
          <a:prstGeom prst="line">
            <a:avLst/>
          </a:prstGeom>
          <a:noFill/>
          <a:ln w="15240">
            <a:solidFill>
              <a:srgbClr val="64748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0" name="Shape 8"/>
          <p:cNvSpPr/>
          <p:nvPr/>
        </p:nvSpPr>
        <p:spPr>
          <a:xfrm>
            <a:off x="7863840" y="3154680"/>
            <a:ext cx="548640" cy="0"/>
          </a:xfrm>
          <a:prstGeom prst="line">
            <a:avLst/>
          </a:prstGeom>
          <a:noFill/>
          <a:ln w="15240">
            <a:solidFill>
              <a:srgbClr val="64748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1" name="Shape 9"/>
          <p:cNvSpPr/>
          <p:nvPr/>
        </p:nvSpPr>
        <p:spPr>
          <a:xfrm>
            <a:off x="9784080" y="3154680"/>
            <a:ext cx="548640" cy="0"/>
          </a:xfrm>
          <a:prstGeom prst="line">
            <a:avLst/>
          </a:prstGeom>
          <a:noFill/>
          <a:ln w="15240">
            <a:solidFill>
              <a:srgbClr val="64748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2" name="Shape 10"/>
          <p:cNvSpPr/>
          <p:nvPr/>
        </p:nvSpPr>
        <p:spPr>
          <a:xfrm>
            <a:off x="822960" y="2834640"/>
            <a:ext cx="1417320" cy="914400"/>
          </a:xfrm>
          <a:prstGeom prst="roundRect">
            <a:avLst>
              <a:gd name="adj" fmla="val 8000"/>
            </a:avLst>
          </a:prstGeom>
          <a:solidFill>
            <a:srgbClr val="B91C1C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960120" y="2971800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2003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932688" y="3337560"/>
            <a:ext cx="11978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8FAFC"/>
                </a:solidFill>
              </a:rPr>
              <a:t>Irak işgali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2743200" y="2834640"/>
            <a:ext cx="1417320" cy="914400"/>
          </a:xfrm>
          <a:prstGeom prst="roundRect">
            <a:avLst>
              <a:gd name="adj" fmla="val 8000"/>
            </a:avLst>
          </a:prstGeom>
          <a:solidFill>
            <a:srgbClr val="111827"/>
          </a:solidFill>
          <a:ln w="12700">
            <a:solidFill>
              <a:srgbClr val="D4AF37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2880360" y="2971800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</a:rPr>
              <a:t>2005–11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2852928" y="3337560"/>
            <a:ext cx="11978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8FAFC"/>
                </a:solidFill>
              </a:rPr>
              <a:t>İran nüfuzu</a:t>
            </a:r>
            <a:endParaRPr lang="en-US" sz="860" dirty="0"/>
          </a:p>
        </p:txBody>
      </p:sp>
      <p:sp>
        <p:nvSpPr>
          <p:cNvPr id="18" name="Shape 16"/>
          <p:cNvSpPr/>
          <p:nvPr/>
        </p:nvSpPr>
        <p:spPr>
          <a:xfrm>
            <a:off x="4663440" y="2834640"/>
            <a:ext cx="1417320" cy="914400"/>
          </a:xfrm>
          <a:prstGeom prst="roundRect">
            <a:avLst>
              <a:gd name="adj" fmla="val 8000"/>
            </a:avLst>
          </a:prstGeom>
          <a:solidFill>
            <a:srgbClr val="111827"/>
          </a:solidFill>
          <a:ln w="12700">
            <a:solidFill>
              <a:srgbClr val="D4AF37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7"/>
          <p:cNvSpPr/>
          <p:nvPr/>
        </p:nvSpPr>
        <p:spPr>
          <a:xfrm>
            <a:off x="4800600" y="2971800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</a:rPr>
              <a:t>2015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4773168" y="3337560"/>
            <a:ext cx="11978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8FAFC"/>
                </a:solidFill>
              </a:rPr>
              <a:t>JCPOA</a:t>
            </a:r>
            <a:endParaRPr lang="en-US" sz="860" dirty="0"/>
          </a:p>
        </p:txBody>
      </p:sp>
      <p:sp>
        <p:nvSpPr>
          <p:cNvPr id="21" name="Shape 19"/>
          <p:cNvSpPr/>
          <p:nvPr/>
        </p:nvSpPr>
        <p:spPr>
          <a:xfrm>
            <a:off x="6583680" y="2834640"/>
            <a:ext cx="1417320" cy="914400"/>
          </a:xfrm>
          <a:prstGeom prst="roundRect">
            <a:avLst>
              <a:gd name="adj" fmla="val 8000"/>
            </a:avLst>
          </a:prstGeom>
          <a:solidFill>
            <a:srgbClr val="111827"/>
          </a:solidFill>
          <a:ln w="12700">
            <a:solidFill>
              <a:srgbClr val="D4AF37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20"/>
          <p:cNvSpPr/>
          <p:nvPr/>
        </p:nvSpPr>
        <p:spPr>
          <a:xfrm>
            <a:off x="6720840" y="2971800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</a:rPr>
              <a:t>2018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6693408" y="3337560"/>
            <a:ext cx="11978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8FAFC"/>
                </a:solidFill>
              </a:rPr>
              <a:t>ABD çekilişi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8503920" y="2834640"/>
            <a:ext cx="1417320" cy="914400"/>
          </a:xfrm>
          <a:prstGeom prst="roundRect">
            <a:avLst>
              <a:gd name="adj" fmla="val 8000"/>
            </a:avLst>
          </a:prstGeom>
          <a:solidFill>
            <a:srgbClr val="111827"/>
          </a:solidFill>
          <a:ln w="12700">
            <a:solidFill>
              <a:srgbClr val="D4AF37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5" name="Text 23"/>
          <p:cNvSpPr/>
          <p:nvPr/>
        </p:nvSpPr>
        <p:spPr>
          <a:xfrm>
            <a:off x="8641080" y="2971800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</a:rPr>
              <a:t>2020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8613648" y="3337560"/>
            <a:ext cx="11978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8FAFC"/>
                </a:solidFill>
              </a:rPr>
              <a:t>Süleymani</a:t>
            </a:r>
            <a:endParaRPr lang="en-US" sz="860" dirty="0"/>
          </a:p>
        </p:txBody>
      </p:sp>
      <p:sp>
        <p:nvSpPr>
          <p:cNvPr id="27" name="Shape 25"/>
          <p:cNvSpPr/>
          <p:nvPr/>
        </p:nvSpPr>
        <p:spPr>
          <a:xfrm>
            <a:off x="10424160" y="2834640"/>
            <a:ext cx="1417320" cy="914400"/>
          </a:xfrm>
          <a:prstGeom prst="roundRect">
            <a:avLst>
              <a:gd name="adj" fmla="val 8000"/>
            </a:avLst>
          </a:prstGeom>
          <a:solidFill>
            <a:srgbClr val="111827"/>
          </a:solidFill>
          <a:ln w="12700">
            <a:solidFill>
              <a:srgbClr val="D4AF37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8" name="Text 26"/>
          <p:cNvSpPr/>
          <p:nvPr/>
        </p:nvSpPr>
        <p:spPr>
          <a:xfrm>
            <a:off x="10561320" y="2971800"/>
            <a:ext cx="114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</a:rPr>
              <a:t>2023–24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10533888" y="3337560"/>
            <a:ext cx="11978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60" dirty="0">
                <a:solidFill>
                  <a:srgbClr val="F8FAFC"/>
                </a:solidFill>
              </a:rPr>
              <a:t>Bölgesel yayılma</a:t>
            </a:r>
            <a:endParaRPr lang="en-US" sz="860" dirty="0"/>
          </a:p>
        </p:txBody>
      </p:sp>
      <p:sp>
        <p:nvSpPr>
          <p:cNvPr id="30" name="Shape 28"/>
          <p:cNvSpPr/>
          <p:nvPr/>
        </p:nvSpPr>
        <p:spPr>
          <a:xfrm>
            <a:off x="1097280" y="1417320"/>
            <a:ext cx="9966960" cy="868680"/>
          </a:xfrm>
          <a:prstGeom prst="roundRect">
            <a:avLst>
              <a:gd name="adj" fmla="val 8421"/>
            </a:avLst>
          </a:prstGeom>
          <a:solidFill>
            <a:srgbClr val="0F172A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1" name="Text 29"/>
          <p:cNvSpPr/>
          <p:nvPr/>
        </p:nvSpPr>
        <p:spPr>
          <a:xfrm>
            <a:off x="1280160" y="1554480"/>
            <a:ext cx="9601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4AF37"/>
                </a:solidFill>
              </a:rPr>
              <a:t>ANA ARGÜMAN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1280160" y="1856232"/>
            <a:ext cx="9601200" cy="30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Bu süreç tek bir nedene indirgenemez: bölgesel güç dengesi, nükleer teknoloji, yaptırım siyaseti, kimlik ve vekil ağlar birbirini besledi.</a:t>
            </a:r>
            <a:endParaRPr lang="en-US" sz="1220" dirty="0"/>
          </a:p>
        </p:txBody>
      </p:sp>
      <p:sp>
        <p:nvSpPr>
          <p:cNvPr id="33" name="Shape 31"/>
          <p:cNvSpPr/>
          <p:nvPr/>
        </p:nvSpPr>
        <p:spPr>
          <a:xfrm>
            <a:off x="1097280" y="4800600"/>
            <a:ext cx="9966960" cy="868680"/>
          </a:xfrm>
          <a:prstGeom prst="roundRect">
            <a:avLst>
              <a:gd name="adj" fmla="val 8421"/>
            </a:avLst>
          </a:prstGeom>
          <a:solidFill>
            <a:srgbClr val="0F172A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4" name="Text 32"/>
          <p:cNvSpPr/>
          <p:nvPr/>
        </p:nvSpPr>
        <p:spPr>
          <a:xfrm>
            <a:off x="1280160" y="4937760"/>
            <a:ext cx="9601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</a:rPr>
              <a:t>2024’E GELİRKEN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1280160" y="5239512"/>
            <a:ext cx="9601200" cy="3017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İran-ABD ilişkileri artık sadece ikili ilişki değil; İsrail, Körfez, Irak, Suriye, Lübnan, Yemen ve deniz yollarını içeren çok cepheli bir güvenlik kompleksidir.</a:t>
            </a:r>
            <a:endParaRPr lang="en-US" sz="1220" dirty="0"/>
          </a:p>
        </p:txBody>
      </p:sp>
      <p:sp>
        <p:nvSpPr>
          <p:cNvPr id="36" name="Text 34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Seminer tartışması: öğrenciler için sorular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5"/>
          <p:cNvSpPr/>
          <p:nvPr/>
        </p:nvSpPr>
        <p:spPr>
          <a:xfrm>
            <a:off x="868680" y="1408176"/>
            <a:ext cx="384048" cy="384048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1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417320" y="1408176"/>
            <a:ext cx="9692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20" dirty="0">
                <a:solidFill>
                  <a:srgbClr val="F8FAFC"/>
                </a:solidFill>
              </a:rPr>
              <a:t>ABD’nin 2003 Irak işgali İran’ı zayıflatmak yerine güçlendirdi mi?</a:t>
            </a:r>
            <a:endParaRPr lang="en-US" sz="1620" dirty="0"/>
          </a:p>
        </p:txBody>
      </p:sp>
      <p:sp>
        <p:nvSpPr>
          <p:cNvPr id="9" name="Text 7"/>
          <p:cNvSpPr/>
          <p:nvPr/>
        </p:nvSpPr>
        <p:spPr>
          <a:xfrm>
            <a:off x="868680" y="2340864"/>
            <a:ext cx="384048" cy="384048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1726"/>
                </a:solidFill>
              </a:rPr>
              <a:t>2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17320" y="2340864"/>
            <a:ext cx="9692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20" dirty="0">
                <a:solidFill>
                  <a:srgbClr val="F8FAFC"/>
                </a:solidFill>
              </a:rPr>
              <a:t>JCPOA bir başarı mıydı, yoksa krizi erteleyen geçici bir düzenleme mi?</a:t>
            </a:r>
            <a:endParaRPr lang="en-US" sz="1620" dirty="0"/>
          </a:p>
        </p:txBody>
      </p:sp>
      <p:sp>
        <p:nvSpPr>
          <p:cNvPr id="11" name="Text 9"/>
          <p:cNvSpPr/>
          <p:nvPr/>
        </p:nvSpPr>
        <p:spPr>
          <a:xfrm>
            <a:off x="868680" y="3273552"/>
            <a:ext cx="384048" cy="384048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3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417320" y="3273552"/>
            <a:ext cx="9692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20" dirty="0">
                <a:solidFill>
                  <a:srgbClr val="F8FAFC"/>
                </a:solidFill>
              </a:rPr>
              <a:t>Yaptırımlar İran davranışını değiştirdi mi, yoksa daha riskli stratejileri teşvik mi etti?</a:t>
            </a:r>
            <a:endParaRPr lang="en-US" sz="1620" dirty="0"/>
          </a:p>
        </p:txBody>
      </p:sp>
      <p:sp>
        <p:nvSpPr>
          <p:cNvPr id="13" name="Text 11"/>
          <p:cNvSpPr/>
          <p:nvPr/>
        </p:nvSpPr>
        <p:spPr>
          <a:xfrm>
            <a:off x="868680" y="4206240"/>
            <a:ext cx="384048" cy="384048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1726"/>
                </a:solidFill>
              </a:rPr>
              <a:t>4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417320" y="4206240"/>
            <a:ext cx="9692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20" dirty="0">
                <a:solidFill>
                  <a:srgbClr val="F8FAFC"/>
                </a:solidFill>
              </a:rPr>
              <a:t>Vekil aktörler İran’ın savunma aracı mı, yoksa bölgesel istikrarsızlığın ana nedeni mi?</a:t>
            </a:r>
            <a:endParaRPr lang="en-US" sz="1620" dirty="0"/>
          </a:p>
        </p:txBody>
      </p:sp>
      <p:sp>
        <p:nvSpPr>
          <p:cNvPr id="15" name="Text 13"/>
          <p:cNvSpPr/>
          <p:nvPr/>
        </p:nvSpPr>
        <p:spPr>
          <a:xfrm>
            <a:off x="868680" y="5138928"/>
            <a:ext cx="384048" cy="384048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5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417320" y="5138928"/>
            <a:ext cx="9692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20" dirty="0">
                <a:solidFill>
                  <a:srgbClr val="F8FAFC"/>
                </a:solidFill>
              </a:rPr>
              <a:t>2023–2024 Gazze ve Kızıldeniz krizleri İran-ABD çatışmasını nasıl dönüştürdü?</a:t>
            </a:r>
            <a:endParaRPr lang="en-US" sz="1620" dirty="0"/>
          </a:p>
        </p:txBody>
      </p:sp>
      <p:sp>
        <p:nvSpPr>
          <p:cNvPr id="17" name="Text 15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KAYNAKÇA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Seçilmiş kaynakça ve görsel kredileri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5"/>
          <p:cNvSpPr/>
          <p:nvPr/>
        </p:nvSpPr>
        <p:spPr>
          <a:xfrm>
            <a:off x="777240" y="1325880"/>
            <a:ext cx="10744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F8FAFC"/>
                </a:solidFill>
              </a:rPr>
              <a:t>• IAEA. (2024). Verification and monitoring in Iran, GOV/2024/61; IAEA Iran chronology.</a:t>
            </a:r>
            <a:endParaRPr lang="en-US" sz="1260" dirty="0"/>
          </a:p>
        </p:txBody>
      </p:sp>
      <p:sp>
        <p:nvSpPr>
          <p:cNvPr id="8" name="Text 6"/>
          <p:cNvSpPr/>
          <p:nvPr/>
        </p:nvSpPr>
        <p:spPr>
          <a:xfrm>
            <a:off x="777240" y="1984248"/>
            <a:ext cx="10744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F8FAFC"/>
                </a:solidFill>
              </a:rPr>
              <a:t>• Congressional Research Service. Iran: Background and U.S. Policy; Iran’s Nuclear Program.</a:t>
            </a:r>
            <a:endParaRPr lang="en-US" sz="1260" dirty="0"/>
          </a:p>
        </p:txBody>
      </p:sp>
      <p:sp>
        <p:nvSpPr>
          <p:cNvPr id="9" name="Text 7"/>
          <p:cNvSpPr/>
          <p:nvPr/>
        </p:nvSpPr>
        <p:spPr>
          <a:xfrm>
            <a:off x="777240" y="2642616"/>
            <a:ext cx="10744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F8FAFC"/>
                </a:solidFill>
              </a:rPr>
              <a:t>• Arms Control Association. The Status of Iran’s Nuclear Program; Nuclear Diplomacy Timeline.</a:t>
            </a:r>
            <a:endParaRPr lang="en-US" sz="1260" dirty="0"/>
          </a:p>
        </p:txBody>
      </p:sp>
      <p:sp>
        <p:nvSpPr>
          <p:cNvPr id="10" name="Text 8"/>
          <p:cNvSpPr/>
          <p:nvPr/>
        </p:nvSpPr>
        <p:spPr>
          <a:xfrm>
            <a:off x="777240" y="3300984"/>
            <a:ext cx="10744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F8FAFC"/>
                </a:solidFill>
              </a:rPr>
              <a:t>• International Crisis Group. U.S. Maximum Pressure Meets Iranian Maximum Pressure; Iran reports.</a:t>
            </a:r>
            <a:endParaRPr lang="en-US" sz="1260" dirty="0"/>
          </a:p>
        </p:txBody>
      </p:sp>
      <p:sp>
        <p:nvSpPr>
          <p:cNvPr id="11" name="Text 9"/>
          <p:cNvSpPr/>
          <p:nvPr/>
        </p:nvSpPr>
        <p:spPr>
          <a:xfrm>
            <a:off x="777240" y="3959352"/>
            <a:ext cx="10744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F8FAFC"/>
                </a:solidFill>
              </a:rPr>
              <a:t>• Takeyh, R. Guardians of the Revolution; Pollack, K. The Persian Puzzle.</a:t>
            </a:r>
            <a:endParaRPr lang="en-US" sz="1260" dirty="0"/>
          </a:p>
        </p:txBody>
      </p:sp>
      <p:sp>
        <p:nvSpPr>
          <p:cNvPr id="12" name="Text 10"/>
          <p:cNvSpPr/>
          <p:nvPr/>
        </p:nvSpPr>
        <p:spPr>
          <a:xfrm>
            <a:off x="777240" y="4617720"/>
            <a:ext cx="10744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F8FAFC"/>
                </a:solidFill>
              </a:rPr>
              <a:t>• Waltz, K.; Mearsheimer, J.; Jervis, R.; Buzan, B. &amp; Wæver, O. — theoretical frames.</a:t>
            </a:r>
            <a:endParaRPr lang="en-US" sz="1260" dirty="0"/>
          </a:p>
        </p:txBody>
      </p:sp>
      <p:sp>
        <p:nvSpPr>
          <p:cNvPr id="13" name="Text 11"/>
          <p:cNvSpPr/>
          <p:nvPr/>
        </p:nvSpPr>
        <p:spPr>
          <a:xfrm>
            <a:off x="777240" y="5276088"/>
            <a:ext cx="107442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F8FAFC"/>
                </a:solidFill>
              </a:rPr>
              <a:t>• Images: Wikimedia Commons / U.S. Department of State / U.S. Navy / Planet Labs-Middlebury / Fars / Hamed Saber.</a:t>
            </a:r>
            <a:endParaRPr lang="en-US" sz="1260" dirty="0"/>
          </a:p>
        </p:txBody>
      </p:sp>
      <p:sp>
        <p:nvSpPr>
          <p:cNvPr id="14" name="Shape 12"/>
          <p:cNvSpPr/>
          <p:nvPr/>
        </p:nvSpPr>
        <p:spPr>
          <a:xfrm>
            <a:off x="914400" y="5806440"/>
            <a:ext cx="10332720" cy="502920"/>
          </a:xfrm>
          <a:prstGeom prst="roundRect">
            <a:avLst>
              <a:gd name="adj" fmla="val 14545"/>
            </a:avLst>
          </a:prstGeom>
          <a:solidFill>
            <a:srgbClr val="0F172A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3"/>
          <p:cNvSpPr/>
          <p:nvPr/>
        </p:nvSpPr>
        <p:spPr>
          <a:xfrm>
            <a:off x="1097280" y="5943600"/>
            <a:ext cx="9966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4AF37"/>
                </a:solidFill>
              </a:rPr>
              <a:t>NOT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097280" y="6245352"/>
            <a:ext cx="9966960" cy="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Güncel ve teknik verilerde IAEA raporları esas alınmalı; haber kaynakları yalnızca olay kronolojisi ve bağlam için kullanılmalıdır.</a:t>
            </a:r>
            <a:endParaRPr lang="en-US" sz="1220" dirty="0"/>
          </a:p>
        </p:txBody>
      </p:sp>
      <p:sp>
        <p:nvSpPr>
          <p:cNvPr id="17" name="Text 15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2003: ABD müdahalesinin beklenmeyen sonucu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685800" y="1325880"/>
            <a:ext cx="4480560" cy="1325880"/>
          </a:xfrm>
          <a:prstGeom prst="roundRect">
            <a:avLst>
              <a:gd name="adj" fmla="val 5517"/>
            </a:avLst>
          </a:prstGeom>
          <a:solidFill>
            <a:srgbClr val="0F172A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868680" y="146304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4AF37"/>
                </a:solidFill>
              </a:rPr>
              <a:t>ANA TEZ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868680" y="1764792"/>
            <a:ext cx="4114800" cy="7589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Saddam Hüseyin rejiminin devrilmesi, İran’ın en önemli bölgesel rakibini ortadan kaldırdı ve Irak’ta yeni bir nüfuz alanı açtı.</a:t>
            </a:r>
            <a:endParaRPr lang="en-US" sz="1220" dirty="0"/>
          </a:p>
        </p:txBody>
      </p:sp>
      <p:sp>
        <p:nvSpPr>
          <p:cNvPr id="10" name="Shape 8"/>
          <p:cNvSpPr/>
          <p:nvPr/>
        </p:nvSpPr>
        <p:spPr>
          <a:xfrm>
            <a:off x="5486400" y="1325880"/>
            <a:ext cx="5989320" cy="4343400"/>
          </a:xfrm>
          <a:prstGeom prst="roundRect">
            <a:avLst>
              <a:gd name="adj" fmla="val 1684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5806440" y="1691640"/>
            <a:ext cx="329184" cy="329184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1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263640" y="167335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8FAFC"/>
                </a:solidFill>
              </a:rPr>
              <a:t>ABD işgali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8229600" y="1673352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CBD5E1"/>
                </a:solidFill>
              </a:rPr>
              <a:t>Irak devlet kapasitesinin çöküşü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971032" y="2075688"/>
            <a:ext cx="0" cy="347472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3"/>
          <p:cNvSpPr/>
          <p:nvPr/>
        </p:nvSpPr>
        <p:spPr>
          <a:xfrm>
            <a:off x="5806440" y="2560320"/>
            <a:ext cx="329184" cy="329184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E1726"/>
                </a:solidFill>
              </a:rPr>
              <a:t>2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6263640" y="254203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8FAFC"/>
                </a:solidFill>
              </a:rPr>
              <a:t>Rejim değişimi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8229600" y="2542032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CBD5E1"/>
                </a:solidFill>
              </a:rPr>
              <a:t>Şii partilerin güç kazanması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971032" y="2944368"/>
            <a:ext cx="0" cy="347472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7"/>
          <p:cNvSpPr/>
          <p:nvPr/>
        </p:nvSpPr>
        <p:spPr>
          <a:xfrm>
            <a:off x="5806440" y="3429000"/>
            <a:ext cx="329184" cy="329184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E1726"/>
                </a:solidFill>
              </a:rPr>
              <a:t>3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263640" y="341071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8FAFC"/>
                </a:solidFill>
              </a:rPr>
              <a:t>Güç boşluğu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8229600" y="3410712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CBD5E1"/>
                </a:solidFill>
              </a:rPr>
              <a:t>Milis ağlarının yükselişi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5971032" y="3813048"/>
            <a:ext cx="0" cy="347472"/>
          </a:xfrm>
          <a:prstGeom prst="line">
            <a:avLst/>
          </a:prstGeom>
          <a:noFill/>
          <a:ln w="12700">
            <a:solidFill>
              <a:srgbClr val="64748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23" name="Text 21"/>
          <p:cNvSpPr/>
          <p:nvPr/>
        </p:nvSpPr>
        <p:spPr>
          <a:xfrm>
            <a:off x="5806440" y="4297680"/>
            <a:ext cx="329184" cy="329184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E1726"/>
                </a:solidFill>
              </a:rPr>
              <a:t>4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6263640" y="427939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8FAFC"/>
                </a:solidFill>
              </a:rPr>
              <a:t>Stratejik sonuç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8229600" y="4279392"/>
            <a:ext cx="2651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CBD5E1"/>
                </a:solidFill>
              </a:rPr>
              <a:t>İran’ın batı sınırında derinlik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777240" y="2971800"/>
            <a:ext cx="4251960" cy="24231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46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ABD’nin güvenlik hedefi: Irak’ta rejim değişimi ve terörle mücadele</a:t>
            </a:r>
            <a:endParaRPr lang="en-US" sz="1460" dirty="0"/>
          </a:p>
          <a:p>
            <a:pPr marL="152400" indent="-152400">
              <a:buSzPct val="100000"/>
              <a:buChar char="•"/>
            </a:pPr>
            <a:r>
              <a:rPr lang="en-US" sz="146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 açısından fırsat: Irak’ta dost/uyumlu siyasal aktörlerle etki alanı</a:t>
            </a:r>
            <a:endParaRPr lang="en-US" sz="1460" dirty="0"/>
          </a:p>
          <a:p>
            <a:pPr marL="152400" indent="-152400">
              <a:buSzPct val="100000"/>
              <a:buChar char="•"/>
            </a:pPr>
            <a:r>
              <a:rPr lang="en-US" sz="146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Bölgesel sonuç: İran’ın çevrelenmesi yerine İran’ın stratejik manevra alanının genişlemesi</a:t>
            </a:r>
            <a:endParaRPr lang="en-US" sz="1460" dirty="0"/>
          </a:p>
        </p:txBody>
      </p:sp>
      <p:sp>
        <p:nvSpPr>
          <p:cNvPr id="27" name="Text 25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8" name="Text 26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Kaynak: CRS; Pollack; Takeyh</a:t>
            </a:r>
            <a:endParaRPr 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İran’ın bölgesel etkisi: “stratejik derinlik”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3_assets/proxy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1543622"/>
            <a:ext cx="5669280" cy="3862197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537960" y="1325880"/>
            <a:ext cx="4983480" cy="4297680"/>
          </a:xfrm>
          <a:prstGeom prst="roundRect">
            <a:avLst>
              <a:gd name="adj" fmla="val 1702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6812280" y="1627632"/>
            <a:ext cx="4297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D4AF37"/>
                </a:solidFill>
              </a:rPr>
              <a:t>Sadece coğrafi yayılma değil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6812280" y="2148840"/>
            <a:ext cx="4343400" cy="2286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4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İran, konvansiyonel zayıflığını asimetrik ağlarla telafi etti.</a:t>
            </a:r>
            <a:endParaRPr lang="en-US" sz="1420" dirty="0"/>
          </a:p>
          <a:p>
            <a:pPr marL="152400" indent="-152400">
              <a:buSzPct val="100000"/>
              <a:buChar char="•"/>
            </a:pPr>
            <a:r>
              <a:rPr lang="en-US" sz="14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Irak, Suriye ve Lübnan kara bağlantısı; Yemen ise deniz ticareti üzerinde baskı kapasitesi sağlar.</a:t>
            </a:r>
            <a:endParaRPr lang="en-US" sz="1420" dirty="0"/>
          </a:p>
          <a:p>
            <a:pPr marL="152400" indent="-152400">
              <a:buSzPct val="100000"/>
              <a:buChar char="•"/>
            </a:pPr>
            <a:r>
              <a:rPr lang="en-US" sz="14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Vekil aktörler İran’a inkâr edilebilirlik, düşük maliyet ve esnek caydırıcılık sunar.</a:t>
            </a:r>
            <a:endParaRPr lang="en-US" sz="1420" dirty="0"/>
          </a:p>
          <a:p>
            <a:pPr marL="152400" indent="-152400">
              <a:buSzPct val="100000"/>
              <a:buChar char="•"/>
            </a:pPr>
            <a:r>
              <a:rPr lang="en-US" sz="14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 strateji ABD ve İsrail’in tehdit algısında merkezi hâle geldi.</a:t>
            </a:r>
            <a:endParaRPr lang="en-US" sz="1420" dirty="0"/>
          </a:p>
        </p:txBody>
      </p:sp>
      <p:sp>
        <p:nvSpPr>
          <p:cNvPr id="11" name="Shape 8"/>
          <p:cNvSpPr/>
          <p:nvPr/>
        </p:nvSpPr>
        <p:spPr>
          <a:xfrm>
            <a:off x="6812280" y="4663440"/>
            <a:ext cx="4297680" cy="685800"/>
          </a:xfrm>
          <a:prstGeom prst="roundRect">
            <a:avLst>
              <a:gd name="adj" fmla="val 10667"/>
            </a:avLst>
          </a:prstGeom>
          <a:solidFill>
            <a:srgbClr val="0F172A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6995160" y="4800600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</a:rPr>
              <a:t>KAVRAM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6995160" y="5102352"/>
            <a:ext cx="3931920" cy="1188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Stratejik derinlik: savunmayı sınırların ötesine taşıyarak rakibi uzak cephelerde meşgul etme mantığı.</a:t>
            </a:r>
            <a:endParaRPr lang="en-US" sz="1220" dirty="0"/>
          </a:p>
        </p:txBody>
      </p:sp>
      <p:sp>
        <p:nvSpPr>
          <p:cNvPr id="14" name="Text 11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15" name="Text 12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Görsel: Wikimedia Commons, Iran–Saudi Arabia proxy conflict map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Vekil savaşın mantığı: ileri savunma ve maliyet aktarımı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685800" y="1325880"/>
            <a:ext cx="2971800" cy="4343400"/>
          </a:xfrm>
          <a:prstGeom prst="roundRect">
            <a:avLst>
              <a:gd name="adj" fmla="val 2462"/>
            </a:avLst>
          </a:prstGeom>
          <a:solidFill>
            <a:srgbClr val="10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1005840" y="1645920"/>
            <a:ext cx="23774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94A3B8"/>
                </a:solidFill>
              </a:rPr>
              <a:t>Merkez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234440" y="2057400"/>
            <a:ext cx="1874520" cy="457200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İran devleti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051560" y="2880360"/>
            <a:ext cx="2240280" cy="457200"/>
          </a:xfrm>
          <a:prstGeom prst="rect">
            <a:avLst/>
          </a:prstGeom>
          <a:solidFill>
            <a:srgbClr val="991B1B"/>
          </a:solidFill>
          <a:ln>
            <a:solidFill>
              <a:srgbClr val="991B1B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IRGC–Quds Force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2176272" y="2560320"/>
            <a:ext cx="0" cy="274320"/>
          </a:xfrm>
          <a:prstGeom prst="line">
            <a:avLst/>
          </a:prstGeom>
          <a:noFill/>
          <a:ln w="15240">
            <a:solidFill>
              <a:srgbClr val="D4AF37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tr-TR"/>
          </a:p>
        </p:txBody>
      </p:sp>
      <p:sp>
        <p:nvSpPr>
          <p:cNvPr id="12" name="Shape 10"/>
          <p:cNvSpPr/>
          <p:nvPr/>
        </p:nvSpPr>
        <p:spPr>
          <a:xfrm>
            <a:off x="4663440" y="1508760"/>
            <a:ext cx="2743200" cy="1051560"/>
          </a:xfrm>
          <a:prstGeom prst="roundRect">
            <a:avLst>
              <a:gd name="adj" fmla="val 6957"/>
            </a:avLst>
          </a:prstGeom>
          <a:solidFill>
            <a:srgbClr val="111827"/>
          </a:solidFill>
          <a:ln w="12700">
            <a:solidFill>
              <a:srgbClr val="475569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4828032" y="1673352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8FAFC"/>
                </a:solidFill>
              </a:rPr>
              <a:t>Hizbullah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828032" y="2020824"/>
            <a:ext cx="2423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CBD5E1"/>
                </a:solidFill>
              </a:rPr>
              <a:t>Lübnan / İsrail sınırı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8138160" y="1508760"/>
            <a:ext cx="2743200" cy="1051560"/>
          </a:xfrm>
          <a:prstGeom prst="roundRect">
            <a:avLst>
              <a:gd name="adj" fmla="val 6957"/>
            </a:avLst>
          </a:prstGeom>
          <a:solidFill>
            <a:srgbClr val="111827"/>
          </a:solidFill>
          <a:ln w="12700">
            <a:solidFill>
              <a:srgbClr val="475569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8302752" y="1673352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8FAFC"/>
                </a:solidFill>
              </a:rPr>
              <a:t>Irak milisleri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8302752" y="2020824"/>
            <a:ext cx="2423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CBD5E1"/>
                </a:solidFill>
              </a:rPr>
              <a:t>Bağdat–Anbar–Erbil hattı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4663440" y="3337560"/>
            <a:ext cx="2743200" cy="1051560"/>
          </a:xfrm>
          <a:prstGeom prst="roundRect">
            <a:avLst>
              <a:gd name="adj" fmla="val 6957"/>
            </a:avLst>
          </a:prstGeom>
          <a:solidFill>
            <a:srgbClr val="111827"/>
          </a:solidFill>
          <a:ln w="12700">
            <a:solidFill>
              <a:srgbClr val="475569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7"/>
          <p:cNvSpPr/>
          <p:nvPr/>
        </p:nvSpPr>
        <p:spPr>
          <a:xfrm>
            <a:off x="4828032" y="3502152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8FAFC"/>
                </a:solidFill>
              </a:rPr>
              <a:t>Suriye rejimi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4828032" y="3849624"/>
            <a:ext cx="2423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CBD5E1"/>
                </a:solidFill>
              </a:rPr>
              <a:t>Kara köprüsü / üs erişimi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8138160" y="3337560"/>
            <a:ext cx="2743200" cy="1051560"/>
          </a:xfrm>
          <a:prstGeom prst="roundRect">
            <a:avLst>
              <a:gd name="adj" fmla="val 6957"/>
            </a:avLst>
          </a:prstGeom>
          <a:solidFill>
            <a:srgbClr val="111827"/>
          </a:solidFill>
          <a:ln w="12700">
            <a:solidFill>
              <a:srgbClr val="475569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20"/>
          <p:cNvSpPr/>
          <p:nvPr/>
        </p:nvSpPr>
        <p:spPr>
          <a:xfrm>
            <a:off x="8302752" y="3502152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8FAFC"/>
                </a:solidFill>
              </a:rPr>
              <a:t>Husiler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8302752" y="3849624"/>
            <a:ext cx="2423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CBD5E1"/>
                </a:solidFill>
              </a:rPr>
              <a:t>Kızıldeniz / Bab el-Mendeb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4389120" y="5257800"/>
            <a:ext cx="5943600" cy="658368"/>
          </a:xfrm>
          <a:prstGeom prst="roundRect">
            <a:avLst>
              <a:gd name="adj" fmla="val 11111"/>
            </a:avLst>
          </a:prstGeom>
          <a:solidFill>
            <a:srgbClr val="0F172A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5" name="Text 23"/>
          <p:cNvSpPr/>
          <p:nvPr/>
        </p:nvSpPr>
        <p:spPr>
          <a:xfrm>
            <a:off x="4572000" y="5394960"/>
            <a:ext cx="5577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4AF37"/>
                </a:solidFill>
              </a:rPr>
              <a:t>NEDEN ÖNEMLİ?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4572000" y="5696712"/>
            <a:ext cx="5577840" cy="91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Vekil ağlar, İran’ın caydırıcılığını coğrafi olarak dağıtır; bu yüzden krizler tek cephede kalmaz.</a:t>
            </a:r>
            <a:endParaRPr lang="en-US" sz="1220" dirty="0"/>
          </a:p>
        </p:txBody>
      </p:sp>
      <p:sp>
        <p:nvSpPr>
          <p:cNvPr id="27" name="Text 25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8" name="Text 26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Kavramlar: proxy warfare, forward deterrence, plausible deniability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Nükleer dosya: teknik programdan jeopolitik krize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3_assets/natanz.jpg"/>
          <p:cNvPicPr>
            <a:picLocks noChangeAspect="1"/>
          </p:cNvPicPr>
          <p:nvPr/>
        </p:nvPicPr>
        <p:blipFill>
          <a:blip r:embed="rId3"/>
          <a:srcRect l="8553" r="8553"/>
          <a:stretch/>
        </p:blipFill>
        <p:spPr>
          <a:xfrm>
            <a:off x="6629400" y="1325880"/>
            <a:ext cx="4800600" cy="43434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77240" y="1417320"/>
            <a:ext cx="5303520" cy="23317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2002’de Natanz ve Arak tesislerinin ortaya çıkması krizi görünür hâle getirdi.</a:t>
            </a:r>
            <a:endParaRPr lang="en-US" sz="1520" dirty="0"/>
          </a:p>
          <a:p>
            <a:pPr marL="152400" indent="-152400">
              <a:buSzPct val="100000"/>
              <a:buChar char="•"/>
            </a:pPr>
            <a:r>
              <a:rPr lang="en-US" sz="15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NPT çerçevesinde İran barışçıl nükleer teknoloji hakkını savundu.</a:t>
            </a:r>
            <a:endParaRPr lang="en-US" sz="1520" dirty="0"/>
          </a:p>
          <a:p>
            <a:pPr marL="152400" indent="-152400">
              <a:buSzPct val="100000"/>
              <a:buChar char="•"/>
            </a:pPr>
            <a:r>
              <a:rPr lang="en-US" sz="15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ABD ve İsrail ise “silahlanmaya giden teknik eşik” riskine odaklandı.</a:t>
            </a:r>
            <a:endParaRPr lang="en-US" sz="1520" dirty="0"/>
          </a:p>
          <a:p>
            <a:pPr marL="152400" indent="-152400">
              <a:buSzPct val="100000"/>
              <a:buChar char="•"/>
            </a:pPr>
            <a:r>
              <a:rPr lang="en-US" sz="152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2006’dan itibaren dosya BM Güvenlik Konseyi yaptırımlarıyla uluslararasılaştı.</a:t>
            </a:r>
            <a:endParaRPr lang="en-US" sz="1520" dirty="0"/>
          </a:p>
        </p:txBody>
      </p:sp>
      <p:sp>
        <p:nvSpPr>
          <p:cNvPr id="9" name="Shape 6"/>
          <p:cNvSpPr/>
          <p:nvPr/>
        </p:nvSpPr>
        <p:spPr>
          <a:xfrm>
            <a:off x="868680" y="4617720"/>
            <a:ext cx="5120640" cy="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Shape 7"/>
          <p:cNvSpPr/>
          <p:nvPr/>
        </p:nvSpPr>
        <p:spPr>
          <a:xfrm>
            <a:off x="795528" y="4544568"/>
            <a:ext cx="146304" cy="146304"/>
          </a:xfrm>
          <a:prstGeom prst="ellipse">
            <a:avLst/>
          </a:prstGeom>
          <a:solidFill>
            <a:srgbClr val="B91C1C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8"/>
          <p:cNvSpPr/>
          <p:nvPr/>
        </p:nvSpPr>
        <p:spPr>
          <a:xfrm>
            <a:off x="548640" y="425196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2002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365760" y="480060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Natanz/Arak ifşası</a:t>
            </a:r>
            <a:endParaRPr lang="en-US" sz="720" dirty="0"/>
          </a:p>
        </p:txBody>
      </p:sp>
      <p:sp>
        <p:nvSpPr>
          <p:cNvPr id="13" name="Shape 10"/>
          <p:cNvSpPr/>
          <p:nvPr/>
        </p:nvSpPr>
        <p:spPr>
          <a:xfrm>
            <a:off x="2075688" y="454456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11"/>
          <p:cNvSpPr/>
          <p:nvPr/>
        </p:nvSpPr>
        <p:spPr>
          <a:xfrm>
            <a:off x="1828800" y="425196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2006</a:t>
            </a:r>
            <a:endParaRPr lang="en-US" sz="850" dirty="0"/>
          </a:p>
        </p:txBody>
      </p:sp>
      <p:sp>
        <p:nvSpPr>
          <p:cNvPr id="15" name="Text 12"/>
          <p:cNvSpPr/>
          <p:nvPr/>
        </p:nvSpPr>
        <p:spPr>
          <a:xfrm>
            <a:off x="1645920" y="480060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BMGK yaptırımları</a:t>
            </a:r>
            <a:endParaRPr lang="en-US" sz="720" dirty="0"/>
          </a:p>
        </p:txBody>
      </p:sp>
      <p:sp>
        <p:nvSpPr>
          <p:cNvPr id="16" name="Shape 13"/>
          <p:cNvSpPr/>
          <p:nvPr/>
        </p:nvSpPr>
        <p:spPr>
          <a:xfrm>
            <a:off x="3355848" y="454456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4"/>
          <p:cNvSpPr/>
          <p:nvPr/>
        </p:nvSpPr>
        <p:spPr>
          <a:xfrm>
            <a:off x="3108960" y="425196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2013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2926080" y="480060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Geçici anlaşma</a:t>
            </a:r>
            <a:endParaRPr lang="en-US" sz="720" dirty="0"/>
          </a:p>
        </p:txBody>
      </p:sp>
      <p:sp>
        <p:nvSpPr>
          <p:cNvPr id="19" name="Shape 16"/>
          <p:cNvSpPr/>
          <p:nvPr/>
        </p:nvSpPr>
        <p:spPr>
          <a:xfrm>
            <a:off x="4636008" y="454456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 17"/>
          <p:cNvSpPr/>
          <p:nvPr/>
        </p:nvSpPr>
        <p:spPr>
          <a:xfrm>
            <a:off x="4389120" y="425196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2015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4206240" y="480060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JCPOA</a:t>
            </a:r>
            <a:endParaRPr lang="en-US" sz="720" dirty="0"/>
          </a:p>
        </p:txBody>
      </p:sp>
      <p:sp>
        <p:nvSpPr>
          <p:cNvPr id="22" name="Shape 19"/>
          <p:cNvSpPr/>
          <p:nvPr/>
        </p:nvSpPr>
        <p:spPr>
          <a:xfrm>
            <a:off x="5916168" y="4544568"/>
            <a:ext cx="146304" cy="146304"/>
          </a:xfrm>
          <a:prstGeom prst="ellipse">
            <a:avLst/>
          </a:prstGeom>
          <a:solidFill>
            <a:srgbClr val="D4AF37"/>
          </a:solidFill>
          <a:ln w="12700">
            <a:solidFill>
              <a:srgbClr val="FFFFFF">
                <a:alpha val="5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3" name="Text 20"/>
          <p:cNvSpPr/>
          <p:nvPr/>
        </p:nvSpPr>
        <p:spPr>
          <a:xfrm>
            <a:off x="5669280" y="4251960"/>
            <a:ext cx="640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D4AF37"/>
                </a:solidFill>
              </a:rPr>
              <a:t>2018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5486400" y="4800600"/>
            <a:ext cx="10058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20" dirty="0">
                <a:solidFill>
                  <a:srgbClr val="CBD5E1"/>
                </a:solidFill>
              </a:rPr>
              <a:t>ABD çekilir</a:t>
            </a:r>
            <a:endParaRPr lang="en-US" sz="720" dirty="0"/>
          </a:p>
        </p:txBody>
      </p:sp>
      <p:sp>
        <p:nvSpPr>
          <p:cNvPr id="25" name="Text 22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6" name="Text 23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Görsel: Natanz, Wikimedia Commons · Kaynak: IAEA, CRS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Teknik eşikler: zenginleştirme neden politiktir?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5"/>
          <p:cNvSpPr/>
          <p:nvPr/>
        </p:nvSpPr>
        <p:spPr>
          <a:xfrm>
            <a:off x="731520" y="1234440"/>
            <a:ext cx="10698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20" i="1" dirty="0">
                <a:solidFill>
                  <a:srgbClr val="CBD5E1"/>
                </a:solidFill>
              </a:rPr>
              <a:t>Uranium enrichment is not linear: 60% is technically much closer to 90% weapons-grade than to natural uranium.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914400" y="1856232"/>
            <a:ext cx="19202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8FAFC"/>
                </a:solidFill>
              </a:rPr>
              <a:t>Doğal uranyum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017520" y="1874520"/>
            <a:ext cx="6492240" cy="182880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Shape 8"/>
          <p:cNvSpPr/>
          <p:nvPr/>
        </p:nvSpPr>
        <p:spPr>
          <a:xfrm>
            <a:off x="3017520" y="1874520"/>
            <a:ext cx="73152" cy="182880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9"/>
          <p:cNvSpPr/>
          <p:nvPr/>
        </p:nvSpPr>
        <p:spPr>
          <a:xfrm>
            <a:off x="9738360" y="1810512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D4AF37"/>
                </a:solidFill>
              </a:rPr>
              <a:t>0.7%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14400" y="2569464"/>
            <a:ext cx="19202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8FAFC"/>
                </a:solidFill>
              </a:rPr>
              <a:t>JCPOA sınırı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3017520" y="2587752"/>
            <a:ext cx="6492240" cy="182880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Shape 12"/>
          <p:cNvSpPr/>
          <p:nvPr/>
        </p:nvSpPr>
        <p:spPr>
          <a:xfrm>
            <a:off x="3017520" y="2587752"/>
            <a:ext cx="238265" cy="182880"/>
          </a:xfrm>
          <a:prstGeom prst="rect">
            <a:avLst/>
          </a:prstGeom>
          <a:solidFill>
            <a:srgbClr val="38BDF8"/>
          </a:solidFill>
          <a:ln w="12700">
            <a:solidFill>
              <a:srgbClr val="38BDF8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3"/>
          <p:cNvSpPr/>
          <p:nvPr/>
        </p:nvSpPr>
        <p:spPr>
          <a:xfrm>
            <a:off x="9738360" y="25237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D4AF37"/>
                </a:solidFill>
              </a:rPr>
              <a:t>3.67%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914400" y="3282696"/>
            <a:ext cx="19202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8FAFC"/>
                </a:solidFill>
              </a:rPr>
              <a:t>Ara eşik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3017520" y="3300984"/>
            <a:ext cx="6492240" cy="182880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Shape 16"/>
          <p:cNvSpPr/>
          <p:nvPr/>
        </p:nvSpPr>
        <p:spPr>
          <a:xfrm>
            <a:off x="3017520" y="3300984"/>
            <a:ext cx="1298448" cy="18288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7"/>
          <p:cNvSpPr/>
          <p:nvPr/>
        </p:nvSpPr>
        <p:spPr>
          <a:xfrm>
            <a:off x="9738360" y="323697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D4AF37"/>
                </a:solidFill>
              </a:rPr>
              <a:t>20%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14400" y="3995928"/>
            <a:ext cx="19202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8FAFC"/>
                </a:solidFill>
              </a:rPr>
              <a:t>Yakın silah düzeyi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3017520" y="4014216"/>
            <a:ext cx="6492240" cy="182880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Shape 20"/>
          <p:cNvSpPr/>
          <p:nvPr/>
        </p:nvSpPr>
        <p:spPr>
          <a:xfrm>
            <a:off x="3017520" y="4014216"/>
            <a:ext cx="3895344" cy="18288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3" name="Text 21"/>
          <p:cNvSpPr/>
          <p:nvPr/>
        </p:nvSpPr>
        <p:spPr>
          <a:xfrm>
            <a:off x="9738360" y="395020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D4AF37"/>
                </a:solidFill>
              </a:rPr>
              <a:t>60%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914400" y="4709160"/>
            <a:ext cx="19202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8FAFC"/>
                </a:solidFill>
              </a:rPr>
              <a:t>Silah düzeyi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3017520" y="4727448"/>
            <a:ext cx="6492240" cy="182880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6" name="Shape 24"/>
          <p:cNvSpPr/>
          <p:nvPr/>
        </p:nvSpPr>
        <p:spPr>
          <a:xfrm>
            <a:off x="3017520" y="4727448"/>
            <a:ext cx="5843016" cy="182880"/>
          </a:xfrm>
          <a:prstGeom prst="rect">
            <a:avLst/>
          </a:prstGeom>
          <a:solidFill>
            <a:srgbClr val="7F1D1D"/>
          </a:solidFill>
          <a:ln w="12700">
            <a:solidFill>
              <a:srgbClr val="7F1D1D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7" name="Text 25"/>
          <p:cNvSpPr/>
          <p:nvPr/>
        </p:nvSpPr>
        <p:spPr>
          <a:xfrm>
            <a:off x="9738360" y="4663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D4AF37"/>
                </a:solidFill>
              </a:rPr>
              <a:t>90%+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1097280" y="5577840"/>
            <a:ext cx="9784080" cy="594360"/>
          </a:xfrm>
          <a:prstGeom prst="roundRect">
            <a:avLst>
              <a:gd name="adj" fmla="val 12308"/>
            </a:avLst>
          </a:prstGeom>
          <a:solidFill>
            <a:srgbClr val="0F172A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9" name="Text 27"/>
          <p:cNvSpPr/>
          <p:nvPr/>
        </p:nvSpPr>
        <p:spPr>
          <a:xfrm>
            <a:off x="1280160" y="5715000"/>
            <a:ext cx="9418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</a:rPr>
              <a:t>DERS İÇİN NOT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1280160" y="6016752"/>
            <a:ext cx="9418320" cy="274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“Breakout time” yalnızca silah üretmeye yetecek uranyuma ulaşma süresidir; savaş başlığı tasarımı, teslim sistemi ve siyasi karar ayrı aşamalardır.</a:t>
            </a:r>
            <a:endParaRPr lang="en-US" sz="1220" dirty="0"/>
          </a:p>
        </p:txBody>
      </p:sp>
      <p:sp>
        <p:nvSpPr>
          <p:cNvPr id="31" name="Text 29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32" name="Text 30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Kaynak: Arms Control Association; IAEA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Aynı program, farklı tehdit anlatıları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Shape 5"/>
          <p:cNvSpPr/>
          <p:nvPr/>
        </p:nvSpPr>
        <p:spPr>
          <a:xfrm>
            <a:off x="594360" y="1417320"/>
            <a:ext cx="2606040" cy="3931920"/>
          </a:xfrm>
          <a:prstGeom prst="roundRect">
            <a:avLst>
              <a:gd name="adj" fmla="val 2807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8" name="Text 6"/>
          <p:cNvSpPr/>
          <p:nvPr/>
        </p:nvSpPr>
        <p:spPr>
          <a:xfrm>
            <a:off x="777240" y="1719072"/>
            <a:ext cx="2240280" cy="365760"/>
          </a:xfrm>
          <a:prstGeom prst="rect">
            <a:avLst/>
          </a:prstGeom>
          <a:solidFill>
            <a:srgbClr val="B91C1C"/>
          </a:solidFill>
          <a:ln>
            <a:solidFill>
              <a:srgbClr val="B91C1C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İran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822960" y="2331720"/>
            <a:ext cx="2148840" cy="10972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8FAFC"/>
                </a:solidFill>
              </a:rPr>
              <a:t>Egemenlik ve barışçıl teknoloji hakkı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868680" y="4160520"/>
            <a:ext cx="2057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BD5E1"/>
                </a:solidFill>
              </a:rPr>
              <a:t>“NPT hakkı”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474720" y="1417320"/>
            <a:ext cx="2606040" cy="3931920"/>
          </a:xfrm>
          <a:prstGeom prst="roundRect">
            <a:avLst>
              <a:gd name="adj" fmla="val 2807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2" name="Text 10"/>
          <p:cNvSpPr/>
          <p:nvPr/>
        </p:nvSpPr>
        <p:spPr>
          <a:xfrm>
            <a:off x="3657600" y="1719072"/>
            <a:ext cx="2240280" cy="36576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1726"/>
                </a:solidFill>
              </a:rPr>
              <a:t>ABD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703320" y="2331720"/>
            <a:ext cx="2148840" cy="10972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8FAFC"/>
                </a:solidFill>
              </a:rPr>
              <a:t>Silahlanma potansiyeli ve bölgesel istikrarsızlık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749040" y="4160520"/>
            <a:ext cx="2057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BD5E1"/>
                </a:solidFill>
              </a:rPr>
              <a:t>“Güvenlik riski”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355080" y="1417320"/>
            <a:ext cx="2606040" cy="3931920"/>
          </a:xfrm>
          <a:prstGeom prst="roundRect">
            <a:avLst>
              <a:gd name="adj" fmla="val 2807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6537960" y="1719072"/>
            <a:ext cx="2240280" cy="36576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1726"/>
                </a:solidFill>
              </a:rPr>
              <a:t>İsrail/Körfez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583680" y="2331720"/>
            <a:ext cx="2148840" cy="10972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8FAFC"/>
                </a:solidFill>
              </a:rPr>
              <a:t>Varoluşsal tehdit ve çevreleme ihtiyacı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629400" y="4160520"/>
            <a:ext cx="2057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BD5E1"/>
                </a:solidFill>
              </a:rPr>
              <a:t>“Güvenlik riski”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9235440" y="1417320"/>
            <a:ext cx="2606040" cy="3931920"/>
          </a:xfrm>
          <a:prstGeom prst="roundRect">
            <a:avLst>
              <a:gd name="adj" fmla="val 2807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20" name="Text 18"/>
          <p:cNvSpPr/>
          <p:nvPr/>
        </p:nvSpPr>
        <p:spPr>
          <a:xfrm>
            <a:off x="9418320" y="1719072"/>
            <a:ext cx="2240280" cy="365760"/>
          </a:xfrm>
          <a:prstGeom prst="rect">
            <a:avLst/>
          </a:prstGeom>
          <a:solidFill>
            <a:srgbClr val="D4AF37"/>
          </a:solidFill>
          <a:ln>
            <a:solidFill>
              <a:srgbClr val="D4AF37"/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E1726"/>
                </a:solidFill>
              </a:rPr>
              <a:t>Avrupa/IAEA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9464040" y="2331720"/>
            <a:ext cx="2148840" cy="10972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8FAFC"/>
                </a:solidFill>
              </a:rPr>
              <a:t>Denetim, doğrulama ve kriz yönetimi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9509760" y="4160520"/>
            <a:ext cx="2057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BD5E1"/>
                </a:solidFill>
              </a:rPr>
              <a:t>“Güvenlik riski”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1005840" y="5715000"/>
            <a:ext cx="10149840" cy="566928"/>
          </a:xfrm>
          <a:prstGeom prst="roundRect">
            <a:avLst>
              <a:gd name="adj" fmla="val 12903"/>
            </a:avLst>
          </a:prstGeom>
          <a:solidFill>
            <a:srgbClr val="0F172A"/>
          </a:solidFill>
          <a:ln w="12700">
            <a:solidFill>
              <a:srgbClr val="D4AF37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4" name="Text 22"/>
          <p:cNvSpPr/>
          <p:nvPr/>
        </p:nvSpPr>
        <p:spPr>
          <a:xfrm>
            <a:off x="1188720" y="5852160"/>
            <a:ext cx="9784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4AF37"/>
                </a:solidFill>
              </a:rPr>
              <a:t>ANALİTİK DERS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1188720" y="6153912"/>
            <a:ext cx="9784080" cy="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Kriz yalnızca kapasiteyle ilgili değildir; niyet, kimlik, güven ve geçmiş deneyimler tehdidin nasıl yorumlandığını belirler.</a:t>
            </a:r>
            <a:endParaRPr lang="en-US" sz="1220" dirty="0"/>
          </a:p>
        </p:txBody>
      </p:sp>
      <p:sp>
        <p:nvSpPr>
          <p:cNvPr id="26" name="Text 24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27" name="Text 25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Kaynak: IAEA; CRS; International Crisis Group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E1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1726"/>
          </a:solidFill>
          <a:ln w="12700">
            <a:solidFill>
              <a:srgbClr val="0E1726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502920" y="27432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AF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HAFTA 3 · 2003–2024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02920" y="530352"/>
            <a:ext cx="107899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2015 JCPOA: Diplomasi neden mümkün oldu?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11201400" cy="0"/>
          </a:xfrm>
          <a:prstGeom prst="line">
            <a:avLst/>
          </a:prstGeom>
          <a:noFill/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Image 0" descr="/mnt/data/iran_us_w3_assets/jcpoa_kerry_zarif.jpg"/>
          <p:cNvPicPr>
            <a:picLocks noChangeAspect="1"/>
          </p:cNvPicPr>
          <p:nvPr/>
        </p:nvPicPr>
        <p:blipFill>
          <a:blip r:embed="rId3"/>
          <a:srcRect l="10702" r="10702"/>
          <a:stretch/>
        </p:blipFill>
        <p:spPr>
          <a:xfrm>
            <a:off x="594360" y="1325880"/>
            <a:ext cx="5120640" cy="43434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989320" y="1325880"/>
            <a:ext cx="5440680" cy="4343400"/>
          </a:xfrm>
          <a:prstGeom prst="roundRect">
            <a:avLst>
              <a:gd name="adj" fmla="val 1684"/>
            </a:avLst>
          </a:prstGeom>
          <a:solidFill>
            <a:srgbClr val="111827"/>
          </a:solidFill>
          <a:ln w="12700">
            <a:solidFill>
              <a:srgbClr val="334155">
                <a:alpha val="65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9" name="Text 6"/>
          <p:cNvSpPr/>
          <p:nvPr/>
        </p:nvSpPr>
        <p:spPr>
          <a:xfrm>
            <a:off x="6309360" y="1600200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D4AF37"/>
                </a:solidFill>
              </a:rPr>
              <a:t>Anlaşmanın tasarımı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6309360" y="2057400"/>
            <a:ext cx="4572000" cy="22402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İran’ın zenginleştirme seviyesi ve stok miktarı sınırlandı.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Natanz, Fordow ve Arak için teknik kısıtlamalar getirildi.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IAEA denetim ve doğrulama rolü güçlendirildi.</a:t>
            </a:r>
            <a:endParaRPr lang="en-US" sz="1410" dirty="0"/>
          </a:p>
          <a:p>
            <a:pPr marL="152400" indent="-152400">
              <a:buSzPct val="100000"/>
              <a:buChar char="•"/>
            </a:pPr>
            <a:r>
              <a:rPr lang="en-US" sz="1410" dirty="0">
                <a:solidFill>
                  <a:srgbClr val="F8FAF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Yaptırım hafifletme karşılığında nükleer program zamana yayıldı.</a:t>
            </a:r>
            <a:endParaRPr lang="en-US" sz="1410" dirty="0"/>
          </a:p>
        </p:txBody>
      </p:sp>
      <p:sp>
        <p:nvSpPr>
          <p:cNvPr id="11" name="Shape 8"/>
          <p:cNvSpPr/>
          <p:nvPr/>
        </p:nvSpPr>
        <p:spPr>
          <a:xfrm>
            <a:off x="6309360" y="4617720"/>
            <a:ext cx="4572000" cy="594360"/>
          </a:xfrm>
          <a:prstGeom prst="roundRect">
            <a:avLst>
              <a:gd name="adj" fmla="val 12308"/>
            </a:avLst>
          </a:prstGeom>
          <a:solidFill>
            <a:srgbClr val="0F172A"/>
          </a:solidFill>
          <a:ln w="12700">
            <a:solidFill>
              <a:srgbClr val="B91C1C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6492240" y="4754880"/>
            <a:ext cx="4206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</a:rPr>
              <a:t>DİPLOMASİ MANTIĞI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6492240" y="5056632"/>
            <a:ext cx="4206240" cy="274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20" dirty="0">
                <a:solidFill>
                  <a:srgbClr val="F8FAFC"/>
                </a:solidFill>
              </a:rPr>
              <a:t>Anlaşma güven yaratmadı; güvensizliği yönetilebilir hâle getirmeye çalıştı.</a:t>
            </a:r>
            <a:endParaRPr lang="en-US" sz="1220" dirty="0"/>
          </a:p>
        </p:txBody>
      </p:sp>
      <p:sp>
        <p:nvSpPr>
          <p:cNvPr id="14" name="Text 11"/>
          <p:cNvSpPr/>
          <p:nvPr/>
        </p:nvSpPr>
        <p:spPr>
          <a:xfrm>
            <a:off x="502920" y="6510528"/>
            <a:ext cx="36118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94A3B8"/>
                </a:solidFill>
              </a:rPr>
              <a:t>Uluslararası Güncel Sorunlar · İran–ABD İlişkileri</a:t>
            </a:r>
            <a:endParaRPr lang="en-US" sz="700" dirty="0"/>
          </a:p>
        </p:txBody>
      </p:sp>
      <p:sp>
        <p:nvSpPr>
          <p:cNvPr id="15" name="Text 12"/>
          <p:cNvSpPr/>
          <p:nvPr/>
        </p:nvSpPr>
        <p:spPr>
          <a:xfrm>
            <a:off x="4343400" y="649224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 algn="r">
              <a:buNone/>
            </a:pPr>
            <a:r>
              <a:rPr lang="en-US" sz="600" dirty="0">
                <a:solidFill>
                  <a:srgbClr val="94A3B8"/>
                </a:solidFill>
              </a:rPr>
              <a:t>Görsel: U.S. Department of State, Wikimedia Commons · Kaynak: JCPOA metni, CRS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2594</Words>
  <Application>Microsoft Office PowerPoint</Application>
  <PresentationFormat>Geniş ekran</PresentationFormat>
  <Paragraphs>380</Paragraphs>
  <Slides>22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İran-ABD İlişkileri III: Nükleer Kriz ve Bölgesel Rekabet (2003-2024)</dc:title>
  <dc:subject>Uluslararası Güncel Sorunlar - İran-ABD İlişkileri, Hafta 3</dc:subject>
  <dc:creator>OpenAI</dc:creator>
  <cp:lastModifiedBy>İrfan Bahadır Işık</cp:lastModifiedBy>
  <cp:revision>2</cp:revision>
  <dcterms:created xsi:type="dcterms:W3CDTF">2026-07-15T23:59:03Z</dcterms:created>
  <dcterms:modified xsi:type="dcterms:W3CDTF">2026-07-21T08:00:07Z</dcterms:modified>
</cp:coreProperties>
</file>