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slides/slide117.xml" ContentType="application/vnd.openxmlformats-officedocument.presentationml.slide+xml"/>
  <Override PartName="/ppt/slides/slide118.xml" ContentType="application/vnd.openxmlformats-officedocument.presentationml.slide+xml"/>
  <Override PartName="/ppt/slides/slide119.xml" ContentType="application/vnd.openxmlformats-officedocument.presentationml.slide+xml"/>
  <Override PartName="/ppt/slides/slide120.xml" ContentType="application/vnd.openxmlformats-officedocument.presentationml.slide+xml"/>
  <Override PartName="/ppt/slides/slide121.xml" ContentType="application/vnd.openxmlformats-officedocument.presentationml.slide+xml"/>
  <Override PartName="/ppt/slides/slide122.xml" ContentType="application/vnd.openxmlformats-officedocument.presentationml.slide+xml"/>
  <Override PartName="/ppt/slides/slide123.xml" ContentType="application/vnd.openxmlformats-officedocument.presentationml.slide+xml"/>
  <Override PartName="/ppt/slides/slide124.xml" ContentType="application/vnd.openxmlformats-officedocument.presentationml.slide+xml"/>
  <Override PartName="/ppt/slides/slide125.xml" ContentType="application/vnd.openxmlformats-officedocument.presentationml.slide+xml"/>
  <Override PartName="/ppt/slides/slide126.xml" ContentType="application/vnd.openxmlformats-officedocument.presentationml.slide+xml"/>
  <Override PartName="/ppt/slides/slide127.xml" ContentType="application/vnd.openxmlformats-officedocument.presentationml.slide+xml"/>
  <Override PartName="/ppt/slides/slide128.xml" ContentType="application/vnd.openxmlformats-officedocument.presentationml.slide+xml"/>
  <Override PartName="/ppt/slides/slide129.xml" ContentType="application/vnd.openxmlformats-officedocument.presentationml.slide+xml"/>
  <Override PartName="/ppt/slides/slide130.xml" ContentType="application/vnd.openxmlformats-officedocument.presentationml.slide+xml"/>
  <Override PartName="/ppt/slides/slide131.xml" ContentType="application/vnd.openxmlformats-officedocument.presentationml.slide+xml"/>
  <Override PartName="/ppt/slides/slide132.xml" ContentType="application/vnd.openxmlformats-officedocument.presentationml.slide+xml"/>
  <Override PartName="/ppt/slides/slide133.xml" ContentType="application/vnd.openxmlformats-officedocument.presentationml.slide+xml"/>
  <Override PartName="/ppt/slides/slide134.xml" ContentType="application/vnd.openxmlformats-officedocument.presentationml.slide+xml"/>
  <Override PartName="/ppt/slides/slide135.xml" ContentType="application/vnd.openxmlformats-officedocument.presentationml.slide+xml"/>
  <Override PartName="/ppt/slides/slide136.xml" ContentType="application/vnd.openxmlformats-officedocument.presentationml.slide+xml"/>
  <Override PartName="/ppt/slides/slide137.xml" ContentType="application/vnd.openxmlformats-officedocument.presentationml.slide+xml"/>
  <Override PartName="/ppt/slides/slide138.xml" ContentType="application/vnd.openxmlformats-officedocument.presentationml.slide+xml"/>
  <Override PartName="/ppt/slides/slide139.xml" ContentType="application/vnd.openxmlformats-officedocument.presentationml.slide+xml"/>
  <Override PartName="/ppt/slides/slide140.xml" ContentType="application/vnd.openxmlformats-officedocument.presentationml.slide+xml"/>
  <Override PartName="/ppt/slides/slide141.xml" ContentType="application/vnd.openxmlformats-officedocument.presentationml.slide+xml"/>
  <Override PartName="/ppt/slides/slide142.xml" ContentType="application/vnd.openxmlformats-officedocument.presentationml.slide+xml"/>
  <Override PartName="/ppt/slides/slide143.xml" ContentType="application/vnd.openxmlformats-officedocument.presentationml.slide+xml"/>
  <Override PartName="/ppt/slides/slide144.xml" ContentType="application/vnd.openxmlformats-officedocument.presentationml.slide+xml"/>
  <Override PartName="/ppt/slides/slide145.xml" ContentType="application/vnd.openxmlformats-officedocument.presentationml.slide+xml"/>
  <Override PartName="/ppt/slides/slide146.xml" ContentType="application/vnd.openxmlformats-officedocument.presentationml.slide+xml"/>
  <Override PartName="/ppt/slides/slide147.xml" ContentType="application/vnd.openxmlformats-officedocument.presentationml.slide+xml"/>
  <Override PartName="/ppt/slides/slide148.xml" ContentType="application/vnd.openxmlformats-officedocument.presentationml.slide+xml"/>
  <Override PartName="/ppt/slides/slide149.xml" ContentType="application/vnd.openxmlformats-officedocument.presentationml.slide+xml"/>
  <Override PartName="/ppt/slides/slide150.xml" ContentType="application/vnd.openxmlformats-officedocument.presentationml.slide+xml"/>
  <Override PartName="/ppt/slides/slide151.xml" ContentType="application/vnd.openxmlformats-officedocument.presentationml.slide+xml"/>
  <Override PartName="/ppt/slides/slide152.xml" ContentType="application/vnd.openxmlformats-officedocument.presentationml.slide+xml"/>
  <Override PartName="/ppt/slides/slide153.xml" ContentType="application/vnd.openxmlformats-officedocument.presentationml.slide+xml"/>
  <Override PartName="/ppt/slides/slide154.xml" ContentType="application/vnd.openxmlformats-officedocument.presentationml.slide+xml"/>
  <Override PartName="/ppt/slides/slide155.xml" ContentType="application/vnd.openxmlformats-officedocument.presentationml.slide+xml"/>
  <Override PartName="/ppt/slides/slide156.xml" ContentType="application/vnd.openxmlformats-officedocument.presentationml.slide+xml"/>
  <Override PartName="/ppt/slides/slide157.xml" ContentType="application/vnd.openxmlformats-officedocument.presentationml.slide+xml"/>
  <Override PartName="/ppt/slides/slide158.xml" ContentType="application/vnd.openxmlformats-officedocument.presentationml.slide+xml"/>
  <Override PartName="/ppt/slides/slide159.xml" ContentType="application/vnd.openxmlformats-officedocument.presentationml.slide+xml"/>
  <Override PartName="/ppt/slides/slide160.xml" ContentType="application/vnd.openxmlformats-officedocument.presentationml.slide+xml"/>
  <Override PartName="/ppt/slides/slide161.xml" ContentType="application/vnd.openxmlformats-officedocument.presentationml.slide+xml"/>
  <Override PartName="/ppt/slides/slide162.xml" ContentType="application/vnd.openxmlformats-officedocument.presentationml.slide+xml"/>
  <Override PartName="/ppt/slides/slide163.xml" ContentType="application/vnd.openxmlformats-officedocument.presentationml.slide+xml"/>
  <Override PartName="/ppt/slides/slide164.xml" ContentType="application/vnd.openxmlformats-officedocument.presentationml.slide+xml"/>
  <Override PartName="/ppt/slides/slide165.xml" ContentType="application/vnd.openxmlformats-officedocument.presentationml.slide+xml"/>
  <Override PartName="/ppt/slides/slide16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theme/themeOverride1.xml" ContentType="application/vnd.openxmlformats-officedocument.themeOverr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8"/>
  </p:notesMasterIdLst>
  <p:sldIdLst>
    <p:sldId id="281" r:id="rId2"/>
    <p:sldId id="257" r:id="rId3"/>
    <p:sldId id="258" r:id="rId4"/>
    <p:sldId id="262" r:id="rId5"/>
    <p:sldId id="260" r:id="rId6"/>
    <p:sldId id="438" r:id="rId7"/>
    <p:sldId id="282" r:id="rId8"/>
    <p:sldId id="443" r:id="rId9"/>
    <p:sldId id="449" r:id="rId10"/>
    <p:sldId id="444" r:id="rId11"/>
    <p:sldId id="259" r:id="rId12"/>
    <p:sldId id="263" r:id="rId13"/>
    <p:sldId id="406" r:id="rId14"/>
    <p:sldId id="283" r:id="rId15"/>
    <p:sldId id="407" r:id="rId16"/>
    <p:sldId id="268" r:id="rId17"/>
    <p:sldId id="284" r:id="rId18"/>
    <p:sldId id="267" r:id="rId19"/>
    <p:sldId id="285" r:id="rId20"/>
    <p:sldId id="408" r:id="rId21"/>
    <p:sldId id="265" r:id="rId22"/>
    <p:sldId id="421" r:id="rId23"/>
    <p:sldId id="423" r:id="rId24"/>
    <p:sldId id="276" r:id="rId25"/>
    <p:sldId id="437" r:id="rId26"/>
    <p:sldId id="286" r:id="rId27"/>
    <p:sldId id="422" r:id="rId28"/>
    <p:sldId id="275" r:id="rId29"/>
    <p:sldId id="287" r:id="rId30"/>
    <p:sldId id="458" r:id="rId31"/>
    <p:sldId id="274" r:id="rId32"/>
    <p:sldId id="273" r:id="rId33"/>
    <p:sldId id="272" r:id="rId34"/>
    <p:sldId id="288" r:id="rId35"/>
    <p:sldId id="271" r:id="rId36"/>
    <p:sldId id="289" r:id="rId37"/>
    <p:sldId id="450" r:id="rId38"/>
    <p:sldId id="269" r:id="rId39"/>
    <p:sldId id="409" r:id="rId40"/>
    <p:sldId id="270" r:id="rId41"/>
    <p:sldId id="424" r:id="rId42"/>
    <p:sldId id="293" r:id="rId43"/>
    <p:sldId id="452" r:id="rId44"/>
    <p:sldId id="457" r:id="rId45"/>
    <p:sldId id="298" r:id="rId46"/>
    <p:sldId id="299" r:id="rId47"/>
    <p:sldId id="297" r:id="rId48"/>
    <p:sldId id="410" r:id="rId49"/>
    <p:sldId id="295" r:id="rId50"/>
    <p:sldId id="300" r:id="rId51"/>
    <p:sldId id="292" r:id="rId52"/>
    <p:sldId id="301" r:id="rId53"/>
    <p:sldId id="425" r:id="rId54"/>
    <p:sldId id="302" r:id="rId55"/>
    <p:sldId id="355" r:id="rId56"/>
    <p:sldId id="303" r:id="rId57"/>
    <p:sldId id="356" r:id="rId58"/>
    <p:sldId id="426" r:id="rId59"/>
    <p:sldId id="304" r:id="rId60"/>
    <p:sldId id="357" r:id="rId61"/>
    <p:sldId id="453" r:id="rId62"/>
    <p:sldId id="305" r:id="rId63"/>
    <p:sldId id="447" r:id="rId64"/>
    <p:sldId id="358" r:id="rId65"/>
    <p:sldId id="317" r:id="rId66"/>
    <p:sldId id="359" r:id="rId67"/>
    <p:sldId id="411" r:id="rId68"/>
    <p:sldId id="412" r:id="rId69"/>
    <p:sldId id="315" r:id="rId70"/>
    <p:sldId id="361" r:id="rId71"/>
    <p:sldId id="314" r:id="rId72"/>
    <p:sldId id="313" r:id="rId73"/>
    <p:sldId id="362" r:id="rId74"/>
    <p:sldId id="312" r:id="rId75"/>
    <p:sldId id="363" r:id="rId76"/>
    <p:sldId id="311" r:id="rId77"/>
    <p:sldId id="364" r:id="rId78"/>
    <p:sldId id="310" r:id="rId79"/>
    <p:sldId id="454" r:id="rId80"/>
    <p:sldId id="427" r:id="rId81"/>
    <p:sldId id="306" r:id="rId82"/>
    <p:sldId id="428" r:id="rId83"/>
    <p:sldId id="365" r:id="rId84"/>
    <p:sldId id="319" r:id="rId85"/>
    <p:sldId id="413" r:id="rId86"/>
    <p:sldId id="429" r:id="rId87"/>
    <p:sldId id="366" r:id="rId88"/>
    <p:sldId id="414" r:id="rId89"/>
    <p:sldId id="318" r:id="rId90"/>
    <p:sldId id="367" r:id="rId91"/>
    <p:sldId id="430" r:id="rId92"/>
    <p:sldId id="307" r:id="rId93"/>
    <p:sldId id="440" r:id="rId94"/>
    <p:sldId id="324" r:id="rId95"/>
    <p:sldId id="369" r:id="rId96"/>
    <p:sldId id="325" r:id="rId97"/>
    <p:sldId id="323" r:id="rId98"/>
    <p:sldId id="370" r:id="rId99"/>
    <p:sldId id="322" r:id="rId100"/>
    <p:sldId id="415" r:id="rId101"/>
    <p:sldId id="371" r:id="rId102"/>
    <p:sldId id="416" r:id="rId103"/>
    <p:sldId id="441" r:id="rId104"/>
    <p:sldId id="321" r:id="rId105"/>
    <p:sldId id="372" r:id="rId106"/>
    <p:sldId id="373" r:id="rId107"/>
    <p:sldId id="320" r:id="rId108"/>
    <p:sldId id="374" r:id="rId109"/>
    <p:sldId id="375" r:id="rId110"/>
    <p:sldId id="431" r:id="rId111"/>
    <p:sldId id="308" r:id="rId112"/>
    <p:sldId id="333" r:id="rId113"/>
    <p:sldId id="376" r:id="rId114"/>
    <p:sldId id="417" r:id="rId115"/>
    <p:sldId id="332" r:id="rId116"/>
    <p:sldId id="377" r:id="rId117"/>
    <p:sldId id="455" r:id="rId118"/>
    <p:sldId id="418" r:id="rId119"/>
    <p:sldId id="378" r:id="rId120"/>
    <p:sldId id="329" r:id="rId121"/>
    <p:sldId id="379" r:id="rId122"/>
    <p:sldId id="328" r:id="rId123"/>
    <p:sldId id="432" r:id="rId124"/>
    <p:sldId id="381" r:id="rId125"/>
    <p:sldId id="382" r:id="rId126"/>
    <p:sldId id="327" r:id="rId127"/>
    <p:sldId id="326" r:id="rId128"/>
    <p:sldId id="383" r:id="rId129"/>
    <p:sldId id="433" r:id="rId130"/>
    <p:sldId id="334" r:id="rId131"/>
    <p:sldId id="384" r:id="rId132"/>
    <p:sldId id="434" r:id="rId133"/>
    <p:sldId id="385" r:id="rId134"/>
    <p:sldId id="343" r:id="rId135"/>
    <p:sldId id="419" r:id="rId136"/>
    <p:sldId id="386" r:id="rId137"/>
    <p:sldId id="387" r:id="rId138"/>
    <p:sldId id="435" r:id="rId139"/>
    <p:sldId id="342" r:id="rId140"/>
    <p:sldId id="340" r:id="rId141"/>
    <p:sldId id="456" r:id="rId142"/>
    <p:sldId id="339" r:id="rId143"/>
    <p:sldId id="389" r:id="rId144"/>
    <p:sldId id="336" r:id="rId145"/>
    <p:sldId id="337" r:id="rId146"/>
    <p:sldId id="459" r:id="rId147"/>
    <p:sldId id="395" r:id="rId148"/>
    <p:sldId id="448" r:id="rId149"/>
    <p:sldId id="445" r:id="rId150"/>
    <p:sldId id="396" r:id="rId151"/>
    <p:sldId id="348" r:id="rId152"/>
    <p:sldId id="436" r:id="rId153"/>
    <p:sldId id="397" r:id="rId154"/>
    <p:sldId id="398" r:id="rId155"/>
    <p:sldId id="349" r:id="rId156"/>
    <p:sldId id="350" r:id="rId157"/>
    <p:sldId id="351" r:id="rId158"/>
    <p:sldId id="352" r:id="rId159"/>
    <p:sldId id="400" r:id="rId160"/>
    <p:sldId id="401" r:id="rId161"/>
    <p:sldId id="354" r:id="rId162"/>
    <p:sldId id="402" r:id="rId163"/>
    <p:sldId id="353" r:id="rId164"/>
    <p:sldId id="403" r:id="rId165"/>
    <p:sldId id="404" r:id="rId166"/>
    <p:sldId id="446" r:id="rId167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1594" y="4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7" Type="http://schemas.openxmlformats.org/officeDocument/2006/relationships/slide" Target="slides/slide116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63" Type="http://schemas.openxmlformats.org/officeDocument/2006/relationships/slide" Target="slides/slide62.xml"/><Relationship Id="rId84" Type="http://schemas.openxmlformats.org/officeDocument/2006/relationships/slide" Target="slides/slide83.xml"/><Relationship Id="rId138" Type="http://schemas.openxmlformats.org/officeDocument/2006/relationships/slide" Target="slides/slide137.xml"/><Relationship Id="rId159" Type="http://schemas.openxmlformats.org/officeDocument/2006/relationships/slide" Target="slides/slide158.xml"/><Relationship Id="rId170" Type="http://schemas.openxmlformats.org/officeDocument/2006/relationships/viewProps" Target="viewProps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53" Type="http://schemas.openxmlformats.org/officeDocument/2006/relationships/slide" Target="slides/slide52.xml"/><Relationship Id="rId74" Type="http://schemas.openxmlformats.org/officeDocument/2006/relationships/slide" Target="slides/slide73.xml"/><Relationship Id="rId128" Type="http://schemas.openxmlformats.org/officeDocument/2006/relationships/slide" Target="slides/slide127.xml"/><Relationship Id="rId149" Type="http://schemas.openxmlformats.org/officeDocument/2006/relationships/slide" Target="slides/slide148.xml"/><Relationship Id="rId5" Type="http://schemas.openxmlformats.org/officeDocument/2006/relationships/slide" Target="slides/slide4.xml"/><Relationship Id="rId95" Type="http://schemas.openxmlformats.org/officeDocument/2006/relationships/slide" Target="slides/slide94.xml"/><Relationship Id="rId160" Type="http://schemas.openxmlformats.org/officeDocument/2006/relationships/slide" Target="slides/slide159.xml"/><Relationship Id="rId22" Type="http://schemas.openxmlformats.org/officeDocument/2006/relationships/slide" Target="slides/slide21.xml"/><Relationship Id="rId43" Type="http://schemas.openxmlformats.org/officeDocument/2006/relationships/slide" Target="slides/slide42.xml"/><Relationship Id="rId64" Type="http://schemas.openxmlformats.org/officeDocument/2006/relationships/slide" Target="slides/slide63.xml"/><Relationship Id="rId118" Type="http://schemas.openxmlformats.org/officeDocument/2006/relationships/slide" Target="slides/slide117.xml"/><Relationship Id="rId139" Type="http://schemas.openxmlformats.org/officeDocument/2006/relationships/slide" Target="slides/slide138.xml"/><Relationship Id="rId85" Type="http://schemas.openxmlformats.org/officeDocument/2006/relationships/slide" Target="slides/slide84.xml"/><Relationship Id="rId150" Type="http://schemas.openxmlformats.org/officeDocument/2006/relationships/slide" Target="slides/slide149.xml"/><Relationship Id="rId171" Type="http://schemas.openxmlformats.org/officeDocument/2006/relationships/theme" Target="theme/theme1.xml"/><Relationship Id="rId12" Type="http://schemas.openxmlformats.org/officeDocument/2006/relationships/slide" Target="slides/slide11.xml"/><Relationship Id="rId33" Type="http://schemas.openxmlformats.org/officeDocument/2006/relationships/slide" Target="slides/slide32.xml"/><Relationship Id="rId108" Type="http://schemas.openxmlformats.org/officeDocument/2006/relationships/slide" Target="slides/slide107.xml"/><Relationship Id="rId129" Type="http://schemas.openxmlformats.org/officeDocument/2006/relationships/slide" Target="slides/slide128.xml"/><Relationship Id="rId54" Type="http://schemas.openxmlformats.org/officeDocument/2006/relationships/slide" Target="slides/slide53.xml"/><Relationship Id="rId75" Type="http://schemas.openxmlformats.org/officeDocument/2006/relationships/slide" Target="slides/slide74.xml"/><Relationship Id="rId96" Type="http://schemas.openxmlformats.org/officeDocument/2006/relationships/slide" Target="slides/slide95.xml"/><Relationship Id="rId140" Type="http://schemas.openxmlformats.org/officeDocument/2006/relationships/slide" Target="slides/slide139.xml"/><Relationship Id="rId161" Type="http://schemas.openxmlformats.org/officeDocument/2006/relationships/slide" Target="slides/slide16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49" Type="http://schemas.openxmlformats.org/officeDocument/2006/relationships/slide" Target="slides/slide48.xml"/><Relationship Id="rId114" Type="http://schemas.openxmlformats.org/officeDocument/2006/relationships/slide" Target="slides/slide113.xml"/><Relationship Id="rId119" Type="http://schemas.openxmlformats.org/officeDocument/2006/relationships/slide" Target="slides/slide118.xml"/><Relationship Id="rId44" Type="http://schemas.openxmlformats.org/officeDocument/2006/relationships/slide" Target="slides/slide43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130" Type="http://schemas.openxmlformats.org/officeDocument/2006/relationships/slide" Target="slides/slide129.xml"/><Relationship Id="rId135" Type="http://schemas.openxmlformats.org/officeDocument/2006/relationships/slide" Target="slides/slide134.xml"/><Relationship Id="rId151" Type="http://schemas.openxmlformats.org/officeDocument/2006/relationships/slide" Target="slides/slide150.xml"/><Relationship Id="rId156" Type="http://schemas.openxmlformats.org/officeDocument/2006/relationships/slide" Target="slides/slide155.xml"/><Relationship Id="rId172" Type="http://schemas.openxmlformats.org/officeDocument/2006/relationships/tableStyles" Target="tableStyles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slide" Target="slides/slide10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120" Type="http://schemas.openxmlformats.org/officeDocument/2006/relationships/slide" Target="slides/slide119.xml"/><Relationship Id="rId125" Type="http://schemas.openxmlformats.org/officeDocument/2006/relationships/slide" Target="slides/slide124.xml"/><Relationship Id="rId141" Type="http://schemas.openxmlformats.org/officeDocument/2006/relationships/slide" Target="slides/slide140.xml"/><Relationship Id="rId146" Type="http://schemas.openxmlformats.org/officeDocument/2006/relationships/slide" Target="slides/slide145.xml"/><Relationship Id="rId167" Type="http://schemas.openxmlformats.org/officeDocument/2006/relationships/slide" Target="slides/slide166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162" Type="http://schemas.openxmlformats.org/officeDocument/2006/relationships/slide" Target="slides/slide16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110" Type="http://schemas.openxmlformats.org/officeDocument/2006/relationships/slide" Target="slides/slide109.xml"/><Relationship Id="rId115" Type="http://schemas.openxmlformats.org/officeDocument/2006/relationships/slide" Target="slides/slide114.xml"/><Relationship Id="rId131" Type="http://schemas.openxmlformats.org/officeDocument/2006/relationships/slide" Target="slides/slide130.xml"/><Relationship Id="rId136" Type="http://schemas.openxmlformats.org/officeDocument/2006/relationships/slide" Target="slides/slide135.xml"/><Relationship Id="rId157" Type="http://schemas.openxmlformats.org/officeDocument/2006/relationships/slide" Target="slides/slide156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52" Type="http://schemas.openxmlformats.org/officeDocument/2006/relationships/slide" Target="slides/slide151.xml"/><Relationship Id="rId173" Type="http://schemas.microsoft.com/office/2016/11/relationships/changesInfo" Target="changesInfos/changesInfo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126" Type="http://schemas.openxmlformats.org/officeDocument/2006/relationships/slide" Target="slides/slide125.xml"/><Relationship Id="rId147" Type="http://schemas.openxmlformats.org/officeDocument/2006/relationships/slide" Target="slides/slide146.xml"/><Relationship Id="rId168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121" Type="http://schemas.openxmlformats.org/officeDocument/2006/relationships/slide" Target="slides/slide120.xml"/><Relationship Id="rId142" Type="http://schemas.openxmlformats.org/officeDocument/2006/relationships/slide" Target="slides/slide141.xml"/><Relationship Id="rId163" Type="http://schemas.openxmlformats.org/officeDocument/2006/relationships/slide" Target="slides/slide162.xml"/><Relationship Id="rId3" Type="http://schemas.openxmlformats.org/officeDocument/2006/relationships/slide" Target="slides/slide2.xml"/><Relationship Id="rId25" Type="http://schemas.openxmlformats.org/officeDocument/2006/relationships/slide" Target="slides/slide24.xml"/><Relationship Id="rId46" Type="http://schemas.openxmlformats.org/officeDocument/2006/relationships/slide" Target="slides/slide45.xml"/><Relationship Id="rId67" Type="http://schemas.openxmlformats.org/officeDocument/2006/relationships/slide" Target="slides/slide66.xml"/><Relationship Id="rId116" Type="http://schemas.openxmlformats.org/officeDocument/2006/relationships/slide" Target="slides/slide115.xml"/><Relationship Id="rId137" Type="http://schemas.openxmlformats.org/officeDocument/2006/relationships/slide" Target="slides/slide136.xml"/><Relationship Id="rId158" Type="http://schemas.openxmlformats.org/officeDocument/2006/relationships/slide" Target="slides/slide157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62" Type="http://schemas.openxmlformats.org/officeDocument/2006/relationships/slide" Target="slides/slide61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111" Type="http://schemas.openxmlformats.org/officeDocument/2006/relationships/slide" Target="slides/slide110.xml"/><Relationship Id="rId132" Type="http://schemas.openxmlformats.org/officeDocument/2006/relationships/slide" Target="slides/slide131.xml"/><Relationship Id="rId153" Type="http://schemas.openxmlformats.org/officeDocument/2006/relationships/slide" Target="slides/slide152.xml"/><Relationship Id="rId15" Type="http://schemas.openxmlformats.org/officeDocument/2006/relationships/slide" Target="slides/slide14.xml"/><Relationship Id="rId36" Type="http://schemas.openxmlformats.org/officeDocument/2006/relationships/slide" Target="slides/slide35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27" Type="http://schemas.openxmlformats.org/officeDocument/2006/relationships/slide" Target="slides/slide12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52" Type="http://schemas.openxmlformats.org/officeDocument/2006/relationships/slide" Target="slides/slide51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122" Type="http://schemas.openxmlformats.org/officeDocument/2006/relationships/slide" Target="slides/slide121.xml"/><Relationship Id="rId143" Type="http://schemas.openxmlformats.org/officeDocument/2006/relationships/slide" Target="slides/slide142.xml"/><Relationship Id="rId148" Type="http://schemas.openxmlformats.org/officeDocument/2006/relationships/slide" Target="slides/slide147.xml"/><Relationship Id="rId164" Type="http://schemas.openxmlformats.org/officeDocument/2006/relationships/slide" Target="slides/slide163.xml"/><Relationship Id="rId16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26" Type="http://schemas.openxmlformats.org/officeDocument/2006/relationships/slide" Target="slides/slide25.xml"/><Relationship Id="rId47" Type="http://schemas.openxmlformats.org/officeDocument/2006/relationships/slide" Target="slides/slide46.xml"/><Relationship Id="rId68" Type="http://schemas.openxmlformats.org/officeDocument/2006/relationships/slide" Target="slides/slide67.xml"/><Relationship Id="rId89" Type="http://schemas.openxmlformats.org/officeDocument/2006/relationships/slide" Target="slides/slide88.xml"/><Relationship Id="rId112" Type="http://schemas.openxmlformats.org/officeDocument/2006/relationships/slide" Target="slides/slide111.xml"/><Relationship Id="rId133" Type="http://schemas.openxmlformats.org/officeDocument/2006/relationships/slide" Target="slides/slide132.xml"/><Relationship Id="rId154" Type="http://schemas.openxmlformats.org/officeDocument/2006/relationships/slide" Target="slides/slide153.xml"/><Relationship Id="rId16" Type="http://schemas.openxmlformats.org/officeDocument/2006/relationships/slide" Target="slides/slide15.xml"/><Relationship Id="rId37" Type="http://schemas.openxmlformats.org/officeDocument/2006/relationships/slide" Target="slides/slide36.xml"/><Relationship Id="rId58" Type="http://schemas.openxmlformats.org/officeDocument/2006/relationships/slide" Target="slides/slide57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123" Type="http://schemas.openxmlformats.org/officeDocument/2006/relationships/slide" Target="slides/slide122.xml"/><Relationship Id="rId144" Type="http://schemas.openxmlformats.org/officeDocument/2006/relationships/slide" Target="slides/slide143.xml"/><Relationship Id="rId90" Type="http://schemas.openxmlformats.org/officeDocument/2006/relationships/slide" Target="slides/slide89.xml"/><Relationship Id="rId165" Type="http://schemas.openxmlformats.org/officeDocument/2006/relationships/slide" Target="slides/slide164.xml"/><Relationship Id="rId27" Type="http://schemas.openxmlformats.org/officeDocument/2006/relationships/slide" Target="slides/slide26.xml"/><Relationship Id="rId48" Type="http://schemas.openxmlformats.org/officeDocument/2006/relationships/slide" Target="slides/slide47.xml"/><Relationship Id="rId69" Type="http://schemas.openxmlformats.org/officeDocument/2006/relationships/slide" Target="slides/slide68.xml"/><Relationship Id="rId113" Type="http://schemas.openxmlformats.org/officeDocument/2006/relationships/slide" Target="slides/slide112.xml"/><Relationship Id="rId134" Type="http://schemas.openxmlformats.org/officeDocument/2006/relationships/slide" Target="slides/slide133.xml"/><Relationship Id="rId80" Type="http://schemas.openxmlformats.org/officeDocument/2006/relationships/slide" Target="slides/slide79.xml"/><Relationship Id="rId155" Type="http://schemas.openxmlformats.org/officeDocument/2006/relationships/slide" Target="slides/slide154.xml"/><Relationship Id="rId17" Type="http://schemas.openxmlformats.org/officeDocument/2006/relationships/slide" Target="slides/slide16.xml"/><Relationship Id="rId38" Type="http://schemas.openxmlformats.org/officeDocument/2006/relationships/slide" Target="slides/slide37.xml"/><Relationship Id="rId59" Type="http://schemas.openxmlformats.org/officeDocument/2006/relationships/slide" Target="slides/slide58.xml"/><Relationship Id="rId103" Type="http://schemas.openxmlformats.org/officeDocument/2006/relationships/slide" Target="slides/slide102.xml"/><Relationship Id="rId124" Type="http://schemas.openxmlformats.org/officeDocument/2006/relationships/slide" Target="slides/slide123.xml"/><Relationship Id="rId70" Type="http://schemas.openxmlformats.org/officeDocument/2006/relationships/slide" Target="slides/slide69.xml"/><Relationship Id="rId91" Type="http://schemas.openxmlformats.org/officeDocument/2006/relationships/slide" Target="slides/slide90.xml"/><Relationship Id="rId145" Type="http://schemas.openxmlformats.org/officeDocument/2006/relationships/slide" Target="slides/slide144.xml"/><Relationship Id="rId166" Type="http://schemas.openxmlformats.org/officeDocument/2006/relationships/slide" Target="slides/slide165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emil Günay" userId="76b7b1c062f068f7" providerId="LiveId" clId="{71C6059B-D9EC-498F-BFA0-6A4600D1278D}"/>
    <pc:docChg chg="modSld">
      <pc:chgData name="Cemil Günay" userId="76b7b1c062f068f7" providerId="LiveId" clId="{71C6059B-D9EC-498F-BFA0-6A4600D1278D}" dt="2021-11-28T19:14:29.999" v="154" actId="207"/>
      <pc:docMkLst>
        <pc:docMk/>
      </pc:docMkLst>
      <pc:sldChg chg="modSp mod">
        <pc:chgData name="Cemil Günay" userId="76b7b1c062f068f7" providerId="LiveId" clId="{71C6059B-D9EC-498F-BFA0-6A4600D1278D}" dt="2021-11-28T19:14:29.999" v="154" actId="207"/>
        <pc:sldMkLst>
          <pc:docMk/>
          <pc:sldMk cId="1038554330" sldId="449"/>
        </pc:sldMkLst>
        <pc:spChg chg="mod">
          <ac:chgData name="Cemil Günay" userId="76b7b1c062f068f7" providerId="LiveId" clId="{71C6059B-D9EC-498F-BFA0-6A4600D1278D}" dt="2021-11-28T19:14:29.999" v="154" actId="207"/>
          <ac:spMkLst>
            <pc:docMk/>
            <pc:sldMk cId="1038554330" sldId="449"/>
            <ac:spMk id="3" creationId="{00000000-0000-0000-0000-000000000000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1.bin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>
                  <a:lumMod val="20000"/>
                  <a:lumOff val="80000"/>
                </a:schemeClr>
              </a:solidFill>
              <a:ln w="1905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89A5-4551-8864-0C4947B0DF04}"/>
              </c:ext>
            </c:extLst>
          </c:dPt>
          <c:dPt>
            <c:idx val="1"/>
            <c:bubble3D val="0"/>
            <c:spPr>
              <a:solidFill>
                <a:schemeClr val="accent5">
                  <a:lumMod val="20000"/>
                  <a:lumOff val="80000"/>
                </a:schemeClr>
              </a:solidFill>
              <a:ln w="1905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89A5-4551-8864-0C4947B0DF04}"/>
              </c:ext>
            </c:extLst>
          </c:dPt>
          <c:dPt>
            <c:idx val="2"/>
            <c:bubble3D val="0"/>
            <c:spPr>
              <a:solidFill>
                <a:schemeClr val="accent4">
                  <a:lumMod val="40000"/>
                  <a:lumOff val="60000"/>
                </a:schemeClr>
              </a:solidFill>
              <a:ln w="1905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89A5-4551-8864-0C4947B0DF04}"/>
              </c:ext>
            </c:extLst>
          </c:dPt>
          <c:dPt>
            <c:idx val="3"/>
            <c:bubble3D val="0"/>
            <c:spPr>
              <a:solidFill>
                <a:schemeClr val="accent3">
                  <a:lumMod val="20000"/>
                  <a:lumOff val="80000"/>
                </a:schemeClr>
              </a:solidFill>
              <a:ln w="1905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89A5-4551-8864-0C4947B0DF04}"/>
              </c:ext>
            </c:extLst>
          </c:dPt>
          <c:dLbls>
            <c:dLbl>
              <c:idx val="0"/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2000" b="1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sz="2000" b="1" dirty="0"/>
                      <a:t>LI</a:t>
                    </a:r>
                  </a:p>
                  <a:p>
                    <a:pPr>
                      <a:defRPr sz="2000" b="1"/>
                    </a:pPr>
                    <a:r>
                      <a:rPr lang="en-US" sz="2000" b="1" dirty="0"/>
                      <a:t>8.9</a:t>
                    </a:r>
                    <a:endParaRPr lang="en-US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20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tr-TR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0840108401084012"/>
                      <c:h val="0.17293407613741879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1-89A5-4551-8864-0C4947B0DF04}"/>
                </c:ext>
              </c:extLst>
            </c:dLbl>
            <c:dLbl>
              <c:idx val="1"/>
              <c:layout>
                <c:manualLayout>
                  <c:x val="-0.14001806684733514"/>
                  <c:y val="-7.4790355244591641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2000" b="1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sz="2000" b="1" dirty="0"/>
                      <a:t>LMI</a:t>
                    </a:r>
                  </a:p>
                  <a:p>
                    <a:pPr>
                      <a:defRPr sz="2000" b="1"/>
                    </a:pPr>
                    <a:r>
                      <a:rPr lang="en-US" sz="2000" b="1" dirty="0"/>
                      <a:t>40.1</a:t>
                    </a:r>
                    <a:endParaRPr lang="en-US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20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tr-TR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31910569105691056"/>
                      <c:h val="0.27158774373259054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3-89A5-4551-8864-0C4947B0DF04}"/>
                </c:ext>
              </c:extLst>
            </c:dLbl>
            <c:dLbl>
              <c:idx val="2"/>
              <c:layout>
                <c:manualLayout>
                  <c:x val="0.19444444444444445"/>
                  <c:y val="-0.18229220142359365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2000" b="1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sz="2000" b="1" dirty="0"/>
                      <a:t>UMI</a:t>
                    </a:r>
                  </a:p>
                  <a:p>
                    <a:pPr>
                      <a:defRPr sz="2000" b="1"/>
                    </a:pPr>
                    <a:r>
                      <a:rPr lang="en-US" sz="2000" b="1" dirty="0"/>
                      <a:t>35.0</a:t>
                    </a:r>
                    <a:endParaRPr lang="en-US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20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tr-TR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2018970189701897"/>
                      <c:h val="0.28087279480037142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5-89A5-4551-8864-0C4947B0DF04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 dirty="0"/>
                      <a:t>HI</a:t>
                    </a:r>
                  </a:p>
                  <a:p>
                    <a:r>
                      <a:rPr lang="en-US" dirty="0"/>
                      <a:t>15.7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7-89A5-4551-8864-0C4947B0DF0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tr-T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Sayfa8!$A$13:$A$16</c:f>
              <c:strCache>
                <c:ptCount val="4"/>
                <c:pt idx="0">
                  <c:v>Low Income </c:v>
                </c:pt>
                <c:pt idx="1">
                  <c:v>Lower Middle Income</c:v>
                </c:pt>
                <c:pt idx="2">
                  <c:v>Upper Middle Income  </c:v>
                </c:pt>
                <c:pt idx="3">
                  <c:v>High-Income </c:v>
                </c:pt>
              </c:strCache>
            </c:strRef>
          </c:cat>
          <c:val>
            <c:numRef>
              <c:f>Sayfa8!$B$13:$B$16</c:f>
              <c:numCache>
                <c:formatCode>0.0</c:formatCode>
                <c:ptCount val="4"/>
                <c:pt idx="0">
                  <c:v>8.8542321720538304</c:v>
                </c:pt>
                <c:pt idx="1">
                  <c:v>40.120739529618916</c:v>
                </c:pt>
                <c:pt idx="2">
                  <c:v>35.014463589485601</c:v>
                </c:pt>
                <c:pt idx="3">
                  <c:v>15.65840774745315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89A5-4551-8864-0C4947B0DF0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accent2">
        <a:lumMod val="20000"/>
        <a:lumOff val="80000"/>
      </a:schemeClr>
    </a:solidFill>
    <a:ln w="9525" cap="flat" cmpd="sng" algn="ctr">
      <a:solidFill>
        <a:sysClr val="windowText" lastClr="000000"/>
      </a:solidFill>
      <a:round/>
    </a:ln>
    <a:effectLst/>
  </c:spPr>
  <c:txPr>
    <a:bodyPr/>
    <a:lstStyle/>
    <a:p>
      <a:pPr>
        <a:defRPr/>
      </a:pPr>
      <a:endParaRPr lang="tr-TR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>
                  <a:lumMod val="20000"/>
                  <a:lumOff val="80000"/>
                </a:schemeClr>
              </a:solidFill>
              <a:ln w="1905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F8A4-43E5-BE49-563BF0766AD2}"/>
              </c:ext>
            </c:extLst>
          </c:dPt>
          <c:dPt>
            <c:idx val="1"/>
            <c:bubble3D val="0"/>
            <c:spPr>
              <a:solidFill>
                <a:schemeClr val="accent5">
                  <a:lumMod val="20000"/>
                  <a:lumOff val="80000"/>
                </a:schemeClr>
              </a:solidFill>
              <a:ln w="1905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F8A4-43E5-BE49-563BF0766AD2}"/>
              </c:ext>
            </c:extLst>
          </c:dPt>
          <c:dPt>
            <c:idx val="2"/>
            <c:bubble3D val="0"/>
            <c:spPr>
              <a:solidFill>
                <a:schemeClr val="accent4">
                  <a:lumMod val="40000"/>
                  <a:lumOff val="60000"/>
                </a:schemeClr>
              </a:solidFill>
              <a:ln w="1905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F8A4-43E5-BE49-563BF0766AD2}"/>
              </c:ext>
            </c:extLst>
          </c:dPt>
          <c:dPt>
            <c:idx val="3"/>
            <c:bubble3D val="0"/>
            <c:spPr>
              <a:solidFill>
                <a:schemeClr val="accent3">
                  <a:lumMod val="20000"/>
                  <a:lumOff val="80000"/>
                </a:schemeClr>
              </a:solidFill>
              <a:ln w="1905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F8A4-43E5-BE49-563BF0766AD2}"/>
              </c:ext>
            </c:extLst>
          </c:dPt>
          <c:dLbls>
            <c:dLbl>
              <c:idx val="0"/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2000" b="1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sz="2000" b="1" dirty="0"/>
                      <a:t>LI: 0.5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20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tr-TR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9495614035087719"/>
                      <c:h val="9.375E-2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1-F8A4-43E5-BE49-563BF0766AD2}"/>
                </c:ext>
              </c:extLst>
            </c:dLbl>
            <c:dLbl>
              <c:idx val="1"/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2000" b="1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sz="2000" b="1" dirty="0"/>
                      <a:t>LMI</a:t>
                    </a:r>
                  </a:p>
                  <a:p>
                    <a:pPr>
                      <a:defRPr sz="2000" b="1"/>
                    </a:pPr>
                    <a:r>
                      <a:rPr lang="en-US" sz="2000" b="1" dirty="0"/>
                      <a:t>8.0</a:t>
                    </a:r>
                    <a:endParaRPr lang="en-US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20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tr-TR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3706140350877194"/>
                      <c:h val="0.17824074074074073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3-F8A4-43E5-BE49-563BF0766AD2}"/>
                </c:ext>
              </c:extLst>
            </c:dLbl>
            <c:dLbl>
              <c:idx val="2"/>
              <c:layout>
                <c:manualLayout>
                  <c:x val="-0.13888891926704272"/>
                  <c:y val="7.4646211901044368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2000" b="1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sz="2000" b="1" dirty="0"/>
                      <a:t>UMI</a:t>
                    </a:r>
                  </a:p>
                  <a:p>
                    <a:pPr>
                      <a:defRPr sz="2000" b="1"/>
                    </a:pPr>
                    <a:r>
                      <a:rPr lang="en-US" sz="2000" b="1" dirty="0"/>
                      <a:t>29.0</a:t>
                    </a:r>
                    <a:endParaRPr lang="en-US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20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tr-TR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7653508771929824"/>
                      <c:h val="0.28009259259259262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5-F8A4-43E5-BE49-563BF0766AD2}"/>
                </c:ext>
              </c:extLst>
            </c:dLbl>
            <c:dLbl>
              <c:idx val="3"/>
              <c:layout>
                <c:manualLayout>
                  <c:x val="0.16111114634976953"/>
                  <c:y val="-0.18359885564320028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2000" b="1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sz="2000" b="1" dirty="0"/>
                      <a:t> HI</a:t>
                    </a:r>
                  </a:p>
                  <a:p>
                    <a:pPr>
                      <a:defRPr sz="2000" b="1"/>
                    </a:pPr>
                    <a:r>
                      <a:rPr lang="en-US" sz="2000" b="1" dirty="0"/>
                      <a:t>63.0</a:t>
                    </a:r>
                    <a:endParaRPr lang="en-US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20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tr-TR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2587719298245615"/>
                      <c:h val="0.2013888888888889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7-F8A4-43E5-BE49-563BF0766AD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tr-T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Sayfa8!$A$18:$A$21</c:f>
              <c:strCache>
                <c:ptCount val="4"/>
                <c:pt idx="0">
                  <c:v>Low Income </c:v>
                </c:pt>
                <c:pt idx="1">
                  <c:v>Lower Middle Income</c:v>
                </c:pt>
                <c:pt idx="2">
                  <c:v>Upper Middle Income  </c:v>
                </c:pt>
                <c:pt idx="3">
                  <c:v>High-Income </c:v>
                </c:pt>
              </c:strCache>
            </c:strRef>
          </c:cat>
          <c:val>
            <c:numRef>
              <c:f>Sayfa8!$B$18:$B$21</c:f>
              <c:numCache>
                <c:formatCode>0.0</c:formatCode>
                <c:ptCount val="4"/>
                <c:pt idx="0">
                  <c:v>0.50196528815975761</c:v>
                </c:pt>
                <c:pt idx="1">
                  <c:v>7.9512489728027882</c:v>
                </c:pt>
                <c:pt idx="2">
                  <c:v>29.025870518697467</c:v>
                </c:pt>
                <c:pt idx="3">
                  <c:v>62.966446541191843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F8A4-43E5-BE49-563BF0766AD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accent2">
        <a:lumMod val="20000"/>
        <a:lumOff val="80000"/>
      </a:schemeClr>
    </a:solidFill>
    <a:ln w="9525" cap="flat" cmpd="sng" algn="ctr">
      <a:solidFill>
        <a:schemeClr val="tx1"/>
      </a:solidFill>
      <a:round/>
    </a:ln>
    <a:effectLst/>
  </c:spPr>
  <c:txPr>
    <a:bodyPr/>
    <a:lstStyle/>
    <a:p>
      <a:pPr>
        <a:defRPr/>
      </a:pPr>
      <a:endParaRPr lang="tr-TR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'[Microsoft Word uygulamasında grafik]Sayfa1'!$B$48</c:f>
              <c:strCache>
                <c:ptCount val="1"/>
                <c:pt idx="0">
                  <c:v>30  Western Europe </c:v>
                </c:pt>
              </c:strCache>
            </c:strRef>
          </c:tx>
          <c:spPr>
            <a:solidFill>
              <a:srgbClr val="002060"/>
            </a:solidFill>
            <a:ln>
              <a:solidFill>
                <a:srgbClr val="4BACC6">
                  <a:lumMod val="50000"/>
                </a:srgbClr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numRef>
              <c:f>'[Microsoft Word uygulamasında grafik]Sayfa1'!$C$47:$H$47</c:f>
              <c:numCache>
                <c:formatCode>General</c:formatCode>
                <c:ptCount val="6"/>
                <c:pt idx="0">
                  <c:v>1000</c:v>
                </c:pt>
                <c:pt idx="1">
                  <c:v>1500</c:v>
                </c:pt>
                <c:pt idx="2">
                  <c:v>1820</c:v>
                </c:pt>
                <c:pt idx="3">
                  <c:v>1913</c:v>
                </c:pt>
                <c:pt idx="4">
                  <c:v>1950</c:v>
                </c:pt>
                <c:pt idx="5">
                  <c:v>1970</c:v>
                </c:pt>
              </c:numCache>
            </c:numRef>
          </c:cat>
          <c:val>
            <c:numRef>
              <c:f>'[Microsoft Word uygulamasında grafik]Sayfa1'!$C$48:$H$48</c:f>
              <c:numCache>
                <c:formatCode>General</c:formatCode>
                <c:ptCount val="6"/>
                <c:pt idx="0">
                  <c:v>94</c:v>
                </c:pt>
                <c:pt idx="1">
                  <c:v>136</c:v>
                </c:pt>
                <c:pt idx="2">
                  <c:v>179</c:v>
                </c:pt>
                <c:pt idx="3">
                  <c:v>227</c:v>
                </c:pt>
                <c:pt idx="4">
                  <c:v>216</c:v>
                </c:pt>
                <c:pt idx="5">
                  <c:v>273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CC3-4B94-B4DA-5E7457D57298}"/>
            </c:ext>
          </c:extLst>
        </c:ser>
        <c:ser>
          <c:idx val="1"/>
          <c:order val="1"/>
          <c:tx>
            <c:strRef>
              <c:f>'[Microsoft Word uygulamasında grafik]Sayfa1'!$B$49</c:f>
              <c:strCache>
                <c:ptCount val="1"/>
                <c:pt idx="0">
                  <c:v>Western Offshoots1 </c:v>
                </c:pt>
              </c:strCache>
            </c:strRef>
          </c:tx>
          <c:spPr>
            <a:solidFill>
              <a:srgbClr val="FF0000"/>
            </a:solidFill>
            <a:ln>
              <a:solidFill>
                <a:srgbClr val="4BACC6">
                  <a:lumMod val="50000"/>
                </a:srgbClr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numRef>
              <c:f>'[Microsoft Word uygulamasında grafik]Sayfa1'!$C$47:$H$47</c:f>
              <c:numCache>
                <c:formatCode>General</c:formatCode>
                <c:ptCount val="6"/>
                <c:pt idx="0">
                  <c:v>1000</c:v>
                </c:pt>
                <c:pt idx="1">
                  <c:v>1500</c:v>
                </c:pt>
                <c:pt idx="2">
                  <c:v>1820</c:v>
                </c:pt>
                <c:pt idx="3">
                  <c:v>1913</c:v>
                </c:pt>
                <c:pt idx="4">
                  <c:v>1950</c:v>
                </c:pt>
                <c:pt idx="5">
                  <c:v>1970</c:v>
                </c:pt>
              </c:numCache>
            </c:numRef>
          </c:cat>
          <c:val>
            <c:numRef>
              <c:f>'[Microsoft Word uygulamasında grafik]Sayfa1'!$C$49:$H$49</c:f>
              <c:numCache>
                <c:formatCode>General</c:formatCode>
                <c:ptCount val="6"/>
                <c:pt idx="0">
                  <c:v>88</c:v>
                </c:pt>
                <c:pt idx="1">
                  <c:v>71</c:v>
                </c:pt>
                <c:pt idx="2">
                  <c:v>181</c:v>
                </c:pt>
                <c:pt idx="3">
                  <c:v>343</c:v>
                </c:pt>
                <c:pt idx="4">
                  <c:v>439</c:v>
                </c:pt>
                <c:pt idx="5">
                  <c:v>390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CC3-4B94-B4DA-5E7457D57298}"/>
            </c:ext>
          </c:extLst>
        </c:ser>
        <c:ser>
          <c:idx val="2"/>
          <c:order val="2"/>
          <c:tx>
            <c:strRef>
              <c:f>'[Microsoft Word uygulamasında grafik]Sayfa1'!$B$50</c:f>
              <c:strCache>
                <c:ptCount val="1"/>
                <c:pt idx="0">
                  <c:v>Latin America</c:v>
                </c:pt>
              </c:strCache>
            </c:strRef>
          </c:tx>
          <c:spPr>
            <a:solidFill>
              <a:srgbClr val="00B050"/>
            </a:solidFill>
            <a:ln>
              <a:solidFill>
                <a:srgbClr val="00B050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numRef>
              <c:f>'[Microsoft Word uygulamasında grafik]Sayfa1'!$C$47:$H$47</c:f>
              <c:numCache>
                <c:formatCode>General</c:formatCode>
                <c:ptCount val="6"/>
                <c:pt idx="0">
                  <c:v>1000</c:v>
                </c:pt>
                <c:pt idx="1">
                  <c:v>1500</c:v>
                </c:pt>
                <c:pt idx="2">
                  <c:v>1820</c:v>
                </c:pt>
                <c:pt idx="3">
                  <c:v>1913</c:v>
                </c:pt>
                <c:pt idx="4">
                  <c:v>1950</c:v>
                </c:pt>
                <c:pt idx="5">
                  <c:v>1970</c:v>
                </c:pt>
              </c:numCache>
            </c:numRef>
          </c:cat>
          <c:val>
            <c:numRef>
              <c:f>'[Microsoft Word uygulamasında grafik]Sayfa1'!$C$50:$H$50</c:f>
              <c:numCache>
                <c:formatCode>General</c:formatCode>
                <c:ptCount val="6"/>
                <c:pt idx="0">
                  <c:v>88</c:v>
                </c:pt>
                <c:pt idx="1">
                  <c:v>74</c:v>
                </c:pt>
                <c:pt idx="2">
                  <c:v>104</c:v>
                </c:pt>
                <c:pt idx="3">
                  <c:v>98</c:v>
                </c:pt>
                <c:pt idx="4">
                  <c:v>119</c:v>
                </c:pt>
                <c:pt idx="5">
                  <c:v>107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CC3-4B94-B4DA-5E7457D57298}"/>
            </c:ext>
          </c:extLst>
        </c:ser>
        <c:ser>
          <c:idx val="3"/>
          <c:order val="3"/>
          <c:tx>
            <c:strRef>
              <c:f>'[Microsoft Word uygulamasında grafik]Sayfa1'!$B$51</c:f>
              <c:strCache>
                <c:ptCount val="1"/>
                <c:pt idx="0">
                  <c:v>Asia </c:v>
                </c:pt>
              </c:strCache>
            </c:strRef>
          </c:tx>
          <c:spPr>
            <a:solidFill>
              <a:srgbClr val="2F5897">
                <a:lumMod val="40000"/>
                <a:lumOff val="60000"/>
              </a:srgbClr>
            </a:solidFill>
            <a:ln>
              <a:solidFill>
                <a:srgbClr val="4BACC6">
                  <a:lumMod val="50000"/>
                </a:srgbClr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numRef>
              <c:f>'[Microsoft Word uygulamasında grafik]Sayfa1'!$C$47:$H$47</c:f>
              <c:numCache>
                <c:formatCode>General</c:formatCode>
                <c:ptCount val="6"/>
                <c:pt idx="0">
                  <c:v>1000</c:v>
                </c:pt>
                <c:pt idx="1">
                  <c:v>1500</c:v>
                </c:pt>
                <c:pt idx="2">
                  <c:v>1820</c:v>
                </c:pt>
                <c:pt idx="3">
                  <c:v>1913</c:v>
                </c:pt>
                <c:pt idx="4">
                  <c:v>1950</c:v>
                </c:pt>
                <c:pt idx="5">
                  <c:v>1970</c:v>
                </c:pt>
              </c:numCache>
            </c:numRef>
          </c:cat>
          <c:val>
            <c:numRef>
              <c:f>'[Microsoft Word uygulamasında grafik]Sayfa1'!$C$51:$H$51</c:f>
              <c:numCache>
                <c:formatCode>General</c:formatCode>
                <c:ptCount val="6"/>
                <c:pt idx="0">
                  <c:v>104</c:v>
                </c:pt>
                <c:pt idx="1">
                  <c:v>100</c:v>
                </c:pt>
                <c:pt idx="2">
                  <c:v>87</c:v>
                </c:pt>
                <c:pt idx="3">
                  <c:v>46</c:v>
                </c:pt>
                <c:pt idx="4">
                  <c:v>34</c:v>
                </c:pt>
                <c:pt idx="5">
                  <c:v>41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6CC3-4B94-B4DA-5E7457D57298}"/>
            </c:ext>
          </c:extLst>
        </c:ser>
        <c:ser>
          <c:idx val="4"/>
          <c:order val="4"/>
          <c:tx>
            <c:strRef>
              <c:f>'[Microsoft Word uygulamasında grafik]Sayfa1'!$B$52</c:f>
              <c:strCache>
                <c:ptCount val="1"/>
                <c:pt idx="0">
                  <c:v>Africa </c:v>
                </c:pt>
              </c:strCache>
            </c:strRef>
          </c:tx>
          <c:spPr>
            <a:solidFill>
              <a:srgbClr val="0070C0"/>
            </a:solidFill>
            <a:ln>
              <a:solidFill>
                <a:srgbClr val="4BACC6">
                  <a:lumMod val="50000"/>
                </a:srgbClr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numRef>
              <c:f>'[Microsoft Word uygulamasında grafik]Sayfa1'!$C$47:$H$47</c:f>
              <c:numCache>
                <c:formatCode>General</c:formatCode>
                <c:ptCount val="6"/>
                <c:pt idx="0">
                  <c:v>1000</c:v>
                </c:pt>
                <c:pt idx="1">
                  <c:v>1500</c:v>
                </c:pt>
                <c:pt idx="2">
                  <c:v>1820</c:v>
                </c:pt>
                <c:pt idx="3">
                  <c:v>1913</c:v>
                </c:pt>
                <c:pt idx="4">
                  <c:v>1950</c:v>
                </c:pt>
                <c:pt idx="5">
                  <c:v>1970</c:v>
                </c:pt>
              </c:numCache>
            </c:numRef>
          </c:cat>
          <c:val>
            <c:numRef>
              <c:f>'[Microsoft Word uygulamasında grafik]Sayfa1'!$C$52:$H$52</c:f>
              <c:numCache>
                <c:formatCode>General</c:formatCode>
                <c:ptCount val="6"/>
                <c:pt idx="0">
                  <c:v>94</c:v>
                </c:pt>
                <c:pt idx="1">
                  <c:v>73</c:v>
                </c:pt>
                <c:pt idx="2">
                  <c:v>63</c:v>
                </c:pt>
                <c:pt idx="3">
                  <c:v>42</c:v>
                </c:pt>
                <c:pt idx="4">
                  <c:v>42</c:v>
                </c:pt>
                <c:pt idx="5">
                  <c:v>36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6CC3-4B94-B4DA-5E7457D57298}"/>
            </c:ext>
          </c:extLst>
        </c:ser>
        <c:ser>
          <c:idx val="5"/>
          <c:order val="5"/>
          <c:tx>
            <c:strRef>
              <c:f>'[Microsoft Word uygulamasında grafik]Sayfa1'!$B$53</c:f>
              <c:strCache>
                <c:ptCount val="1"/>
                <c:pt idx="0">
                  <c:v>World </c:v>
                </c:pt>
              </c:strCache>
            </c:strRef>
          </c:tx>
          <c:spPr>
            <a:solidFill>
              <a:srgbClr val="FFFF00"/>
            </a:solidFill>
            <a:ln>
              <a:solidFill>
                <a:srgbClr val="4BACC6">
                  <a:lumMod val="50000"/>
                </a:srgbClr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numRef>
              <c:f>'[Microsoft Word uygulamasında grafik]Sayfa1'!$C$47:$H$47</c:f>
              <c:numCache>
                <c:formatCode>General</c:formatCode>
                <c:ptCount val="6"/>
                <c:pt idx="0">
                  <c:v>1000</c:v>
                </c:pt>
                <c:pt idx="1">
                  <c:v>1500</c:v>
                </c:pt>
                <c:pt idx="2">
                  <c:v>1820</c:v>
                </c:pt>
                <c:pt idx="3">
                  <c:v>1913</c:v>
                </c:pt>
                <c:pt idx="4">
                  <c:v>1950</c:v>
                </c:pt>
                <c:pt idx="5">
                  <c:v>1970</c:v>
                </c:pt>
              </c:numCache>
            </c:numRef>
          </c:cat>
          <c:val>
            <c:numRef>
              <c:f>'[Microsoft Word uygulamasında grafik]Sayfa1'!$C$53:$H$53</c:f>
              <c:numCache>
                <c:formatCode>General</c:formatCode>
                <c:ptCount val="6"/>
                <c:pt idx="0">
                  <c:v>100</c:v>
                </c:pt>
                <c:pt idx="1">
                  <c:v>100</c:v>
                </c:pt>
                <c:pt idx="2">
                  <c:v>100</c:v>
                </c:pt>
                <c:pt idx="3">
                  <c:v>100</c:v>
                </c:pt>
                <c:pt idx="4">
                  <c:v>100</c:v>
                </c:pt>
                <c:pt idx="5">
                  <c:v>100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6CC3-4B94-B4DA-5E7457D5729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axId val="162949120"/>
        <c:axId val="138829824"/>
      </c:barChart>
      <c:catAx>
        <c:axId val="16294912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>
            <a:solidFill>
              <a:srgbClr val="E4E9EF">
                <a:lumMod val="50000"/>
              </a:srgbClr>
            </a:solidFill>
          </a:ln>
        </c:spPr>
        <c:txPr>
          <a:bodyPr/>
          <a:lstStyle/>
          <a:p>
            <a:pPr>
              <a:defRPr sz="1600" b="1"/>
            </a:pPr>
            <a:endParaRPr lang="tr-TR"/>
          </a:p>
        </c:txPr>
        <c:crossAx val="138829824"/>
        <c:crosses val="autoZero"/>
        <c:auto val="1"/>
        <c:lblAlgn val="ctr"/>
        <c:lblOffset val="100"/>
        <c:noMultiLvlLbl val="0"/>
      </c:catAx>
      <c:valAx>
        <c:axId val="138829824"/>
        <c:scaling>
          <c:orientation val="minMax"/>
          <c:max val="450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 b="1"/>
            </a:pPr>
            <a:endParaRPr lang="tr-TR"/>
          </a:p>
        </c:txPr>
        <c:crossAx val="162949120"/>
        <c:crosses val="autoZero"/>
        <c:crossBetween val="between"/>
      </c:valAx>
      <c:spPr>
        <a:solidFill>
          <a:srgbClr val="4F81BD">
            <a:lumMod val="20000"/>
            <a:lumOff val="80000"/>
          </a:srgbClr>
        </a:solidFill>
      </c:spPr>
    </c:plotArea>
    <c:legend>
      <c:legendPos val="b"/>
      <c:overlay val="0"/>
      <c:spPr>
        <a:solidFill>
          <a:srgbClr val="4F81BD">
            <a:lumMod val="20000"/>
            <a:lumOff val="80000"/>
          </a:srgbClr>
        </a:solidFill>
        <a:ln>
          <a:solidFill>
            <a:sysClr val="windowText" lastClr="000000"/>
          </a:solidFill>
        </a:ln>
      </c:spPr>
      <c:txPr>
        <a:bodyPr/>
        <a:lstStyle/>
        <a:p>
          <a:pPr>
            <a:defRPr sz="1400"/>
          </a:pPr>
          <a:endParaRPr lang="tr-TR"/>
        </a:p>
      </c:txPr>
    </c:legend>
    <c:plotVisOnly val="1"/>
    <c:dispBlanksAs val="gap"/>
    <c:showDLblsOverMax val="0"/>
  </c:chart>
  <c:spPr>
    <a:solidFill>
      <a:srgbClr val="C0504D">
        <a:lumMod val="20000"/>
        <a:lumOff val="80000"/>
      </a:srgbClr>
    </a:solidFill>
    <a:ln>
      <a:solidFill>
        <a:srgbClr val="EEECE1">
          <a:lumMod val="90000"/>
        </a:srgbClr>
      </a:solidFill>
      <a:prstDash val="solid"/>
    </a:ln>
  </c:spPr>
  <c:externalData r:id="rId2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DD670E-3AC4-4EDC-A446-72D88195A947}" type="datetimeFigureOut">
              <a:rPr lang="tr-TR" smtClean="0"/>
              <a:t>12.02.2024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A19A31-302A-4B88-B71F-1627EE431EB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314428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568AE-79DC-4ACB-A93C-CB90E9FA347F}" type="datetime1">
              <a:rPr lang="tr-TR" smtClean="0"/>
              <a:t>12.02.2024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AE53D-1EE3-42FA-8B22-DE10CF5E7B2B}" type="datetime1">
              <a:rPr lang="tr-TR" smtClean="0"/>
              <a:t>12.02.2024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230EF-442F-4614-9A3B-4EC983F956D0}" type="datetime1">
              <a:rPr lang="tr-TR" smtClean="0"/>
              <a:t>12.02.2024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03814E-923D-456C-A0F0-F39D5FDA0E52}" type="datetime1">
              <a:rPr lang="tr-TR" smtClean="0"/>
              <a:t>12.02.2024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32790-2441-48CD-A9B7-80F6CEC0C570}" type="datetime1">
              <a:rPr lang="tr-TR" smtClean="0"/>
              <a:t>12.02.2024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EAA00-8FF6-4206-AF1C-BDDFF7602C4F}" type="datetime1">
              <a:rPr lang="tr-TR" smtClean="0"/>
              <a:t>12.02.2024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3A9F6-39ED-4086-83D8-F775B9C6222D}" type="datetime1">
              <a:rPr lang="tr-TR" smtClean="0"/>
              <a:t>12.02.2024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54A2A-98A3-4533-92A0-45DC5B981CA7}" type="datetime1">
              <a:rPr lang="tr-TR" smtClean="0"/>
              <a:t>12.02.2024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468EB-A393-4CB5-9042-3B5274B5F959}" type="datetime1">
              <a:rPr lang="tr-TR" smtClean="0"/>
              <a:t>12.02.2024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4DCB0-6B1B-43D4-BF6B-AF1F2D2763EB}" type="datetime1">
              <a:rPr lang="tr-TR" smtClean="0"/>
              <a:t>12.02.2024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B0404-776D-4FC8-B9BE-BD58EB7EBDD6}" type="datetime1">
              <a:rPr lang="tr-TR" smtClean="0"/>
              <a:t>12.02.2024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F7A4EB-5A53-44A0-8F78-FD9EEE0F7120}" type="datetime1">
              <a:rPr lang="tr-TR" smtClean="0"/>
              <a:t>12.02.2024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6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aşlık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83362"/>
          </a:xfrm>
        </p:spPr>
        <p:txBody>
          <a:bodyPr>
            <a:normAutofit/>
          </a:bodyPr>
          <a:lstStyle/>
          <a:p>
            <a:br>
              <a:rPr lang="tr-TR" b="1" dirty="0"/>
            </a:br>
            <a:r>
              <a:rPr lang="en-US" b="1" dirty="0"/>
              <a:t>A SHORT HISTORY </a:t>
            </a:r>
            <a:br>
              <a:rPr lang="tr-TR" b="1" dirty="0"/>
            </a:br>
            <a:r>
              <a:rPr lang="en-US" b="1" dirty="0"/>
              <a:t>OF THE WORLD ECONOMY</a:t>
            </a:r>
            <a:br>
              <a:rPr lang="tr-TR" dirty="0"/>
            </a:br>
            <a:endParaRPr lang="tr-TR" dirty="0"/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062921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1361653"/>
          </a:xfrm>
        </p:spPr>
        <p:txBody>
          <a:bodyPr>
            <a:normAutofit fontScale="90000"/>
          </a:bodyPr>
          <a:lstStyle/>
          <a:p>
            <a:br>
              <a:rPr lang="tr-TR" b="1" dirty="0"/>
            </a:br>
            <a:r>
              <a:rPr lang="en-US" b="1" dirty="0"/>
              <a:t>A SIMPLE PICTURE </a:t>
            </a:r>
            <a:br>
              <a:rPr lang="tr-TR" b="1" dirty="0"/>
            </a:br>
            <a:r>
              <a:rPr lang="en-US" b="1" dirty="0"/>
              <a:t>OF THE WORLD ECONOMY</a:t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5085184"/>
          </a:xfrm>
        </p:spPr>
        <p:txBody>
          <a:bodyPr>
            <a:normAutofit/>
          </a:bodyPr>
          <a:lstStyle/>
          <a:p>
            <a:r>
              <a:rPr lang="en-US" dirty="0"/>
              <a:t>This outcome is a result of </a:t>
            </a:r>
            <a:r>
              <a:rPr lang="tr-TR" dirty="0"/>
              <a:t>                                        </a:t>
            </a:r>
            <a:r>
              <a:rPr lang="en-US" dirty="0">
                <a:solidFill>
                  <a:srgbClr val="0070C0"/>
                </a:solidFill>
              </a:rPr>
              <a:t>historical developments in modern ages</a:t>
            </a:r>
            <a:r>
              <a:rPr lang="en-US" dirty="0"/>
              <a:t>,</a:t>
            </a:r>
            <a:endParaRPr lang="tr-TR" dirty="0"/>
          </a:p>
          <a:p>
            <a:pPr marL="360363" indent="0">
              <a:buNone/>
            </a:pPr>
            <a:r>
              <a:rPr lang="en-US" dirty="0"/>
              <a:t>especially </a:t>
            </a:r>
            <a:r>
              <a:rPr lang="en-US" dirty="0">
                <a:solidFill>
                  <a:srgbClr val="0070C0"/>
                </a:solidFill>
              </a:rPr>
              <a:t>the emergence </a:t>
            </a:r>
            <a:r>
              <a:rPr lang="en-US" dirty="0"/>
              <a:t>and </a:t>
            </a:r>
            <a:r>
              <a:rPr lang="en-US" dirty="0">
                <a:solidFill>
                  <a:srgbClr val="0070C0"/>
                </a:solidFill>
              </a:rPr>
              <a:t>expansion </a:t>
            </a:r>
            <a:r>
              <a:rPr lang="tr-TR" dirty="0">
                <a:solidFill>
                  <a:srgbClr val="0070C0"/>
                </a:solidFill>
              </a:rPr>
              <a:t>                       </a:t>
            </a:r>
            <a:r>
              <a:rPr lang="en-US" dirty="0">
                <a:solidFill>
                  <a:srgbClr val="0070C0"/>
                </a:solidFill>
              </a:rPr>
              <a:t>of capitalism.</a:t>
            </a:r>
            <a:endParaRPr lang="tr-TR" dirty="0">
              <a:solidFill>
                <a:srgbClr val="0070C0"/>
              </a:solidFill>
            </a:endParaRPr>
          </a:p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10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80409310"/>
      </p:ext>
    </p:extLst>
  </p:cSld>
  <p:clrMapOvr>
    <a:masterClrMapping/>
  </p:clrMapOvr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br>
              <a:rPr lang="tr-TR" b="1" i="1" dirty="0"/>
            </a:br>
            <a:r>
              <a:rPr lang="en-US" b="1" i="1" dirty="0"/>
              <a:t>Netherlands</a:t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r>
              <a:rPr lang="en-US" dirty="0"/>
              <a:t>By the 18</a:t>
            </a:r>
            <a:r>
              <a:rPr lang="en-US" baseline="30000" dirty="0"/>
              <a:t>th</a:t>
            </a:r>
            <a:r>
              <a:rPr lang="en-US" dirty="0"/>
              <a:t> century </a:t>
            </a:r>
            <a:r>
              <a:rPr lang="tr-TR" dirty="0"/>
              <a:t>   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it had lost this supremacy</a:t>
            </a:r>
            <a:r>
              <a:rPr lang="en-US" dirty="0"/>
              <a:t>, </a:t>
            </a:r>
            <a:r>
              <a:rPr lang="tr-TR" dirty="0"/>
              <a:t>                       </a:t>
            </a:r>
            <a:r>
              <a:rPr lang="en-US" dirty="0"/>
              <a:t>because its two new rivals</a:t>
            </a:r>
            <a:r>
              <a:rPr lang="tr-TR" dirty="0"/>
              <a:t>,</a:t>
            </a:r>
            <a:r>
              <a:rPr lang="en-US" dirty="0"/>
              <a:t> </a:t>
            </a:r>
            <a:r>
              <a:rPr lang="tr-TR" dirty="0"/>
              <a:t>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England and France</a:t>
            </a:r>
            <a:r>
              <a:rPr lang="en-US" dirty="0"/>
              <a:t>, </a:t>
            </a:r>
            <a:endParaRPr lang="tr-TR" dirty="0"/>
          </a:p>
          <a:p>
            <a:pPr lvl="1"/>
            <a:r>
              <a:rPr lang="en-US" sz="3200" dirty="0"/>
              <a:t>had greatly increased their </a:t>
            </a:r>
            <a:r>
              <a:rPr lang="en-US" sz="3200" dirty="0">
                <a:solidFill>
                  <a:srgbClr val="0070C0"/>
                </a:solidFill>
              </a:rPr>
              <a:t>maritime strength</a:t>
            </a:r>
            <a:r>
              <a:rPr lang="en-US" sz="3200" dirty="0"/>
              <a:t>, </a:t>
            </a:r>
            <a:endParaRPr lang="tr-TR" sz="3200" dirty="0"/>
          </a:p>
          <a:p>
            <a:pPr lvl="1"/>
            <a:r>
              <a:rPr lang="en-US" sz="3200" dirty="0"/>
              <a:t>and used </a:t>
            </a:r>
            <a:r>
              <a:rPr lang="en-US" sz="3200" dirty="0">
                <a:solidFill>
                  <a:srgbClr val="0070C0"/>
                </a:solidFill>
              </a:rPr>
              <a:t>the same techniques </a:t>
            </a:r>
            <a:r>
              <a:rPr lang="en-US" sz="3200" dirty="0"/>
              <a:t>to push</a:t>
            </a:r>
            <a:r>
              <a:rPr lang="tr-TR" sz="3200" dirty="0"/>
              <a:t>                  </a:t>
            </a:r>
            <a:r>
              <a:rPr lang="en-US" sz="3200" dirty="0"/>
              <a:t> the Dutch out of the markets they sought </a:t>
            </a:r>
            <a:r>
              <a:rPr lang="tr-TR" sz="3200" dirty="0"/>
              <a:t> </a:t>
            </a:r>
            <a:r>
              <a:rPr lang="en-US" sz="3200" dirty="0"/>
              <a:t>to dominate. </a:t>
            </a:r>
            <a:endParaRPr lang="tr-TR" sz="3200" dirty="0"/>
          </a:p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100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81434373"/>
      </p:ext>
    </p:extLst>
  </p:cSld>
  <p:clrMapOvr>
    <a:masterClrMapping/>
  </p:clrMapOvr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br>
              <a:rPr lang="tr-TR" b="1" i="1" dirty="0"/>
            </a:br>
            <a:r>
              <a:rPr lang="en-US" b="1" i="1" dirty="0"/>
              <a:t>Netherlands</a:t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>
                <a:solidFill>
                  <a:srgbClr val="0070C0"/>
                </a:solidFill>
              </a:rPr>
              <a:t>The volume of Dutch foreign trade dropped 20</a:t>
            </a:r>
            <a:r>
              <a:rPr lang="tr-TR" dirty="0">
                <a:solidFill>
                  <a:srgbClr val="0070C0"/>
                </a:solidFill>
              </a:rPr>
              <a:t>%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/>
              <a:t>from </a:t>
            </a:r>
            <a:r>
              <a:rPr lang="en-US" dirty="0">
                <a:solidFill>
                  <a:srgbClr val="0070C0"/>
                </a:solidFill>
              </a:rPr>
              <a:t>1720 </a:t>
            </a:r>
            <a:r>
              <a:rPr lang="en-US" dirty="0"/>
              <a:t>to</a:t>
            </a:r>
            <a:r>
              <a:rPr lang="en-US" dirty="0">
                <a:solidFill>
                  <a:srgbClr val="0070C0"/>
                </a:solidFill>
              </a:rPr>
              <a:t> 1820. </a:t>
            </a:r>
            <a:endParaRPr lang="tr-TR" dirty="0">
              <a:solidFill>
                <a:srgbClr val="0070C0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During this period, </a:t>
            </a:r>
            <a:endParaRPr lang="tr-TR" dirty="0"/>
          </a:p>
          <a:p>
            <a:pPr lvl="1">
              <a:spcBef>
                <a:spcPts val="0"/>
              </a:spcBef>
              <a:spcAft>
                <a:spcPts val="1200"/>
              </a:spcAft>
            </a:pPr>
            <a:r>
              <a:rPr lang="en-US" sz="32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OptimaE-Regular"/>
              </a:rPr>
              <a:t>British</a:t>
            </a:r>
            <a:r>
              <a:rPr lang="en-US" sz="3200" dirty="0">
                <a:solidFill>
                  <a:srgbClr val="0070C0"/>
                </a:solidFill>
              </a:rPr>
              <a:t> exports rose more than sevenfold </a:t>
            </a:r>
            <a:r>
              <a:rPr lang="tr-TR" sz="3200" dirty="0">
                <a:solidFill>
                  <a:srgbClr val="0070C0"/>
                </a:solidFill>
              </a:rPr>
              <a:t>                </a:t>
            </a:r>
            <a:r>
              <a:rPr lang="en-US" sz="3200" dirty="0"/>
              <a:t>in volume, </a:t>
            </a:r>
            <a:endParaRPr lang="tr-TR" sz="3200" dirty="0"/>
          </a:p>
          <a:p>
            <a:pPr lvl="1">
              <a:spcBef>
                <a:spcPts val="0"/>
              </a:spcBef>
              <a:spcAft>
                <a:spcPts val="1200"/>
              </a:spcAft>
            </a:pPr>
            <a:r>
              <a:rPr lang="en-US" sz="3200" dirty="0"/>
              <a:t>and</a:t>
            </a:r>
            <a:r>
              <a:rPr lang="en-US" sz="3200" dirty="0">
                <a:solidFill>
                  <a:srgbClr val="0070C0"/>
                </a:solidFill>
              </a:rPr>
              <a:t> French by about threefold. </a:t>
            </a:r>
            <a:endParaRPr lang="tr-TR" sz="3200" dirty="0">
              <a:solidFill>
                <a:srgbClr val="0070C0"/>
              </a:solidFill>
            </a:endParaRPr>
          </a:p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101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58813715"/>
      </p:ext>
    </p:extLst>
  </p:cSld>
  <p:clrMapOvr>
    <a:masterClrMapping/>
  </p:clrMapOvr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br>
              <a:rPr lang="tr-TR" b="1" i="1" dirty="0"/>
            </a:br>
            <a:r>
              <a:rPr lang="en-US" b="1" i="1" dirty="0"/>
              <a:t>Netherlands</a:t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From </a:t>
            </a:r>
            <a:r>
              <a:rPr lang="en-US" dirty="0">
                <a:solidFill>
                  <a:srgbClr val="0070C0"/>
                </a:solidFill>
              </a:rPr>
              <a:t>1700</a:t>
            </a:r>
            <a:r>
              <a:rPr lang="en-US" dirty="0"/>
              <a:t> to </a:t>
            </a:r>
            <a:r>
              <a:rPr lang="en-US" dirty="0">
                <a:solidFill>
                  <a:srgbClr val="0070C0"/>
                </a:solidFill>
              </a:rPr>
              <a:t>1820</a:t>
            </a:r>
            <a:r>
              <a:rPr lang="en-US" dirty="0"/>
              <a:t>, </a:t>
            </a:r>
            <a:endParaRPr lang="tr-TR" dirty="0"/>
          </a:p>
          <a:p>
            <a:pPr lvl="1">
              <a:spcBef>
                <a:spcPts val="0"/>
              </a:spcBef>
              <a:spcAft>
                <a:spcPts val="1200"/>
              </a:spcAft>
            </a:pPr>
            <a:r>
              <a:rPr lang="en-US" sz="3200" dirty="0"/>
              <a:t>Dutch </a:t>
            </a:r>
            <a:r>
              <a:rPr lang="tr-TR" sz="3200" dirty="0"/>
              <a:t>PCI </a:t>
            </a:r>
            <a:r>
              <a:rPr lang="en-US" sz="3200" dirty="0"/>
              <a:t>dropped </a:t>
            </a:r>
            <a:r>
              <a:rPr lang="en-US" sz="3200" dirty="0">
                <a:solidFill>
                  <a:srgbClr val="0070C0"/>
                </a:solidFill>
              </a:rPr>
              <a:t>by a sixth</a:t>
            </a:r>
            <a:r>
              <a:rPr lang="en-US" sz="3200" dirty="0"/>
              <a:t>, </a:t>
            </a:r>
            <a:endParaRPr lang="tr-TR" sz="3200" dirty="0"/>
          </a:p>
          <a:p>
            <a:pPr lvl="1">
              <a:spcBef>
                <a:spcPts val="0"/>
              </a:spcBef>
              <a:spcAft>
                <a:spcPts val="1200"/>
              </a:spcAft>
            </a:pPr>
            <a:r>
              <a:rPr lang="en-US" sz="3200" dirty="0"/>
              <a:t>British rose </a:t>
            </a:r>
            <a:r>
              <a:rPr lang="en-US" sz="3200" dirty="0">
                <a:solidFill>
                  <a:srgbClr val="0070C0"/>
                </a:solidFill>
              </a:rPr>
              <a:t>by half </a:t>
            </a:r>
            <a:r>
              <a:rPr lang="en-US" sz="3200" dirty="0"/>
              <a:t>and French </a:t>
            </a:r>
            <a:r>
              <a:rPr lang="en-US" sz="3200" dirty="0">
                <a:solidFill>
                  <a:srgbClr val="0070C0"/>
                </a:solidFill>
              </a:rPr>
              <a:t>by a quarter</a:t>
            </a:r>
            <a:r>
              <a:rPr lang="en-US" sz="3200" dirty="0"/>
              <a:t>. </a:t>
            </a:r>
            <a:endParaRPr lang="tr-TR" sz="3200" dirty="0"/>
          </a:p>
          <a:p>
            <a:endParaRPr lang="tr-TR" dirty="0"/>
          </a:p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102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22995397"/>
      </p:ext>
    </p:extLst>
  </p:cSld>
  <p:clrMapOvr>
    <a:masterClrMapping/>
  </p:clrMapOvr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br>
              <a:rPr lang="tr-TR" b="1" i="1" dirty="0"/>
            </a:br>
            <a:r>
              <a:rPr lang="en-US" b="1" i="1" dirty="0"/>
              <a:t>Netherlands</a:t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The rise of </a:t>
            </a:r>
            <a:r>
              <a:rPr lang="en-US" dirty="0">
                <a:solidFill>
                  <a:srgbClr val="0070C0"/>
                </a:solidFill>
              </a:rPr>
              <a:t>new powers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      </a:t>
            </a:r>
            <a:r>
              <a:rPr lang="en-US" dirty="0"/>
              <a:t>was at the expense of falling of </a:t>
            </a:r>
            <a:r>
              <a:rPr lang="en-US" dirty="0">
                <a:solidFill>
                  <a:srgbClr val="0070C0"/>
                </a:solidFill>
              </a:rPr>
              <a:t>old powers</a:t>
            </a:r>
            <a:r>
              <a:rPr lang="en-US" dirty="0"/>
              <a:t>.</a:t>
            </a:r>
            <a:endParaRPr lang="tr-TR" dirty="0"/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Netherlands</a:t>
            </a:r>
            <a:r>
              <a:rPr lang="tr-TR" dirty="0"/>
              <a:t> </a:t>
            </a:r>
            <a:r>
              <a:rPr lang="en-US" dirty="0"/>
              <a:t>was involved in </a:t>
            </a:r>
            <a:r>
              <a:rPr lang="en-US" dirty="0">
                <a:solidFill>
                  <a:srgbClr val="0070C0"/>
                </a:solidFill>
              </a:rPr>
              <a:t>a series of wars </a:t>
            </a:r>
            <a:r>
              <a:rPr lang="tr-TR" dirty="0">
                <a:solidFill>
                  <a:srgbClr val="0070C0"/>
                </a:solidFill>
              </a:rPr>
              <a:t> </a:t>
            </a:r>
            <a:r>
              <a:rPr lang="en-US" dirty="0"/>
              <a:t>in which </a:t>
            </a:r>
            <a:r>
              <a:rPr lang="en-US" dirty="0">
                <a:solidFill>
                  <a:srgbClr val="0070C0"/>
                </a:solidFill>
              </a:rPr>
              <a:t>England and France </a:t>
            </a:r>
            <a:r>
              <a:rPr lang="en-US" dirty="0"/>
              <a:t>became the main enemies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/>
              <a:t>in</a:t>
            </a:r>
            <a:r>
              <a:rPr lang="en-US" dirty="0">
                <a:solidFill>
                  <a:srgbClr val="0070C0"/>
                </a:solidFill>
              </a:rPr>
              <a:t> the 17</a:t>
            </a:r>
            <a:r>
              <a:rPr lang="en-US" baseline="30000" dirty="0">
                <a:solidFill>
                  <a:srgbClr val="0070C0"/>
                </a:solidFill>
              </a:rPr>
              <a:t>th</a:t>
            </a:r>
            <a:r>
              <a:rPr lang="en-US" dirty="0">
                <a:solidFill>
                  <a:srgbClr val="0070C0"/>
                </a:solidFill>
              </a:rPr>
              <a:t> and 18</a:t>
            </a:r>
            <a:r>
              <a:rPr lang="en-US" baseline="30000" dirty="0">
                <a:solidFill>
                  <a:srgbClr val="0070C0"/>
                </a:solidFill>
              </a:rPr>
              <a:t>th</a:t>
            </a:r>
            <a:r>
              <a:rPr lang="en-US" dirty="0">
                <a:solidFill>
                  <a:srgbClr val="0070C0"/>
                </a:solidFill>
              </a:rPr>
              <a:t> centuries. </a:t>
            </a:r>
            <a:endParaRPr lang="tr-TR" dirty="0">
              <a:solidFill>
                <a:srgbClr val="0070C0"/>
              </a:solidFill>
            </a:endParaRPr>
          </a:p>
          <a:p>
            <a:endParaRPr lang="tr-TR" dirty="0"/>
          </a:p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103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41228640"/>
      </p:ext>
    </p:extLst>
  </p:cSld>
  <p:clrMapOvr>
    <a:masterClrMapping/>
  </p:clrMapOvr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br>
              <a:rPr lang="tr-TR" b="1" i="1" dirty="0"/>
            </a:br>
            <a:r>
              <a:rPr lang="en-US" b="1" i="1" dirty="0"/>
              <a:t>Netherlands</a:t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Towards the end of the 17</a:t>
            </a:r>
            <a:r>
              <a:rPr lang="en-US" baseline="30000" dirty="0"/>
              <a:t>th</a:t>
            </a:r>
            <a:r>
              <a:rPr lang="en-US" dirty="0"/>
              <a:t> century </a:t>
            </a:r>
            <a:r>
              <a:rPr lang="tr-TR" dirty="0"/>
              <a:t>          </a:t>
            </a:r>
            <a:r>
              <a:rPr lang="en-US" dirty="0">
                <a:solidFill>
                  <a:srgbClr val="0070C0"/>
                </a:solidFill>
              </a:rPr>
              <a:t>Dutch economic expansion faltered. </a:t>
            </a:r>
            <a:endParaRPr lang="tr-TR" dirty="0">
              <a:solidFill>
                <a:srgbClr val="0070C0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The Netherlands became </a:t>
            </a:r>
            <a:r>
              <a:rPr lang="en-US" dirty="0">
                <a:solidFill>
                  <a:srgbClr val="0070C0"/>
                </a:solidFill>
              </a:rPr>
              <a:t>the victim </a:t>
            </a:r>
            <a:r>
              <a:rPr lang="tr-TR" dirty="0">
                <a:solidFill>
                  <a:srgbClr val="0070C0"/>
                </a:solidFill>
              </a:rPr>
              <a:t>                          </a:t>
            </a:r>
            <a:r>
              <a:rPr lang="en-US" dirty="0"/>
              <a:t>rather than the beneficiary of </a:t>
            </a:r>
            <a:r>
              <a:rPr lang="en-US" dirty="0">
                <a:solidFill>
                  <a:srgbClr val="0070C0"/>
                </a:solidFill>
              </a:rPr>
              <a:t>the beggar–your–neighbor policies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             </a:t>
            </a:r>
            <a:r>
              <a:rPr lang="en-US" dirty="0"/>
              <a:t>of the merchant capitalist era. </a:t>
            </a: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104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24883911"/>
      </p:ext>
    </p:extLst>
  </p:cSld>
  <p:clrMapOvr>
    <a:masterClrMapping/>
  </p:clrMapOvr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br>
              <a:rPr lang="tr-TR" b="1" i="1" dirty="0"/>
            </a:br>
            <a:r>
              <a:rPr lang="en-US" b="1" i="1" dirty="0"/>
              <a:t>Netherlands</a:t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>
                <a:solidFill>
                  <a:srgbClr val="0070C0"/>
                </a:solidFill>
              </a:rPr>
              <a:t>British and French shipping, trade </a:t>
            </a:r>
            <a:r>
              <a:rPr lang="en-US" dirty="0"/>
              <a:t>and </a:t>
            </a:r>
            <a:r>
              <a:rPr lang="en-US" dirty="0">
                <a:solidFill>
                  <a:srgbClr val="0070C0"/>
                </a:solidFill>
              </a:rPr>
              <a:t>industry</a:t>
            </a:r>
            <a:r>
              <a:rPr lang="en-US" dirty="0"/>
              <a:t> grew </a:t>
            </a:r>
            <a:r>
              <a:rPr lang="en-US" dirty="0">
                <a:solidFill>
                  <a:srgbClr val="0070C0"/>
                </a:solidFill>
              </a:rPr>
              <a:t>much faster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   </a:t>
            </a:r>
            <a:r>
              <a:rPr lang="en-US" dirty="0"/>
              <a:t>than </a:t>
            </a:r>
            <a:r>
              <a:rPr lang="en-US" dirty="0">
                <a:solidFill>
                  <a:srgbClr val="0070C0"/>
                </a:solidFill>
              </a:rPr>
              <a:t>those of the Netherlands. </a:t>
            </a:r>
            <a:endParaRPr lang="tr-TR" dirty="0">
              <a:solidFill>
                <a:srgbClr val="0070C0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Both countries adopted </a:t>
            </a:r>
            <a:r>
              <a:rPr lang="en-US" dirty="0">
                <a:solidFill>
                  <a:srgbClr val="0070C0"/>
                </a:solidFill>
              </a:rPr>
              <a:t>protectionist policies</a:t>
            </a:r>
            <a:r>
              <a:rPr lang="tr-TR" dirty="0">
                <a:solidFill>
                  <a:srgbClr val="0070C0"/>
                </a:solidFill>
              </a:rPr>
              <a:t>*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/>
              <a:t>which</a:t>
            </a:r>
            <a:r>
              <a:rPr lang="en-US" dirty="0">
                <a:solidFill>
                  <a:srgbClr val="0070C0"/>
                </a:solidFill>
              </a:rPr>
              <a:t> damaged Dutch interests. </a:t>
            </a:r>
            <a:endParaRPr lang="tr-TR" dirty="0">
              <a:solidFill>
                <a:srgbClr val="0070C0"/>
              </a:solidFill>
            </a:endParaRPr>
          </a:p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105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14696709"/>
      </p:ext>
    </p:extLst>
  </p:cSld>
  <p:clrMapOvr>
    <a:masterClrMapping/>
  </p:clrMapOvr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br>
              <a:rPr lang="tr-TR" b="1" i="1" dirty="0"/>
            </a:br>
            <a:r>
              <a:rPr lang="en-US" b="1" i="1" dirty="0"/>
              <a:t>Netherlands</a:t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The most important were the </a:t>
            </a:r>
            <a:r>
              <a:rPr lang="en-US" dirty="0">
                <a:solidFill>
                  <a:srgbClr val="0070C0"/>
                </a:solidFill>
              </a:rPr>
              <a:t>British Navigation Acts </a:t>
            </a:r>
            <a:r>
              <a:rPr lang="en-US" dirty="0"/>
              <a:t>and</a:t>
            </a:r>
            <a:r>
              <a:rPr lang="en-US" dirty="0">
                <a:solidFill>
                  <a:srgbClr val="0070C0"/>
                </a:solidFill>
              </a:rPr>
              <a:t> similar French provisions</a:t>
            </a:r>
            <a:r>
              <a:rPr lang="en-US" dirty="0"/>
              <a:t>. </a:t>
            </a:r>
            <a:endParaRPr lang="tr-TR" dirty="0"/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From 1651 onwards </a:t>
            </a:r>
            <a:r>
              <a:rPr lang="tr-TR" dirty="0"/>
              <a:t>                                      </a:t>
            </a:r>
            <a:r>
              <a:rPr lang="en-US" dirty="0">
                <a:solidFill>
                  <a:srgbClr val="0070C0"/>
                </a:solidFill>
              </a:rPr>
              <a:t>access of Dutch shipping and Dutch ship exports to the ports of the United Kingdom were restricted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                    </a:t>
            </a:r>
            <a:r>
              <a:rPr lang="en-US" dirty="0"/>
              <a:t>and </a:t>
            </a:r>
            <a:r>
              <a:rPr lang="en-US" dirty="0">
                <a:solidFill>
                  <a:srgbClr val="0070C0"/>
                </a:solidFill>
              </a:rPr>
              <a:t>Dutch trade with English and French colonies was barred.</a:t>
            </a:r>
            <a:endParaRPr lang="tr-TR" dirty="0">
              <a:solidFill>
                <a:srgbClr val="0070C0"/>
              </a:solidFill>
            </a:endParaRPr>
          </a:p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106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37349018"/>
      </p:ext>
    </p:extLst>
  </p:cSld>
  <p:clrMapOvr>
    <a:masterClrMapping/>
  </p:clrMapOvr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br>
              <a:rPr lang="tr-TR" b="1" i="1" dirty="0"/>
            </a:br>
            <a:r>
              <a:rPr lang="en-US" b="1" i="1" dirty="0"/>
              <a:t>Netherlands</a:t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r>
              <a:rPr lang="en-US" dirty="0"/>
              <a:t>The main reason for loss of dynamism in the 18</a:t>
            </a:r>
            <a:r>
              <a:rPr lang="en-US" baseline="30000" dirty="0"/>
              <a:t>th</a:t>
            </a:r>
            <a:r>
              <a:rPr lang="en-US" dirty="0"/>
              <a:t> century was </a:t>
            </a:r>
            <a:r>
              <a:rPr lang="tr-TR" dirty="0"/>
              <a:t>   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the destruction of monopolistic trading privileges </a:t>
            </a:r>
            <a:r>
              <a:rPr lang="en-US" dirty="0"/>
              <a:t>in conflicts with </a:t>
            </a:r>
            <a:r>
              <a:rPr lang="en-US" dirty="0">
                <a:solidFill>
                  <a:srgbClr val="0070C0"/>
                </a:solidFill>
              </a:rPr>
              <a:t>France and the United Kingdom</a:t>
            </a:r>
            <a:r>
              <a:rPr lang="en-US" dirty="0"/>
              <a:t>, </a:t>
            </a:r>
            <a:r>
              <a:rPr lang="tr-TR" dirty="0"/>
              <a:t>                                           </a:t>
            </a:r>
            <a:r>
              <a:rPr lang="en-US" dirty="0"/>
              <a:t>which pushed the Dutch to the sidelines. </a:t>
            </a: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107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24883911"/>
      </p:ext>
    </p:extLst>
  </p:cSld>
  <p:clrMapOvr>
    <a:masterClrMapping/>
  </p:clrMapOvr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br>
              <a:rPr lang="tr-TR" b="1" i="1" dirty="0"/>
            </a:br>
            <a:r>
              <a:rPr lang="en-US" b="1" i="1" dirty="0"/>
              <a:t>Netherlands</a:t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445224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>
                <a:solidFill>
                  <a:srgbClr val="0070C0"/>
                </a:solidFill>
              </a:rPr>
              <a:t>Population growth </a:t>
            </a:r>
            <a:r>
              <a:rPr lang="en-US" dirty="0"/>
              <a:t>slackened </a:t>
            </a:r>
            <a:r>
              <a:rPr lang="tr-TR" dirty="0"/>
              <a:t>                                            </a:t>
            </a:r>
            <a:r>
              <a:rPr lang="en-US" dirty="0"/>
              <a:t>as the economy ceased to attract migrants. </a:t>
            </a:r>
            <a:endParaRPr lang="tr-TR" dirty="0"/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There was </a:t>
            </a:r>
            <a:r>
              <a:rPr lang="en-US" dirty="0">
                <a:solidFill>
                  <a:srgbClr val="0070C0"/>
                </a:solidFill>
              </a:rPr>
              <a:t>stagnation </a:t>
            </a:r>
            <a:r>
              <a:rPr lang="en-US" dirty="0"/>
              <a:t>in</a:t>
            </a:r>
            <a:r>
              <a:rPr lang="en-US" dirty="0">
                <a:solidFill>
                  <a:srgbClr val="0070C0"/>
                </a:solidFill>
              </a:rPr>
              <a:t> industry</a:t>
            </a:r>
            <a:r>
              <a:rPr lang="tr-TR" dirty="0">
                <a:solidFill>
                  <a:srgbClr val="0070C0"/>
                </a:solidFill>
              </a:rPr>
              <a:t>                                   </a:t>
            </a:r>
            <a:r>
              <a:rPr lang="en-US" dirty="0"/>
              <a:t>and</a:t>
            </a:r>
            <a:r>
              <a:rPr lang="en-US" dirty="0">
                <a:solidFill>
                  <a:srgbClr val="0070C0"/>
                </a:solidFill>
              </a:rPr>
              <a:t> substantial growth </a:t>
            </a:r>
            <a:r>
              <a:rPr lang="en-US" dirty="0"/>
              <a:t>in </a:t>
            </a:r>
            <a:r>
              <a:rPr lang="en-US" dirty="0">
                <a:solidFill>
                  <a:srgbClr val="0070C0"/>
                </a:solidFill>
              </a:rPr>
              <a:t>the agriculture</a:t>
            </a:r>
            <a:r>
              <a:rPr lang="en-US" dirty="0"/>
              <a:t>. </a:t>
            </a:r>
            <a:endParaRPr lang="tr-TR" dirty="0"/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Production and exports of </a:t>
            </a:r>
            <a:r>
              <a:rPr lang="en-US" dirty="0">
                <a:solidFill>
                  <a:srgbClr val="0070C0"/>
                </a:solidFill>
              </a:rPr>
              <a:t>textiles, fisheries, and shipbuilding</a:t>
            </a:r>
            <a:r>
              <a:rPr lang="en-US" dirty="0"/>
              <a:t> declined. </a:t>
            </a:r>
            <a:endParaRPr lang="tr-TR" dirty="0"/>
          </a:p>
          <a:p>
            <a:pPr>
              <a:spcBef>
                <a:spcPts val="1200"/>
              </a:spcBef>
              <a:spcAft>
                <a:spcPts val="1200"/>
              </a:spcAft>
            </a:pPr>
            <a:endParaRPr lang="tr-TR" dirty="0"/>
          </a:p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108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57762892"/>
      </p:ext>
    </p:extLst>
  </p:cSld>
  <p:clrMapOvr>
    <a:masterClrMapping/>
  </p:clrMapOvr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br>
              <a:rPr lang="tr-TR" b="1" i="1" dirty="0"/>
            </a:br>
            <a:r>
              <a:rPr lang="en-US" b="1" i="1" dirty="0"/>
              <a:t>Netherlands</a:t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5373216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However,</a:t>
            </a:r>
            <a:r>
              <a:rPr lang="tr-TR" dirty="0"/>
              <a:t>                                                                           </a:t>
            </a:r>
            <a:r>
              <a:rPr lang="en-US" dirty="0"/>
              <a:t>Dutch </a:t>
            </a:r>
            <a:r>
              <a:rPr lang="en-US" dirty="0">
                <a:solidFill>
                  <a:srgbClr val="0070C0"/>
                </a:solidFill>
              </a:rPr>
              <a:t>service industries </a:t>
            </a:r>
            <a:r>
              <a:rPr lang="en-US" dirty="0"/>
              <a:t>continued to play </a:t>
            </a:r>
            <a:r>
              <a:rPr lang="tr-TR" dirty="0"/>
              <a:t>                  </a:t>
            </a:r>
            <a:r>
              <a:rPr lang="en-US" dirty="0"/>
              <a:t>an important part in the economy, </a:t>
            </a:r>
            <a:r>
              <a:rPr lang="tr-TR" dirty="0"/>
              <a:t>                     </a:t>
            </a:r>
            <a:r>
              <a:rPr lang="en-US" dirty="0"/>
              <a:t>and there was a large increase in </a:t>
            </a:r>
            <a:r>
              <a:rPr lang="en-US" dirty="0">
                <a:solidFill>
                  <a:srgbClr val="0070C0"/>
                </a:solidFill>
              </a:rPr>
              <a:t>overseas investment</a:t>
            </a:r>
            <a:r>
              <a:rPr lang="en-US" dirty="0"/>
              <a:t>. </a:t>
            </a:r>
            <a:endParaRPr lang="tr-TR" dirty="0"/>
          </a:p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109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448162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83362"/>
          </a:xfrm>
        </p:spPr>
        <p:txBody>
          <a:bodyPr>
            <a:normAutofit/>
          </a:bodyPr>
          <a:lstStyle/>
          <a:p>
            <a:r>
              <a:rPr lang="en-US" b="1" dirty="0"/>
              <a:t>ECONOMIC GROWTH IN A HISTORICAL PERSPECTIVE</a:t>
            </a:r>
            <a:endParaRPr lang="tr-TR" b="1" dirty="0"/>
          </a:p>
        </p:txBody>
      </p:sp>
      <p:sp>
        <p:nvSpPr>
          <p:cNvPr id="3" name="Slayt Numarası Yer Tutucus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11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31108374"/>
      </p:ext>
    </p:extLst>
  </p:cSld>
  <p:clrMapOvr>
    <a:masterClrMapping/>
  </p:clrMapOvr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aşlık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83362"/>
          </a:xfrm>
        </p:spPr>
        <p:txBody>
          <a:bodyPr>
            <a:normAutofit/>
          </a:bodyPr>
          <a:lstStyle/>
          <a:p>
            <a:r>
              <a:rPr lang="en-US" b="1" i="1" dirty="0"/>
              <a:t>United Kingdom</a:t>
            </a:r>
            <a:br>
              <a:rPr lang="tr-TR" dirty="0"/>
            </a:b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110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32798917"/>
      </p:ext>
    </p:extLst>
  </p:cSld>
  <p:clrMapOvr>
    <a:masterClrMapping/>
  </p:clrMapOvr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br>
              <a:rPr lang="tr-TR" b="1" i="1" dirty="0"/>
            </a:br>
            <a:r>
              <a:rPr lang="en-US" b="1" i="1" dirty="0"/>
              <a:t>United Kingdom</a:t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/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>
                <a:solidFill>
                  <a:srgbClr val="0070C0"/>
                </a:solidFill>
              </a:rPr>
              <a:t>The UK</a:t>
            </a:r>
            <a:r>
              <a:rPr lang="tr-TR" dirty="0">
                <a:solidFill>
                  <a:srgbClr val="0070C0"/>
                </a:solidFill>
              </a:rPr>
              <a:t> </a:t>
            </a:r>
            <a:r>
              <a:rPr lang="en-US" dirty="0">
                <a:solidFill>
                  <a:srgbClr val="0070C0"/>
                </a:solidFill>
              </a:rPr>
              <a:t>took over the leadership </a:t>
            </a:r>
            <a:r>
              <a:rPr lang="en-US" dirty="0"/>
              <a:t>of capitalist development from Netherlands. </a:t>
            </a:r>
            <a:endParaRPr lang="tr-TR" dirty="0"/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US" dirty="0">
                <a:solidFill>
                  <a:srgbClr val="0070C0"/>
                </a:solidFill>
              </a:rPr>
              <a:t>It</a:t>
            </a:r>
            <a:r>
              <a:rPr lang="en-US" dirty="0"/>
              <a:t> </a:t>
            </a:r>
            <a:r>
              <a:rPr lang="tr-TR" dirty="0">
                <a:solidFill>
                  <a:srgbClr val="0070C0"/>
                </a:solidFill>
              </a:rPr>
              <a:t> </a:t>
            </a:r>
            <a:r>
              <a:rPr lang="en-US" dirty="0">
                <a:solidFill>
                  <a:srgbClr val="0070C0"/>
                </a:solidFill>
              </a:rPr>
              <a:t>followed the Dutch model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       </a:t>
            </a:r>
            <a:r>
              <a:rPr lang="en-US" dirty="0"/>
              <a:t>of</a:t>
            </a:r>
            <a:r>
              <a:rPr lang="en-US" dirty="0">
                <a:solidFill>
                  <a:srgbClr val="0070C0"/>
                </a:solidFill>
              </a:rPr>
              <a:t> international specialization and commercial development</a:t>
            </a:r>
            <a:r>
              <a:rPr lang="en-US" dirty="0"/>
              <a:t>, </a:t>
            </a:r>
            <a:endParaRPr lang="tr-TR" dirty="0"/>
          </a:p>
          <a:p>
            <a:pPr marL="354013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dirty="0"/>
              <a:t>built a </a:t>
            </a:r>
            <a:r>
              <a:rPr lang="en-US" dirty="0">
                <a:solidFill>
                  <a:srgbClr val="0070C0"/>
                </a:solidFill>
              </a:rPr>
              <a:t>much bigger colonial empire</a:t>
            </a:r>
            <a:r>
              <a:rPr lang="en-US" dirty="0"/>
              <a:t>, </a:t>
            </a:r>
            <a:endParaRPr lang="tr-TR" dirty="0"/>
          </a:p>
          <a:p>
            <a:pPr marL="354013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dirty="0"/>
              <a:t>and was a pioneer </a:t>
            </a:r>
            <a:r>
              <a:rPr lang="tr-TR" dirty="0"/>
              <a:t>                                                       </a:t>
            </a:r>
            <a:r>
              <a:rPr lang="en-US" dirty="0"/>
              <a:t>in </a:t>
            </a:r>
            <a:r>
              <a:rPr lang="en-US" dirty="0">
                <a:solidFill>
                  <a:srgbClr val="0070C0"/>
                </a:solidFill>
              </a:rPr>
              <a:t>industrial </a:t>
            </a:r>
            <a:r>
              <a:rPr lang="en-US" dirty="0"/>
              <a:t>and</a:t>
            </a:r>
            <a:r>
              <a:rPr lang="en-US" dirty="0">
                <a:solidFill>
                  <a:srgbClr val="0070C0"/>
                </a:solidFill>
              </a:rPr>
              <a:t> transport technology</a:t>
            </a:r>
            <a:r>
              <a:rPr lang="en-US" dirty="0"/>
              <a:t>.</a:t>
            </a:r>
            <a:endParaRPr lang="tr-TR" dirty="0"/>
          </a:p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111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1639972"/>
      </p:ext>
    </p:extLst>
  </p:cSld>
  <p:clrMapOvr>
    <a:masterClrMapping/>
  </p:clrMapOvr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br>
              <a:rPr lang="tr-TR" b="1" i="1" dirty="0"/>
            </a:br>
            <a:r>
              <a:rPr lang="en-US" b="1" i="1" dirty="0"/>
              <a:t>United Kingdom</a:t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>
                <a:solidFill>
                  <a:srgbClr val="0070C0"/>
                </a:solidFill>
              </a:rPr>
              <a:t>Britain had faster growth in PCI </a:t>
            </a:r>
            <a:r>
              <a:rPr lang="en-US" dirty="0"/>
              <a:t>from </a:t>
            </a:r>
            <a:r>
              <a:rPr lang="tr-TR" dirty="0"/>
              <a:t>                              </a:t>
            </a:r>
            <a:r>
              <a:rPr lang="en-US" dirty="0"/>
              <a:t>the </a:t>
            </a:r>
            <a:r>
              <a:rPr lang="en-US" dirty="0">
                <a:solidFill>
                  <a:srgbClr val="0070C0"/>
                </a:solidFill>
              </a:rPr>
              <a:t>1680s to 1820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          </a:t>
            </a:r>
            <a:r>
              <a:rPr lang="en-US" dirty="0"/>
              <a:t>than any other European country. </a:t>
            </a:r>
            <a:endParaRPr lang="tr-TR" dirty="0"/>
          </a:p>
          <a:p>
            <a:pPr>
              <a:spcBef>
                <a:spcPts val="1200"/>
              </a:spcBef>
            </a:pPr>
            <a:r>
              <a:rPr lang="en-US" dirty="0"/>
              <a:t>This was due </a:t>
            </a:r>
            <a:r>
              <a:rPr lang="tr-TR" dirty="0"/>
              <a:t>                                                                              </a:t>
            </a:r>
            <a:r>
              <a:rPr lang="en-US" dirty="0"/>
              <a:t>to </a:t>
            </a:r>
            <a:r>
              <a:rPr lang="en-US" dirty="0">
                <a:solidFill>
                  <a:srgbClr val="0070C0"/>
                </a:solidFill>
              </a:rPr>
              <a:t>improvement of its agriculture</a:t>
            </a:r>
            <a:r>
              <a:rPr lang="tr-TR" dirty="0">
                <a:solidFill>
                  <a:srgbClr val="0070C0"/>
                </a:solidFill>
              </a:rPr>
              <a:t>,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tr-TR" dirty="0">
                <a:solidFill>
                  <a:srgbClr val="0070C0"/>
                </a:solidFill>
              </a:rPr>
              <a:t>                            </a:t>
            </a:r>
            <a:r>
              <a:rPr lang="en-US" dirty="0">
                <a:solidFill>
                  <a:srgbClr val="0070C0"/>
                </a:solidFill>
              </a:rPr>
              <a:t>banking,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financial and fiscal institutions</a:t>
            </a:r>
            <a:r>
              <a:rPr lang="tr-TR" dirty="0">
                <a:solidFill>
                  <a:srgbClr val="0070C0"/>
                </a:solidFill>
              </a:rPr>
              <a:t>,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tr-TR" dirty="0">
                <a:solidFill>
                  <a:srgbClr val="0070C0"/>
                </a:solidFill>
              </a:rPr>
              <a:t>                                   </a:t>
            </a:r>
            <a:r>
              <a:rPr lang="en-US" dirty="0"/>
              <a:t> and to </a:t>
            </a:r>
            <a:r>
              <a:rPr lang="en-US" dirty="0">
                <a:solidFill>
                  <a:srgbClr val="0070C0"/>
                </a:solidFill>
              </a:rPr>
              <a:t>a surge in industrial productivity</a:t>
            </a:r>
            <a:r>
              <a:rPr lang="tr-TR" dirty="0">
                <a:solidFill>
                  <a:srgbClr val="0070C0"/>
                </a:solidFill>
              </a:rPr>
              <a:t>.</a:t>
            </a:r>
            <a:r>
              <a:rPr lang="en-US" dirty="0"/>
              <a:t> </a:t>
            </a:r>
            <a:endParaRPr lang="tr-TR" dirty="0"/>
          </a:p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112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51034163"/>
      </p:ext>
    </p:extLst>
  </p:cSld>
  <p:clrMapOvr>
    <a:masterClrMapping/>
  </p:clrMapOvr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br>
              <a:rPr lang="tr-TR" b="1" i="1" dirty="0"/>
            </a:br>
            <a:r>
              <a:rPr lang="en-US" b="1" i="1" dirty="0"/>
              <a:t>United Kingdom</a:t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It also derived great benefits from its rise </a:t>
            </a:r>
            <a:r>
              <a:rPr lang="tr-TR" dirty="0"/>
              <a:t>                     </a:t>
            </a:r>
            <a:r>
              <a:rPr lang="en-US" dirty="0"/>
              <a:t>to </a:t>
            </a:r>
            <a:r>
              <a:rPr lang="en-US" dirty="0">
                <a:solidFill>
                  <a:srgbClr val="0070C0"/>
                </a:solidFill>
              </a:rPr>
              <a:t>commercial hegemony </a:t>
            </a:r>
            <a:r>
              <a:rPr lang="en-US" dirty="0"/>
              <a:t>by adroit using</a:t>
            </a:r>
            <a:r>
              <a:rPr lang="tr-TR" dirty="0"/>
              <a:t>             </a:t>
            </a:r>
            <a:r>
              <a:rPr lang="en-US" dirty="0"/>
              <a:t> </a:t>
            </a:r>
            <a:r>
              <a:rPr lang="en-US" dirty="0">
                <a:solidFill>
                  <a:srgbClr val="0070C0"/>
                </a:solidFill>
              </a:rPr>
              <a:t>a beggar–your–neighbor strategy. </a:t>
            </a:r>
            <a:endParaRPr lang="tr-TR" dirty="0">
              <a:solidFill>
                <a:srgbClr val="0070C0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>
                <a:solidFill>
                  <a:srgbClr val="0070C0"/>
                </a:solidFill>
              </a:rPr>
              <a:t>Sixty years of armed conflict </a:t>
            </a:r>
            <a:r>
              <a:rPr lang="tr-TR" dirty="0">
                <a:solidFill>
                  <a:srgbClr val="0070C0"/>
                </a:solidFill>
              </a:rPr>
              <a:t>                                 </a:t>
            </a:r>
            <a:r>
              <a:rPr lang="en-US" dirty="0"/>
              <a:t>and </a:t>
            </a:r>
            <a:r>
              <a:rPr lang="en-US" dirty="0">
                <a:solidFill>
                  <a:srgbClr val="0070C0"/>
                </a:solidFill>
              </a:rPr>
              <a:t>the</a:t>
            </a:r>
            <a:r>
              <a:rPr lang="en-US" dirty="0"/>
              <a:t> </a:t>
            </a:r>
            <a:r>
              <a:rPr lang="en-US" dirty="0">
                <a:solidFill>
                  <a:srgbClr val="0070C0"/>
                </a:solidFill>
              </a:rPr>
              <a:t>restrictive Navigation Acts </a:t>
            </a:r>
            <a:r>
              <a:rPr lang="tr-TR" dirty="0">
                <a:solidFill>
                  <a:srgbClr val="0070C0"/>
                </a:solidFill>
              </a:rPr>
              <a:t>          </a:t>
            </a:r>
            <a:r>
              <a:rPr lang="en-US" dirty="0"/>
              <a:t>pushed competitors out of the markets</a:t>
            </a:r>
            <a:r>
              <a:rPr lang="tr-TR" dirty="0"/>
              <a:t>                               </a:t>
            </a:r>
            <a:r>
              <a:rPr lang="en-US" dirty="0"/>
              <a:t> it sought to monopolize. </a:t>
            </a:r>
            <a:endParaRPr lang="tr-TR" dirty="0"/>
          </a:p>
          <a:p>
            <a:pPr>
              <a:spcBef>
                <a:spcPts val="1200"/>
              </a:spcBef>
              <a:spcAft>
                <a:spcPts val="1200"/>
              </a:spcAft>
            </a:pP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113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01257516"/>
      </p:ext>
    </p:extLst>
  </p:cSld>
  <p:clrMapOvr>
    <a:masterClrMapping/>
  </p:clrMapOvr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br>
              <a:rPr lang="tr-TR" b="1" i="1" dirty="0"/>
            </a:br>
            <a:r>
              <a:rPr lang="en-US" b="1" i="1" dirty="0"/>
              <a:t>United Kingdom</a:t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r>
              <a:rPr lang="en-US" dirty="0"/>
              <a:t>It took over the leading role</a:t>
            </a:r>
            <a:r>
              <a:rPr lang="tr-TR" dirty="0"/>
              <a:t>                                                     </a:t>
            </a:r>
            <a:r>
              <a:rPr lang="en-US" dirty="0"/>
              <a:t> in</a:t>
            </a:r>
            <a:r>
              <a:rPr lang="en-US" dirty="0">
                <a:solidFill>
                  <a:srgbClr val="0070C0"/>
                </a:solidFill>
              </a:rPr>
              <a:t> shipping slaves </a:t>
            </a:r>
            <a:r>
              <a:rPr lang="en-US" dirty="0"/>
              <a:t>from</a:t>
            </a:r>
            <a:r>
              <a:rPr lang="en-US" dirty="0">
                <a:solidFill>
                  <a:srgbClr val="0070C0"/>
                </a:solidFill>
              </a:rPr>
              <a:t> Africa </a:t>
            </a:r>
            <a:r>
              <a:rPr lang="en-US" dirty="0"/>
              <a:t>to </a:t>
            </a:r>
            <a:r>
              <a:rPr lang="en-US" dirty="0">
                <a:solidFill>
                  <a:srgbClr val="0070C0"/>
                </a:solidFill>
              </a:rPr>
              <a:t>the Caribbean </a:t>
            </a:r>
            <a:endParaRPr lang="tr-TR" dirty="0">
              <a:solidFill>
                <a:srgbClr val="0070C0"/>
              </a:solidFill>
            </a:endParaRPr>
          </a:p>
          <a:p>
            <a:pPr marL="354013" indent="0">
              <a:buNone/>
            </a:pPr>
            <a:r>
              <a:rPr lang="en-US" dirty="0"/>
              <a:t>and </a:t>
            </a:r>
            <a:r>
              <a:rPr lang="en-US" dirty="0">
                <a:solidFill>
                  <a:srgbClr val="0070C0"/>
                </a:solidFill>
              </a:rPr>
              <a:t>created an overseas empire </a:t>
            </a:r>
            <a:r>
              <a:rPr lang="tr-TR" dirty="0">
                <a:solidFill>
                  <a:srgbClr val="0070C0"/>
                </a:solidFill>
              </a:rPr>
              <a:t>                   </a:t>
            </a:r>
            <a:r>
              <a:rPr lang="en-US" dirty="0"/>
              <a:t>with a population of about </a:t>
            </a:r>
            <a:r>
              <a:rPr lang="en-US" dirty="0">
                <a:solidFill>
                  <a:srgbClr val="0070C0"/>
                </a:solidFill>
              </a:rPr>
              <a:t>100 million</a:t>
            </a:r>
            <a:r>
              <a:rPr lang="tr-TR" dirty="0">
                <a:solidFill>
                  <a:srgbClr val="0070C0"/>
                </a:solidFill>
              </a:rPr>
              <a:t>*</a:t>
            </a:r>
            <a:r>
              <a:rPr lang="en-US" dirty="0">
                <a:solidFill>
                  <a:srgbClr val="0070C0"/>
                </a:solidFill>
              </a:rPr>
              <a:t> by 1820.</a:t>
            </a:r>
            <a:endParaRPr lang="tr-TR" dirty="0">
              <a:solidFill>
                <a:srgbClr val="0070C0"/>
              </a:solidFill>
            </a:endParaRPr>
          </a:p>
          <a:p>
            <a:pPr marL="354013" indent="0">
              <a:buNone/>
            </a:pPr>
            <a:r>
              <a:rPr lang="tr-TR" dirty="0">
                <a:solidFill>
                  <a:srgbClr val="0070C0"/>
                </a:solidFill>
              </a:rPr>
              <a:t>(</a:t>
            </a:r>
            <a:r>
              <a:rPr lang="en-US" dirty="0">
                <a:solidFill>
                  <a:srgbClr val="0070C0"/>
                </a:solidFill>
              </a:rPr>
              <a:t>1040 million</a:t>
            </a:r>
            <a:r>
              <a:rPr lang="tr-TR" dirty="0">
                <a:solidFill>
                  <a:srgbClr val="0070C0"/>
                </a:solidFill>
              </a:rPr>
              <a:t>,</a:t>
            </a:r>
            <a:r>
              <a:rPr lang="en-US" dirty="0">
                <a:solidFill>
                  <a:srgbClr val="0070C0"/>
                </a:solidFill>
              </a:rPr>
              <a:t> world population</a:t>
            </a:r>
            <a:r>
              <a:rPr lang="tr-TR" dirty="0">
                <a:solidFill>
                  <a:srgbClr val="0070C0"/>
                </a:solidFill>
              </a:rPr>
              <a:t>)</a:t>
            </a:r>
          </a:p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114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21248762"/>
      </p:ext>
    </p:extLst>
  </p:cSld>
  <p:clrMapOvr>
    <a:masterClrMapping/>
  </p:clrMapOvr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br>
              <a:rPr lang="tr-TR" b="1" i="1" dirty="0"/>
            </a:br>
            <a:r>
              <a:rPr lang="en-US" b="1" i="1" dirty="0"/>
              <a:t>United Kingdom</a:t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>
                <a:solidFill>
                  <a:srgbClr val="0070C0"/>
                </a:solidFill>
              </a:rPr>
              <a:t>Other European powers were losers </a:t>
            </a:r>
            <a:r>
              <a:rPr lang="tr-TR" dirty="0">
                <a:solidFill>
                  <a:srgbClr val="0070C0"/>
                </a:solidFill>
              </a:rPr>
              <a:t>                                    </a:t>
            </a:r>
            <a:r>
              <a:rPr lang="en-US" dirty="0"/>
              <a:t>in the British struggle for supremacy. </a:t>
            </a:r>
            <a:endParaRPr lang="tr-TR" dirty="0"/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By 1815, </a:t>
            </a:r>
            <a:r>
              <a:rPr lang="tr-TR" dirty="0"/>
              <a:t>                  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the Dutch had lost all their Asian territories </a:t>
            </a:r>
            <a:r>
              <a:rPr lang="en-US" dirty="0"/>
              <a:t>except</a:t>
            </a:r>
            <a:r>
              <a:rPr lang="en-US" dirty="0">
                <a:solidFill>
                  <a:srgbClr val="0070C0"/>
                </a:solidFill>
              </a:rPr>
              <a:t> Indonesia. </a:t>
            </a:r>
            <a:endParaRPr lang="tr-TR" dirty="0">
              <a:solidFill>
                <a:srgbClr val="0070C0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>
                <a:solidFill>
                  <a:srgbClr val="0070C0"/>
                </a:solidFill>
              </a:rPr>
              <a:t>The French </a:t>
            </a:r>
            <a:r>
              <a:rPr lang="en-US" dirty="0"/>
              <a:t>were reduced to </a:t>
            </a:r>
            <a:r>
              <a:rPr lang="en-US" dirty="0">
                <a:solidFill>
                  <a:srgbClr val="0070C0"/>
                </a:solidFill>
              </a:rPr>
              <a:t>a token colonial presence </a:t>
            </a:r>
            <a:r>
              <a:rPr lang="en-US" dirty="0"/>
              <a:t>in Asia </a:t>
            </a:r>
            <a:r>
              <a:rPr lang="tr-TR" dirty="0"/>
              <a:t>                                               </a:t>
            </a:r>
            <a:r>
              <a:rPr lang="en-US" dirty="0"/>
              <a:t>and </a:t>
            </a:r>
            <a:r>
              <a:rPr lang="en-US" dirty="0">
                <a:solidFill>
                  <a:srgbClr val="0070C0"/>
                </a:solidFill>
              </a:rPr>
              <a:t>lost their major asset </a:t>
            </a:r>
            <a:r>
              <a:rPr lang="en-US" dirty="0"/>
              <a:t>in the Caribbean. </a:t>
            </a:r>
            <a:endParaRPr lang="tr-TR" dirty="0"/>
          </a:p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115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51034163"/>
      </p:ext>
    </p:extLst>
  </p:cSld>
  <p:clrMapOvr>
    <a:masterClrMapping/>
  </p:clrMapOvr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1217637"/>
          </a:xfrm>
        </p:spPr>
        <p:txBody>
          <a:bodyPr>
            <a:normAutofit fontScale="90000"/>
          </a:bodyPr>
          <a:lstStyle/>
          <a:p>
            <a:pPr lvl="0"/>
            <a:br>
              <a:rPr lang="tr-TR" b="1" i="1" dirty="0"/>
            </a:br>
            <a:r>
              <a:rPr lang="en-US" b="1" i="1" dirty="0"/>
              <a:t>United Kingdom</a:t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5229200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>
                <a:solidFill>
                  <a:srgbClr val="0070C0"/>
                </a:solidFill>
              </a:rPr>
              <a:t>Brazil</a:t>
            </a:r>
            <a:r>
              <a:rPr lang="en-US" dirty="0"/>
              <a:t> established its independence from Portugal in 1822. </a:t>
            </a:r>
            <a:endParaRPr lang="tr-TR" dirty="0"/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>
                <a:solidFill>
                  <a:srgbClr val="0070C0"/>
                </a:solidFill>
              </a:rPr>
              <a:t>Spain</a:t>
            </a:r>
            <a:r>
              <a:rPr lang="en-US" dirty="0"/>
              <a:t> </a:t>
            </a:r>
            <a:r>
              <a:rPr lang="en-US" dirty="0">
                <a:solidFill>
                  <a:srgbClr val="0070C0"/>
                </a:solidFill>
              </a:rPr>
              <a:t>lost its huge colonial empire </a:t>
            </a:r>
            <a:r>
              <a:rPr lang="tr-TR" dirty="0">
                <a:solidFill>
                  <a:srgbClr val="0070C0"/>
                </a:solidFill>
              </a:rPr>
              <a:t>                                         </a:t>
            </a:r>
            <a:r>
              <a:rPr lang="en-US" dirty="0"/>
              <a:t>in L</a:t>
            </a:r>
            <a:r>
              <a:rPr lang="tr-TR" dirty="0"/>
              <a:t>.</a:t>
            </a:r>
            <a:r>
              <a:rPr lang="en-US" dirty="0"/>
              <a:t> America, </a:t>
            </a:r>
            <a:r>
              <a:rPr lang="tr-TR" dirty="0"/>
              <a:t>                                                                </a:t>
            </a:r>
            <a:r>
              <a:rPr lang="en-US" dirty="0"/>
              <a:t>retaining only Cuba, Puerto Rico</a:t>
            </a:r>
            <a:r>
              <a:rPr lang="tr-TR" dirty="0"/>
              <a:t>,</a:t>
            </a:r>
            <a:r>
              <a:rPr lang="en-US" dirty="0"/>
              <a:t> and the Philippines. </a:t>
            </a:r>
            <a:endParaRPr lang="tr-TR" dirty="0"/>
          </a:p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116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77033245"/>
      </p:ext>
    </p:extLst>
  </p:cSld>
  <p:clrMapOvr>
    <a:masterClrMapping/>
  </p:clrMapOvr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1217637"/>
          </a:xfrm>
        </p:spPr>
        <p:txBody>
          <a:bodyPr>
            <a:normAutofit fontScale="90000"/>
          </a:bodyPr>
          <a:lstStyle/>
          <a:p>
            <a:pPr lvl="0"/>
            <a:br>
              <a:rPr lang="tr-TR" b="1" i="1" dirty="0"/>
            </a:br>
            <a:r>
              <a:rPr lang="en-US" b="1" i="1" dirty="0"/>
              <a:t>United Kingdom</a:t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5229200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>
                <a:solidFill>
                  <a:srgbClr val="0070C0"/>
                </a:solidFill>
              </a:rPr>
              <a:t>Britain took over what the French and Dutch had lost in Asia and Africa</a:t>
            </a:r>
            <a:r>
              <a:rPr lang="en-US" dirty="0"/>
              <a:t>, </a:t>
            </a:r>
            <a:r>
              <a:rPr lang="tr-TR" dirty="0"/>
              <a:t>                       </a:t>
            </a:r>
            <a:r>
              <a:rPr lang="en-US" dirty="0"/>
              <a:t>extended its control over </a:t>
            </a:r>
            <a:r>
              <a:rPr lang="en-US" dirty="0">
                <a:solidFill>
                  <a:srgbClr val="0070C0"/>
                </a:solidFill>
              </a:rPr>
              <a:t>India</a:t>
            </a:r>
            <a:r>
              <a:rPr lang="en-US" dirty="0"/>
              <a:t>, </a:t>
            </a:r>
            <a:r>
              <a:rPr lang="tr-TR" dirty="0"/>
              <a:t>                               </a:t>
            </a:r>
            <a:r>
              <a:rPr lang="en-US" dirty="0"/>
              <a:t>and established a privileged commercial presence in </a:t>
            </a:r>
            <a:r>
              <a:rPr lang="en-US" dirty="0">
                <a:solidFill>
                  <a:srgbClr val="0070C0"/>
                </a:solidFill>
              </a:rPr>
              <a:t>L</a:t>
            </a:r>
            <a:r>
              <a:rPr lang="tr-TR" dirty="0">
                <a:solidFill>
                  <a:srgbClr val="0070C0"/>
                </a:solidFill>
              </a:rPr>
              <a:t>.</a:t>
            </a:r>
            <a:r>
              <a:rPr lang="en-US" dirty="0">
                <a:solidFill>
                  <a:srgbClr val="0070C0"/>
                </a:solidFill>
              </a:rPr>
              <a:t> America</a:t>
            </a:r>
            <a:r>
              <a:rPr lang="en-US" dirty="0"/>
              <a:t>.</a:t>
            </a:r>
            <a:endParaRPr lang="tr-TR" dirty="0"/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Between 1820 and 1913, </a:t>
            </a:r>
            <a:r>
              <a:rPr lang="tr-TR" dirty="0"/>
              <a:t>                            </a:t>
            </a:r>
            <a:r>
              <a:rPr lang="en-US" dirty="0">
                <a:solidFill>
                  <a:srgbClr val="0070C0"/>
                </a:solidFill>
              </a:rPr>
              <a:t>British </a:t>
            </a:r>
            <a:r>
              <a:rPr lang="tr-TR" dirty="0">
                <a:solidFill>
                  <a:srgbClr val="0070C0"/>
                </a:solidFill>
              </a:rPr>
              <a:t>PCI </a:t>
            </a:r>
            <a:r>
              <a:rPr lang="en-US" dirty="0">
                <a:solidFill>
                  <a:srgbClr val="0070C0"/>
                </a:solidFill>
              </a:rPr>
              <a:t>grew three times as fast as in 1700–1820.</a:t>
            </a:r>
            <a:endParaRPr lang="tr-TR" dirty="0"/>
          </a:p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117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18917323"/>
      </p:ext>
    </p:extLst>
  </p:cSld>
  <p:clrMapOvr>
    <a:masterClrMapping/>
  </p:clrMapOvr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br>
              <a:rPr lang="tr-TR" b="1" i="1" dirty="0"/>
            </a:br>
            <a:r>
              <a:rPr lang="en-US" b="1" i="1" dirty="0"/>
              <a:t>United Kingdom</a:t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pPr>
              <a:spcBef>
                <a:spcPts val="600"/>
              </a:spcBef>
            </a:pPr>
            <a:r>
              <a:rPr lang="en-US" dirty="0"/>
              <a:t>The </a:t>
            </a:r>
            <a:r>
              <a:rPr lang="en-US" dirty="0">
                <a:solidFill>
                  <a:srgbClr val="0070C0"/>
                </a:solidFill>
              </a:rPr>
              <a:t>basic reason </a:t>
            </a:r>
            <a:r>
              <a:rPr lang="en-US" dirty="0"/>
              <a:t>for improved performance was </a:t>
            </a:r>
            <a:endParaRPr lang="tr-TR" dirty="0"/>
          </a:p>
          <a:p>
            <a:pPr lvl="1">
              <a:spcBef>
                <a:spcPts val="0"/>
              </a:spcBef>
            </a:pPr>
            <a:r>
              <a:rPr lang="en-US" sz="3200" dirty="0">
                <a:solidFill>
                  <a:srgbClr val="0070C0"/>
                </a:solidFill>
              </a:rPr>
              <a:t>the acceleration of technical progress</a:t>
            </a:r>
            <a:r>
              <a:rPr lang="en-US" sz="3200" dirty="0"/>
              <a:t>, </a:t>
            </a:r>
            <a:endParaRPr lang="tr-TR" sz="3200" dirty="0"/>
          </a:p>
          <a:p>
            <a:pPr marL="719138" lvl="1" indent="0">
              <a:spcBef>
                <a:spcPts val="0"/>
              </a:spcBef>
              <a:buNone/>
            </a:pPr>
            <a:r>
              <a:rPr lang="en-US" sz="3200" dirty="0"/>
              <a:t>accompanied by </a:t>
            </a:r>
            <a:r>
              <a:rPr lang="en-US" sz="3200" dirty="0">
                <a:solidFill>
                  <a:srgbClr val="0070C0"/>
                </a:solidFill>
              </a:rPr>
              <a:t>rapid growth of the physical capital stock </a:t>
            </a:r>
            <a:endParaRPr lang="tr-TR" sz="3200" dirty="0">
              <a:solidFill>
                <a:srgbClr val="0070C0"/>
              </a:solidFill>
            </a:endParaRPr>
          </a:p>
          <a:p>
            <a:pPr lvl="1">
              <a:spcBef>
                <a:spcPts val="600"/>
              </a:spcBef>
              <a:spcAft>
                <a:spcPts val="1200"/>
              </a:spcAft>
            </a:pPr>
            <a:r>
              <a:rPr lang="en-US" sz="3200" dirty="0"/>
              <a:t>and</a:t>
            </a:r>
            <a:r>
              <a:rPr lang="en-US" sz="3200" dirty="0">
                <a:solidFill>
                  <a:srgbClr val="0070C0"/>
                </a:solidFill>
              </a:rPr>
              <a:t> improvement in the education and skills of the labor force</a:t>
            </a:r>
            <a:r>
              <a:rPr lang="tr-TR" sz="3200" dirty="0"/>
              <a:t>.</a:t>
            </a:r>
          </a:p>
          <a:p>
            <a:pPr>
              <a:spcBef>
                <a:spcPts val="1200"/>
              </a:spcBef>
            </a:pPr>
            <a:r>
              <a:rPr lang="en-US" dirty="0">
                <a:solidFill>
                  <a:srgbClr val="0070C0"/>
                </a:solidFill>
              </a:rPr>
              <a:t>Changes in commercial policy </a:t>
            </a:r>
            <a:r>
              <a:rPr lang="en-US" dirty="0"/>
              <a:t>also made a substantial contribution.</a:t>
            </a:r>
            <a:endParaRPr lang="tr-TR" dirty="0"/>
          </a:p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118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65973858"/>
      </p:ext>
    </p:extLst>
  </p:cSld>
  <p:clrMapOvr>
    <a:masterClrMapping/>
  </p:clrMapOvr>
</p:sld>
</file>

<file path=ppt/slides/slide1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br>
              <a:rPr lang="tr-TR" b="1" i="1" dirty="0"/>
            </a:br>
            <a:r>
              <a:rPr lang="en-US" b="1" i="1" dirty="0"/>
              <a:t>United Kingdom</a:t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5440362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In 1846 </a:t>
            </a:r>
            <a:r>
              <a:rPr lang="tr-TR" dirty="0"/>
              <a:t>                   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protective duties </a:t>
            </a:r>
            <a:r>
              <a:rPr lang="en-US" dirty="0"/>
              <a:t>on </a:t>
            </a:r>
            <a:r>
              <a:rPr lang="en-US" dirty="0">
                <a:solidFill>
                  <a:srgbClr val="0070C0"/>
                </a:solidFill>
              </a:rPr>
              <a:t>agricultural imports were removed. </a:t>
            </a:r>
            <a:endParaRPr lang="tr-TR" dirty="0">
              <a:solidFill>
                <a:srgbClr val="0070C0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By 1860, </a:t>
            </a:r>
            <a:r>
              <a:rPr lang="tr-TR" dirty="0"/>
              <a:t>                    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all trade and tariff restrictions had been removed unilaterally. </a:t>
            </a:r>
            <a:endParaRPr lang="tr-TR" dirty="0">
              <a:solidFill>
                <a:srgbClr val="0070C0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In 1860 </a:t>
            </a:r>
            <a:r>
              <a:rPr lang="tr-TR" dirty="0"/>
              <a:t>                                                                 </a:t>
            </a:r>
            <a:r>
              <a:rPr lang="en-US" dirty="0"/>
              <a:t>there were </a:t>
            </a:r>
            <a:r>
              <a:rPr lang="en-US" dirty="0">
                <a:solidFill>
                  <a:srgbClr val="0070C0"/>
                </a:solidFill>
              </a:rPr>
              <a:t>reciprocal treaties </a:t>
            </a:r>
            <a:r>
              <a:rPr lang="en-US" dirty="0"/>
              <a:t>for</a:t>
            </a:r>
            <a:r>
              <a:rPr lang="en-US" dirty="0">
                <a:solidFill>
                  <a:srgbClr val="0070C0"/>
                </a:solidFill>
              </a:rPr>
              <a:t> freer trade with France </a:t>
            </a:r>
            <a:r>
              <a:rPr lang="en-US" dirty="0"/>
              <a:t>and </a:t>
            </a:r>
            <a:r>
              <a:rPr lang="en-US" dirty="0">
                <a:solidFill>
                  <a:srgbClr val="0070C0"/>
                </a:solidFill>
              </a:rPr>
              <a:t>other European countries.</a:t>
            </a:r>
            <a:endParaRPr lang="tr-TR" dirty="0">
              <a:solidFill>
                <a:srgbClr val="0070C0"/>
              </a:solidFill>
            </a:endParaRPr>
          </a:p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119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2546097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b="1" dirty="0"/>
              <a:t>ECONOMIC GROWTH </a:t>
            </a:r>
            <a:br>
              <a:rPr lang="tr-TR" sz="3600" b="1" dirty="0"/>
            </a:br>
            <a:r>
              <a:rPr lang="en-US" sz="3600" b="1" dirty="0"/>
              <a:t>IN A HISTORICAL PERSPECTIVE</a:t>
            </a:r>
            <a:endParaRPr lang="tr-TR" sz="36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5085184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>
                <a:solidFill>
                  <a:srgbClr val="0070C0"/>
                </a:solidFill>
              </a:rPr>
              <a:t>Income was distributed much more evenly </a:t>
            </a:r>
            <a:r>
              <a:rPr lang="en-US" dirty="0"/>
              <a:t>across the regions of the world </a:t>
            </a:r>
            <a:r>
              <a:rPr lang="tr-TR" dirty="0"/>
              <a:t>                        </a:t>
            </a:r>
            <a:r>
              <a:rPr lang="en-US" dirty="0">
                <a:solidFill>
                  <a:srgbClr val="0070C0"/>
                </a:solidFill>
              </a:rPr>
              <a:t>before the modern ages. 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The uneven distribution of income across regions </a:t>
            </a:r>
            <a:r>
              <a:rPr lang="tr-TR" dirty="0"/>
              <a:t>                          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is</a:t>
            </a:r>
            <a:r>
              <a:rPr lang="en-US" dirty="0"/>
              <a:t> </a:t>
            </a:r>
            <a:r>
              <a:rPr lang="en-US" dirty="0">
                <a:solidFill>
                  <a:srgbClr val="0070C0"/>
                </a:solidFill>
              </a:rPr>
              <a:t>a result of differentiation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/>
              <a:t>in </a:t>
            </a:r>
            <a:r>
              <a:rPr lang="en-US" dirty="0">
                <a:solidFill>
                  <a:srgbClr val="0070C0"/>
                </a:solidFill>
              </a:rPr>
              <a:t>regional growth rates. </a:t>
            </a:r>
            <a:endParaRPr lang="tr-TR" dirty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12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57605098"/>
      </p:ext>
    </p:extLst>
  </p:cSld>
  <p:clrMapOvr>
    <a:masterClrMapping/>
  </p:clrMapOvr>
</p:sld>
</file>

<file path=ppt/slides/slide1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1145629"/>
          </a:xfrm>
        </p:spPr>
        <p:txBody>
          <a:bodyPr>
            <a:normAutofit fontScale="90000"/>
          </a:bodyPr>
          <a:lstStyle/>
          <a:p>
            <a:pPr lvl="0"/>
            <a:br>
              <a:rPr lang="tr-TR" b="1" i="1" dirty="0"/>
            </a:br>
            <a:r>
              <a:rPr lang="en-US" b="1" i="1" dirty="0"/>
              <a:t>United Kingdom</a:t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5301208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>
                <a:solidFill>
                  <a:srgbClr val="0070C0"/>
                </a:solidFill>
              </a:rPr>
              <a:t>Free trade was imposed </a:t>
            </a:r>
            <a:r>
              <a:rPr lang="tr-TR" dirty="0">
                <a:solidFill>
                  <a:srgbClr val="0070C0"/>
                </a:solidFill>
              </a:rPr>
              <a:t>                                   </a:t>
            </a:r>
            <a:r>
              <a:rPr lang="en-US" dirty="0">
                <a:solidFill>
                  <a:srgbClr val="0070C0"/>
                </a:solidFill>
              </a:rPr>
              <a:t>not only in India </a:t>
            </a:r>
            <a:r>
              <a:rPr lang="en-US" dirty="0"/>
              <a:t>and </a:t>
            </a:r>
            <a:r>
              <a:rPr lang="en-US" dirty="0">
                <a:solidFill>
                  <a:srgbClr val="0070C0"/>
                </a:solidFill>
              </a:rPr>
              <a:t>other British colonies</a:t>
            </a:r>
            <a:r>
              <a:rPr lang="en-US" dirty="0"/>
              <a:t>,                                                  but also in </a:t>
            </a:r>
            <a:r>
              <a:rPr lang="en-US" dirty="0">
                <a:solidFill>
                  <a:srgbClr val="0070C0"/>
                </a:solidFill>
              </a:rPr>
              <a:t>Britain’s informal empire</a:t>
            </a:r>
            <a:r>
              <a:rPr lang="en-US" dirty="0"/>
              <a:t>. </a:t>
            </a: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120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51034163"/>
      </p:ext>
    </p:extLst>
  </p:cSld>
  <p:clrMapOvr>
    <a:masterClrMapping/>
  </p:clrMapOvr>
</p:sld>
</file>

<file path=ppt/slides/slide1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br>
              <a:rPr lang="tr-TR" b="1" i="1" dirty="0"/>
            </a:br>
            <a:r>
              <a:rPr lang="en-US" b="1" i="1" dirty="0"/>
              <a:t>United Kingdom</a:t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US" dirty="0">
                <a:solidFill>
                  <a:srgbClr val="0070C0"/>
                </a:solidFill>
              </a:rPr>
              <a:t>China, Persia, Thailand</a:t>
            </a:r>
            <a:r>
              <a:rPr lang="tr-TR" dirty="0">
                <a:solidFill>
                  <a:srgbClr val="0070C0"/>
                </a:solidFill>
              </a:rPr>
              <a:t>,</a:t>
            </a:r>
            <a:r>
              <a:rPr lang="en-US" dirty="0">
                <a:solidFill>
                  <a:srgbClr val="0070C0"/>
                </a:solidFill>
              </a:rPr>
              <a:t> and the Ottoman Empire </a:t>
            </a:r>
            <a:r>
              <a:rPr lang="en-US" dirty="0"/>
              <a:t>were not colonies, but </a:t>
            </a:r>
            <a:r>
              <a:rPr lang="en-US" dirty="0">
                <a:solidFill>
                  <a:srgbClr val="0070C0"/>
                </a:solidFill>
              </a:rPr>
              <a:t>were obliged to</a:t>
            </a:r>
            <a:endParaRPr lang="tr-TR" dirty="0">
              <a:solidFill>
                <a:srgbClr val="0070C0"/>
              </a:solidFill>
            </a:endParaRP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3200" dirty="0">
                <a:solidFill>
                  <a:srgbClr val="0070C0"/>
                </a:solidFill>
              </a:rPr>
              <a:t>maintain low tariffs by treaties which reduced their sovereignty in commercial matters, </a:t>
            </a:r>
            <a:endParaRPr lang="tr-TR" sz="3200" dirty="0">
              <a:solidFill>
                <a:srgbClr val="0070C0"/>
              </a:solidFill>
            </a:endParaRP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3200" dirty="0"/>
              <a:t>and </a:t>
            </a:r>
            <a:r>
              <a:rPr lang="en-US" sz="3200" dirty="0">
                <a:solidFill>
                  <a:srgbClr val="0070C0"/>
                </a:solidFill>
              </a:rPr>
              <a:t>granted extraterritorial rights to foreigners. </a:t>
            </a:r>
            <a:endParaRPr lang="tr-TR" sz="3200" dirty="0">
              <a:solidFill>
                <a:srgbClr val="0070C0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This regime of </a:t>
            </a:r>
            <a:r>
              <a:rPr lang="en-US" dirty="0">
                <a:solidFill>
                  <a:srgbClr val="0070C0"/>
                </a:solidFill>
              </a:rPr>
              <a:t>free trade imperialism favored British exports. </a:t>
            </a:r>
            <a:r>
              <a:rPr lang="tr-TR" dirty="0">
                <a:solidFill>
                  <a:srgbClr val="0070C0"/>
                </a:solidFill>
              </a:rPr>
              <a:t>*</a:t>
            </a:r>
          </a:p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121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53162686"/>
      </p:ext>
    </p:extLst>
  </p:cSld>
  <p:clrMapOvr>
    <a:masterClrMapping/>
  </p:clrMapOvr>
</p:sld>
</file>

<file path=ppt/slides/slide1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br>
              <a:rPr lang="tr-TR" b="1" i="1" dirty="0"/>
            </a:br>
            <a:r>
              <a:rPr lang="en-US" b="1" i="1" dirty="0"/>
              <a:t>United Kingdom</a:t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>
                <a:solidFill>
                  <a:srgbClr val="0070C0"/>
                </a:solidFill>
              </a:rPr>
              <a:t>Innovations in communication </a:t>
            </a:r>
            <a:r>
              <a:rPr lang="en-US" dirty="0"/>
              <a:t>played a major part </a:t>
            </a:r>
            <a:r>
              <a:rPr lang="tr-TR" dirty="0"/>
              <a:t>                                                                        </a:t>
            </a:r>
            <a:r>
              <a:rPr lang="en-US" dirty="0"/>
              <a:t>in </a:t>
            </a:r>
            <a:r>
              <a:rPr lang="en-US" dirty="0">
                <a:solidFill>
                  <a:srgbClr val="0070C0"/>
                </a:solidFill>
              </a:rPr>
              <a:t>linking national capital markets </a:t>
            </a:r>
            <a:r>
              <a:rPr lang="tr-TR" dirty="0">
                <a:solidFill>
                  <a:srgbClr val="0070C0"/>
                </a:solidFill>
              </a:rPr>
              <a:t>                 </a:t>
            </a:r>
            <a:r>
              <a:rPr lang="en-US" dirty="0"/>
              <a:t>and </a:t>
            </a:r>
            <a:r>
              <a:rPr lang="en-US" dirty="0">
                <a:solidFill>
                  <a:srgbClr val="0070C0"/>
                </a:solidFill>
              </a:rPr>
              <a:t>facilitating international capital movements. </a:t>
            </a:r>
            <a:endParaRPr lang="tr-TR" dirty="0">
              <a:solidFill>
                <a:srgbClr val="0070C0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122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51034163"/>
      </p:ext>
    </p:extLst>
  </p:cSld>
  <p:clrMapOvr>
    <a:masterClrMapping/>
  </p:clrMapOvr>
</p:sld>
</file>

<file path=ppt/slides/slide1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br>
              <a:rPr lang="tr-TR" b="1" i="1" dirty="0"/>
            </a:br>
            <a:r>
              <a:rPr lang="en-US" b="1" i="1" dirty="0"/>
              <a:t>United Kingdom</a:t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US" dirty="0">
                <a:solidFill>
                  <a:srgbClr val="0070C0"/>
                </a:solidFill>
              </a:rPr>
              <a:t>The UK already had an important role </a:t>
            </a:r>
            <a:r>
              <a:rPr lang="tr-TR" dirty="0">
                <a:solidFill>
                  <a:srgbClr val="0070C0"/>
                </a:solidFill>
              </a:rPr>
              <a:t>                          </a:t>
            </a:r>
            <a:r>
              <a:rPr lang="en-US" dirty="0"/>
              <a:t>in</a:t>
            </a:r>
            <a:r>
              <a:rPr lang="en-US" dirty="0">
                <a:solidFill>
                  <a:srgbClr val="0070C0"/>
                </a:solidFill>
              </a:rPr>
              <a:t> international finance</a:t>
            </a:r>
            <a:r>
              <a:rPr lang="en-US" dirty="0"/>
              <a:t>, thanks to </a:t>
            </a:r>
            <a:endParaRPr lang="tr-TR" dirty="0"/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3200" dirty="0">
                <a:solidFill>
                  <a:srgbClr val="0070C0"/>
                </a:solidFill>
              </a:rPr>
              <a:t>the soundness of its public credit and monetary system, </a:t>
            </a:r>
            <a:endParaRPr lang="tr-TR" sz="3200" dirty="0">
              <a:solidFill>
                <a:srgbClr val="0070C0"/>
              </a:solidFill>
            </a:endParaRP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3200" dirty="0">
                <a:solidFill>
                  <a:srgbClr val="0070C0"/>
                </a:solidFill>
              </a:rPr>
              <a:t>the size of its capital market and public debt,</a:t>
            </a:r>
            <a:endParaRPr lang="tr-TR" sz="3200" dirty="0">
              <a:solidFill>
                <a:srgbClr val="0070C0"/>
              </a:solidFill>
            </a:endParaRPr>
          </a:p>
          <a:p>
            <a:pPr lvl="1">
              <a:spcBef>
                <a:spcPts val="0"/>
              </a:spcBef>
              <a:spcAft>
                <a:spcPts val="1200"/>
              </a:spcAft>
            </a:pPr>
            <a:r>
              <a:rPr lang="en-US" sz="3200" dirty="0">
                <a:solidFill>
                  <a:srgbClr val="0070C0"/>
                </a:solidFill>
              </a:rPr>
              <a:t>the maintenance of </a:t>
            </a:r>
            <a:r>
              <a:rPr lang="en-US" sz="3200" u="sng" dirty="0">
                <a:solidFill>
                  <a:srgbClr val="0070C0"/>
                </a:solidFill>
              </a:rPr>
              <a:t>a gold standard</a:t>
            </a:r>
            <a:endParaRPr lang="tr-TR" sz="3200" u="sng" dirty="0">
              <a:solidFill>
                <a:srgbClr val="0070C0"/>
              </a:solidFill>
            </a:endParaRPr>
          </a:p>
          <a:p>
            <a:pPr lvl="1">
              <a:spcBef>
                <a:spcPts val="0"/>
              </a:spcBef>
              <a:spcAft>
                <a:spcPts val="1200"/>
              </a:spcAft>
            </a:pPr>
            <a:r>
              <a:rPr lang="en-US" sz="3200" dirty="0"/>
              <a:t>and</a:t>
            </a:r>
            <a:r>
              <a:rPr lang="en-US" sz="3200" dirty="0">
                <a:solidFill>
                  <a:srgbClr val="0070C0"/>
                </a:solidFill>
              </a:rPr>
              <a:t> a securely protected system of property rights. </a:t>
            </a:r>
            <a:endParaRPr lang="tr-TR" sz="3200" dirty="0">
              <a:solidFill>
                <a:srgbClr val="0070C0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123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5581257"/>
      </p:ext>
    </p:extLst>
  </p:cSld>
  <p:clrMapOvr>
    <a:masterClrMapping/>
  </p:clrMapOvr>
</p:sld>
</file>

<file path=ppt/slides/slide1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rmAutofit fontScale="90000"/>
          </a:bodyPr>
          <a:lstStyle/>
          <a:p>
            <a:pPr lvl="0"/>
            <a:br>
              <a:rPr lang="tr-TR" b="1" i="1" dirty="0"/>
            </a:br>
            <a:r>
              <a:rPr lang="en-US" b="1" i="1" dirty="0"/>
              <a:t>United Kingdom</a:t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445224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It was </a:t>
            </a:r>
            <a:r>
              <a:rPr lang="en-US" dirty="0">
                <a:solidFill>
                  <a:srgbClr val="0070C0"/>
                </a:solidFill>
              </a:rPr>
              <a:t>a</a:t>
            </a:r>
            <a:r>
              <a:rPr lang="en-US" dirty="0"/>
              <a:t> </a:t>
            </a:r>
            <a:r>
              <a:rPr lang="en-US" dirty="0">
                <a:solidFill>
                  <a:srgbClr val="0070C0"/>
                </a:solidFill>
              </a:rPr>
              <a:t>wealthy country </a:t>
            </a:r>
            <a:r>
              <a:rPr lang="en-US" dirty="0"/>
              <a:t>operating close </a:t>
            </a:r>
            <a:r>
              <a:rPr lang="tr-TR" dirty="0"/>
              <a:t>                    </a:t>
            </a:r>
            <a:r>
              <a:rPr lang="en-US" dirty="0"/>
              <a:t>to the frontiers of technology. </a:t>
            </a:r>
            <a:endParaRPr lang="tr-TR" dirty="0"/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Its financial capital was attracted to </a:t>
            </a:r>
            <a:r>
              <a:rPr lang="tr-TR" dirty="0"/>
              <a:t>                        </a:t>
            </a:r>
            <a:r>
              <a:rPr lang="en-US" dirty="0"/>
              <a:t>foreign investment. </a:t>
            </a:r>
            <a:endParaRPr lang="tr-TR" dirty="0"/>
          </a:p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124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45343868"/>
      </p:ext>
    </p:extLst>
  </p:cSld>
  <p:clrMapOvr>
    <a:masterClrMapping/>
  </p:clrMapOvr>
</p:sld>
</file>

<file path=ppt/slides/slide1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br>
              <a:rPr lang="tr-TR" b="1" i="1" dirty="0"/>
            </a:br>
            <a:r>
              <a:rPr lang="en-US" b="1" i="1" dirty="0"/>
              <a:t>United Kingdom</a:t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From the 1870s onward, </a:t>
            </a:r>
            <a:r>
              <a:rPr lang="tr-TR" dirty="0"/>
              <a:t>                              </a:t>
            </a:r>
            <a:r>
              <a:rPr lang="en-US" dirty="0"/>
              <a:t>there was </a:t>
            </a:r>
            <a:r>
              <a:rPr lang="en-US" dirty="0">
                <a:solidFill>
                  <a:srgbClr val="0070C0"/>
                </a:solidFill>
              </a:rPr>
              <a:t>a massive outflow of British capital </a:t>
            </a:r>
            <a:r>
              <a:rPr lang="en-US" dirty="0"/>
              <a:t>for</a:t>
            </a:r>
            <a:r>
              <a:rPr lang="en-US" dirty="0">
                <a:solidFill>
                  <a:srgbClr val="0070C0"/>
                </a:solidFill>
              </a:rPr>
              <a:t> overseas investment. </a:t>
            </a:r>
            <a:endParaRPr lang="tr-TR" dirty="0">
              <a:solidFill>
                <a:srgbClr val="0070C0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>
                <a:solidFill>
                  <a:srgbClr val="0070C0"/>
                </a:solidFill>
              </a:rPr>
              <a:t>The U</a:t>
            </a:r>
            <a:r>
              <a:rPr lang="tr-TR" dirty="0">
                <a:solidFill>
                  <a:srgbClr val="0070C0"/>
                </a:solidFill>
              </a:rPr>
              <a:t>K </a:t>
            </a:r>
            <a:r>
              <a:rPr lang="en-US" dirty="0">
                <a:solidFill>
                  <a:srgbClr val="0070C0"/>
                </a:solidFill>
              </a:rPr>
              <a:t>directed half its savings abroad.</a:t>
            </a:r>
            <a:r>
              <a:rPr lang="tr-TR" dirty="0">
                <a:solidFill>
                  <a:srgbClr val="0070C0"/>
                </a:solidFill>
              </a:rPr>
              <a:t>*</a:t>
            </a:r>
            <a:r>
              <a:rPr lang="en-US" dirty="0">
                <a:solidFill>
                  <a:srgbClr val="0070C0"/>
                </a:solidFill>
              </a:rPr>
              <a:t> </a:t>
            </a:r>
            <a:endParaRPr lang="tr-TR" dirty="0">
              <a:solidFill>
                <a:srgbClr val="0070C0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>
                <a:solidFill>
                  <a:srgbClr val="0070C0"/>
                </a:solidFill>
              </a:rPr>
              <a:t>French, German</a:t>
            </a:r>
            <a:r>
              <a:rPr lang="tr-TR" dirty="0">
                <a:solidFill>
                  <a:srgbClr val="0070C0"/>
                </a:solidFill>
              </a:rPr>
              <a:t>,</a:t>
            </a:r>
            <a:r>
              <a:rPr lang="en-US" dirty="0">
                <a:solidFill>
                  <a:srgbClr val="0070C0"/>
                </a:solidFill>
              </a:rPr>
              <a:t> and Dutch investment </a:t>
            </a:r>
            <a:r>
              <a:rPr lang="en-US" dirty="0"/>
              <a:t>was also substantial.</a:t>
            </a:r>
            <a:endParaRPr lang="tr-TR" dirty="0"/>
          </a:p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125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98903955"/>
      </p:ext>
    </p:extLst>
  </p:cSld>
  <p:clrMapOvr>
    <a:masterClrMapping/>
  </p:clrMapOvr>
</p:sld>
</file>

<file path=ppt/slides/slide1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br>
              <a:rPr lang="tr-TR" b="1" i="1" dirty="0"/>
            </a:br>
            <a:r>
              <a:rPr lang="en-US" b="1" i="1" dirty="0"/>
              <a:t>United Kingdom</a:t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</a:pPr>
            <a:r>
              <a:rPr lang="en-US" dirty="0">
                <a:solidFill>
                  <a:srgbClr val="0070C0"/>
                </a:solidFill>
              </a:rPr>
              <a:t>The old liberal order was shattered </a:t>
            </a:r>
            <a:r>
              <a:rPr lang="en-US" dirty="0"/>
              <a:t>by </a:t>
            </a:r>
            <a:endParaRPr lang="tr-TR" dirty="0"/>
          </a:p>
          <a:p>
            <a:pPr lvl="1">
              <a:spcBef>
                <a:spcPts val="0"/>
              </a:spcBef>
            </a:pPr>
            <a:r>
              <a:rPr lang="en-US" sz="3200" dirty="0">
                <a:solidFill>
                  <a:srgbClr val="0070C0"/>
                </a:solidFill>
              </a:rPr>
              <a:t>two world wars</a:t>
            </a:r>
            <a:r>
              <a:rPr lang="en-US" sz="3200" dirty="0"/>
              <a:t> </a:t>
            </a:r>
            <a:endParaRPr lang="tr-TR" sz="3200" dirty="0"/>
          </a:p>
          <a:p>
            <a:pPr lvl="1">
              <a:spcBef>
                <a:spcPts val="600"/>
              </a:spcBef>
              <a:spcAft>
                <a:spcPts val="1200"/>
              </a:spcAft>
            </a:pPr>
            <a:r>
              <a:rPr lang="en-US" sz="3200" dirty="0"/>
              <a:t>and </a:t>
            </a:r>
            <a:r>
              <a:rPr lang="en-US" sz="3200" dirty="0">
                <a:solidFill>
                  <a:srgbClr val="0070C0"/>
                </a:solidFill>
              </a:rPr>
              <a:t>the collapse of capital flows, </a:t>
            </a:r>
            <a:r>
              <a:rPr lang="tr-TR" sz="3200" dirty="0">
                <a:solidFill>
                  <a:srgbClr val="0070C0"/>
                </a:solidFill>
              </a:rPr>
              <a:t>                       </a:t>
            </a:r>
            <a:r>
              <a:rPr lang="en-US" sz="3200" dirty="0">
                <a:solidFill>
                  <a:srgbClr val="0070C0"/>
                </a:solidFill>
              </a:rPr>
              <a:t>migration and trade </a:t>
            </a:r>
            <a:r>
              <a:rPr lang="en-US" sz="3200" dirty="0"/>
              <a:t>in</a:t>
            </a:r>
            <a:r>
              <a:rPr lang="en-US" sz="3200" dirty="0">
                <a:solidFill>
                  <a:srgbClr val="0070C0"/>
                </a:solidFill>
              </a:rPr>
              <a:t> the 1930s. </a:t>
            </a:r>
            <a:endParaRPr lang="tr-TR" sz="3200" dirty="0">
              <a:solidFill>
                <a:srgbClr val="0070C0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Between </a:t>
            </a:r>
            <a:r>
              <a:rPr lang="en-US" dirty="0">
                <a:solidFill>
                  <a:srgbClr val="0070C0"/>
                </a:solidFill>
              </a:rPr>
              <a:t>1913 and 1950</a:t>
            </a:r>
            <a:r>
              <a:rPr lang="en-US" dirty="0"/>
              <a:t>, </a:t>
            </a:r>
            <a:r>
              <a:rPr lang="tr-TR" dirty="0"/>
              <a:t>                                </a:t>
            </a:r>
            <a:r>
              <a:rPr lang="en-US" dirty="0">
                <a:solidFill>
                  <a:srgbClr val="0070C0"/>
                </a:solidFill>
              </a:rPr>
              <a:t>the</a:t>
            </a:r>
            <a:r>
              <a:rPr lang="en-US" dirty="0"/>
              <a:t> </a:t>
            </a:r>
            <a:r>
              <a:rPr lang="en-US" dirty="0">
                <a:solidFill>
                  <a:srgbClr val="0070C0"/>
                </a:solidFill>
              </a:rPr>
              <a:t>world economy grew </a:t>
            </a:r>
            <a:r>
              <a:rPr lang="en-US" dirty="0"/>
              <a:t>much more slowly than in </a:t>
            </a:r>
            <a:r>
              <a:rPr lang="en-US" dirty="0">
                <a:solidFill>
                  <a:srgbClr val="0070C0"/>
                </a:solidFill>
              </a:rPr>
              <a:t>1870–1913</a:t>
            </a:r>
            <a:r>
              <a:rPr lang="en-US" dirty="0"/>
              <a:t>, </a:t>
            </a:r>
            <a:r>
              <a:rPr lang="tr-TR" dirty="0"/>
              <a:t>                                          </a:t>
            </a:r>
            <a:r>
              <a:rPr lang="en-US" dirty="0"/>
              <a:t>and </a:t>
            </a:r>
            <a:r>
              <a:rPr lang="en-US" dirty="0">
                <a:solidFill>
                  <a:srgbClr val="0070C0"/>
                </a:solidFill>
              </a:rPr>
              <a:t>world trade grew </a:t>
            </a:r>
            <a:r>
              <a:rPr lang="en-US" dirty="0"/>
              <a:t>much less than </a:t>
            </a:r>
            <a:r>
              <a:rPr lang="tr-TR" dirty="0"/>
              <a:t>                        </a:t>
            </a:r>
            <a:r>
              <a:rPr lang="en-US" dirty="0">
                <a:solidFill>
                  <a:srgbClr val="0070C0"/>
                </a:solidFill>
              </a:rPr>
              <a:t>world income.</a:t>
            </a:r>
          </a:p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126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51034163"/>
      </p:ext>
    </p:extLst>
  </p:cSld>
  <p:clrMapOvr>
    <a:masterClrMapping/>
  </p:clrMapOvr>
</p:sld>
</file>

<file path=ppt/slides/slide1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br>
              <a:rPr lang="tr-TR" b="1" i="1" dirty="0"/>
            </a:br>
            <a:r>
              <a:rPr lang="en-US" b="1" i="1" dirty="0"/>
              <a:t>United Kingdom</a:t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By 1950 </a:t>
            </a:r>
            <a:r>
              <a:rPr lang="en-US" dirty="0">
                <a:solidFill>
                  <a:srgbClr val="0070C0"/>
                </a:solidFill>
              </a:rPr>
              <a:t>colonialism was in an advanced state of disintegration. </a:t>
            </a:r>
            <a:endParaRPr lang="tr-TR" dirty="0">
              <a:solidFill>
                <a:srgbClr val="0070C0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With one or two exceptions, </a:t>
            </a:r>
            <a:r>
              <a:rPr lang="tr-TR" dirty="0"/>
              <a:t>                          </a:t>
            </a:r>
            <a:r>
              <a:rPr lang="en-US" dirty="0">
                <a:solidFill>
                  <a:srgbClr val="0070C0"/>
                </a:solidFill>
              </a:rPr>
              <a:t>the exit from empire was more or less complete </a:t>
            </a:r>
            <a:r>
              <a:rPr lang="en-US" dirty="0"/>
              <a:t>by the 1960s. </a:t>
            </a:r>
            <a:endParaRPr lang="tr-TR" dirty="0"/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>
                <a:solidFill>
                  <a:srgbClr val="0070C0"/>
                </a:solidFill>
              </a:rPr>
              <a:t>The British imperial order was finished</a:t>
            </a:r>
            <a:r>
              <a:rPr lang="en-US" dirty="0"/>
              <a:t>, </a:t>
            </a:r>
            <a:r>
              <a:rPr lang="tr-TR" dirty="0"/>
              <a:t>         </a:t>
            </a:r>
            <a:r>
              <a:rPr lang="en-US" dirty="0"/>
              <a:t>as were those of </a:t>
            </a:r>
            <a:r>
              <a:rPr lang="en-US" dirty="0">
                <a:solidFill>
                  <a:srgbClr val="0070C0"/>
                </a:solidFill>
              </a:rPr>
              <a:t>Belgium, France</a:t>
            </a:r>
            <a:r>
              <a:rPr lang="en-US" dirty="0"/>
              <a:t>, </a:t>
            </a:r>
            <a:r>
              <a:rPr lang="tr-TR" dirty="0"/>
              <a:t>                                   </a:t>
            </a:r>
            <a:r>
              <a:rPr lang="en-US" dirty="0">
                <a:solidFill>
                  <a:srgbClr val="0070C0"/>
                </a:solidFill>
              </a:rPr>
              <a:t>the Netherlands</a:t>
            </a:r>
            <a:r>
              <a:rPr lang="tr-TR" dirty="0">
                <a:solidFill>
                  <a:srgbClr val="0070C0"/>
                </a:solidFill>
              </a:rPr>
              <a:t>,</a:t>
            </a:r>
            <a:r>
              <a:rPr lang="en-US" dirty="0">
                <a:solidFill>
                  <a:srgbClr val="0070C0"/>
                </a:solidFill>
              </a:rPr>
              <a:t> and Japan</a:t>
            </a:r>
            <a:r>
              <a:rPr lang="en-US" dirty="0"/>
              <a:t>.</a:t>
            </a:r>
            <a:endParaRPr lang="tr-TR" dirty="0"/>
          </a:p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127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51034163"/>
      </p:ext>
    </p:extLst>
  </p:cSld>
  <p:clrMapOvr>
    <a:masterClrMapping/>
  </p:clrMapOvr>
</p:sld>
</file>

<file path=ppt/slides/slide1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br>
              <a:rPr lang="tr-TR" b="1" i="1" dirty="0"/>
            </a:br>
            <a:r>
              <a:rPr lang="en-US" b="1" i="1" dirty="0"/>
              <a:t>United Kingdom</a:t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r>
              <a:rPr lang="en-US" dirty="0"/>
              <a:t>In the West, </a:t>
            </a:r>
            <a:r>
              <a:rPr lang="tr-TR" dirty="0"/>
              <a:t>           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the US had emerged as the</a:t>
            </a:r>
            <a:r>
              <a:rPr lang="tr-TR" dirty="0">
                <a:solidFill>
                  <a:srgbClr val="0070C0"/>
                </a:solidFill>
              </a:rPr>
              <a:t> </a:t>
            </a:r>
            <a:r>
              <a:rPr lang="en-US" dirty="0">
                <a:solidFill>
                  <a:srgbClr val="0070C0"/>
                </a:solidFill>
              </a:rPr>
              <a:t>new  hegemonic power</a:t>
            </a:r>
            <a:r>
              <a:rPr lang="en-US" dirty="0"/>
              <a:t>.</a:t>
            </a:r>
            <a:endParaRPr lang="tr-TR" dirty="0"/>
          </a:p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128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80919290"/>
      </p:ext>
    </p:extLst>
  </p:cSld>
  <p:clrMapOvr>
    <a:masterClrMapping/>
  </p:clrMapOvr>
</p:sld>
</file>

<file path=ppt/slides/slide1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aşlık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83362"/>
          </a:xfrm>
        </p:spPr>
        <p:txBody>
          <a:bodyPr>
            <a:normAutofit/>
          </a:bodyPr>
          <a:lstStyle/>
          <a:p>
            <a:r>
              <a:rPr lang="en-US" b="1" dirty="0"/>
              <a:t>Technological and</a:t>
            </a:r>
            <a:br>
              <a:rPr lang="tr-TR" b="1" dirty="0"/>
            </a:br>
            <a:r>
              <a:rPr lang="en-US" b="1" dirty="0"/>
              <a:t>Institutional Innovation</a:t>
            </a: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129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547537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82154"/>
          </a:xfrm>
        </p:spPr>
        <p:txBody>
          <a:bodyPr>
            <a:normAutofit/>
          </a:bodyPr>
          <a:lstStyle/>
          <a:p>
            <a:r>
              <a:rPr lang="en-US" sz="3600" b="1" dirty="0"/>
              <a:t>ECONOMIC GROWTH </a:t>
            </a:r>
            <a:br>
              <a:rPr lang="tr-TR" sz="3600" b="1" dirty="0"/>
            </a:br>
            <a:r>
              <a:rPr lang="en-US" sz="3600" b="1" dirty="0"/>
              <a:t>IN A HISTORICAL PERSPECTIVE</a:t>
            </a:r>
            <a:endParaRPr lang="tr-TR" sz="36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5085184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Economic growth rate varies </a:t>
            </a:r>
            <a:r>
              <a:rPr lang="tr-TR" dirty="0"/>
              <a:t>                                           </a:t>
            </a:r>
            <a:r>
              <a:rPr lang="en-US" dirty="0"/>
              <a:t>both </a:t>
            </a:r>
            <a:r>
              <a:rPr lang="en-US" dirty="0">
                <a:solidFill>
                  <a:srgbClr val="0070C0"/>
                </a:solidFill>
              </a:rPr>
              <a:t>through times </a:t>
            </a:r>
            <a:r>
              <a:rPr lang="en-US" dirty="0"/>
              <a:t>and </a:t>
            </a:r>
            <a:r>
              <a:rPr lang="en-US" dirty="0">
                <a:solidFill>
                  <a:srgbClr val="0070C0"/>
                </a:solidFill>
              </a:rPr>
              <a:t>across regions.</a:t>
            </a:r>
            <a:endParaRPr lang="tr-TR" dirty="0">
              <a:solidFill>
                <a:srgbClr val="0070C0"/>
              </a:solidFill>
            </a:endParaRPr>
          </a:p>
          <a:p>
            <a:pPr>
              <a:spcBef>
                <a:spcPts val="1200"/>
              </a:spcBef>
            </a:pPr>
            <a:r>
              <a:rPr lang="en-US" dirty="0"/>
              <a:t>It is possible to say that </a:t>
            </a:r>
            <a:r>
              <a:rPr lang="tr-TR" dirty="0"/>
              <a:t>                                    </a:t>
            </a:r>
            <a:r>
              <a:rPr lang="en-US" dirty="0">
                <a:solidFill>
                  <a:srgbClr val="0070C0"/>
                </a:solidFill>
              </a:rPr>
              <a:t>the primary factor </a:t>
            </a:r>
            <a:r>
              <a:rPr lang="en-US" dirty="0"/>
              <a:t>behind the interregional growth-rate differentials is </a:t>
            </a:r>
            <a:endParaRPr lang="tr-TR" dirty="0"/>
          </a:p>
          <a:p>
            <a:pPr marL="354013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dirty="0">
                <a:solidFill>
                  <a:srgbClr val="0070C0"/>
                </a:solidFill>
              </a:rPr>
              <a:t>the emergence of capitalism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</a:t>
            </a:r>
            <a:r>
              <a:rPr lang="en-US" dirty="0"/>
              <a:t>in</a:t>
            </a:r>
            <a:r>
              <a:rPr lang="en-US" dirty="0">
                <a:solidFill>
                  <a:srgbClr val="0070C0"/>
                </a:solidFill>
              </a:rPr>
              <a:t> different regions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                          </a:t>
            </a:r>
            <a:r>
              <a:rPr lang="en-US" dirty="0"/>
              <a:t>at </a:t>
            </a:r>
            <a:r>
              <a:rPr lang="en-US" dirty="0">
                <a:solidFill>
                  <a:srgbClr val="0070C0"/>
                </a:solidFill>
              </a:rPr>
              <a:t>different times. </a:t>
            </a:r>
            <a:endParaRPr lang="tr-TR" dirty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13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06256814"/>
      </p:ext>
    </p:extLst>
  </p:cSld>
  <p:clrMapOvr>
    <a:masterClrMapping/>
  </p:clrMapOvr>
</p:sld>
</file>

<file path=ppt/slides/slide1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br>
              <a:rPr lang="tr-TR" b="1" dirty="0"/>
            </a:br>
            <a:r>
              <a:rPr lang="en-US" b="1" dirty="0"/>
              <a:t>Technological and</a:t>
            </a:r>
            <a:br>
              <a:rPr lang="tr-TR" b="1" dirty="0"/>
            </a:br>
            <a:r>
              <a:rPr lang="en-US" b="1" dirty="0"/>
              <a:t>Institutional Innovation</a:t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From the year 1000 to 1820,</a:t>
            </a:r>
            <a:r>
              <a:rPr lang="tr-TR" dirty="0"/>
              <a:t>                  </a:t>
            </a:r>
            <a:r>
              <a:rPr lang="en-US" dirty="0">
                <a:solidFill>
                  <a:srgbClr val="0070C0"/>
                </a:solidFill>
              </a:rPr>
              <a:t>advances in technology were much slower </a:t>
            </a:r>
            <a:r>
              <a:rPr lang="en-US" dirty="0"/>
              <a:t>than </a:t>
            </a:r>
            <a:r>
              <a:rPr lang="en-US" dirty="0">
                <a:solidFill>
                  <a:srgbClr val="0070C0"/>
                </a:solidFill>
              </a:rPr>
              <a:t>they have been since,</a:t>
            </a:r>
            <a:r>
              <a:rPr lang="en-US" dirty="0"/>
              <a:t> </a:t>
            </a:r>
            <a:r>
              <a:rPr lang="tr-TR" dirty="0"/>
              <a:t>                             </a:t>
            </a:r>
            <a:r>
              <a:rPr lang="en-US" dirty="0"/>
              <a:t>but they were nevertheless </a:t>
            </a:r>
            <a:r>
              <a:rPr lang="en-US" dirty="0">
                <a:solidFill>
                  <a:srgbClr val="0070C0"/>
                </a:solidFill>
              </a:rPr>
              <a:t>a significant component of the growth process</a:t>
            </a:r>
            <a:r>
              <a:rPr lang="en-US" dirty="0"/>
              <a:t>. </a:t>
            </a:r>
            <a:endParaRPr lang="tr-TR" dirty="0"/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Without </a:t>
            </a:r>
            <a:r>
              <a:rPr lang="en-US" dirty="0">
                <a:solidFill>
                  <a:srgbClr val="0070C0"/>
                </a:solidFill>
              </a:rPr>
              <a:t>improvements in agriculture</a:t>
            </a:r>
            <a:r>
              <a:rPr lang="en-US" dirty="0"/>
              <a:t>, </a:t>
            </a:r>
            <a:r>
              <a:rPr lang="tr-TR" dirty="0"/>
              <a:t>         </a:t>
            </a:r>
            <a:r>
              <a:rPr lang="en-US" dirty="0">
                <a:solidFill>
                  <a:srgbClr val="0070C0"/>
                </a:solidFill>
              </a:rPr>
              <a:t>the increase in world population </a:t>
            </a:r>
            <a:r>
              <a:rPr lang="en-US" dirty="0"/>
              <a:t>could not have been sustained. </a:t>
            </a:r>
            <a:endParaRPr lang="tr-TR" dirty="0"/>
          </a:p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130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83525696"/>
      </p:ext>
    </p:extLst>
  </p:cSld>
  <p:clrMapOvr>
    <a:masterClrMapping/>
  </p:clrMapOvr>
</p:sld>
</file>

<file path=ppt/slides/slide1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1289645"/>
          </a:xfrm>
        </p:spPr>
        <p:txBody>
          <a:bodyPr>
            <a:normAutofit fontScale="90000"/>
          </a:bodyPr>
          <a:lstStyle/>
          <a:p>
            <a:pPr lvl="0"/>
            <a:br>
              <a:rPr lang="tr-TR" b="1" dirty="0"/>
            </a:br>
            <a:r>
              <a:rPr lang="en-US" b="1" dirty="0"/>
              <a:t>Technological and</a:t>
            </a:r>
            <a:br>
              <a:rPr lang="tr-TR" b="1" dirty="0"/>
            </a:br>
            <a:r>
              <a:rPr lang="en-US" b="1" dirty="0"/>
              <a:t>Institutional Innovation</a:t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5157192"/>
          </a:xfrm>
        </p:spPr>
        <p:txBody>
          <a:bodyPr>
            <a:normAutofit/>
          </a:bodyPr>
          <a:lstStyle/>
          <a:p>
            <a:r>
              <a:rPr lang="en-US" dirty="0"/>
              <a:t>Without improvements </a:t>
            </a:r>
            <a:r>
              <a:rPr lang="en-US" dirty="0">
                <a:solidFill>
                  <a:srgbClr val="0070C0"/>
                </a:solidFill>
              </a:rPr>
              <a:t>in maritime technology and commercial institutions </a:t>
            </a:r>
            <a:r>
              <a:rPr lang="tr-TR" dirty="0">
                <a:solidFill>
                  <a:srgbClr val="0070C0"/>
                </a:solidFill>
              </a:rPr>
              <a:t>      </a:t>
            </a:r>
            <a:r>
              <a:rPr lang="en-US" dirty="0"/>
              <a:t>the opening </a:t>
            </a:r>
            <a:r>
              <a:rPr lang="tr-TR" dirty="0"/>
              <a:t>o</a:t>
            </a:r>
            <a:r>
              <a:rPr lang="en-US" dirty="0"/>
              <a:t>f the world economy could not have been achieved. </a:t>
            </a:r>
            <a:endParaRPr lang="tr-TR" dirty="0"/>
          </a:p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131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79187441"/>
      </p:ext>
    </p:extLst>
  </p:cSld>
  <p:clrMapOvr>
    <a:masterClrMapping/>
  </p:clrMapOvr>
</p:sld>
</file>

<file path=ppt/slides/slide1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br>
              <a:rPr lang="tr-TR" b="1" dirty="0"/>
            </a:br>
            <a:r>
              <a:rPr lang="en-US" b="1" dirty="0"/>
              <a:t>Technological and</a:t>
            </a:r>
            <a:br>
              <a:rPr lang="tr-TR" b="1" dirty="0"/>
            </a:br>
            <a:r>
              <a:rPr lang="en-US" b="1" dirty="0"/>
              <a:t>Institutional Innovation</a:t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5157192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0070C0"/>
                </a:solidFill>
              </a:rPr>
              <a:t>Technical advance </a:t>
            </a:r>
            <a:r>
              <a:rPr lang="en-US" dirty="0"/>
              <a:t>was dependent on </a:t>
            </a:r>
            <a:endParaRPr lang="tr-TR" dirty="0"/>
          </a:p>
          <a:p>
            <a:pPr lvl="1"/>
            <a:r>
              <a:rPr lang="en-US" sz="3200" dirty="0"/>
              <a:t>fundamental improvements in </a:t>
            </a:r>
            <a:r>
              <a:rPr lang="en-US" sz="3200" dirty="0">
                <a:solidFill>
                  <a:srgbClr val="0070C0"/>
                </a:solidFill>
              </a:rPr>
              <a:t>scientific method, </a:t>
            </a:r>
            <a:endParaRPr lang="tr-TR" sz="3200" dirty="0">
              <a:solidFill>
                <a:srgbClr val="0070C0"/>
              </a:solidFill>
            </a:endParaRPr>
          </a:p>
          <a:p>
            <a:pPr lvl="1"/>
            <a:r>
              <a:rPr lang="en-US" sz="3200" dirty="0">
                <a:solidFill>
                  <a:srgbClr val="0070C0"/>
                </a:solidFill>
              </a:rPr>
              <a:t>experimental testing</a:t>
            </a:r>
            <a:r>
              <a:rPr lang="en-US" sz="3200" dirty="0"/>
              <a:t>, </a:t>
            </a:r>
            <a:endParaRPr lang="tr-TR" sz="3200" dirty="0"/>
          </a:p>
          <a:p>
            <a:pPr lvl="1"/>
            <a:r>
              <a:rPr lang="tr-TR" sz="3200" dirty="0">
                <a:solidFill>
                  <a:srgbClr val="0070C0"/>
                </a:solidFill>
              </a:rPr>
              <a:t> </a:t>
            </a:r>
            <a:r>
              <a:rPr lang="en-US" sz="3200" dirty="0"/>
              <a:t>and</a:t>
            </a:r>
            <a:r>
              <a:rPr lang="tr-TR" sz="3200" dirty="0">
                <a:solidFill>
                  <a:srgbClr val="0070C0"/>
                </a:solidFill>
              </a:rPr>
              <a:t> </a:t>
            </a:r>
            <a:r>
              <a:rPr lang="en-US" sz="3200" dirty="0">
                <a:solidFill>
                  <a:srgbClr val="0070C0"/>
                </a:solidFill>
              </a:rPr>
              <a:t>systematic accumulation and publication of new knowledge</a:t>
            </a:r>
            <a:r>
              <a:rPr lang="en-US" sz="3200" dirty="0"/>
              <a:t>. </a:t>
            </a:r>
            <a:endParaRPr lang="tr-TR" sz="3200" dirty="0"/>
          </a:p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132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59124706"/>
      </p:ext>
    </p:extLst>
  </p:cSld>
  <p:clrMapOvr>
    <a:masterClrMapping/>
  </p:clrMapOvr>
</p:sld>
</file>

<file path=ppt/slides/slide1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br>
              <a:rPr lang="tr-TR" b="1" dirty="0"/>
            </a:br>
            <a:r>
              <a:rPr lang="en-US" b="1" dirty="0"/>
              <a:t>Technological and</a:t>
            </a:r>
            <a:br>
              <a:rPr lang="tr-TR" b="1" dirty="0"/>
            </a:br>
            <a:r>
              <a:rPr lang="en-US" b="1" dirty="0"/>
              <a:t>Institutional Innovation</a:t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5157192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The long centuries of effort provided </a:t>
            </a:r>
            <a:r>
              <a:rPr lang="en-US" dirty="0">
                <a:solidFill>
                  <a:srgbClr val="0070C0"/>
                </a:solidFill>
              </a:rPr>
              <a:t>intellectual and institutional foundations </a:t>
            </a:r>
            <a:r>
              <a:rPr lang="tr-TR" dirty="0">
                <a:solidFill>
                  <a:srgbClr val="0070C0"/>
                </a:solidFill>
              </a:rPr>
              <a:t>                      </a:t>
            </a:r>
            <a:r>
              <a:rPr lang="en-US" dirty="0"/>
              <a:t>for</a:t>
            </a:r>
            <a:r>
              <a:rPr lang="en-US" dirty="0">
                <a:solidFill>
                  <a:srgbClr val="0070C0"/>
                </a:solidFill>
              </a:rPr>
              <a:t> the much more rapid advances </a:t>
            </a:r>
            <a:r>
              <a:rPr lang="en-US" dirty="0"/>
              <a:t>achieved </a:t>
            </a:r>
            <a:r>
              <a:rPr lang="tr-TR" dirty="0"/>
              <a:t>                 </a:t>
            </a:r>
            <a:r>
              <a:rPr lang="en-US" dirty="0"/>
              <a:t>in the 19</a:t>
            </a:r>
            <a:r>
              <a:rPr lang="en-US" baseline="30000" dirty="0"/>
              <a:t>th</a:t>
            </a:r>
            <a:r>
              <a:rPr lang="en-US" dirty="0"/>
              <a:t> and 20</a:t>
            </a:r>
            <a:r>
              <a:rPr lang="en-US" baseline="30000" dirty="0"/>
              <a:t>th</a:t>
            </a:r>
            <a:r>
              <a:rPr lang="en-US" dirty="0"/>
              <a:t> centuries.</a:t>
            </a:r>
            <a:endParaRPr lang="tr-TR" dirty="0"/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This process of </a:t>
            </a:r>
            <a:r>
              <a:rPr lang="en-US" dirty="0">
                <a:solidFill>
                  <a:srgbClr val="0070C0"/>
                </a:solidFill>
              </a:rPr>
              <a:t>cumulative advance </a:t>
            </a:r>
            <a:r>
              <a:rPr lang="tr-TR" dirty="0">
                <a:solidFill>
                  <a:srgbClr val="0070C0"/>
                </a:solidFill>
              </a:rPr>
              <a:t>                                       </a:t>
            </a:r>
            <a:r>
              <a:rPr lang="en-US" dirty="0"/>
              <a:t>is clearly demonstrated </a:t>
            </a:r>
            <a:r>
              <a:rPr lang="tr-TR" dirty="0"/>
              <a:t>                                                      </a:t>
            </a:r>
            <a:r>
              <a:rPr lang="en-US" dirty="0"/>
              <a:t>in the </a:t>
            </a:r>
            <a:r>
              <a:rPr lang="en-US" dirty="0">
                <a:solidFill>
                  <a:srgbClr val="0070C0"/>
                </a:solidFill>
              </a:rPr>
              <a:t>history of maritime technology </a:t>
            </a:r>
            <a:r>
              <a:rPr lang="en-US" dirty="0"/>
              <a:t>and </a:t>
            </a:r>
            <a:r>
              <a:rPr lang="en-US" dirty="0">
                <a:solidFill>
                  <a:srgbClr val="0070C0"/>
                </a:solidFill>
              </a:rPr>
              <a:t>navigation. </a:t>
            </a:r>
            <a:endParaRPr lang="tr-TR" dirty="0">
              <a:solidFill>
                <a:srgbClr val="0070C0"/>
              </a:solidFill>
            </a:endParaRPr>
          </a:p>
          <a:p>
            <a:endParaRPr lang="tr-TR" dirty="0"/>
          </a:p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133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4328313"/>
      </p:ext>
    </p:extLst>
  </p:cSld>
  <p:clrMapOvr>
    <a:masterClrMapping/>
  </p:clrMapOvr>
</p:sld>
</file>

<file path=ppt/slides/slide1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br>
              <a:rPr lang="tr-TR" b="1" dirty="0"/>
            </a:br>
            <a:r>
              <a:rPr lang="en-US" b="1" dirty="0"/>
              <a:t>Technological and</a:t>
            </a:r>
            <a:br>
              <a:rPr lang="tr-TR" b="1" dirty="0"/>
            </a:br>
            <a:r>
              <a:rPr lang="en-US" b="1" dirty="0"/>
              <a:t>Institutional Innovation</a:t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5157192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Until the 15</a:t>
            </a:r>
            <a:r>
              <a:rPr lang="en-US" baseline="30000" dirty="0"/>
              <a:t>th </a:t>
            </a:r>
            <a:r>
              <a:rPr lang="en-US" dirty="0"/>
              <a:t>century, </a:t>
            </a:r>
            <a:r>
              <a:rPr lang="tr-TR" dirty="0"/>
              <a:t>     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European progress in many fields was dependent </a:t>
            </a:r>
            <a:r>
              <a:rPr lang="en-US" dirty="0"/>
              <a:t>on</a:t>
            </a:r>
            <a:r>
              <a:rPr lang="en-US" dirty="0">
                <a:solidFill>
                  <a:srgbClr val="0070C0"/>
                </a:solidFill>
              </a:rPr>
              <a:t> transfers of technology</a:t>
            </a:r>
            <a:r>
              <a:rPr lang="en-US" dirty="0"/>
              <a:t> </a:t>
            </a:r>
            <a:r>
              <a:rPr lang="tr-TR" dirty="0"/>
              <a:t>                       </a:t>
            </a:r>
            <a:r>
              <a:rPr lang="en-US" dirty="0"/>
              <a:t>from </a:t>
            </a:r>
            <a:r>
              <a:rPr lang="en-US" dirty="0">
                <a:solidFill>
                  <a:srgbClr val="0070C0"/>
                </a:solidFill>
              </a:rPr>
              <a:t>Asia </a:t>
            </a:r>
            <a:r>
              <a:rPr lang="en-US" dirty="0"/>
              <a:t>or </a:t>
            </a:r>
            <a:r>
              <a:rPr lang="en-US" dirty="0">
                <a:solidFill>
                  <a:srgbClr val="0070C0"/>
                </a:solidFill>
              </a:rPr>
              <a:t>the Arab world. </a:t>
            </a:r>
            <a:endParaRPr lang="tr-TR" dirty="0">
              <a:solidFill>
                <a:srgbClr val="0070C0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By the end of the 17</a:t>
            </a:r>
            <a:r>
              <a:rPr lang="en-US" baseline="30000" dirty="0"/>
              <a:t>th</a:t>
            </a:r>
            <a:r>
              <a:rPr lang="en-US" dirty="0"/>
              <a:t> century, </a:t>
            </a:r>
            <a:r>
              <a:rPr lang="tr-TR" dirty="0"/>
              <a:t>                                          </a:t>
            </a:r>
            <a:r>
              <a:rPr lang="en-US" dirty="0">
                <a:solidFill>
                  <a:srgbClr val="0070C0"/>
                </a:solidFill>
              </a:rPr>
              <a:t>the technological leadership of Europe </a:t>
            </a:r>
            <a:r>
              <a:rPr lang="en-US" dirty="0"/>
              <a:t>in</a:t>
            </a:r>
            <a:r>
              <a:rPr lang="en-US" dirty="0">
                <a:solidFill>
                  <a:srgbClr val="0070C0"/>
                </a:solidFill>
              </a:rPr>
              <a:t> shipping and armaments was apparent. </a:t>
            </a:r>
            <a:endParaRPr lang="tr-TR" dirty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134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51068795"/>
      </p:ext>
    </p:extLst>
  </p:cSld>
  <p:clrMapOvr>
    <a:masterClrMapping/>
  </p:clrMapOvr>
</p:sld>
</file>

<file path=ppt/slides/slide1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br>
              <a:rPr lang="tr-TR" b="1" dirty="0"/>
            </a:br>
            <a:r>
              <a:rPr lang="en-US" b="1" dirty="0"/>
              <a:t>Technological and</a:t>
            </a:r>
            <a:br>
              <a:rPr lang="tr-TR" b="1" dirty="0"/>
            </a:br>
            <a:r>
              <a:rPr lang="en-US" b="1" dirty="0"/>
              <a:t>Institutional Innovation</a:t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5085184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>
                <a:solidFill>
                  <a:srgbClr val="0070C0"/>
                </a:solidFill>
              </a:rPr>
              <a:t>The advance started </a:t>
            </a:r>
            <a:r>
              <a:rPr lang="en-US" dirty="0"/>
              <a:t>when</a:t>
            </a:r>
            <a:r>
              <a:rPr lang="en-US" dirty="0">
                <a:solidFill>
                  <a:srgbClr val="0070C0"/>
                </a:solidFill>
              </a:rPr>
              <a:t> Venice created its public shipyard in 1104 </a:t>
            </a:r>
            <a:r>
              <a:rPr lang="en-US" dirty="0"/>
              <a:t>to build its oared galleys and improve ship design. </a:t>
            </a:r>
            <a:endParaRPr lang="tr-TR" dirty="0"/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>
                <a:solidFill>
                  <a:srgbClr val="0070C0"/>
                </a:solidFill>
              </a:rPr>
              <a:t>The introduction of the compass </a:t>
            </a:r>
            <a:r>
              <a:rPr lang="en-US" dirty="0"/>
              <a:t>and</a:t>
            </a:r>
            <a:r>
              <a:rPr lang="en-US" dirty="0">
                <a:solidFill>
                  <a:srgbClr val="0070C0"/>
                </a:solidFill>
              </a:rPr>
              <a:t> the sandglass</a:t>
            </a:r>
            <a:r>
              <a:rPr lang="en-US" dirty="0"/>
              <a:t> for measuring time at sea </a:t>
            </a:r>
            <a:r>
              <a:rPr lang="tr-TR" dirty="0"/>
              <a:t>        </a:t>
            </a:r>
            <a:r>
              <a:rPr lang="en-US" dirty="0"/>
              <a:t>helped to </a:t>
            </a:r>
            <a:r>
              <a:rPr lang="en-US" dirty="0">
                <a:solidFill>
                  <a:srgbClr val="0070C0"/>
                </a:solidFill>
              </a:rPr>
              <a:t>double the productivity of ships</a:t>
            </a:r>
            <a:r>
              <a:rPr lang="en-US" dirty="0"/>
              <a:t>. </a:t>
            </a:r>
            <a:endParaRPr lang="tr-TR" dirty="0"/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They could navigate in bad weather. </a:t>
            </a:r>
            <a:endParaRPr lang="tr-TR" dirty="0"/>
          </a:p>
          <a:p>
            <a:pPr marL="0" indent="0">
              <a:buNone/>
            </a:pP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135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47362543"/>
      </p:ext>
    </p:extLst>
  </p:cSld>
  <p:clrMapOvr>
    <a:masterClrMapping/>
  </p:clrMapOvr>
</p:sld>
</file>

<file path=ppt/slides/slide1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br>
              <a:rPr lang="tr-TR" b="1" dirty="0"/>
            </a:br>
            <a:r>
              <a:rPr lang="en-US" b="1" dirty="0"/>
              <a:t>Technological and</a:t>
            </a:r>
            <a:br>
              <a:rPr lang="tr-TR" b="1" dirty="0"/>
            </a:br>
            <a:r>
              <a:rPr lang="en-US" b="1" dirty="0"/>
              <a:t>Institutional Innovation</a:t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0070C0"/>
                </a:solidFill>
              </a:rPr>
              <a:t>The</a:t>
            </a:r>
            <a:r>
              <a:rPr lang="en-US" dirty="0"/>
              <a:t> </a:t>
            </a:r>
            <a:r>
              <a:rPr lang="en-US" dirty="0">
                <a:solidFill>
                  <a:srgbClr val="0070C0"/>
                </a:solidFill>
              </a:rPr>
              <a:t>Portuguese preparations </a:t>
            </a:r>
            <a:r>
              <a:rPr lang="en-US" dirty="0"/>
              <a:t>for</a:t>
            </a:r>
            <a:r>
              <a:rPr lang="en-US" dirty="0">
                <a:solidFill>
                  <a:srgbClr val="0070C0"/>
                </a:solidFill>
              </a:rPr>
              <a:t> the passage to India </a:t>
            </a:r>
            <a:r>
              <a:rPr lang="en-US" dirty="0"/>
              <a:t>were a major research project involving years of experimentation in </a:t>
            </a:r>
            <a:endParaRPr lang="tr-TR" dirty="0"/>
          </a:p>
          <a:p>
            <a:pPr lvl="1"/>
            <a:r>
              <a:rPr lang="en-US" sz="3200" dirty="0">
                <a:solidFill>
                  <a:srgbClr val="0070C0"/>
                </a:solidFill>
              </a:rPr>
              <a:t>shipping technology</a:t>
            </a:r>
            <a:r>
              <a:rPr lang="en-US" sz="3200" dirty="0"/>
              <a:t>, </a:t>
            </a:r>
            <a:endParaRPr lang="tr-TR" sz="3200" dirty="0"/>
          </a:p>
          <a:p>
            <a:pPr lvl="1"/>
            <a:r>
              <a:rPr lang="en-US" sz="3200" dirty="0"/>
              <a:t>improvement of </a:t>
            </a:r>
            <a:r>
              <a:rPr lang="en-US" sz="3200" dirty="0">
                <a:solidFill>
                  <a:srgbClr val="0070C0"/>
                </a:solidFill>
              </a:rPr>
              <a:t>navigational instruments and charts, </a:t>
            </a:r>
            <a:endParaRPr lang="tr-TR" sz="3200" dirty="0">
              <a:solidFill>
                <a:srgbClr val="0070C0"/>
              </a:solidFill>
            </a:endParaRPr>
          </a:p>
          <a:p>
            <a:pPr lvl="1"/>
            <a:r>
              <a:rPr lang="en-US" sz="3200" dirty="0">
                <a:solidFill>
                  <a:srgbClr val="0070C0"/>
                </a:solidFill>
              </a:rPr>
              <a:t>applied astronomy</a:t>
            </a:r>
            <a:r>
              <a:rPr lang="en-US" sz="3200" dirty="0"/>
              <a:t>, </a:t>
            </a:r>
            <a:endParaRPr lang="tr-TR" sz="3200" dirty="0"/>
          </a:p>
          <a:p>
            <a:pPr lvl="1"/>
            <a:r>
              <a:rPr lang="en-US" sz="3200" dirty="0"/>
              <a:t>developing </a:t>
            </a:r>
            <a:r>
              <a:rPr lang="en-US" sz="3200" dirty="0">
                <a:solidFill>
                  <a:srgbClr val="0070C0"/>
                </a:solidFill>
              </a:rPr>
              <a:t>knowledge of winds, currents</a:t>
            </a:r>
            <a:r>
              <a:rPr lang="tr-TR" sz="3200" dirty="0">
                <a:solidFill>
                  <a:srgbClr val="0070C0"/>
                </a:solidFill>
              </a:rPr>
              <a:t>,</a:t>
            </a:r>
            <a:r>
              <a:rPr lang="en-US" sz="3200" dirty="0">
                <a:solidFill>
                  <a:srgbClr val="0070C0"/>
                </a:solidFill>
              </a:rPr>
              <a:t> and alternative routes</a:t>
            </a:r>
            <a:r>
              <a:rPr lang="en-US" sz="3200" dirty="0"/>
              <a:t>. </a:t>
            </a:r>
            <a:endParaRPr lang="tr-TR" sz="3200" dirty="0"/>
          </a:p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136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57887375"/>
      </p:ext>
    </p:extLst>
  </p:cSld>
  <p:clrMapOvr>
    <a:masterClrMapping/>
  </p:clrMapOvr>
</p:sld>
</file>

<file path=ppt/slides/slide1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54162"/>
          </a:xfrm>
        </p:spPr>
        <p:txBody>
          <a:bodyPr>
            <a:normAutofit fontScale="90000"/>
          </a:bodyPr>
          <a:lstStyle/>
          <a:p>
            <a:pPr lvl="0"/>
            <a:br>
              <a:rPr lang="tr-TR" b="1" dirty="0"/>
            </a:br>
            <a:r>
              <a:rPr lang="en-US" b="1" dirty="0"/>
              <a:t>Technological and</a:t>
            </a:r>
            <a:br>
              <a:rPr lang="tr-TR" b="1" dirty="0"/>
            </a:br>
            <a:r>
              <a:rPr lang="en-US" b="1" dirty="0"/>
              <a:t>Institutional Innovation</a:t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5013176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The Dutch created </a:t>
            </a:r>
            <a:r>
              <a:rPr lang="tr-TR" dirty="0"/>
              <a:t>                          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a new type of factory ship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   </a:t>
            </a:r>
            <a:r>
              <a:rPr lang="en-US" dirty="0"/>
              <a:t>for</a:t>
            </a:r>
            <a:r>
              <a:rPr lang="en-US" dirty="0">
                <a:solidFill>
                  <a:srgbClr val="0070C0"/>
                </a:solidFill>
              </a:rPr>
              <a:t> processing the herring catch at sea</a:t>
            </a:r>
            <a:r>
              <a:rPr lang="en-US" dirty="0"/>
              <a:t>. </a:t>
            </a:r>
            <a:endParaRPr lang="tr-TR" dirty="0"/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They developed </a:t>
            </a:r>
            <a:r>
              <a:rPr lang="en-US" dirty="0">
                <a:solidFill>
                  <a:srgbClr val="0070C0"/>
                </a:solidFill>
              </a:rPr>
              <a:t>mass production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</a:t>
            </a:r>
            <a:r>
              <a:rPr lang="en-US" dirty="0"/>
              <a:t>of </a:t>
            </a:r>
            <a:r>
              <a:rPr lang="en-US" dirty="0">
                <a:solidFill>
                  <a:srgbClr val="0070C0"/>
                </a:solidFill>
              </a:rPr>
              <a:t>a cheap general purpose cargo vessel</a:t>
            </a:r>
            <a:r>
              <a:rPr lang="en-US" dirty="0"/>
              <a:t>. </a:t>
            </a:r>
            <a:endParaRPr lang="tr-TR" dirty="0"/>
          </a:p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137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08308514"/>
      </p:ext>
    </p:extLst>
  </p:cSld>
  <p:clrMapOvr>
    <a:masterClrMapping/>
  </p:clrMapOvr>
</p:sld>
</file>

<file path=ppt/slides/slide1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br>
              <a:rPr lang="tr-TR" b="1" dirty="0"/>
            </a:br>
            <a:r>
              <a:rPr lang="en-US" b="1" dirty="0"/>
              <a:t>Technological and</a:t>
            </a:r>
            <a:br>
              <a:rPr lang="tr-TR" b="1" dirty="0"/>
            </a:br>
            <a:r>
              <a:rPr lang="en-US" b="1" dirty="0"/>
              <a:t>Institutional Innovation</a:t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941168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0070C0"/>
                </a:solidFill>
              </a:rPr>
              <a:t>The British government financed </a:t>
            </a:r>
            <a:r>
              <a:rPr lang="tr-TR" dirty="0">
                <a:solidFill>
                  <a:srgbClr val="0070C0"/>
                </a:solidFill>
              </a:rPr>
              <a:t>                                    </a:t>
            </a:r>
            <a:r>
              <a:rPr lang="en-US" dirty="0"/>
              <a:t>and </a:t>
            </a:r>
            <a:r>
              <a:rPr lang="en-US" dirty="0">
                <a:solidFill>
                  <a:srgbClr val="0070C0"/>
                </a:solidFill>
              </a:rPr>
              <a:t>encouraged research </a:t>
            </a:r>
            <a:r>
              <a:rPr lang="en-US" dirty="0"/>
              <a:t>into </a:t>
            </a:r>
            <a:endParaRPr lang="tr-TR" dirty="0"/>
          </a:p>
          <a:p>
            <a:pPr lvl="1"/>
            <a:r>
              <a:rPr lang="en-US" sz="3200" dirty="0">
                <a:solidFill>
                  <a:srgbClr val="0070C0"/>
                </a:solidFill>
              </a:rPr>
              <a:t>astronomy, </a:t>
            </a:r>
            <a:endParaRPr lang="tr-TR" sz="3200" dirty="0">
              <a:solidFill>
                <a:srgbClr val="0070C0"/>
              </a:solidFill>
            </a:endParaRPr>
          </a:p>
          <a:p>
            <a:pPr lvl="1"/>
            <a:r>
              <a:rPr lang="en-US" sz="3200" dirty="0">
                <a:solidFill>
                  <a:srgbClr val="0070C0"/>
                </a:solidFill>
              </a:rPr>
              <a:t>terrestrial magnetism, </a:t>
            </a:r>
            <a:endParaRPr lang="tr-TR" sz="3200" dirty="0">
              <a:solidFill>
                <a:srgbClr val="0070C0"/>
              </a:solidFill>
            </a:endParaRPr>
          </a:p>
          <a:p>
            <a:pPr lvl="1"/>
            <a:r>
              <a:rPr lang="en-US" sz="3200" dirty="0">
                <a:solidFill>
                  <a:srgbClr val="0070C0"/>
                </a:solidFill>
              </a:rPr>
              <a:t>production of the first reliable maritime chronometer </a:t>
            </a:r>
            <a:endParaRPr lang="tr-TR" sz="3200" dirty="0">
              <a:solidFill>
                <a:srgbClr val="0070C0"/>
              </a:solidFill>
            </a:endParaRPr>
          </a:p>
          <a:p>
            <a:pPr lvl="1"/>
            <a:r>
              <a:rPr lang="en-US" sz="3200" dirty="0"/>
              <a:t>and </a:t>
            </a:r>
            <a:r>
              <a:rPr lang="en-US" sz="3200" dirty="0">
                <a:solidFill>
                  <a:srgbClr val="0070C0"/>
                </a:solidFill>
              </a:rPr>
              <a:t>nautical almanacs.</a:t>
            </a:r>
            <a:endParaRPr lang="tr-TR" sz="3200" dirty="0">
              <a:solidFill>
                <a:srgbClr val="0070C0"/>
              </a:solidFill>
            </a:endParaRPr>
          </a:p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138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34352738"/>
      </p:ext>
    </p:extLst>
  </p:cSld>
  <p:clrMapOvr>
    <a:masterClrMapping/>
  </p:clrMapOvr>
</p:sld>
</file>

<file path=ppt/slides/slide1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54162"/>
          </a:xfrm>
        </p:spPr>
        <p:txBody>
          <a:bodyPr>
            <a:normAutofit fontScale="90000"/>
          </a:bodyPr>
          <a:lstStyle/>
          <a:p>
            <a:pPr lvl="0"/>
            <a:br>
              <a:rPr lang="tr-TR" b="1" dirty="0"/>
            </a:br>
            <a:r>
              <a:rPr lang="en-US" b="1" dirty="0"/>
              <a:t>Technological and</a:t>
            </a:r>
            <a:br>
              <a:rPr lang="tr-TR" b="1" dirty="0"/>
            </a:br>
            <a:r>
              <a:rPr lang="en-US" b="1" dirty="0"/>
              <a:t>Institutional Innovation</a:t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896544"/>
          </a:xfrm>
        </p:spPr>
        <p:txBody>
          <a:bodyPr/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By the end of the 18</a:t>
            </a:r>
            <a:r>
              <a:rPr lang="en-US" baseline="30000" dirty="0"/>
              <a:t>th</a:t>
            </a:r>
            <a:r>
              <a:rPr lang="en-US" dirty="0"/>
              <a:t> century </a:t>
            </a:r>
            <a:r>
              <a:rPr lang="tr-TR" dirty="0"/>
              <a:t>                     </a:t>
            </a:r>
            <a:r>
              <a:rPr lang="en-US" dirty="0">
                <a:solidFill>
                  <a:srgbClr val="0070C0"/>
                </a:solidFill>
              </a:rPr>
              <a:t>ships could carry ten times the cargo </a:t>
            </a:r>
            <a:r>
              <a:rPr lang="tr-TR" dirty="0">
                <a:solidFill>
                  <a:srgbClr val="0070C0"/>
                </a:solidFill>
              </a:rPr>
              <a:t>                               </a:t>
            </a:r>
            <a:r>
              <a:rPr lang="en-US" dirty="0"/>
              <a:t>of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tr-TR" dirty="0">
                <a:solidFill>
                  <a:srgbClr val="0070C0"/>
                </a:solidFill>
              </a:rPr>
              <a:t> </a:t>
            </a:r>
            <a:r>
              <a:rPr lang="en-US" dirty="0">
                <a:solidFill>
                  <a:srgbClr val="0070C0"/>
                </a:solidFill>
              </a:rPr>
              <a:t>a 14</a:t>
            </a:r>
            <a:r>
              <a:rPr lang="en-US" baseline="30000" dirty="0">
                <a:solidFill>
                  <a:srgbClr val="0070C0"/>
                </a:solidFill>
              </a:rPr>
              <a:t>th</a:t>
            </a:r>
            <a:r>
              <a:rPr lang="en-US" dirty="0">
                <a:solidFill>
                  <a:srgbClr val="0070C0"/>
                </a:solidFill>
              </a:rPr>
              <a:t> century Venetian ship</a:t>
            </a:r>
            <a:r>
              <a:rPr lang="en-US" dirty="0"/>
              <a:t>, </a:t>
            </a:r>
            <a:r>
              <a:rPr lang="tr-TR" dirty="0"/>
              <a:t>                                    </a:t>
            </a:r>
            <a:r>
              <a:rPr lang="en-US" dirty="0"/>
              <a:t>with </a:t>
            </a:r>
            <a:r>
              <a:rPr lang="en-US" dirty="0">
                <a:solidFill>
                  <a:srgbClr val="0070C0"/>
                </a:solidFill>
              </a:rPr>
              <a:t>a much smaller crew. </a:t>
            </a:r>
            <a:endParaRPr lang="tr-TR" dirty="0">
              <a:solidFill>
                <a:srgbClr val="0070C0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>
                <a:solidFill>
                  <a:srgbClr val="0070C0"/>
                </a:solidFill>
              </a:rPr>
              <a:t>The safety of long</a:t>
            </a:r>
            <a:r>
              <a:rPr lang="tr-TR" dirty="0">
                <a:solidFill>
                  <a:srgbClr val="0070C0"/>
                </a:solidFill>
              </a:rPr>
              <a:t>-</a:t>
            </a:r>
            <a:r>
              <a:rPr lang="en-US" dirty="0">
                <a:solidFill>
                  <a:srgbClr val="0070C0"/>
                </a:solidFill>
              </a:rPr>
              <a:t>distance sea travel </a:t>
            </a:r>
            <a:r>
              <a:rPr lang="en-US" dirty="0"/>
              <a:t>was </a:t>
            </a:r>
            <a:r>
              <a:rPr lang="tr-TR" dirty="0"/>
              <a:t>                   </a:t>
            </a:r>
            <a:r>
              <a:rPr lang="en-US" dirty="0"/>
              <a:t>also greatly improved.</a:t>
            </a:r>
            <a:endParaRPr lang="tr-TR" dirty="0"/>
          </a:p>
          <a:p>
            <a:pPr>
              <a:spcBef>
                <a:spcPts val="1200"/>
              </a:spcBef>
              <a:spcAft>
                <a:spcPts val="1200"/>
              </a:spcAft>
            </a:pP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139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5106879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1361653"/>
          </a:xfrm>
        </p:spPr>
        <p:txBody>
          <a:bodyPr>
            <a:normAutofit/>
          </a:bodyPr>
          <a:lstStyle/>
          <a:p>
            <a:r>
              <a:rPr lang="en-US" sz="3600" b="1" dirty="0"/>
              <a:t>ECONOMIC GROWTH </a:t>
            </a:r>
            <a:br>
              <a:rPr lang="tr-TR" sz="3600" b="1" dirty="0"/>
            </a:br>
            <a:r>
              <a:rPr lang="en-US" sz="3600" b="1" dirty="0"/>
              <a:t>IN A HISTORICAL PERSPECTIVE</a:t>
            </a:r>
            <a:endParaRPr lang="tr-TR" sz="36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5085184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US" dirty="0"/>
              <a:t>Capitalism emerged </a:t>
            </a:r>
            <a:r>
              <a:rPr lang="en-US" dirty="0">
                <a:solidFill>
                  <a:srgbClr val="0070C0"/>
                </a:solidFill>
              </a:rPr>
              <a:t>first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         </a:t>
            </a:r>
            <a:r>
              <a:rPr lang="en-US" dirty="0"/>
              <a:t>in</a:t>
            </a:r>
            <a:r>
              <a:rPr lang="en-US" dirty="0">
                <a:solidFill>
                  <a:srgbClr val="0070C0"/>
                </a:solidFill>
              </a:rPr>
              <a:t> Western Europe as commercial capitalism </a:t>
            </a:r>
            <a:endParaRPr lang="tr-TR" dirty="0">
              <a:solidFill>
                <a:srgbClr val="0070C0"/>
              </a:solidFill>
            </a:endParaRPr>
          </a:p>
          <a:p>
            <a:pPr marL="0" indent="360363">
              <a:spcBef>
                <a:spcPts val="0"/>
              </a:spcBef>
              <a:spcAft>
                <a:spcPts val="1200"/>
              </a:spcAft>
              <a:buNone/>
            </a:pPr>
            <a:r>
              <a:rPr lang="en-US" dirty="0"/>
              <a:t>and </a:t>
            </a:r>
            <a:r>
              <a:rPr lang="en-US" dirty="0">
                <a:solidFill>
                  <a:srgbClr val="0070C0"/>
                </a:solidFill>
              </a:rPr>
              <a:t>then evolved into industrial capitalism. </a:t>
            </a:r>
            <a:endParaRPr lang="tr-TR" dirty="0">
              <a:solidFill>
                <a:srgbClr val="0070C0"/>
              </a:solidFill>
            </a:endParaRPr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US" dirty="0"/>
              <a:t>It is </a:t>
            </a:r>
            <a:r>
              <a:rPr lang="en-US" dirty="0">
                <a:solidFill>
                  <a:srgbClr val="0070C0"/>
                </a:solidFill>
              </a:rPr>
              <a:t>not easy to indicate specific dates </a:t>
            </a:r>
            <a:r>
              <a:rPr lang="tr-TR" dirty="0">
                <a:solidFill>
                  <a:srgbClr val="0070C0"/>
                </a:solidFill>
              </a:rPr>
              <a:t>                             </a:t>
            </a:r>
            <a:r>
              <a:rPr lang="en-US" dirty="0"/>
              <a:t>for passages </a:t>
            </a:r>
            <a:r>
              <a:rPr lang="tr-TR" dirty="0"/>
              <a:t>                                                            </a:t>
            </a:r>
            <a:r>
              <a:rPr lang="en-US" dirty="0"/>
              <a:t>from</a:t>
            </a:r>
            <a:r>
              <a:rPr lang="en-US" dirty="0">
                <a:solidFill>
                  <a:srgbClr val="0070C0"/>
                </a:solidFill>
              </a:rPr>
              <a:t> feudalism </a:t>
            </a:r>
            <a:r>
              <a:rPr lang="en-US" dirty="0"/>
              <a:t>to</a:t>
            </a:r>
            <a:r>
              <a:rPr lang="en-US" dirty="0">
                <a:solidFill>
                  <a:srgbClr val="0070C0"/>
                </a:solidFill>
              </a:rPr>
              <a:t> commercial capitalism </a:t>
            </a:r>
            <a:endParaRPr lang="tr-TR" dirty="0">
              <a:solidFill>
                <a:srgbClr val="0070C0"/>
              </a:solidFill>
            </a:endParaRPr>
          </a:p>
          <a:p>
            <a:pPr marL="360363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dirty="0"/>
              <a:t>and from</a:t>
            </a:r>
            <a:r>
              <a:rPr lang="en-US" dirty="0">
                <a:solidFill>
                  <a:srgbClr val="0070C0"/>
                </a:solidFill>
              </a:rPr>
              <a:t> commercial capitalism </a:t>
            </a:r>
            <a:r>
              <a:rPr lang="en-US" dirty="0"/>
              <a:t>to</a:t>
            </a:r>
            <a:r>
              <a:rPr lang="en-US" dirty="0">
                <a:solidFill>
                  <a:srgbClr val="0070C0"/>
                </a:solidFill>
              </a:rPr>
              <a:t> industrial capitalism.  </a:t>
            </a:r>
            <a:endParaRPr lang="tr-TR" dirty="0">
              <a:solidFill>
                <a:srgbClr val="0070C0"/>
              </a:solidFill>
            </a:endParaRPr>
          </a:p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14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57907046"/>
      </p:ext>
    </p:extLst>
  </p:cSld>
  <p:clrMapOvr>
    <a:masterClrMapping/>
  </p:clrMapOvr>
</p:sld>
</file>

<file path=ppt/slides/slide1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br>
              <a:rPr lang="tr-TR" b="1" dirty="0"/>
            </a:br>
            <a:r>
              <a:rPr lang="en-US" b="1" dirty="0"/>
              <a:t>Technological and</a:t>
            </a:r>
            <a:br>
              <a:rPr lang="tr-TR" b="1" dirty="0"/>
            </a:br>
            <a:r>
              <a:rPr lang="en-US" b="1" dirty="0"/>
              <a:t>Institutional Innovation</a:t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5085184"/>
          </a:xfrm>
        </p:spPr>
        <p:txBody>
          <a:bodyPr/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There had also been important</a:t>
            </a:r>
            <a:r>
              <a:rPr lang="en-US" dirty="0">
                <a:solidFill>
                  <a:srgbClr val="0070C0"/>
                </a:solidFill>
              </a:rPr>
              <a:t> institutional advances. </a:t>
            </a:r>
            <a:endParaRPr lang="tr-TR" dirty="0">
              <a:solidFill>
                <a:srgbClr val="0070C0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140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51068795"/>
      </p:ext>
    </p:extLst>
  </p:cSld>
  <p:clrMapOvr>
    <a:masterClrMapping/>
  </p:clrMapOvr>
</p:sld>
</file>

<file path=ppt/slides/slide1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br>
              <a:rPr lang="tr-TR" b="1" dirty="0"/>
            </a:br>
            <a:r>
              <a:rPr lang="en-US" b="1" dirty="0"/>
              <a:t>Technological and</a:t>
            </a:r>
            <a:br>
              <a:rPr lang="tr-TR" b="1" dirty="0"/>
            </a:br>
            <a:r>
              <a:rPr lang="en-US" b="1" dirty="0"/>
              <a:t>Institutional Innovation</a:t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5157192"/>
          </a:xfrm>
        </p:spPr>
        <p:txBody>
          <a:bodyPr/>
          <a:lstStyle/>
          <a:p>
            <a:pPr>
              <a:spcBef>
                <a:spcPts val="1200"/>
              </a:spcBef>
            </a:pPr>
            <a:r>
              <a:rPr lang="en-US" dirty="0">
                <a:solidFill>
                  <a:srgbClr val="0070C0"/>
                </a:solidFill>
              </a:rPr>
              <a:t>Banking,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credit,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foreign exchange markets,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financial and fiscal management, </a:t>
            </a:r>
            <a:r>
              <a:rPr lang="tr-TR" dirty="0">
                <a:solidFill>
                  <a:srgbClr val="0070C0"/>
                </a:solidFill>
              </a:rPr>
              <a:t>                  </a:t>
            </a:r>
            <a:r>
              <a:rPr lang="en-US" dirty="0">
                <a:solidFill>
                  <a:srgbClr val="0070C0"/>
                </a:solidFill>
              </a:rPr>
              <a:t>accountancy, insurance and corporate governance</a:t>
            </a:r>
            <a:endParaRPr lang="tr-TR" dirty="0"/>
          </a:p>
          <a:p>
            <a:pPr marL="354013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dirty="0"/>
              <a:t>were </a:t>
            </a:r>
            <a:r>
              <a:rPr lang="en-US" dirty="0">
                <a:solidFill>
                  <a:srgbClr val="0070C0"/>
                </a:solidFill>
              </a:rPr>
              <a:t>essential components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  </a:t>
            </a:r>
            <a:r>
              <a:rPr lang="en-US" dirty="0"/>
              <a:t>of </a:t>
            </a:r>
            <a:r>
              <a:rPr lang="en-US" dirty="0">
                <a:solidFill>
                  <a:srgbClr val="0070C0"/>
                </a:solidFill>
              </a:rPr>
              <a:t>European success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</a:t>
            </a:r>
            <a:r>
              <a:rPr lang="en-US" dirty="0"/>
              <a:t>in opening the world economy.</a:t>
            </a:r>
            <a:endParaRPr lang="tr-TR" dirty="0"/>
          </a:p>
          <a:p>
            <a:pPr>
              <a:spcBef>
                <a:spcPts val="1200"/>
              </a:spcBef>
              <a:spcAft>
                <a:spcPts val="1200"/>
              </a:spcAft>
            </a:pP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141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89896227"/>
      </p:ext>
    </p:extLst>
  </p:cSld>
  <p:clrMapOvr>
    <a:masterClrMapping/>
  </p:clrMapOvr>
</p:sld>
</file>

<file path=ppt/slides/slide1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br>
              <a:rPr lang="tr-TR" b="1" dirty="0"/>
            </a:br>
            <a:r>
              <a:rPr lang="en-US" b="1" dirty="0"/>
              <a:t>Technological and</a:t>
            </a:r>
            <a:br>
              <a:rPr lang="tr-TR" b="1" dirty="0"/>
            </a:br>
            <a:r>
              <a:rPr lang="en-US" b="1" dirty="0"/>
              <a:t>Institutional Innovation</a:t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5157192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Within Western Europe </a:t>
            </a:r>
            <a:r>
              <a:rPr lang="tr-TR" dirty="0"/>
              <a:t>           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the diffusion of technology was fostered </a:t>
            </a:r>
            <a:r>
              <a:rPr lang="tr-TR" dirty="0">
                <a:solidFill>
                  <a:srgbClr val="0070C0"/>
                </a:solidFill>
              </a:rPr>
              <a:t>                       </a:t>
            </a:r>
            <a:r>
              <a:rPr lang="en-US" dirty="0"/>
              <a:t>by the growth of </a:t>
            </a:r>
            <a:r>
              <a:rPr lang="en-US" dirty="0">
                <a:solidFill>
                  <a:srgbClr val="0070C0"/>
                </a:solidFill>
              </a:rPr>
              <a:t>humanist scholarship</a:t>
            </a:r>
            <a:r>
              <a:rPr lang="en-US" dirty="0"/>
              <a:t>, </a:t>
            </a:r>
            <a:r>
              <a:rPr lang="tr-TR" dirty="0"/>
              <a:t>                        </a:t>
            </a:r>
            <a:r>
              <a:rPr lang="en-US" dirty="0">
                <a:solidFill>
                  <a:srgbClr val="0070C0"/>
                </a:solidFill>
              </a:rPr>
              <a:t>the creation of universities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  </a:t>
            </a:r>
            <a:r>
              <a:rPr lang="en-US" dirty="0"/>
              <a:t>and </a:t>
            </a:r>
            <a:r>
              <a:rPr lang="en-US" dirty="0">
                <a:solidFill>
                  <a:srgbClr val="0070C0"/>
                </a:solidFill>
              </a:rPr>
              <a:t>the invention of printing.</a:t>
            </a:r>
            <a:endParaRPr lang="tr-TR" dirty="0">
              <a:solidFill>
                <a:srgbClr val="0070C0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In the 16</a:t>
            </a:r>
            <a:r>
              <a:rPr lang="en-US" baseline="30000" dirty="0"/>
              <a:t>th </a:t>
            </a:r>
            <a:r>
              <a:rPr lang="en-US" dirty="0"/>
              <a:t>and 17</a:t>
            </a:r>
            <a:r>
              <a:rPr lang="en-US" baseline="30000" dirty="0"/>
              <a:t>th</a:t>
            </a:r>
            <a:r>
              <a:rPr lang="en-US" dirty="0"/>
              <a:t> centuries, </a:t>
            </a:r>
            <a:r>
              <a:rPr lang="tr-TR" dirty="0"/>
              <a:t>                      </a:t>
            </a:r>
            <a:r>
              <a:rPr lang="en-US" dirty="0"/>
              <a:t>there was </a:t>
            </a:r>
            <a:r>
              <a:rPr lang="en-US" dirty="0">
                <a:solidFill>
                  <a:srgbClr val="0070C0"/>
                </a:solidFill>
              </a:rPr>
              <a:t>a revolutionary change </a:t>
            </a:r>
            <a:r>
              <a:rPr lang="tr-TR" dirty="0">
                <a:solidFill>
                  <a:srgbClr val="0070C0"/>
                </a:solidFill>
              </a:rPr>
              <a:t>                                       </a:t>
            </a:r>
            <a:r>
              <a:rPr lang="en-US" dirty="0"/>
              <a:t>in</a:t>
            </a:r>
            <a:r>
              <a:rPr lang="en-US" dirty="0">
                <a:solidFill>
                  <a:srgbClr val="0070C0"/>
                </a:solidFill>
              </a:rPr>
              <a:t> the quality of western science</a:t>
            </a:r>
            <a:r>
              <a:rPr lang="en-US" dirty="0"/>
              <a:t>. </a:t>
            </a:r>
            <a:endParaRPr lang="tr-TR" dirty="0"/>
          </a:p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142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51068795"/>
      </p:ext>
    </p:extLst>
  </p:cSld>
  <p:clrMapOvr>
    <a:masterClrMapping/>
  </p:clrMapOvr>
</p:sld>
</file>

<file path=ppt/slides/slide1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54162"/>
          </a:xfrm>
        </p:spPr>
        <p:txBody>
          <a:bodyPr>
            <a:normAutofit fontScale="90000"/>
          </a:bodyPr>
          <a:lstStyle/>
          <a:p>
            <a:pPr lvl="0"/>
            <a:br>
              <a:rPr lang="tr-TR" b="1" dirty="0"/>
            </a:br>
            <a:r>
              <a:rPr lang="en-US" b="1" dirty="0"/>
              <a:t>Technological and</a:t>
            </a:r>
            <a:br>
              <a:rPr lang="tr-TR" b="1" dirty="0"/>
            </a:br>
            <a:r>
              <a:rPr lang="en-US" b="1" dirty="0"/>
              <a:t>Institutional Innovation</a:t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941168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0070C0"/>
                </a:solidFill>
              </a:rPr>
              <a:t>Cooperation</a:t>
            </a:r>
            <a:r>
              <a:rPr lang="en-US" dirty="0"/>
              <a:t> between </a:t>
            </a:r>
            <a:r>
              <a:rPr lang="en-US" dirty="0">
                <a:solidFill>
                  <a:srgbClr val="0070C0"/>
                </a:solidFill>
              </a:rPr>
              <a:t>savants and scientists was institutionalized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              </a:t>
            </a:r>
            <a:r>
              <a:rPr lang="en-US" dirty="0"/>
              <a:t>by </a:t>
            </a:r>
            <a:r>
              <a:rPr lang="en-US" dirty="0">
                <a:solidFill>
                  <a:srgbClr val="0070C0"/>
                </a:solidFill>
              </a:rPr>
              <a:t>the creation of scientific academies </a:t>
            </a:r>
            <a:r>
              <a:rPr lang="tr-TR" dirty="0">
                <a:solidFill>
                  <a:srgbClr val="0070C0"/>
                </a:solidFill>
              </a:rPr>
              <a:t>                           </a:t>
            </a:r>
            <a:r>
              <a:rPr lang="en-US" dirty="0"/>
              <a:t>which </a:t>
            </a:r>
            <a:r>
              <a:rPr lang="en-US" dirty="0">
                <a:solidFill>
                  <a:srgbClr val="0070C0"/>
                </a:solidFill>
              </a:rPr>
              <a:t>encouraged discussion and research </a:t>
            </a:r>
            <a:r>
              <a:rPr lang="en-US" dirty="0"/>
              <a:t>and </a:t>
            </a:r>
            <a:r>
              <a:rPr lang="en-US" dirty="0">
                <a:solidFill>
                  <a:srgbClr val="0070C0"/>
                </a:solidFill>
              </a:rPr>
              <a:t>published their proceedings</a:t>
            </a:r>
            <a:r>
              <a:rPr lang="en-US" dirty="0"/>
              <a:t>. </a:t>
            </a:r>
            <a:endParaRPr lang="tr-TR" dirty="0"/>
          </a:p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143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05295293"/>
      </p:ext>
    </p:extLst>
  </p:cSld>
  <p:clrMapOvr>
    <a:masterClrMapping/>
  </p:clrMapOvr>
</p:sld>
</file>

<file path=ppt/slides/slide1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aşlık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466730"/>
          </a:xfrm>
        </p:spPr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en-US" sz="4400" b="1" dirty="0">
                <a:latin typeface="+mj-lt"/>
              </a:rPr>
              <a:t>STRUCTURAL CHANGE</a:t>
            </a:r>
            <a:br>
              <a:rPr lang="tr-TR" sz="4400" b="1" dirty="0">
                <a:latin typeface="+mj-lt"/>
              </a:rPr>
            </a:br>
            <a:r>
              <a:rPr lang="en-US" sz="4400" b="1" dirty="0">
                <a:latin typeface="+mj-lt"/>
              </a:rPr>
              <a:t> IN EMPLOYMENT</a:t>
            </a:r>
            <a:br>
              <a:rPr lang="tr-TR" sz="4400" dirty="0">
                <a:latin typeface="+mj-lt"/>
              </a:rPr>
            </a:br>
            <a:endParaRPr lang="tr-TR" sz="4400" dirty="0">
              <a:latin typeface="+mj-lt"/>
            </a:endParaRP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144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3128465"/>
      </p:ext>
    </p:extLst>
  </p:cSld>
  <p:clrMapOvr>
    <a:masterClrMapping/>
  </p:clrMapOvr>
</p:sld>
</file>

<file path=ppt/slides/slide1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STRUCTURAL CHANGE</a:t>
            </a:r>
            <a:br>
              <a:rPr lang="tr-TR" b="1" dirty="0"/>
            </a:br>
            <a:r>
              <a:rPr lang="en-US" b="1" dirty="0"/>
              <a:t> IN EMPLOYMENT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Along with the developments summarized above, </a:t>
            </a:r>
            <a:r>
              <a:rPr lang="tr-TR" dirty="0"/>
              <a:t>                                      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the employment structure of the leading countries also changed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                            </a:t>
            </a:r>
            <a:r>
              <a:rPr lang="en-US" dirty="0"/>
              <a:t>from</a:t>
            </a:r>
            <a:r>
              <a:rPr lang="en-US" dirty="0">
                <a:solidFill>
                  <a:srgbClr val="0070C0"/>
                </a:solidFill>
              </a:rPr>
              <a:t> a traditional employment pattern </a:t>
            </a:r>
            <a:r>
              <a:rPr lang="tr-TR" dirty="0">
                <a:solidFill>
                  <a:srgbClr val="0070C0"/>
                </a:solidFill>
              </a:rPr>
              <a:t>                                  </a:t>
            </a:r>
            <a:r>
              <a:rPr lang="en-US" dirty="0"/>
              <a:t>to </a:t>
            </a:r>
            <a:r>
              <a:rPr lang="en-US" dirty="0">
                <a:solidFill>
                  <a:srgbClr val="0070C0"/>
                </a:solidFill>
              </a:rPr>
              <a:t>a modern one</a:t>
            </a:r>
            <a:r>
              <a:rPr lang="en-US" dirty="0"/>
              <a:t>. </a:t>
            </a: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145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62879500"/>
      </p:ext>
    </p:extLst>
  </p:cSld>
  <p:clrMapOvr>
    <a:masterClrMapping/>
  </p:clrMapOvr>
</p:sld>
</file>

<file path=ppt/slides/slide1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STRUCTURAL CHANGE</a:t>
            </a:r>
            <a:br>
              <a:rPr lang="tr-TR" b="1" dirty="0"/>
            </a:br>
            <a:r>
              <a:rPr lang="en-US" b="1" dirty="0"/>
              <a:t> IN EMPLOYMENT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>
                <a:solidFill>
                  <a:srgbClr val="0070C0"/>
                </a:solidFill>
              </a:rPr>
              <a:t>In traditional societies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/>
              <a:t>a great majority of people were employed</a:t>
            </a:r>
            <a:r>
              <a:rPr lang="tr-TR" dirty="0"/>
              <a:t>                    </a:t>
            </a:r>
            <a:r>
              <a:rPr lang="en-US" dirty="0"/>
              <a:t> in </a:t>
            </a:r>
            <a:r>
              <a:rPr lang="en-US" dirty="0">
                <a:solidFill>
                  <a:srgbClr val="0070C0"/>
                </a:solidFill>
              </a:rPr>
              <a:t>agriculture</a:t>
            </a:r>
            <a:r>
              <a:rPr lang="en-US" dirty="0"/>
              <a:t>. </a:t>
            </a:r>
            <a:endParaRPr lang="tr-TR" dirty="0"/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>
                <a:solidFill>
                  <a:srgbClr val="0070C0"/>
                </a:solidFill>
              </a:rPr>
              <a:t>Handicrafts, trade </a:t>
            </a:r>
            <a:r>
              <a:rPr lang="en-US" dirty="0"/>
              <a:t>and</a:t>
            </a:r>
            <a:r>
              <a:rPr lang="en-US" dirty="0">
                <a:solidFill>
                  <a:srgbClr val="0070C0"/>
                </a:solidFill>
              </a:rPr>
              <a:t> public services </a:t>
            </a:r>
            <a:r>
              <a:rPr lang="en-US" dirty="0"/>
              <a:t>were other employment areas. </a:t>
            </a: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146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065805"/>
      </p:ext>
    </p:extLst>
  </p:cSld>
  <p:clrMapOvr>
    <a:masterClrMapping/>
  </p:clrMapOvr>
</p:sld>
</file>

<file path=ppt/slides/slide1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STRUCTURAL CHANGE</a:t>
            </a:r>
            <a:br>
              <a:rPr lang="tr-TR" b="1" dirty="0"/>
            </a:br>
            <a:r>
              <a:rPr lang="en-US" b="1" dirty="0"/>
              <a:t> IN EMPLOYMENT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5157192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With the radical transformation in economic structures </a:t>
            </a:r>
            <a:endParaRPr lang="tr-TR" dirty="0"/>
          </a:p>
          <a:p>
            <a:pPr lvl="1">
              <a:spcBef>
                <a:spcPts val="0"/>
              </a:spcBef>
              <a:spcAft>
                <a:spcPts val="1200"/>
              </a:spcAft>
            </a:pPr>
            <a:r>
              <a:rPr lang="en-US" sz="3200" dirty="0">
                <a:solidFill>
                  <a:srgbClr val="0070C0"/>
                </a:solidFill>
              </a:rPr>
              <a:t>the shares of agriculture and handicrafts declined </a:t>
            </a:r>
            <a:endParaRPr lang="tr-TR" sz="3200" dirty="0">
              <a:solidFill>
                <a:srgbClr val="0070C0"/>
              </a:solidFill>
            </a:endParaRPr>
          </a:p>
          <a:p>
            <a:pPr lvl="1">
              <a:spcBef>
                <a:spcPts val="0"/>
              </a:spcBef>
              <a:spcAft>
                <a:spcPts val="1200"/>
              </a:spcAft>
            </a:pPr>
            <a:r>
              <a:rPr lang="en-US" sz="3200" dirty="0"/>
              <a:t>and</a:t>
            </a:r>
            <a:r>
              <a:rPr lang="en-US" sz="3200" dirty="0">
                <a:solidFill>
                  <a:srgbClr val="0070C0"/>
                </a:solidFill>
              </a:rPr>
              <a:t> the shares of industry and services increased</a:t>
            </a:r>
            <a:r>
              <a:rPr lang="en-US" sz="3200" dirty="0"/>
              <a:t>. </a:t>
            </a:r>
            <a:r>
              <a:rPr lang="tr-TR" dirty="0"/>
              <a:t>**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147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76332141"/>
      </p:ext>
    </p:extLst>
  </p:cSld>
  <p:clrMapOvr>
    <a:masterClrMapping/>
  </p:clrMapOvr>
</p:sld>
</file>

<file path=ppt/slides/slide1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STRUCTURAL CHANGE</a:t>
            </a:r>
            <a:br>
              <a:rPr lang="tr-TR" b="1" dirty="0"/>
            </a:br>
            <a:r>
              <a:rPr lang="en-US" b="1" dirty="0"/>
              <a:t> IN EMPLOYMENT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5157192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Table 1.</a:t>
            </a:r>
            <a:r>
              <a:rPr lang="tr-TR" dirty="0"/>
              <a:t>5</a:t>
            </a:r>
            <a:r>
              <a:rPr lang="en-US" dirty="0"/>
              <a:t> shows how typical structural transformation happened in three leading countries: </a:t>
            </a:r>
            <a:r>
              <a:rPr lang="en-US" dirty="0">
                <a:solidFill>
                  <a:srgbClr val="0070C0"/>
                </a:solidFill>
              </a:rPr>
              <a:t>Netherlands, UK and the US</a:t>
            </a:r>
            <a:r>
              <a:rPr lang="tr-TR" dirty="0">
                <a:solidFill>
                  <a:srgbClr val="0070C0"/>
                </a:solidFill>
              </a:rPr>
              <a:t>A</a:t>
            </a:r>
            <a:r>
              <a:rPr lang="en-US" dirty="0"/>
              <a:t>. 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148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22481289"/>
      </p:ext>
    </p:extLst>
  </p:cSld>
  <p:clrMapOvr>
    <a:masterClrMapping/>
  </p:clrMapOvr>
</p:sld>
</file>

<file path=ppt/slides/slide1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AD5FDC-E577-45A1-8616-66308C7B44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143998" cy="1916832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br>
              <a:rPr lang="tr-TR" sz="2800" dirty="0"/>
            </a:br>
            <a:r>
              <a:rPr lang="en-US" sz="2800" b="1" dirty="0">
                <a:solidFill>
                  <a:srgbClr val="C00000"/>
                </a:solidFill>
              </a:rPr>
              <a:t>Table 1.5 </a:t>
            </a:r>
            <a:br>
              <a:rPr lang="tr-TR" sz="2800" b="1" dirty="0">
                <a:solidFill>
                  <a:srgbClr val="C00000"/>
                </a:solidFill>
              </a:rPr>
            </a:br>
            <a:r>
              <a:rPr lang="en-US" sz="2800" b="1" dirty="0">
                <a:solidFill>
                  <a:srgbClr val="C00000"/>
                </a:solidFill>
              </a:rPr>
              <a:t>Structure of Employment in </a:t>
            </a:r>
            <a:br>
              <a:rPr lang="en-US" sz="2800" b="1" dirty="0">
                <a:solidFill>
                  <a:srgbClr val="C00000"/>
                </a:solidFill>
              </a:rPr>
            </a:br>
            <a:r>
              <a:rPr lang="en-US" sz="2800" b="1" dirty="0">
                <a:solidFill>
                  <a:srgbClr val="C00000"/>
                </a:solidFill>
              </a:rPr>
              <a:t>the Netherlands, the UK and the US </a:t>
            </a:r>
            <a:br>
              <a:rPr lang="en-US" sz="2800" b="1" dirty="0">
                <a:solidFill>
                  <a:srgbClr val="C00000"/>
                </a:solidFill>
              </a:rPr>
            </a:br>
            <a:r>
              <a:rPr lang="en-US" sz="2800" b="1" dirty="0">
                <a:solidFill>
                  <a:srgbClr val="C00000"/>
                </a:solidFill>
              </a:rPr>
              <a:t>(percent of total employment)</a:t>
            </a:r>
            <a:br>
              <a:rPr lang="en-US" sz="2800" b="1" dirty="0">
                <a:solidFill>
                  <a:srgbClr val="C00000"/>
                </a:solidFill>
              </a:rPr>
            </a:br>
            <a:endParaRPr lang="tr-TR" sz="2800" b="1" dirty="0">
              <a:solidFill>
                <a:srgbClr val="C00000"/>
              </a:solidFill>
            </a:endParaRP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149</a:t>
            </a:fld>
            <a:endParaRPr lang="tr-TR"/>
          </a:p>
        </p:txBody>
      </p:sp>
      <p:graphicFrame>
        <p:nvGraphicFramePr>
          <p:cNvPr id="5" name="Tablo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4447112"/>
              </p:ext>
            </p:extLst>
          </p:nvPr>
        </p:nvGraphicFramePr>
        <p:xfrm>
          <a:off x="0" y="1916832"/>
          <a:ext cx="9143998" cy="4941168"/>
        </p:xfrm>
        <a:graphic>
          <a:graphicData uri="http://schemas.openxmlformats.org/drawingml/2006/table">
            <a:tbl>
              <a:tblPr firstRow="1" firstCol="1" bandRow="1"/>
              <a:tblGrid>
                <a:gridCol w="18979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466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2483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2483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2483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2483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68918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 </a:t>
                      </a:r>
                      <a:endParaRPr lang="tr-TR" sz="2400" dirty="0">
                        <a:effectLst/>
                        <a:latin typeface="Calibri" pitchFamily="34" charset="0"/>
                        <a:ea typeface="Times New Roman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 </a:t>
                      </a:r>
                      <a:endParaRPr lang="tr-TR" sz="2400" dirty="0">
                        <a:effectLst/>
                        <a:latin typeface="Calibri" pitchFamily="34" charset="0"/>
                        <a:ea typeface="Times New Roman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1700</a:t>
                      </a:r>
                      <a:endParaRPr lang="tr-TR" sz="2400" dirty="0">
                        <a:effectLst/>
                        <a:latin typeface="Calibri" pitchFamily="34" charset="0"/>
                        <a:ea typeface="Times New Roman"/>
                        <a:cs typeface="Calibri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1820</a:t>
                      </a:r>
                      <a:endParaRPr lang="tr-TR" sz="2400" dirty="0">
                        <a:effectLst/>
                        <a:latin typeface="Calibri" pitchFamily="34" charset="0"/>
                        <a:ea typeface="Times New Roman"/>
                        <a:cs typeface="Calibri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1890</a:t>
                      </a:r>
                      <a:endParaRPr lang="tr-TR" sz="2400" dirty="0">
                        <a:effectLst/>
                        <a:latin typeface="Calibri" pitchFamily="34" charset="0"/>
                        <a:ea typeface="Times New Roman"/>
                        <a:cs typeface="Calibri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1998</a:t>
                      </a:r>
                      <a:endParaRPr lang="tr-TR" sz="2400" dirty="0">
                        <a:effectLst/>
                        <a:latin typeface="Calibri" pitchFamily="34" charset="0"/>
                        <a:ea typeface="Times New Roman"/>
                        <a:cs typeface="Calibri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1732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 </a:t>
                      </a:r>
                      <a:endParaRPr lang="tr-TR" sz="2400" dirty="0"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Netherlands</a:t>
                      </a:r>
                      <a:endParaRPr lang="tr-TR" sz="2400" dirty="0"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   </a:t>
                      </a:r>
                      <a:endParaRPr lang="tr-TR" sz="2400" dirty="0"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Agriculture</a:t>
                      </a:r>
                      <a:endParaRPr lang="tr-TR" sz="2400" dirty="0"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C0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Industry</a:t>
                      </a:r>
                      <a:endParaRPr lang="tr-TR" sz="2400" dirty="0">
                        <a:solidFill>
                          <a:srgbClr val="C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Services</a:t>
                      </a:r>
                      <a:endParaRPr lang="tr-TR" sz="2400" dirty="0"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40</a:t>
                      </a:r>
                      <a:endParaRPr lang="tr-TR" sz="2400" dirty="0"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C0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33</a:t>
                      </a:r>
                      <a:endParaRPr lang="tr-TR" sz="2400" dirty="0">
                        <a:solidFill>
                          <a:srgbClr val="C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27</a:t>
                      </a:r>
                      <a:endParaRPr lang="tr-TR" sz="2400" dirty="0"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43</a:t>
                      </a:r>
                      <a:endParaRPr lang="tr-TR" sz="2400" dirty="0"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C0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26</a:t>
                      </a:r>
                      <a:endParaRPr lang="tr-TR" sz="2400" dirty="0">
                        <a:solidFill>
                          <a:srgbClr val="C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31</a:t>
                      </a:r>
                      <a:endParaRPr lang="tr-TR" sz="2400" dirty="0"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36</a:t>
                      </a:r>
                      <a:endParaRPr lang="tr-TR" sz="2400" dirty="0"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C0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32</a:t>
                      </a:r>
                      <a:endParaRPr lang="tr-TR" sz="2400" dirty="0">
                        <a:solidFill>
                          <a:srgbClr val="C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32</a:t>
                      </a:r>
                      <a:endParaRPr lang="tr-TR" sz="2400" dirty="0"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3</a:t>
                      </a:r>
                      <a:endParaRPr lang="tr-TR" sz="2400" dirty="0"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C0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22</a:t>
                      </a:r>
                      <a:endParaRPr lang="tr-TR" sz="2400" dirty="0">
                        <a:solidFill>
                          <a:srgbClr val="C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75</a:t>
                      </a:r>
                      <a:endParaRPr lang="tr-TR" sz="2400" dirty="0"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1732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United Kingdom</a:t>
                      </a:r>
                      <a:endParaRPr lang="tr-TR" sz="2400" dirty="0"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   </a:t>
                      </a:r>
                      <a:endParaRPr lang="tr-TR" sz="2400" dirty="0"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Agriculture</a:t>
                      </a:r>
                      <a:endParaRPr lang="tr-TR" sz="2400" dirty="0"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C0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Industry</a:t>
                      </a:r>
                      <a:endParaRPr lang="tr-TR" sz="2400" dirty="0">
                        <a:solidFill>
                          <a:srgbClr val="C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Services</a:t>
                      </a:r>
                      <a:endParaRPr lang="tr-TR" sz="2400" dirty="0"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56</a:t>
                      </a:r>
                      <a:endParaRPr lang="tr-TR" sz="2400" dirty="0"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C0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22</a:t>
                      </a:r>
                      <a:endParaRPr lang="tr-TR" sz="2400" dirty="0">
                        <a:solidFill>
                          <a:srgbClr val="C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22</a:t>
                      </a:r>
                      <a:endParaRPr lang="tr-TR" sz="2400" dirty="0"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37</a:t>
                      </a:r>
                      <a:endParaRPr lang="tr-TR" sz="2400" dirty="0"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C0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33</a:t>
                      </a:r>
                      <a:endParaRPr lang="tr-TR" sz="2400" dirty="0">
                        <a:solidFill>
                          <a:srgbClr val="C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30</a:t>
                      </a:r>
                      <a:endParaRPr lang="tr-TR" sz="2400" dirty="0"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16</a:t>
                      </a:r>
                      <a:endParaRPr lang="tr-TR" sz="2400" dirty="0"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C0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43</a:t>
                      </a:r>
                      <a:endParaRPr lang="tr-TR" sz="2400" dirty="0">
                        <a:solidFill>
                          <a:srgbClr val="C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41</a:t>
                      </a:r>
                      <a:endParaRPr lang="tr-TR" sz="2400" dirty="0"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2</a:t>
                      </a:r>
                      <a:endParaRPr lang="tr-TR" sz="2400" dirty="0"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C0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26</a:t>
                      </a:r>
                      <a:endParaRPr lang="tr-TR" sz="2400" dirty="0">
                        <a:solidFill>
                          <a:srgbClr val="C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72</a:t>
                      </a:r>
                      <a:endParaRPr lang="tr-TR" sz="2400" dirty="0"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1732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United States</a:t>
                      </a:r>
                      <a:endParaRPr lang="tr-TR" sz="2400"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 </a:t>
                      </a:r>
                      <a:endParaRPr lang="tr-TR" sz="2400"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Agriculture</a:t>
                      </a:r>
                      <a:endParaRPr lang="tr-TR" sz="2400" dirty="0"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C0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Industry</a:t>
                      </a:r>
                      <a:endParaRPr lang="tr-TR" sz="2400" dirty="0">
                        <a:solidFill>
                          <a:srgbClr val="C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Services</a:t>
                      </a:r>
                      <a:endParaRPr lang="tr-TR" sz="2400" dirty="0"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n.a.</a:t>
                      </a:r>
                      <a:endParaRPr lang="tr-TR" sz="2400" dirty="0"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n.a</a:t>
                      </a:r>
                      <a:r>
                        <a:rPr lang="en-US" sz="2400" dirty="0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.</a:t>
                      </a:r>
                      <a:endParaRPr lang="tr-TR" sz="2400" dirty="0"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n.a</a:t>
                      </a:r>
                      <a:r>
                        <a:rPr lang="en-US" sz="2400" dirty="0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.</a:t>
                      </a:r>
                      <a:endParaRPr lang="tr-TR" sz="2400" dirty="0"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70</a:t>
                      </a:r>
                      <a:endParaRPr lang="tr-TR" sz="2400" dirty="0"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C0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15</a:t>
                      </a:r>
                      <a:endParaRPr lang="tr-TR" sz="2400" dirty="0">
                        <a:solidFill>
                          <a:srgbClr val="C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15</a:t>
                      </a:r>
                      <a:endParaRPr lang="tr-TR" sz="2400" dirty="0"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38</a:t>
                      </a:r>
                      <a:endParaRPr lang="tr-TR" sz="2400" dirty="0"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C0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24</a:t>
                      </a:r>
                      <a:endParaRPr lang="tr-TR" sz="2400" dirty="0">
                        <a:solidFill>
                          <a:srgbClr val="C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38</a:t>
                      </a:r>
                      <a:endParaRPr lang="tr-TR" sz="2400" dirty="0"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3</a:t>
                      </a:r>
                      <a:endParaRPr lang="tr-TR" sz="2400" dirty="0"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C0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23</a:t>
                      </a:r>
                      <a:endParaRPr lang="tr-TR" sz="2400" dirty="0">
                        <a:solidFill>
                          <a:srgbClr val="C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74</a:t>
                      </a:r>
                      <a:endParaRPr lang="tr-TR" sz="2400" dirty="0"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1711690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296144"/>
          </a:xfrm>
        </p:spPr>
        <p:txBody>
          <a:bodyPr>
            <a:normAutofit/>
          </a:bodyPr>
          <a:lstStyle/>
          <a:p>
            <a:r>
              <a:rPr lang="en-US" sz="3600" b="1" dirty="0"/>
              <a:t>ECONOMIC GROWTH </a:t>
            </a:r>
            <a:br>
              <a:rPr lang="tr-TR" sz="3600" b="1" dirty="0"/>
            </a:br>
            <a:r>
              <a:rPr lang="en-US" sz="3600" b="1" dirty="0"/>
              <a:t>IN A HISTORICAL PERSPECTIVE</a:t>
            </a:r>
            <a:endParaRPr lang="tr-TR" sz="36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5157192"/>
          </a:xfrm>
        </p:spPr>
        <p:txBody>
          <a:bodyPr>
            <a:normAutofit/>
          </a:bodyPr>
          <a:lstStyle/>
          <a:p>
            <a:r>
              <a:rPr lang="en-US" dirty="0"/>
              <a:t>The evolution from </a:t>
            </a:r>
            <a:r>
              <a:rPr lang="en-US" dirty="0">
                <a:solidFill>
                  <a:srgbClr val="0070C0"/>
                </a:solidFill>
              </a:rPr>
              <a:t>feudalism</a:t>
            </a:r>
            <a:r>
              <a:rPr lang="en-US" dirty="0"/>
              <a:t> to </a:t>
            </a:r>
            <a:r>
              <a:rPr lang="en-US" dirty="0">
                <a:solidFill>
                  <a:srgbClr val="0070C0"/>
                </a:solidFill>
              </a:rPr>
              <a:t>commercial capitalism</a:t>
            </a:r>
            <a:r>
              <a:rPr lang="en-US" dirty="0"/>
              <a:t> happened </a:t>
            </a:r>
            <a:r>
              <a:rPr lang="tr-TR" dirty="0"/>
              <a:t>                                   </a:t>
            </a:r>
            <a:r>
              <a:rPr lang="en-US" dirty="0">
                <a:solidFill>
                  <a:srgbClr val="0070C0"/>
                </a:solidFill>
              </a:rPr>
              <a:t>between 1000 and 1500</a:t>
            </a:r>
            <a:r>
              <a:rPr lang="en-US" dirty="0"/>
              <a:t>,</a:t>
            </a:r>
            <a:endParaRPr lang="tr-TR" dirty="0"/>
          </a:p>
          <a:p>
            <a:pPr marL="354013" indent="0">
              <a:buNone/>
            </a:pPr>
            <a:r>
              <a:rPr lang="en-US" dirty="0"/>
              <a:t>and the passage from commercial capitalism to industrial capitalism took place </a:t>
            </a:r>
            <a:r>
              <a:rPr lang="tr-TR" dirty="0"/>
              <a:t>                </a:t>
            </a:r>
            <a:r>
              <a:rPr lang="en-US" dirty="0">
                <a:solidFill>
                  <a:srgbClr val="0070C0"/>
                </a:solidFill>
              </a:rPr>
              <a:t>during the last quarter of 18</a:t>
            </a:r>
            <a:r>
              <a:rPr lang="en-US" baseline="30000" dirty="0">
                <a:solidFill>
                  <a:srgbClr val="0070C0"/>
                </a:solidFill>
              </a:rPr>
              <a:t>th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</a:t>
            </a:r>
            <a:r>
              <a:rPr lang="en-US" dirty="0"/>
              <a:t>and </a:t>
            </a:r>
            <a:r>
              <a:rPr lang="en-US" dirty="0">
                <a:solidFill>
                  <a:srgbClr val="0070C0"/>
                </a:solidFill>
              </a:rPr>
              <a:t>the first quarter of 19</a:t>
            </a:r>
            <a:r>
              <a:rPr lang="en-US" baseline="30000" dirty="0">
                <a:solidFill>
                  <a:srgbClr val="0070C0"/>
                </a:solidFill>
              </a:rPr>
              <a:t>th</a:t>
            </a:r>
            <a:r>
              <a:rPr lang="en-US" dirty="0">
                <a:solidFill>
                  <a:srgbClr val="0070C0"/>
                </a:solidFill>
              </a:rPr>
              <a:t> centuries.</a:t>
            </a:r>
            <a:endParaRPr lang="tr-TR" dirty="0">
              <a:solidFill>
                <a:srgbClr val="0070C0"/>
              </a:solidFill>
            </a:endParaRPr>
          </a:p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15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58813057"/>
      </p:ext>
    </p:extLst>
  </p:cSld>
  <p:clrMapOvr>
    <a:masterClrMapping/>
  </p:clrMapOvr>
</p:sld>
</file>

<file path=ppt/slides/slide1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STRUCTURAL CHANGE</a:t>
            </a:r>
            <a:br>
              <a:rPr lang="tr-TR" b="1" dirty="0"/>
            </a:br>
            <a:r>
              <a:rPr lang="en-US" b="1" dirty="0"/>
              <a:t> IN EMPLOYMENT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0070C0"/>
                </a:solidFill>
              </a:rPr>
              <a:t>Between 1700 and 2000</a:t>
            </a:r>
            <a:r>
              <a:rPr lang="en-US" dirty="0"/>
              <a:t>, the shares of the main three sectors in total employment changed as follows:</a:t>
            </a:r>
          </a:p>
          <a:p>
            <a:pPr lvl="1"/>
            <a:r>
              <a:rPr lang="en-US" sz="3200" dirty="0">
                <a:solidFill>
                  <a:srgbClr val="0070C0"/>
                </a:solidFill>
              </a:rPr>
              <a:t>Agriculture</a:t>
            </a:r>
            <a:r>
              <a:rPr lang="tr-TR" sz="3200" dirty="0">
                <a:solidFill>
                  <a:srgbClr val="0070C0"/>
                </a:solidFill>
              </a:rPr>
              <a:t>,</a:t>
            </a:r>
            <a:r>
              <a:rPr lang="en-US" sz="3200" dirty="0">
                <a:solidFill>
                  <a:srgbClr val="0070C0"/>
                </a:solidFill>
              </a:rPr>
              <a:t>  fell </a:t>
            </a:r>
            <a:r>
              <a:rPr lang="en-US" sz="3200" dirty="0"/>
              <a:t>from about one half</a:t>
            </a:r>
            <a:r>
              <a:rPr lang="en-US" sz="3200" dirty="0">
                <a:solidFill>
                  <a:srgbClr val="0070C0"/>
                </a:solidFill>
              </a:rPr>
              <a:t> </a:t>
            </a:r>
            <a:r>
              <a:rPr lang="en-US" sz="3200" dirty="0"/>
              <a:t>below 5%, </a:t>
            </a:r>
          </a:p>
          <a:p>
            <a:pPr lvl="1"/>
            <a:r>
              <a:rPr lang="en-US" sz="3200" dirty="0">
                <a:solidFill>
                  <a:srgbClr val="0070C0"/>
                </a:solidFill>
              </a:rPr>
              <a:t>Services</a:t>
            </a:r>
            <a:r>
              <a:rPr lang="tr-TR" sz="3200" dirty="0">
                <a:solidFill>
                  <a:srgbClr val="0070C0"/>
                </a:solidFill>
              </a:rPr>
              <a:t>,</a:t>
            </a:r>
            <a:r>
              <a:rPr lang="en-US" sz="3200" dirty="0">
                <a:solidFill>
                  <a:srgbClr val="0070C0"/>
                </a:solidFill>
              </a:rPr>
              <a:t> rose from about 20% to about three quarters </a:t>
            </a:r>
          </a:p>
          <a:p>
            <a:pPr lvl="1"/>
            <a:r>
              <a:rPr lang="en-US" sz="3200" dirty="0">
                <a:solidFill>
                  <a:srgbClr val="0070C0"/>
                </a:solidFill>
              </a:rPr>
              <a:t>industry</a:t>
            </a:r>
            <a:r>
              <a:rPr lang="en-US" sz="3200" dirty="0"/>
              <a:t> increased first and then declined</a:t>
            </a:r>
            <a:r>
              <a:rPr lang="en-US" dirty="0"/>
              <a:t>. </a:t>
            </a:r>
          </a:p>
          <a:p>
            <a:pPr marL="0" indent="0">
              <a:buNone/>
            </a:pP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150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84133039"/>
      </p:ext>
    </p:extLst>
  </p:cSld>
  <p:clrMapOvr>
    <a:masterClrMapping/>
  </p:clrMapOvr>
</p:sld>
</file>

<file path=ppt/slides/slide1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10146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STRUCTURAL CHANGE</a:t>
            </a:r>
            <a:br>
              <a:rPr lang="tr-TR" b="1" dirty="0"/>
            </a:br>
            <a:r>
              <a:rPr lang="en-US" b="1" dirty="0"/>
              <a:t> IN EMPLOYMENT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5085184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>
                <a:solidFill>
                  <a:srgbClr val="0070C0"/>
                </a:solidFill>
              </a:rPr>
              <a:t>Other countries also followed a similar way</a:t>
            </a:r>
            <a:r>
              <a:rPr lang="en-US" dirty="0"/>
              <a:t>, albeit to a different extent.</a:t>
            </a:r>
            <a:endParaRPr lang="tr-TR" dirty="0"/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With the transformation in production structure from </a:t>
            </a:r>
            <a:r>
              <a:rPr lang="en-US" dirty="0">
                <a:solidFill>
                  <a:srgbClr val="0070C0"/>
                </a:solidFill>
              </a:rPr>
              <a:t>traditional</a:t>
            </a:r>
            <a:r>
              <a:rPr lang="en-US" dirty="0"/>
              <a:t> into </a:t>
            </a:r>
            <a:r>
              <a:rPr lang="en-US" dirty="0">
                <a:solidFill>
                  <a:srgbClr val="0070C0"/>
                </a:solidFill>
              </a:rPr>
              <a:t>modern</a:t>
            </a:r>
            <a:r>
              <a:rPr lang="en-US" dirty="0"/>
              <a:t> </a:t>
            </a:r>
            <a:r>
              <a:rPr lang="tr-TR" dirty="0"/>
              <a:t>        </a:t>
            </a:r>
            <a:r>
              <a:rPr lang="en-US" dirty="0"/>
              <a:t>not only the sectoral employment  </a:t>
            </a:r>
            <a:endParaRPr lang="tr-TR" dirty="0"/>
          </a:p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tr-TR" dirty="0"/>
              <a:t>    </a:t>
            </a:r>
            <a:r>
              <a:rPr lang="en-US" dirty="0"/>
              <a:t>but </a:t>
            </a:r>
            <a:r>
              <a:rPr lang="en-US" dirty="0">
                <a:solidFill>
                  <a:srgbClr val="0070C0"/>
                </a:solidFill>
              </a:rPr>
              <a:t>legal status of labor force also changed. </a:t>
            </a:r>
            <a:endParaRPr lang="tr-TR" dirty="0">
              <a:solidFill>
                <a:srgbClr val="0070C0"/>
              </a:solidFill>
            </a:endParaRP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151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66802376"/>
      </p:ext>
    </p:extLst>
  </p:cSld>
  <p:clrMapOvr>
    <a:masterClrMapping/>
  </p:clrMapOvr>
</p:sld>
</file>

<file path=ppt/slides/slide1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STRUCTURAL CHANGE</a:t>
            </a:r>
            <a:br>
              <a:rPr lang="tr-TR" b="1" dirty="0"/>
            </a:br>
            <a:r>
              <a:rPr lang="en-US" b="1" dirty="0"/>
              <a:t> IN EMPLOYMENT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5157192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In traditional production structure </a:t>
            </a:r>
            <a:r>
              <a:rPr lang="tr-TR" dirty="0"/>
              <a:t>          </a:t>
            </a:r>
            <a:r>
              <a:rPr lang="en-US" dirty="0">
                <a:solidFill>
                  <a:srgbClr val="0070C0"/>
                </a:solidFill>
              </a:rPr>
              <a:t>people lacked the freedom of movement </a:t>
            </a:r>
            <a:r>
              <a:rPr lang="tr-TR" dirty="0">
                <a:solidFill>
                  <a:srgbClr val="0070C0"/>
                </a:solidFill>
              </a:rPr>
              <a:t>                    </a:t>
            </a:r>
            <a:r>
              <a:rPr lang="en-US" dirty="0"/>
              <a:t>and </a:t>
            </a:r>
            <a:r>
              <a:rPr lang="en-US" dirty="0">
                <a:solidFill>
                  <a:srgbClr val="0070C0"/>
                </a:solidFill>
              </a:rPr>
              <a:t>choosing profession. </a:t>
            </a:r>
            <a:endParaRPr lang="tr-TR" dirty="0">
              <a:solidFill>
                <a:srgbClr val="0070C0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Most of them were </a:t>
            </a:r>
            <a:r>
              <a:rPr lang="en-US" dirty="0">
                <a:solidFill>
                  <a:srgbClr val="0070C0"/>
                </a:solidFill>
              </a:rPr>
              <a:t>tied in land </a:t>
            </a:r>
            <a:r>
              <a:rPr lang="tr-TR" dirty="0">
                <a:solidFill>
                  <a:srgbClr val="0070C0"/>
                </a:solidFill>
              </a:rPr>
              <a:t>                                     </a:t>
            </a:r>
            <a:r>
              <a:rPr lang="en-US" dirty="0"/>
              <a:t>where they worked. </a:t>
            </a:r>
            <a:endParaRPr lang="tr-TR" dirty="0"/>
          </a:p>
          <a:p>
            <a:r>
              <a:rPr lang="en-US" dirty="0"/>
              <a:t>Moreover, </a:t>
            </a:r>
            <a:r>
              <a:rPr lang="tr-TR" dirty="0"/>
              <a:t>                                                            </a:t>
            </a:r>
            <a:r>
              <a:rPr lang="en-US" dirty="0"/>
              <a:t>an important part of working people was either </a:t>
            </a:r>
            <a:r>
              <a:rPr lang="en-US" dirty="0">
                <a:solidFill>
                  <a:srgbClr val="0070C0"/>
                </a:solidFill>
              </a:rPr>
              <a:t>slave </a:t>
            </a:r>
            <a:r>
              <a:rPr lang="en-US" dirty="0"/>
              <a:t>or</a:t>
            </a:r>
            <a:r>
              <a:rPr lang="en-US" dirty="0">
                <a:solidFill>
                  <a:srgbClr val="0070C0"/>
                </a:solidFill>
              </a:rPr>
              <a:t> quasi-slave</a:t>
            </a:r>
            <a:r>
              <a:rPr lang="en-US" dirty="0"/>
              <a:t>. </a:t>
            </a:r>
            <a:endParaRPr lang="tr-TR" dirty="0"/>
          </a:p>
          <a:p>
            <a:pPr>
              <a:spcBef>
                <a:spcPts val="1200"/>
              </a:spcBef>
              <a:spcAft>
                <a:spcPts val="1200"/>
              </a:spcAft>
            </a:pPr>
            <a:endParaRPr lang="tr-TR" dirty="0">
              <a:solidFill>
                <a:srgbClr val="0070C0"/>
              </a:solidFill>
            </a:endParaRP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152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70051977"/>
      </p:ext>
    </p:extLst>
  </p:cSld>
  <p:clrMapOvr>
    <a:masterClrMapping/>
  </p:clrMapOvr>
</p:sld>
</file>

<file path=ppt/slides/slide1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54162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STRUCTURAL CHANGE</a:t>
            </a:r>
            <a:br>
              <a:rPr lang="tr-TR" b="1" dirty="0"/>
            </a:br>
            <a:r>
              <a:rPr lang="en-US" b="1" dirty="0"/>
              <a:t> IN EMPLOYMENT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5013176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Slaves were </a:t>
            </a:r>
            <a:r>
              <a:rPr lang="en-US" dirty="0">
                <a:solidFill>
                  <a:srgbClr val="0070C0"/>
                </a:solidFill>
              </a:rPr>
              <a:t>the</a:t>
            </a:r>
            <a:r>
              <a:rPr lang="en-US" dirty="0"/>
              <a:t> </a:t>
            </a:r>
            <a:r>
              <a:rPr lang="en-US" dirty="0">
                <a:solidFill>
                  <a:srgbClr val="0070C0"/>
                </a:solidFill>
              </a:rPr>
              <a:t>subject of both domestic </a:t>
            </a:r>
            <a:r>
              <a:rPr lang="tr-TR" dirty="0">
                <a:solidFill>
                  <a:srgbClr val="0070C0"/>
                </a:solidFill>
              </a:rPr>
              <a:t>                        </a:t>
            </a:r>
            <a:r>
              <a:rPr lang="en-US" dirty="0">
                <a:solidFill>
                  <a:srgbClr val="0070C0"/>
                </a:solidFill>
              </a:rPr>
              <a:t>and international trade. </a:t>
            </a:r>
            <a:endParaRPr lang="tr-TR" dirty="0">
              <a:solidFill>
                <a:srgbClr val="0070C0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>
                <a:solidFill>
                  <a:srgbClr val="0070C0"/>
                </a:solidFill>
              </a:rPr>
              <a:t>Africa was an important slave exporter. </a:t>
            </a:r>
            <a:endParaRPr lang="tr-TR" dirty="0">
              <a:solidFill>
                <a:srgbClr val="0070C0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Between 650 and 1500, </a:t>
            </a:r>
            <a:r>
              <a:rPr lang="tr-TR" dirty="0"/>
              <a:t>                                   </a:t>
            </a:r>
            <a:r>
              <a:rPr lang="en-US" dirty="0">
                <a:solidFill>
                  <a:srgbClr val="0070C0"/>
                </a:solidFill>
              </a:rPr>
              <a:t>6.5 million slaves had been shipped </a:t>
            </a:r>
            <a:r>
              <a:rPr lang="tr-TR" dirty="0">
                <a:solidFill>
                  <a:srgbClr val="0070C0"/>
                </a:solidFill>
              </a:rPr>
              <a:t>                            </a:t>
            </a:r>
            <a:r>
              <a:rPr lang="en-US" dirty="0"/>
              <a:t>from Africa across the Sahara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tr-TR" dirty="0">
                <a:solidFill>
                  <a:srgbClr val="0070C0"/>
                </a:solidFill>
              </a:rPr>
              <a:t>                                     </a:t>
            </a:r>
            <a:r>
              <a:rPr lang="en-US" dirty="0"/>
              <a:t>to </a:t>
            </a:r>
            <a:r>
              <a:rPr lang="en-US" dirty="0">
                <a:solidFill>
                  <a:srgbClr val="0070C0"/>
                </a:solidFill>
              </a:rPr>
              <a:t>Arabia, the Persian Gulf, and India. </a:t>
            </a:r>
            <a:endParaRPr lang="tr-TR" dirty="0">
              <a:solidFill>
                <a:srgbClr val="0070C0"/>
              </a:solidFill>
            </a:endParaRP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153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43479522"/>
      </p:ext>
    </p:extLst>
  </p:cSld>
  <p:clrMapOvr>
    <a:masterClrMapping/>
  </p:clrMapOvr>
</p:sld>
</file>

<file path=ppt/slides/slide1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STRUCTURAL CHANGE</a:t>
            </a:r>
            <a:br>
              <a:rPr lang="tr-TR" b="1" dirty="0"/>
            </a:br>
            <a:r>
              <a:rPr lang="en-US" b="1" dirty="0"/>
              <a:t> IN EMPLOYMENT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>
                <a:solidFill>
                  <a:srgbClr val="0070C0"/>
                </a:solidFill>
              </a:rPr>
              <a:t>The Atlantic trade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            </a:t>
            </a:r>
            <a:r>
              <a:rPr lang="en-US" dirty="0"/>
              <a:t>which started after the discovery of America </a:t>
            </a:r>
            <a:r>
              <a:rPr lang="tr-TR" dirty="0"/>
              <a:t>             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led to a massive increase in enslavement. </a:t>
            </a:r>
            <a:endParaRPr lang="tr-TR" dirty="0">
              <a:solidFill>
                <a:srgbClr val="0070C0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>
                <a:solidFill>
                  <a:srgbClr val="0070C0"/>
                </a:solidFill>
              </a:rPr>
              <a:t>Total shipments of slaves to America </a:t>
            </a:r>
            <a:r>
              <a:rPr lang="tr-TR" dirty="0">
                <a:solidFill>
                  <a:srgbClr val="0070C0"/>
                </a:solidFill>
              </a:rPr>
              <a:t>                           </a:t>
            </a:r>
            <a:r>
              <a:rPr lang="en-US" dirty="0"/>
              <a:t>from </a:t>
            </a:r>
            <a:r>
              <a:rPr lang="en-US" dirty="0">
                <a:solidFill>
                  <a:srgbClr val="0070C0"/>
                </a:solidFill>
              </a:rPr>
              <a:t>1500</a:t>
            </a:r>
            <a:r>
              <a:rPr lang="en-US" dirty="0"/>
              <a:t> to </a:t>
            </a:r>
            <a:r>
              <a:rPr lang="en-US" dirty="0">
                <a:solidFill>
                  <a:srgbClr val="0070C0"/>
                </a:solidFill>
              </a:rPr>
              <a:t>1870</a:t>
            </a:r>
            <a:r>
              <a:rPr lang="en-US" dirty="0"/>
              <a:t> </a:t>
            </a:r>
            <a:r>
              <a:rPr lang="en-US" dirty="0">
                <a:solidFill>
                  <a:srgbClr val="0070C0"/>
                </a:solidFill>
              </a:rPr>
              <a:t>were </a:t>
            </a:r>
            <a:r>
              <a:rPr lang="en-US" dirty="0"/>
              <a:t>about </a:t>
            </a:r>
            <a:r>
              <a:rPr lang="en-US" dirty="0">
                <a:solidFill>
                  <a:srgbClr val="0070C0"/>
                </a:solidFill>
              </a:rPr>
              <a:t>4.5 million</a:t>
            </a:r>
            <a:r>
              <a:rPr lang="en-US" dirty="0"/>
              <a:t>.</a:t>
            </a:r>
            <a:endParaRPr lang="tr-TR" dirty="0"/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Slavery within Africa continued after </a:t>
            </a:r>
            <a:r>
              <a:rPr lang="tr-TR" dirty="0"/>
              <a:t>                  </a:t>
            </a:r>
            <a:r>
              <a:rPr lang="en-US" dirty="0">
                <a:solidFill>
                  <a:srgbClr val="0070C0"/>
                </a:solidFill>
              </a:rPr>
              <a:t>the</a:t>
            </a:r>
            <a:r>
              <a:rPr lang="en-US" dirty="0"/>
              <a:t> </a:t>
            </a:r>
            <a:r>
              <a:rPr lang="en-US" dirty="0">
                <a:solidFill>
                  <a:srgbClr val="0070C0"/>
                </a:solidFill>
              </a:rPr>
              <a:t>abolition of the Atlantic flow </a:t>
            </a:r>
            <a:r>
              <a:rPr lang="tr-TR" dirty="0">
                <a:solidFill>
                  <a:srgbClr val="0070C0"/>
                </a:solidFill>
              </a:rPr>
              <a:t>                                      </a:t>
            </a:r>
            <a:r>
              <a:rPr lang="en-US" dirty="0"/>
              <a:t>at</a:t>
            </a:r>
            <a:r>
              <a:rPr lang="en-US" dirty="0">
                <a:solidFill>
                  <a:srgbClr val="0070C0"/>
                </a:solidFill>
              </a:rPr>
              <a:t> the beginning of the 19</a:t>
            </a:r>
            <a:r>
              <a:rPr lang="en-US" baseline="30000" dirty="0">
                <a:solidFill>
                  <a:srgbClr val="0070C0"/>
                </a:solidFill>
              </a:rPr>
              <a:t>th</a:t>
            </a:r>
            <a:r>
              <a:rPr lang="en-US" dirty="0">
                <a:solidFill>
                  <a:srgbClr val="0070C0"/>
                </a:solidFill>
              </a:rPr>
              <a:t> Century. </a:t>
            </a:r>
            <a:endParaRPr lang="tr-TR" dirty="0">
              <a:solidFill>
                <a:srgbClr val="0070C0"/>
              </a:solidFill>
            </a:endParaRP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154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97538858"/>
      </p:ext>
    </p:extLst>
  </p:cSld>
  <p:clrMapOvr>
    <a:masterClrMapping/>
  </p:clrMapOvr>
</p:sld>
</file>

<file path=ppt/slides/slide1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54162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STRUCTURAL CHANGE</a:t>
            </a:r>
            <a:br>
              <a:rPr lang="tr-TR" b="1" dirty="0"/>
            </a:br>
            <a:r>
              <a:rPr lang="en-US" b="1" dirty="0"/>
              <a:t> IN EMPLOYMENT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5013176"/>
          </a:xfrm>
        </p:spPr>
        <p:txBody>
          <a:bodyPr/>
          <a:lstStyle/>
          <a:p>
            <a:r>
              <a:rPr lang="en-US" dirty="0"/>
              <a:t>With the emergence of capitalism </a:t>
            </a:r>
            <a:r>
              <a:rPr lang="tr-TR" dirty="0"/>
              <a:t>         </a:t>
            </a:r>
            <a:r>
              <a:rPr lang="en-US" dirty="0"/>
              <a:t>working people became </a:t>
            </a:r>
            <a:r>
              <a:rPr lang="en-US" dirty="0">
                <a:solidFill>
                  <a:srgbClr val="0070C0"/>
                </a:solidFill>
              </a:rPr>
              <a:t>free laborer, </a:t>
            </a:r>
            <a:endParaRPr lang="tr-TR" dirty="0">
              <a:solidFill>
                <a:srgbClr val="0070C0"/>
              </a:solidFill>
            </a:endParaRPr>
          </a:p>
          <a:p>
            <a:pPr marL="354013" indent="0">
              <a:buNone/>
            </a:pPr>
            <a:r>
              <a:rPr lang="en-US" dirty="0"/>
              <a:t>who work on </a:t>
            </a:r>
            <a:r>
              <a:rPr lang="en-US" dirty="0">
                <a:solidFill>
                  <a:srgbClr val="0070C0"/>
                </a:solidFill>
              </a:rPr>
              <a:t>labor contract </a:t>
            </a:r>
            <a:endParaRPr lang="tr-TR" dirty="0">
              <a:solidFill>
                <a:srgbClr val="0070C0"/>
              </a:solidFill>
            </a:endParaRPr>
          </a:p>
          <a:p>
            <a:pPr marL="354013" indent="0">
              <a:buNone/>
            </a:pPr>
            <a:r>
              <a:rPr lang="en-US" dirty="0"/>
              <a:t>and who have </a:t>
            </a:r>
            <a:r>
              <a:rPr lang="en-US" dirty="0">
                <a:solidFill>
                  <a:srgbClr val="0070C0"/>
                </a:solidFill>
              </a:rPr>
              <a:t>freedom of movement</a:t>
            </a:r>
            <a:r>
              <a:rPr lang="tr-TR" dirty="0">
                <a:solidFill>
                  <a:srgbClr val="0070C0"/>
                </a:solidFill>
              </a:rPr>
              <a:t> </a:t>
            </a:r>
            <a:r>
              <a:rPr lang="en-US" dirty="0"/>
              <a:t>and</a:t>
            </a:r>
            <a:r>
              <a:rPr lang="en-US" dirty="0">
                <a:solidFill>
                  <a:srgbClr val="0070C0"/>
                </a:solidFill>
              </a:rPr>
              <a:t> choosing profession</a:t>
            </a:r>
            <a:r>
              <a:rPr lang="en-US" dirty="0"/>
              <a:t>.</a:t>
            </a:r>
            <a:endParaRPr lang="tr-TR" dirty="0"/>
          </a:p>
          <a:p>
            <a:pPr marL="354013" indent="0">
              <a:buNone/>
            </a:pP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155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66802376"/>
      </p:ext>
    </p:extLst>
  </p:cSld>
  <p:clrMapOvr>
    <a:masterClrMapping/>
  </p:clrMapOvr>
</p:sld>
</file>

<file path=ppt/slides/slide1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54162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STRUCTURAL CHANGE</a:t>
            </a:r>
            <a:br>
              <a:rPr lang="tr-TR" b="1" dirty="0"/>
            </a:br>
            <a:r>
              <a:rPr lang="en-US" b="1" dirty="0"/>
              <a:t> IN EMPLOYMENT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5013176"/>
          </a:xfrm>
        </p:spPr>
        <p:txBody>
          <a:bodyPr>
            <a:normAutofit/>
          </a:bodyPr>
          <a:lstStyle/>
          <a:p>
            <a:r>
              <a:rPr lang="en-US" dirty="0"/>
              <a:t>Transformation of the employment structure resulted </a:t>
            </a:r>
            <a:r>
              <a:rPr lang="tr-TR" dirty="0"/>
              <a:t>                                                                                                  </a:t>
            </a:r>
            <a:r>
              <a:rPr lang="en-US" dirty="0"/>
              <a:t>in </a:t>
            </a:r>
            <a:r>
              <a:rPr lang="en-US" dirty="0">
                <a:solidFill>
                  <a:srgbClr val="0070C0"/>
                </a:solidFill>
              </a:rPr>
              <a:t>much higher labor productivity</a:t>
            </a:r>
            <a:r>
              <a:rPr lang="en-US" dirty="0"/>
              <a:t>. </a:t>
            </a:r>
            <a:endParaRPr lang="tr-TR" dirty="0"/>
          </a:p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156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66802376"/>
      </p:ext>
    </p:extLst>
  </p:cSld>
  <p:clrMapOvr>
    <a:masterClrMapping/>
  </p:clrMapOvr>
</p:sld>
</file>

<file path=ppt/slides/slide1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aşlık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83362"/>
          </a:xfrm>
        </p:spPr>
        <p:txBody>
          <a:bodyPr>
            <a:noAutofit/>
          </a:bodyPr>
          <a:lstStyle/>
          <a:p>
            <a:pPr lvl="1" algn="ctr" rtl="0">
              <a:spcBef>
                <a:spcPct val="0"/>
              </a:spcBef>
            </a:pPr>
            <a:r>
              <a:rPr lang="en-US" sz="4400" b="1" dirty="0">
                <a:latin typeface="+mj-lt"/>
              </a:rPr>
              <a:t>CONCLUDING REMARKS</a:t>
            </a:r>
            <a:br>
              <a:rPr lang="tr-TR" sz="4400" dirty="0">
                <a:latin typeface="+mj-lt"/>
              </a:rPr>
            </a:br>
            <a:endParaRPr lang="tr-TR" sz="4400" dirty="0">
              <a:latin typeface="+mj-lt"/>
            </a:endParaRP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157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89850166"/>
      </p:ext>
    </p:extLst>
  </p:cSld>
  <p:clrMapOvr>
    <a:masterClrMapping/>
  </p:clrMapOvr>
</p:sld>
</file>

<file path=ppt/slides/slide1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tr-TR" b="1" dirty="0"/>
            </a:br>
            <a:r>
              <a:rPr lang="en-US" b="1" dirty="0"/>
              <a:t>CONCLUDING REMARKS</a:t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The Economic growth rate has been </a:t>
            </a:r>
            <a:r>
              <a:rPr lang="tr-TR" dirty="0"/>
              <a:t>                          </a:t>
            </a:r>
            <a:r>
              <a:rPr lang="en-US" dirty="0">
                <a:solidFill>
                  <a:srgbClr val="0070C0"/>
                </a:solidFill>
              </a:rPr>
              <a:t>uneven in space and time.  </a:t>
            </a:r>
            <a:endParaRPr lang="tr-TR" dirty="0">
              <a:solidFill>
                <a:srgbClr val="0070C0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The average increase in the world income </a:t>
            </a:r>
            <a:r>
              <a:rPr lang="tr-TR" dirty="0"/>
              <a:t>                  </a:t>
            </a:r>
            <a:r>
              <a:rPr lang="en-US" dirty="0"/>
              <a:t>has been </a:t>
            </a:r>
            <a:r>
              <a:rPr lang="en-US" dirty="0">
                <a:solidFill>
                  <a:srgbClr val="0070C0"/>
                </a:solidFill>
              </a:rPr>
              <a:t>different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                        </a:t>
            </a:r>
            <a:r>
              <a:rPr lang="en-US" dirty="0"/>
              <a:t>in</a:t>
            </a:r>
            <a:r>
              <a:rPr lang="en-US" dirty="0">
                <a:solidFill>
                  <a:srgbClr val="0070C0"/>
                </a:solidFill>
              </a:rPr>
              <a:t> each sub-period in the past</a:t>
            </a:r>
            <a:r>
              <a:rPr lang="en-US" dirty="0"/>
              <a:t>. </a:t>
            </a:r>
            <a:endParaRPr lang="tr-TR" dirty="0"/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>
                <a:solidFill>
                  <a:srgbClr val="0070C0"/>
                </a:solidFill>
              </a:rPr>
              <a:t>Total world income </a:t>
            </a:r>
            <a:r>
              <a:rPr lang="en-US" dirty="0"/>
              <a:t>had increased </a:t>
            </a:r>
            <a:r>
              <a:rPr lang="tr-TR" dirty="0"/>
              <a:t>                                   </a:t>
            </a:r>
            <a:r>
              <a:rPr lang="en-US" dirty="0"/>
              <a:t>about</a:t>
            </a:r>
            <a:r>
              <a:rPr lang="en-US" dirty="0">
                <a:solidFill>
                  <a:srgbClr val="0070C0"/>
                </a:solidFill>
              </a:rPr>
              <a:t> 150 times </a:t>
            </a:r>
            <a:r>
              <a:rPr lang="en-US" dirty="0"/>
              <a:t>between </a:t>
            </a:r>
            <a:r>
              <a:rPr lang="en-US" dirty="0">
                <a:solidFill>
                  <a:srgbClr val="0070C0"/>
                </a:solidFill>
              </a:rPr>
              <a:t>1500 and 200</a:t>
            </a:r>
            <a:r>
              <a:rPr lang="tr-TR" dirty="0">
                <a:solidFill>
                  <a:srgbClr val="0070C0"/>
                </a:solidFill>
              </a:rPr>
              <a:t>0</a:t>
            </a:r>
            <a:r>
              <a:rPr lang="en-US" dirty="0">
                <a:solidFill>
                  <a:srgbClr val="0070C0"/>
                </a:solidFill>
              </a:rPr>
              <a:t>. </a:t>
            </a:r>
            <a:endParaRPr lang="tr-TR" dirty="0">
              <a:solidFill>
                <a:srgbClr val="0070C0"/>
              </a:solidFill>
            </a:endParaRPr>
          </a:p>
          <a:p>
            <a:pPr marL="0" indent="0">
              <a:spcBef>
                <a:spcPts val="1200"/>
              </a:spcBef>
              <a:spcAft>
                <a:spcPts val="1200"/>
              </a:spcAft>
              <a:buNone/>
            </a:pPr>
            <a:r>
              <a:rPr lang="en-US" dirty="0"/>
              <a:t> </a:t>
            </a:r>
            <a:endParaRPr lang="tr-TR" dirty="0"/>
          </a:p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158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18901176"/>
      </p:ext>
    </p:extLst>
  </p:cSld>
  <p:clrMapOvr>
    <a:masterClrMapping/>
  </p:clrMapOvr>
</p:sld>
</file>

<file path=ppt/slides/slide1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tr-TR" b="1" dirty="0"/>
            </a:br>
            <a:r>
              <a:rPr lang="en-US" b="1" dirty="0"/>
              <a:t>CONCLUDING REMARKS</a:t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</a:pPr>
            <a:r>
              <a:rPr lang="en-US" dirty="0"/>
              <a:t>While the average growth was </a:t>
            </a:r>
            <a:endParaRPr lang="tr-TR" dirty="0"/>
          </a:p>
          <a:p>
            <a:pPr lvl="1">
              <a:spcBef>
                <a:spcPts val="0"/>
              </a:spcBef>
            </a:pPr>
            <a:r>
              <a:rPr lang="en-US" sz="3200" dirty="0">
                <a:solidFill>
                  <a:srgbClr val="0070C0"/>
                </a:solidFill>
              </a:rPr>
              <a:t>less than three times </a:t>
            </a:r>
            <a:r>
              <a:rPr lang="en-US" sz="3200" dirty="0"/>
              <a:t>in the first 300 years</a:t>
            </a:r>
            <a:r>
              <a:rPr lang="en-US" sz="3200" dirty="0">
                <a:solidFill>
                  <a:srgbClr val="0070C0"/>
                </a:solidFill>
              </a:rPr>
              <a:t>, </a:t>
            </a:r>
            <a:endParaRPr lang="tr-TR" sz="3200" dirty="0">
              <a:solidFill>
                <a:srgbClr val="0070C0"/>
              </a:solidFill>
            </a:endParaRPr>
          </a:p>
          <a:p>
            <a:pPr lvl="1">
              <a:spcBef>
                <a:spcPts val="0"/>
              </a:spcBef>
              <a:spcAft>
                <a:spcPts val="1200"/>
              </a:spcAft>
            </a:pPr>
            <a:r>
              <a:rPr lang="en-US" sz="3200" dirty="0">
                <a:solidFill>
                  <a:srgbClr val="0070C0"/>
                </a:solidFill>
              </a:rPr>
              <a:t>it was 54 times </a:t>
            </a:r>
            <a:r>
              <a:rPr lang="en-US" sz="3200" dirty="0"/>
              <a:t>in the last 200 years</a:t>
            </a:r>
            <a:r>
              <a:rPr lang="en-US" sz="3200" dirty="0">
                <a:solidFill>
                  <a:srgbClr val="0070C0"/>
                </a:solidFill>
              </a:rPr>
              <a:t>.</a:t>
            </a:r>
            <a:r>
              <a:rPr lang="tr-TR" sz="3200" dirty="0">
                <a:solidFill>
                  <a:srgbClr val="0070C0"/>
                </a:solidFill>
              </a:rPr>
              <a:t>*</a:t>
            </a:r>
          </a:p>
          <a:p>
            <a:pPr>
              <a:spcBef>
                <a:spcPts val="1200"/>
              </a:spcBef>
            </a:pPr>
            <a:r>
              <a:rPr lang="en-US" dirty="0">
                <a:solidFill>
                  <a:srgbClr val="0070C0"/>
                </a:solidFill>
              </a:rPr>
              <a:t>Regional growth performances </a:t>
            </a:r>
            <a:r>
              <a:rPr lang="en-US" dirty="0"/>
              <a:t>also reflect </a:t>
            </a:r>
            <a:r>
              <a:rPr lang="tr-TR" dirty="0"/>
              <a:t>                   </a:t>
            </a:r>
            <a:r>
              <a:rPr lang="en-US" dirty="0"/>
              <a:t>a similar pattern; </a:t>
            </a:r>
            <a:endParaRPr lang="tr-TR" dirty="0"/>
          </a:p>
          <a:p>
            <a:pPr marL="354013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dirty="0"/>
              <a:t>despite a general long-term increasing trend after 1820, </a:t>
            </a:r>
            <a:r>
              <a:rPr lang="tr-TR" dirty="0"/>
              <a:t>                                                                              </a:t>
            </a:r>
            <a:r>
              <a:rPr lang="en-US" dirty="0"/>
              <a:t>they </a:t>
            </a:r>
            <a:r>
              <a:rPr lang="en-US" dirty="0">
                <a:solidFill>
                  <a:srgbClr val="0070C0"/>
                </a:solidFill>
              </a:rPr>
              <a:t>fluctuate in time. </a:t>
            </a:r>
            <a:endParaRPr lang="tr-TR" dirty="0">
              <a:solidFill>
                <a:srgbClr val="0070C0"/>
              </a:solidFill>
            </a:endParaRPr>
          </a:p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159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9456814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b="1" dirty="0"/>
              <a:t>ECONOMIC GROWTH </a:t>
            </a:r>
            <a:br>
              <a:rPr lang="tr-TR" sz="3600" b="1" dirty="0"/>
            </a:br>
            <a:r>
              <a:rPr lang="en-US" sz="3600" b="1" dirty="0"/>
              <a:t>IN A HISTORICAL PERSPECTIVE</a:t>
            </a:r>
            <a:endParaRPr lang="tr-TR" sz="36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5157192"/>
          </a:xfrm>
        </p:spPr>
        <p:txBody>
          <a:bodyPr>
            <a:normAutofit/>
          </a:bodyPr>
          <a:lstStyle/>
          <a:p>
            <a:r>
              <a:rPr lang="en-US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According to British economic historian </a:t>
            </a:r>
            <a:r>
              <a:rPr lang="en-US" sz="32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Angus Maddison</a:t>
            </a:r>
            <a:r>
              <a:rPr lang="tr-TR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/>
              <a:t>the emergence of capitalism happened under the leadership of </a:t>
            </a:r>
            <a:r>
              <a:rPr lang="tr-TR" dirty="0"/>
              <a:t>                    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four economic and political powers: </a:t>
            </a:r>
            <a:endParaRPr lang="tr-TR" dirty="0">
              <a:solidFill>
                <a:srgbClr val="0070C0"/>
              </a:solidFill>
            </a:endParaRPr>
          </a:p>
          <a:p>
            <a:pPr lvl="1">
              <a:spcBef>
                <a:spcPts val="600"/>
              </a:spcBef>
            </a:pPr>
            <a:r>
              <a:rPr lang="en-US" sz="3200" dirty="0">
                <a:solidFill>
                  <a:srgbClr val="0070C0"/>
                </a:solidFill>
              </a:rPr>
              <a:t>Venice, </a:t>
            </a:r>
            <a:endParaRPr lang="tr-TR" sz="3200" dirty="0">
              <a:solidFill>
                <a:srgbClr val="0070C0"/>
              </a:solidFill>
            </a:endParaRPr>
          </a:p>
          <a:p>
            <a:pPr lvl="1">
              <a:spcBef>
                <a:spcPts val="600"/>
              </a:spcBef>
            </a:pPr>
            <a:r>
              <a:rPr lang="en-US" sz="3200" dirty="0">
                <a:solidFill>
                  <a:srgbClr val="0070C0"/>
                </a:solidFill>
              </a:rPr>
              <a:t>Portugal, </a:t>
            </a:r>
            <a:endParaRPr lang="tr-TR" sz="3200" dirty="0">
              <a:solidFill>
                <a:srgbClr val="0070C0"/>
              </a:solidFill>
            </a:endParaRPr>
          </a:p>
          <a:p>
            <a:pPr lvl="1">
              <a:spcBef>
                <a:spcPts val="600"/>
              </a:spcBef>
            </a:pPr>
            <a:r>
              <a:rPr lang="en-US" sz="3200" dirty="0">
                <a:solidFill>
                  <a:srgbClr val="0070C0"/>
                </a:solidFill>
              </a:rPr>
              <a:t>Netherlands </a:t>
            </a:r>
            <a:endParaRPr lang="tr-TR" sz="3200" dirty="0">
              <a:solidFill>
                <a:srgbClr val="0070C0"/>
              </a:solidFill>
            </a:endParaRPr>
          </a:p>
          <a:p>
            <a:pPr lvl="1">
              <a:spcBef>
                <a:spcPts val="600"/>
              </a:spcBef>
            </a:pPr>
            <a:r>
              <a:rPr lang="en-US" sz="3200" dirty="0"/>
              <a:t>and </a:t>
            </a:r>
            <a:r>
              <a:rPr lang="en-US" sz="3200" dirty="0">
                <a:solidFill>
                  <a:srgbClr val="0070C0"/>
                </a:solidFill>
              </a:rPr>
              <a:t>United Kingdom. </a:t>
            </a:r>
            <a:endParaRPr lang="tr-TR" sz="3200" dirty="0">
              <a:solidFill>
                <a:srgbClr val="0070C0"/>
              </a:solidFill>
            </a:endParaRPr>
          </a:p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16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28308812"/>
      </p:ext>
    </p:extLst>
  </p:cSld>
  <p:clrMapOvr>
    <a:masterClrMapping/>
  </p:clrMapOvr>
</p:sld>
</file>

<file path=ppt/slides/slide1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tr-TR" b="1" dirty="0"/>
            </a:br>
            <a:r>
              <a:rPr lang="en-US" b="1" dirty="0"/>
              <a:t>CONCLUDING REMARKS</a:t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r>
              <a:rPr lang="en-US" dirty="0"/>
              <a:t>Growth rate was </a:t>
            </a:r>
            <a:r>
              <a:rPr lang="tr-TR" dirty="0"/>
              <a:t>    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 highest for the Western Offshoots </a:t>
            </a:r>
            <a:r>
              <a:rPr lang="tr-TR" dirty="0">
                <a:solidFill>
                  <a:srgbClr val="0070C0"/>
                </a:solidFill>
              </a:rPr>
              <a:t>                       </a:t>
            </a:r>
            <a:r>
              <a:rPr lang="en-US" dirty="0"/>
              <a:t>(US, Canada, Australia and N</a:t>
            </a:r>
            <a:r>
              <a:rPr lang="tr-TR" dirty="0"/>
              <a:t>.</a:t>
            </a:r>
            <a:r>
              <a:rPr lang="en-US" dirty="0"/>
              <a:t> Zealand) </a:t>
            </a:r>
            <a:r>
              <a:rPr lang="tr-TR" dirty="0"/>
              <a:t>                           </a:t>
            </a:r>
            <a:r>
              <a:rPr lang="en-US" dirty="0"/>
              <a:t>over the whole period, </a:t>
            </a:r>
            <a:endParaRPr lang="tr-TR" dirty="0"/>
          </a:p>
          <a:p>
            <a:pPr marL="0" indent="354013">
              <a:buNone/>
            </a:pPr>
            <a:r>
              <a:rPr lang="en-US" dirty="0"/>
              <a:t>and it was </a:t>
            </a:r>
            <a:r>
              <a:rPr lang="en-US" dirty="0">
                <a:solidFill>
                  <a:srgbClr val="0070C0"/>
                </a:solidFill>
              </a:rPr>
              <a:t>lowest for Africa. </a:t>
            </a:r>
            <a:endParaRPr lang="tr-TR" dirty="0">
              <a:solidFill>
                <a:srgbClr val="0070C0"/>
              </a:solidFill>
            </a:endParaRPr>
          </a:p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160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28471171"/>
      </p:ext>
    </p:extLst>
  </p:cSld>
  <p:clrMapOvr>
    <a:masterClrMapping/>
  </p:clrMapOvr>
</p:sld>
</file>

<file path=ppt/slides/slide1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tr-TR" b="1" dirty="0"/>
            </a:br>
            <a:r>
              <a:rPr lang="en-US" b="1" dirty="0"/>
              <a:t>CONCLUDING REMARKS</a:t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>
                <a:solidFill>
                  <a:srgbClr val="0070C0"/>
                </a:solidFill>
              </a:rPr>
              <a:t>The divergence</a:t>
            </a:r>
            <a:r>
              <a:rPr lang="en-US" dirty="0"/>
              <a:t> between the per capita incomes of different regions </a:t>
            </a:r>
            <a:r>
              <a:rPr lang="en-US" dirty="0">
                <a:solidFill>
                  <a:srgbClr val="0070C0"/>
                </a:solidFill>
              </a:rPr>
              <a:t>enlarged </a:t>
            </a:r>
            <a:r>
              <a:rPr lang="tr-TR" dirty="0">
                <a:solidFill>
                  <a:srgbClr val="0070C0"/>
                </a:solidFill>
              </a:rPr>
              <a:t>                        </a:t>
            </a:r>
            <a:r>
              <a:rPr lang="en-US" dirty="0"/>
              <a:t>in</a:t>
            </a:r>
            <a:r>
              <a:rPr lang="en-US" dirty="0">
                <a:solidFill>
                  <a:srgbClr val="0070C0"/>
                </a:solidFill>
              </a:rPr>
              <a:t> the last millennium. </a:t>
            </a:r>
            <a:endParaRPr lang="tr-TR" dirty="0">
              <a:solidFill>
                <a:srgbClr val="0070C0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>
                <a:solidFill>
                  <a:srgbClr val="0070C0"/>
                </a:solidFill>
              </a:rPr>
              <a:t>After 1950s</a:t>
            </a:r>
            <a:r>
              <a:rPr lang="en-US" dirty="0"/>
              <a:t>, however, </a:t>
            </a:r>
            <a:r>
              <a:rPr lang="tr-TR" dirty="0"/>
              <a:t>                            </a:t>
            </a:r>
            <a:r>
              <a:rPr lang="en-US" dirty="0"/>
              <a:t>resurgent Asian countries have demonstrated that </a:t>
            </a:r>
            <a:r>
              <a:rPr lang="en-US" dirty="0">
                <a:solidFill>
                  <a:srgbClr val="0070C0"/>
                </a:solidFill>
              </a:rPr>
              <a:t>an important degree of catch–up is feasible</a:t>
            </a:r>
            <a:r>
              <a:rPr lang="en-US" dirty="0"/>
              <a:t>. </a:t>
            </a:r>
            <a:endParaRPr lang="tr-TR" dirty="0"/>
          </a:p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161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86216616"/>
      </p:ext>
    </p:extLst>
  </p:cSld>
  <p:clrMapOvr>
    <a:masterClrMapping/>
  </p:clrMapOvr>
</p:sld>
</file>

<file path=ppt/slides/slide1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tr-TR" b="1" dirty="0"/>
            </a:br>
            <a:r>
              <a:rPr lang="en-US" b="1" dirty="0"/>
              <a:t>CONCLUDING REMARKS</a:t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>
                <a:solidFill>
                  <a:srgbClr val="0070C0"/>
                </a:solidFill>
              </a:rPr>
              <a:t>Looser countries</a:t>
            </a:r>
            <a:r>
              <a:rPr lang="en-US" dirty="0"/>
              <a:t>, </a:t>
            </a:r>
            <a:r>
              <a:rPr lang="tr-TR" dirty="0"/>
              <a:t>                                           </a:t>
            </a:r>
            <a:r>
              <a:rPr lang="en-US" dirty="0"/>
              <a:t>which have seen </a:t>
            </a:r>
            <a:r>
              <a:rPr lang="en-US" dirty="0">
                <a:solidFill>
                  <a:srgbClr val="0070C0"/>
                </a:solidFill>
              </a:rPr>
              <a:t>the</a:t>
            </a:r>
            <a:r>
              <a:rPr lang="en-US" dirty="0"/>
              <a:t> </a:t>
            </a:r>
            <a:r>
              <a:rPr lang="en-US" dirty="0">
                <a:solidFill>
                  <a:srgbClr val="0070C0"/>
                </a:solidFill>
              </a:rPr>
              <a:t>magical effects of the industrialization</a:t>
            </a:r>
            <a:r>
              <a:rPr lang="en-US" dirty="0"/>
              <a:t>, </a:t>
            </a:r>
            <a:r>
              <a:rPr lang="tr-TR" dirty="0"/>
              <a:t>                                                                    </a:t>
            </a:r>
            <a:r>
              <a:rPr lang="en-US" dirty="0"/>
              <a:t>also have tried to be successful in the way </a:t>
            </a:r>
            <a:r>
              <a:rPr lang="tr-TR" dirty="0"/>
              <a:t>                     </a:t>
            </a:r>
            <a:r>
              <a:rPr lang="en-US" dirty="0"/>
              <a:t>of industrialization.</a:t>
            </a:r>
            <a:endParaRPr lang="tr-TR" dirty="0"/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And there are </a:t>
            </a:r>
            <a:r>
              <a:rPr lang="en-US" dirty="0">
                <a:solidFill>
                  <a:srgbClr val="0070C0"/>
                </a:solidFill>
              </a:rPr>
              <a:t>success stories and failures </a:t>
            </a:r>
            <a:r>
              <a:rPr lang="tr-TR" dirty="0">
                <a:solidFill>
                  <a:srgbClr val="0070C0"/>
                </a:solidFill>
              </a:rPr>
              <a:t>                        </a:t>
            </a:r>
            <a:r>
              <a:rPr lang="en-US" dirty="0"/>
              <a:t>of nations. </a:t>
            </a:r>
            <a:endParaRPr lang="tr-TR" dirty="0"/>
          </a:p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162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12627753"/>
      </p:ext>
    </p:extLst>
  </p:cSld>
  <p:clrMapOvr>
    <a:masterClrMapping/>
  </p:clrMapOvr>
</p:sld>
</file>

<file path=ppt/slides/slide1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tr-TR" b="1" dirty="0"/>
            </a:br>
            <a:r>
              <a:rPr lang="en-US" b="1" dirty="0"/>
              <a:t>CONCLUDING REMARKS</a:t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>
                <a:solidFill>
                  <a:srgbClr val="0070C0"/>
                </a:solidFill>
              </a:rPr>
              <a:t>Many countries joined industrialization process </a:t>
            </a:r>
            <a:r>
              <a:rPr lang="en-US" dirty="0"/>
              <a:t>in the second half of the 20</a:t>
            </a:r>
            <a:r>
              <a:rPr lang="en-US" baseline="30000" dirty="0"/>
              <a:t>th</a:t>
            </a:r>
            <a:r>
              <a:rPr lang="en-US" dirty="0"/>
              <a:t> Century. </a:t>
            </a:r>
            <a:endParaRPr lang="tr-TR" dirty="0"/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>
                <a:solidFill>
                  <a:srgbClr val="0070C0"/>
                </a:solidFill>
              </a:rPr>
              <a:t>Today</a:t>
            </a:r>
            <a:r>
              <a:rPr lang="en-US" dirty="0"/>
              <a:t>, </a:t>
            </a:r>
            <a:r>
              <a:rPr lang="tr-TR" dirty="0"/>
              <a:t>                                                                             </a:t>
            </a:r>
            <a:r>
              <a:rPr lang="en-US" dirty="0"/>
              <a:t>most of the countries in the world are </a:t>
            </a:r>
            <a:r>
              <a:rPr lang="en-US" dirty="0">
                <a:solidFill>
                  <a:srgbClr val="0070C0"/>
                </a:solidFill>
              </a:rPr>
              <a:t>much more industrial</a:t>
            </a:r>
            <a:r>
              <a:rPr lang="en-US" dirty="0"/>
              <a:t> than they were, for example, in 1950. </a:t>
            </a:r>
            <a:endParaRPr lang="tr-TR" dirty="0"/>
          </a:p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163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86216616"/>
      </p:ext>
    </p:extLst>
  </p:cSld>
  <p:clrMapOvr>
    <a:masterClrMapping/>
  </p:clrMapOvr>
</p:sld>
</file>

<file path=ppt/slides/slide1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tr-TR" b="1" dirty="0"/>
            </a:br>
            <a:r>
              <a:rPr lang="en-US" b="1" dirty="0"/>
              <a:t>CONCLUDING REMARKS</a:t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However,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the diffusion of industrialization has not prevented the divergence among countries</a:t>
            </a:r>
            <a:r>
              <a:rPr lang="tr-TR" dirty="0">
                <a:solidFill>
                  <a:srgbClr val="0070C0"/>
                </a:solidFill>
              </a:rPr>
              <a:t>.</a:t>
            </a:r>
          </a:p>
          <a:p>
            <a:pPr>
              <a:spcBef>
                <a:spcPts val="1200"/>
              </a:spcBef>
            </a:pPr>
            <a:r>
              <a:rPr lang="en-US" dirty="0"/>
              <a:t>As we will see</a:t>
            </a:r>
            <a:r>
              <a:rPr lang="tr-TR" dirty="0"/>
              <a:t>,</a:t>
            </a:r>
            <a:r>
              <a:rPr lang="en-US" dirty="0"/>
              <a:t> </a:t>
            </a:r>
            <a:endParaRPr lang="tr-TR" dirty="0"/>
          </a:p>
          <a:p>
            <a:pPr marL="354013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dirty="0">
                <a:solidFill>
                  <a:srgbClr val="0070C0"/>
                </a:solidFill>
              </a:rPr>
              <a:t>there are still big differences </a:t>
            </a:r>
            <a:r>
              <a:rPr lang="en-US" dirty="0"/>
              <a:t>between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tr-TR" dirty="0">
                <a:solidFill>
                  <a:srgbClr val="0070C0"/>
                </a:solidFill>
              </a:rPr>
              <a:t>                       </a:t>
            </a:r>
            <a:r>
              <a:rPr lang="en-US" dirty="0">
                <a:solidFill>
                  <a:srgbClr val="0070C0"/>
                </a:solidFill>
              </a:rPr>
              <a:t>the productivity </a:t>
            </a:r>
            <a:r>
              <a:rPr lang="en-US" dirty="0"/>
              <a:t>and</a:t>
            </a:r>
            <a:r>
              <a:rPr lang="en-US" dirty="0">
                <a:solidFill>
                  <a:srgbClr val="0070C0"/>
                </a:solidFill>
              </a:rPr>
              <a:t> development levels </a:t>
            </a:r>
            <a:r>
              <a:rPr lang="tr-TR">
                <a:solidFill>
                  <a:srgbClr val="0070C0"/>
                </a:solidFill>
              </a:rPr>
              <a:t>                          </a:t>
            </a:r>
            <a:r>
              <a:rPr lang="en-US">
                <a:solidFill>
                  <a:srgbClr val="0070C0"/>
                </a:solidFill>
              </a:rPr>
              <a:t>of </a:t>
            </a:r>
            <a:r>
              <a:rPr lang="en-US" dirty="0">
                <a:solidFill>
                  <a:srgbClr val="0070C0"/>
                </a:solidFill>
              </a:rPr>
              <a:t>countries.</a:t>
            </a:r>
            <a:endParaRPr lang="tr-TR" dirty="0">
              <a:solidFill>
                <a:srgbClr val="0070C0"/>
              </a:solidFill>
            </a:endParaRPr>
          </a:p>
          <a:p>
            <a:pPr marL="0" indent="0">
              <a:spcBef>
                <a:spcPts val="1200"/>
              </a:spcBef>
              <a:spcAft>
                <a:spcPts val="1200"/>
              </a:spcAft>
              <a:buNone/>
            </a:pPr>
            <a:r>
              <a:rPr lang="en-US" dirty="0"/>
              <a:t> </a:t>
            </a:r>
            <a:endParaRPr lang="tr-TR" dirty="0"/>
          </a:p>
          <a:p>
            <a:pPr>
              <a:spcBef>
                <a:spcPts val="1200"/>
              </a:spcBef>
              <a:spcAft>
                <a:spcPts val="1200"/>
              </a:spcAft>
            </a:pP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164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39786087"/>
      </p:ext>
    </p:extLst>
  </p:cSld>
  <p:clrMapOvr>
    <a:masterClrMapping/>
  </p:clrMapOvr>
</p:sld>
</file>

<file path=ppt/slides/slide1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tr-TR" b="1" dirty="0"/>
            </a:br>
            <a:r>
              <a:rPr lang="en-US" b="1" dirty="0"/>
              <a:t>CONCLUDING REMARKS</a:t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5373216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>
                <a:solidFill>
                  <a:srgbClr val="0070C0"/>
                </a:solidFill>
              </a:rPr>
              <a:t>Rapid technological progress </a:t>
            </a:r>
            <a:r>
              <a:rPr lang="en-US" dirty="0"/>
              <a:t>creates new opportunities for underdeveloped countries. </a:t>
            </a:r>
            <a:endParaRPr lang="tr-TR" dirty="0"/>
          </a:p>
          <a:p>
            <a:pPr>
              <a:spcBef>
                <a:spcPts val="1200"/>
              </a:spcBef>
            </a:pPr>
            <a:r>
              <a:rPr lang="en-US" dirty="0"/>
              <a:t>But </a:t>
            </a:r>
            <a:r>
              <a:rPr lang="en-US" dirty="0">
                <a:solidFill>
                  <a:srgbClr val="0070C0"/>
                </a:solidFill>
              </a:rPr>
              <a:t>since the technological possibilities of these countries are relatively weaker</a:t>
            </a:r>
            <a:r>
              <a:rPr lang="en-US" dirty="0"/>
              <a:t>, </a:t>
            </a:r>
            <a:endParaRPr lang="tr-TR" dirty="0"/>
          </a:p>
          <a:p>
            <a:pPr marL="354013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dirty="0"/>
              <a:t>most of them could not fully benefit from </a:t>
            </a:r>
            <a:r>
              <a:rPr lang="tr-TR" dirty="0"/>
              <a:t>               </a:t>
            </a:r>
            <a:r>
              <a:rPr lang="en-US" dirty="0"/>
              <a:t>this progress</a:t>
            </a:r>
            <a:r>
              <a:rPr lang="tr-TR" dirty="0"/>
              <a:t>.</a:t>
            </a:r>
          </a:p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165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24718694"/>
      </p:ext>
    </p:extLst>
  </p:cSld>
  <p:clrMapOvr>
    <a:masterClrMapping/>
  </p:clrMapOvr>
</p:sld>
</file>

<file path=ppt/slides/slide1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166</a:t>
            </a:fld>
            <a:endParaRPr lang="tr-TR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20688"/>
            <a:ext cx="8964488" cy="52565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6313832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b="1" dirty="0"/>
              <a:t>ECONOMIC GROWTH </a:t>
            </a:r>
            <a:br>
              <a:rPr lang="tr-TR" sz="3600" b="1" dirty="0"/>
            </a:br>
            <a:r>
              <a:rPr lang="en-US" sz="3600" b="1" dirty="0"/>
              <a:t>IN A HISTORICAL PERSPECTIVE</a:t>
            </a:r>
            <a:endParaRPr lang="tr-TR" sz="36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</a:pPr>
            <a:r>
              <a:rPr lang="en-US" dirty="0"/>
              <a:t>As we will see later, </a:t>
            </a:r>
            <a:endParaRPr lang="tr-TR" dirty="0"/>
          </a:p>
          <a:p>
            <a:pPr marL="360363" indent="0">
              <a:spcBef>
                <a:spcPts val="0"/>
              </a:spcBef>
              <a:buNone/>
            </a:pPr>
            <a:r>
              <a:rPr lang="en-US" dirty="0"/>
              <a:t>with the emergence of commercial capitalism</a:t>
            </a:r>
            <a:r>
              <a:rPr lang="tr-TR" dirty="0"/>
              <a:t>,</a:t>
            </a:r>
            <a:r>
              <a:rPr lang="en-US" dirty="0">
                <a:solidFill>
                  <a:srgbClr val="0070C0"/>
                </a:solidFill>
              </a:rPr>
              <a:t> the rate of growth accelerated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</a:t>
            </a:r>
            <a:r>
              <a:rPr lang="en-US" dirty="0"/>
              <a:t>in</a:t>
            </a:r>
            <a:r>
              <a:rPr lang="en-US" dirty="0">
                <a:solidFill>
                  <a:srgbClr val="0070C0"/>
                </a:solidFill>
              </a:rPr>
              <a:t> leading regions </a:t>
            </a:r>
            <a:endParaRPr lang="tr-TR" dirty="0">
              <a:solidFill>
                <a:srgbClr val="0070C0"/>
              </a:solidFill>
            </a:endParaRPr>
          </a:p>
          <a:p>
            <a:pPr marL="360363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dirty="0"/>
              <a:t>while</a:t>
            </a:r>
            <a:r>
              <a:rPr lang="en-US" dirty="0">
                <a:solidFill>
                  <a:srgbClr val="0070C0"/>
                </a:solidFill>
              </a:rPr>
              <a:t> it stagnated </a:t>
            </a:r>
            <a:r>
              <a:rPr lang="en-US" dirty="0"/>
              <a:t>and</a:t>
            </a:r>
            <a:r>
              <a:rPr lang="en-US" dirty="0">
                <a:solidFill>
                  <a:srgbClr val="0070C0"/>
                </a:solidFill>
              </a:rPr>
              <a:t> even declined </a:t>
            </a:r>
            <a:r>
              <a:rPr lang="tr-TR" dirty="0">
                <a:solidFill>
                  <a:srgbClr val="0070C0"/>
                </a:solidFill>
              </a:rPr>
              <a:t>                             </a:t>
            </a:r>
            <a:r>
              <a:rPr lang="en-US" dirty="0"/>
              <a:t>in </a:t>
            </a:r>
            <a:r>
              <a:rPr lang="en-US" dirty="0">
                <a:solidFill>
                  <a:srgbClr val="0070C0"/>
                </a:solidFill>
              </a:rPr>
              <a:t>others. </a:t>
            </a:r>
            <a:endParaRPr lang="tr-TR" dirty="0">
              <a:solidFill>
                <a:srgbClr val="0070C0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This episode </a:t>
            </a:r>
            <a:r>
              <a:rPr lang="en-US" dirty="0">
                <a:solidFill>
                  <a:srgbClr val="0070C0"/>
                </a:solidFill>
              </a:rPr>
              <a:t>diversified regions </a:t>
            </a:r>
            <a:r>
              <a:rPr lang="tr-TR" dirty="0">
                <a:solidFill>
                  <a:srgbClr val="0070C0"/>
                </a:solidFill>
              </a:rPr>
              <a:t>                                   </a:t>
            </a:r>
            <a:r>
              <a:rPr lang="en-US"/>
              <a:t>regarding their </a:t>
            </a:r>
            <a:r>
              <a:rPr lang="en-US" dirty="0">
                <a:solidFill>
                  <a:srgbClr val="0070C0"/>
                </a:solidFill>
              </a:rPr>
              <a:t>productive capacities </a:t>
            </a:r>
            <a:r>
              <a:rPr lang="tr-TR" dirty="0">
                <a:solidFill>
                  <a:srgbClr val="0070C0"/>
                </a:solidFill>
              </a:rPr>
              <a:t>                       </a:t>
            </a:r>
            <a:r>
              <a:rPr lang="en-US" dirty="0"/>
              <a:t>and</a:t>
            </a:r>
            <a:r>
              <a:rPr lang="en-US" dirty="0">
                <a:solidFill>
                  <a:srgbClr val="0070C0"/>
                </a:solidFill>
              </a:rPr>
              <a:t> development levels.  </a:t>
            </a:r>
            <a:endParaRPr lang="tr-TR" dirty="0">
              <a:solidFill>
                <a:srgbClr val="0070C0"/>
              </a:solidFill>
            </a:endParaRPr>
          </a:p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17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5962704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368152"/>
          </a:xfrm>
        </p:spPr>
        <p:txBody>
          <a:bodyPr>
            <a:normAutofit/>
          </a:bodyPr>
          <a:lstStyle/>
          <a:p>
            <a:r>
              <a:rPr lang="en-US" sz="3600" b="1" dirty="0"/>
              <a:t>ECONOMIC GROWTH </a:t>
            </a:r>
            <a:br>
              <a:rPr lang="tr-TR" sz="3600" b="1" dirty="0"/>
            </a:br>
            <a:r>
              <a:rPr lang="en-US" sz="3600" b="1" dirty="0"/>
              <a:t>IN A HISTORICAL PERSPECTIVE</a:t>
            </a:r>
            <a:endParaRPr lang="tr-TR" sz="36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5085184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In the industrial capitalism </a:t>
            </a:r>
            <a:r>
              <a:rPr lang="tr-TR" dirty="0"/>
              <a:t>                    </a:t>
            </a:r>
            <a:r>
              <a:rPr lang="en-US" dirty="0">
                <a:solidFill>
                  <a:srgbClr val="0070C0"/>
                </a:solidFill>
              </a:rPr>
              <a:t>machines were developed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   </a:t>
            </a:r>
            <a:r>
              <a:rPr lang="en-US" dirty="0"/>
              <a:t>and</a:t>
            </a:r>
            <a:r>
              <a:rPr lang="en-US" dirty="0">
                <a:solidFill>
                  <a:srgbClr val="0070C0"/>
                </a:solidFill>
              </a:rPr>
              <a:t> used in production. </a:t>
            </a:r>
            <a:endParaRPr lang="tr-TR" dirty="0">
              <a:solidFill>
                <a:srgbClr val="0070C0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Intensive usage of machines in production </a:t>
            </a:r>
            <a:r>
              <a:rPr lang="tr-TR" dirty="0"/>
              <a:t>                 </a:t>
            </a:r>
            <a:r>
              <a:rPr lang="en-US" dirty="0"/>
              <a:t>is called </a:t>
            </a:r>
            <a:r>
              <a:rPr lang="en-US" i="1" dirty="0">
                <a:solidFill>
                  <a:srgbClr val="0070C0"/>
                </a:solidFill>
              </a:rPr>
              <a:t>industrial revolution</a:t>
            </a:r>
            <a:r>
              <a:rPr lang="en-US" dirty="0"/>
              <a:t>. </a:t>
            </a:r>
            <a:endParaRPr lang="tr-TR" dirty="0"/>
          </a:p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18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2830881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82154"/>
          </a:xfrm>
        </p:spPr>
        <p:txBody>
          <a:bodyPr>
            <a:normAutofit/>
          </a:bodyPr>
          <a:lstStyle/>
          <a:p>
            <a:r>
              <a:rPr lang="en-US" sz="3600" b="1" dirty="0"/>
              <a:t>ECONOMIC GROWTH </a:t>
            </a:r>
            <a:br>
              <a:rPr lang="tr-TR" sz="3600" b="1" dirty="0"/>
            </a:br>
            <a:r>
              <a:rPr lang="en-US" sz="3600" b="1" dirty="0"/>
              <a:t>IN A HISTORICAL PERSPECTIVE</a:t>
            </a:r>
            <a:endParaRPr lang="tr-TR" sz="36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5013176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During the industrial revolution, </a:t>
            </a:r>
            <a:r>
              <a:rPr lang="tr-TR" dirty="0"/>
              <a:t>                  </a:t>
            </a:r>
            <a:r>
              <a:rPr lang="en-US" dirty="0">
                <a:solidFill>
                  <a:srgbClr val="0070C0"/>
                </a:solidFill>
              </a:rPr>
              <a:t>very significant productivity and quality improvements</a:t>
            </a:r>
            <a:r>
              <a:rPr lang="en-US" dirty="0"/>
              <a:t> </a:t>
            </a:r>
            <a:r>
              <a:rPr lang="tr-TR" dirty="0"/>
              <a:t>                                                                  </a:t>
            </a:r>
            <a:r>
              <a:rPr lang="en-US" dirty="0"/>
              <a:t>were recorded in industrializing countries. </a:t>
            </a:r>
            <a:endParaRPr lang="tr-TR" dirty="0"/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This provided them with </a:t>
            </a:r>
            <a:r>
              <a:rPr lang="tr-TR" dirty="0"/>
              <a:t>                     </a:t>
            </a:r>
            <a:r>
              <a:rPr lang="en-US" dirty="0">
                <a:solidFill>
                  <a:srgbClr val="0070C0"/>
                </a:solidFill>
              </a:rPr>
              <a:t>comparative advantage</a:t>
            </a:r>
            <a:r>
              <a:rPr lang="en-US" dirty="0"/>
              <a:t> </a:t>
            </a:r>
            <a:r>
              <a:rPr lang="tr-TR" dirty="0"/>
              <a:t>                             </a:t>
            </a:r>
            <a:r>
              <a:rPr lang="en-US" dirty="0"/>
              <a:t>against other countries </a:t>
            </a:r>
            <a:r>
              <a:rPr lang="tr-TR" dirty="0"/>
              <a:t>                                                               </a:t>
            </a:r>
            <a:r>
              <a:rPr lang="en-US" dirty="0"/>
              <a:t>in international trade. </a:t>
            </a:r>
            <a:endParaRPr lang="tr-TR" dirty="0"/>
          </a:p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19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970283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aşlık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83362"/>
          </a:xfrm>
        </p:spPr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en-US" sz="4400" b="1" dirty="0">
                <a:latin typeface="+mj-lt"/>
              </a:rPr>
              <a:t>A SIMPLE PICTURE </a:t>
            </a:r>
            <a:br>
              <a:rPr lang="tr-TR" sz="4400" b="1" dirty="0">
                <a:latin typeface="+mj-lt"/>
              </a:rPr>
            </a:br>
            <a:r>
              <a:rPr lang="en-US" sz="4400" b="1" dirty="0">
                <a:latin typeface="+mj-lt"/>
              </a:rPr>
              <a:t>OF THE WORLD ECONOMY</a:t>
            </a:r>
            <a:br>
              <a:rPr lang="tr-TR" sz="4400" dirty="0">
                <a:latin typeface="+mj-lt"/>
              </a:rPr>
            </a:br>
            <a:endParaRPr lang="tr-TR" sz="4400" dirty="0">
              <a:latin typeface="+mj-lt"/>
            </a:endParaRPr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3065913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54162"/>
          </a:xfrm>
        </p:spPr>
        <p:txBody>
          <a:bodyPr>
            <a:normAutofit/>
          </a:bodyPr>
          <a:lstStyle/>
          <a:p>
            <a:r>
              <a:rPr lang="en-US" sz="3600" b="1" dirty="0"/>
              <a:t>ECONOMIC GROWTH </a:t>
            </a:r>
            <a:br>
              <a:rPr lang="tr-TR" sz="3600" b="1" dirty="0"/>
            </a:br>
            <a:r>
              <a:rPr lang="en-US" sz="3600" b="1" dirty="0"/>
              <a:t>IN A HISTORICAL PERSPECTIVE</a:t>
            </a:r>
            <a:endParaRPr lang="tr-TR" sz="36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5085184"/>
          </a:xfrm>
        </p:spPr>
        <p:txBody>
          <a:bodyPr>
            <a:normAutofit/>
          </a:bodyPr>
          <a:lstStyle/>
          <a:p>
            <a:r>
              <a:rPr lang="en-US" dirty="0"/>
              <a:t>While the production and income were rising rapidly in the industrialized countries, </a:t>
            </a:r>
            <a:endParaRPr lang="tr-TR" dirty="0"/>
          </a:p>
          <a:p>
            <a:pPr marL="354013" indent="0">
              <a:buNone/>
            </a:pPr>
            <a:r>
              <a:rPr lang="en-US" dirty="0">
                <a:solidFill>
                  <a:srgbClr val="0070C0"/>
                </a:solidFill>
              </a:rPr>
              <a:t>the remaining parts of the world </a:t>
            </a:r>
            <a:r>
              <a:rPr lang="tr-TR" dirty="0">
                <a:solidFill>
                  <a:srgbClr val="0070C0"/>
                </a:solidFill>
              </a:rPr>
              <a:t>                                       </a:t>
            </a:r>
            <a:r>
              <a:rPr lang="en-US" dirty="0"/>
              <a:t>could not be able </a:t>
            </a:r>
            <a:r>
              <a:rPr lang="tr-TR" dirty="0"/>
              <a:t>                                                               </a:t>
            </a:r>
            <a:r>
              <a:rPr lang="en-US" dirty="0"/>
              <a:t>to</a:t>
            </a:r>
            <a:r>
              <a:rPr lang="en-US" dirty="0">
                <a:solidFill>
                  <a:srgbClr val="0070C0"/>
                </a:solidFill>
              </a:rPr>
              <a:t> retain their traditional productive powers. </a:t>
            </a:r>
            <a:endParaRPr lang="tr-TR" dirty="0">
              <a:solidFill>
                <a:srgbClr val="0070C0"/>
              </a:solidFill>
            </a:endParaRPr>
          </a:p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20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6803699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368152"/>
          </a:xfrm>
        </p:spPr>
        <p:txBody>
          <a:bodyPr>
            <a:normAutofit/>
          </a:bodyPr>
          <a:lstStyle/>
          <a:p>
            <a:r>
              <a:rPr lang="en-US" sz="3600" b="1" dirty="0"/>
              <a:t>ECONOMIC GROWTH </a:t>
            </a:r>
            <a:br>
              <a:rPr lang="tr-TR" sz="3600" b="1" dirty="0"/>
            </a:br>
            <a:r>
              <a:rPr lang="en-US" sz="3600" b="1" dirty="0"/>
              <a:t>IN A HISTORICAL PERSPECTIVE</a:t>
            </a:r>
            <a:endParaRPr lang="tr-TR" sz="36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5085184"/>
          </a:xfrm>
        </p:spPr>
        <p:txBody>
          <a:bodyPr/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Tables through 1.2</a:t>
            </a:r>
            <a:r>
              <a:rPr lang="tr-TR" dirty="0"/>
              <a:t>-</a:t>
            </a:r>
            <a:r>
              <a:rPr lang="en-US" dirty="0"/>
              <a:t>1.4, and Figure 1.</a:t>
            </a:r>
            <a:r>
              <a:rPr lang="tr-TR" dirty="0"/>
              <a:t>2</a:t>
            </a:r>
            <a:r>
              <a:rPr lang="en-US" dirty="0"/>
              <a:t> </a:t>
            </a:r>
            <a:r>
              <a:rPr lang="tr-TR" dirty="0"/>
              <a:t>                     </a:t>
            </a:r>
            <a:r>
              <a:rPr lang="en-US" dirty="0"/>
              <a:t>are based on </a:t>
            </a:r>
            <a:r>
              <a:rPr lang="tr-TR" dirty="0"/>
              <a:t>                                     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the estimations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/>
              <a:t>by </a:t>
            </a:r>
            <a:r>
              <a:rPr lang="en-US" dirty="0">
                <a:solidFill>
                  <a:srgbClr val="0070C0"/>
                </a:solidFill>
              </a:rPr>
              <a:t>Angus Maddison</a:t>
            </a:r>
            <a:r>
              <a:rPr lang="en-US" dirty="0"/>
              <a:t>. </a:t>
            </a:r>
          </a:p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21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2830881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ECONOMIC GROWTH IN A HISTORICAL PERSPECTIVE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5229200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</a:pPr>
            <a:r>
              <a:rPr lang="en-US" dirty="0"/>
              <a:t>They describe </a:t>
            </a:r>
            <a:endParaRPr lang="tr-TR" dirty="0"/>
          </a:p>
          <a:p>
            <a:pPr lvl="1">
              <a:spcBef>
                <a:spcPts val="0"/>
              </a:spcBef>
            </a:pPr>
            <a:r>
              <a:rPr lang="en-US" sz="3200" dirty="0"/>
              <a:t>how the </a:t>
            </a:r>
            <a:r>
              <a:rPr lang="en-US" sz="3200" dirty="0">
                <a:solidFill>
                  <a:srgbClr val="0070C0"/>
                </a:solidFill>
              </a:rPr>
              <a:t>world average growth rate </a:t>
            </a:r>
            <a:r>
              <a:rPr lang="tr-TR" sz="3200" dirty="0">
                <a:solidFill>
                  <a:srgbClr val="0070C0"/>
                </a:solidFill>
              </a:rPr>
              <a:t>                         </a:t>
            </a:r>
            <a:r>
              <a:rPr lang="en-US" sz="3200" dirty="0"/>
              <a:t>has changed, </a:t>
            </a:r>
            <a:endParaRPr lang="tr-TR" sz="3200" dirty="0"/>
          </a:p>
          <a:p>
            <a:pPr lvl="1">
              <a:spcBef>
                <a:spcPts val="0"/>
              </a:spcBef>
            </a:pPr>
            <a:r>
              <a:rPr lang="en-US" sz="3200" dirty="0"/>
              <a:t>how </a:t>
            </a:r>
            <a:r>
              <a:rPr lang="en-US" sz="3200" dirty="0">
                <a:solidFill>
                  <a:srgbClr val="0070C0"/>
                </a:solidFill>
              </a:rPr>
              <a:t>regional growth rates </a:t>
            </a:r>
            <a:r>
              <a:rPr lang="tr-TR" sz="3200" dirty="0">
                <a:solidFill>
                  <a:srgbClr val="0070C0"/>
                </a:solidFill>
              </a:rPr>
              <a:t>                                      </a:t>
            </a:r>
            <a:r>
              <a:rPr lang="en-US" sz="3200" dirty="0">
                <a:solidFill>
                  <a:srgbClr val="0070C0"/>
                </a:solidFill>
              </a:rPr>
              <a:t>have differentiated </a:t>
            </a:r>
            <a:endParaRPr lang="tr-TR" sz="3200" dirty="0">
              <a:solidFill>
                <a:srgbClr val="0070C0"/>
              </a:solidFill>
            </a:endParaRPr>
          </a:p>
          <a:p>
            <a:pPr lvl="1">
              <a:spcBef>
                <a:spcPts val="0"/>
              </a:spcBef>
            </a:pPr>
            <a:r>
              <a:rPr lang="en-US" sz="3200" dirty="0"/>
              <a:t>and, </a:t>
            </a:r>
            <a:r>
              <a:rPr lang="en-US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therefore</a:t>
            </a:r>
            <a:r>
              <a:rPr lang="en-US" sz="3200" dirty="0"/>
              <a:t>, </a:t>
            </a:r>
            <a:r>
              <a:rPr lang="tr-TR" sz="3200" dirty="0"/>
              <a:t>                                                             </a:t>
            </a:r>
            <a:r>
              <a:rPr lang="en-US" sz="3200" dirty="0"/>
              <a:t>how</a:t>
            </a:r>
            <a:r>
              <a:rPr lang="en-US" sz="3200" dirty="0">
                <a:solidFill>
                  <a:srgbClr val="0070C0"/>
                </a:solidFill>
              </a:rPr>
              <a:t> the distribution of world output </a:t>
            </a:r>
            <a:r>
              <a:rPr lang="tr-TR" sz="3200" dirty="0">
                <a:solidFill>
                  <a:srgbClr val="0070C0"/>
                </a:solidFill>
              </a:rPr>
              <a:t>                    </a:t>
            </a:r>
            <a:r>
              <a:rPr lang="en-US" sz="3200" dirty="0"/>
              <a:t>and</a:t>
            </a:r>
            <a:r>
              <a:rPr lang="en-US" sz="3200" dirty="0">
                <a:solidFill>
                  <a:srgbClr val="0070C0"/>
                </a:solidFill>
              </a:rPr>
              <a:t> per capita income have varied </a:t>
            </a:r>
            <a:endParaRPr lang="tr-TR" sz="3200" dirty="0">
              <a:solidFill>
                <a:srgbClr val="0070C0"/>
              </a:solidFill>
            </a:endParaRP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tr-TR" dirty="0"/>
              <a:t>        </a:t>
            </a:r>
            <a:r>
              <a:rPr lang="en-US" dirty="0"/>
              <a:t>since the year 1000. </a:t>
            </a:r>
            <a:endParaRPr lang="tr-TR" dirty="0"/>
          </a:p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22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7762984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aşlık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466730"/>
          </a:xfrm>
        </p:spPr>
        <p:txBody>
          <a:bodyPr>
            <a:normAutofit/>
          </a:bodyPr>
          <a:lstStyle/>
          <a:p>
            <a:r>
              <a:rPr lang="en-US" b="1" dirty="0"/>
              <a:t>GDP Growth</a:t>
            </a:r>
            <a:br>
              <a:rPr lang="tr-TR" dirty="0"/>
            </a:b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23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1740337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br>
              <a:rPr lang="tr-TR" b="1" dirty="0"/>
            </a:br>
            <a:r>
              <a:rPr lang="en-US" b="1" dirty="0"/>
              <a:t>GDP Growth</a:t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Table 1.2 demonstrates how </a:t>
            </a:r>
            <a:r>
              <a:rPr lang="tr-TR" dirty="0"/>
              <a:t>   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the speed of increase in the global and regional production levels </a:t>
            </a:r>
            <a:r>
              <a:rPr lang="tr-TR" dirty="0"/>
              <a:t>                                                  </a:t>
            </a:r>
            <a:r>
              <a:rPr lang="en-US" dirty="0"/>
              <a:t>has changed. </a:t>
            </a:r>
            <a:endParaRPr lang="tr-TR" dirty="0"/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The world output increased </a:t>
            </a:r>
            <a:r>
              <a:rPr lang="en-US" dirty="0">
                <a:solidFill>
                  <a:srgbClr val="0070C0"/>
                </a:solidFill>
              </a:rPr>
              <a:t>113 times between 1000 and 1970. </a:t>
            </a:r>
            <a:endParaRPr lang="tr-TR" dirty="0">
              <a:solidFill>
                <a:srgbClr val="0070C0"/>
              </a:solidFill>
            </a:endParaRPr>
          </a:p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24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8340342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o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6880062"/>
              </p:ext>
            </p:extLst>
          </p:nvPr>
        </p:nvGraphicFramePr>
        <p:xfrm>
          <a:off x="0" y="1844823"/>
          <a:ext cx="9144000" cy="3816428"/>
        </p:xfrm>
        <a:graphic>
          <a:graphicData uri="http://schemas.openxmlformats.org/drawingml/2006/table">
            <a:tbl>
              <a:tblPr firstRow="1" firstCol="1" bandRow="1"/>
              <a:tblGrid>
                <a:gridCol w="287148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156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376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376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3659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3763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3763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8433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8537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54520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tr-TR" sz="24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1000</a:t>
                      </a:r>
                      <a:endParaRPr lang="tr-TR" sz="24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1500</a:t>
                      </a:r>
                      <a:endParaRPr lang="tr-TR" sz="24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1600</a:t>
                      </a:r>
                      <a:endParaRPr lang="tr-TR" sz="24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1700</a:t>
                      </a:r>
                      <a:endParaRPr lang="tr-TR" sz="24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1820</a:t>
                      </a:r>
                      <a:endParaRPr lang="tr-TR" sz="24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1913</a:t>
                      </a:r>
                      <a:endParaRPr lang="tr-TR" sz="24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1950</a:t>
                      </a:r>
                      <a:endParaRPr lang="tr-TR" sz="24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1970</a:t>
                      </a:r>
                      <a:endParaRPr lang="tr-TR" sz="24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520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Western Europe </a:t>
                      </a:r>
                      <a:endParaRPr lang="tr-TR" sz="2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  <a:endParaRPr lang="tr-TR" sz="2400" b="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4.0</a:t>
                      </a:r>
                      <a:endParaRPr lang="tr-TR" sz="2400" b="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6.0</a:t>
                      </a:r>
                      <a:endParaRPr lang="tr-TR" sz="2400" b="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7.4</a:t>
                      </a:r>
                      <a:endParaRPr lang="tr-TR" sz="2400" b="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14.5</a:t>
                      </a:r>
                      <a:endParaRPr lang="tr-TR" sz="2400" b="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83</a:t>
                      </a:r>
                      <a:endParaRPr lang="tr-TR" sz="2400" b="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128</a:t>
                      </a:r>
                      <a:endParaRPr lang="tr-TR" sz="2400" b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329</a:t>
                      </a:r>
                      <a:endParaRPr lang="tr-TR" sz="2400" b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520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Western Offshoots </a:t>
                      </a:r>
                      <a:endParaRPr lang="tr-TR" sz="2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  <a:endParaRPr lang="tr-TR" sz="2400" b="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1.5</a:t>
                      </a:r>
                      <a:endParaRPr lang="tr-TR" sz="2400" b="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1.2</a:t>
                      </a:r>
                      <a:endParaRPr lang="tr-TR" sz="2400" b="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1.1</a:t>
                      </a:r>
                      <a:endParaRPr lang="tr-TR" sz="2400" b="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18.0</a:t>
                      </a:r>
                      <a:endParaRPr lang="tr-TR" sz="2400" b="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779</a:t>
                      </a:r>
                      <a:endParaRPr lang="tr-TR" sz="2400" b="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2,186</a:t>
                      </a:r>
                      <a:endParaRPr lang="tr-TR" sz="2400" b="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4,716</a:t>
                      </a:r>
                      <a:endParaRPr lang="tr-TR" sz="2400" b="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520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Latin America</a:t>
                      </a:r>
                      <a:endParaRPr lang="tr-TR" sz="2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  <a:endParaRPr lang="tr-TR" sz="2400" b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1.6</a:t>
                      </a:r>
                      <a:endParaRPr lang="tr-TR" sz="2400" b="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0.8</a:t>
                      </a:r>
                      <a:endParaRPr lang="tr-TR" sz="2400" b="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1.4</a:t>
                      </a:r>
                      <a:endParaRPr lang="tr-TR" sz="2400" b="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3.3</a:t>
                      </a:r>
                      <a:endParaRPr lang="tr-TR" sz="2400" b="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26</a:t>
                      </a:r>
                      <a:endParaRPr lang="tr-TR" sz="2400" b="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91</a:t>
                      </a:r>
                      <a:endParaRPr lang="tr-TR" sz="2400" b="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250</a:t>
                      </a:r>
                      <a:endParaRPr lang="tr-TR" sz="2400" b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520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Asia </a:t>
                      </a:r>
                      <a:endParaRPr lang="tr-TR" sz="2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  <a:endParaRPr lang="tr-TR" sz="2400" b="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1.9</a:t>
                      </a:r>
                      <a:endParaRPr lang="tr-TR" sz="2400" b="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2.5</a:t>
                      </a:r>
                      <a:endParaRPr lang="tr-TR" sz="2400" b="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2.7</a:t>
                      </a:r>
                      <a:endParaRPr lang="tr-TR" sz="2400" b="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4.8</a:t>
                      </a:r>
                      <a:endParaRPr lang="tr-TR" sz="2400" b="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8</a:t>
                      </a:r>
                      <a:endParaRPr lang="tr-TR" sz="2400" b="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12</a:t>
                      </a:r>
                      <a:endParaRPr lang="tr-TR" sz="2400" b="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37</a:t>
                      </a:r>
                      <a:endParaRPr lang="tr-TR" sz="2400" b="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4520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Africa </a:t>
                      </a:r>
                      <a:endParaRPr lang="tr-TR" sz="2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  <a:endParaRPr lang="tr-TR" sz="2400" b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1.4</a:t>
                      </a:r>
                      <a:endParaRPr lang="tr-TR" sz="2400" b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1.7</a:t>
                      </a:r>
                      <a:endParaRPr lang="tr-TR" sz="2400" b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1.9</a:t>
                      </a:r>
                      <a:endParaRPr lang="tr-TR" sz="2400" b="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2.3</a:t>
                      </a:r>
                      <a:endParaRPr lang="tr-TR" sz="2400" b="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6</a:t>
                      </a:r>
                      <a:endParaRPr lang="tr-TR" sz="2400" b="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15</a:t>
                      </a:r>
                      <a:endParaRPr lang="tr-TR" sz="2400" b="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36</a:t>
                      </a:r>
                      <a:endParaRPr lang="tr-TR" sz="2400" b="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4520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WORLD</a:t>
                      </a:r>
                      <a:endParaRPr lang="tr-TR" sz="2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  <a:endParaRPr lang="tr-TR" sz="2400" b="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2.0</a:t>
                      </a:r>
                      <a:endParaRPr lang="tr-TR" sz="2400" b="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2.7</a:t>
                      </a:r>
                      <a:endParaRPr lang="tr-TR" sz="2400" b="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3.1</a:t>
                      </a:r>
                      <a:endParaRPr lang="tr-TR" sz="2400" b="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5.7</a:t>
                      </a:r>
                      <a:endParaRPr lang="tr-TR" sz="2400" b="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23</a:t>
                      </a:r>
                      <a:endParaRPr lang="tr-TR" sz="2400" b="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44</a:t>
                      </a:r>
                      <a:endParaRPr lang="tr-TR" sz="2400" b="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114</a:t>
                      </a:r>
                      <a:endParaRPr lang="tr-TR" sz="2400" b="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6" name="Title 5">
            <a:extLst>
              <a:ext uri="{FF2B5EF4-FFF2-40B4-BE49-F238E27FC236}">
                <a16:creationId xmlns:a16="http://schemas.microsoft.com/office/drawing/2014/main" id="{2CDDC888-730A-4555-9474-A0680E1FBE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9144000" cy="1844822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br>
              <a:rPr lang="tr-TR" sz="3200" b="1" dirty="0">
                <a:solidFill>
                  <a:srgbClr val="C00000"/>
                </a:solidFill>
              </a:rPr>
            </a:br>
            <a:r>
              <a:rPr lang="en-US" sz="3200" b="1" dirty="0">
                <a:solidFill>
                  <a:srgbClr val="C00000"/>
                </a:solidFill>
              </a:rPr>
              <a:t>Table 1</a:t>
            </a:r>
            <a:r>
              <a:rPr lang="tr-TR" sz="3200" b="1" dirty="0">
                <a:solidFill>
                  <a:srgbClr val="C00000"/>
                </a:solidFill>
              </a:rPr>
              <a:t>.</a:t>
            </a:r>
            <a:r>
              <a:rPr lang="en-US" sz="3200" b="1" dirty="0">
                <a:solidFill>
                  <a:srgbClr val="C00000"/>
                </a:solidFill>
              </a:rPr>
              <a:t>2 </a:t>
            </a:r>
            <a:br>
              <a:rPr lang="tr-TR" sz="3200" b="1" dirty="0">
                <a:solidFill>
                  <a:srgbClr val="C00000"/>
                </a:solidFill>
              </a:rPr>
            </a:br>
            <a:r>
              <a:rPr lang="en-US" sz="3200" b="1" dirty="0">
                <a:solidFill>
                  <a:srgbClr val="C00000"/>
                </a:solidFill>
              </a:rPr>
              <a:t>Change in the World and Regional GDP </a:t>
            </a:r>
            <a:br>
              <a:rPr lang="en-US" sz="3200" b="1" dirty="0">
                <a:solidFill>
                  <a:srgbClr val="C00000"/>
                </a:solidFill>
              </a:rPr>
            </a:br>
            <a:r>
              <a:rPr lang="en-US" sz="3200" b="1" dirty="0">
                <a:solidFill>
                  <a:srgbClr val="C00000"/>
                </a:solidFill>
              </a:rPr>
              <a:t>(Output in the year 1000=1)</a:t>
            </a:r>
            <a:br>
              <a:rPr lang="en-US" sz="3200" b="1" dirty="0">
                <a:solidFill>
                  <a:srgbClr val="C00000"/>
                </a:solidFill>
              </a:rPr>
            </a:br>
            <a:endParaRPr lang="tr-TR" sz="3200" b="1" dirty="0">
              <a:solidFill>
                <a:srgbClr val="C00000"/>
              </a:solidFill>
            </a:endParaRP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25</a:t>
            </a:fld>
            <a:endParaRPr lang="tr-TR"/>
          </a:p>
        </p:txBody>
      </p:sp>
      <p:sp>
        <p:nvSpPr>
          <p:cNvPr id="2" name="Dikdörtgen 1">
            <a:extLst>
              <a:ext uri="{FF2B5EF4-FFF2-40B4-BE49-F238E27FC236}">
                <a16:creationId xmlns:a16="http://schemas.microsoft.com/office/drawing/2014/main" id="{7809E197-B575-4B5E-A34C-09DB71230AF3}"/>
              </a:ext>
            </a:extLst>
          </p:cNvPr>
          <p:cNvSpPr/>
          <p:nvPr/>
        </p:nvSpPr>
        <p:spPr>
          <a:xfrm>
            <a:off x="0" y="5661248"/>
            <a:ext cx="9144000" cy="119675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4847499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 fontScale="90000"/>
          </a:bodyPr>
          <a:lstStyle/>
          <a:p>
            <a:pPr lvl="0"/>
            <a:br>
              <a:rPr lang="tr-TR" b="1" dirty="0"/>
            </a:br>
            <a:r>
              <a:rPr lang="en-US" b="1" dirty="0"/>
              <a:t>GDP Growth</a:t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5301208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During the same period </a:t>
            </a:r>
            <a:r>
              <a:rPr lang="tr-TR" dirty="0"/>
              <a:t>(</a:t>
            </a:r>
            <a:r>
              <a:rPr lang="en-US" dirty="0"/>
              <a:t>between 1000 and 1970</a:t>
            </a:r>
            <a:r>
              <a:rPr lang="tr-TR" dirty="0"/>
              <a:t>)</a:t>
            </a:r>
            <a:r>
              <a:rPr lang="en-US" dirty="0">
                <a:solidFill>
                  <a:srgbClr val="0070C0"/>
                </a:solidFill>
              </a:rPr>
              <a:t> total output increased </a:t>
            </a:r>
            <a:endParaRPr lang="tr-TR" dirty="0">
              <a:solidFill>
                <a:srgbClr val="0070C0"/>
              </a:solidFill>
            </a:endParaRPr>
          </a:p>
          <a:p>
            <a:pPr lvl="1">
              <a:spcBef>
                <a:spcPts val="0"/>
              </a:spcBef>
              <a:spcAft>
                <a:spcPts val="1200"/>
              </a:spcAft>
            </a:pPr>
            <a:r>
              <a:rPr lang="en-US" sz="3200" dirty="0">
                <a:solidFill>
                  <a:srgbClr val="0070C0"/>
                </a:solidFill>
              </a:rPr>
              <a:t>328 times in Western Europe</a:t>
            </a:r>
            <a:r>
              <a:rPr lang="en-US" sz="3200" dirty="0"/>
              <a:t>, </a:t>
            </a:r>
            <a:endParaRPr lang="tr-TR" sz="3200" dirty="0"/>
          </a:p>
          <a:p>
            <a:pPr lvl="1">
              <a:spcBef>
                <a:spcPts val="0"/>
              </a:spcBef>
              <a:spcAft>
                <a:spcPts val="1200"/>
              </a:spcAft>
            </a:pPr>
            <a:r>
              <a:rPr lang="en-US" sz="3200" dirty="0">
                <a:solidFill>
                  <a:srgbClr val="0070C0"/>
                </a:solidFill>
              </a:rPr>
              <a:t>4,715 times in Western Offshoots</a:t>
            </a:r>
            <a:r>
              <a:rPr lang="en-US" sz="3200" dirty="0"/>
              <a:t>, </a:t>
            </a:r>
            <a:endParaRPr lang="tr-TR" sz="3200" dirty="0"/>
          </a:p>
          <a:p>
            <a:pPr lvl="1">
              <a:spcBef>
                <a:spcPts val="0"/>
              </a:spcBef>
              <a:spcAft>
                <a:spcPts val="1200"/>
              </a:spcAft>
            </a:pPr>
            <a:r>
              <a:rPr lang="en-US" sz="3200" dirty="0">
                <a:solidFill>
                  <a:srgbClr val="0070C0"/>
                </a:solidFill>
              </a:rPr>
              <a:t>249 times in Latin America</a:t>
            </a:r>
            <a:r>
              <a:rPr lang="en-US" sz="3200" dirty="0"/>
              <a:t>, </a:t>
            </a:r>
            <a:endParaRPr lang="tr-TR" sz="3200" dirty="0"/>
          </a:p>
          <a:p>
            <a:pPr lvl="1">
              <a:spcBef>
                <a:spcPts val="0"/>
              </a:spcBef>
              <a:spcAft>
                <a:spcPts val="1200"/>
              </a:spcAft>
            </a:pPr>
            <a:r>
              <a:rPr lang="en-US" sz="3200" dirty="0"/>
              <a:t>and only </a:t>
            </a:r>
            <a:r>
              <a:rPr lang="en-US" sz="3200" dirty="0">
                <a:solidFill>
                  <a:srgbClr val="0070C0"/>
                </a:solidFill>
              </a:rPr>
              <a:t>36 times in Asia </a:t>
            </a:r>
            <a:r>
              <a:rPr lang="en-US" sz="3200" dirty="0"/>
              <a:t>and </a:t>
            </a:r>
            <a:r>
              <a:rPr lang="en-US" sz="3200" dirty="0">
                <a:solidFill>
                  <a:srgbClr val="0070C0"/>
                </a:solidFill>
              </a:rPr>
              <a:t>35 times in Africa</a:t>
            </a:r>
            <a:r>
              <a:rPr lang="en-US" sz="3200" dirty="0"/>
              <a:t>. </a:t>
            </a:r>
          </a:p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26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5958276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br>
              <a:rPr lang="tr-TR" b="1" dirty="0"/>
            </a:br>
            <a:r>
              <a:rPr lang="en-US" b="1" dirty="0"/>
              <a:t>GDP Growth</a:t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</a:pPr>
            <a:r>
              <a:rPr lang="en-US" dirty="0"/>
              <a:t>We can see in Table </a:t>
            </a:r>
            <a:r>
              <a:rPr lang="tr-TR" dirty="0"/>
              <a:t>1.</a:t>
            </a:r>
            <a:r>
              <a:rPr lang="en-US" dirty="0"/>
              <a:t>2 that </a:t>
            </a:r>
            <a:r>
              <a:rPr lang="tr-TR" dirty="0"/>
              <a:t>     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the rate of growth </a:t>
            </a:r>
            <a:r>
              <a:rPr lang="en-US" dirty="0"/>
              <a:t>also</a:t>
            </a:r>
            <a:r>
              <a:rPr lang="en-US" dirty="0">
                <a:solidFill>
                  <a:srgbClr val="0070C0"/>
                </a:solidFill>
              </a:rPr>
              <a:t> fluctuated in time</a:t>
            </a:r>
            <a:r>
              <a:rPr lang="en-US" dirty="0"/>
              <a:t>; </a:t>
            </a:r>
            <a:endParaRPr lang="tr-TR" dirty="0"/>
          </a:p>
          <a:p>
            <a:pPr marL="354013" indent="0">
              <a:spcBef>
                <a:spcPts val="0"/>
              </a:spcBef>
              <a:buNone/>
            </a:pPr>
            <a:r>
              <a:rPr lang="en-US" dirty="0"/>
              <a:t>while there is an increasing trend in the long run, </a:t>
            </a:r>
            <a:endParaRPr lang="tr-TR" dirty="0"/>
          </a:p>
          <a:p>
            <a:pPr marL="354013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dirty="0">
                <a:solidFill>
                  <a:srgbClr val="0070C0"/>
                </a:solidFill>
              </a:rPr>
              <a:t>growth rate</a:t>
            </a:r>
            <a:r>
              <a:rPr lang="tr-TR" dirty="0">
                <a:solidFill>
                  <a:srgbClr val="0070C0"/>
                </a:solidFill>
              </a:rPr>
              <a:t>s</a:t>
            </a:r>
            <a:r>
              <a:rPr lang="en-US" dirty="0">
                <a:solidFill>
                  <a:srgbClr val="0070C0"/>
                </a:solidFill>
              </a:rPr>
              <a:t> have varied in different sub periods. </a:t>
            </a:r>
            <a:endParaRPr lang="tr-TR" dirty="0">
              <a:solidFill>
                <a:srgbClr val="0070C0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Table 1.3 is prepared to make these variations more apparent.</a:t>
            </a:r>
          </a:p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27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9933554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83DE4035-8F96-455B-8174-2E05CDA891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340767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br>
              <a:rPr lang="tr-TR" sz="3600" b="1" dirty="0"/>
            </a:br>
            <a:r>
              <a:rPr lang="en-US" sz="3600" b="1" dirty="0">
                <a:solidFill>
                  <a:srgbClr val="C00000"/>
                </a:solidFill>
              </a:rPr>
              <a:t>Table 1</a:t>
            </a:r>
            <a:r>
              <a:rPr lang="tr-TR" sz="3600" b="1" dirty="0">
                <a:solidFill>
                  <a:srgbClr val="C00000"/>
                </a:solidFill>
              </a:rPr>
              <a:t>.</a:t>
            </a:r>
            <a:r>
              <a:rPr lang="en-US" sz="3600" b="1" dirty="0">
                <a:solidFill>
                  <a:srgbClr val="C00000"/>
                </a:solidFill>
              </a:rPr>
              <a:t>3 </a:t>
            </a:r>
            <a:br>
              <a:rPr lang="tr-TR" sz="3600" b="1" dirty="0">
                <a:solidFill>
                  <a:srgbClr val="C00000"/>
                </a:solidFill>
              </a:rPr>
            </a:br>
            <a:r>
              <a:rPr lang="en-US" sz="3600" b="1" dirty="0">
                <a:solidFill>
                  <a:srgbClr val="C00000"/>
                </a:solidFill>
              </a:rPr>
              <a:t>Average Annual GDP Growth Rate</a:t>
            </a:r>
            <a:r>
              <a:rPr lang="tr-TR" sz="3600" b="1" dirty="0">
                <a:solidFill>
                  <a:srgbClr val="C00000"/>
                </a:solidFill>
              </a:rPr>
              <a:t> (%)</a:t>
            </a:r>
            <a:r>
              <a:rPr lang="en-US" sz="3600" b="1" dirty="0">
                <a:solidFill>
                  <a:srgbClr val="C00000"/>
                </a:solidFill>
              </a:rPr>
              <a:t> </a:t>
            </a:r>
            <a:br>
              <a:rPr lang="en-US" dirty="0"/>
            </a:br>
            <a:endParaRPr lang="tr-TR" dirty="0"/>
          </a:p>
        </p:txBody>
      </p:sp>
      <p:sp>
        <p:nvSpPr>
          <p:cNvPr id="3" name="Slayt Numarası Yer Tutucus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28</a:t>
            </a:fld>
            <a:endParaRPr lang="tr-TR"/>
          </a:p>
        </p:txBody>
      </p:sp>
      <p:graphicFrame>
        <p:nvGraphicFramePr>
          <p:cNvPr id="4" name="Tablo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7512486"/>
              </p:ext>
            </p:extLst>
          </p:nvPr>
        </p:nvGraphicFramePr>
        <p:xfrm>
          <a:off x="0" y="1340768"/>
          <a:ext cx="9144000" cy="5015581"/>
        </p:xfrm>
        <a:graphic>
          <a:graphicData uri="http://schemas.openxmlformats.org/drawingml/2006/table">
            <a:tbl>
              <a:tblPr firstRow="1" firstCol="1" bandRow="1"/>
              <a:tblGrid>
                <a:gridCol w="26277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308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3088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3088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3088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3088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3088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3088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101496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tr-TR" sz="20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1000-1500</a:t>
                      </a:r>
                      <a:endParaRPr lang="tr-TR" sz="2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1500-1600</a:t>
                      </a:r>
                      <a:endParaRPr lang="tr-TR" sz="2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1600-1700</a:t>
                      </a:r>
                      <a:endParaRPr lang="tr-TR" sz="2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1700-1820</a:t>
                      </a:r>
                      <a:endParaRPr lang="tr-TR" sz="2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1820-</a:t>
                      </a:r>
                      <a:endParaRPr lang="tr-TR" sz="2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1913</a:t>
                      </a:r>
                      <a:endParaRPr lang="tr-TR" sz="2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1913-</a:t>
                      </a:r>
                      <a:endParaRPr lang="tr-TR" sz="2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1950</a:t>
                      </a:r>
                      <a:endParaRPr lang="tr-TR" sz="2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1950-1970</a:t>
                      </a:r>
                      <a:endParaRPr lang="tr-TR" sz="2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8521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30 Western Europe </a:t>
                      </a:r>
                      <a:endParaRPr lang="tr-TR" sz="2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0.28</a:t>
                      </a:r>
                      <a:endParaRPr lang="tr-TR" sz="2400" b="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0.39</a:t>
                      </a:r>
                      <a:endParaRPr lang="tr-TR" sz="2400" b="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0.21</a:t>
                      </a:r>
                      <a:endParaRPr lang="tr-TR" sz="2400" b="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0.56</a:t>
                      </a:r>
                      <a:endParaRPr lang="tr-TR" sz="2400" b="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    1.88     </a:t>
                      </a:r>
                      <a:endParaRPr lang="tr-TR" sz="2400" b="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1.19</a:t>
                      </a:r>
                      <a:endParaRPr lang="tr-TR" sz="2400" b="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    4.84     </a:t>
                      </a:r>
                      <a:endParaRPr lang="tr-TR" sz="2400" b="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8521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Western Offshoots </a:t>
                      </a:r>
                      <a:endParaRPr lang="tr-TR" sz="2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rgbClr val="00B0F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0.08</a:t>
                      </a:r>
                      <a:endParaRPr lang="tr-TR" sz="2400" b="0" dirty="0">
                        <a:solidFill>
                          <a:srgbClr val="00B0F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rgbClr val="00B0F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-0.02</a:t>
                      </a:r>
                      <a:endParaRPr lang="tr-TR" sz="2400" b="0" dirty="0">
                        <a:solidFill>
                          <a:srgbClr val="00B0F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rgbClr val="00B0F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-0.01</a:t>
                      </a:r>
                      <a:endParaRPr lang="tr-TR" sz="2400" b="0" dirty="0">
                        <a:solidFill>
                          <a:srgbClr val="00B0F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rgbClr val="00B0F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    2.35     </a:t>
                      </a:r>
                      <a:endParaRPr lang="tr-TR" sz="2400" b="0" dirty="0">
                        <a:solidFill>
                          <a:srgbClr val="00B0F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rgbClr val="00B0F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4.13</a:t>
                      </a:r>
                      <a:endParaRPr lang="tr-TR" sz="2400" b="0" dirty="0">
                        <a:solidFill>
                          <a:srgbClr val="00B0F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rgbClr val="00B0F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    2.83     </a:t>
                      </a:r>
                      <a:endParaRPr lang="tr-TR" sz="2400" b="0" dirty="0">
                        <a:solidFill>
                          <a:srgbClr val="00B0F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rgbClr val="00B0F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3.92</a:t>
                      </a:r>
                      <a:endParaRPr lang="tr-TR" sz="2400" b="0" dirty="0">
                        <a:solidFill>
                          <a:srgbClr val="00B0F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0754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Latin America</a:t>
                      </a:r>
                      <a:endParaRPr lang="tr-TR" sz="2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0.09</a:t>
                      </a:r>
                      <a:endParaRPr lang="tr-TR" sz="2400" b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-0.66</a:t>
                      </a:r>
                      <a:endParaRPr lang="tr-TR" sz="2400" b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0.52</a:t>
                      </a:r>
                      <a:endParaRPr lang="tr-TR" sz="2400" b="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0.71</a:t>
                      </a:r>
                      <a:endParaRPr lang="tr-TR" sz="2400" b="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    2.27     </a:t>
                      </a:r>
                      <a:endParaRPr lang="tr-TR" sz="2400" b="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3.39</a:t>
                      </a:r>
                      <a:endParaRPr lang="tr-TR" sz="2400" b="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    5.18     </a:t>
                      </a:r>
                      <a:endParaRPr lang="tr-TR" sz="2400" b="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0754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Asia </a:t>
                      </a:r>
                      <a:endParaRPr lang="tr-TR" sz="2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rgbClr val="7030A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0.13</a:t>
                      </a:r>
                      <a:endParaRPr lang="tr-TR" sz="2400" b="0" dirty="0">
                        <a:solidFill>
                          <a:srgbClr val="7030A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rgbClr val="7030A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0.30</a:t>
                      </a:r>
                      <a:endParaRPr lang="tr-TR" sz="2400" b="0" dirty="0">
                        <a:solidFill>
                          <a:srgbClr val="7030A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rgbClr val="7030A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0.06</a:t>
                      </a:r>
                      <a:endParaRPr lang="tr-TR" sz="2400" b="0" dirty="0">
                        <a:solidFill>
                          <a:srgbClr val="7030A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rgbClr val="7030A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0.49</a:t>
                      </a:r>
                      <a:endParaRPr lang="tr-TR" sz="2400" b="0" dirty="0">
                        <a:solidFill>
                          <a:srgbClr val="7030A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rgbClr val="7030A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0.54</a:t>
                      </a:r>
                      <a:endParaRPr lang="tr-TR" sz="2400" b="0" dirty="0">
                        <a:solidFill>
                          <a:srgbClr val="7030A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rgbClr val="7030A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1.02</a:t>
                      </a:r>
                      <a:endParaRPr lang="tr-TR" sz="2400" b="0" dirty="0">
                        <a:solidFill>
                          <a:srgbClr val="7030A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rgbClr val="7030A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6.03</a:t>
                      </a:r>
                      <a:endParaRPr lang="tr-TR" sz="2400" b="0" dirty="0">
                        <a:solidFill>
                          <a:srgbClr val="7030A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0754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Africa </a:t>
                      </a:r>
                      <a:endParaRPr lang="tr-TR" sz="2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0.07</a:t>
                      </a:r>
                      <a:endParaRPr lang="tr-TR" sz="2400" b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0.19</a:t>
                      </a:r>
                      <a:endParaRPr lang="tr-TR" sz="2400" b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0.10</a:t>
                      </a:r>
                      <a:endParaRPr lang="tr-TR" sz="2400" b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0.16</a:t>
                      </a:r>
                      <a:endParaRPr lang="tr-TR" sz="2400" b="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1.01</a:t>
                      </a:r>
                      <a:endParaRPr lang="tr-TR" sz="2400" b="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2.56</a:t>
                      </a:r>
                      <a:endParaRPr lang="tr-TR" sz="2400" b="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    4.50     </a:t>
                      </a:r>
                      <a:endParaRPr lang="tr-TR" sz="2400" b="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0754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0070C0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WORLD </a:t>
                      </a:r>
                      <a:endParaRPr lang="tr-TR" sz="2400" dirty="0">
                        <a:solidFill>
                          <a:srgbClr val="0070C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rgbClr val="0070C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0.14</a:t>
                      </a:r>
                      <a:endParaRPr lang="tr-TR" sz="2400" b="0" dirty="0">
                        <a:solidFill>
                          <a:srgbClr val="0070C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rgbClr val="0070C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0.29</a:t>
                      </a:r>
                      <a:endParaRPr lang="tr-TR" sz="2400" b="0" dirty="0">
                        <a:solidFill>
                          <a:srgbClr val="0070C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rgbClr val="0070C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0.11</a:t>
                      </a:r>
                      <a:endParaRPr lang="tr-TR" sz="2400" b="0" dirty="0">
                        <a:solidFill>
                          <a:srgbClr val="0070C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rgbClr val="0070C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0.52</a:t>
                      </a:r>
                      <a:endParaRPr lang="tr-TR" sz="2400" b="0" dirty="0">
                        <a:solidFill>
                          <a:srgbClr val="0070C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rgbClr val="0070C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1.49</a:t>
                      </a:r>
                      <a:endParaRPr lang="tr-TR" sz="2400" b="0" dirty="0">
                        <a:solidFill>
                          <a:srgbClr val="0070C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rgbClr val="0070C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1.82</a:t>
                      </a:r>
                      <a:endParaRPr lang="tr-TR" sz="2400" b="0" dirty="0">
                        <a:solidFill>
                          <a:srgbClr val="0070C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rgbClr val="0070C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4.85</a:t>
                      </a:r>
                      <a:endParaRPr lang="tr-TR" sz="2400" b="0" dirty="0">
                        <a:solidFill>
                          <a:srgbClr val="0070C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2" name="Dikdörtgen 1">
            <a:extLst>
              <a:ext uri="{FF2B5EF4-FFF2-40B4-BE49-F238E27FC236}">
                <a16:creationId xmlns:a16="http://schemas.microsoft.com/office/drawing/2014/main" id="{CC2A3835-6DEA-45B7-AB3D-C942BD87D77A}"/>
              </a:ext>
            </a:extLst>
          </p:cNvPr>
          <p:cNvSpPr/>
          <p:nvPr/>
        </p:nvSpPr>
        <p:spPr>
          <a:xfrm>
            <a:off x="-2" y="6356350"/>
            <a:ext cx="9144000" cy="50165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1193270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 fontScale="90000"/>
          </a:bodyPr>
          <a:lstStyle/>
          <a:p>
            <a:pPr lvl="0"/>
            <a:br>
              <a:rPr lang="tr-TR" b="1" dirty="0"/>
            </a:br>
            <a:r>
              <a:rPr lang="en-US" b="1" dirty="0"/>
              <a:t>GDP Growth</a:t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589240"/>
          </a:xfrm>
        </p:spPr>
        <p:txBody>
          <a:bodyPr>
            <a:normAutofit/>
          </a:bodyPr>
          <a:lstStyle/>
          <a:p>
            <a:r>
              <a:rPr lang="en-US" dirty="0"/>
              <a:t>Look at first the </a:t>
            </a:r>
            <a:r>
              <a:rPr lang="en-US" dirty="0">
                <a:solidFill>
                  <a:srgbClr val="0070C0"/>
                </a:solidFill>
              </a:rPr>
              <a:t>figures for the entire world</a:t>
            </a:r>
            <a:r>
              <a:rPr lang="en-US" dirty="0"/>
              <a:t>: </a:t>
            </a:r>
            <a:endParaRPr lang="tr-TR" dirty="0"/>
          </a:p>
          <a:p>
            <a:pPr lvl="1">
              <a:spcBef>
                <a:spcPts val="0"/>
              </a:spcBef>
            </a:pPr>
            <a:r>
              <a:rPr lang="en-US" sz="3200" dirty="0">
                <a:solidFill>
                  <a:srgbClr val="0070C0"/>
                </a:solidFill>
              </a:rPr>
              <a:t>the average growth rate is</a:t>
            </a:r>
            <a:r>
              <a:rPr lang="tr-TR" sz="3200" dirty="0">
                <a:solidFill>
                  <a:srgbClr val="0070C0"/>
                </a:solidFill>
              </a:rPr>
              <a:t>                      </a:t>
            </a:r>
            <a:r>
              <a:rPr lang="en-US" sz="3200" dirty="0">
                <a:solidFill>
                  <a:srgbClr val="0070C0"/>
                </a:solidFill>
              </a:rPr>
              <a:t> 0.14</a:t>
            </a:r>
            <a:r>
              <a:rPr lang="tr-TR" sz="3200" dirty="0">
                <a:solidFill>
                  <a:srgbClr val="0070C0"/>
                </a:solidFill>
              </a:rPr>
              <a:t>%</a:t>
            </a:r>
            <a:r>
              <a:rPr lang="en-US" sz="3200" dirty="0">
                <a:solidFill>
                  <a:srgbClr val="0070C0"/>
                </a:solidFill>
              </a:rPr>
              <a:t> between 1000 and 1500</a:t>
            </a:r>
            <a:r>
              <a:rPr lang="en-US" sz="3200" dirty="0"/>
              <a:t>; </a:t>
            </a:r>
          </a:p>
          <a:p>
            <a:pPr lvl="1">
              <a:spcBef>
                <a:spcPts val="0"/>
              </a:spcBef>
            </a:pPr>
            <a:r>
              <a:rPr lang="en-US" sz="3200" dirty="0"/>
              <a:t>increased to </a:t>
            </a:r>
            <a:r>
              <a:rPr lang="tr-TR" sz="3200" dirty="0"/>
              <a:t>                                               </a:t>
            </a:r>
            <a:r>
              <a:rPr lang="en-US" sz="3200" dirty="0">
                <a:solidFill>
                  <a:srgbClr val="0070C0"/>
                </a:solidFill>
              </a:rPr>
              <a:t>0.29</a:t>
            </a:r>
            <a:r>
              <a:rPr lang="tr-TR" sz="3200" dirty="0">
                <a:solidFill>
                  <a:srgbClr val="0070C0"/>
                </a:solidFill>
              </a:rPr>
              <a:t>%</a:t>
            </a:r>
            <a:r>
              <a:rPr lang="en-US" sz="3200" dirty="0">
                <a:solidFill>
                  <a:srgbClr val="0070C0"/>
                </a:solidFill>
              </a:rPr>
              <a:t> between 1500 and 1600, </a:t>
            </a:r>
          </a:p>
          <a:p>
            <a:pPr lvl="1">
              <a:spcBef>
                <a:spcPts val="0"/>
              </a:spcBef>
            </a:pPr>
            <a:r>
              <a:rPr lang="en-US" sz="3200" dirty="0"/>
              <a:t>fell to </a:t>
            </a:r>
            <a:r>
              <a:rPr lang="tr-TR" sz="3200" dirty="0"/>
              <a:t>                                                          </a:t>
            </a:r>
            <a:r>
              <a:rPr lang="en-US" sz="3200" dirty="0">
                <a:solidFill>
                  <a:srgbClr val="0070C0"/>
                </a:solidFill>
              </a:rPr>
              <a:t>0.11</a:t>
            </a:r>
            <a:r>
              <a:rPr lang="tr-TR" sz="3200" dirty="0">
                <a:solidFill>
                  <a:srgbClr val="0070C0"/>
                </a:solidFill>
              </a:rPr>
              <a:t>%</a:t>
            </a:r>
            <a:r>
              <a:rPr lang="en-US" sz="3200" dirty="0">
                <a:solidFill>
                  <a:srgbClr val="0070C0"/>
                </a:solidFill>
              </a:rPr>
              <a:t> between 1600 and 1700,</a:t>
            </a:r>
          </a:p>
          <a:p>
            <a:pPr lvl="1">
              <a:spcBef>
                <a:spcPts val="0"/>
              </a:spcBef>
              <a:spcAft>
                <a:spcPts val="1200"/>
              </a:spcAft>
            </a:pPr>
            <a:r>
              <a:rPr lang="en-US" sz="3200" dirty="0"/>
              <a:t>rose again to</a:t>
            </a:r>
            <a:r>
              <a:rPr lang="en-US" sz="3200" dirty="0">
                <a:solidFill>
                  <a:srgbClr val="0070C0"/>
                </a:solidFill>
              </a:rPr>
              <a:t> </a:t>
            </a:r>
            <a:r>
              <a:rPr lang="tr-TR" sz="3200" dirty="0">
                <a:solidFill>
                  <a:srgbClr val="0070C0"/>
                </a:solidFill>
              </a:rPr>
              <a:t>                                               </a:t>
            </a:r>
            <a:r>
              <a:rPr lang="en-US" sz="3200" dirty="0">
                <a:solidFill>
                  <a:srgbClr val="0070C0"/>
                </a:solidFill>
              </a:rPr>
              <a:t>0.52</a:t>
            </a:r>
            <a:r>
              <a:rPr lang="tr-TR" sz="3200" dirty="0">
                <a:solidFill>
                  <a:srgbClr val="0070C0"/>
                </a:solidFill>
              </a:rPr>
              <a:t>%</a:t>
            </a:r>
            <a:r>
              <a:rPr lang="en-US" sz="3200" dirty="0">
                <a:solidFill>
                  <a:srgbClr val="0070C0"/>
                </a:solidFill>
              </a:rPr>
              <a:t> between 1700 and 1820. </a:t>
            </a:r>
          </a:p>
          <a:p>
            <a:r>
              <a:rPr lang="en-US" dirty="0">
                <a:solidFill>
                  <a:srgbClr val="0070C0"/>
                </a:solidFill>
              </a:rPr>
              <a:t>It accelerated further</a:t>
            </a:r>
            <a:r>
              <a:rPr lang="en-US" dirty="0"/>
              <a:t> after 1820. </a:t>
            </a:r>
            <a:endParaRPr lang="tr-TR" dirty="0"/>
          </a:p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29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824218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1433661"/>
          </a:xfrm>
        </p:spPr>
        <p:txBody>
          <a:bodyPr>
            <a:normAutofit fontScale="90000"/>
          </a:bodyPr>
          <a:lstStyle/>
          <a:p>
            <a:br>
              <a:rPr lang="tr-TR" b="1" dirty="0"/>
            </a:br>
            <a:r>
              <a:rPr lang="en-US" b="1" dirty="0"/>
              <a:t>A SIMPLE PICTURE </a:t>
            </a:r>
            <a:br>
              <a:rPr lang="tr-TR" b="1" dirty="0"/>
            </a:br>
            <a:r>
              <a:rPr lang="en-US" b="1" dirty="0"/>
              <a:t>OF THE WORLD ECONOMY</a:t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5013176"/>
          </a:xfrm>
        </p:spPr>
        <p:txBody>
          <a:bodyPr>
            <a:normAutofit/>
          </a:bodyPr>
          <a:lstStyle/>
          <a:p>
            <a:r>
              <a:rPr lang="en-US" dirty="0"/>
              <a:t>In 20</a:t>
            </a:r>
            <a:r>
              <a:rPr lang="tr-TR" dirty="0"/>
              <a:t>22: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3200" dirty="0">
                <a:solidFill>
                  <a:srgbClr val="0070C0"/>
                </a:solidFill>
              </a:rPr>
              <a:t>world population </a:t>
            </a:r>
            <a:r>
              <a:rPr lang="en-US" sz="3200" dirty="0"/>
              <a:t>: </a:t>
            </a:r>
            <a:r>
              <a:rPr lang="en-US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7,</a:t>
            </a:r>
            <a:r>
              <a:rPr lang="tr-TR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951</a:t>
            </a:r>
            <a:r>
              <a:rPr lang="en-US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million </a:t>
            </a:r>
            <a:r>
              <a:rPr lang="en-US" sz="3200" dirty="0">
                <a:solidFill>
                  <a:srgbClr val="0070C0"/>
                </a:solidFill>
              </a:rPr>
              <a:t>people.</a:t>
            </a:r>
            <a:r>
              <a:rPr lang="en-US" sz="3200" dirty="0"/>
              <a:t> 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3200" dirty="0">
                <a:solidFill>
                  <a:srgbClr val="0070C0"/>
                </a:solidFill>
              </a:rPr>
              <a:t>World GNI</a:t>
            </a:r>
            <a:r>
              <a:rPr lang="tr-TR" sz="3200" dirty="0">
                <a:solidFill>
                  <a:srgbClr val="0070C0"/>
                </a:solidFill>
              </a:rPr>
              <a:t>:</a:t>
            </a:r>
            <a:r>
              <a:rPr lang="en-US" sz="3200" dirty="0"/>
              <a:t> </a:t>
            </a:r>
            <a:r>
              <a:rPr lang="en-US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$</a:t>
            </a:r>
            <a:r>
              <a:rPr lang="tr-TR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101</a:t>
            </a:r>
            <a:r>
              <a:rPr lang="en-US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tr-TR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003</a:t>
            </a:r>
            <a:r>
              <a:rPr lang="en-US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billion</a:t>
            </a:r>
            <a:r>
              <a:rPr lang="en-US" sz="3200" dirty="0"/>
              <a:t>. </a:t>
            </a:r>
            <a:endParaRPr lang="tr-TR" sz="3200" dirty="0"/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3200" dirty="0">
                <a:solidFill>
                  <a:srgbClr val="0070C0"/>
                </a:solidFill>
              </a:rPr>
              <a:t>The total value of the global exports </a:t>
            </a:r>
            <a:r>
              <a:rPr lang="tr-TR" sz="3200" dirty="0">
                <a:solidFill>
                  <a:srgbClr val="0070C0"/>
                </a:solidFill>
              </a:rPr>
              <a:t>                                     </a:t>
            </a:r>
            <a:r>
              <a:rPr lang="en-US" sz="3200" dirty="0"/>
              <a:t>in</a:t>
            </a:r>
            <a:r>
              <a:rPr lang="en-US" sz="3200" dirty="0">
                <a:solidFill>
                  <a:srgbClr val="0070C0"/>
                </a:solidFill>
              </a:rPr>
              <a:t> goods </a:t>
            </a:r>
            <a:r>
              <a:rPr lang="en-US" sz="3200" dirty="0"/>
              <a:t>and </a:t>
            </a:r>
            <a:r>
              <a:rPr lang="en-US" sz="3200" dirty="0">
                <a:solidFill>
                  <a:srgbClr val="0070C0"/>
                </a:solidFill>
              </a:rPr>
              <a:t>services</a:t>
            </a:r>
            <a:r>
              <a:rPr lang="tr-TR" sz="3200" dirty="0">
                <a:solidFill>
                  <a:srgbClr val="0070C0"/>
                </a:solidFill>
              </a:rPr>
              <a:t>: $32.1 </a:t>
            </a:r>
            <a:r>
              <a:rPr lang="en-US" sz="3200" dirty="0">
                <a:solidFill>
                  <a:srgbClr val="0070C0"/>
                </a:solidFill>
              </a:rPr>
              <a:t>trillion</a:t>
            </a:r>
            <a:r>
              <a:rPr lang="tr-TR" sz="3200" dirty="0">
                <a:solidFill>
                  <a:srgbClr val="0070C0"/>
                </a:solidFill>
              </a:rPr>
              <a:t>.</a:t>
            </a:r>
            <a:endParaRPr lang="tr-TR" sz="3200" dirty="0"/>
          </a:p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3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4502259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 fontScale="90000"/>
          </a:bodyPr>
          <a:lstStyle/>
          <a:p>
            <a:pPr lvl="0"/>
            <a:br>
              <a:rPr lang="tr-TR" b="1" dirty="0"/>
            </a:br>
            <a:r>
              <a:rPr lang="en-US" b="1" dirty="0"/>
              <a:t>GDP Growth</a:t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589240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The world annual average growth rate was </a:t>
            </a:r>
            <a:r>
              <a:rPr lang="en-US" dirty="0">
                <a:solidFill>
                  <a:srgbClr val="0070C0"/>
                </a:solidFill>
              </a:rPr>
              <a:t>1.49%</a:t>
            </a:r>
            <a:r>
              <a:rPr lang="en-US" dirty="0"/>
              <a:t> in </a:t>
            </a:r>
            <a:r>
              <a:rPr lang="en-US" dirty="0">
                <a:solidFill>
                  <a:srgbClr val="0070C0"/>
                </a:solidFill>
              </a:rPr>
              <a:t>1820-1913</a:t>
            </a:r>
            <a:r>
              <a:rPr lang="en-US" dirty="0"/>
              <a:t> and </a:t>
            </a:r>
            <a:r>
              <a:rPr lang="en-US" dirty="0">
                <a:solidFill>
                  <a:srgbClr val="0070C0"/>
                </a:solidFill>
              </a:rPr>
              <a:t>1.82% </a:t>
            </a:r>
            <a:r>
              <a:rPr lang="en-US" dirty="0"/>
              <a:t>in </a:t>
            </a:r>
            <a:r>
              <a:rPr lang="en-US" dirty="0">
                <a:solidFill>
                  <a:srgbClr val="0070C0"/>
                </a:solidFill>
              </a:rPr>
              <a:t>1913-1950</a:t>
            </a:r>
            <a:r>
              <a:rPr lang="en-US" dirty="0"/>
              <a:t>. </a:t>
            </a:r>
            <a:endParaRPr lang="tr-TR" dirty="0"/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The world economy grew </a:t>
            </a:r>
            <a:r>
              <a:rPr lang="en-US" dirty="0">
                <a:solidFill>
                  <a:srgbClr val="0070C0"/>
                </a:solidFill>
              </a:rPr>
              <a:t>very faster </a:t>
            </a:r>
            <a:r>
              <a:rPr lang="tr-TR" dirty="0">
                <a:solidFill>
                  <a:srgbClr val="0070C0"/>
                </a:solidFill>
              </a:rPr>
              <a:t>                               in</a:t>
            </a:r>
            <a:r>
              <a:rPr lang="en-US" dirty="0"/>
              <a:t> </a:t>
            </a:r>
            <a:r>
              <a:rPr lang="en-US" dirty="0">
                <a:solidFill>
                  <a:srgbClr val="0070C0"/>
                </a:solidFill>
              </a:rPr>
              <a:t>1950</a:t>
            </a:r>
            <a:r>
              <a:rPr lang="tr-TR" dirty="0">
                <a:solidFill>
                  <a:srgbClr val="0070C0"/>
                </a:solidFill>
              </a:rPr>
              <a:t>-1</a:t>
            </a:r>
            <a:r>
              <a:rPr lang="en-US" dirty="0">
                <a:solidFill>
                  <a:srgbClr val="0070C0"/>
                </a:solidFill>
              </a:rPr>
              <a:t>970</a:t>
            </a:r>
            <a:r>
              <a:rPr lang="en-US" dirty="0"/>
              <a:t> than it had ever done before</a:t>
            </a:r>
            <a:r>
              <a:rPr lang="tr-TR" dirty="0"/>
              <a:t>;</a:t>
            </a:r>
            <a:r>
              <a:rPr lang="en-US" dirty="0"/>
              <a:t> </a:t>
            </a:r>
            <a:r>
              <a:rPr lang="tr-TR" dirty="0">
                <a:solidFill>
                  <a:srgbClr val="0070C0"/>
                </a:solidFill>
              </a:rPr>
              <a:t>the</a:t>
            </a:r>
            <a:r>
              <a:rPr lang="tr-TR" dirty="0"/>
              <a:t> </a:t>
            </a:r>
            <a:r>
              <a:rPr lang="en-US" dirty="0">
                <a:solidFill>
                  <a:srgbClr val="0070C0"/>
                </a:solidFill>
              </a:rPr>
              <a:t>average annual growth rate was about 5%. </a:t>
            </a:r>
            <a:endParaRPr lang="tr-TR" dirty="0">
              <a:solidFill>
                <a:srgbClr val="0070C0"/>
              </a:solidFill>
            </a:endParaRPr>
          </a:p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30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9241208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br>
              <a:rPr lang="tr-TR" b="1" dirty="0"/>
            </a:br>
            <a:r>
              <a:rPr lang="en-US" b="1" dirty="0"/>
              <a:t>GDP Growth</a:t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For Maddison, </a:t>
            </a:r>
            <a:r>
              <a:rPr lang="tr-TR" dirty="0"/>
              <a:t>                                                                      </a:t>
            </a:r>
            <a:r>
              <a:rPr lang="en-US" dirty="0"/>
              <a:t>the period between 1000 and 2000 comprised </a:t>
            </a:r>
            <a:r>
              <a:rPr lang="en-US" dirty="0">
                <a:solidFill>
                  <a:srgbClr val="0070C0"/>
                </a:solidFill>
              </a:rPr>
              <a:t>two distinct epochs</a:t>
            </a:r>
            <a:r>
              <a:rPr lang="en-US" dirty="0"/>
              <a:t>: </a:t>
            </a:r>
          </a:p>
          <a:p>
            <a:pPr lvl="1"/>
            <a:r>
              <a:rPr lang="en-US" sz="3200" dirty="0"/>
              <a:t>1000-1820 </a:t>
            </a:r>
          </a:p>
          <a:p>
            <a:pPr lvl="1">
              <a:spcAft>
                <a:spcPts val="1200"/>
              </a:spcAft>
            </a:pPr>
            <a:r>
              <a:rPr lang="en-US" sz="3200" dirty="0"/>
              <a:t>and 1820-2000. </a:t>
            </a:r>
            <a:endParaRPr lang="tr-TR" sz="3200" dirty="0"/>
          </a:p>
          <a:p>
            <a:pPr>
              <a:spcAft>
                <a:spcPts val="1200"/>
              </a:spcAft>
            </a:pPr>
            <a:r>
              <a:rPr lang="en-US" dirty="0"/>
              <a:t>There was a </a:t>
            </a:r>
            <a:r>
              <a:rPr lang="en-US" dirty="0">
                <a:solidFill>
                  <a:srgbClr val="0070C0"/>
                </a:solidFill>
              </a:rPr>
              <a:t>wide disparity </a:t>
            </a:r>
            <a:r>
              <a:rPr lang="en-US" dirty="0"/>
              <a:t>in </a:t>
            </a:r>
            <a:r>
              <a:rPr lang="en-US" dirty="0">
                <a:solidFill>
                  <a:srgbClr val="0070C0"/>
                </a:solidFill>
              </a:rPr>
              <a:t>the performance of different regions</a:t>
            </a:r>
            <a:r>
              <a:rPr lang="en-US" dirty="0"/>
              <a:t> in both epochs. </a:t>
            </a:r>
            <a:endParaRPr lang="tr-TR" dirty="0"/>
          </a:p>
          <a:p>
            <a:pPr>
              <a:spcAft>
                <a:spcPts val="1200"/>
              </a:spcAft>
            </a:pPr>
            <a:r>
              <a:rPr lang="en-US" dirty="0"/>
              <a:t>The most dynamic Group included </a:t>
            </a:r>
            <a:r>
              <a:rPr lang="en-US" dirty="0">
                <a:solidFill>
                  <a:srgbClr val="0070C0"/>
                </a:solidFill>
              </a:rPr>
              <a:t>Western Europe, Western Offshoots and Japan. </a:t>
            </a:r>
            <a:endParaRPr lang="tr-TR" dirty="0">
              <a:solidFill>
                <a:srgbClr val="0070C0"/>
              </a:solidFill>
            </a:endParaRPr>
          </a:p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31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8340342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br>
              <a:rPr lang="tr-TR" b="1" dirty="0"/>
            </a:br>
            <a:r>
              <a:rPr lang="en-US" b="1" dirty="0"/>
              <a:t>GDP Growth</a:t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>
                <a:solidFill>
                  <a:srgbClr val="0070C0"/>
                </a:solidFill>
              </a:rPr>
              <a:t>Growth rate differentials resulted in big variations in regional shares </a:t>
            </a:r>
            <a:r>
              <a:rPr lang="en-US" dirty="0"/>
              <a:t>in total world output (Table 1.4). </a:t>
            </a:r>
            <a:endParaRPr lang="tr-TR" dirty="0"/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There have been </a:t>
            </a:r>
            <a:r>
              <a:rPr lang="en-US" dirty="0">
                <a:solidFill>
                  <a:srgbClr val="0070C0"/>
                </a:solidFill>
              </a:rPr>
              <a:t>significant changes in the weight of different regions. </a:t>
            </a:r>
            <a:endParaRPr lang="tr-TR" dirty="0">
              <a:solidFill>
                <a:srgbClr val="0070C0"/>
              </a:solidFill>
            </a:endParaRP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32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8340342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397E68-3F17-4958-82A5-7C5923C7BE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" y="0"/>
            <a:ext cx="9143999" cy="1417638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br>
              <a:rPr lang="tr-TR" sz="3600" b="1" dirty="0"/>
            </a:br>
            <a:r>
              <a:rPr lang="en-US" sz="3600" b="1" dirty="0">
                <a:solidFill>
                  <a:srgbClr val="C00000"/>
                </a:solidFill>
              </a:rPr>
              <a:t>Table 1</a:t>
            </a:r>
            <a:r>
              <a:rPr lang="tr-TR" sz="3600" b="1" dirty="0">
                <a:solidFill>
                  <a:srgbClr val="C00000"/>
                </a:solidFill>
              </a:rPr>
              <a:t>.</a:t>
            </a:r>
            <a:r>
              <a:rPr lang="en-US" sz="3600" b="1" dirty="0">
                <a:solidFill>
                  <a:srgbClr val="C00000"/>
                </a:solidFill>
              </a:rPr>
              <a:t>4 </a:t>
            </a:r>
            <a:br>
              <a:rPr lang="tr-TR" sz="3600" b="1" dirty="0">
                <a:solidFill>
                  <a:srgbClr val="C00000"/>
                </a:solidFill>
              </a:rPr>
            </a:br>
            <a:r>
              <a:rPr lang="en-US" sz="3600" b="1" dirty="0">
                <a:solidFill>
                  <a:srgbClr val="C00000"/>
                </a:solidFill>
              </a:rPr>
              <a:t>Shares of World GDP, 1000–1973</a:t>
            </a:r>
            <a:r>
              <a:rPr lang="tr-TR" sz="3600" b="1" dirty="0">
                <a:solidFill>
                  <a:srgbClr val="C00000"/>
                </a:solidFill>
              </a:rPr>
              <a:t> </a:t>
            </a:r>
            <a:r>
              <a:rPr lang="en-US" sz="3600" b="1" dirty="0">
                <a:solidFill>
                  <a:srgbClr val="C00000"/>
                </a:solidFill>
              </a:rPr>
              <a:t>(%)</a:t>
            </a:r>
            <a:br>
              <a:rPr lang="en-US" dirty="0">
                <a:solidFill>
                  <a:srgbClr val="C00000"/>
                </a:solidFill>
              </a:rPr>
            </a:br>
            <a:endParaRPr lang="tr-TR" dirty="0">
              <a:solidFill>
                <a:srgbClr val="C00000"/>
              </a:solidFill>
            </a:endParaRPr>
          </a:p>
        </p:txBody>
      </p:sp>
      <p:sp>
        <p:nvSpPr>
          <p:cNvPr id="3" name="Slayt Numarası Yer Tutucus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33</a:t>
            </a:fld>
            <a:endParaRPr lang="tr-TR"/>
          </a:p>
        </p:txBody>
      </p:sp>
      <p:graphicFrame>
        <p:nvGraphicFramePr>
          <p:cNvPr id="5" name="Tablo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2246238"/>
              </p:ext>
            </p:extLst>
          </p:nvPr>
        </p:nvGraphicFramePr>
        <p:xfrm>
          <a:off x="1" y="1340767"/>
          <a:ext cx="9144000" cy="4879053"/>
        </p:xfrm>
        <a:graphic>
          <a:graphicData uri="http://schemas.openxmlformats.org/drawingml/2006/table">
            <a:tbl>
              <a:tblPr firstRow="1" firstCol="1" bandRow="1"/>
              <a:tblGrid>
                <a:gridCol w="270209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196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207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1965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207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2073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1965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2073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54211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231F20"/>
                          </a:solidFill>
                          <a:effectLst/>
                          <a:latin typeface="Calibri"/>
                          <a:ea typeface="Times New Roman"/>
                          <a:cs typeface="OptimaE-Regular"/>
                        </a:rPr>
                        <a:t> </a:t>
                      </a:r>
                      <a:endParaRPr lang="tr-TR" sz="2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Calibri"/>
                          <a:ea typeface="Times New Roman"/>
                          <a:cs typeface="OptimaE-BoldItalic"/>
                        </a:rPr>
                        <a:t>1000 </a:t>
                      </a:r>
                      <a:endParaRPr lang="tr-TR" sz="2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Calibri"/>
                          <a:ea typeface="Times New Roman"/>
                          <a:cs typeface="OptimaE-BoldItalic"/>
                        </a:rPr>
                        <a:t>1500 </a:t>
                      </a:r>
                      <a:endParaRPr lang="tr-TR" sz="2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Calibri"/>
                          <a:ea typeface="Times New Roman"/>
                          <a:cs typeface="OptimaE-BoldItalic"/>
                        </a:rPr>
                        <a:t>1820 </a:t>
                      </a:r>
                      <a:endParaRPr lang="tr-TR" sz="2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Calibri"/>
                          <a:ea typeface="Times New Roman"/>
                          <a:cs typeface="OptimaE-BoldItalic"/>
                        </a:rPr>
                        <a:t>1870 </a:t>
                      </a:r>
                      <a:endParaRPr lang="tr-TR" sz="2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Calibri"/>
                          <a:ea typeface="Times New Roman"/>
                          <a:cs typeface="OptimaE-BoldItalic"/>
                        </a:rPr>
                        <a:t>1913 </a:t>
                      </a:r>
                      <a:endParaRPr lang="tr-TR" sz="2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Calibri"/>
                          <a:ea typeface="Times New Roman"/>
                          <a:cs typeface="OptimaE-BoldItalic"/>
                        </a:rPr>
                        <a:t>1950</a:t>
                      </a:r>
                      <a:endParaRPr lang="tr-TR" sz="2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Calibri"/>
                          <a:ea typeface="Times New Roman"/>
                          <a:cs typeface="OptimaE-BoldItalic"/>
                        </a:rPr>
                        <a:t>1973</a:t>
                      </a:r>
                      <a:endParaRPr lang="tr-TR" sz="2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211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Calibri"/>
                          <a:ea typeface="Times New Roman"/>
                          <a:cs typeface="OptimaE-Regular"/>
                        </a:rPr>
                        <a:t>Western Europe</a:t>
                      </a:r>
                      <a:endParaRPr lang="tr-TR" sz="24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rgbClr val="231F20"/>
                          </a:solidFill>
                          <a:effectLst/>
                          <a:latin typeface="Calibri"/>
                          <a:ea typeface="Times New Roman"/>
                          <a:cs typeface="OptimaE-Regular"/>
                        </a:rPr>
                        <a:t>8.7</a:t>
                      </a:r>
                      <a:endParaRPr lang="tr-TR" sz="2400" b="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rgbClr val="231F20"/>
                          </a:solidFill>
                          <a:effectLst/>
                          <a:latin typeface="Calibri"/>
                          <a:ea typeface="Times New Roman"/>
                          <a:cs typeface="OptimaE-Regular"/>
                        </a:rPr>
                        <a:t>17.9</a:t>
                      </a:r>
                      <a:endParaRPr lang="tr-TR" sz="2400" b="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rgbClr val="231F20"/>
                          </a:solidFill>
                          <a:effectLst/>
                          <a:latin typeface="Calibri"/>
                          <a:ea typeface="Times New Roman"/>
                          <a:cs typeface="OptimaE-Regular"/>
                        </a:rPr>
                        <a:t>23.6</a:t>
                      </a:r>
                      <a:endParaRPr lang="tr-TR" sz="2400" b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rgbClr val="00B0F0"/>
                          </a:solidFill>
                          <a:effectLst/>
                          <a:latin typeface="Calibri"/>
                          <a:ea typeface="Times New Roman"/>
                          <a:cs typeface="OptimaE-Regular"/>
                        </a:rPr>
                        <a:t>33.6</a:t>
                      </a:r>
                      <a:endParaRPr lang="tr-TR" sz="2400" b="0" dirty="0">
                        <a:solidFill>
                          <a:srgbClr val="00B0F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rgbClr val="231F20"/>
                          </a:solidFill>
                          <a:effectLst/>
                          <a:latin typeface="Calibri"/>
                          <a:ea typeface="Times New Roman"/>
                          <a:cs typeface="OptimaE-Regular"/>
                        </a:rPr>
                        <a:t>33.5</a:t>
                      </a:r>
                      <a:endParaRPr lang="tr-TR" sz="2400" b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rgbClr val="231F20"/>
                          </a:solidFill>
                          <a:effectLst/>
                          <a:latin typeface="Calibri"/>
                          <a:ea typeface="Times New Roman"/>
                          <a:cs typeface="OptimaE-Regular"/>
                        </a:rPr>
                        <a:t>26.3</a:t>
                      </a:r>
                      <a:endParaRPr lang="tr-TR" sz="2400" b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rgbClr val="231F20"/>
                          </a:solidFill>
                          <a:effectLst/>
                          <a:latin typeface="Calibri"/>
                          <a:ea typeface="Times New Roman"/>
                          <a:cs typeface="OptimaE-Regular"/>
                        </a:rPr>
                        <a:t>25.7</a:t>
                      </a:r>
                      <a:endParaRPr lang="tr-TR" sz="2400" b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211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Calibri"/>
                          <a:ea typeface="Times New Roman"/>
                          <a:cs typeface="OptimaE-Regular"/>
                        </a:rPr>
                        <a:t>Western Offshoots</a:t>
                      </a:r>
                      <a:endParaRPr lang="tr-TR" sz="24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rgbClr val="231F20"/>
                          </a:solidFill>
                          <a:effectLst/>
                          <a:latin typeface="Calibri"/>
                          <a:ea typeface="Times New Roman"/>
                          <a:cs typeface="OptimaE-Regular"/>
                        </a:rPr>
                        <a:t>0.7</a:t>
                      </a:r>
                      <a:endParaRPr lang="tr-TR" sz="2400" b="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rgbClr val="231F20"/>
                          </a:solidFill>
                          <a:effectLst/>
                          <a:latin typeface="Calibri"/>
                          <a:ea typeface="Times New Roman"/>
                          <a:cs typeface="OptimaE-Regular"/>
                        </a:rPr>
                        <a:t>0.5</a:t>
                      </a:r>
                      <a:endParaRPr lang="tr-TR" sz="2400" b="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rgbClr val="231F20"/>
                          </a:solidFill>
                          <a:effectLst/>
                          <a:latin typeface="Calibri"/>
                          <a:ea typeface="Times New Roman"/>
                          <a:cs typeface="OptimaE-Regular"/>
                        </a:rPr>
                        <a:t>1.9</a:t>
                      </a:r>
                      <a:endParaRPr lang="tr-TR" sz="2400" b="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rgbClr val="231F20"/>
                          </a:solidFill>
                          <a:effectLst/>
                          <a:latin typeface="Calibri"/>
                          <a:ea typeface="Times New Roman"/>
                          <a:cs typeface="OptimaE-Regular"/>
                        </a:rPr>
                        <a:t>10.2</a:t>
                      </a:r>
                      <a:endParaRPr lang="tr-TR" sz="2400" b="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rgbClr val="231F20"/>
                          </a:solidFill>
                          <a:effectLst/>
                          <a:latin typeface="Calibri"/>
                          <a:ea typeface="Times New Roman"/>
                          <a:cs typeface="OptimaE-Regular"/>
                        </a:rPr>
                        <a:t>21.7</a:t>
                      </a:r>
                      <a:endParaRPr lang="tr-TR" sz="2400" b="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rgbClr val="00B0F0"/>
                          </a:solidFill>
                          <a:effectLst/>
                          <a:latin typeface="Calibri"/>
                          <a:ea typeface="Times New Roman"/>
                          <a:cs typeface="OptimaE-Regular"/>
                        </a:rPr>
                        <a:t>30.6</a:t>
                      </a:r>
                      <a:endParaRPr lang="tr-TR" sz="2400" b="0" dirty="0">
                        <a:solidFill>
                          <a:srgbClr val="00B0F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rgbClr val="231F20"/>
                          </a:solidFill>
                          <a:effectLst/>
                          <a:latin typeface="Calibri"/>
                          <a:ea typeface="Times New Roman"/>
                          <a:cs typeface="OptimaE-Regular"/>
                        </a:rPr>
                        <a:t>25.3</a:t>
                      </a:r>
                      <a:endParaRPr lang="tr-TR" sz="2400" b="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211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Calibri"/>
                          <a:ea typeface="Times New Roman"/>
                          <a:cs typeface="OptimaE-Regular"/>
                        </a:rPr>
                        <a:t>Japan</a:t>
                      </a:r>
                      <a:endParaRPr lang="tr-TR" sz="24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rgbClr val="231F20"/>
                          </a:solidFill>
                          <a:effectLst/>
                          <a:latin typeface="Calibri"/>
                          <a:ea typeface="Times New Roman"/>
                          <a:cs typeface="OptimaE-Regular"/>
                        </a:rPr>
                        <a:t>2.7</a:t>
                      </a:r>
                      <a:endParaRPr lang="tr-TR" sz="2400" b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rgbClr val="231F20"/>
                          </a:solidFill>
                          <a:effectLst/>
                          <a:latin typeface="Calibri"/>
                          <a:ea typeface="Times New Roman"/>
                          <a:cs typeface="OptimaE-Regular"/>
                        </a:rPr>
                        <a:t>3.1</a:t>
                      </a:r>
                      <a:endParaRPr lang="tr-TR" sz="2400" b="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rgbClr val="231F20"/>
                          </a:solidFill>
                          <a:effectLst/>
                          <a:latin typeface="Calibri"/>
                          <a:ea typeface="Times New Roman"/>
                          <a:cs typeface="OptimaE-Regular"/>
                        </a:rPr>
                        <a:t>3.0</a:t>
                      </a:r>
                      <a:endParaRPr lang="tr-TR" sz="2400" b="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rgbClr val="231F20"/>
                          </a:solidFill>
                          <a:effectLst/>
                          <a:latin typeface="Calibri"/>
                          <a:ea typeface="Times New Roman"/>
                          <a:cs typeface="OptimaE-Regular"/>
                        </a:rPr>
                        <a:t>2.3</a:t>
                      </a:r>
                      <a:endParaRPr lang="tr-TR" sz="2400" b="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rgbClr val="231F20"/>
                          </a:solidFill>
                          <a:effectLst/>
                          <a:latin typeface="Calibri"/>
                          <a:ea typeface="Times New Roman"/>
                          <a:cs typeface="OptimaE-Regular"/>
                        </a:rPr>
                        <a:t>2.6</a:t>
                      </a:r>
                      <a:endParaRPr lang="tr-TR" sz="2400" b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rgbClr val="231F20"/>
                          </a:solidFill>
                          <a:effectLst/>
                          <a:latin typeface="Calibri"/>
                          <a:ea typeface="Times New Roman"/>
                          <a:cs typeface="OptimaE-Regular"/>
                        </a:rPr>
                        <a:t>3.0</a:t>
                      </a:r>
                      <a:endParaRPr lang="tr-TR" sz="2400" b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rgbClr val="00B0F0"/>
                          </a:solidFill>
                          <a:effectLst/>
                          <a:latin typeface="Calibri"/>
                          <a:ea typeface="Times New Roman"/>
                          <a:cs typeface="OptimaE-Regular"/>
                        </a:rPr>
                        <a:t>7.7</a:t>
                      </a:r>
                      <a:endParaRPr lang="tr-TR" sz="2400" b="0" dirty="0">
                        <a:solidFill>
                          <a:srgbClr val="00B0F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211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Calibri"/>
                          <a:ea typeface="Times New Roman"/>
                          <a:cs typeface="OptimaE-Regular"/>
                        </a:rPr>
                        <a:t>Asia (excl</a:t>
                      </a:r>
                      <a:r>
                        <a:rPr lang="tr-TR" sz="2400" b="1" dirty="0">
                          <a:effectLst/>
                          <a:latin typeface="Calibri"/>
                          <a:ea typeface="Times New Roman"/>
                          <a:cs typeface="OptimaE-Regular"/>
                        </a:rPr>
                        <a:t>.</a:t>
                      </a:r>
                      <a:r>
                        <a:rPr lang="en-US" sz="2400" b="1" dirty="0">
                          <a:effectLst/>
                          <a:latin typeface="Calibri"/>
                          <a:ea typeface="Times New Roman"/>
                          <a:cs typeface="OptimaE-Regular"/>
                        </a:rPr>
                        <a:t> Japan)</a:t>
                      </a:r>
                      <a:endParaRPr lang="tr-TR" sz="24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rgbClr val="00B0F0"/>
                          </a:solidFill>
                          <a:effectLst/>
                          <a:latin typeface="Calibri"/>
                          <a:ea typeface="Times New Roman"/>
                          <a:cs typeface="OptimaE-Regular"/>
                        </a:rPr>
                        <a:t>67.6</a:t>
                      </a:r>
                      <a:endParaRPr lang="tr-TR" sz="2400" b="0" dirty="0">
                        <a:solidFill>
                          <a:srgbClr val="00B0F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rgbClr val="231F20"/>
                          </a:solidFill>
                          <a:effectLst/>
                          <a:latin typeface="Calibri"/>
                          <a:ea typeface="Times New Roman"/>
                          <a:cs typeface="OptimaE-Regular"/>
                        </a:rPr>
                        <a:t>62.1</a:t>
                      </a:r>
                      <a:endParaRPr lang="tr-TR" sz="2400" b="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rgbClr val="231F20"/>
                          </a:solidFill>
                          <a:effectLst/>
                          <a:latin typeface="Calibri"/>
                          <a:ea typeface="Times New Roman"/>
                          <a:cs typeface="OptimaE-Regular"/>
                        </a:rPr>
                        <a:t>56.2</a:t>
                      </a:r>
                      <a:endParaRPr lang="tr-TR" sz="2400" b="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rgbClr val="231F20"/>
                          </a:solidFill>
                          <a:effectLst/>
                          <a:latin typeface="Calibri"/>
                          <a:ea typeface="Times New Roman"/>
                          <a:cs typeface="OptimaE-Regular"/>
                        </a:rPr>
                        <a:t>36.0</a:t>
                      </a:r>
                      <a:endParaRPr lang="tr-TR" sz="2400" b="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rgbClr val="231F20"/>
                          </a:solidFill>
                          <a:effectLst/>
                          <a:latin typeface="Calibri"/>
                          <a:ea typeface="Times New Roman"/>
                          <a:cs typeface="OptimaE-Regular"/>
                        </a:rPr>
                        <a:t>21.9</a:t>
                      </a:r>
                      <a:endParaRPr lang="tr-TR" sz="2400" b="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rgbClr val="231F20"/>
                          </a:solidFill>
                          <a:effectLst/>
                          <a:latin typeface="Calibri"/>
                          <a:ea typeface="Times New Roman"/>
                          <a:cs typeface="OptimaE-Regular"/>
                        </a:rPr>
                        <a:t>15.5</a:t>
                      </a:r>
                      <a:endParaRPr lang="tr-TR" sz="2400" b="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rgbClr val="231F20"/>
                          </a:solidFill>
                          <a:effectLst/>
                          <a:latin typeface="Calibri"/>
                          <a:ea typeface="Times New Roman"/>
                          <a:cs typeface="OptimaE-Regular"/>
                        </a:rPr>
                        <a:t>16.4</a:t>
                      </a:r>
                      <a:endParaRPr lang="tr-TR" sz="2400" b="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4211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Calibri"/>
                          <a:ea typeface="Times New Roman"/>
                          <a:cs typeface="OptimaE-Regular"/>
                        </a:rPr>
                        <a:t>Latin America</a:t>
                      </a:r>
                      <a:endParaRPr lang="tr-TR" sz="24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rgbClr val="231F20"/>
                          </a:solidFill>
                          <a:effectLst/>
                          <a:latin typeface="Calibri"/>
                          <a:ea typeface="Times New Roman"/>
                          <a:cs typeface="OptimaE-Regular"/>
                        </a:rPr>
                        <a:t>3.9</a:t>
                      </a:r>
                      <a:endParaRPr lang="tr-TR" sz="2400" b="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rgbClr val="231F20"/>
                          </a:solidFill>
                          <a:effectLst/>
                          <a:latin typeface="Calibri"/>
                          <a:ea typeface="Times New Roman"/>
                          <a:cs typeface="OptimaE-Regular"/>
                        </a:rPr>
                        <a:t>2.9</a:t>
                      </a:r>
                      <a:endParaRPr lang="tr-TR" sz="2400" b="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rgbClr val="231F20"/>
                          </a:solidFill>
                          <a:effectLst/>
                          <a:latin typeface="Calibri"/>
                          <a:ea typeface="Times New Roman"/>
                          <a:cs typeface="OptimaE-Regular"/>
                        </a:rPr>
                        <a:t>2.0</a:t>
                      </a:r>
                      <a:endParaRPr lang="tr-TR" sz="2400" b="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rgbClr val="231F20"/>
                          </a:solidFill>
                          <a:effectLst/>
                          <a:latin typeface="Calibri"/>
                          <a:ea typeface="Times New Roman"/>
                          <a:cs typeface="OptimaE-Regular"/>
                        </a:rPr>
                        <a:t>2.5</a:t>
                      </a:r>
                      <a:endParaRPr lang="tr-TR" sz="2400" b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rgbClr val="231F20"/>
                          </a:solidFill>
                          <a:effectLst/>
                          <a:latin typeface="Calibri"/>
                          <a:ea typeface="Times New Roman"/>
                          <a:cs typeface="OptimaE-Regular"/>
                        </a:rPr>
                        <a:t>4.5</a:t>
                      </a:r>
                      <a:endParaRPr lang="tr-TR" sz="2400" b="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rgbClr val="231F20"/>
                          </a:solidFill>
                          <a:effectLst/>
                          <a:latin typeface="Calibri"/>
                          <a:ea typeface="Times New Roman"/>
                          <a:cs typeface="OptimaE-Regular"/>
                        </a:rPr>
                        <a:t>7.9</a:t>
                      </a:r>
                      <a:endParaRPr lang="tr-TR" sz="2400" b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rgbClr val="00B0F0"/>
                          </a:solidFill>
                          <a:effectLst/>
                          <a:latin typeface="Calibri"/>
                          <a:ea typeface="Times New Roman"/>
                          <a:cs typeface="OptimaE-Regular"/>
                        </a:rPr>
                        <a:t>8.7</a:t>
                      </a:r>
                      <a:endParaRPr lang="tr-TR" sz="2400" b="0" dirty="0">
                        <a:solidFill>
                          <a:srgbClr val="00B0F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4211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Calibri"/>
                          <a:ea typeface="Times New Roman"/>
                          <a:cs typeface="OptimaE-Regular"/>
                        </a:rPr>
                        <a:t>E. E. &amp; former USSR</a:t>
                      </a:r>
                      <a:endParaRPr lang="tr-TR" sz="24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rgbClr val="231F20"/>
                          </a:solidFill>
                          <a:effectLst/>
                          <a:latin typeface="Calibri"/>
                          <a:ea typeface="Times New Roman"/>
                          <a:cs typeface="OptimaE-Regular"/>
                        </a:rPr>
                        <a:t>4.6</a:t>
                      </a:r>
                      <a:endParaRPr lang="tr-TR" sz="2400" b="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rgbClr val="231F20"/>
                          </a:solidFill>
                          <a:effectLst/>
                          <a:latin typeface="Calibri"/>
                          <a:ea typeface="Times New Roman"/>
                          <a:cs typeface="OptimaE-Regular"/>
                        </a:rPr>
                        <a:t>5.9</a:t>
                      </a:r>
                      <a:endParaRPr lang="tr-TR" sz="2400" b="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rgbClr val="231F20"/>
                          </a:solidFill>
                          <a:effectLst/>
                          <a:latin typeface="Calibri"/>
                          <a:ea typeface="Times New Roman"/>
                          <a:cs typeface="OptimaE-Regular"/>
                        </a:rPr>
                        <a:t>8.8</a:t>
                      </a:r>
                      <a:endParaRPr lang="tr-TR" sz="2400" b="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rgbClr val="231F20"/>
                          </a:solidFill>
                          <a:effectLst/>
                          <a:latin typeface="Calibri"/>
                          <a:ea typeface="Times New Roman"/>
                          <a:cs typeface="OptimaE-Regular"/>
                        </a:rPr>
                        <a:t>11.7</a:t>
                      </a:r>
                      <a:endParaRPr lang="tr-TR" sz="2400" b="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rgbClr val="00B0F0"/>
                          </a:solidFill>
                          <a:effectLst/>
                          <a:latin typeface="Calibri"/>
                          <a:ea typeface="Times New Roman"/>
                          <a:cs typeface="OptimaE-Regular"/>
                        </a:rPr>
                        <a:t>13.1</a:t>
                      </a:r>
                      <a:endParaRPr lang="tr-TR" sz="2400" b="0" dirty="0">
                        <a:solidFill>
                          <a:srgbClr val="00B0F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rgbClr val="00B0F0"/>
                          </a:solidFill>
                          <a:effectLst/>
                          <a:latin typeface="Calibri"/>
                          <a:ea typeface="Times New Roman"/>
                          <a:cs typeface="OptimaE-Regular"/>
                        </a:rPr>
                        <a:t>13.1</a:t>
                      </a:r>
                      <a:endParaRPr lang="tr-TR" sz="2400" b="0" dirty="0">
                        <a:solidFill>
                          <a:srgbClr val="00B0F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rgbClr val="231F20"/>
                          </a:solidFill>
                          <a:effectLst/>
                          <a:latin typeface="Calibri"/>
                          <a:ea typeface="Times New Roman"/>
                          <a:cs typeface="OptimaE-Regular"/>
                        </a:rPr>
                        <a:t>12.9</a:t>
                      </a:r>
                      <a:endParaRPr lang="tr-TR" sz="2400" b="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4211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Calibri"/>
                          <a:ea typeface="Times New Roman"/>
                          <a:cs typeface="OptimaE-Regular"/>
                        </a:rPr>
                        <a:t>Africa</a:t>
                      </a:r>
                      <a:endParaRPr lang="tr-TR" sz="2400" b="1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rgbClr val="00B0F0"/>
                          </a:solidFill>
                          <a:effectLst/>
                          <a:latin typeface="Calibri"/>
                          <a:ea typeface="Times New Roman"/>
                          <a:cs typeface="OptimaE-Regular"/>
                        </a:rPr>
                        <a:t>11.8</a:t>
                      </a:r>
                      <a:endParaRPr lang="tr-TR" sz="2400" b="0" dirty="0">
                        <a:solidFill>
                          <a:srgbClr val="00B0F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rgbClr val="231F20"/>
                          </a:solidFill>
                          <a:effectLst/>
                          <a:latin typeface="Calibri"/>
                          <a:ea typeface="Times New Roman"/>
                          <a:cs typeface="OptimaE-Regular"/>
                        </a:rPr>
                        <a:t>7.4</a:t>
                      </a:r>
                      <a:endParaRPr lang="tr-TR" sz="2400" b="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rgbClr val="231F20"/>
                          </a:solidFill>
                          <a:effectLst/>
                          <a:latin typeface="Calibri"/>
                          <a:ea typeface="Times New Roman"/>
                          <a:cs typeface="OptimaE-Regular"/>
                        </a:rPr>
                        <a:t>4.5</a:t>
                      </a:r>
                      <a:endParaRPr lang="tr-TR" sz="2400" b="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rgbClr val="231F20"/>
                          </a:solidFill>
                          <a:effectLst/>
                          <a:latin typeface="Calibri"/>
                          <a:ea typeface="Times New Roman"/>
                          <a:cs typeface="OptimaE-Regular"/>
                        </a:rPr>
                        <a:t>3.7</a:t>
                      </a:r>
                      <a:endParaRPr lang="tr-TR" sz="2400" b="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rgbClr val="231F20"/>
                          </a:solidFill>
                          <a:effectLst/>
                          <a:latin typeface="Calibri"/>
                          <a:ea typeface="Times New Roman"/>
                          <a:cs typeface="OptimaE-Regular"/>
                        </a:rPr>
                        <a:t>2.7</a:t>
                      </a:r>
                      <a:endParaRPr lang="tr-TR" sz="2400" b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rgbClr val="231F20"/>
                          </a:solidFill>
                          <a:effectLst/>
                          <a:latin typeface="Calibri"/>
                          <a:ea typeface="Times New Roman"/>
                          <a:cs typeface="OptimaE-Regular"/>
                        </a:rPr>
                        <a:t>3.6</a:t>
                      </a:r>
                      <a:endParaRPr lang="tr-TR" sz="2400" b="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rgbClr val="231F20"/>
                          </a:solidFill>
                          <a:effectLst/>
                          <a:latin typeface="Calibri"/>
                          <a:ea typeface="Times New Roman"/>
                          <a:cs typeface="OptimaE-Regular"/>
                        </a:rPr>
                        <a:t>3.3</a:t>
                      </a:r>
                      <a:endParaRPr lang="tr-TR" sz="2400" b="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4211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Calibri"/>
                          <a:ea typeface="Times New Roman"/>
                          <a:cs typeface="OptimaE-Regular"/>
                        </a:rPr>
                        <a:t>World</a:t>
                      </a:r>
                      <a:endParaRPr lang="tr-TR" sz="24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Calibri"/>
                          <a:ea typeface="Times New Roman"/>
                          <a:cs typeface="OptimaE-Regular"/>
                        </a:rPr>
                        <a:t>100.0</a:t>
                      </a:r>
                      <a:endParaRPr lang="tr-TR" sz="24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Calibri"/>
                          <a:ea typeface="Times New Roman"/>
                          <a:cs typeface="OptimaE-Regular"/>
                        </a:rPr>
                        <a:t>100.0</a:t>
                      </a:r>
                      <a:endParaRPr lang="tr-TR" sz="24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Calibri"/>
                          <a:ea typeface="Times New Roman"/>
                          <a:cs typeface="OptimaE-Regular"/>
                        </a:rPr>
                        <a:t>100.0</a:t>
                      </a:r>
                      <a:endParaRPr lang="tr-TR" sz="24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Calibri"/>
                          <a:ea typeface="Times New Roman"/>
                          <a:cs typeface="OptimaE-Regular"/>
                        </a:rPr>
                        <a:t>100.0</a:t>
                      </a:r>
                      <a:endParaRPr lang="tr-TR" sz="24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Calibri"/>
                          <a:ea typeface="Times New Roman"/>
                          <a:cs typeface="OptimaE-Regular"/>
                        </a:rPr>
                        <a:t>100.0</a:t>
                      </a:r>
                      <a:endParaRPr lang="tr-TR" sz="24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Calibri"/>
                          <a:ea typeface="Times New Roman"/>
                          <a:cs typeface="OptimaE-Regular"/>
                        </a:rPr>
                        <a:t>100.0</a:t>
                      </a:r>
                      <a:endParaRPr lang="tr-TR" sz="24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Calibri"/>
                          <a:ea typeface="Times New Roman"/>
                          <a:cs typeface="OptimaE-Regular"/>
                        </a:rPr>
                        <a:t>100.0</a:t>
                      </a:r>
                      <a:endParaRPr lang="tr-TR" sz="24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6" name="Dikdörtgen 5">
            <a:extLst>
              <a:ext uri="{FF2B5EF4-FFF2-40B4-BE49-F238E27FC236}">
                <a16:creationId xmlns:a16="http://schemas.microsoft.com/office/drawing/2014/main" id="{31EFC918-60E8-4DCA-ACDA-B30B5231F61D}"/>
              </a:ext>
            </a:extLst>
          </p:cNvPr>
          <p:cNvSpPr/>
          <p:nvPr/>
        </p:nvSpPr>
        <p:spPr>
          <a:xfrm>
            <a:off x="0" y="6237312"/>
            <a:ext cx="9144000" cy="62068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080950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br>
              <a:rPr lang="tr-TR" b="1" dirty="0"/>
            </a:br>
            <a:r>
              <a:rPr lang="en-US" b="1" dirty="0"/>
              <a:t>GDP Growth</a:t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US" dirty="0"/>
              <a:t>In the year 1000, </a:t>
            </a:r>
            <a:r>
              <a:rPr lang="en-US" dirty="0">
                <a:solidFill>
                  <a:srgbClr val="0070C0"/>
                </a:solidFill>
              </a:rPr>
              <a:t>while Asia (except Japan) produced more than two thirds of world GDP</a:t>
            </a:r>
            <a:r>
              <a:rPr lang="en-US" dirty="0"/>
              <a:t>, the share of </a:t>
            </a:r>
            <a:r>
              <a:rPr lang="en-US" dirty="0">
                <a:solidFill>
                  <a:srgbClr val="0070C0"/>
                </a:solidFill>
              </a:rPr>
              <a:t>Western Europe was about 9%. </a:t>
            </a:r>
            <a:endParaRPr lang="tr-TR" dirty="0">
              <a:solidFill>
                <a:srgbClr val="0070C0"/>
              </a:solidFill>
            </a:endParaRPr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US" dirty="0"/>
              <a:t>In 1820 the proportions were </a:t>
            </a:r>
            <a:r>
              <a:rPr lang="en-US" dirty="0">
                <a:solidFill>
                  <a:srgbClr val="0070C0"/>
                </a:solidFill>
              </a:rPr>
              <a:t>56% and 24%, respectively. </a:t>
            </a:r>
            <a:endParaRPr lang="tr-TR" dirty="0">
              <a:solidFill>
                <a:srgbClr val="0070C0"/>
              </a:solidFill>
            </a:endParaRPr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US" dirty="0"/>
              <a:t>In 1950, the </a:t>
            </a:r>
            <a:r>
              <a:rPr lang="en-US" dirty="0">
                <a:solidFill>
                  <a:srgbClr val="0070C0"/>
                </a:solidFill>
              </a:rPr>
              <a:t>Asian share was only 15.5%. </a:t>
            </a:r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US" dirty="0">
                <a:solidFill>
                  <a:srgbClr val="0070C0"/>
                </a:solidFill>
              </a:rPr>
              <a:t>1820 seems to be the end of Asian domination in the world production. </a:t>
            </a:r>
          </a:p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34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3736440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br>
              <a:rPr lang="tr-TR" b="1" dirty="0"/>
            </a:br>
            <a:r>
              <a:rPr lang="en-US" b="1" dirty="0"/>
              <a:t>GDP Growth</a:t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>
                <a:solidFill>
                  <a:srgbClr val="0070C0"/>
                </a:solidFill>
              </a:rPr>
              <a:t>The economic ascension of Western Europe began </a:t>
            </a:r>
            <a:r>
              <a:rPr lang="en-US" dirty="0"/>
              <a:t>in</a:t>
            </a:r>
            <a:r>
              <a:rPr lang="en-US" dirty="0">
                <a:solidFill>
                  <a:srgbClr val="0070C0"/>
                </a:solidFill>
              </a:rPr>
              <a:t> the 11</a:t>
            </a:r>
            <a:r>
              <a:rPr lang="en-US" baseline="30000" dirty="0">
                <a:solidFill>
                  <a:srgbClr val="0070C0"/>
                </a:solidFill>
              </a:rPr>
              <a:t>th</a:t>
            </a:r>
            <a:r>
              <a:rPr lang="en-US" dirty="0">
                <a:solidFill>
                  <a:srgbClr val="0070C0"/>
                </a:solidFill>
              </a:rPr>
              <a:t> century. </a:t>
            </a:r>
            <a:endParaRPr lang="tr-TR" dirty="0">
              <a:solidFill>
                <a:srgbClr val="0070C0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It proceeded at a slow pace, </a:t>
            </a:r>
            <a:r>
              <a:rPr lang="tr-TR" dirty="0"/>
              <a:t>                                             </a:t>
            </a:r>
            <a:r>
              <a:rPr lang="en-US" dirty="0"/>
              <a:t>but </a:t>
            </a:r>
            <a:r>
              <a:rPr lang="en-US" dirty="0">
                <a:solidFill>
                  <a:srgbClr val="0070C0"/>
                </a:solidFill>
              </a:rPr>
              <a:t>its real income had tripled </a:t>
            </a:r>
            <a:r>
              <a:rPr lang="en-US" dirty="0"/>
              <a:t>by</a:t>
            </a:r>
            <a:r>
              <a:rPr lang="en-US" dirty="0">
                <a:solidFill>
                  <a:srgbClr val="0070C0"/>
                </a:solidFill>
              </a:rPr>
              <a:t> 1820. </a:t>
            </a:r>
            <a:endParaRPr lang="tr-TR" dirty="0">
              <a:solidFill>
                <a:srgbClr val="0070C0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>
                <a:solidFill>
                  <a:srgbClr val="0070C0"/>
                </a:solidFill>
              </a:rPr>
              <a:t>The locus and characteristics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      </a:t>
            </a:r>
            <a:r>
              <a:rPr lang="en-US" dirty="0"/>
              <a:t>of</a:t>
            </a:r>
            <a:r>
              <a:rPr lang="en-US" dirty="0">
                <a:solidFill>
                  <a:srgbClr val="0070C0"/>
                </a:solidFill>
              </a:rPr>
              <a:t> economic leadership changed</a:t>
            </a:r>
            <a:r>
              <a:rPr lang="tr-TR" dirty="0">
                <a:solidFill>
                  <a:srgbClr val="0070C0"/>
                </a:solidFill>
              </a:rPr>
              <a:t>                                </a:t>
            </a:r>
            <a:r>
              <a:rPr lang="en-US" dirty="0"/>
              <a:t>through time</a:t>
            </a:r>
            <a:r>
              <a:rPr lang="en-US" dirty="0">
                <a:solidFill>
                  <a:srgbClr val="0070C0"/>
                </a:solidFill>
              </a:rPr>
              <a:t>. </a:t>
            </a:r>
            <a:endParaRPr lang="tr-TR" dirty="0">
              <a:solidFill>
                <a:srgbClr val="0070C0"/>
              </a:solidFill>
            </a:endParaRPr>
          </a:p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35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8340342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br>
              <a:rPr lang="tr-TR" b="1" dirty="0"/>
            </a:br>
            <a:r>
              <a:rPr lang="en-US" b="1" dirty="0"/>
              <a:t>GDP Growth</a:t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The </a:t>
            </a:r>
            <a:r>
              <a:rPr lang="en-US" dirty="0">
                <a:solidFill>
                  <a:srgbClr val="0070C0"/>
                </a:solidFill>
              </a:rPr>
              <a:t>North Italian city states</a:t>
            </a:r>
            <a:r>
              <a:rPr lang="tr-TR" dirty="0">
                <a:solidFill>
                  <a:srgbClr val="0070C0"/>
                </a:solidFill>
              </a:rPr>
              <a:t>,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       </a:t>
            </a:r>
            <a:r>
              <a:rPr lang="en-US" dirty="0"/>
              <a:t>particularly </a:t>
            </a:r>
            <a:r>
              <a:rPr lang="en-US" dirty="0">
                <a:solidFill>
                  <a:srgbClr val="0070C0"/>
                </a:solidFill>
              </a:rPr>
              <a:t>Venice</a:t>
            </a:r>
            <a:r>
              <a:rPr lang="tr-TR" dirty="0">
                <a:solidFill>
                  <a:srgbClr val="0070C0"/>
                </a:solidFill>
              </a:rPr>
              <a:t>,</a:t>
            </a:r>
            <a:r>
              <a:rPr lang="en-US" dirty="0"/>
              <a:t> </a:t>
            </a:r>
            <a:r>
              <a:rPr lang="tr-TR" dirty="0"/>
              <a:t>     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initiated the growth process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</a:t>
            </a:r>
            <a:r>
              <a:rPr lang="en-US" dirty="0"/>
              <a:t>and </a:t>
            </a:r>
            <a:r>
              <a:rPr lang="en-US" dirty="0">
                <a:solidFill>
                  <a:srgbClr val="0070C0"/>
                </a:solidFill>
              </a:rPr>
              <a:t>reopened Mediterranean trade. </a:t>
            </a:r>
            <a:endParaRPr lang="tr-TR" dirty="0">
              <a:solidFill>
                <a:srgbClr val="0070C0"/>
              </a:solidFill>
            </a:endParaRPr>
          </a:p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36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4879398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br>
              <a:rPr lang="tr-TR" b="1" dirty="0"/>
            </a:br>
            <a:r>
              <a:rPr lang="en-US" b="1" dirty="0"/>
              <a:t>GDP Growth</a:t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</a:pPr>
            <a:r>
              <a:rPr lang="en-US" dirty="0">
                <a:solidFill>
                  <a:srgbClr val="0070C0"/>
                </a:solidFill>
              </a:rPr>
              <a:t>Portugal and Spain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     </a:t>
            </a:r>
            <a:r>
              <a:rPr lang="en-US" dirty="0"/>
              <a:t>opened trade routes to the Americas and Asia, </a:t>
            </a:r>
            <a:r>
              <a:rPr lang="tr-TR" dirty="0"/>
              <a:t>                                            </a:t>
            </a:r>
            <a:r>
              <a:rPr lang="en-US" dirty="0"/>
              <a:t>but were less dynamic than the </a:t>
            </a:r>
            <a:r>
              <a:rPr lang="en-US" dirty="0">
                <a:solidFill>
                  <a:srgbClr val="0070C0"/>
                </a:solidFill>
              </a:rPr>
              <a:t>Netherlands</a:t>
            </a:r>
            <a:r>
              <a:rPr lang="en-US" dirty="0"/>
              <a:t> </a:t>
            </a:r>
            <a:endParaRPr lang="tr-TR" dirty="0"/>
          </a:p>
          <a:p>
            <a:pPr marL="354013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dirty="0"/>
              <a:t>which became the </a:t>
            </a:r>
            <a:r>
              <a:rPr lang="en-US" dirty="0">
                <a:solidFill>
                  <a:srgbClr val="0070C0"/>
                </a:solidFill>
              </a:rPr>
              <a:t>economic leader </a:t>
            </a:r>
            <a:r>
              <a:rPr lang="en-US" dirty="0"/>
              <a:t>around 1600 </a:t>
            </a:r>
            <a:r>
              <a:rPr lang="tr-TR" dirty="0"/>
              <a:t>                                                                                              </a:t>
            </a:r>
            <a:r>
              <a:rPr lang="en-US" dirty="0"/>
              <a:t>and had to leave the leadership </a:t>
            </a:r>
            <a:r>
              <a:rPr lang="tr-TR" dirty="0"/>
              <a:t>                                               </a:t>
            </a:r>
            <a:r>
              <a:rPr lang="en-US" dirty="0"/>
              <a:t>to </a:t>
            </a:r>
            <a:r>
              <a:rPr lang="en-US" dirty="0">
                <a:solidFill>
                  <a:srgbClr val="0070C0"/>
                </a:solidFill>
              </a:rPr>
              <a:t>the</a:t>
            </a:r>
            <a:r>
              <a:rPr lang="en-US" dirty="0"/>
              <a:t> </a:t>
            </a:r>
            <a:r>
              <a:rPr lang="en-US" dirty="0">
                <a:solidFill>
                  <a:srgbClr val="0070C0"/>
                </a:solidFill>
              </a:rPr>
              <a:t>United Kingdom</a:t>
            </a:r>
            <a:r>
              <a:rPr lang="en-US" dirty="0"/>
              <a:t> in the 19</a:t>
            </a:r>
            <a:r>
              <a:rPr lang="en-US" baseline="30000" dirty="0"/>
              <a:t>th</a:t>
            </a:r>
            <a:r>
              <a:rPr lang="en-US" dirty="0"/>
              <a:t> century.</a:t>
            </a:r>
          </a:p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37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8350718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82154"/>
          </a:xfrm>
        </p:spPr>
        <p:txBody>
          <a:bodyPr>
            <a:normAutofit fontScale="90000"/>
          </a:bodyPr>
          <a:lstStyle/>
          <a:p>
            <a:pPr lvl="0"/>
            <a:br>
              <a:rPr lang="tr-TR" b="1" dirty="0"/>
            </a:br>
            <a:r>
              <a:rPr lang="en-US" b="1" dirty="0"/>
              <a:t>GDP Growth</a:t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5157192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>
                <a:solidFill>
                  <a:srgbClr val="0070C0"/>
                </a:solidFill>
              </a:rPr>
              <a:t>Western Europe </a:t>
            </a:r>
            <a:r>
              <a:rPr lang="en-US" dirty="0"/>
              <a:t>overtook </a:t>
            </a:r>
            <a:r>
              <a:rPr lang="en-US" dirty="0">
                <a:solidFill>
                  <a:srgbClr val="0070C0"/>
                </a:solidFill>
              </a:rPr>
              <a:t>China</a:t>
            </a:r>
            <a:r>
              <a:rPr lang="en-US" dirty="0"/>
              <a:t> (the leading Asian economy) </a:t>
            </a:r>
            <a:r>
              <a:rPr lang="tr-TR" dirty="0"/>
              <a:t>                                                                          </a:t>
            </a:r>
            <a:r>
              <a:rPr lang="en-US" dirty="0"/>
              <a:t>in </a:t>
            </a:r>
            <a:r>
              <a:rPr lang="en-US" dirty="0">
                <a:solidFill>
                  <a:srgbClr val="0070C0"/>
                </a:solidFill>
              </a:rPr>
              <a:t>per capita performance </a:t>
            </a:r>
            <a:r>
              <a:rPr lang="en-US" dirty="0"/>
              <a:t>in </a:t>
            </a:r>
            <a:r>
              <a:rPr lang="en-US" dirty="0">
                <a:solidFill>
                  <a:srgbClr val="0070C0"/>
                </a:solidFill>
              </a:rPr>
              <a:t>the</a:t>
            </a:r>
            <a:r>
              <a:rPr lang="en-US" dirty="0"/>
              <a:t> </a:t>
            </a:r>
            <a:r>
              <a:rPr lang="en-US" dirty="0">
                <a:solidFill>
                  <a:srgbClr val="0070C0"/>
                </a:solidFill>
              </a:rPr>
              <a:t>14</a:t>
            </a:r>
            <a:r>
              <a:rPr lang="en-US" baseline="30000" dirty="0">
                <a:solidFill>
                  <a:srgbClr val="0070C0"/>
                </a:solidFill>
              </a:rPr>
              <a:t>th</a:t>
            </a:r>
            <a:r>
              <a:rPr lang="en-US" dirty="0">
                <a:solidFill>
                  <a:srgbClr val="0070C0"/>
                </a:solidFill>
              </a:rPr>
              <a:t> century</a:t>
            </a:r>
            <a:r>
              <a:rPr lang="en-US" dirty="0"/>
              <a:t>. </a:t>
            </a:r>
            <a:endParaRPr lang="tr-TR" dirty="0"/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Thereafter</a:t>
            </a:r>
            <a:r>
              <a:rPr lang="tr-TR" dirty="0"/>
              <a:t>,</a:t>
            </a:r>
            <a:r>
              <a:rPr lang="en-US" dirty="0"/>
              <a:t> </a:t>
            </a:r>
            <a:r>
              <a:rPr lang="tr-TR" dirty="0"/>
              <a:t>                            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Chinese and most of the other Asian </a:t>
            </a:r>
            <a:r>
              <a:rPr lang="en-US" dirty="0"/>
              <a:t>economies were stagnant </a:t>
            </a:r>
            <a:r>
              <a:rPr lang="tr-TR" dirty="0"/>
              <a:t>                                              </a:t>
            </a:r>
            <a:r>
              <a:rPr lang="en-US" dirty="0"/>
              <a:t>until </a:t>
            </a:r>
            <a:r>
              <a:rPr lang="en-US" dirty="0">
                <a:solidFill>
                  <a:srgbClr val="0070C0"/>
                </a:solidFill>
              </a:rPr>
              <a:t>the second half of the 20</a:t>
            </a:r>
            <a:r>
              <a:rPr lang="en-US" baseline="30000" dirty="0">
                <a:solidFill>
                  <a:srgbClr val="0070C0"/>
                </a:solidFill>
              </a:rPr>
              <a:t>th</a:t>
            </a:r>
            <a:r>
              <a:rPr lang="en-US" dirty="0">
                <a:solidFill>
                  <a:srgbClr val="0070C0"/>
                </a:solidFill>
              </a:rPr>
              <a:t> century.</a:t>
            </a:r>
            <a:endParaRPr lang="tr-TR" dirty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38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83403427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080120"/>
          </a:xfrm>
        </p:spPr>
        <p:txBody>
          <a:bodyPr>
            <a:normAutofit fontScale="90000"/>
          </a:bodyPr>
          <a:lstStyle/>
          <a:p>
            <a:pPr lvl="0"/>
            <a:br>
              <a:rPr lang="tr-TR" b="1" dirty="0"/>
            </a:br>
            <a:r>
              <a:rPr lang="en-US" b="1" dirty="0"/>
              <a:t>GDP Growth</a:t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445224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</a:pPr>
            <a:r>
              <a:rPr lang="en-US" dirty="0"/>
              <a:t>The stagnation in China was </a:t>
            </a:r>
            <a:r>
              <a:rPr lang="tr-TR" dirty="0"/>
              <a:t>                         </a:t>
            </a:r>
            <a:r>
              <a:rPr lang="en-US" dirty="0">
                <a:solidFill>
                  <a:srgbClr val="0070C0"/>
                </a:solidFill>
              </a:rPr>
              <a:t>initially due to indigenous factors</a:t>
            </a:r>
            <a:r>
              <a:rPr lang="en-US" dirty="0"/>
              <a:t>, </a:t>
            </a:r>
            <a:endParaRPr lang="tr-TR" dirty="0"/>
          </a:p>
          <a:p>
            <a:pPr marL="360363" indent="0">
              <a:spcBef>
                <a:spcPts val="0"/>
              </a:spcBef>
              <a:buNone/>
            </a:pPr>
            <a:r>
              <a:rPr lang="en-US" dirty="0"/>
              <a:t>and then </a:t>
            </a:r>
            <a:r>
              <a:rPr lang="en-US" dirty="0">
                <a:solidFill>
                  <a:srgbClr val="0070C0"/>
                </a:solidFill>
              </a:rPr>
              <a:t>reinforced by colonial exploitation</a:t>
            </a:r>
            <a:endParaRPr lang="tr-TR" dirty="0">
              <a:solidFill>
                <a:srgbClr val="0070C0"/>
              </a:solidFill>
            </a:endParaRPr>
          </a:p>
          <a:p>
            <a:pPr marL="360363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dirty="0"/>
              <a:t>which derived from </a:t>
            </a:r>
            <a:r>
              <a:rPr lang="en-US" dirty="0">
                <a:solidFill>
                  <a:srgbClr val="0070C0"/>
                </a:solidFill>
              </a:rPr>
              <a:t>Western hegemony. </a:t>
            </a:r>
            <a:endParaRPr lang="tr-TR" dirty="0">
              <a:solidFill>
                <a:srgbClr val="0070C0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>
                <a:solidFill>
                  <a:srgbClr val="0070C0"/>
                </a:solidFill>
              </a:rPr>
              <a:t>Japanese economy was more dynamic </a:t>
            </a:r>
            <a:r>
              <a:rPr lang="tr-TR" dirty="0">
                <a:solidFill>
                  <a:srgbClr val="0070C0"/>
                </a:solidFill>
              </a:rPr>
              <a:t>                   </a:t>
            </a:r>
            <a:r>
              <a:rPr lang="en-US" dirty="0"/>
              <a:t>than other Asian economies</a:t>
            </a:r>
            <a:r>
              <a:rPr lang="tr-TR" dirty="0"/>
              <a:t>.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Japan caught up with and overtook China </a:t>
            </a:r>
            <a:r>
              <a:rPr lang="tr-TR" dirty="0"/>
              <a:t>                   </a:t>
            </a:r>
            <a:r>
              <a:rPr lang="en-US" dirty="0"/>
              <a:t>in PCI by the first half of the 19th century.</a:t>
            </a:r>
            <a:endParaRPr lang="en-US" dirty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39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748284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tr-TR" b="1" dirty="0"/>
            </a:br>
            <a:r>
              <a:rPr lang="en-US" b="1" dirty="0"/>
              <a:t>A SIMPLE PICTURE </a:t>
            </a:r>
            <a:br>
              <a:rPr lang="tr-TR" b="1" dirty="0"/>
            </a:br>
            <a:r>
              <a:rPr lang="en-US" b="1" dirty="0"/>
              <a:t>OF THE WORLD ECONOMY</a:t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5013176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>
                <a:solidFill>
                  <a:srgbClr val="0070C0"/>
                </a:solidFill>
              </a:rPr>
              <a:t>The world income and trade are distributed unevenly </a:t>
            </a:r>
            <a:r>
              <a:rPr lang="en-US" dirty="0"/>
              <a:t>among different country groups. </a:t>
            </a:r>
            <a:endParaRPr lang="tr-TR" dirty="0"/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The share of </a:t>
            </a:r>
            <a:r>
              <a:rPr lang="en-US" dirty="0">
                <a:solidFill>
                  <a:srgbClr val="0070C0"/>
                </a:solidFill>
              </a:rPr>
              <a:t>high-income countries</a:t>
            </a:r>
            <a:r>
              <a:rPr lang="tr-TR" dirty="0">
                <a:solidFill>
                  <a:srgbClr val="0070C0"/>
                </a:solidFill>
              </a:rPr>
              <a:t>:</a:t>
            </a:r>
            <a:endParaRPr lang="en-US" dirty="0"/>
          </a:p>
          <a:p>
            <a:pPr lvl="1">
              <a:spcBef>
                <a:spcPts val="0"/>
              </a:spcBef>
              <a:spcAft>
                <a:spcPts val="1200"/>
              </a:spcAft>
            </a:pPr>
            <a:r>
              <a:rPr lang="en-US" sz="3200" dirty="0"/>
              <a:t>only </a:t>
            </a:r>
            <a:r>
              <a:rPr lang="en-US" sz="3200" dirty="0">
                <a:solidFill>
                  <a:srgbClr val="0070C0"/>
                </a:solidFill>
              </a:rPr>
              <a:t>1</a:t>
            </a:r>
            <a:r>
              <a:rPr lang="tr-TR" sz="3200" dirty="0">
                <a:solidFill>
                  <a:srgbClr val="0070C0"/>
                </a:solidFill>
              </a:rPr>
              <a:t>5.7</a:t>
            </a:r>
            <a:r>
              <a:rPr lang="en-US" sz="3200" dirty="0">
                <a:solidFill>
                  <a:srgbClr val="0070C0"/>
                </a:solidFill>
              </a:rPr>
              <a:t>% </a:t>
            </a:r>
            <a:r>
              <a:rPr lang="en-US" sz="3200" dirty="0"/>
              <a:t>in the world </a:t>
            </a:r>
            <a:r>
              <a:rPr lang="en-US" sz="3200" dirty="0">
                <a:solidFill>
                  <a:srgbClr val="0070C0"/>
                </a:solidFill>
              </a:rPr>
              <a:t>population</a:t>
            </a:r>
            <a:r>
              <a:rPr lang="en-US" sz="3200" dirty="0"/>
              <a:t>, </a:t>
            </a:r>
          </a:p>
          <a:p>
            <a:pPr lvl="1">
              <a:spcBef>
                <a:spcPts val="0"/>
              </a:spcBef>
              <a:spcAft>
                <a:spcPts val="1200"/>
              </a:spcAft>
            </a:pPr>
            <a:r>
              <a:rPr lang="tr-TR" sz="3200" dirty="0">
                <a:solidFill>
                  <a:srgbClr val="0070C0"/>
                </a:solidFill>
              </a:rPr>
              <a:t> </a:t>
            </a:r>
            <a:r>
              <a:rPr lang="tr-TR" sz="3200" dirty="0"/>
              <a:t>but </a:t>
            </a:r>
            <a:r>
              <a:rPr lang="tr-TR" sz="3200" dirty="0">
                <a:solidFill>
                  <a:srgbClr val="0070C0"/>
                </a:solidFill>
              </a:rPr>
              <a:t> </a:t>
            </a:r>
            <a:r>
              <a:rPr lang="en-US" sz="3200" dirty="0">
                <a:solidFill>
                  <a:srgbClr val="0070C0"/>
                </a:solidFill>
              </a:rPr>
              <a:t>6</a:t>
            </a:r>
            <a:r>
              <a:rPr lang="tr-TR" sz="3200" dirty="0">
                <a:solidFill>
                  <a:srgbClr val="0070C0"/>
                </a:solidFill>
              </a:rPr>
              <a:t>3.0</a:t>
            </a:r>
            <a:r>
              <a:rPr lang="en-US" sz="3200" dirty="0">
                <a:solidFill>
                  <a:srgbClr val="0070C0"/>
                </a:solidFill>
              </a:rPr>
              <a:t>% </a:t>
            </a:r>
            <a:r>
              <a:rPr lang="en-US" sz="3200" dirty="0"/>
              <a:t>in the world </a:t>
            </a:r>
            <a:r>
              <a:rPr lang="en-US" sz="3200" dirty="0">
                <a:solidFill>
                  <a:srgbClr val="0070C0"/>
                </a:solidFill>
              </a:rPr>
              <a:t>output</a:t>
            </a:r>
            <a:r>
              <a:rPr lang="en-US" sz="3200" dirty="0"/>
              <a:t>.  </a:t>
            </a:r>
          </a:p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9323314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br>
              <a:rPr lang="tr-TR" b="1" dirty="0"/>
            </a:br>
            <a:r>
              <a:rPr lang="en-US" b="1" dirty="0"/>
              <a:t>GDP Growth</a:t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>
                <a:solidFill>
                  <a:srgbClr val="0070C0"/>
                </a:solidFill>
              </a:rPr>
              <a:t>West European appropriation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</a:t>
            </a:r>
            <a:r>
              <a:rPr lang="en-US" dirty="0"/>
              <a:t>of </a:t>
            </a:r>
            <a:r>
              <a:rPr lang="en-US" dirty="0">
                <a:solidFill>
                  <a:srgbClr val="0070C0"/>
                </a:solidFill>
              </a:rPr>
              <a:t>the natural resources of North America</a:t>
            </a:r>
            <a:r>
              <a:rPr lang="en-US" dirty="0"/>
              <a:t>, </a:t>
            </a:r>
            <a:r>
              <a:rPr lang="tr-TR" dirty="0"/>
              <a:t>                          </a:t>
            </a:r>
            <a:r>
              <a:rPr lang="en-US" dirty="0"/>
              <a:t>and  </a:t>
            </a:r>
            <a:r>
              <a:rPr lang="en-US" dirty="0">
                <a:solidFill>
                  <a:srgbClr val="0070C0"/>
                </a:solidFill>
              </a:rPr>
              <a:t>introduction of European settlers, technology and organization</a:t>
            </a:r>
            <a:r>
              <a:rPr lang="en-US" dirty="0"/>
              <a:t> </a:t>
            </a:r>
            <a:r>
              <a:rPr lang="tr-TR" dirty="0"/>
              <a:t>                                          </a:t>
            </a:r>
            <a:r>
              <a:rPr lang="en-US" dirty="0"/>
              <a:t>added </a:t>
            </a:r>
            <a:r>
              <a:rPr lang="en-US" dirty="0">
                <a:solidFill>
                  <a:srgbClr val="0070C0"/>
                </a:solidFill>
              </a:rPr>
              <a:t>a substantial new dimension </a:t>
            </a:r>
            <a:r>
              <a:rPr lang="tr-TR" dirty="0">
                <a:solidFill>
                  <a:srgbClr val="0070C0"/>
                </a:solidFill>
              </a:rPr>
              <a:t>                                  </a:t>
            </a:r>
            <a:r>
              <a:rPr lang="en-US" dirty="0"/>
              <a:t>to </a:t>
            </a:r>
            <a:r>
              <a:rPr lang="en-US" dirty="0">
                <a:solidFill>
                  <a:srgbClr val="0070C0"/>
                </a:solidFill>
              </a:rPr>
              <a:t>Western economic ascension</a:t>
            </a:r>
            <a:r>
              <a:rPr lang="en-US" dirty="0"/>
              <a:t> </a:t>
            </a:r>
            <a:r>
              <a:rPr lang="tr-TR" dirty="0"/>
              <a:t>                                       </a:t>
            </a:r>
            <a:r>
              <a:rPr lang="en-US" dirty="0"/>
              <a:t>from the 18</a:t>
            </a:r>
            <a:r>
              <a:rPr lang="en-US" baseline="30000" dirty="0"/>
              <a:t>th</a:t>
            </a:r>
            <a:r>
              <a:rPr lang="en-US" dirty="0"/>
              <a:t> century onwards. </a:t>
            </a:r>
            <a:endParaRPr lang="tr-TR" dirty="0"/>
          </a:p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40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83403427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aşlık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83362"/>
          </a:xfrm>
        </p:spPr>
        <p:txBody>
          <a:bodyPr>
            <a:normAutofit/>
          </a:bodyPr>
          <a:lstStyle/>
          <a:p>
            <a:r>
              <a:rPr lang="en-US" b="1" dirty="0"/>
              <a:t>Per Capita Income (PCI)</a:t>
            </a:r>
            <a:br>
              <a:rPr lang="tr-TR" dirty="0"/>
            </a:b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41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90030107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br>
              <a:rPr lang="tr-TR" b="1" dirty="0"/>
            </a:br>
            <a:r>
              <a:rPr lang="en-US" b="1" dirty="0"/>
              <a:t>Per Capita Income (PCI)</a:t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>
                <a:solidFill>
                  <a:srgbClr val="0070C0"/>
                </a:solidFill>
              </a:rPr>
              <a:t>PCI is total income divided by total population. </a:t>
            </a:r>
            <a:endParaRPr lang="tr-TR" dirty="0">
              <a:solidFill>
                <a:srgbClr val="0070C0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Therefore, it is changing depending on these two variables. </a:t>
            </a:r>
            <a:endParaRPr lang="tr-TR" dirty="0"/>
          </a:p>
          <a:p>
            <a:pPr>
              <a:spcBef>
                <a:spcPts val="1200"/>
              </a:spcBef>
              <a:spcAft>
                <a:spcPts val="1200"/>
              </a:spcAft>
            </a:pP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42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15881510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br>
              <a:rPr lang="tr-TR" b="1" dirty="0"/>
            </a:br>
            <a:r>
              <a:rPr lang="en-US" b="1" dirty="0"/>
              <a:t>Per Capita Income (PCI)</a:t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Figure 1.</a:t>
            </a:r>
            <a:r>
              <a:rPr lang="tr-TR" dirty="0"/>
              <a:t>2</a:t>
            </a:r>
            <a:r>
              <a:rPr lang="en-US" dirty="0"/>
              <a:t> is prepared to explain </a:t>
            </a:r>
            <a:r>
              <a:rPr lang="en-US" dirty="0">
                <a:solidFill>
                  <a:srgbClr val="0070C0"/>
                </a:solidFill>
              </a:rPr>
              <a:t>how the relative regional PCIs have changed since the year 1000. 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43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0748073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BB035B-CE46-4E67-99B3-01262D5BF7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323440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br>
              <a:rPr lang="tr-TR" sz="2800" b="1" dirty="0">
                <a:solidFill>
                  <a:srgbClr val="C00000"/>
                </a:solidFill>
              </a:rPr>
            </a:br>
            <a:r>
              <a:rPr lang="tr-TR" sz="2800" b="1" dirty="0">
                <a:solidFill>
                  <a:srgbClr val="C00000"/>
                </a:solidFill>
              </a:rPr>
              <a:t>Figure 1.2 </a:t>
            </a:r>
            <a:br>
              <a:rPr lang="tr-TR" sz="2800" b="1" dirty="0">
                <a:solidFill>
                  <a:srgbClr val="C00000"/>
                </a:solidFill>
              </a:rPr>
            </a:br>
            <a:r>
              <a:rPr lang="tr-TR" sz="2800" b="1" dirty="0">
                <a:solidFill>
                  <a:srgbClr val="C00000"/>
                </a:solidFill>
              </a:rPr>
              <a:t>Relative Per Capita Income </a:t>
            </a:r>
            <a:br>
              <a:rPr lang="tr-TR" sz="2800" b="1" dirty="0">
                <a:solidFill>
                  <a:srgbClr val="C00000"/>
                </a:solidFill>
              </a:rPr>
            </a:br>
            <a:r>
              <a:rPr lang="tr-TR" sz="2800" b="1" dirty="0">
                <a:solidFill>
                  <a:srgbClr val="C00000"/>
                </a:solidFill>
              </a:rPr>
              <a:t>(World average=100)</a:t>
            </a:r>
            <a:br>
              <a:rPr lang="tr-TR" sz="2800" b="1" dirty="0">
                <a:solidFill>
                  <a:srgbClr val="C00000"/>
                </a:solidFill>
              </a:rPr>
            </a:br>
            <a:endParaRPr lang="tr-TR" sz="2800" b="1" dirty="0">
              <a:solidFill>
                <a:srgbClr val="C00000"/>
              </a:solidFill>
            </a:endParaRP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44</a:t>
            </a:fld>
            <a:endParaRPr lang="tr-TR"/>
          </a:p>
        </p:txBody>
      </p:sp>
      <p:graphicFrame>
        <p:nvGraphicFramePr>
          <p:cNvPr id="5" name="Grafik 4">
            <a:extLst>
              <a:ext uri="{FF2B5EF4-FFF2-40B4-BE49-F238E27FC236}">
                <a16:creationId xmlns:a16="http://schemas.microsoft.com/office/drawing/2014/main" id="{39C33E6F-475A-46B6-8CD2-E1B42C10C8ED}"/>
              </a:ext>
            </a:extLst>
          </p:cNvPr>
          <p:cNvGraphicFramePr/>
          <p:nvPr/>
        </p:nvGraphicFramePr>
        <p:xfrm>
          <a:off x="0" y="1323440"/>
          <a:ext cx="9144000" cy="55345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15550121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 fontScale="90000"/>
          </a:bodyPr>
          <a:lstStyle/>
          <a:p>
            <a:pPr lvl="0"/>
            <a:br>
              <a:rPr lang="tr-TR" b="1" dirty="0"/>
            </a:br>
            <a:r>
              <a:rPr lang="en-US" b="1" dirty="0"/>
              <a:t>Per Capita Income (PCI)</a:t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517232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 dirty="0"/>
              <a:t>For each date, the average </a:t>
            </a:r>
            <a:r>
              <a:rPr lang="en-US" dirty="0">
                <a:solidFill>
                  <a:srgbClr val="0070C0"/>
                </a:solidFill>
              </a:rPr>
              <a:t>world PCI is accepted as 100 </a:t>
            </a:r>
            <a:r>
              <a:rPr lang="en-US" dirty="0"/>
              <a:t>and the relative PCI in other regions is calculated accordingly. </a:t>
            </a:r>
            <a:endParaRPr lang="tr-TR" dirty="0"/>
          </a:p>
          <a:p>
            <a:pPr>
              <a:spcAft>
                <a:spcPts val="600"/>
              </a:spcAft>
            </a:pPr>
            <a:r>
              <a:rPr lang="en-US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OptimaE-Regular"/>
              </a:rPr>
              <a:t>In 1000 </a:t>
            </a:r>
            <a:r>
              <a:rPr lang="en-US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OptimaE-Regular"/>
              </a:rPr>
              <a:t>the </a:t>
            </a:r>
            <a:r>
              <a:rPr lang="en-US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OptimaE-Regular"/>
              </a:rPr>
              <a:t>highest</a:t>
            </a:r>
            <a:r>
              <a:rPr lang="en-US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OptimaE-Regular"/>
              </a:rPr>
              <a:t> average PCI was in </a:t>
            </a:r>
            <a:r>
              <a:rPr lang="en-US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OptimaE-Regular"/>
              </a:rPr>
              <a:t>Asia,</a:t>
            </a:r>
            <a:r>
              <a:rPr lang="en-US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OptimaE-Regular"/>
              </a:rPr>
              <a:t> and it was 16 pp higher than L</a:t>
            </a:r>
            <a:r>
              <a:rPr lang="tr-TR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OptimaE-Regular"/>
              </a:rPr>
              <a:t>.</a:t>
            </a:r>
            <a:r>
              <a:rPr lang="en-US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OptimaE-Regular"/>
              </a:rPr>
              <a:t> America and Western Offshoots (104 versus 88). </a:t>
            </a:r>
            <a:endParaRPr lang="tr-TR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OptimaE-Regular"/>
            </a:endParaRPr>
          </a:p>
          <a:p>
            <a:pPr>
              <a:spcAft>
                <a:spcPts val="600"/>
              </a:spcAft>
            </a:pPr>
            <a:r>
              <a:rPr lang="en-US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OptimaE-Regular"/>
              </a:rPr>
              <a:t>In 1500 </a:t>
            </a:r>
            <a:r>
              <a:rPr lang="en-US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OptimaE-Regular"/>
              </a:rPr>
              <a:t>the </a:t>
            </a:r>
            <a:r>
              <a:rPr lang="en-US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OptimaE-Regular"/>
              </a:rPr>
              <a:t>highest</a:t>
            </a:r>
            <a:r>
              <a:rPr lang="en-US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OptimaE-Regular"/>
              </a:rPr>
              <a:t> average PCI was in </a:t>
            </a:r>
            <a:r>
              <a:rPr lang="en-US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OptimaE-Regular"/>
              </a:rPr>
              <a:t>W</a:t>
            </a:r>
            <a:r>
              <a:rPr lang="tr-TR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OptimaE-Regular"/>
              </a:rPr>
              <a:t>.</a:t>
            </a:r>
            <a:r>
              <a:rPr lang="en-US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OptimaE-Regular"/>
              </a:rPr>
              <a:t> Europe</a:t>
            </a:r>
            <a:r>
              <a:rPr lang="tr-TR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OptimaE-Regular"/>
              </a:rPr>
              <a:t>,</a:t>
            </a:r>
            <a:r>
              <a:rPr lang="en-US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OptimaE-Regular"/>
              </a:rPr>
              <a:t> and it was 65 pp higher than PCI in Western Offshoots (136 versus 71). </a:t>
            </a:r>
            <a:endParaRPr lang="tr-TR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45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34660101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br>
              <a:rPr lang="tr-TR" b="1" dirty="0"/>
            </a:br>
            <a:r>
              <a:rPr lang="en-US" b="1" dirty="0"/>
              <a:t>Per Capita Income (PCI)</a:t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OptimaE-Regular"/>
              </a:rPr>
              <a:t>The difference </a:t>
            </a:r>
            <a:r>
              <a:rPr lang="en-US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OptimaE-Regular"/>
              </a:rPr>
              <a:t>between the highest and the lowest </a:t>
            </a:r>
            <a:r>
              <a:rPr lang="en-US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OptimaE-Regular"/>
              </a:rPr>
              <a:t>continued to enlarge</a:t>
            </a:r>
            <a:r>
              <a:rPr lang="en-US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OptimaE-Regular"/>
              </a:rPr>
              <a:t>, </a:t>
            </a:r>
            <a:r>
              <a:rPr lang="tr-TR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OptimaE-Regular"/>
              </a:rPr>
              <a:t>                                         </a:t>
            </a:r>
            <a:r>
              <a:rPr lang="en-US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OptimaE-Regular"/>
              </a:rPr>
              <a:t>except </a:t>
            </a:r>
            <a:r>
              <a:rPr lang="en-US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OptimaE-Regular"/>
              </a:rPr>
              <a:t>the period between 1950 and 1970</a:t>
            </a:r>
            <a:r>
              <a:rPr lang="en-US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OptimaE-Regular"/>
              </a:rPr>
              <a:t>. </a:t>
            </a:r>
            <a:endParaRPr lang="tr-TR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OptimaE-Regular"/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OptimaE-Regular"/>
              </a:rPr>
              <a:t>It was </a:t>
            </a:r>
            <a:r>
              <a:rPr lang="en-US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OptimaE-Regular"/>
              </a:rPr>
              <a:t>118 pp in 1820 </a:t>
            </a:r>
            <a:r>
              <a:rPr lang="en-US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OptimaE-Regular"/>
              </a:rPr>
              <a:t>(181 versus 63), </a:t>
            </a:r>
            <a:r>
              <a:rPr lang="tr-TR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OptimaE-Regular"/>
              </a:rPr>
              <a:t>                                      </a:t>
            </a:r>
            <a:r>
              <a:rPr lang="en-US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OptimaE-Regular"/>
              </a:rPr>
              <a:t>301 pp in 1913 </a:t>
            </a:r>
            <a:r>
              <a:rPr lang="en-US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OptimaE-Regular"/>
              </a:rPr>
              <a:t>(343 versus 42), </a:t>
            </a:r>
            <a:r>
              <a:rPr lang="tr-TR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OptimaE-Regular"/>
              </a:rPr>
              <a:t>                                       </a:t>
            </a:r>
            <a:r>
              <a:rPr lang="en-US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OptimaE-Regular"/>
              </a:rPr>
              <a:t>405 pp in 1950 </a:t>
            </a:r>
            <a:r>
              <a:rPr lang="en-US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OptimaE-Regular"/>
              </a:rPr>
              <a:t>(439 versus 34) </a:t>
            </a:r>
            <a:r>
              <a:rPr lang="tr-TR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OptimaE-Regular"/>
              </a:rPr>
              <a:t>                                      </a:t>
            </a:r>
            <a:r>
              <a:rPr lang="en-US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OptimaE-Regular"/>
              </a:rPr>
              <a:t>and </a:t>
            </a:r>
            <a:r>
              <a:rPr lang="en-US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OptimaE-Regular"/>
              </a:rPr>
              <a:t>354 pp in 1970 </a:t>
            </a:r>
            <a:r>
              <a:rPr lang="en-US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OptimaE-Regular"/>
              </a:rPr>
              <a:t>(390 versus 36).</a:t>
            </a:r>
            <a:endParaRPr lang="tr-TR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OptimaE-Regular"/>
            </a:endParaRPr>
          </a:p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46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72003581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br>
              <a:rPr lang="tr-TR" b="1" dirty="0"/>
            </a:br>
            <a:r>
              <a:rPr lang="en-US" b="1" dirty="0"/>
              <a:t>Per Capita Income (PCI)</a:t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lnSpcReduction="10000"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The fall in the relative </a:t>
            </a:r>
            <a:r>
              <a:rPr lang="en-US" dirty="0">
                <a:solidFill>
                  <a:srgbClr val="0070C0"/>
                </a:solidFill>
              </a:rPr>
              <a:t>African PCI </a:t>
            </a:r>
            <a:r>
              <a:rPr lang="en-US" dirty="0"/>
              <a:t>make this pattern of change apparent. </a:t>
            </a:r>
            <a:endParaRPr lang="tr-TR" dirty="0"/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>
                <a:solidFill>
                  <a:srgbClr val="0070C0"/>
                </a:solidFill>
              </a:rPr>
              <a:t>African PCI </a:t>
            </a:r>
            <a:r>
              <a:rPr lang="en-US" dirty="0"/>
              <a:t>relative to the world average </a:t>
            </a:r>
            <a:r>
              <a:rPr lang="tr-TR" dirty="0"/>
              <a:t>                 </a:t>
            </a:r>
            <a:r>
              <a:rPr lang="en-US" dirty="0">
                <a:solidFill>
                  <a:srgbClr val="0070C0"/>
                </a:solidFill>
              </a:rPr>
              <a:t>was 94% in the year 1000 and 63% in 1820. </a:t>
            </a:r>
            <a:endParaRPr lang="tr-TR" dirty="0">
              <a:solidFill>
                <a:srgbClr val="0070C0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In fact, </a:t>
            </a:r>
            <a:r>
              <a:rPr lang="en-US" dirty="0">
                <a:solidFill>
                  <a:srgbClr val="0070C0"/>
                </a:solidFill>
              </a:rPr>
              <a:t>African PCI was lower in 1820 </a:t>
            </a:r>
            <a:r>
              <a:rPr lang="tr-TR" dirty="0">
                <a:solidFill>
                  <a:srgbClr val="0070C0"/>
                </a:solidFill>
              </a:rPr>
              <a:t>                          </a:t>
            </a:r>
            <a:r>
              <a:rPr lang="en-US" dirty="0"/>
              <a:t>than</a:t>
            </a:r>
            <a:r>
              <a:rPr lang="en-US" dirty="0">
                <a:solidFill>
                  <a:srgbClr val="0070C0"/>
                </a:solidFill>
              </a:rPr>
              <a:t> in the first century</a:t>
            </a:r>
            <a:r>
              <a:rPr lang="en-US" dirty="0"/>
              <a:t>. </a:t>
            </a:r>
            <a:endParaRPr lang="tr-TR" dirty="0"/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After 1820, there has been slower advance than in all other regions, and it was </a:t>
            </a:r>
            <a:r>
              <a:rPr lang="en-US" dirty="0">
                <a:solidFill>
                  <a:srgbClr val="0070C0"/>
                </a:solidFill>
              </a:rPr>
              <a:t>only 36% of the world average in 1970.  </a:t>
            </a:r>
            <a:endParaRPr lang="tr-TR" dirty="0">
              <a:solidFill>
                <a:srgbClr val="0070C0"/>
              </a:solidFill>
            </a:endParaRPr>
          </a:p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47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0326491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br>
              <a:rPr lang="tr-TR" b="1" dirty="0"/>
            </a:br>
            <a:r>
              <a:rPr lang="en-US" b="1" dirty="0"/>
              <a:t>Per Capita Income (PCI)</a:t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US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PCI in </a:t>
            </a:r>
            <a:r>
              <a:rPr lang="en-US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Western Europe </a:t>
            </a:r>
            <a:r>
              <a:rPr lang="en-US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lang="en-US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Western Offshoots </a:t>
            </a:r>
            <a:r>
              <a:rPr lang="en-US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were also </a:t>
            </a:r>
            <a:r>
              <a:rPr lang="en-US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lower than world average in 1000.</a:t>
            </a:r>
            <a:endParaRPr lang="tr-TR" dirty="0">
              <a:solidFill>
                <a:srgbClr val="0070C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US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OptimaE-Regular"/>
              </a:rPr>
              <a:t>West European PCI </a:t>
            </a:r>
            <a:r>
              <a:rPr lang="en-US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OptimaE-Regular"/>
              </a:rPr>
              <a:t>was </a:t>
            </a:r>
            <a:r>
              <a:rPr lang="en-US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OptimaE-Regular"/>
              </a:rPr>
              <a:t>below</a:t>
            </a:r>
            <a:r>
              <a:rPr lang="en-US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OptimaE-Regular"/>
              </a:rPr>
              <a:t> that in </a:t>
            </a:r>
            <a:r>
              <a:rPr lang="en-US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OptimaE-Regular"/>
              </a:rPr>
              <a:t>China, India</a:t>
            </a:r>
            <a:r>
              <a:rPr lang="en-US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OptimaE-Regular"/>
              </a:rPr>
              <a:t>, and other parts of East and West Asia.</a:t>
            </a:r>
            <a:endParaRPr lang="tr-TR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48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38641845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br>
              <a:rPr lang="tr-TR" b="1" dirty="0"/>
            </a:br>
            <a:r>
              <a:rPr lang="en-US" b="1" dirty="0"/>
              <a:t>Per Capita Income (PCI)</a:t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>
                <a:solidFill>
                  <a:srgbClr val="0070C0"/>
                </a:solidFill>
              </a:rPr>
              <a:t>Divergence in the productive capacities of countries </a:t>
            </a:r>
            <a:r>
              <a:rPr lang="en-US" dirty="0"/>
              <a:t>had important repercussions </a:t>
            </a:r>
            <a:r>
              <a:rPr lang="tr-TR" dirty="0"/>
              <a:t>                            </a:t>
            </a:r>
            <a:r>
              <a:rPr lang="en-US" dirty="0"/>
              <a:t>on </a:t>
            </a:r>
            <a:r>
              <a:rPr lang="en-US" dirty="0">
                <a:solidFill>
                  <a:srgbClr val="0070C0"/>
                </a:solidFill>
              </a:rPr>
              <a:t>the international balance of power</a:t>
            </a:r>
            <a:r>
              <a:rPr lang="tr-TR" dirty="0"/>
              <a:t>.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While the economic, politic</a:t>
            </a:r>
            <a:r>
              <a:rPr lang="tr-TR" dirty="0"/>
              <a:t>,</a:t>
            </a:r>
            <a:r>
              <a:rPr lang="en-US" dirty="0"/>
              <a:t> and military power of </a:t>
            </a:r>
            <a:r>
              <a:rPr lang="en-US" dirty="0">
                <a:solidFill>
                  <a:srgbClr val="0070C0"/>
                </a:solidFill>
              </a:rPr>
              <a:t>industrialized countries </a:t>
            </a:r>
            <a:r>
              <a:rPr lang="en-US" dirty="0"/>
              <a:t>was increasing, </a:t>
            </a:r>
            <a:r>
              <a:rPr lang="tr-TR" dirty="0"/>
              <a:t>               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the relative position of other countries deteriorated. </a:t>
            </a:r>
            <a:endParaRPr lang="tr-TR" dirty="0">
              <a:solidFill>
                <a:srgbClr val="0070C0"/>
              </a:solidFill>
            </a:endParaRP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49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03264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AA4798BC-C065-48F6-9A22-976299C830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1"/>
            <a:ext cx="9144000" cy="2060847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br>
              <a:rPr lang="tr-TR" dirty="0"/>
            </a:br>
            <a:r>
              <a:rPr lang="en-US" sz="3600" b="1" dirty="0">
                <a:solidFill>
                  <a:srgbClr val="C00000"/>
                </a:solidFill>
              </a:rPr>
              <a:t>Table 1</a:t>
            </a:r>
            <a:r>
              <a:rPr lang="tr-TR" sz="3600" b="1" dirty="0">
                <a:solidFill>
                  <a:srgbClr val="C00000"/>
                </a:solidFill>
              </a:rPr>
              <a:t>.</a:t>
            </a:r>
            <a:r>
              <a:rPr lang="en-US" sz="3600" b="1" dirty="0">
                <a:solidFill>
                  <a:srgbClr val="C00000"/>
                </a:solidFill>
              </a:rPr>
              <a:t>1 </a:t>
            </a:r>
            <a:br>
              <a:rPr lang="tr-TR" sz="3600" b="1" dirty="0">
                <a:solidFill>
                  <a:srgbClr val="C00000"/>
                </a:solidFill>
              </a:rPr>
            </a:br>
            <a:r>
              <a:rPr lang="en-US" sz="3600" b="1" dirty="0">
                <a:solidFill>
                  <a:srgbClr val="C00000"/>
                </a:solidFill>
              </a:rPr>
              <a:t>Distribution of World Population and Output, </a:t>
            </a:r>
            <a:br>
              <a:rPr lang="tr-TR" sz="3600" b="1" dirty="0">
                <a:solidFill>
                  <a:srgbClr val="C00000"/>
                </a:solidFill>
              </a:rPr>
            </a:br>
            <a:r>
              <a:rPr lang="en-US" sz="3600" b="1" dirty="0">
                <a:solidFill>
                  <a:srgbClr val="C00000"/>
                </a:solidFill>
              </a:rPr>
              <a:t>20</a:t>
            </a:r>
            <a:r>
              <a:rPr lang="tr-TR" sz="3600" b="1" dirty="0">
                <a:solidFill>
                  <a:srgbClr val="C00000"/>
                </a:solidFill>
              </a:rPr>
              <a:t>22</a:t>
            </a:r>
            <a:r>
              <a:rPr lang="en-US" sz="3600" b="1" dirty="0">
                <a:solidFill>
                  <a:srgbClr val="C00000"/>
                </a:solidFill>
              </a:rPr>
              <a:t> (</a:t>
            </a:r>
            <a:r>
              <a:rPr lang="en-US" sz="3600" b="1" dirty="0">
                <a:solidFill>
                  <a:srgbClr val="00B0F0"/>
                </a:solidFill>
              </a:rPr>
              <a:t>Atlas Method</a:t>
            </a:r>
            <a:r>
              <a:rPr lang="en-US" sz="3600" b="1" dirty="0">
                <a:solidFill>
                  <a:srgbClr val="C00000"/>
                </a:solidFill>
              </a:rPr>
              <a:t>)</a:t>
            </a:r>
            <a:br>
              <a:rPr lang="en-US" sz="3600" b="1" dirty="0">
                <a:solidFill>
                  <a:srgbClr val="C00000"/>
                </a:solidFill>
              </a:rPr>
            </a:br>
            <a:endParaRPr lang="tr-TR" sz="3600" b="1" dirty="0">
              <a:solidFill>
                <a:srgbClr val="C00000"/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5</a:t>
            </a:fld>
            <a:endParaRPr lang="tr-TR"/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56DC1DEC-176D-D048-4CA1-2B92CF297EB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4246347"/>
              </p:ext>
            </p:extLst>
          </p:nvPr>
        </p:nvGraphicFramePr>
        <p:xfrm>
          <a:off x="0" y="2060846"/>
          <a:ext cx="9144000" cy="4797152"/>
        </p:xfrm>
        <a:graphic>
          <a:graphicData uri="http://schemas.openxmlformats.org/drawingml/2006/table">
            <a:tbl>
              <a:tblPr firstRow="1" firstCol="1" bandRow="1"/>
              <a:tblGrid>
                <a:gridCol w="2634748">
                  <a:extLst>
                    <a:ext uri="{9D8B030D-6E8A-4147-A177-3AD203B41FA5}">
                      <a16:colId xmlns:a16="http://schemas.microsoft.com/office/drawing/2014/main" val="4136207047"/>
                    </a:ext>
                  </a:extLst>
                </a:gridCol>
                <a:gridCol w="2169022">
                  <a:extLst>
                    <a:ext uri="{9D8B030D-6E8A-4147-A177-3AD203B41FA5}">
                      <a16:colId xmlns:a16="http://schemas.microsoft.com/office/drawing/2014/main" val="1795365077"/>
                    </a:ext>
                  </a:extLst>
                </a:gridCol>
                <a:gridCol w="2170115">
                  <a:extLst>
                    <a:ext uri="{9D8B030D-6E8A-4147-A177-3AD203B41FA5}">
                      <a16:colId xmlns:a16="http://schemas.microsoft.com/office/drawing/2014/main" val="1926837337"/>
                    </a:ext>
                  </a:extLst>
                </a:gridCol>
                <a:gridCol w="2170115">
                  <a:extLst>
                    <a:ext uri="{9D8B030D-6E8A-4147-A177-3AD203B41FA5}">
                      <a16:colId xmlns:a16="http://schemas.microsoft.com/office/drawing/2014/main" val="2828001359"/>
                    </a:ext>
                  </a:extLst>
                </a:gridCol>
              </a:tblGrid>
              <a:tr h="170685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Economies</a:t>
                      </a:r>
                      <a:r>
                        <a:rPr lang="en-US" sz="2000" b="1" baseline="30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*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 b="1" noProof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Gross National Income (GNI)</a:t>
                      </a:r>
                      <a:endParaRPr lang="en-US" sz="2000" noProof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 b="1" noProof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(Billion $)</a:t>
                      </a:r>
                      <a:endParaRPr lang="en-US" sz="2000" noProof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Population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(millions)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GNI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Per Capita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4239427"/>
                  </a:ext>
                </a:extLst>
              </a:tr>
              <a:tr h="61806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Low Income 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507</a:t>
                      </a:r>
                      <a:endParaRPr lang="tr-TR" sz="20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704</a:t>
                      </a:r>
                      <a:endParaRPr lang="tr-TR" sz="20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721</a:t>
                      </a:r>
                      <a:endParaRPr lang="tr-TR" sz="20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2840718"/>
                  </a:ext>
                </a:extLst>
              </a:tr>
              <a:tr h="61806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Lower Middle Income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8,031</a:t>
                      </a:r>
                      <a:endParaRPr lang="tr-TR" sz="20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3,190</a:t>
                      </a:r>
                      <a:endParaRPr lang="tr-TR" sz="20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2,517</a:t>
                      </a:r>
                      <a:endParaRPr lang="tr-TR" sz="20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67008110"/>
                  </a:ext>
                </a:extLst>
              </a:tr>
              <a:tr h="61806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Upper Middle Income  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29,317</a:t>
                      </a:r>
                      <a:endParaRPr lang="tr-TR" sz="20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2,784</a:t>
                      </a:r>
                      <a:endParaRPr lang="tr-TR" sz="20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10,530</a:t>
                      </a:r>
                      <a:endParaRPr lang="tr-TR" sz="20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6632625"/>
                  </a:ext>
                </a:extLst>
              </a:tr>
              <a:tr h="61806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High Income 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63,598</a:t>
                      </a:r>
                      <a:endParaRPr lang="tr-TR" sz="20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1,245</a:t>
                      </a:r>
                      <a:endParaRPr lang="tr-TR" sz="20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51,087</a:t>
                      </a:r>
                      <a:endParaRPr lang="tr-TR" sz="20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50802507"/>
                  </a:ext>
                </a:extLst>
              </a:tr>
              <a:tr h="61806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WORLD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101,003</a:t>
                      </a:r>
                      <a:endParaRPr lang="tr-TR" sz="20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7,951</a:t>
                      </a:r>
                      <a:endParaRPr lang="tr-TR" sz="20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12,804</a:t>
                      </a:r>
                      <a:endParaRPr lang="tr-TR" sz="20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934789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93233143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br>
              <a:rPr lang="tr-TR" b="1" dirty="0"/>
            </a:br>
            <a:r>
              <a:rPr lang="en-US" b="1" dirty="0"/>
              <a:t>Per Capita Income (PCI)</a:t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This, in turn, </a:t>
            </a:r>
            <a:r>
              <a:rPr lang="en-US" dirty="0">
                <a:solidFill>
                  <a:srgbClr val="0070C0"/>
                </a:solidFill>
              </a:rPr>
              <a:t>increased the gap</a:t>
            </a:r>
            <a:r>
              <a:rPr lang="tr-TR" dirty="0">
                <a:solidFill>
                  <a:srgbClr val="0070C0"/>
                </a:solidFill>
              </a:rPr>
              <a:t>             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/>
              <a:t>between</a:t>
            </a:r>
            <a:r>
              <a:rPr lang="en-US" dirty="0">
                <a:solidFill>
                  <a:srgbClr val="0070C0"/>
                </a:solidFill>
              </a:rPr>
              <a:t> industrial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                     </a:t>
            </a:r>
            <a:r>
              <a:rPr lang="en-US" dirty="0"/>
              <a:t>and</a:t>
            </a:r>
            <a:r>
              <a:rPr lang="en-US" dirty="0">
                <a:solidFill>
                  <a:srgbClr val="0070C0"/>
                </a:solidFill>
              </a:rPr>
              <a:t> pre-industrial countries. </a:t>
            </a:r>
            <a:endParaRPr lang="tr-TR" dirty="0">
              <a:solidFill>
                <a:srgbClr val="0070C0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>
                <a:solidFill>
                  <a:srgbClr val="0070C0"/>
                </a:solidFill>
              </a:rPr>
              <a:t>Divergence between countries deepened further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                                   </a:t>
            </a:r>
            <a:r>
              <a:rPr lang="en-US" dirty="0"/>
              <a:t>during</a:t>
            </a:r>
            <a:r>
              <a:rPr lang="en-US" dirty="0">
                <a:solidFill>
                  <a:srgbClr val="0070C0"/>
                </a:solidFill>
              </a:rPr>
              <a:t> the 19</a:t>
            </a:r>
            <a:r>
              <a:rPr lang="en-US" baseline="30000" dirty="0">
                <a:solidFill>
                  <a:srgbClr val="0070C0"/>
                </a:solidFill>
              </a:rPr>
              <a:t>th</a:t>
            </a:r>
            <a:r>
              <a:rPr lang="en-US" dirty="0">
                <a:solidFill>
                  <a:srgbClr val="0070C0"/>
                </a:solidFill>
              </a:rPr>
              <a:t> and 20</a:t>
            </a:r>
            <a:r>
              <a:rPr lang="en-US" baseline="30000" dirty="0">
                <a:solidFill>
                  <a:srgbClr val="0070C0"/>
                </a:solidFill>
              </a:rPr>
              <a:t>th</a:t>
            </a:r>
            <a:r>
              <a:rPr lang="en-US" dirty="0">
                <a:solidFill>
                  <a:srgbClr val="0070C0"/>
                </a:solidFill>
              </a:rPr>
              <a:t> centuries. </a:t>
            </a:r>
            <a:endParaRPr lang="tr-TR" dirty="0">
              <a:solidFill>
                <a:srgbClr val="0070C0"/>
              </a:solidFill>
            </a:endParaRP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50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11228384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aşlık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83362"/>
          </a:xfrm>
        </p:spPr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en-US" sz="4400" b="1" dirty="0">
                <a:latin typeface="+mj-lt"/>
              </a:rPr>
              <a:t>WHY HAVE </a:t>
            </a:r>
            <a:br>
              <a:rPr lang="tr-TR" sz="4400" b="1" dirty="0">
                <a:latin typeface="+mj-lt"/>
              </a:rPr>
            </a:br>
            <a:r>
              <a:rPr lang="en-US" sz="4400" b="1" dirty="0">
                <a:latin typeface="+mj-lt"/>
              </a:rPr>
              <a:t>ECONOMIES DIVERGED?</a:t>
            </a:r>
            <a:br>
              <a:rPr lang="tr-TR" sz="4400" dirty="0">
                <a:latin typeface="+mj-lt"/>
              </a:rPr>
            </a:br>
            <a:endParaRPr lang="tr-TR" sz="4400" dirty="0">
              <a:latin typeface="+mj-lt"/>
            </a:endParaRP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51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56434122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tr-TR" b="1" dirty="0"/>
            </a:br>
            <a:r>
              <a:rPr lang="en-US" sz="4000" b="1" dirty="0"/>
              <a:t>WHY HAVE </a:t>
            </a:r>
            <a:br>
              <a:rPr lang="tr-TR" sz="4000" b="1" dirty="0"/>
            </a:br>
            <a:r>
              <a:rPr lang="en-US" sz="4000" b="1" dirty="0"/>
              <a:t>ECONOMIES DIVERGED?</a:t>
            </a:r>
            <a:br>
              <a:rPr lang="tr-TR" sz="4000" dirty="0"/>
            </a:br>
            <a:endParaRPr lang="tr-TR" sz="40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r>
              <a:rPr lang="en-US" dirty="0"/>
              <a:t>Maddison explained </a:t>
            </a:r>
            <a:r>
              <a:rPr lang="en-US" dirty="0">
                <a:solidFill>
                  <a:srgbClr val="0070C0"/>
                </a:solidFill>
              </a:rPr>
              <a:t>advances in income </a:t>
            </a:r>
            <a:r>
              <a:rPr lang="tr-TR" dirty="0">
                <a:solidFill>
                  <a:srgbClr val="0070C0"/>
                </a:solidFill>
              </a:rPr>
              <a:t>                  </a:t>
            </a:r>
            <a:r>
              <a:rPr lang="en-US" dirty="0"/>
              <a:t>over the past millennium by </a:t>
            </a:r>
            <a:r>
              <a:rPr lang="en-US" dirty="0">
                <a:solidFill>
                  <a:srgbClr val="0070C0"/>
                </a:solidFill>
              </a:rPr>
              <a:t>three interactive processes: </a:t>
            </a:r>
            <a:endParaRPr lang="tr-TR" dirty="0"/>
          </a:p>
          <a:p>
            <a:pPr marL="514350" indent="-514350">
              <a:buFont typeface="+mj-lt"/>
              <a:buAutoNum type="arabicParenR"/>
            </a:pPr>
            <a:r>
              <a:rPr lang="en-US" dirty="0">
                <a:solidFill>
                  <a:srgbClr val="0070C0"/>
                </a:solidFill>
              </a:rPr>
              <a:t>Conquest </a:t>
            </a:r>
            <a:r>
              <a:rPr lang="en-US" dirty="0"/>
              <a:t>or</a:t>
            </a:r>
            <a:r>
              <a:rPr lang="en-US" dirty="0">
                <a:solidFill>
                  <a:srgbClr val="0070C0"/>
                </a:solidFill>
              </a:rPr>
              <a:t> settlement of relatively empty areas </a:t>
            </a:r>
            <a:r>
              <a:rPr lang="en-US" dirty="0"/>
              <a:t>which had fertile land, new biological resources, or a potential to accommodate transfers of population, crops and livestock; </a:t>
            </a:r>
            <a:endParaRPr lang="tr-TR" dirty="0"/>
          </a:p>
          <a:p>
            <a:pPr marL="514350" indent="-514350">
              <a:buFont typeface="+mj-lt"/>
              <a:buAutoNum type="arabicParenR"/>
            </a:pPr>
            <a:r>
              <a:rPr lang="en-US" dirty="0">
                <a:solidFill>
                  <a:srgbClr val="0070C0"/>
                </a:solidFill>
              </a:rPr>
              <a:t>international trade </a:t>
            </a:r>
            <a:r>
              <a:rPr lang="en-US" dirty="0"/>
              <a:t>and</a:t>
            </a:r>
            <a:r>
              <a:rPr lang="en-US" dirty="0">
                <a:solidFill>
                  <a:srgbClr val="0070C0"/>
                </a:solidFill>
              </a:rPr>
              <a:t> capital movements; </a:t>
            </a:r>
            <a:endParaRPr lang="tr-TR" dirty="0">
              <a:solidFill>
                <a:srgbClr val="0070C0"/>
              </a:solidFill>
            </a:endParaRPr>
          </a:p>
          <a:p>
            <a:pPr marL="514350" indent="-514350">
              <a:buFont typeface="+mj-lt"/>
              <a:buAutoNum type="arabicParenR"/>
            </a:pPr>
            <a:r>
              <a:rPr lang="en-US" dirty="0">
                <a:solidFill>
                  <a:srgbClr val="0070C0"/>
                </a:solidFill>
              </a:rPr>
              <a:t>technological </a:t>
            </a:r>
            <a:r>
              <a:rPr lang="en-US" dirty="0"/>
              <a:t>and </a:t>
            </a:r>
            <a:r>
              <a:rPr lang="en-US" dirty="0">
                <a:solidFill>
                  <a:srgbClr val="0070C0"/>
                </a:solidFill>
              </a:rPr>
              <a:t>institutional innovation.</a:t>
            </a:r>
            <a:endParaRPr lang="tr-TR" dirty="0">
              <a:solidFill>
                <a:srgbClr val="0070C0"/>
              </a:solidFill>
            </a:endParaRPr>
          </a:p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52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36122837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aşlık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83362"/>
          </a:xfrm>
        </p:spPr>
        <p:txBody>
          <a:bodyPr/>
          <a:lstStyle/>
          <a:p>
            <a:r>
              <a:rPr lang="en-US" b="1" dirty="0"/>
              <a:t>Conquest and Settlement</a:t>
            </a: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53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98731171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 fontScale="90000"/>
          </a:bodyPr>
          <a:lstStyle/>
          <a:p>
            <a:pPr lvl="0"/>
            <a:br>
              <a:rPr lang="tr-TR" b="1" dirty="0"/>
            </a:br>
            <a:r>
              <a:rPr lang="en-US" b="1" dirty="0"/>
              <a:t>Conquest and Settlement</a:t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517232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 dirty="0">
                <a:solidFill>
                  <a:srgbClr val="0070C0"/>
                </a:solidFill>
              </a:rPr>
              <a:t>A dramatic example of conquest and settlement case </a:t>
            </a:r>
            <a:r>
              <a:rPr lang="en-US" dirty="0"/>
              <a:t>was </a:t>
            </a:r>
            <a:r>
              <a:rPr lang="tr-TR" dirty="0"/>
              <a:t>                                                          </a:t>
            </a:r>
            <a:r>
              <a:rPr lang="en-US" dirty="0"/>
              <a:t>the European encounter with the Americas. </a:t>
            </a:r>
            <a:endParaRPr lang="tr-TR" dirty="0"/>
          </a:p>
          <a:p>
            <a:pPr>
              <a:spcAft>
                <a:spcPts val="600"/>
              </a:spcAft>
            </a:pPr>
            <a:r>
              <a:rPr lang="en-US" dirty="0"/>
              <a:t>Since the most part of the </a:t>
            </a:r>
            <a:r>
              <a:rPr lang="en-US" dirty="0">
                <a:solidFill>
                  <a:srgbClr val="0070C0"/>
                </a:solidFill>
              </a:rPr>
              <a:t>New World </a:t>
            </a:r>
            <a:r>
              <a:rPr lang="en-US" dirty="0"/>
              <a:t>was thinly populated, </a:t>
            </a:r>
            <a:r>
              <a:rPr lang="tr-TR" dirty="0"/>
              <a:t>    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the discovery of this continent opened </a:t>
            </a:r>
            <a:r>
              <a:rPr lang="tr-TR" dirty="0">
                <a:solidFill>
                  <a:srgbClr val="0070C0"/>
                </a:solidFill>
              </a:rPr>
              <a:t>                            </a:t>
            </a:r>
            <a:r>
              <a:rPr lang="en-US" dirty="0">
                <a:solidFill>
                  <a:srgbClr val="0070C0"/>
                </a:solidFill>
              </a:rPr>
              <a:t>an enormous area </a:t>
            </a:r>
            <a:r>
              <a:rPr lang="en-US" dirty="0"/>
              <a:t>for</a:t>
            </a:r>
            <a:r>
              <a:rPr lang="en-US" dirty="0">
                <a:solidFill>
                  <a:srgbClr val="0070C0"/>
                </a:solidFill>
              </a:rPr>
              <a:t> Europeans. </a:t>
            </a:r>
            <a:endParaRPr lang="tr-TR" dirty="0">
              <a:solidFill>
                <a:srgbClr val="0070C0"/>
              </a:solidFill>
            </a:endParaRPr>
          </a:p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54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25532599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br>
              <a:rPr lang="tr-TR" b="1" dirty="0"/>
            </a:br>
            <a:r>
              <a:rPr lang="en-US" b="1" dirty="0"/>
              <a:t>Conquest and Settlement</a:t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The new continent offered </a:t>
            </a:r>
            <a:r>
              <a:rPr lang="en-US" dirty="0">
                <a:solidFill>
                  <a:srgbClr val="0070C0"/>
                </a:solidFill>
              </a:rPr>
              <a:t>crops unknown elsewhere. </a:t>
            </a:r>
            <a:endParaRPr lang="tr-TR" dirty="0">
              <a:solidFill>
                <a:srgbClr val="0070C0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>
                <a:solidFill>
                  <a:srgbClr val="0070C0"/>
                </a:solidFill>
              </a:rPr>
              <a:t>These were introduced </a:t>
            </a:r>
            <a:r>
              <a:rPr lang="en-US" dirty="0"/>
              <a:t>in </a:t>
            </a:r>
            <a:r>
              <a:rPr lang="en-US" dirty="0">
                <a:solidFill>
                  <a:srgbClr val="0070C0"/>
                </a:solidFill>
              </a:rPr>
              <a:t>Europe, Africa</a:t>
            </a:r>
            <a:r>
              <a:rPr lang="tr-TR" dirty="0"/>
              <a:t>,</a:t>
            </a:r>
            <a:r>
              <a:rPr lang="en-US" dirty="0"/>
              <a:t> and </a:t>
            </a:r>
            <a:r>
              <a:rPr lang="en-US" dirty="0">
                <a:solidFill>
                  <a:srgbClr val="0070C0"/>
                </a:solidFill>
              </a:rPr>
              <a:t>Asia,</a:t>
            </a:r>
            <a:r>
              <a:rPr lang="en-US" dirty="0"/>
              <a:t> </a:t>
            </a:r>
            <a:r>
              <a:rPr lang="tr-TR" dirty="0"/>
              <a:t>                                                                     </a:t>
            </a:r>
            <a:r>
              <a:rPr lang="en-US" dirty="0"/>
              <a:t>and </a:t>
            </a:r>
            <a:r>
              <a:rPr lang="en-US" dirty="0">
                <a:solidFill>
                  <a:srgbClr val="0070C0"/>
                </a:solidFill>
              </a:rPr>
              <a:t>enhanced their production capacity </a:t>
            </a:r>
            <a:r>
              <a:rPr lang="tr-TR" dirty="0">
                <a:solidFill>
                  <a:srgbClr val="0070C0"/>
                </a:solidFill>
              </a:rPr>
              <a:t>                    </a:t>
            </a:r>
            <a:r>
              <a:rPr lang="en-US" dirty="0"/>
              <a:t>to</a:t>
            </a:r>
            <a:r>
              <a:rPr lang="en-US" dirty="0">
                <a:solidFill>
                  <a:srgbClr val="0070C0"/>
                </a:solidFill>
              </a:rPr>
              <a:t> sustain population growth. </a:t>
            </a:r>
            <a:endParaRPr lang="tr-TR" dirty="0">
              <a:solidFill>
                <a:srgbClr val="0070C0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There was a </a:t>
            </a:r>
            <a:r>
              <a:rPr lang="en-US" dirty="0">
                <a:solidFill>
                  <a:srgbClr val="0070C0"/>
                </a:solidFill>
              </a:rPr>
              <a:t>reciprocal transfer </a:t>
            </a:r>
            <a:r>
              <a:rPr lang="tr-TR" dirty="0">
                <a:solidFill>
                  <a:srgbClr val="0070C0"/>
                </a:solidFill>
              </a:rPr>
              <a:t>                                      </a:t>
            </a:r>
            <a:r>
              <a:rPr lang="en-US" dirty="0"/>
              <a:t>to </a:t>
            </a:r>
            <a:r>
              <a:rPr lang="en-US" dirty="0">
                <a:solidFill>
                  <a:srgbClr val="0070C0"/>
                </a:solidFill>
              </a:rPr>
              <a:t>the Americas,</a:t>
            </a:r>
            <a:r>
              <a:rPr lang="en-US" dirty="0"/>
              <a:t> </a:t>
            </a:r>
            <a:r>
              <a:rPr lang="tr-TR" dirty="0"/>
              <a:t>                                                        </a:t>
            </a:r>
            <a:r>
              <a:rPr lang="en-US" dirty="0"/>
              <a:t>which </a:t>
            </a:r>
            <a:r>
              <a:rPr lang="en-US" dirty="0">
                <a:solidFill>
                  <a:srgbClr val="0070C0"/>
                </a:solidFill>
              </a:rPr>
              <a:t>greatly augmented its potential</a:t>
            </a:r>
            <a:r>
              <a:rPr lang="en-US" dirty="0"/>
              <a:t>. </a:t>
            </a:r>
            <a:endParaRPr lang="tr-TR" dirty="0"/>
          </a:p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55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72423950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br>
              <a:rPr lang="tr-TR" b="1" dirty="0"/>
            </a:br>
            <a:r>
              <a:rPr lang="en-US" b="1" dirty="0"/>
              <a:t>Conquest and Settlement</a:t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US" dirty="0"/>
              <a:t>The major initial attractions of the Americas were </a:t>
            </a:r>
            <a:r>
              <a:rPr lang="tr-TR" dirty="0"/>
              <a:t>                        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the rich silver resources of Mexico and Peru</a:t>
            </a:r>
            <a:r>
              <a:rPr lang="en-US" dirty="0"/>
              <a:t>, </a:t>
            </a:r>
            <a:endParaRPr lang="tr-TR" dirty="0"/>
          </a:p>
          <a:p>
            <a:pPr marL="354013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dirty="0"/>
              <a:t>and </a:t>
            </a:r>
            <a:r>
              <a:rPr lang="en-US" dirty="0">
                <a:solidFill>
                  <a:srgbClr val="0070C0"/>
                </a:solidFill>
              </a:rPr>
              <a:t>development of plantation agriculture </a:t>
            </a:r>
            <a:r>
              <a:rPr lang="en-US" dirty="0"/>
              <a:t>with </a:t>
            </a:r>
            <a:r>
              <a:rPr lang="en-US" dirty="0">
                <a:solidFill>
                  <a:srgbClr val="0070C0"/>
                </a:solidFill>
              </a:rPr>
              <a:t>imports of slave labor </a:t>
            </a:r>
            <a:r>
              <a:rPr lang="en-US" dirty="0"/>
              <a:t>from </a:t>
            </a:r>
            <a:r>
              <a:rPr lang="en-US" dirty="0">
                <a:solidFill>
                  <a:srgbClr val="0070C0"/>
                </a:solidFill>
              </a:rPr>
              <a:t>Africa. </a:t>
            </a:r>
            <a:endParaRPr lang="tr-TR" dirty="0">
              <a:solidFill>
                <a:srgbClr val="0070C0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>
                <a:solidFill>
                  <a:srgbClr val="0070C0"/>
                </a:solidFill>
              </a:rPr>
              <a:t>The neo–European economies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 </a:t>
            </a:r>
            <a:r>
              <a:rPr lang="tr-TR" dirty="0"/>
              <a:t>in</a:t>
            </a:r>
            <a:r>
              <a:rPr lang="en-US" dirty="0"/>
              <a:t> </a:t>
            </a:r>
            <a:r>
              <a:rPr lang="en-US" dirty="0">
                <a:solidFill>
                  <a:srgbClr val="0070C0"/>
                </a:solidFill>
              </a:rPr>
              <a:t>America developed later. </a:t>
            </a:r>
            <a:endParaRPr lang="tr-TR" dirty="0">
              <a:solidFill>
                <a:srgbClr val="0070C0"/>
              </a:solidFill>
            </a:endParaRPr>
          </a:p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56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78360560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br>
              <a:rPr lang="tr-TR" b="1" dirty="0"/>
            </a:br>
            <a:r>
              <a:rPr lang="en-US" b="1" dirty="0"/>
              <a:t>Conquest and Settlement</a:t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0070C0"/>
                </a:solidFill>
              </a:rPr>
              <a:t>The full potential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                        </a:t>
            </a:r>
            <a:r>
              <a:rPr lang="en-US" dirty="0"/>
              <a:t>of</a:t>
            </a:r>
            <a:r>
              <a:rPr lang="en-US" dirty="0">
                <a:solidFill>
                  <a:srgbClr val="0070C0"/>
                </a:solidFill>
              </a:rPr>
              <a:t> the Americas began to be realized in the 19th century</a:t>
            </a:r>
            <a:r>
              <a:rPr lang="en-US" dirty="0"/>
              <a:t>.</a:t>
            </a:r>
            <a:endParaRPr lang="tr-TR" dirty="0"/>
          </a:p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57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55016213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aşlık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466730"/>
          </a:xfrm>
        </p:spPr>
        <p:txBody>
          <a:bodyPr>
            <a:normAutofit/>
          </a:bodyPr>
          <a:lstStyle/>
          <a:p>
            <a:r>
              <a:rPr lang="en-US" b="1" dirty="0"/>
              <a:t>International Trade and </a:t>
            </a:r>
            <a:br>
              <a:rPr lang="tr-TR" b="1" dirty="0"/>
            </a:br>
            <a:r>
              <a:rPr lang="en-US" b="1" dirty="0"/>
              <a:t>Capital Movements</a:t>
            </a:r>
            <a:br>
              <a:rPr lang="tr-TR" dirty="0"/>
            </a:b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58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18469037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br>
              <a:rPr lang="tr-TR" b="1" dirty="0"/>
            </a:br>
            <a:r>
              <a:rPr lang="en-US" b="1" dirty="0"/>
              <a:t>International Trade and </a:t>
            </a:r>
            <a:br>
              <a:rPr lang="tr-TR" b="1" dirty="0"/>
            </a:br>
            <a:r>
              <a:rPr lang="en-US" b="1" dirty="0"/>
              <a:t>Capital Movements</a:t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r>
              <a:rPr lang="en-US" dirty="0"/>
              <a:t>In this section, we will give an overview of </a:t>
            </a:r>
            <a:r>
              <a:rPr lang="tr-TR" dirty="0"/>
              <a:t>              </a:t>
            </a:r>
            <a:r>
              <a:rPr lang="en-US" dirty="0">
                <a:solidFill>
                  <a:srgbClr val="0070C0"/>
                </a:solidFill>
              </a:rPr>
              <a:t>the development of international trade </a:t>
            </a:r>
            <a:r>
              <a:rPr lang="tr-TR" dirty="0">
                <a:solidFill>
                  <a:srgbClr val="0070C0"/>
                </a:solidFill>
              </a:rPr>
              <a:t>                </a:t>
            </a:r>
            <a:r>
              <a:rPr lang="en-US" dirty="0"/>
              <a:t>by summarizing the </a:t>
            </a:r>
            <a:r>
              <a:rPr lang="en-US" dirty="0">
                <a:solidFill>
                  <a:srgbClr val="0070C0"/>
                </a:solidFill>
              </a:rPr>
              <a:t>policies and performances </a:t>
            </a:r>
            <a:r>
              <a:rPr lang="en-US" dirty="0"/>
              <a:t>of the leading countries: </a:t>
            </a:r>
            <a:endParaRPr lang="tr-TR" dirty="0"/>
          </a:p>
          <a:p>
            <a:pPr lvl="1"/>
            <a:r>
              <a:rPr lang="en-US" sz="3200" dirty="0">
                <a:solidFill>
                  <a:srgbClr val="0070C0"/>
                </a:solidFill>
              </a:rPr>
              <a:t>Venice, </a:t>
            </a:r>
            <a:endParaRPr lang="tr-TR" sz="3200" dirty="0">
              <a:solidFill>
                <a:srgbClr val="0070C0"/>
              </a:solidFill>
            </a:endParaRPr>
          </a:p>
          <a:p>
            <a:pPr lvl="1"/>
            <a:r>
              <a:rPr lang="en-US" sz="3200" dirty="0">
                <a:solidFill>
                  <a:srgbClr val="0070C0"/>
                </a:solidFill>
              </a:rPr>
              <a:t>Portugal, </a:t>
            </a:r>
            <a:endParaRPr lang="tr-TR" sz="3200" dirty="0">
              <a:solidFill>
                <a:srgbClr val="0070C0"/>
              </a:solidFill>
            </a:endParaRPr>
          </a:p>
          <a:p>
            <a:pPr lvl="1"/>
            <a:r>
              <a:rPr lang="en-US" sz="3200" dirty="0">
                <a:solidFill>
                  <a:srgbClr val="0070C0"/>
                </a:solidFill>
              </a:rPr>
              <a:t>Netherlands </a:t>
            </a:r>
            <a:endParaRPr lang="tr-TR" sz="3200" dirty="0">
              <a:solidFill>
                <a:srgbClr val="0070C0"/>
              </a:solidFill>
            </a:endParaRPr>
          </a:p>
          <a:p>
            <a:pPr lvl="1"/>
            <a:r>
              <a:rPr lang="en-US" sz="3200" dirty="0"/>
              <a:t>and</a:t>
            </a:r>
            <a:r>
              <a:rPr lang="en-US" sz="3200" dirty="0">
                <a:solidFill>
                  <a:srgbClr val="0070C0"/>
                </a:solidFill>
              </a:rPr>
              <a:t> United Kingdom. </a:t>
            </a:r>
            <a:endParaRPr lang="tr-TR" sz="3200" dirty="0">
              <a:solidFill>
                <a:srgbClr val="0070C0"/>
              </a:solidFill>
            </a:endParaRPr>
          </a:p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59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130322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DE8324A8-75BF-4C18-A49E-9E584705FB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700808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r>
              <a:rPr lang="en-US" sz="2800" b="1" dirty="0">
                <a:solidFill>
                  <a:srgbClr val="C00000"/>
                </a:solidFill>
              </a:rPr>
              <a:t>Figure 1.1 </a:t>
            </a:r>
            <a:br>
              <a:rPr lang="en-US" sz="2800" b="1" dirty="0">
                <a:solidFill>
                  <a:srgbClr val="C00000"/>
                </a:solidFill>
              </a:rPr>
            </a:br>
            <a:r>
              <a:rPr lang="en-US" sz="2800" b="1" dirty="0">
                <a:solidFill>
                  <a:srgbClr val="C00000"/>
                </a:solidFill>
              </a:rPr>
              <a:t>Uneven Distribution of World Income, </a:t>
            </a:r>
            <a:br>
              <a:rPr lang="tr-TR" sz="2800" b="1" dirty="0">
                <a:solidFill>
                  <a:srgbClr val="C00000"/>
                </a:solidFill>
              </a:rPr>
            </a:br>
            <a:r>
              <a:rPr lang="en-US" sz="2800" b="1" dirty="0">
                <a:solidFill>
                  <a:srgbClr val="C00000"/>
                </a:solidFill>
              </a:rPr>
              <a:t>20</a:t>
            </a:r>
            <a:r>
              <a:rPr lang="tr-TR" sz="2800" b="1" dirty="0">
                <a:solidFill>
                  <a:srgbClr val="C00000"/>
                </a:solidFill>
              </a:rPr>
              <a:t>22</a:t>
            </a:r>
            <a:r>
              <a:rPr lang="en-US" sz="2800" b="1" dirty="0">
                <a:solidFill>
                  <a:srgbClr val="C00000"/>
                </a:solidFill>
              </a:rPr>
              <a:t> (Atlas Method</a:t>
            </a:r>
            <a:r>
              <a:rPr lang="tr-TR" sz="2800" b="1" dirty="0">
                <a:solidFill>
                  <a:srgbClr val="C00000"/>
                </a:solidFill>
              </a:rPr>
              <a:t>, %</a:t>
            </a:r>
            <a:r>
              <a:rPr lang="en-US" sz="2800" b="1" dirty="0">
                <a:solidFill>
                  <a:srgbClr val="C00000"/>
                </a:solidFill>
              </a:rPr>
              <a:t>)</a:t>
            </a:r>
            <a:br>
              <a:rPr lang="en-US" sz="2800" b="1" dirty="0">
                <a:solidFill>
                  <a:srgbClr val="C00000"/>
                </a:solidFill>
              </a:rPr>
            </a:br>
            <a:endParaRPr lang="tr-TR" sz="2800" b="1" dirty="0">
              <a:solidFill>
                <a:srgbClr val="C00000"/>
              </a:solidFill>
            </a:endParaRPr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F302176B-0E47-46AC-8F43-DAB4B8A37D06}" type="slidenum">
              <a:rPr lang="tr-TR"/>
              <a:pPr>
                <a:spcAft>
                  <a:spcPts val="600"/>
                </a:spcAft>
              </a:pPr>
              <a:t>6</a:t>
            </a:fld>
            <a:endParaRPr lang="tr-TR"/>
          </a:p>
        </p:txBody>
      </p:sp>
      <p:sp>
        <p:nvSpPr>
          <p:cNvPr id="3" name="Dikdörtgen 2">
            <a:extLst>
              <a:ext uri="{FF2B5EF4-FFF2-40B4-BE49-F238E27FC236}">
                <a16:creationId xmlns:a16="http://schemas.microsoft.com/office/drawing/2014/main" id="{0C0B7672-120A-4245-9656-6C40CEB1BBC6}"/>
              </a:ext>
            </a:extLst>
          </p:cNvPr>
          <p:cNvSpPr/>
          <p:nvPr/>
        </p:nvSpPr>
        <p:spPr>
          <a:xfrm>
            <a:off x="0" y="6356350"/>
            <a:ext cx="9143999" cy="50165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E44BE55F-C2EF-4C0B-B2C6-0EB2C632C889}"/>
              </a:ext>
            </a:extLst>
          </p:cNvPr>
          <p:cNvSpPr txBox="1"/>
          <p:nvPr/>
        </p:nvSpPr>
        <p:spPr>
          <a:xfrm>
            <a:off x="1619672" y="6356350"/>
            <a:ext cx="201622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" b="1" dirty="0"/>
              <a:t>POPULATION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268945CD-1C36-45C5-9DC9-71D66F71E1FE}"/>
              </a:ext>
            </a:extLst>
          </p:cNvPr>
          <p:cNvSpPr txBox="1"/>
          <p:nvPr/>
        </p:nvSpPr>
        <p:spPr>
          <a:xfrm>
            <a:off x="6553198" y="6356350"/>
            <a:ext cx="130453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" b="1" dirty="0"/>
              <a:t>INCOME</a:t>
            </a:r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F8E74CA7-F444-4962-17F8-A1734A89DC5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549255113"/>
              </p:ext>
            </p:extLst>
          </p:nvPr>
        </p:nvGraphicFramePr>
        <p:xfrm>
          <a:off x="0" y="1700808"/>
          <a:ext cx="4572000" cy="46555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7BA61219-8E9E-8912-E0E1-49D014F2699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676066569"/>
              </p:ext>
            </p:extLst>
          </p:nvPr>
        </p:nvGraphicFramePr>
        <p:xfrm>
          <a:off x="4571999" y="1700807"/>
          <a:ext cx="4571999" cy="465554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235389223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br>
              <a:rPr lang="tr-TR" b="1" dirty="0"/>
            </a:br>
            <a:r>
              <a:rPr lang="en-US" b="1" dirty="0"/>
              <a:t>International Trade and </a:t>
            </a:r>
            <a:br>
              <a:rPr lang="tr-TR" b="1" dirty="0"/>
            </a:br>
            <a:r>
              <a:rPr lang="en-US" b="1" dirty="0"/>
              <a:t>Capital Movements</a:t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5085184"/>
          </a:xfrm>
        </p:spPr>
        <p:txBody>
          <a:bodyPr>
            <a:normAutofit/>
          </a:bodyPr>
          <a:lstStyle/>
          <a:p>
            <a:r>
              <a:rPr lang="en-US" dirty="0"/>
              <a:t>Since we will examine </a:t>
            </a:r>
            <a:r>
              <a:rPr lang="en-US" dirty="0">
                <a:solidFill>
                  <a:srgbClr val="0070C0"/>
                </a:solidFill>
              </a:rPr>
              <a:t>capital movements </a:t>
            </a:r>
            <a:r>
              <a:rPr lang="tr-TR" dirty="0">
                <a:solidFill>
                  <a:srgbClr val="0070C0"/>
                </a:solidFill>
              </a:rPr>
              <a:t>                    </a:t>
            </a:r>
            <a:r>
              <a:rPr lang="en-US" dirty="0"/>
              <a:t>in more detail in Chapter 6, </a:t>
            </a:r>
            <a:r>
              <a:rPr lang="tr-TR" dirty="0"/>
              <a:t>                                </a:t>
            </a:r>
            <a:r>
              <a:rPr lang="en-US" dirty="0"/>
              <a:t>t</a:t>
            </a:r>
            <a:r>
              <a:rPr lang="tr-TR" dirty="0"/>
              <a:t>hey</a:t>
            </a:r>
            <a:r>
              <a:rPr lang="en-US" dirty="0"/>
              <a:t> will be mentioned in this chapter only when it is necessary. </a:t>
            </a:r>
            <a:endParaRPr lang="tr-TR" dirty="0"/>
          </a:p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60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21401123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aşlık 4">
            <a:extLst>
              <a:ext uri="{FF2B5EF4-FFF2-40B4-BE49-F238E27FC236}">
                <a16:creationId xmlns:a16="http://schemas.microsoft.com/office/drawing/2014/main" id="{94003714-A925-482E-A0C9-049178EA71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6446837"/>
          </a:xfrm>
        </p:spPr>
        <p:txBody>
          <a:bodyPr/>
          <a:lstStyle/>
          <a:p>
            <a:r>
              <a:rPr lang="en-US" b="1" i="1" dirty="0"/>
              <a:t>Venice</a:t>
            </a:r>
            <a:endParaRPr lang="tr-TR" dirty="0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ABCE9353-0D78-41EE-9402-31E8CA97D3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61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13926677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rmAutofit fontScale="90000"/>
          </a:bodyPr>
          <a:lstStyle/>
          <a:p>
            <a:pPr lvl="0"/>
            <a:br>
              <a:rPr lang="tr-TR" b="1" i="1" dirty="0"/>
            </a:br>
            <a:r>
              <a:rPr lang="en-US" b="1" i="1" dirty="0"/>
              <a:t>Venice</a:t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445224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 dirty="0">
                <a:solidFill>
                  <a:srgbClr val="0070C0"/>
                </a:solidFill>
              </a:rPr>
              <a:t>International trade was important </a:t>
            </a:r>
            <a:r>
              <a:rPr lang="tr-TR" dirty="0">
                <a:solidFill>
                  <a:srgbClr val="0070C0"/>
                </a:solidFill>
              </a:rPr>
              <a:t>                                      </a:t>
            </a:r>
            <a:r>
              <a:rPr lang="en-US" dirty="0"/>
              <a:t>in </a:t>
            </a:r>
            <a:r>
              <a:rPr lang="en-US" dirty="0">
                <a:solidFill>
                  <a:srgbClr val="0070C0"/>
                </a:solidFill>
              </a:rPr>
              <a:t>the economic ascension </a:t>
            </a:r>
            <a:r>
              <a:rPr lang="en-US" dirty="0"/>
              <a:t>of </a:t>
            </a:r>
            <a:r>
              <a:rPr lang="en-US" dirty="0">
                <a:solidFill>
                  <a:srgbClr val="0070C0"/>
                </a:solidFill>
              </a:rPr>
              <a:t>Western Europe</a:t>
            </a:r>
            <a:r>
              <a:rPr lang="en-US" dirty="0"/>
              <a:t>. </a:t>
            </a: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62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54180606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152128"/>
          </a:xfrm>
        </p:spPr>
        <p:txBody>
          <a:bodyPr>
            <a:normAutofit fontScale="90000"/>
          </a:bodyPr>
          <a:lstStyle/>
          <a:p>
            <a:pPr lvl="0"/>
            <a:br>
              <a:rPr lang="tr-TR" b="1" i="1" dirty="0"/>
            </a:br>
            <a:r>
              <a:rPr lang="en-US" b="1" i="1" dirty="0"/>
              <a:t>Venice</a:t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445224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>
                <a:solidFill>
                  <a:srgbClr val="0070C0"/>
                </a:solidFill>
              </a:rPr>
              <a:t>Venice</a:t>
            </a:r>
            <a:r>
              <a:rPr lang="en-US" dirty="0"/>
              <a:t> </a:t>
            </a:r>
            <a:r>
              <a:rPr lang="en-US" dirty="0">
                <a:solidFill>
                  <a:srgbClr val="0070C0"/>
                </a:solidFill>
              </a:rPr>
              <a:t>played a key role </a:t>
            </a:r>
            <a:r>
              <a:rPr lang="en-US" dirty="0"/>
              <a:t>from </a:t>
            </a:r>
            <a:r>
              <a:rPr lang="en-US" dirty="0">
                <a:solidFill>
                  <a:srgbClr val="0070C0"/>
                </a:solidFill>
              </a:rPr>
              <a:t>1000</a:t>
            </a:r>
            <a:r>
              <a:rPr lang="en-US" dirty="0"/>
              <a:t> to </a:t>
            </a:r>
            <a:r>
              <a:rPr lang="en-US" dirty="0">
                <a:solidFill>
                  <a:srgbClr val="0070C0"/>
                </a:solidFill>
              </a:rPr>
              <a:t>1500</a:t>
            </a:r>
            <a:r>
              <a:rPr lang="en-US" dirty="0"/>
              <a:t> </a:t>
            </a:r>
            <a:r>
              <a:rPr lang="tr-TR" dirty="0"/>
              <a:t>                   </a:t>
            </a:r>
            <a:r>
              <a:rPr lang="en-US" dirty="0"/>
              <a:t>in </a:t>
            </a:r>
            <a:r>
              <a:rPr lang="en-US" dirty="0">
                <a:solidFill>
                  <a:srgbClr val="0070C0"/>
                </a:solidFill>
              </a:rPr>
              <a:t>opening trade within Europe </a:t>
            </a:r>
            <a:r>
              <a:rPr lang="tr-TR" dirty="0">
                <a:solidFill>
                  <a:srgbClr val="0070C0"/>
                </a:solidFill>
              </a:rPr>
              <a:t>                                       </a:t>
            </a:r>
            <a:r>
              <a:rPr lang="en-US" dirty="0"/>
              <a:t>and</a:t>
            </a:r>
            <a:r>
              <a:rPr lang="en-US" dirty="0">
                <a:solidFill>
                  <a:srgbClr val="0070C0"/>
                </a:solidFill>
              </a:rPr>
              <a:t> in the Mediterranean.</a:t>
            </a:r>
            <a:endParaRPr lang="tr-TR" dirty="0">
              <a:solidFill>
                <a:srgbClr val="0070C0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>
                <a:solidFill>
                  <a:srgbClr val="0070C0"/>
                </a:solidFill>
              </a:rPr>
              <a:t>It opened trade </a:t>
            </a:r>
            <a:r>
              <a:rPr lang="en-US" dirty="0"/>
              <a:t>in </a:t>
            </a:r>
            <a:r>
              <a:rPr lang="en-US" dirty="0">
                <a:solidFill>
                  <a:srgbClr val="0070C0"/>
                </a:solidFill>
              </a:rPr>
              <a:t>Chinese products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</a:t>
            </a:r>
            <a:r>
              <a:rPr lang="en-US" dirty="0"/>
              <a:t>via the </a:t>
            </a:r>
            <a:r>
              <a:rPr lang="en-US" dirty="0">
                <a:solidFill>
                  <a:srgbClr val="0070C0"/>
                </a:solidFill>
              </a:rPr>
              <a:t>caravan routes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              </a:t>
            </a:r>
            <a:r>
              <a:rPr lang="en-US" dirty="0"/>
              <a:t>to </a:t>
            </a:r>
            <a:r>
              <a:rPr lang="en-US" dirty="0">
                <a:solidFill>
                  <a:srgbClr val="0070C0"/>
                </a:solidFill>
              </a:rPr>
              <a:t>ports in the Black Sea. </a:t>
            </a:r>
            <a:endParaRPr lang="tr-TR" dirty="0">
              <a:solidFill>
                <a:srgbClr val="0070C0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It traded in </a:t>
            </a:r>
            <a:r>
              <a:rPr lang="en-US" dirty="0">
                <a:solidFill>
                  <a:srgbClr val="0070C0"/>
                </a:solidFill>
              </a:rPr>
              <a:t>Indian and other Asian products </a:t>
            </a:r>
            <a:r>
              <a:rPr lang="en-US" dirty="0"/>
              <a:t>via</a:t>
            </a:r>
            <a:r>
              <a:rPr lang="en-US" dirty="0">
                <a:solidFill>
                  <a:srgbClr val="0070C0"/>
                </a:solidFill>
              </a:rPr>
              <a:t> Syria and Alexandria</a:t>
            </a:r>
            <a:r>
              <a:rPr lang="en-US" dirty="0"/>
              <a:t>. </a:t>
            </a: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63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19573321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br>
              <a:rPr lang="tr-TR" b="1" i="1" dirty="0"/>
            </a:br>
            <a:r>
              <a:rPr lang="en-US" b="1" i="1" dirty="0"/>
              <a:t>Venice</a:t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US" dirty="0"/>
              <a:t>Trade was important </a:t>
            </a:r>
            <a:r>
              <a:rPr lang="tr-TR" dirty="0"/>
              <a:t>                                                               </a:t>
            </a:r>
            <a:r>
              <a:rPr lang="en-US" dirty="0"/>
              <a:t>in</a:t>
            </a:r>
            <a:r>
              <a:rPr lang="en-US" dirty="0">
                <a:solidFill>
                  <a:srgbClr val="0070C0"/>
                </a:solidFill>
              </a:rPr>
              <a:t> bringing high value spices </a:t>
            </a:r>
            <a:r>
              <a:rPr lang="en-US" dirty="0"/>
              <a:t>and</a:t>
            </a:r>
            <a:r>
              <a:rPr lang="en-US" dirty="0">
                <a:solidFill>
                  <a:srgbClr val="0070C0"/>
                </a:solidFill>
              </a:rPr>
              <a:t> silks </a:t>
            </a:r>
            <a:r>
              <a:rPr lang="tr-TR" dirty="0">
                <a:solidFill>
                  <a:srgbClr val="0070C0"/>
                </a:solidFill>
              </a:rPr>
              <a:t>                            </a:t>
            </a:r>
            <a:r>
              <a:rPr lang="en-US" dirty="0"/>
              <a:t>to </a:t>
            </a:r>
            <a:r>
              <a:rPr lang="en-US" dirty="0">
                <a:solidFill>
                  <a:srgbClr val="0070C0"/>
                </a:solidFill>
              </a:rPr>
              <a:t>Europe</a:t>
            </a:r>
            <a:r>
              <a:rPr lang="en-US" dirty="0"/>
              <a:t>, </a:t>
            </a:r>
            <a:endParaRPr lang="tr-TR" dirty="0"/>
          </a:p>
          <a:p>
            <a:pPr marL="354013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dirty="0"/>
              <a:t>but </a:t>
            </a:r>
            <a:r>
              <a:rPr lang="en-US" dirty="0">
                <a:solidFill>
                  <a:srgbClr val="0070C0"/>
                </a:solidFill>
              </a:rPr>
              <a:t>it also helped the transfer of technology </a:t>
            </a:r>
            <a:r>
              <a:rPr lang="en-US" dirty="0"/>
              <a:t>from </a:t>
            </a:r>
            <a:r>
              <a:rPr lang="en-US" dirty="0">
                <a:solidFill>
                  <a:srgbClr val="0070C0"/>
                </a:solidFill>
              </a:rPr>
              <a:t>Asia, Egypt and Byzantium</a:t>
            </a:r>
            <a:r>
              <a:rPr lang="en-US" dirty="0"/>
              <a:t>. </a:t>
            </a:r>
            <a:endParaRPr lang="tr-TR" dirty="0"/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The maritime expansion of Venice was supported </a:t>
            </a:r>
            <a:r>
              <a:rPr lang="tr-TR" dirty="0"/>
              <a:t>                                                                          </a:t>
            </a:r>
            <a:r>
              <a:rPr lang="en-US" dirty="0"/>
              <a:t>by the </a:t>
            </a:r>
            <a:r>
              <a:rPr lang="en-US" dirty="0">
                <a:solidFill>
                  <a:srgbClr val="0070C0"/>
                </a:solidFill>
              </a:rPr>
              <a:t>improvements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              </a:t>
            </a:r>
            <a:r>
              <a:rPr lang="en-US" dirty="0"/>
              <a:t>in</a:t>
            </a:r>
            <a:r>
              <a:rPr lang="en-US" dirty="0">
                <a:solidFill>
                  <a:srgbClr val="0070C0"/>
                </a:solidFill>
              </a:rPr>
              <a:t> shipbuilding </a:t>
            </a:r>
            <a:r>
              <a:rPr lang="en-US" dirty="0"/>
              <a:t>and </a:t>
            </a:r>
            <a:r>
              <a:rPr lang="en-US" dirty="0">
                <a:solidFill>
                  <a:srgbClr val="0070C0"/>
                </a:solidFill>
              </a:rPr>
              <a:t>navigation techniques.</a:t>
            </a:r>
            <a:endParaRPr lang="tr-TR" dirty="0">
              <a:solidFill>
                <a:srgbClr val="0070C0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64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26952181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br>
              <a:rPr lang="tr-TR" b="1" i="1" dirty="0"/>
            </a:br>
            <a:r>
              <a:rPr lang="en-US" b="1" i="1" dirty="0"/>
              <a:t>Venice</a:t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The Venetian Republic was </a:t>
            </a:r>
            <a:r>
              <a:rPr lang="tr-TR" dirty="0"/>
              <a:t>     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the richest West European economy </a:t>
            </a:r>
            <a:r>
              <a:rPr lang="tr-TR" dirty="0">
                <a:solidFill>
                  <a:srgbClr val="0070C0"/>
                </a:solidFill>
              </a:rPr>
              <a:t>                                    </a:t>
            </a:r>
            <a:r>
              <a:rPr lang="tr-TR" dirty="0"/>
              <a:t>between</a:t>
            </a:r>
            <a:r>
              <a:rPr lang="en-US" dirty="0"/>
              <a:t> </a:t>
            </a:r>
            <a:r>
              <a:rPr lang="en-US" dirty="0">
                <a:solidFill>
                  <a:srgbClr val="0070C0"/>
                </a:solidFill>
              </a:rPr>
              <a:t>the 11</a:t>
            </a:r>
            <a:r>
              <a:rPr lang="en-US" baseline="30000" dirty="0">
                <a:solidFill>
                  <a:srgbClr val="0070C0"/>
                </a:solidFill>
              </a:rPr>
              <a:t>th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tr-TR" dirty="0">
                <a:solidFill>
                  <a:srgbClr val="0070C0"/>
                </a:solidFill>
              </a:rPr>
              <a:t>and</a:t>
            </a:r>
            <a:r>
              <a:rPr lang="en-US" dirty="0">
                <a:solidFill>
                  <a:srgbClr val="0070C0"/>
                </a:solidFill>
              </a:rPr>
              <a:t> 16</a:t>
            </a:r>
            <a:r>
              <a:rPr lang="en-US" baseline="30000" dirty="0">
                <a:solidFill>
                  <a:srgbClr val="0070C0"/>
                </a:solidFill>
              </a:rPr>
              <a:t>th</a:t>
            </a:r>
            <a:r>
              <a:rPr lang="en-US" dirty="0"/>
              <a:t> </a:t>
            </a:r>
            <a:r>
              <a:rPr lang="en-US" dirty="0">
                <a:solidFill>
                  <a:srgbClr val="0070C0"/>
                </a:solidFill>
              </a:rPr>
              <a:t>centuries. </a:t>
            </a:r>
            <a:endParaRPr lang="tr-TR" dirty="0">
              <a:solidFill>
                <a:srgbClr val="0070C0"/>
              </a:solidFill>
            </a:endParaRPr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US" dirty="0"/>
              <a:t>Venice was the most successful of the North Italian city states </a:t>
            </a:r>
            <a:r>
              <a:rPr lang="tr-TR" dirty="0"/>
              <a:t>                                                                   </a:t>
            </a:r>
            <a:r>
              <a:rPr lang="en-US" dirty="0"/>
              <a:t>in </a:t>
            </a:r>
            <a:r>
              <a:rPr lang="en-US" dirty="0">
                <a:solidFill>
                  <a:srgbClr val="0070C0"/>
                </a:solidFill>
              </a:rPr>
              <a:t>creating </a:t>
            </a:r>
            <a:r>
              <a:rPr lang="en-US" dirty="0"/>
              <a:t>and</a:t>
            </a:r>
            <a:r>
              <a:rPr lang="en-US" dirty="0">
                <a:solidFill>
                  <a:srgbClr val="0070C0"/>
                </a:solidFill>
              </a:rPr>
              <a:t> maintaining a republic </a:t>
            </a:r>
            <a:r>
              <a:rPr lang="en-US" dirty="0"/>
              <a:t>dominated by </a:t>
            </a:r>
            <a:r>
              <a:rPr lang="en-US" dirty="0">
                <a:solidFill>
                  <a:srgbClr val="0070C0"/>
                </a:solidFill>
              </a:rPr>
              <a:t>the merchant-capitalist elite. </a:t>
            </a:r>
            <a:endParaRPr lang="tr-TR" dirty="0">
              <a:solidFill>
                <a:srgbClr val="0070C0"/>
              </a:solidFill>
            </a:endParaRP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65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10530083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6130"/>
          </a:xfrm>
        </p:spPr>
        <p:txBody>
          <a:bodyPr>
            <a:normAutofit fontScale="90000"/>
          </a:bodyPr>
          <a:lstStyle/>
          <a:p>
            <a:pPr lvl="0"/>
            <a:br>
              <a:rPr lang="tr-TR" b="1" i="1" dirty="0"/>
            </a:br>
            <a:r>
              <a:rPr lang="en-US" b="1" i="1" dirty="0"/>
              <a:t>Venice</a:t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5373216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>
                <a:solidFill>
                  <a:srgbClr val="0070C0"/>
                </a:solidFill>
              </a:rPr>
              <a:t>It created political and legal institutions </a:t>
            </a:r>
            <a:r>
              <a:rPr lang="tr-TR" dirty="0">
                <a:solidFill>
                  <a:srgbClr val="0070C0"/>
                </a:solidFill>
              </a:rPr>
              <a:t>                        </a:t>
            </a:r>
            <a:r>
              <a:rPr lang="en-US" dirty="0"/>
              <a:t>which guaranteed </a:t>
            </a:r>
            <a:r>
              <a:rPr lang="tr-TR" dirty="0"/>
              <a:t>    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property rights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   </a:t>
            </a:r>
            <a:r>
              <a:rPr lang="en-US" dirty="0"/>
              <a:t>and </a:t>
            </a:r>
            <a:r>
              <a:rPr lang="en-US" dirty="0">
                <a:solidFill>
                  <a:srgbClr val="0070C0"/>
                </a:solidFill>
              </a:rPr>
              <a:t>the enforceability of contracts</a:t>
            </a:r>
            <a:r>
              <a:rPr lang="en-US" dirty="0"/>
              <a:t>. </a:t>
            </a:r>
            <a:endParaRPr lang="tr-TR" dirty="0"/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OptimaE-Regular"/>
              </a:rPr>
              <a:t>Institutional innovations </a:t>
            </a:r>
            <a:r>
              <a:rPr lang="en-US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OptimaE-Regular"/>
              </a:rPr>
              <a:t>were instrumental </a:t>
            </a:r>
            <a:r>
              <a:rPr lang="tr-TR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OptimaE-Regular"/>
              </a:rPr>
              <a:t>                </a:t>
            </a:r>
            <a:r>
              <a:rPr lang="en-US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OptimaE-Regular"/>
              </a:rPr>
              <a:t>in establishing </a:t>
            </a:r>
            <a:r>
              <a:rPr lang="en-US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OptimaE-Regular"/>
              </a:rPr>
              <a:t>Venice</a:t>
            </a:r>
            <a:r>
              <a:rPr lang="en-US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OptimaE-Regular"/>
              </a:rPr>
              <a:t> as </a:t>
            </a:r>
            <a:r>
              <a:rPr lang="en-US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OptimaE-Regular"/>
              </a:rPr>
              <a:t>the lead economy </a:t>
            </a:r>
            <a:r>
              <a:rPr lang="tr-TR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OptimaE-Regular"/>
              </a:rPr>
              <a:t>               </a:t>
            </a:r>
            <a:r>
              <a:rPr lang="en-US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OptimaE-Regular"/>
              </a:rPr>
              <a:t>of that epoch. </a:t>
            </a:r>
            <a:endParaRPr lang="tr-TR" dirty="0"/>
          </a:p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66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69847430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br>
              <a:rPr lang="tr-TR" b="1" i="1" dirty="0"/>
            </a:br>
            <a:r>
              <a:rPr lang="en-US" b="1" i="1" dirty="0"/>
              <a:t>Venice</a:t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OptimaE-Regular"/>
              </a:rPr>
              <a:t>Venice</a:t>
            </a:r>
            <a:r>
              <a:rPr lang="en-US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was a pioneer in developing </a:t>
            </a:r>
            <a:r>
              <a:rPr lang="tr-TR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                          </a:t>
            </a:r>
            <a:r>
              <a:rPr lang="en-US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foreign exchange and credit markets, </a:t>
            </a:r>
            <a:r>
              <a:rPr lang="tr-TR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                   </a:t>
            </a:r>
            <a:r>
              <a:rPr lang="en-US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banking</a:t>
            </a:r>
            <a:r>
              <a:rPr lang="en-US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, </a:t>
            </a:r>
            <a:r>
              <a:rPr lang="tr-TR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                                                                             </a:t>
            </a:r>
            <a:r>
              <a:rPr lang="en-US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and </a:t>
            </a:r>
            <a:r>
              <a:rPr lang="en-US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accountancy. </a:t>
            </a:r>
            <a:endParaRPr lang="tr-TR" dirty="0">
              <a:solidFill>
                <a:srgbClr val="0070C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It </a:t>
            </a:r>
            <a:r>
              <a:rPr lang="en-US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OptimaE-Regular"/>
              </a:rPr>
              <a:t>established a solvent system of </a:t>
            </a:r>
            <a:r>
              <a:rPr lang="en-US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OptimaE-Regular"/>
              </a:rPr>
              <a:t>public finance</a:t>
            </a:r>
            <a:r>
              <a:rPr lang="en-US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OptimaE-Regular"/>
              </a:rPr>
              <a:t> </a:t>
            </a:r>
            <a:r>
              <a:rPr lang="tr-TR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OptimaE-Regular"/>
              </a:rPr>
              <a:t>                                                                                </a:t>
            </a:r>
            <a:r>
              <a:rPr lang="en-US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OptimaE-Regular"/>
              </a:rPr>
              <a:t>and created </a:t>
            </a:r>
            <a:r>
              <a:rPr lang="en-US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OptimaE-Regular"/>
              </a:rPr>
              <a:t>a competent diplomatic service</a:t>
            </a:r>
            <a:r>
              <a:rPr lang="en-US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OptimaE-Regular"/>
              </a:rPr>
              <a:t>. </a:t>
            </a:r>
            <a:endParaRPr lang="tr-TR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1200"/>
              </a:spcBef>
              <a:spcAft>
                <a:spcPts val="1200"/>
              </a:spcAft>
              <a:buNone/>
            </a:pPr>
            <a:endParaRPr lang="tr-TR" dirty="0">
              <a:solidFill>
                <a:srgbClr val="0070C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67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7985571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br>
              <a:rPr lang="tr-TR" b="1" i="1" dirty="0"/>
            </a:br>
            <a:r>
              <a:rPr lang="en-US" b="1" i="1" dirty="0"/>
              <a:t>Venice</a:t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>
                <a:solidFill>
                  <a:srgbClr val="0070C0"/>
                </a:solidFill>
              </a:rPr>
              <a:t>Venice played an important part</a:t>
            </a:r>
            <a:r>
              <a:rPr lang="en-US" dirty="0"/>
              <a:t> </a:t>
            </a:r>
            <a:r>
              <a:rPr lang="tr-TR" dirty="0"/>
              <a:t>                                            </a:t>
            </a:r>
            <a:r>
              <a:rPr lang="en-US" dirty="0"/>
              <a:t>in </a:t>
            </a:r>
            <a:r>
              <a:rPr lang="en-US" dirty="0">
                <a:solidFill>
                  <a:srgbClr val="0070C0"/>
                </a:solidFill>
              </a:rPr>
              <a:t>fostering the intellectual development </a:t>
            </a:r>
            <a:r>
              <a:rPr lang="tr-TR" dirty="0">
                <a:solidFill>
                  <a:srgbClr val="0070C0"/>
                </a:solidFill>
              </a:rPr>
              <a:t>                              </a:t>
            </a:r>
            <a:r>
              <a:rPr lang="en-US" dirty="0"/>
              <a:t>of </a:t>
            </a:r>
            <a:r>
              <a:rPr lang="en-US" dirty="0">
                <a:solidFill>
                  <a:srgbClr val="0070C0"/>
                </a:solidFill>
              </a:rPr>
              <a:t>Western Europe. </a:t>
            </a:r>
            <a:endParaRPr lang="tr-TR" dirty="0">
              <a:solidFill>
                <a:srgbClr val="0070C0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It created </a:t>
            </a:r>
            <a:r>
              <a:rPr lang="en-US" dirty="0">
                <a:solidFill>
                  <a:srgbClr val="0070C0"/>
                </a:solidFill>
              </a:rPr>
              <a:t>manuscript libraries </a:t>
            </a:r>
            <a:r>
              <a:rPr lang="tr-TR" dirty="0">
                <a:solidFill>
                  <a:srgbClr val="0070C0"/>
                </a:solidFill>
              </a:rPr>
              <a:t>                       </a:t>
            </a:r>
            <a:r>
              <a:rPr lang="en-US" dirty="0"/>
              <a:t>and</a:t>
            </a:r>
            <a:r>
              <a:rPr lang="en-US" dirty="0">
                <a:solidFill>
                  <a:srgbClr val="0070C0"/>
                </a:solidFill>
              </a:rPr>
              <a:t> pioneered </a:t>
            </a:r>
            <a:r>
              <a:rPr lang="en-US" dirty="0"/>
              <a:t>in</a:t>
            </a:r>
            <a:r>
              <a:rPr lang="en-US" dirty="0">
                <a:solidFill>
                  <a:srgbClr val="0070C0"/>
                </a:solidFill>
              </a:rPr>
              <a:t> book publishing. </a:t>
            </a:r>
            <a:endParaRPr lang="tr-TR" dirty="0">
              <a:solidFill>
                <a:srgbClr val="0070C0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>
                <a:solidFill>
                  <a:srgbClr val="0070C0"/>
                </a:solidFill>
              </a:rPr>
              <a:t>Venetian publishing </a:t>
            </a:r>
            <a:r>
              <a:rPr lang="en-US" dirty="0"/>
              <a:t>helped invigorate the cultural and intellectual life of Europe. </a:t>
            </a: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68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16930364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br>
              <a:rPr lang="tr-TR" b="1" i="1" dirty="0"/>
            </a:br>
            <a:r>
              <a:rPr lang="en-US" b="1" i="1" dirty="0"/>
              <a:t>Venice</a:t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The Venetian state</a:t>
            </a:r>
            <a:r>
              <a:rPr lang="tr-TR" dirty="0"/>
              <a:t> </a:t>
            </a:r>
            <a:r>
              <a:rPr lang="en-US" dirty="0"/>
              <a:t>was </a:t>
            </a:r>
            <a:r>
              <a:rPr lang="en-US" dirty="0">
                <a:solidFill>
                  <a:srgbClr val="0070C0"/>
                </a:solidFill>
              </a:rPr>
              <a:t>the major shipbuilder </a:t>
            </a:r>
            <a:r>
              <a:rPr lang="en-US" dirty="0"/>
              <a:t>and</a:t>
            </a:r>
            <a:r>
              <a:rPr lang="tr-TR" dirty="0"/>
              <a:t> </a:t>
            </a:r>
            <a:r>
              <a:rPr lang="en-US" dirty="0"/>
              <a:t>played a leading role </a:t>
            </a:r>
            <a:r>
              <a:rPr lang="tr-TR" dirty="0"/>
              <a:t>                                                 </a:t>
            </a:r>
            <a:r>
              <a:rPr lang="en-US" dirty="0"/>
              <a:t>in </a:t>
            </a:r>
            <a:r>
              <a:rPr lang="en-US" dirty="0">
                <a:solidFill>
                  <a:srgbClr val="0070C0"/>
                </a:solidFill>
              </a:rPr>
              <a:t>commercial activity. </a:t>
            </a:r>
            <a:endParaRPr lang="tr-TR" dirty="0">
              <a:solidFill>
                <a:srgbClr val="0070C0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>
                <a:solidFill>
                  <a:srgbClr val="0070C0"/>
                </a:solidFill>
              </a:rPr>
              <a:t>The biggest enterprise </a:t>
            </a:r>
            <a:r>
              <a:rPr lang="en-US" dirty="0"/>
              <a:t>in Venice </a:t>
            </a:r>
            <a:r>
              <a:rPr lang="tr-TR" dirty="0"/>
              <a:t>                                     </a:t>
            </a:r>
            <a:r>
              <a:rPr lang="en-US" dirty="0"/>
              <a:t>was the Arsenal, </a:t>
            </a:r>
            <a:r>
              <a:rPr lang="tr-TR" dirty="0"/>
              <a:t>                            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a public shipyard created in 1104</a:t>
            </a:r>
            <a:r>
              <a:rPr lang="en-US" dirty="0"/>
              <a:t>. </a:t>
            </a:r>
            <a:endParaRPr lang="tr-TR" dirty="0"/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It was </a:t>
            </a:r>
            <a:r>
              <a:rPr lang="en-US" dirty="0">
                <a:solidFill>
                  <a:srgbClr val="0070C0"/>
                </a:solidFill>
              </a:rPr>
              <a:t>operative for centuries </a:t>
            </a:r>
            <a:r>
              <a:rPr lang="tr-TR" dirty="0">
                <a:solidFill>
                  <a:srgbClr val="0070C0"/>
                </a:solidFill>
              </a:rPr>
              <a:t>                          </a:t>
            </a:r>
            <a:r>
              <a:rPr lang="en-US" dirty="0"/>
              <a:t>and</a:t>
            </a:r>
            <a:r>
              <a:rPr lang="en-US" dirty="0">
                <a:solidFill>
                  <a:srgbClr val="0070C0"/>
                </a:solidFill>
              </a:rPr>
              <a:t> employed thousands of workers</a:t>
            </a:r>
            <a:r>
              <a:rPr lang="en-US" dirty="0"/>
              <a:t>. </a:t>
            </a:r>
            <a:endParaRPr lang="tr-TR" dirty="0"/>
          </a:p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69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105300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tr-TR" b="1" dirty="0"/>
            </a:br>
            <a:r>
              <a:rPr lang="en-US" b="1" dirty="0"/>
              <a:t>A SIMPLE PICTURE </a:t>
            </a:r>
            <a:br>
              <a:rPr lang="tr-TR" b="1" dirty="0"/>
            </a:br>
            <a:r>
              <a:rPr lang="en-US" b="1" dirty="0"/>
              <a:t>OF THE WORLD ECONOMY</a:t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5013176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 dirty="0"/>
              <a:t>Per capita national income (PCNI) figures make this income imbalance more apparent: </a:t>
            </a:r>
          </a:p>
          <a:p>
            <a:pPr lvl="1">
              <a:spcAft>
                <a:spcPts val="600"/>
              </a:spcAft>
            </a:pPr>
            <a:r>
              <a:rPr lang="en-US" sz="3200" dirty="0"/>
              <a:t>PCNI is only </a:t>
            </a:r>
            <a:r>
              <a:rPr lang="en-US" sz="3200" dirty="0">
                <a:solidFill>
                  <a:srgbClr val="0070C0"/>
                </a:solidFill>
              </a:rPr>
              <a:t>$7</a:t>
            </a:r>
            <a:r>
              <a:rPr lang="tr-TR" sz="3200" dirty="0">
                <a:solidFill>
                  <a:srgbClr val="0070C0"/>
                </a:solidFill>
              </a:rPr>
              <a:t>21</a:t>
            </a:r>
            <a:r>
              <a:rPr lang="en-US" sz="3200" dirty="0">
                <a:solidFill>
                  <a:srgbClr val="0070C0"/>
                </a:solidFill>
              </a:rPr>
              <a:t> in Low-Income countries</a:t>
            </a:r>
            <a:r>
              <a:rPr lang="en-US" sz="3200" dirty="0"/>
              <a:t>, </a:t>
            </a:r>
          </a:p>
          <a:p>
            <a:pPr lvl="1">
              <a:spcAft>
                <a:spcPts val="600"/>
              </a:spcAft>
            </a:pPr>
            <a:r>
              <a:rPr lang="en-US" sz="3200" dirty="0"/>
              <a:t>it is </a:t>
            </a:r>
            <a:r>
              <a:rPr lang="en-US" sz="3200" dirty="0">
                <a:solidFill>
                  <a:srgbClr val="0070C0"/>
                </a:solidFill>
              </a:rPr>
              <a:t>$</a:t>
            </a:r>
            <a:r>
              <a:rPr lang="tr-TR" sz="3200" dirty="0">
                <a:solidFill>
                  <a:srgbClr val="0070C0"/>
                </a:solidFill>
              </a:rPr>
              <a:t>51</a:t>
            </a:r>
            <a:r>
              <a:rPr lang="en-US" sz="3200" dirty="0">
                <a:solidFill>
                  <a:srgbClr val="0070C0"/>
                </a:solidFill>
              </a:rPr>
              <a:t>,</a:t>
            </a:r>
            <a:r>
              <a:rPr lang="tr-TR" sz="3200" dirty="0">
                <a:solidFill>
                  <a:srgbClr val="0070C0"/>
                </a:solidFill>
              </a:rPr>
              <a:t>087</a:t>
            </a:r>
            <a:r>
              <a:rPr lang="en-US" sz="3200" dirty="0">
                <a:solidFill>
                  <a:srgbClr val="0070C0"/>
                </a:solidFill>
              </a:rPr>
              <a:t> in High-Income countries</a:t>
            </a:r>
            <a:r>
              <a:rPr lang="en-US" sz="3200" dirty="0"/>
              <a:t>, </a:t>
            </a:r>
          </a:p>
          <a:p>
            <a:pPr marL="457200" lvl="1" indent="0">
              <a:spcAft>
                <a:spcPts val="600"/>
              </a:spcAft>
              <a:buNone/>
            </a:pPr>
            <a:r>
              <a:rPr lang="en-US" sz="3200" dirty="0"/>
              <a:t>	</a:t>
            </a:r>
            <a:r>
              <a:rPr lang="tr-TR" sz="3200" dirty="0"/>
              <a:t>71</a:t>
            </a:r>
            <a:r>
              <a:rPr lang="en-US" sz="3200" dirty="0"/>
              <a:t> times of the Low-Income Countries. </a:t>
            </a:r>
          </a:p>
          <a:p>
            <a:pPr>
              <a:spcAft>
                <a:spcPts val="600"/>
              </a:spcAft>
            </a:pP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00702277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br>
              <a:rPr lang="tr-TR" b="1" i="1" dirty="0"/>
            </a:br>
            <a:r>
              <a:rPr lang="en-US" b="1" i="1" dirty="0"/>
              <a:t>Venice</a:t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>
                <a:solidFill>
                  <a:srgbClr val="0070C0"/>
                </a:solidFill>
              </a:rPr>
              <a:t>It developed new types of ship </a:t>
            </a:r>
            <a:r>
              <a:rPr lang="tr-TR" dirty="0">
                <a:solidFill>
                  <a:srgbClr val="0070C0"/>
                </a:solidFill>
              </a:rPr>
              <a:t>                                  </a:t>
            </a:r>
            <a:r>
              <a:rPr lang="en-US" dirty="0"/>
              <a:t>suitable for </a:t>
            </a:r>
            <a:r>
              <a:rPr lang="en-US" dirty="0">
                <a:solidFill>
                  <a:srgbClr val="0070C0"/>
                </a:solidFill>
              </a:rPr>
              <a:t>the conditions of trade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   </a:t>
            </a:r>
            <a:r>
              <a:rPr lang="en-US" dirty="0"/>
              <a:t>in </a:t>
            </a:r>
            <a:r>
              <a:rPr lang="en-US" dirty="0">
                <a:solidFill>
                  <a:srgbClr val="0070C0"/>
                </a:solidFill>
              </a:rPr>
              <a:t>the Mediterranean. 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This state activity </a:t>
            </a:r>
            <a:r>
              <a:rPr lang="en-US" dirty="0">
                <a:solidFill>
                  <a:srgbClr val="0070C0"/>
                </a:solidFill>
              </a:rPr>
              <a:t>reduced costs for private traders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                                         </a:t>
            </a:r>
            <a:r>
              <a:rPr lang="en-US" dirty="0"/>
              <a:t>by </a:t>
            </a:r>
            <a:r>
              <a:rPr lang="en-US" dirty="0">
                <a:solidFill>
                  <a:srgbClr val="0070C0"/>
                </a:solidFill>
              </a:rPr>
              <a:t>making commerce more secure </a:t>
            </a:r>
            <a:r>
              <a:rPr lang="tr-TR" dirty="0">
                <a:solidFill>
                  <a:srgbClr val="0070C0"/>
                </a:solidFill>
              </a:rPr>
              <a:t>                                 </a:t>
            </a:r>
            <a:r>
              <a:rPr lang="en-US" dirty="0"/>
              <a:t>from </a:t>
            </a:r>
            <a:r>
              <a:rPr lang="en-US" dirty="0">
                <a:solidFill>
                  <a:srgbClr val="0070C0"/>
                </a:solidFill>
              </a:rPr>
              <a:t>enemy attack.</a:t>
            </a:r>
            <a:endParaRPr lang="tr-TR" dirty="0">
              <a:solidFill>
                <a:srgbClr val="0070C0"/>
              </a:solidFill>
            </a:endParaRPr>
          </a:p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70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77939942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br>
              <a:rPr lang="tr-TR" b="1" i="1" dirty="0"/>
            </a:br>
            <a:r>
              <a:rPr lang="en-US" b="1" i="1" dirty="0"/>
              <a:t>Venice</a:t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/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In 1291, </a:t>
            </a:r>
            <a:r>
              <a:rPr lang="tr-TR" dirty="0"/>
              <a:t>                                                               </a:t>
            </a:r>
            <a:r>
              <a:rPr lang="en-US" dirty="0"/>
              <a:t>the Genoese and </a:t>
            </a:r>
            <a:r>
              <a:rPr lang="en-US" dirty="0">
                <a:solidFill>
                  <a:srgbClr val="0070C0"/>
                </a:solidFill>
              </a:rPr>
              <a:t>opened the way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               </a:t>
            </a:r>
            <a:r>
              <a:rPr lang="en-US" dirty="0"/>
              <a:t>for </a:t>
            </a:r>
            <a:r>
              <a:rPr lang="en-US" dirty="0">
                <a:solidFill>
                  <a:srgbClr val="0070C0"/>
                </a:solidFill>
              </a:rPr>
              <a:t>European commerce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        </a:t>
            </a:r>
            <a:r>
              <a:rPr lang="en-US" dirty="0"/>
              <a:t>from</a:t>
            </a:r>
            <a:r>
              <a:rPr lang="en-US" dirty="0">
                <a:solidFill>
                  <a:srgbClr val="0070C0"/>
                </a:solidFill>
              </a:rPr>
              <a:t> the Mediterranean </a:t>
            </a:r>
            <a:r>
              <a:rPr lang="en-US" dirty="0"/>
              <a:t>to </a:t>
            </a:r>
            <a:r>
              <a:rPr lang="en-US" dirty="0">
                <a:solidFill>
                  <a:srgbClr val="0070C0"/>
                </a:solidFill>
              </a:rPr>
              <a:t>the Atlantic</a:t>
            </a:r>
            <a:r>
              <a:rPr lang="en-US" dirty="0"/>
              <a:t> </a:t>
            </a:r>
            <a:r>
              <a:rPr lang="tr-TR" dirty="0"/>
              <a:t>                      </a:t>
            </a:r>
            <a:r>
              <a:rPr lang="en-US" dirty="0"/>
              <a:t>by seizing the control of </a:t>
            </a:r>
            <a:r>
              <a:rPr lang="en-US" dirty="0">
                <a:solidFill>
                  <a:srgbClr val="0070C0"/>
                </a:solidFill>
              </a:rPr>
              <a:t>the straits of Gibraltar. </a:t>
            </a:r>
            <a:endParaRPr lang="tr-TR" dirty="0">
              <a:solidFill>
                <a:srgbClr val="0070C0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Thereafter </a:t>
            </a:r>
            <a:r>
              <a:rPr lang="en-US" dirty="0">
                <a:solidFill>
                  <a:srgbClr val="0070C0"/>
                </a:solidFill>
              </a:rPr>
              <a:t>Venetian galleys used this route</a:t>
            </a:r>
            <a:r>
              <a:rPr lang="en-US" dirty="0"/>
              <a:t> </a:t>
            </a:r>
            <a:r>
              <a:rPr lang="tr-TR" dirty="0"/>
              <a:t>                       </a:t>
            </a:r>
            <a:r>
              <a:rPr lang="en-US" dirty="0"/>
              <a:t>to</a:t>
            </a:r>
            <a:r>
              <a:rPr lang="en-US" dirty="0">
                <a:solidFill>
                  <a:srgbClr val="0070C0"/>
                </a:solidFill>
              </a:rPr>
              <a:t> trade with London and Bruges.</a:t>
            </a:r>
            <a:endParaRPr lang="tr-TR" dirty="0">
              <a:solidFill>
                <a:srgbClr val="0070C0"/>
              </a:solidFill>
            </a:endParaRPr>
          </a:p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71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10530083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 fontScale="90000"/>
          </a:bodyPr>
          <a:lstStyle/>
          <a:p>
            <a:pPr lvl="0"/>
            <a:br>
              <a:rPr lang="tr-TR" b="1" i="1" dirty="0"/>
            </a:br>
            <a:r>
              <a:rPr lang="en-US" b="1" i="1" dirty="0"/>
              <a:t>Venice</a:t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445224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US" dirty="0"/>
              <a:t>Although </a:t>
            </a:r>
            <a:r>
              <a:rPr lang="en-US" dirty="0">
                <a:solidFill>
                  <a:srgbClr val="0070C0"/>
                </a:solidFill>
              </a:rPr>
              <a:t>international trade, </a:t>
            </a:r>
            <a:r>
              <a:rPr lang="tr-TR" dirty="0">
                <a:solidFill>
                  <a:srgbClr val="0070C0"/>
                </a:solidFill>
              </a:rPr>
              <a:t>                                         </a:t>
            </a:r>
            <a:r>
              <a:rPr lang="en-US" dirty="0">
                <a:solidFill>
                  <a:srgbClr val="0070C0"/>
                </a:solidFill>
              </a:rPr>
              <a:t>banking,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shipbuilding</a:t>
            </a:r>
            <a:r>
              <a:rPr lang="tr-TR" dirty="0">
                <a:solidFill>
                  <a:srgbClr val="0070C0"/>
                </a:solidFill>
              </a:rPr>
              <a:t>,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and associated trades </a:t>
            </a:r>
            <a:r>
              <a:rPr lang="en-US" dirty="0"/>
              <a:t>were </a:t>
            </a:r>
            <a:r>
              <a:rPr lang="tr-TR" dirty="0"/>
              <a:t>                                          </a:t>
            </a:r>
            <a:r>
              <a:rPr lang="en-US" dirty="0"/>
              <a:t>the biggest sectors of the Venetian economy,</a:t>
            </a:r>
            <a:endParaRPr lang="tr-TR" dirty="0"/>
          </a:p>
          <a:p>
            <a:pPr marL="360363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dirty="0"/>
              <a:t>there were also </a:t>
            </a:r>
            <a:r>
              <a:rPr lang="en-US" dirty="0">
                <a:solidFill>
                  <a:srgbClr val="0070C0"/>
                </a:solidFill>
              </a:rPr>
              <a:t>sizeable manufacturing activities</a:t>
            </a:r>
            <a:r>
              <a:rPr lang="en-US" dirty="0"/>
              <a:t>. </a:t>
            </a:r>
            <a:endParaRPr lang="tr-TR" dirty="0"/>
          </a:p>
          <a:p>
            <a:pPr marL="0" indent="0">
              <a:spcBef>
                <a:spcPts val="1200"/>
              </a:spcBef>
              <a:spcAft>
                <a:spcPts val="1200"/>
              </a:spcAft>
              <a:buNone/>
            </a:pPr>
            <a:endParaRPr lang="tr-TR" dirty="0">
              <a:solidFill>
                <a:srgbClr val="0070C0"/>
              </a:solidFill>
            </a:endParaRPr>
          </a:p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72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10530083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 fontScale="90000"/>
          </a:bodyPr>
          <a:lstStyle/>
          <a:p>
            <a:pPr lvl="0"/>
            <a:br>
              <a:rPr lang="tr-TR" b="1" i="1" dirty="0"/>
            </a:br>
            <a:r>
              <a:rPr lang="en-US" b="1" i="1" dirty="0"/>
              <a:t>Venice</a:t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445224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Venice was </a:t>
            </a:r>
            <a:r>
              <a:rPr lang="en-US" dirty="0">
                <a:solidFill>
                  <a:srgbClr val="0070C0"/>
                </a:solidFill>
              </a:rPr>
              <a:t>a pioneer in glassblowing technology </a:t>
            </a:r>
            <a:r>
              <a:rPr lang="en-US" dirty="0"/>
              <a:t>in Europe. </a:t>
            </a:r>
            <a:endParaRPr lang="tr-TR" dirty="0"/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From the 13</a:t>
            </a:r>
            <a:r>
              <a:rPr lang="en-US" baseline="30000" dirty="0"/>
              <a:t>th</a:t>
            </a:r>
            <a:r>
              <a:rPr lang="en-US" dirty="0"/>
              <a:t> century </a:t>
            </a:r>
            <a:r>
              <a:rPr lang="tr-TR" dirty="0"/>
              <a:t>                                    </a:t>
            </a:r>
            <a:r>
              <a:rPr lang="en-US" dirty="0"/>
              <a:t>Venetians produced </a:t>
            </a:r>
            <a:r>
              <a:rPr lang="tr-TR" dirty="0"/>
              <a:t>                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delicate, carefully blown sand–glasses </a:t>
            </a:r>
            <a:r>
              <a:rPr lang="tr-TR" dirty="0">
                <a:solidFill>
                  <a:srgbClr val="0070C0"/>
                </a:solidFill>
              </a:rPr>
              <a:t>                              </a:t>
            </a:r>
            <a:r>
              <a:rPr lang="en-US" dirty="0"/>
              <a:t>as </a:t>
            </a:r>
            <a:r>
              <a:rPr lang="en-US" dirty="0">
                <a:solidFill>
                  <a:srgbClr val="0070C0"/>
                </a:solidFill>
              </a:rPr>
              <a:t>a time–keeping device </a:t>
            </a:r>
            <a:r>
              <a:rPr lang="en-US" dirty="0"/>
              <a:t>for</a:t>
            </a:r>
            <a:r>
              <a:rPr lang="en-US" dirty="0">
                <a:solidFill>
                  <a:srgbClr val="0070C0"/>
                </a:solidFill>
              </a:rPr>
              <a:t> mariners. </a:t>
            </a:r>
            <a:endParaRPr lang="tr-TR" dirty="0">
              <a:solidFill>
                <a:srgbClr val="0070C0"/>
              </a:solidFill>
            </a:endParaRPr>
          </a:p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73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94567584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br>
              <a:rPr lang="tr-TR" b="1" i="1" dirty="0"/>
            </a:br>
            <a:r>
              <a:rPr lang="en-US" b="1" i="1" dirty="0"/>
              <a:t>Venice</a:t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From the 14</a:t>
            </a:r>
            <a:r>
              <a:rPr lang="en-US" baseline="30000" dirty="0"/>
              <a:t>th</a:t>
            </a:r>
            <a:r>
              <a:rPr lang="en-US" dirty="0"/>
              <a:t> century onwards </a:t>
            </a:r>
            <a:r>
              <a:rPr lang="tr-TR" dirty="0"/>
              <a:t>                     </a:t>
            </a:r>
            <a:r>
              <a:rPr lang="en-US" dirty="0"/>
              <a:t>they started making </a:t>
            </a:r>
            <a:r>
              <a:rPr lang="en-US" dirty="0">
                <a:solidFill>
                  <a:srgbClr val="0070C0"/>
                </a:solidFill>
              </a:rPr>
              <a:t>spectacles</a:t>
            </a:r>
            <a:r>
              <a:rPr lang="en-US" dirty="0"/>
              <a:t>, </a:t>
            </a:r>
            <a:r>
              <a:rPr lang="tr-TR" dirty="0"/>
              <a:t>                                       </a:t>
            </a:r>
            <a:r>
              <a:rPr lang="en-US" dirty="0"/>
              <a:t>which </a:t>
            </a:r>
            <a:r>
              <a:rPr lang="en-US" dirty="0">
                <a:solidFill>
                  <a:srgbClr val="0070C0"/>
                </a:solidFill>
              </a:rPr>
              <a:t>greatly</a:t>
            </a:r>
            <a:r>
              <a:rPr lang="en-US" dirty="0"/>
              <a:t> </a:t>
            </a:r>
            <a:r>
              <a:rPr lang="en-US" dirty="0">
                <a:solidFill>
                  <a:srgbClr val="0070C0"/>
                </a:solidFill>
              </a:rPr>
              <a:t>increased the productivity of artisans and scholars.</a:t>
            </a:r>
            <a:endParaRPr lang="tr-TR" dirty="0">
              <a:solidFill>
                <a:srgbClr val="0070C0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>
                <a:solidFill>
                  <a:srgbClr val="0070C0"/>
                </a:solidFill>
              </a:rPr>
              <a:t>The trade with Asia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                     </a:t>
            </a:r>
            <a:r>
              <a:rPr lang="en-US" dirty="0"/>
              <a:t>in </a:t>
            </a:r>
            <a:r>
              <a:rPr lang="en-US" dirty="0">
                <a:solidFill>
                  <a:srgbClr val="0070C0"/>
                </a:solidFill>
              </a:rPr>
              <a:t>raw silk and silk products </a:t>
            </a:r>
            <a:r>
              <a:rPr lang="en-US" dirty="0"/>
              <a:t>eventually </a:t>
            </a:r>
            <a:r>
              <a:rPr lang="tr-TR" dirty="0"/>
              <a:t>                           </a:t>
            </a:r>
            <a:r>
              <a:rPr lang="en-US" dirty="0"/>
              <a:t>led to </a:t>
            </a:r>
            <a:r>
              <a:rPr lang="en-US" dirty="0">
                <a:solidFill>
                  <a:srgbClr val="0070C0"/>
                </a:solidFill>
              </a:rPr>
              <a:t>import substitution </a:t>
            </a:r>
            <a:r>
              <a:rPr lang="en-US" dirty="0"/>
              <a:t>in</a:t>
            </a:r>
            <a:r>
              <a:rPr lang="en-US" dirty="0">
                <a:solidFill>
                  <a:srgbClr val="0070C0"/>
                </a:solidFill>
              </a:rPr>
              <a:t> Europe. </a:t>
            </a:r>
            <a:endParaRPr lang="tr-TR" dirty="0">
              <a:solidFill>
                <a:srgbClr val="0070C0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>
                <a:solidFill>
                  <a:srgbClr val="0070C0"/>
                </a:solidFill>
              </a:rPr>
              <a:t>Silk</a:t>
            </a:r>
            <a:r>
              <a:rPr lang="en-US" dirty="0"/>
              <a:t> </a:t>
            </a:r>
            <a:r>
              <a:rPr lang="en-US" dirty="0">
                <a:solidFill>
                  <a:srgbClr val="0070C0"/>
                </a:solidFill>
              </a:rPr>
              <a:t>production</a:t>
            </a:r>
            <a:r>
              <a:rPr lang="en-US" dirty="0"/>
              <a:t> came to Italy in the 12</a:t>
            </a:r>
            <a:r>
              <a:rPr lang="en-US" baseline="30000" dirty="0"/>
              <a:t>th</a:t>
            </a:r>
            <a:r>
              <a:rPr lang="en-US" dirty="0"/>
              <a:t> century. </a:t>
            </a:r>
            <a:endParaRPr lang="tr-TR" dirty="0"/>
          </a:p>
          <a:p>
            <a:pPr>
              <a:spcBef>
                <a:spcPts val="1200"/>
              </a:spcBef>
              <a:spcAft>
                <a:spcPts val="1200"/>
              </a:spcAft>
            </a:pP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74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10530083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br>
              <a:rPr lang="tr-TR" b="1" i="1" dirty="0"/>
            </a:br>
            <a:r>
              <a:rPr lang="en-US" b="1" i="1" dirty="0"/>
              <a:t>Venice</a:t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>
                <a:solidFill>
                  <a:srgbClr val="0070C0"/>
                </a:solidFill>
              </a:rPr>
              <a:t>Sugar</a:t>
            </a:r>
            <a:r>
              <a:rPr lang="en-US" dirty="0"/>
              <a:t> was another major product. </a:t>
            </a:r>
            <a:endParaRPr lang="tr-TR" dirty="0"/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Venice created </a:t>
            </a:r>
            <a:r>
              <a:rPr lang="en-US" dirty="0">
                <a:solidFill>
                  <a:srgbClr val="0070C0"/>
                </a:solidFill>
              </a:rPr>
              <a:t>plantation agriculture </a:t>
            </a:r>
            <a:r>
              <a:rPr lang="tr-TR" dirty="0">
                <a:solidFill>
                  <a:srgbClr val="0070C0"/>
                </a:solidFill>
              </a:rPr>
              <a:t>                         </a:t>
            </a:r>
            <a:r>
              <a:rPr lang="en-US" dirty="0"/>
              <a:t>and </a:t>
            </a:r>
            <a:r>
              <a:rPr lang="en-US" dirty="0">
                <a:solidFill>
                  <a:srgbClr val="0070C0"/>
                </a:solidFill>
              </a:rPr>
              <a:t>processing facilities with slave labor </a:t>
            </a:r>
            <a:r>
              <a:rPr lang="tr-TR" dirty="0">
                <a:solidFill>
                  <a:srgbClr val="0070C0"/>
                </a:solidFill>
              </a:rPr>
              <a:t>                       </a:t>
            </a:r>
            <a:r>
              <a:rPr lang="en-US" dirty="0"/>
              <a:t>in Crete and Cyprus, </a:t>
            </a:r>
            <a:r>
              <a:rPr lang="tr-TR" dirty="0"/>
              <a:t>                                                     </a:t>
            </a:r>
            <a:r>
              <a:rPr lang="en-US" dirty="0"/>
              <a:t>using </a:t>
            </a:r>
            <a:r>
              <a:rPr lang="en-US" dirty="0">
                <a:solidFill>
                  <a:srgbClr val="0070C0"/>
                </a:solidFill>
              </a:rPr>
              <a:t>techniques borrowed </a:t>
            </a:r>
            <a:r>
              <a:rPr lang="en-US" dirty="0"/>
              <a:t>from </a:t>
            </a:r>
            <a:r>
              <a:rPr lang="en-US" dirty="0">
                <a:solidFill>
                  <a:srgbClr val="0070C0"/>
                </a:solidFill>
              </a:rPr>
              <a:t>Syria</a:t>
            </a:r>
            <a:r>
              <a:rPr lang="en-US" dirty="0"/>
              <a:t>. </a:t>
            </a:r>
            <a:endParaRPr lang="tr-TR" dirty="0"/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Venetian practice was </a:t>
            </a:r>
            <a:r>
              <a:rPr lang="en-US" dirty="0">
                <a:solidFill>
                  <a:srgbClr val="0070C0"/>
                </a:solidFill>
              </a:rPr>
              <a:t>copied later </a:t>
            </a:r>
            <a:r>
              <a:rPr lang="tr-TR" dirty="0">
                <a:solidFill>
                  <a:srgbClr val="0070C0"/>
                </a:solidFill>
              </a:rPr>
              <a:t>                                      </a:t>
            </a:r>
            <a:r>
              <a:rPr lang="en-US" dirty="0"/>
              <a:t>by</a:t>
            </a:r>
            <a:r>
              <a:rPr lang="en-US" dirty="0">
                <a:solidFill>
                  <a:srgbClr val="0070C0"/>
                </a:solidFill>
              </a:rPr>
              <a:t> the Portuguese</a:t>
            </a:r>
            <a:r>
              <a:rPr lang="en-US" dirty="0"/>
              <a:t> in Madeira and in Brazil.</a:t>
            </a:r>
            <a:endParaRPr lang="tr-TR" dirty="0"/>
          </a:p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75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49930736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br>
              <a:rPr lang="tr-TR" b="1" i="1" dirty="0"/>
            </a:br>
            <a:r>
              <a:rPr lang="en-US" b="1" i="1" dirty="0"/>
              <a:t>Venice</a:t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0070C0"/>
                </a:solidFill>
              </a:rPr>
              <a:t>The Venetian role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                       </a:t>
            </a:r>
            <a:r>
              <a:rPr lang="en-US" dirty="0"/>
              <a:t>in</a:t>
            </a:r>
            <a:r>
              <a:rPr lang="en-US" dirty="0">
                <a:solidFill>
                  <a:srgbClr val="0070C0"/>
                </a:solidFill>
              </a:rPr>
              <a:t> the spice trade was greatly reduced </a:t>
            </a:r>
            <a:r>
              <a:rPr lang="tr-TR" dirty="0">
                <a:solidFill>
                  <a:srgbClr val="0070C0"/>
                </a:solidFill>
              </a:rPr>
              <a:t>                                </a:t>
            </a:r>
            <a:r>
              <a:rPr lang="en-US" dirty="0"/>
              <a:t>at</a:t>
            </a:r>
            <a:r>
              <a:rPr lang="en-US" dirty="0">
                <a:solidFill>
                  <a:srgbClr val="0070C0"/>
                </a:solidFill>
              </a:rPr>
              <a:t> the beginning of the 16</a:t>
            </a:r>
            <a:r>
              <a:rPr lang="en-US" baseline="30000" dirty="0">
                <a:solidFill>
                  <a:srgbClr val="0070C0"/>
                </a:solidFill>
              </a:rPr>
              <a:t>th</a:t>
            </a:r>
            <a:r>
              <a:rPr lang="en-US" dirty="0">
                <a:solidFill>
                  <a:srgbClr val="0070C0"/>
                </a:solidFill>
              </a:rPr>
              <a:t> century</a:t>
            </a:r>
            <a:r>
              <a:rPr lang="en-US" dirty="0"/>
              <a:t> </a:t>
            </a:r>
            <a:endParaRPr lang="tr-TR" dirty="0"/>
          </a:p>
          <a:p>
            <a:pPr marL="354013" indent="0">
              <a:buNone/>
            </a:pPr>
            <a:r>
              <a:rPr lang="en-US" dirty="0"/>
              <a:t>because of </a:t>
            </a:r>
            <a:r>
              <a:rPr lang="en-US" dirty="0">
                <a:solidFill>
                  <a:srgbClr val="0070C0"/>
                </a:solidFill>
              </a:rPr>
              <a:t>restrictions on trade </a:t>
            </a:r>
            <a:r>
              <a:rPr lang="tr-TR" dirty="0">
                <a:solidFill>
                  <a:srgbClr val="0070C0"/>
                </a:solidFill>
              </a:rPr>
              <a:t>                                       </a:t>
            </a:r>
            <a:r>
              <a:rPr lang="en-US" dirty="0"/>
              <a:t>with</a:t>
            </a:r>
            <a:r>
              <a:rPr lang="en-US" dirty="0">
                <a:solidFill>
                  <a:srgbClr val="0070C0"/>
                </a:solidFill>
              </a:rPr>
              <a:t> Syria and Egypt imposed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   </a:t>
            </a:r>
            <a:r>
              <a:rPr lang="en-US" dirty="0"/>
              <a:t>by</a:t>
            </a:r>
            <a:r>
              <a:rPr lang="en-US" dirty="0">
                <a:solidFill>
                  <a:srgbClr val="0070C0"/>
                </a:solidFill>
              </a:rPr>
              <a:t> the Ottoman authorities,</a:t>
            </a:r>
            <a:endParaRPr lang="tr-TR" dirty="0">
              <a:solidFill>
                <a:srgbClr val="0070C0"/>
              </a:solidFill>
            </a:endParaRPr>
          </a:p>
          <a:p>
            <a:pPr marL="354013" indent="0">
              <a:buNone/>
            </a:pPr>
            <a:r>
              <a:rPr lang="en-US" dirty="0"/>
              <a:t>and</a:t>
            </a:r>
            <a:r>
              <a:rPr lang="en-US" dirty="0">
                <a:solidFill>
                  <a:srgbClr val="0070C0"/>
                </a:solidFill>
              </a:rPr>
              <a:t> competition </a:t>
            </a:r>
            <a:r>
              <a:rPr lang="en-US" dirty="0"/>
              <a:t>from</a:t>
            </a:r>
            <a:r>
              <a:rPr lang="en-US" dirty="0">
                <a:solidFill>
                  <a:srgbClr val="0070C0"/>
                </a:solidFill>
              </a:rPr>
              <a:t> direct Portuguese shipments from Asia. </a:t>
            </a:r>
            <a:endParaRPr lang="tr-TR" dirty="0">
              <a:solidFill>
                <a:srgbClr val="0070C0"/>
              </a:solidFill>
            </a:endParaRPr>
          </a:p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76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10530083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br>
              <a:rPr lang="tr-TR" b="1" i="1" dirty="0"/>
            </a:br>
            <a:r>
              <a:rPr lang="en-US" b="1" i="1" dirty="0"/>
              <a:t>Venice</a:t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0070C0"/>
                </a:solidFill>
              </a:rPr>
              <a:t>Venetian shipping </a:t>
            </a:r>
            <a:r>
              <a:rPr lang="en-US" dirty="0"/>
              <a:t>also faced </a:t>
            </a:r>
            <a:r>
              <a:rPr lang="en-US" dirty="0">
                <a:solidFill>
                  <a:srgbClr val="0070C0"/>
                </a:solidFill>
              </a:rPr>
              <a:t>increased competition on Western routes to England and Flanders</a:t>
            </a:r>
            <a:r>
              <a:rPr lang="en-US" dirty="0"/>
              <a:t>, </a:t>
            </a:r>
            <a:endParaRPr lang="tr-TR" dirty="0"/>
          </a:p>
          <a:p>
            <a:pPr marL="354013" indent="0">
              <a:buNone/>
              <a:tabLst>
                <a:tab pos="354013" algn="l"/>
              </a:tabLst>
            </a:pPr>
            <a:r>
              <a:rPr lang="en-US" dirty="0"/>
              <a:t>and its sugar industry in Crete and Cyprus declined </a:t>
            </a:r>
            <a:r>
              <a:rPr lang="tr-TR" dirty="0"/>
              <a:t>                                                                             </a:t>
            </a:r>
            <a:r>
              <a:rPr lang="en-US" dirty="0"/>
              <a:t>because of </a:t>
            </a:r>
            <a:r>
              <a:rPr lang="en-US" dirty="0">
                <a:solidFill>
                  <a:srgbClr val="0070C0"/>
                </a:solidFill>
              </a:rPr>
              <a:t>competition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      </a:t>
            </a:r>
            <a:r>
              <a:rPr lang="en-US" dirty="0"/>
              <a:t>from</a:t>
            </a:r>
            <a:r>
              <a:rPr lang="en-US" dirty="0">
                <a:solidFill>
                  <a:srgbClr val="0070C0"/>
                </a:solidFill>
              </a:rPr>
              <a:t> Portuguese production in Madeira </a:t>
            </a:r>
            <a:r>
              <a:rPr lang="tr-TR" dirty="0">
                <a:solidFill>
                  <a:srgbClr val="0070C0"/>
                </a:solidFill>
              </a:rPr>
              <a:t>                       </a:t>
            </a:r>
            <a:r>
              <a:rPr lang="en-US" dirty="0"/>
              <a:t>and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/>
              <a:t>later </a:t>
            </a:r>
            <a:r>
              <a:rPr lang="en-US" dirty="0">
                <a:solidFill>
                  <a:srgbClr val="0070C0"/>
                </a:solidFill>
              </a:rPr>
              <a:t>in Brazil. </a:t>
            </a:r>
            <a:endParaRPr lang="tr-TR" dirty="0">
              <a:solidFill>
                <a:srgbClr val="0070C0"/>
              </a:solidFill>
            </a:endParaRPr>
          </a:p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77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63512038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br>
              <a:rPr lang="tr-TR" b="1" i="1" dirty="0"/>
            </a:br>
            <a:r>
              <a:rPr lang="en-US" b="1" i="1" dirty="0"/>
              <a:t>Venice</a:t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addition, </a:t>
            </a:r>
            <a:r>
              <a:rPr lang="tr-TR" dirty="0"/>
              <a:t>    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progress in shipbuilding technology </a:t>
            </a:r>
            <a:r>
              <a:rPr lang="tr-TR" dirty="0">
                <a:solidFill>
                  <a:srgbClr val="0070C0"/>
                </a:solidFill>
              </a:rPr>
              <a:t>                                      </a:t>
            </a:r>
            <a:r>
              <a:rPr lang="en-US" dirty="0"/>
              <a:t>in the Atlantic economies </a:t>
            </a:r>
            <a:r>
              <a:rPr lang="tr-TR" dirty="0"/>
              <a:t>         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quickly rendered the oared Venetian galley obsolete.</a:t>
            </a:r>
            <a:endParaRPr lang="tr-TR" dirty="0">
              <a:solidFill>
                <a:srgbClr val="0070C0"/>
              </a:solidFill>
            </a:endParaRPr>
          </a:p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78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10530083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1217637"/>
          </a:xfrm>
        </p:spPr>
        <p:txBody>
          <a:bodyPr>
            <a:normAutofit fontScale="90000"/>
          </a:bodyPr>
          <a:lstStyle/>
          <a:p>
            <a:pPr lvl="0"/>
            <a:br>
              <a:rPr lang="tr-TR" b="1" i="1" dirty="0"/>
            </a:br>
            <a:r>
              <a:rPr lang="en-US" b="1" i="1" dirty="0"/>
              <a:t>Venice</a:t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5229200"/>
          </a:xfrm>
        </p:spPr>
        <p:txBody>
          <a:bodyPr/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Nevertheless,</a:t>
            </a:r>
            <a:r>
              <a:rPr lang="tr-TR" dirty="0"/>
              <a:t>                     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Venice </a:t>
            </a:r>
            <a:r>
              <a:rPr lang="en-US" dirty="0"/>
              <a:t>remained </a:t>
            </a:r>
            <a:r>
              <a:rPr lang="en-US" dirty="0">
                <a:solidFill>
                  <a:srgbClr val="0070C0"/>
                </a:solidFill>
              </a:rPr>
              <a:t>one of the richest parts of Italy and Europe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                                                </a:t>
            </a:r>
            <a:r>
              <a:rPr lang="en-US" dirty="0"/>
              <a:t>until overtaken by the Dutch in the 17</a:t>
            </a:r>
            <a:r>
              <a:rPr lang="en-US" baseline="30000" dirty="0"/>
              <a:t>th</a:t>
            </a:r>
            <a:r>
              <a:rPr lang="en-US" dirty="0"/>
              <a:t> century.</a:t>
            </a:r>
            <a:endParaRPr lang="tr-TR" dirty="0"/>
          </a:p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79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324994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1361653"/>
          </a:xfrm>
        </p:spPr>
        <p:txBody>
          <a:bodyPr>
            <a:normAutofit fontScale="90000"/>
          </a:bodyPr>
          <a:lstStyle/>
          <a:p>
            <a:br>
              <a:rPr lang="tr-TR" b="1" dirty="0"/>
            </a:br>
            <a:r>
              <a:rPr lang="en-US" b="1" dirty="0"/>
              <a:t>A SIMPLE PICTURE </a:t>
            </a:r>
            <a:br>
              <a:rPr lang="tr-TR" b="1" dirty="0"/>
            </a:br>
            <a:r>
              <a:rPr lang="en-US" b="1" dirty="0"/>
              <a:t>OF THE WORLD ECONOMY</a:t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5085184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>
                <a:solidFill>
                  <a:srgbClr val="0070C0"/>
                </a:solidFill>
              </a:rPr>
              <a:t>A similar picture </a:t>
            </a:r>
            <a:r>
              <a:rPr lang="en-US" dirty="0"/>
              <a:t>is seen </a:t>
            </a:r>
            <a:r>
              <a:rPr lang="tr-TR" dirty="0"/>
              <a:t>                                                               </a:t>
            </a:r>
            <a:r>
              <a:rPr lang="en-US" dirty="0"/>
              <a:t>in </a:t>
            </a:r>
            <a:r>
              <a:rPr lang="en-US" dirty="0">
                <a:solidFill>
                  <a:srgbClr val="0070C0"/>
                </a:solidFill>
              </a:rPr>
              <a:t>the distribution of international trade </a:t>
            </a:r>
            <a:r>
              <a:rPr lang="tr-TR" dirty="0">
                <a:solidFill>
                  <a:srgbClr val="0070C0"/>
                </a:solidFill>
              </a:rPr>
              <a:t>                     </a:t>
            </a:r>
            <a:r>
              <a:rPr lang="en-US" dirty="0"/>
              <a:t>and </a:t>
            </a:r>
            <a:r>
              <a:rPr lang="en-US" dirty="0">
                <a:solidFill>
                  <a:srgbClr val="0070C0"/>
                </a:solidFill>
              </a:rPr>
              <a:t>global wealth. </a:t>
            </a:r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US" dirty="0"/>
              <a:t>In 20</a:t>
            </a:r>
            <a:r>
              <a:rPr lang="tr-TR" dirty="0"/>
              <a:t>22</a:t>
            </a:r>
            <a:r>
              <a:rPr lang="en-US" dirty="0"/>
              <a:t>, </a:t>
            </a:r>
            <a:r>
              <a:rPr lang="tr-TR" dirty="0"/>
              <a:t>                                                                </a:t>
            </a:r>
            <a:r>
              <a:rPr lang="en-US" dirty="0"/>
              <a:t>the share of </a:t>
            </a:r>
            <a:r>
              <a:rPr lang="en-US" dirty="0">
                <a:solidFill>
                  <a:srgbClr val="0070C0"/>
                </a:solidFill>
              </a:rPr>
              <a:t>high-income countries </a:t>
            </a:r>
            <a:r>
              <a:rPr lang="en-US" dirty="0"/>
              <a:t>is </a:t>
            </a:r>
            <a:r>
              <a:rPr lang="tr-TR" dirty="0"/>
              <a:t>      </a:t>
            </a:r>
            <a:r>
              <a:rPr lang="en-US" dirty="0"/>
              <a:t> </a:t>
            </a:r>
            <a:r>
              <a:rPr lang="en-US" dirty="0">
                <a:solidFill>
                  <a:srgbClr val="0070C0"/>
                </a:solidFill>
              </a:rPr>
              <a:t>6</a:t>
            </a:r>
            <a:r>
              <a:rPr lang="tr-TR" dirty="0">
                <a:solidFill>
                  <a:srgbClr val="0070C0"/>
                </a:solidFill>
              </a:rPr>
              <a:t>7</a:t>
            </a:r>
            <a:r>
              <a:rPr lang="en-US" dirty="0">
                <a:solidFill>
                  <a:srgbClr val="0070C0"/>
                </a:solidFill>
              </a:rPr>
              <a:t>.</a:t>
            </a:r>
            <a:r>
              <a:rPr lang="tr-TR" dirty="0">
                <a:solidFill>
                  <a:srgbClr val="0070C0"/>
                </a:solidFill>
              </a:rPr>
              <a:t>5</a:t>
            </a:r>
            <a:r>
              <a:rPr lang="en-US" dirty="0">
                <a:solidFill>
                  <a:srgbClr val="0070C0"/>
                </a:solidFill>
              </a:rPr>
              <a:t>%</a:t>
            </a:r>
            <a:r>
              <a:rPr lang="en-US" dirty="0"/>
              <a:t> in </a:t>
            </a:r>
            <a:r>
              <a:rPr lang="en-US" dirty="0">
                <a:solidFill>
                  <a:srgbClr val="0070C0"/>
                </a:solidFill>
              </a:rPr>
              <a:t>the global exports </a:t>
            </a:r>
            <a:r>
              <a:rPr lang="en-US" dirty="0"/>
              <a:t>in</a:t>
            </a:r>
            <a:r>
              <a:rPr lang="en-US" dirty="0">
                <a:solidFill>
                  <a:srgbClr val="0070C0"/>
                </a:solidFill>
              </a:rPr>
              <a:t> goods and services.  </a:t>
            </a:r>
          </a:p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92012763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aşlık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83362"/>
          </a:xfrm>
        </p:spPr>
        <p:txBody>
          <a:bodyPr>
            <a:normAutofit/>
          </a:bodyPr>
          <a:lstStyle/>
          <a:p>
            <a:br>
              <a:rPr lang="tr-TR" b="1" i="1" dirty="0"/>
            </a:br>
            <a:r>
              <a:rPr lang="en-US" b="1" i="1" dirty="0"/>
              <a:t>Portugal</a:t>
            </a:r>
            <a:br>
              <a:rPr lang="tr-TR" dirty="0"/>
            </a:b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80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23331280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br>
              <a:rPr lang="tr-TR" b="1" i="1" dirty="0"/>
            </a:br>
            <a:r>
              <a:rPr lang="en-US" b="1" i="1" dirty="0"/>
              <a:t>Portugal</a:t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en-US" dirty="0"/>
              <a:t>In the second half of the 15</a:t>
            </a:r>
            <a:r>
              <a:rPr lang="en-US" baseline="30000" dirty="0"/>
              <a:t>th </a:t>
            </a:r>
            <a:r>
              <a:rPr lang="en-US" dirty="0"/>
              <a:t>century, </a:t>
            </a:r>
            <a:endParaRPr lang="tr-TR" dirty="0"/>
          </a:p>
          <a:p>
            <a:pPr marL="360363" indent="0">
              <a:spcBef>
                <a:spcPts val="0"/>
              </a:spcBef>
              <a:buNone/>
            </a:pPr>
            <a:r>
              <a:rPr lang="en-US" dirty="0">
                <a:solidFill>
                  <a:srgbClr val="0070C0"/>
                </a:solidFill>
              </a:rPr>
              <a:t>a much more ambitious interaction </a:t>
            </a:r>
            <a:r>
              <a:rPr lang="tr-TR" dirty="0">
                <a:solidFill>
                  <a:srgbClr val="0070C0"/>
                </a:solidFill>
              </a:rPr>
              <a:t>                                </a:t>
            </a:r>
            <a:r>
              <a:rPr lang="en-US" dirty="0"/>
              <a:t>between </a:t>
            </a:r>
            <a:r>
              <a:rPr lang="en-US" dirty="0">
                <a:solidFill>
                  <a:srgbClr val="0070C0"/>
                </a:solidFill>
              </a:rPr>
              <a:t>Europe </a:t>
            </a:r>
            <a:r>
              <a:rPr lang="en-US" dirty="0"/>
              <a:t>and</a:t>
            </a:r>
            <a:r>
              <a:rPr lang="en-US" dirty="0">
                <a:solidFill>
                  <a:srgbClr val="0070C0"/>
                </a:solidFill>
              </a:rPr>
              <a:t> the rest of the world </a:t>
            </a:r>
            <a:r>
              <a:rPr lang="tr-TR" dirty="0">
                <a:solidFill>
                  <a:srgbClr val="0070C0"/>
                </a:solidFill>
              </a:rPr>
              <a:t> </a:t>
            </a:r>
            <a:r>
              <a:rPr lang="en-US" dirty="0">
                <a:solidFill>
                  <a:srgbClr val="0070C0"/>
                </a:solidFill>
              </a:rPr>
              <a:t>had started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/>
              <a:t>in</a:t>
            </a:r>
            <a:r>
              <a:rPr lang="en-US" dirty="0">
                <a:solidFill>
                  <a:srgbClr val="0070C0"/>
                </a:solidFill>
              </a:rPr>
              <a:t> Portugal. </a:t>
            </a:r>
            <a:endParaRPr lang="tr-TR" dirty="0">
              <a:solidFill>
                <a:srgbClr val="0070C0"/>
              </a:solidFill>
            </a:endParaRPr>
          </a:p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81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38992397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br>
              <a:rPr lang="tr-TR" b="1" i="1" dirty="0"/>
            </a:br>
            <a:r>
              <a:rPr lang="en-US" b="1" i="1" dirty="0"/>
              <a:t>Portugal</a:t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dirty="0">
                <a:solidFill>
                  <a:srgbClr val="0070C0"/>
                </a:solidFill>
              </a:rPr>
              <a:t>Portugal played the main role </a:t>
            </a:r>
            <a:r>
              <a:rPr lang="en-US" dirty="0"/>
              <a:t>in </a:t>
            </a:r>
            <a:endParaRPr lang="tr-TR" dirty="0"/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3200" dirty="0">
                <a:solidFill>
                  <a:srgbClr val="0070C0"/>
                </a:solidFill>
              </a:rPr>
              <a:t>opening European trade, </a:t>
            </a:r>
            <a:endParaRPr lang="tr-TR" sz="3200" dirty="0">
              <a:solidFill>
                <a:srgbClr val="0070C0"/>
              </a:solidFill>
            </a:endParaRP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3200" dirty="0">
                <a:solidFill>
                  <a:srgbClr val="0070C0"/>
                </a:solidFill>
              </a:rPr>
              <a:t>Navigation</a:t>
            </a:r>
            <a:r>
              <a:rPr lang="tr-TR" sz="3200" dirty="0">
                <a:solidFill>
                  <a:srgbClr val="0070C0"/>
                </a:solidFill>
              </a:rPr>
              <a:t>,</a:t>
            </a:r>
            <a:r>
              <a:rPr lang="en-US" sz="3200" dirty="0">
                <a:solidFill>
                  <a:srgbClr val="0070C0"/>
                </a:solidFill>
              </a:rPr>
              <a:t> and settlement in the Atlantic islands, </a:t>
            </a:r>
            <a:endParaRPr lang="tr-TR" sz="3200" dirty="0">
              <a:solidFill>
                <a:srgbClr val="0070C0"/>
              </a:solidFill>
            </a:endParaRP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3200" dirty="0">
                <a:solidFill>
                  <a:srgbClr val="0070C0"/>
                </a:solidFill>
              </a:rPr>
              <a:t>developing trade routes around Africa, </a:t>
            </a:r>
            <a:r>
              <a:rPr lang="tr-TR" sz="3200" dirty="0">
                <a:solidFill>
                  <a:srgbClr val="0070C0"/>
                </a:solidFill>
              </a:rPr>
              <a:t>   </a:t>
            </a:r>
            <a:r>
              <a:rPr lang="en-US" sz="3200" dirty="0"/>
              <a:t>into</a:t>
            </a:r>
            <a:r>
              <a:rPr lang="en-US" sz="3200" dirty="0">
                <a:solidFill>
                  <a:srgbClr val="0070C0"/>
                </a:solidFill>
              </a:rPr>
              <a:t> the Indian Ocean, </a:t>
            </a:r>
            <a:r>
              <a:rPr lang="tr-TR" sz="3200" dirty="0">
                <a:solidFill>
                  <a:srgbClr val="0070C0"/>
                </a:solidFill>
              </a:rPr>
              <a:t>                                   </a:t>
            </a:r>
            <a:r>
              <a:rPr lang="en-US" sz="3200" dirty="0"/>
              <a:t>to </a:t>
            </a:r>
            <a:r>
              <a:rPr lang="en-US" sz="3200" dirty="0">
                <a:solidFill>
                  <a:srgbClr val="0070C0"/>
                </a:solidFill>
              </a:rPr>
              <a:t>China </a:t>
            </a:r>
            <a:r>
              <a:rPr lang="en-US" sz="3200" dirty="0"/>
              <a:t>and</a:t>
            </a:r>
            <a:r>
              <a:rPr lang="en-US" sz="3200" dirty="0">
                <a:solidFill>
                  <a:srgbClr val="0070C0"/>
                </a:solidFill>
              </a:rPr>
              <a:t> Japan. </a:t>
            </a:r>
            <a:endParaRPr lang="tr-TR" sz="3200" dirty="0">
              <a:solidFill>
                <a:srgbClr val="0070C0"/>
              </a:solidFill>
            </a:endParaRPr>
          </a:p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82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24167440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br>
              <a:rPr lang="tr-TR" b="1" i="1" dirty="0"/>
            </a:br>
            <a:r>
              <a:rPr lang="en-US" b="1" i="1" dirty="0"/>
              <a:t>Portugal</a:t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It became </a:t>
            </a:r>
            <a:r>
              <a:rPr lang="en-US" dirty="0">
                <a:solidFill>
                  <a:srgbClr val="0070C0"/>
                </a:solidFill>
              </a:rPr>
              <a:t>the major shipper of spices </a:t>
            </a:r>
            <a:r>
              <a:rPr lang="tr-TR" dirty="0">
                <a:solidFill>
                  <a:srgbClr val="0070C0"/>
                </a:solidFill>
              </a:rPr>
              <a:t>                           </a:t>
            </a:r>
            <a:r>
              <a:rPr lang="en-US" dirty="0"/>
              <a:t>to</a:t>
            </a:r>
            <a:r>
              <a:rPr lang="en-US" dirty="0">
                <a:solidFill>
                  <a:srgbClr val="0070C0"/>
                </a:solidFill>
              </a:rPr>
              <a:t> Europe </a:t>
            </a:r>
            <a:r>
              <a:rPr lang="en-US" dirty="0"/>
              <a:t>for the whole of the sixteenth century, </a:t>
            </a:r>
            <a:r>
              <a:rPr lang="tr-TR" dirty="0"/>
              <a:t>                                                                         </a:t>
            </a:r>
            <a:r>
              <a:rPr lang="en-US" dirty="0"/>
              <a:t>usurping this role from Venice. </a:t>
            </a:r>
            <a:endParaRPr lang="tr-TR" dirty="0"/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Its navigators discovered </a:t>
            </a:r>
            <a:r>
              <a:rPr lang="en-US" dirty="0">
                <a:solidFill>
                  <a:srgbClr val="0070C0"/>
                </a:solidFill>
              </a:rPr>
              <a:t>Brazil</a:t>
            </a:r>
            <a:r>
              <a:rPr lang="en-US" dirty="0"/>
              <a:t>. </a:t>
            </a:r>
            <a:endParaRPr lang="tr-TR" dirty="0"/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It established </a:t>
            </a:r>
            <a:r>
              <a:rPr lang="en-US" dirty="0">
                <a:solidFill>
                  <a:srgbClr val="0070C0"/>
                </a:solidFill>
              </a:rPr>
              <a:t>a monopoly of trade </a:t>
            </a:r>
            <a:r>
              <a:rPr lang="tr-TR" dirty="0">
                <a:solidFill>
                  <a:srgbClr val="0070C0"/>
                </a:solidFill>
              </a:rPr>
              <a:t>                             </a:t>
            </a:r>
            <a:r>
              <a:rPr lang="en-US" dirty="0"/>
              <a:t>with </a:t>
            </a:r>
            <a:r>
              <a:rPr lang="en-US" dirty="0">
                <a:solidFill>
                  <a:srgbClr val="0070C0"/>
                </a:solidFill>
              </a:rPr>
              <a:t>Indonesia. </a:t>
            </a:r>
            <a:endParaRPr lang="tr-TR" dirty="0">
              <a:solidFill>
                <a:srgbClr val="0070C0"/>
              </a:solidFill>
            </a:endParaRPr>
          </a:p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83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44417097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br>
              <a:rPr lang="tr-TR" b="1" i="1" dirty="0"/>
            </a:br>
            <a:r>
              <a:rPr lang="en-US" b="1" i="1" dirty="0"/>
              <a:t>Portugal</a:t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0070C0"/>
                </a:solidFill>
              </a:rPr>
              <a:t>Deep–sea fishermen </a:t>
            </a:r>
            <a:r>
              <a:rPr lang="en-US" dirty="0"/>
              <a:t>provided an important part of the Portuguese</a:t>
            </a:r>
            <a:r>
              <a:rPr lang="en-US" dirty="0">
                <a:solidFill>
                  <a:srgbClr val="0070C0"/>
                </a:solidFill>
              </a:rPr>
              <a:t> food supply</a:t>
            </a:r>
            <a:endParaRPr lang="tr-TR" dirty="0">
              <a:solidFill>
                <a:srgbClr val="0070C0"/>
              </a:solidFill>
            </a:endParaRPr>
          </a:p>
          <a:p>
            <a:pPr marL="354013" indent="0">
              <a:spcBef>
                <a:spcPts val="1200"/>
              </a:spcBef>
              <a:buNone/>
            </a:pPr>
            <a:r>
              <a:rPr lang="en-US" dirty="0"/>
              <a:t>and developed </a:t>
            </a:r>
            <a:r>
              <a:rPr lang="en-US" dirty="0">
                <a:solidFill>
                  <a:srgbClr val="0070C0"/>
                </a:solidFill>
              </a:rPr>
              <a:t>an unrivalled knowledge </a:t>
            </a:r>
            <a:r>
              <a:rPr lang="tr-TR" dirty="0">
                <a:solidFill>
                  <a:srgbClr val="0070C0"/>
                </a:solidFill>
              </a:rPr>
              <a:t>                       </a:t>
            </a:r>
            <a:r>
              <a:rPr lang="en-US" dirty="0"/>
              <a:t>of</a:t>
            </a:r>
            <a:r>
              <a:rPr lang="en-US" dirty="0">
                <a:solidFill>
                  <a:srgbClr val="0070C0"/>
                </a:solidFill>
              </a:rPr>
              <a:t> Atlantic winds, weather</a:t>
            </a:r>
            <a:r>
              <a:rPr lang="tr-TR" dirty="0">
                <a:solidFill>
                  <a:srgbClr val="0070C0"/>
                </a:solidFill>
              </a:rPr>
              <a:t>,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/>
              <a:t>and</a:t>
            </a:r>
            <a:r>
              <a:rPr lang="en-US" dirty="0">
                <a:solidFill>
                  <a:srgbClr val="0070C0"/>
                </a:solidFill>
              </a:rPr>
              <a:t> tides</a:t>
            </a:r>
            <a:r>
              <a:rPr lang="en-US" dirty="0"/>
              <a:t>. </a:t>
            </a:r>
            <a:endParaRPr lang="tr-TR" dirty="0"/>
          </a:p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84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58770867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br>
              <a:rPr lang="tr-TR" b="1" i="1" dirty="0"/>
            </a:br>
            <a:r>
              <a:rPr lang="en-US" b="1" i="1" dirty="0"/>
              <a:t>Portugal</a:t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pPr>
              <a:spcBef>
                <a:spcPts val="600"/>
              </a:spcBef>
            </a:pPr>
            <a:r>
              <a:rPr lang="en-US" dirty="0"/>
              <a:t>The value of these skills was greatly enhanced by </a:t>
            </a:r>
            <a:r>
              <a:rPr lang="en-US" dirty="0">
                <a:solidFill>
                  <a:srgbClr val="0070C0"/>
                </a:solidFill>
              </a:rPr>
              <a:t>crown sponsorship </a:t>
            </a:r>
            <a:r>
              <a:rPr lang="en-US" dirty="0"/>
              <a:t>of </a:t>
            </a:r>
            <a:endParaRPr lang="tr-TR" dirty="0"/>
          </a:p>
          <a:p>
            <a:pPr lvl="1">
              <a:spcBef>
                <a:spcPts val="600"/>
              </a:spcBef>
            </a:pPr>
            <a:r>
              <a:rPr lang="en-US" sz="3200" dirty="0">
                <a:solidFill>
                  <a:srgbClr val="0070C0"/>
                </a:solidFill>
              </a:rPr>
              <a:t>Atlantic exploration, </a:t>
            </a:r>
            <a:endParaRPr lang="tr-TR" sz="3200" dirty="0">
              <a:solidFill>
                <a:srgbClr val="0070C0"/>
              </a:solidFill>
            </a:endParaRPr>
          </a:p>
          <a:p>
            <a:pPr lvl="1">
              <a:spcBef>
                <a:spcPts val="600"/>
              </a:spcBef>
            </a:pPr>
            <a:r>
              <a:rPr lang="en-US" sz="3200" dirty="0">
                <a:solidFill>
                  <a:srgbClr val="0070C0"/>
                </a:solidFill>
              </a:rPr>
              <a:t>research on navigation, </a:t>
            </a:r>
            <a:endParaRPr lang="tr-TR" sz="3200" dirty="0">
              <a:solidFill>
                <a:srgbClr val="0070C0"/>
              </a:solidFill>
            </a:endParaRPr>
          </a:p>
          <a:p>
            <a:pPr lvl="1">
              <a:spcBef>
                <a:spcPts val="600"/>
              </a:spcBef>
            </a:pPr>
            <a:r>
              <a:rPr lang="en-US" sz="3200" dirty="0">
                <a:solidFill>
                  <a:srgbClr val="0070C0"/>
                </a:solidFill>
              </a:rPr>
              <a:t>training of pilots, </a:t>
            </a:r>
            <a:endParaRPr lang="tr-TR" sz="3200" dirty="0">
              <a:solidFill>
                <a:srgbClr val="0070C0"/>
              </a:solidFill>
            </a:endParaRPr>
          </a:p>
          <a:p>
            <a:pPr lvl="1">
              <a:spcBef>
                <a:spcPts val="600"/>
              </a:spcBef>
            </a:pPr>
            <a:r>
              <a:rPr lang="en-US" sz="3200" dirty="0"/>
              <a:t>and</a:t>
            </a:r>
            <a:r>
              <a:rPr lang="en-US" sz="3200" dirty="0">
                <a:solidFill>
                  <a:srgbClr val="0070C0"/>
                </a:solidFill>
              </a:rPr>
              <a:t> documentation of maritime experience. </a:t>
            </a:r>
            <a:endParaRPr lang="tr-TR" sz="3200" dirty="0">
              <a:solidFill>
                <a:srgbClr val="0070C0"/>
              </a:solidFill>
            </a:endParaRPr>
          </a:p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85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97420981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br>
              <a:rPr lang="tr-TR" b="1" i="1" dirty="0"/>
            </a:br>
            <a:r>
              <a:rPr lang="en-US" b="1" i="1" dirty="0"/>
              <a:t>Portugal</a:t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Portuguese shipbuilders adapted the design of their ships</a:t>
            </a:r>
            <a:r>
              <a:rPr lang="tr-TR" dirty="0"/>
              <a:t>                                                                                </a:t>
            </a:r>
            <a:r>
              <a:rPr lang="en-US" dirty="0"/>
              <a:t> in</a:t>
            </a:r>
            <a:r>
              <a:rPr lang="en-US" dirty="0">
                <a:solidFill>
                  <a:srgbClr val="0070C0"/>
                </a:solidFill>
              </a:rPr>
              <a:t> the light of increasing knowledge of Atlantic sailing conditions.</a:t>
            </a:r>
            <a:endParaRPr lang="tr-TR" dirty="0">
              <a:solidFill>
                <a:srgbClr val="0070C0"/>
              </a:solidFill>
            </a:endParaRPr>
          </a:p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86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68426523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br>
              <a:rPr lang="tr-TR" b="1" i="1" dirty="0"/>
            </a:br>
            <a:r>
              <a:rPr lang="en-US" b="1" i="1" dirty="0"/>
              <a:t>Portugal</a:t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r>
              <a:rPr lang="en-US" dirty="0"/>
              <a:t>Another element in Portuguese success was</a:t>
            </a:r>
            <a:endParaRPr lang="tr-TR" dirty="0"/>
          </a:p>
          <a:p>
            <a:pPr marL="360363" indent="0">
              <a:buNone/>
            </a:pPr>
            <a:r>
              <a:rPr lang="en-US" dirty="0">
                <a:solidFill>
                  <a:srgbClr val="0070C0"/>
                </a:solidFill>
              </a:rPr>
              <a:t>the ability to absorb Jewish merchants and scholars </a:t>
            </a:r>
            <a:endParaRPr lang="tr-TR" dirty="0">
              <a:solidFill>
                <a:srgbClr val="0070C0"/>
              </a:solidFill>
            </a:endParaRPr>
          </a:p>
          <a:p>
            <a:pPr marL="360363" indent="0">
              <a:buNone/>
            </a:pPr>
            <a:r>
              <a:rPr lang="en-US" dirty="0"/>
              <a:t>who had played </a:t>
            </a:r>
            <a:r>
              <a:rPr lang="en-US" dirty="0">
                <a:solidFill>
                  <a:srgbClr val="0070C0"/>
                </a:solidFill>
              </a:rPr>
              <a:t>a significant role in Iberia </a:t>
            </a:r>
            <a:r>
              <a:rPr lang="en-US" dirty="0"/>
              <a:t>during Muslim rule and driven out of Spain. </a:t>
            </a:r>
            <a:endParaRPr lang="tr-TR" dirty="0"/>
          </a:p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87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22325498"/>
      </p:ext>
    </p:extLst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br>
              <a:rPr lang="tr-TR" b="1" i="1" dirty="0"/>
            </a:br>
            <a:r>
              <a:rPr lang="en-US" b="1" i="1" dirty="0"/>
              <a:t>Portugal</a:t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r>
              <a:rPr lang="en-US" dirty="0"/>
              <a:t>Jewish merchants and scholars provided </a:t>
            </a:r>
            <a:r>
              <a:rPr lang="en-US" dirty="0">
                <a:solidFill>
                  <a:srgbClr val="0070C0"/>
                </a:solidFill>
              </a:rPr>
              <a:t>important skills </a:t>
            </a:r>
            <a:endParaRPr lang="tr-TR" dirty="0">
              <a:solidFill>
                <a:srgbClr val="0070C0"/>
              </a:solidFill>
            </a:endParaRPr>
          </a:p>
          <a:p>
            <a:pPr lvl="1"/>
            <a:r>
              <a:rPr lang="en-US" sz="3200" dirty="0">
                <a:solidFill>
                  <a:srgbClr val="0070C0"/>
                </a:solidFill>
              </a:rPr>
              <a:t>in developing Portuguese business interests in Africa, Brazil</a:t>
            </a:r>
            <a:r>
              <a:rPr lang="tr-TR" sz="3200" dirty="0">
                <a:solidFill>
                  <a:srgbClr val="0070C0"/>
                </a:solidFill>
              </a:rPr>
              <a:t>,</a:t>
            </a:r>
            <a:r>
              <a:rPr lang="en-US" sz="3200" dirty="0">
                <a:solidFill>
                  <a:srgbClr val="0070C0"/>
                </a:solidFill>
              </a:rPr>
              <a:t> and Asia, </a:t>
            </a:r>
            <a:endParaRPr lang="tr-TR" sz="3200" dirty="0">
              <a:solidFill>
                <a:srgbClr val="0070C0"/>
              </a:solidFill>
            </a:endParaRPr>
          </a:p>
          <a:p>
            <a:pPr lvl="1"/>
            <a:r>
              <a:rPr lang="en-US" sz="3200" dirty="0">
                <a:solidFill>
                  <a:srgbClr val="0070C0"/>
                </a:solidFill>
              </a:rPr>
              <a:t>in scientific development, </a:t>
            </a:r>
            <a:endParaRPr lang="tr-TR" sz="3200" dirty="0">
              <a:solidFill>
                <a:srgbClr val="0070C0"/>
              </a:solidFill>
            </a:endParaRPr>
          </a:p>
          <a:p>
            <a:pPr lvl="1"/>
            <a:r>
              <a:rPr lang="en-US" sz="3200" dirty="0">
                <a:solidFill>
                  <a:srgbClr val="0070C0"/>
                </a:solidFill>
              </a:rPr>
              <a:t>in trade with the Muslim world</a:t>
            </a:r>
            <a:r>
              <a:rPr lang="en-US" sz="3200" dirty="0"/>
              <a:t> </a:t>
            </a:r>
            <a:endParaRPr lang="tr-TR" sz="3200" dirty="0"/>
          </a:p>
          <a:p>
            <a:pPr lvl="1"/>
            <a:r>
              <a:rPr lang="en-US" sz="3200" dirty="0"/>
              <a:t>and </a:t>
            </a:r>
            <a:r>
              <a:rPr lang="en-US" sz="3200" dirty="0">
                <a:solidFill>
                  <a:srgbClr val="0070C0"/>
                </a:solidFill>
              </a:rPr>
              <a:t>in attracting Genoese and Catalan capital to Portuguese business ventures.</a:t>
            </a:r>
            <a:endParaRPr lang="tr-TR" sz="3200" dirty="0">
              <a:solidFill>
                <a:srgbClr val="0070C0"/>
              </a:solidFill>
            </a:endParaRPr>
          </a:p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88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87752953"/>
      </p:ext>
    </p:extLst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br>
              <a:rPr lang="tr-TR" b="1" i="1" dirty="0"/>
            </a:br>
            <a:r>
              <a:rPr lang="en-US" b="1" i="1" dirty="0"/>
              <a:t>Portugal</a:t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Portugal transferred</a:t>
            </a:r>
            <a:r>
              <a:rPr lang="en-US" dirty="0">
                <a:solidFill>
                  <a:srgbClr val="0070C0"/>
                </a:solidFill>
              </a:rPr>
              <a:t> cane sugar production and processing technology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/>
              <a:t>into</a:t>
            </a:r>
            <a:r>
              <a:rPr lang="en-US" dirty="0">
                <a:solidFill>
                  <a:srgbClr val="0070C0"/>
                </a:solidFill>
              </a:rPr>
              <a:t> the Atlantic islands and Brazil. </a:t>
            </a:r>
            <a:endParaRPr lang="tr-TR" dirty="0">
              <a:solidFill>
                <a:srgbClr val="0070C0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>
                <a:solidFill>
                  <a:srgbClr val="0070C0"/>
                </a:solidFill>
              </a:rPr>
              <a:t>It inaugurated the slave trade </a:t>
            </a:r>
            <a:r>
              <a:rPr lang="en-US" dirty="0"/>
              <a:t>to </a:t>
            </a:r>
            <a:r>
              <a:rPr lang="en-US" dirty="0">
                <a:solidFill>
                  <a:srgbClr val="0070C0"/>
                </a:solidFill>
              </a:rPr>
              <a:t>provide a labor force for the industry</a:t>
            </a:r>
            <a:r>
              <a:rPr lang="en-US" dirty="0"/>
              <a:t> in </a:t>
            </a:r>
            <a:r>
              <a:rPr lang="en-US" dirty="0">
                <a:solidFill>
                  <a:srgbClr val="0070C0"/>
                </a:solidFill>
              </a:rPr>
              <a:t>the New World</a:t>
            </a:r>
            <a:r>
              <a:rPr lang="en-US" dirty="0"/>
              <a:t>. </a:t>
            </a:r>
            <a:endParaRPr lang="tr-TR" dirty="0"/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It carried about</a:t>
            </a:r>
            <a:r>
              <a:rPr lang="en-US" dirty="0">
                <a:solidFill>
                  <a:srgbClr val="0070C0"/>
                </a:solidFill>
              </a:rPr>
              <a:t> one half of the slaves </a:t>
            </a:r>
            <a:r>
              <a:rPr lang="tr-TR" dirty="0">
                <a:solidFill>
                  <a:srgbClr val="0070C0"/>
                </a:solidFill>
              </a:rPr>
              <a:t>                         </a:t>
            </a:r>
            <a:r>
              <a:rPr lang="en-US" dirty="0"/>
              <a:t>who</a:t>
            </a:r>
            <a:r>
              <a:rPr lang="en-US" dirty="0">
                <a:solidFill>
                  <a:srgbClr val="0070C0"/>
                </a:solidFill>
              </a:rPr>
              <a:t> were shipped </a:t>
            </a:r>
            <a:r>
              <a:rPr lang="en-US" dirty="0"/>
              <a:t>to</a:t>
            </a:r>
            <a:r>
              <a:rPr lang="en-US" dirty="0">
                <a:solidFill>
                  <a:srgbClr val="0070C0"/>
                </a:solidFill>
              </a:rPr>
              <a:t> the Americas </a:t>
            </a:r>
            <a:r>
              <a:rPr lang="tr-TR" dirty="0">
                <a:solidFill>
                  <a:srgbClr val="0070C0"/>
                </a:solidFill>
              </a:rPr>
              <a:t>                            </a:t>
            </a:r>
            <a:r>
              <a:rPr lang="en-US" dirty="0"/>
              <a:t>from </a:t>
            </a:r>
            <a:r>
              <a:rPr lang="en-US" dirty="0">
                <a:solidFill>
                  <a:srgbClr val="0070C0"/>
                </a:solidFill>
              </a:rPr>
              <a:t>Africa </a:t>
            </a:r>
            <a:r>
              <a:rPr lang="en-US" dirty="0"/>
              <a:t>between 1500 and 1870. </a:t>
            </a:r>
            <a:endParaRPr lang="tr-TR" dirty="0"/>
          </a:p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89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587708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tr-TR" b="1" dirty="0"/>
            </a:br>
            <a:r>
              <a:rPr lang="en-US" b="1" dirty="0"/>
              <a:t>A SIMPLE PICTURE </a:t>
            </a:r>
            <a:br>
              <a:rPr lang="tr-TR" b="1" dirty="0"/>
            </a:br>
            <a:r>
              <a:rPr lang="en-US" b="1" dirty="0"/>
              <a:t>OF THE WORLD ECONOMY</a:t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5085184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US" dirty="0">
                <a:solidFill>
                  <a:srgbClr val="0070C0"/>
                </a:solidFill>
              </a:rPr>
              <a:t>World</a:t>
            </a:r>
            <a:r>
              <a:rPr lang="tr-TR" dirty="0">
                <a:solidFill>
                  <a:srgbClr val="0070C0"/>
                </a:solidFill>
              </a:rPr>
              <a:t> </a:t>
            </a:r>
            <a:r>
              <a:rPr lang="en-US" dirty="0">
                <a:solidFill>
                  <a:srgbClr val="0070C0"/>
                </a:solidFill>
              </a:rPr>
              <a:t>Bank estimation </a:t>
            </a:r>
            <a:r>
              <a:rPr lang="en-US" dirty="0"/>
              <a:t>for </a:t>
            </a:r>
            <a:r>
              <a:rPr lang="en-US" dirty="0">
                <a:solidFill>
                  <a:srgbClr val="0070C0"/>
                </a:solidFill>
              </a:rPr>
              <a:t>201</a:t>
            </a:r>
            <a:r>
              <a:rPr lang="tr-TR" dirty="0">
                <a:solidFill>
                  <a:srgbClr val="0070C0"/>
                </a:solidFill>
              </a:rPr>
              <a:t>8:</a:t>
            </a:r>
          </a:p>
          <a:p>
            <a:pPr marL="360363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dirty="0">
                <a:solidFill>
                  <a:srgbClr val="0070C0"/>
                </a:solidFill>
              </a:rPr>
              <a:t>high-income countries </a:t>
            </a:r>
            <a:r>
              <a:rPr lang="en-US" dirty="0"/>
              <a:t>owned </a:t>
            </a:r>
            <a:r>
              <a:rPr lang="tr-TR" dirty="0"/>
              <a:t>                      </a:t>
            </a:r>
            <a:r>
              <a:rPr lang="en-US" dirty="0"/>
              <a:t>about </a:t>
            </a:r>
            <a:r>
              <a:rPr lang="tr-TR" dirty="0">
                <a:solidFill>
                  <a:srgbClr val="0070C0"/>
                </a:solidFill>
              </a:rPr>
              <a:t>61</a:t>
            </a:r>
            <a:r>
              <a:rPr lang="en-US" dirty="0">
                <a:solidFill>
                  <a:srgbClr val="0070C0"/>
                </a:solidFill>
              </a:rPr>
              <a:t>% of the global wealth</a:t>
            </a:r>
            <a:r>
              <a:rPr lang="tr-TR" dirty="0">
                <a:solidFill>
                  <a:srgbClr val="0070C0"/>
                </a:solidFill>
              </a:rPr>
              <a:t>                                          </a:t>
            </a:r>
            <a:r>
              <a:rPr lang="en-US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lang="en-US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average per capita wealth </a:t>
            </a:r>
            <a:r>
              <a:rPr lang="tr-TR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              </a:t>
            </a:r>
            <a:r>
              <a:rPr lang="en-US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 these countries was </a:t>
            </a:r>
            <a:r>
              <a:rPr lang="tr-TR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</a:t>
            </a:r>
            <a:r>
              <a:rPr lang="en-US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53 times of that in low-income countries.</a:t>
            </a:r>
            <a:endParaRPr lang="en-US" dirty="0">
              <a:solidFill>
                <a:srgbClr val="0070C0"/>
              </a:solidFill>
            </a:endParaRPr>
          </a:p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38554330"/>
      </p:ext>
    </p:extLst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br>
              <a:rPr lang="tr-TR" b="1" i="1" dirty="0"/>
            </a:br>
            <a:r>
              <a:rPr lang="en-US" b="1" i="1" dirty="0"/>
              <a:t>Portugal</a:t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r>
              <a:rPr lang="en-US" dirty="0"/>
              <a:t>While</a:t>
            </a:r>
            <a:r>
              <a:rPr lang="tr-TR" dirty="0"/>
              <a:t> </a:t>
            </a:r>
            <a:r>
              <a:rPr lang="en-US" dirty="0">
                <a:solidFill>
                  <a:srgbClr val="0070C0"/>
                </a:solidFill>
              </a:rPr>
              <a:t>sugar was a very rare and expensive</a:t>
            </a:r>
            <a:r>
              <a:rPr lang="en-US" dirty="0"/>
              <a:t> commodity in Europe </a:t>
            </a:r>
            <a:r>
              <a:rPr lang="tr-TR" dirty="0"/>
              <a:t>i</a:t>
            </a:r>
            <a:r>
              <a:rPr lang="en-US" dirty="0"/>
              <a:t>n the 15</a:t>
            </a:r>
            <a:r>
              <a:rPr lang="en-US" baseline="30000" dirty="0"/>
              <a:t>th</a:t>
            </a:r>
            <a:r>
              <a:rPr lang="en-US" dirty="0"/>
              <a:t> century</a:t>
            </a:r>
            <a:r>
              <a:rPr lang="tr-TR" dirty="0"/>
              <a:t>,</a:t>
            </a:r>
            <a:r>
              <a:rPr lang="en-US" dirty="0"/>
              <a:t> </a:t>
            </a:r>
            <a:endParaRPr lang="tr-TR" dirty="0"/>
          </a:p>
          <a:p>
            <a:pPr marL="354013" indent="0">
              <a:buNone/>
            </a:pPr>
            <a:r>
              <a:rPr lang="en-US" dirty="0"/>
              <a:t>it became </a:t>
            </a:r>
            <a:r>
              <a:rPr lang="en-US" dirty="0">
                <a:solidFill>
                  <a:srgbClr val="0070C0"/>
                </a:solidFill>
              </a:rPr>
              <a:t>an item of popular consumption, </a:t>
            </a:r>
            <a:endParaRPr lang="tr-TR" dirty="0">
              <a:solidFill>
                <a:srgbClr val="0070C0"/>
              </a:solidFill>
            </a:endParaRPr>
          </a:p>
          <a:p>
            <a:pPr marL="354013" indent="0">
              <a:buNone/>
            </a:pPr>
            <a:r>
              <a:rPr lang="en-US" dirty="0"/>
              <a:t>having grown </a:t>
            </a:r>
            <a:r>
              <a:rPr lang="en-US" dirty="0">
                <a:solidFill>
                  <a:srgbClr val="0070C0"/>
                </a:solidFill>
              </a:rPr>
              <a:t>much more in volume </a:t>
            </a:r>
            <a:r>
              <a:rPr lang="tr-TR" dirty="0">
                <a:solidFill>
                  <a:srgbClr val="0070C0"/>
                </a:solidFill>
              </a:rPr>
              <a:t>                                  </a:t>
            </a:r>
            <a:r>
              <a:rPr lang="en-US" dirty="0"/>
              <a:t>than</a:t>
            </a:r>
            <a:r>
              <a:rPr lang="en-US" dirty="0">
                <a:solidFill>
                  <a:srgbClr val="0070C0"/>
                </a:solidFill>
              </a:rPr>
              <a:t> trade in any other tropical product</a:t>
            </a:r>
            <a:r>
              <a:rPr lang="en-US" dirty="0"/>
              <a:t> </a:t>
            </a:r>
            <a:r>
              <a:rPr lang="tr-TR" dirty="0"/>
              <a:t>                           </a:t>
            </a:r>
            <a:r>
              <a:rPr lang="en-US" dirty="0"/>
              <a:t>by the end of the 18</a:t>
            </a:r>
            <a:r>
              <a:rPr lang="en-US" baseline="30000" dirty="0"/>
              <a:t>th </a:t>
            </a:r>
            <a:r>
              <a:rPr lang="en-US" dirty="0"/>
              <a:t>century</a:t>
            </a:r>
            <a:r>
              <a:rPr lang="en-US" dirty="0">
                <a:solidFill>
                  <a:srgbClr val="0070C0"/>
                </a:solidFill>
              </a:rPr>
              <a:t>.</a:t>
            </a:r>
            <a:endParaRPr lang="tr-TR" dirty="0">
              <a:solidFill>
                <a:srgbClr val="0070C0"/>
              </a:solidFill>
            </a:endParaRPr>
          </a:p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90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11922820"/>
      </p:ext>
    </p:extLst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aşlık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83362"/>
          </a:xfrm>
        </p:spPr>
        <p:txBody>
          <a:bodyPr>
            <a:normAutofit/>
          </a:bodyPr>
          <a:lstStyle/>
          <a:p>
            <a:r>
              <a:rPr lang="en-US" b="1" i="1" dirty="0"/>
              <a:t>Netherlands</a:t>
            </a:r>
            <a:br>
              <a:rPr lang="tr-TR" dirty="0"/>
            </a:b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91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71822835"/>
      </p:ext>
    </p:extLst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br>
              <a:rPr lang="tr-TR" b="1" i="1" dirty="0"/>
            </a:br>
            <a:r>
              <a:rPr lang="en-US" b="1" i="1" dirty="0"/>
              <a:t>Netherlands</a:t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The Netherlands was </a:t>
            </a:r>
            <a:r>
              <a:rPr lang="tr-TR" dirty="0"/>
              <a:t>                   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the next leader of capitalist development. </a:t>
            </a:r>
            <a:endParaRPr lang="tr-TR" dirty="0">
              <a:solidFill>
                <a:srgbClr val="0070C0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Dutch </a:t>
            </a:r>
            <a:r>
              <a:rPr lang="tr-TR" dirty="0"/>
              <a:t>PCI</a:t>
            </a:r>
            <a:r>
              <a:rPr lang="en-US" dirty="0"/>
              <a:t> growth was </a:t>
            </a:r>
            <a:r>
              <a:rPr lang="en-US" dirty="0">
                <a:solidFill>
                  <a:srgbClr val="0070C0"/>
                </a:solidFill>
              </a:rPr>
              <a:t>the</a:t>
            </a:r>
            <a:r>
              <a:rPr lang="en-US" dirty="0"/>
              <a:t> </a:t>
            </a:r>
            <a:r>
              <a:rPr lang="en-US" dirty="0">
                <a:solidFill>
                  <a:srgbClr val="0070C0"/>
                </a:solidFill>
              </a:rPr>
              <a:t>fastest in Europe </a:t>
            </a:r>
            <a:r>
              <a:rPr lang="tr-TR" dirty="0"/>
              <a:t>f</a:t>
            </a:r>
            <a:r>
              <a:rPr lang="en-US" dirty="0"/>
              <a:t>rom </a:t>
            </a:r>
            <a:r>
              <a:rPr lang="en-US" dirty="0">
                <a:solidFill>
                  <a:srgbClr val="0070C0"/>
                </a:solidFill>
              </a:rPr>
              <a:t>1400 </a:t>
            </a:r>
            <a:r>
              <a:rPr lang="en-US" dirty="0"/>
              <a:t>to </a:t>
            </a:r>
            <a:r>
              <a:rPr lang="en-US" dirty="0">
                <a:solidFill>
                  <a:srgbClr val="0070C0"/>
                </a:solidFill>
              </a:rPr>
              <a:t>1700</a:t>
            </a:r>
            <a:r>
              <a:rPr lang="tr-TR" dirty="0">
                <a:solidFill>
                  <a:srgbClr val="0070C0"/>
                </a:solidFill>
              </a:rPr>
              <a:t>.</a:t>
            </a:r>
          </a:p>
          <a:p>
            <a:pPr marL="354013" indent="-354013"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And Dutch </a:t>
            </a:r>
            <a:r>
              <a:rPr lang="tr-TR" dirty="0"/>
              <a:t>PCI </a:t>
            </a:r>
            <a:r>
              <a:rPr lang="en-US" dirty="0"/>
              <a:t>was the </a:t>
            </a:r>
            <a:r>
              <a:rPr lang="en-US" dirty="0">
                <a:solidFill>
                  <a:srgbClr val="0070C0"/>
                </a:solidFill>
              </a:rPr>
              <a:t>highest</a:t>
            </a:r>
            <a:r>
              <a:rPr lang="en-US" dirty="0"/>
              <a:t> </a:t>
            </a:r>
            <a:r>
              <a:rPr lang="tr-TR" dirty="0"/>
              <a:t>                                                 </a:t>
            </a:r>
            <a:r>
              <a:rPr lang="en-US" dirty="0"/>
              <a:t>between </a:t>
            </a:r>
            <a:r>
              <a:rPr lang="en-US" dirty="0">
                <a:solidFill>
                  <a:srgbClr val="0070C0"/>
                </a:solidFill>
              </a:rPr>
              <a:t>1600 and 1820</a:t>
            </a:r>
            <a:r>
              <a:rPr lang="en-US" dirty="0"/>
              <a:t>. </a:t>
            </a:r>
            <a:endParaRPr lang="tr-TR" dirty="0"/>
          </a:p>
          <a:p>
            <a:pPr>
              <a:spcBef>
                <a:spcPts val="1200"/>
              </a:spcBef>
              <a:spcAft>
                <a:spcPts val="1200"/>
              </a:spcAft>
            </a:pP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92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90201885"/>
      </p:ext>
    </p:extLst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br>
              <a:rPr lang="tr-TR" b="1" i="1" dirty="0"/>
            </a:br>
            <a:r>
              <a:rPr lang="en-US" b="1" i="1" dirty="0"/>
              <a:t>Netherlands</a:t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</a:pPr>
            <a:r>
              <a:rPr lang="en-US" dirty="0"/>
              <a:t>Netherlands had </a:t>
            </a:r>
            <a:r>
              <a:rPr lang="tr-TR" dirty="0"/>
              <a:t>           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a high degree of international openness </a:t>
            </a:r>
            <a:r>
              <a:rPr lang="tr-TR" dirty="0">
                <a:solidFill>
                  <a:srgbClr val="0070C0"/>
                </a:solidFill>
              </a:rPr>
              <a:t>                         </a:t>
            </a:r>
            <a:r>
              <a:rPr lang="en-US" dirty="0"/>
              <a:t>and</a:t>
            </a:r>
            <a:r>
              <a:rPr lang="en-US" dirty="0">
                <a:solidFill>
                  <a:srgbClr val="0070C0"/>
                </a:solidFill>
              </a:rPr>
              <a:t> specialization, </a:t>
            </a:r>
            <a:endParaRPr lang="tr-TR" dirty="0">
              <a:solidFill>
                <a:srgbClr val="0070C0"/>
              </a:solidFill>
            </a:endParaRPr>
          </a:p>
          <a:p>
            <a:pPr marL="354013" indent="0">
              <a:spcBef>
                <a:spcPts val="600"/>
              </a:spcBef>
              <a:spcAft>
                <a:spcPts val="1200"/>
              </a:spcAft>
              <a:buNone/>
            </a:pPr>
            <a:r>
              <a:rPr lang="en-US" dirty="0"/>
              <a:t>and</a:t>
            </a:r>
            <a:r>
              <a:rPr lang="en-US" dirty="0">
                <a:solidFill>
                  <a:srgbClr val="0070C0"/>
                </a:solidFill>
              </a:rPr>
              <a:t> a very large trading empire </a:t>
            </a:r>
            <a:r>
              <a:rPr lang="en-US" dirty="0"/>
              <a:t>in</a:t>
            </a:r>
            <a:r>
              <a:rPr lang="en-US" dirty="0">
                <a:solidFill>
                  <a:srgbClr val="0070C0"/>
                </a:solidFill>
              </a:rPr>
              <a:t> Asia. </a:t>
            </a:r>
            <a:endParaRPr lang="tr-TR" dirty="0">
              <a:solidFill>
                <a:srgbClr val="0070C0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93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10308885"/>
      </p:ext>
    </p:extLst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rmAutofit fontScale="90000"/>
          </a:bodyPr>
          <a:lstStyle/>
          <a:p>
            <a:pPr lvl="0"/>
            <a:br>
              <a:rPr lang="tr-TR" b="1" i="1" dirty="0"/>
            </a:br>
            <a:r>
              <a:rPr lang="en-US" b="1" i="1" dirty="0"/>
              <a:t>Netherlands</a:t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445224"/>
          </a:xfrm>
        </p:spPr>
        <p:txBody>
          <a:bodyPr>
            <a:normAutofit/>
          </a:bodyPr>
          <a:lstStyle/>
          <a:p>
            <a:r>
              <a:rPr lang="en-US" dirty="0"/>
              <a:t>The factors that made Netherlands </a:t>
            </a:r>
            <a:r>
              <a:rPr lang="tr-TR" dirty="0"/>
              <a:t>                               </a:t>
            </a:r>
            <a:r>
              <a:rPr lang="en-US" dirty="0">
                <a:solidFill>
                  <a:srgbClr val="0070C0"/>
                </a:solidFill>
              </a:rPr>
              <a:t>the most dynamic</a:t>
            </a:r>
            <a:r>
              <a:rPr lang="en-US" dirty="0"/>
              <a:t> European economy from 1400 to the middle of the 17</a:t>
            </a:r>
            <a:r>
              <a:rPr lang="en-US" baseline="30000" dirty="0"/>
              <a:t>th</a:t>
            </a:r>
            <a:r>
              <a:rPr lang="en-US" dirty="0"/>
              <a:t> century are:</a:t>
            </a:r>
          </a:p>
          <a:p>
            <a:pPr lvl="1"/>
            <a:r>
              <a:rPr lang="en-US" sz="3200" dirty="0"/>
              <a:t>Development of </a:t>
            </a:r>
            <a:r>
              <a:rPr lang="en-US" sz="3200" dirty="0">
                <a:solidFill>
                  <a:srgbClr val="0070C0"/>
                </a:solidFill>
              </a:rPr>
              <a:t>shipping and shipbuilding</a:t>
            </a:r>
            <a:r>
              <a:rPr lang="en-US" sz="3200" dirty="0"/>
              <a:t>, </a:t>
            </a:r>
            <a:endParaRPr lang="tr-TR" sz="3200" dirty="0"/>
          </a:p>
          <a:p>
            <a:pPr lvl="1"/>
            <a:r>
              <a:rPr lang="en-US" sz="3200" dirty="0"/>
              <a:t>the transformation of Dutch </a:t>
            </a:r>
            <a:r>
              <a:rPr lang="en-US" sz="3200" dirty="0">
                <a:solidFill>
                  <a:srgbClr val="0070C0"/>
                </a:solidFill>
              </a:rPr>
              <a:t>agriculture </a:t>
            </a:r>
            <a:r>
              <a:rPr lang="tr-TR" sz="3200" dirty="0">
                <a:solidFill>
                  <a:srgbClr val="0070C0"/>
                </a:solidFill>
              </a:rPr>
              <a:t> </a:t>
            </a:r>
            <a:r>
              <a:rPr lang="en-US" sz="3200" dirty="0"/>
              <a:t>into</a:t>
            </a:r>
            <a:r>
              <a:rPr lang="en-US" sz="3200" dirty="0">
                <a:solidFill>
                  <a:srgbClr val="0070C0"/>
                </a:solidFill>
              </a:rPr>
              <a:t> horticulture, </a:t>
            </a:r>
            <a:endParaRPr lang="tr-TR" sz="3200" dirty="0">
              <a:solidFill>
                <a:srgbClr val="0070C0"/>
              </a:solidFill>
            </a:endParaRPr>
          </a:p>
          <a:p>
            <a:pPr lvl="1"/>
            <a:r>
              <a:rPr lang="en-US" sz="3200" dirty="0"/>
              <a:t>and the creation of </a:t>
            </a:r>
            <a:r>
              <a:rPr lang="en-US" sz="3200" dirty="0">
                <a:solidFill>
                  <a:srgbClr val="0070C0"/>
                </a:solidFill>
              </a:rPr>
              <a:t>a large canal network</a:t>
            </a:r>
            <a:r>
              <a:rPr lang="en-US" sz="3200" dirty="0"/>
              <a:t>, </a:t>
            </a:r>
            <a:r>
              <a:rPr lang="en-US" sz="3200" dirty="0">
                <a:solidFill>
                  <a:srgbClr val="0070C0"/>
                </a:solidFill>
              </a:rPr>
              <a:t>using of power derived </a:t>
            </a:r>
            <a:r>
              <a:rPr lang="en-US" sz="3200" dirty="0"/>
              <a:t>from </a:t>
            </a:r>
            <a:r>
              <a:rPr lang="en-US" sz="3200" dirty="0">
                <a:solidFill>
                  <a:srgbClr val="0070C0"/>
                </a:solidFill>
              </a:rPr>
              <a:t>windmills</a:t>
            </a:r>
            <a:r>
              <a:rPr lang="en-US" sz="3200" dirty="0"/>
              <a:t> and </a:t>
            </a:r>
            <a:r>
              <a:rPr lang="en-US" sz="3200" dirty="0">
                <a:solidFill>
                  <a:srgbClr val="0070C0"/>
                </a:solidFill>
              </a:rPr>
              <a:t>peat.</a:t>
            </a:r>
          </a:p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94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13027329"/>
      </p:ext>
    </p:extLst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br>
              <a:rPr lang="tr-TR" b="1" i="1" dirty="0"/>
            </a:br>
            <a:r>
              <a:rPr lang="en-US" b="1" i="1" dirty="0"/>
              <a:t>Netherlands</a:t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It pushed </a:t>
            </a:r>
            <a:r>
              <a:rPr lang="en-US" dirty="0">
                <a:solidFill>
                  <a:srgbClr val="0070C0"/>
                </a:solidFill>
              </a:rPr>
              <a:t>international specialization </a:t>
            </a:r>
            <a:r>
              <a:rPr lang="tr-TR" dirty="0">
                <a:solidFill>
                  <a:srgbClr val="0070C0"/>
                </a:solidFill>
              </a:rPr>
              <a:t>                       </a:t>
            </a:r>
            <a:r>
              <a:rPr lang="en-US" dirty="0"/>
              <a:t>much further than any other country. </a:t>
            </a:r>
            <a:endParaRPr lang="tr-TR" dirty="0"/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>
                <a:solidFill>
                  <a:srgbClr val="0070C0"/>
                </a:solidFill>
              </a:rPr>
              <a:t>Shipping and commercial services </a:t>
            </a:r>
            <a:r>
              <a:rPr lang="en-US" dirty="0"/>
              <a:t>provided a large part of its income. </a:t>
            </a:r>
            <a:endParaRPr lang="tr-TR" dirty="0"/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>
                <a:solidFill>
                  <a:srgbClr val="0070C0"/>
                </a:solidFill>
              </a:rPr>
              <a:t>60% of its labor force </a:t>
            </a:r>
            <a:r>
              <a:rPr lang="en-US" dirty="0"/>
              <a:t>was employed </a:t>
            </a:r>
            <a:r>
              <a:rPr lang="tr-TR" dirty="0"/>
              <a:t>                                    </a:t>
            </a:r>
            <a:r>
              <a:rPr lang="en-US" dirty="0"/>
              <a:t>in </a:t>
            </a:r>
            <a:r>
              <a:rPr lang="en-US" dirty="0">
                <a:solidFill>
                  <a:srgbClr val="0070C0"/>
                </a:solidFill>
              </a:rPr>
              <a:t>non-agricultural sectors</a:t>
            </a:r>
            <a:r>
              <a:rPr lang="en-US" dirty="0"/>
              <a:t> in 1700.</a:t>
            </a:r>
            <a:r>
              <a:rPr lang="tr-TR" dirty="0"/>
              <a:t>*</a:t>
            </a:r>
          </a:p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95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55191048"/>
      </p:ext>
    </p:extLst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 fontScale="90000"/>
          </a:bodyPr>
          <a:lstStyle/>
          <a:p>
            <a:pPr lvl="0"/>
            <a:br>
              <a:rPr lang="tr-TR" b="1" i="1" dirty="0"/>
            </a:br>
            <a:r>
              <a:rPr lang="en-US" b="1" i="1" dirty="0"/>
              <a:t>Netherlands</a:t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589240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When Portugal was pioneering worldwide linkages, </a:t>
            </a:r>
            <a:r>
              <a:rPr lang="tr-TR" dirty="0"/>
              <a:t>                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trade relations </a:t>
            </a:r>
            <a:r>
              <a:rPr lang="en-US" dirty="0"/>
              <a:t>between</a:t>
            </a:r>
            <a:r>
              <a:rPr lang="en-US" dirty="0">
                <a:solidFill>
                  <a:srgbClr val="0070C0"/>
                </a:solidFill>
              </a:rPr>
              <a:t> different parts of northern Europe were intensified </a:t>
            </a:r>
            <a:r>
              <a:rPr lang="tr-TR" dirty="0">
                <a:solidFill>
                  <a:srgbClr val="0070C0"/>
                </a:solidFill>
              </a:rPr>
              <a:t>                    </a:t>
            </a:r>
            <a:r>
              <a:rPr lang="en-US" dirty="0"/>
              <a:t>by </a:t>
            </a:r>
            <a:r>
              <a:rPr lang="en-US" dirty="0">
                <a:solidFill>
                  <a:srgbClr val="0070C0"/>
                </a:solidFill>
              </a:rPr>
              <a:t>the</a:t>
            </a:r>
            <a:r>
              <a:rPr lang="en-US" dirty="0"/>
              <a:t> </a:t>
            </a:r>
            <a:r>
              <a:rPr lang="en-US" dirty="0">
                <a:solidFill>
                  <a:srgbClr val="0070C0"/>
                </a:solidFill>
              </a:rPr>
              <a:t>phenomenal development of Dutch maritime activity. </a:t>
            </a:r>
            <a:endParaRPr lang="tr-TR" dirty="0">
              <a:solidFill>
                <a:srgbClr val="0070C0"/>
              </a:solidFill>
            </a:endParaRPr>
          </a:p>
          <a:p>
            <a:pPr>
              <a:spcBef>
                <a:spcPts val="1200"/>
              </a:spcBef>
            </a:pPr>
            <a:r>
              <a:rPr lang="en-US" dirty="0"/>
              <a:t>In 1570, </a:t>
            </a:r>
            <a:endParaRPr lang="tr-TR" dirty="0"/>
          </a:p>
          <a:p>
            <a:pPr marL="360363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dirty="0">
                <a:solidFill>
                  <a:srgbClr val="0070C0"/>
                </a:solidFill>
              </a:rPr>
              <a:t>the carrying capacity of Dutch merchant shipping was about </a:t>
            </a:r>
            <a:r>
              <a:rPr lang="en-US" dirty="0"/>
              <a:t>the same as the combined fleets of</a:t>
            </a:r>
            <a:r>
              <a:rPr lang="en-US" dirty="0">
                <a:solidFill>
                  <a:srgbClr val="0070C0"/>
                </a:solidFill>
              </a:rPr>
              <a:t> England, France</a:t>
            </a:r>
            <a:r>
              <a:rPr lang="tr-TR" dirty="0">
                <a:solidFill>
                  <a:srgbClr val="0070C0"/>
                </a:solidFill>
              </a:rPr>
              <a:t>,</a:t>
            </a:r>
            <a:r>
              <a:rPr lang="en-US" dirty="0">
                <a:solidFill>
                  <a:srgbClr val="0070C0"/>
                </a:solidFill>
              </a:rPr>
              <a:t> and Germany.</a:t>
            </a:r>
            <a:endParaRPr lang="tr-TR" dirty="0">
              <a:solidFill>
                <a:srgbClr val="0070C0"/>
              </a:solidFill>
            </a:endParaRPr>
          </a:p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96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24883911"/>
      </p:ext>
    </p:extLst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br>
              <a:rPr lang="tr-TR" b="1" i="1" dirty="0"/>
            </a:br>
            <a:r>
              <a:rPr lang="en-US" b="1" i="1" dirty="0"/>
              <a:t>Netherlands</a:t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r>
              <a:rPr lang="en-US" dirty="0"/>
              <a:t>Until 1580</a:t>
            </a:r>
            <a:r>
              <a:rPr lang="tr-TR" dirty="0"/>
              <a:t>,</a:t>
            </a:r>
            <a:r>
              <a:rPr lang="en-US" dirty="0"/>
              <a:t> </a:t>
            </a:r>
            <a:r>
              <a:rPr lang="tr-TR" dirty="0"/>
              <a:t>                                                            t</a:t>
            </a:r>
            <a:r>
              <a:rPr lang="en-US" dirty="0"/>
              <a:t>he Netherlands was </a:t>
            </a:r>
            <a:r>
              <a:rPr lang="tr-TR" dirty="0"/>
              <a:t>              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the most prosperous industrial area </a:t>
            </a:r>
            <a:r>
              <a:rPr lang="en-US" dirty="0"/>
              <a:t>in</a:t>
            </a:r>
            <a:r>
              <a:rPr lang="en-US" dirty="0">
                <a:solidFill>
                  <a:srgbClr val="0070C0"/>
                </a:solidFill>
              </a:rPr>
              <a:t> Europe </a:t>
            </a:r>
            <a:endParaRPr lang="tr-TR" dirty="0">
              <a:solidFill>
                <a:srgbClr val="0070C0"/>
              </a:solidFill>
            </a:endParaRPr>
          </a:p>
          <a:p>
            <a:pPr marL="354013" indent="0">
              <a:spcAft>
                <a:spcPts val="1200"/>
              </a:spcAft>
              <a:buNone/>
            </a:pPr>
            <a:r>
              <a:rPr lang="en-US" dirty="0"/>
              <a:t>and </a:t>
            </a:r>
            <a:r>
              <a:rPr lang="en-US" dirty="0">
                <a:solidFill>
                  <a:srgbClr val="0070C0"/>
                </a:solidFill>
              </a:rPr>
              <a:t>a center for banking,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finance</a:t>
            </a:r>
            <a:r>
              <a:rPr lang="tr-TR" dirty="0">
                <a:solidFill>
                  <a:srgbClr val="0070C0"/>
                </a:solidFill>
              </a:rPr>
              <a:t>,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                                      </a:t>
            </a:r>
            <a:r>
              <a:rPr lang="en-US" dirty="0"/>
              <a:t>and </a:t>
            </a:r>
            <a:r>
              <a:rPr lang="en-US" dirty="0">
                <a:solidFill>
                  <a:srgbClr val="0070C0"/>
                </a:solidFill>
              </a:rPr>
              <a:t>international commerce</a:t>
            </a:r>
            <a:r>
              <a:rPr lang="tr-TR" dirty="0">
                <a:solidFill>
                  <a:srgbClr val="0070C0"/>
                </a:solidFill>
              </a:rPr>
              <a:t>.</a:t>
            </a:r>
          </a:p>
          <a:p>
            <a:pPr marL="0" indent="0">
              <a:spcBef>
                <a:spcPts val="1200"/>
              </a:spcBef>
              <a:spcAft>
                <a:spcPts val="1200"/>
              </a:spcAft>
              <a:buNone/>
            </a:pPr>
            <a:r>
              <a:rPr lang="en-US" dirty="0"/>
              <a:t> 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endParaRPr lang="en-US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97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24883911"/>
      </p:ext>
    </p:extLst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br>
              <a:rPr lang="tr-TR" b="1" i="1" dirty="0"/>
            </a:br>
            <a:r>
              <a:rPr lang="en-US" b="1" i="1" dirty="0"/>
              <a:t>Netherlands</a:t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pPr>
              <a:spcBef>
                <a:spcPts val="600"/>
              </a:spcBef>
            </a:pPr>
            <a:r>
              <a:rPr lang="en-US" dirty="0"/>
              <a:t>The Dutch created </a:t>
            </a:r>
            <a:r>
              <a:rPr lang="en-US" dirty="0">
                <a:solidFill>
                  <a:srgbClr val="0070C0"/>
                </a:solidFill>
              </a:rPr>
              <a:t>a modern nation state</a:t>
            </a:r>
            <a:r>
              <a:rPr lang="en-US" dirty="0"/>
              <a:t>, which</a:t>
            </a:r>
            <a:endParaRPr lang="tr-TR" dirty="0"/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3200" dirty="0"/>
              <a:t>protected </a:t>
            </a:r>
            <a:r>
              <a:rPr lang="en-US" sz="3200" dirty="0">
                <a:solidFill>
                  <a:srgbClr val="0070C0"/>
                </a:solidFill>
              </a:rPr>
              <a:t>property rights of merchants </a:t>
            </a:r>
            <a:r>
              <a:rPr lang="en-US" sz="3200" dirty="0"/>
              <a:t>and </a:t>
            </a:r>
            <a:r>
              <a:rPr lang="en-US" sz="3200" dirty="0">
                <a:solidFill>
                  <a:srgbClr val="0070C0"/>
                </a:solidFill>
              </a:rPr>
              <a:t>entrepreneurs,</a:t>
            </a:r>
            <a:endParaRPr lang="tr-TR" sz="3200" dirty="0">
              <a:solidFill>
                <a:srgbClr val="0070C0"/>
              </a:solidFill>
            </a:endParaRPr>
          </a:p>
          <a:p>
            <a:pPr lvl="1">
              <a:spcBef>
                <a:spcPts val="0"/>
              </a:spcBef>
              <a:spcAft>
                <a:spcPts val="1200"/>
              </a:spcAft>
            </a:pPr>
            <a:r>
              <a:rPr lang="en-US" sz="3200" dirty="0"/>
              <a:t>promoted </a:t>
            </a:r>
            <a:r>
              <a:rPr lang="en-US" sz="3200" dirty="0">
                <a:solidFill>
                  <a:srgbClr val="0070C0"/>
                </a:solidFill>
              </a:rPr>
              <a:t>secular education</a:t>
            </a:r>
            <a:endParaRPr lang="tr-TR" sz="3200" dirty="0">
              <a:solidFill>
                <a:srgbClr val="0070C0"/>
              </a:solidFill>
            </a:endParaRPr>
          </a:p>
          <a:p>
            <a:pPr lvl="1">
              <a:spcBef>
                <a:spcPts val="0"/>
              </a:spcBef>
              <a:spcAft>
                <a:spcPts val="1200"/>
              </a:spcAft>
            </a:pPr>
            <a:r>
              <a:rPr lang="en-US" sz="3200" dirty="0">
                <a:solidFill>
                  <a:srgbClr val="0070C0"/>
                </a:solidFill>
              </a:rPr>
              <a:t>and practiced religious tolerance.</a:t>
            </a:r>
            <a:r>
              <a:rPr lang="tr-TR" sz="3200" dirty="0">
                <a:solidFill>
                  <a:srgbClr val="0070C0"/>
                </a:solidFill>
              </a:rPr>
              <a:t>*(E)</a:t>
            </a:r>
            <a:r>
              <a:rPr lang="en-US" sz="3200" dirty="0">
                <a:solidFill>
                  <a:srgbClr val="0070C0"/>
                </a:solidFill>
              </a:rPr>
              <a:t> </a:t>
            </a:r>
            <a:endParaRPr lang="tr-TR" sz="3200" dirty="0">
              <a:solidFill>
                <a:srgbClr val="0070C0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They </a:t>
            </a:r>
            <a:r>
              <a:rPr lang="en-US" dirty="0">
                <a:solidFill>
                  <a:srgbClr val="0070C0"/>
                </a:solidFill>
              </a:rPr>
              <a:t>destroyed the Iberian monopoly of trade </a:t>
            </a:r>
            <a:r>
              <a:rPr lang="en-US" dirty="0"/>
              <a:t>with Africa, Asia</a:t>
            </a:r>
            <a:r>
              <a:rPr lang="tr-TR" dirty="0"/>
              <a:t>,</a:t>
            </a:r>
            <a:r>
              <a:rPr lang="en-US" dirty="0"/>
              <a:t> and the Americas.</a:t>
            </a:r>
            <a:endParaRPr lang="tr-TR" dirty="0"/>
          </a:p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98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87042315"/>
      </p:ext>
    </p:extLst>
  </p:cSld>
  <p:clrMapOvr>
    <a:masterClrMapping/>
  </p:clrMapOvr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br>
              <a:rPr lang="tr-TR" b="1" i="1" dirty="0"/>
            </a:br>
            <a:r>
              <a:rPr lang="en-US" b="1" i="1" dirty="0"/>
              <a:t>Netherlands</a:t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r>
              <a:rPr lang="en-US" dirty="0"/>
              <a:t>The initial </a:t>
            </a:r>
            <a:r>
              <a:rPr lang="en-US" dirty="0">
                <a:solidFill>
                  <a:srgbClr val="0070C0"/>
                </a:solidFill>
              </a:rPr>
              <a:t>economic success </a:t>
            </a:r>
            <a:r>
              <a:rPr lang="en-US" dirty="0"/>
              <a:t>of the Dutch Republic, </a:t>
            </a:r>
            <a:r>
              <a:rPr lang="tr-TR" dirty="0"/>
              <a:t>                                                            </a:t>
            </a:r>
            <a:r>
              <a:rPr lang="en-US" dirty="0"/>
              <a:t>and its </a:t>
            </a:r>
            <a:r>
              <a:rPr lang="en-US" dirty="0">
                <a:solidFill>
                  <a:srgbClr val="0070C0"/>
                </a:solidFill>
              </a:rPr>
              <a:t>maritime and commercial supremacy</a:t>
            </a:r>
            <a:r>
              <a:rPr lang="en-US" dirty="0"/>
              <a:t>, depended to a substantial extent on </a:t>
            </a:r>
            <a:endParaRPr lang="tr-TR" dirty="0"/>
          </a:p>
          <a:p>
            <a:pPr lvl="1">
              <a:spcBef>
                <a:spcPts val="0"/>
              </a:spcBef>
            </a:pPr>
            <a:r>
              <a:rPr lang="en-US" sz="3200" dirty="0">
                <a:solidFill>
                  <a:srgbClr val="0070C0"/>
                </a:solidFill>
              </a:rPr>
              <a:t>success in war </a:t>
            </a:r>
            <a:endParaRPr lang="tr-TR" sz="3200" dirty="0">
              <a:solidFill>
                <a:srgbClr val="0070C0"/>
              </a:solidFill>
            </a:endParaRPr>
          </a:p>
          <a:p>
            <a:pPr lvl="1">
              <a:spcBef>
                <a:spcPts val="0"/>
              </a:spcBef>
            </a:pPr>
            <a:r>
              <a:rPr lang="en-US" sz="3200" dirty="0"/>
              <a:t>and</a:t>
            </a:r>
            <a:r>
              <a:rPr lang="en-US" sz="3200" dirty="0">
                <a:solidFill>
                  <a:srgbClr val="0070C0"/>
                </a:solidFill>
              </a:rPr>
              <a:t> beggar–your–neighbor commercial policy </a:t>
            </a:r>
            <a:r>
              <a:rPr lang="tr-TR" sz="3200" dirty="0">
                <a:solidFill>
                  <a:srgbClr val="0070C0"/>
                </a:solidFill>
              </a:rPr>
              <a:t>                                                                                   </a:t>
            </a:r>
            <a:r>
              <a:rPr lang="en-US" sz="3200" dirty="0"/>
              <a:t>in competition with </a:t>
            </a:r>
            <a:r>
              <a:rPr lang="en-US" sz="3200" dirty="0">
                <a:solidFill>
                  <a:srgbClr val="0070C0"/>
                </a:solidFill>
              </a:rPr>
              <a:t>Portugal and Spain. </a:t>
            </a:r>
            <a:endParaRPr lang="tr-TR" sz="3200" dirty="0">
              <a:solidFill>
                <a:srgbClr val="0070C0"/>
              </a:solidFill>
            </a:endParaRPr>
          </a:p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99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24883911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is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is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is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4874</TotalTime>
  <Words>6630</Words>
  <Application>Microsoft Office PowerPoint</Application>
  <PresentationFormat>On-screen Show (4:3)</PresentationFormat>
  <Paragraphs>1010</Paragraphs>
  <Slides>166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166</vt:i4>
      </vt:variant>
    </vt:vector>
  </HeadingPairs>
  <TitlesOfParts>
    <vt:vector size="169" baseType="lpstr">
      <vt:lpstr>Arial</vt:lpstr>
      <vt:lpstr>Calibri</vt:lpstr>
      <vt:lpstr>Ofis Teması</vt:lpstr>
      <vt:lpstr> A SHORT HISTORY  OF THE WORLD ECONOMY </vt:lpstr>
      <vt:lpstr>A SIMPLE PICTURE  OF THE WORLD ECONOMY </vt:lpstr>
      <vt:lpstr> A SIMPLE PICTURE  OF THE WORLD ECONOMY </vt:lpstr>
      <vt:lpstr> A SIMPLE PICTURE  OF THE WORLD ECONOMY </vt:lpstr>
      <vt:lpstr> Table 1.1  Distribution of World Population and Output,  2022 (Atlas Method) </vt:lpstr>
      <vt:lpstr>Figure 1.1  Uneven Distribution of World Income,  2022 (Atlas Method, %) </vt:lpstr>
      <vt:lpstr> A SIMPLE PICTURE  OF THE WORLD ECONOMY </vt:lpstr>
      <vt:lpstr> A SIMPLE PICTURE  OF THE WORLD ECONOMY </vt:lpstr>
      <vt:lpstr> A SIMPLE PICTURE  OF THE WORLD ECONOMY </vt:lpstr>
      <vt:lpstr> A SIMPLE PICTURE  OF THE WORLD ECONOMY </vt:lpstr>
      <vt:lpstr>ECONOMIC GROWTH IN A HISTORICAL PERSPECTIVE</vt:lpstr>
      <vt:lpstr>ECONOMIC GROWTH  IN A HISTORICAL PERSPECTIVE</vt:lpstr>
      <vt:lpstr>ECONOMIC GROWTH  IN A HISTORICAL PERSPECTIVE</vt:lpstr>
      <vt:lpstr>ECONOMIC GROWTH  IN A HISTORICAL PERSPECTIVE</vt:lpstr>
      <vt:lpstr>ECONOMIC GROWTH  IN A HISTORICAL PERSPECTIVE</vt:lpstr>
      <vt:lpstr>ECONOMIC GROWTH  IN A HISTORICAL PERSPECTIVE</vt:lpstr>
      <vt:lpstr>ECONOMIC GROWTH  IN A HISTORICAL PERSPECTIVE</vt:lpstr>
      <vt:lpstr>ECONOMIC GROWTH  IN A HISTORICAL PERSPECTIVE</vt:lpstr>
      <vt:lpstr>ECONOMIC GROWTH  IN A HISTORICAL PERSPECTIVE</vt:lpstr>
      <vt:lpstr>ECONOMIC GROWTH  IN A HISTORICAL PERSPECTIVE</vt:lpstr>
      <vt:lpstr>ECONOMIC GROWTH  IN A HISTORICAL PERSPECTIVE</vt:lpstr>
      <vt:lpstr>ECONOMIC GROWTH IN A HISTORICAL PERSPECTIVE</vt:lpstr>
      <vt:lpstr>GDP Growth </vt:lpstr>
      <vt:lpstr> GDP Growth </vt:lpstr>
      <vt:lpstr> Table 1.2  Change in the World and Regional GDP  (Output in the year 1000=1) </vt:lpstr>
      <vt:lpstr> GDP Growth </vt:lpstr>
      <vt:lpstr> GDP Growth </vt:lpstr>
      <vt:lpstr> Table 1.3  Average Annual GDP Growth Rate (%)  </vt:lpstr>
      <vt:lpstr> GDP Growth </vt:lpstr>
      <vt:lpstr> GDP Growth </vt:lpstr>
      <vt:lpstr> GDP Growth </vt:lpstr>
      <vt:lpstr> GDP Growth </vt:lpstr>
      <vt:lpstr> Table 1.4  Shares of World GDP, 1000–1973 (%) </vt:lpstr>
      <vt:lpstr> GDP Growth </vt:lpstr>
      <vt:lpstr> GDP Growth </vt:lpstr>
      <vt:lpstr> GDP Growth </vt:lpstr>
      <vt:lpstr> GDP Growth </vt:lpstr>
      <vt:lpstr> GDP Growth </vt:lpstr>
      <vt:lpstr> GDP Growth </vt:lpstr>
      <vt:lpstr> GDP Growth </vt:lpstr>
      <vt:lpstr>Per Capita Income (PCI) </vt:lpstr>
      <vt:lpstr> Per Capita Income (PCI) </vt:lpstr>
      <vt:lpstr> Per Capita Income (PCI) </vt:lpstr>
      <vt:lpstr> Figure 1.2  Relative Per Capita Income  (World average=100) </vt:lpstr>
      <vt:lpstr> Per Capita Income (PCI) </vt:lpstr>
      <vt:lpstr> Per Capita Income (PCI) </vt:lpstr>
      <vt:lpstr> Per Capita Income (PCI) </vt:lpstr>
      <vt:lpstr> Per Capita Income (PCI) </vt:lpstr>
      <vt:lpstr> Per Capita Income (PCI) </vt:lpstr>
      <vt:lpstr> Per Capita Income (PCI) </vt:lpstr>
      <vt:lpstr>WHY HAVE  ECONOMIES DIVERGED? </vt:lpstr>
      <vt:lpstr> WHY HAVE  ECONOMIES DIVERGED? </vt:lpstr>
      <vt:lpstr>Conquest and Settlement</vt:lpstr>
      <vt:lpstr> Conquest and Settlement </vt:lpstr>
      <vt:lpstr> Conquest and Settlement </vt:lpstr>
      <vt:lpstr> Conquest and Settlement </vt:lpstr>
      <vt:lpstr> Conquest and Settlement </vt:lpstr>
      <vt:lpstr>International Trade and  Capital Movements </vt:lpstr>
      <vt:lpstr> International Trade and  Capital Movements </vt:lpstr>
      <vt:lpstr> International Trade and  Capital Movements </vt:lpstr>
      <vt:lpstr>Venice</vt:lpstr>
      <vt:lpstr> Venice </vt:lpstr>
      <vt:lpstr> Venice </vt:lpstr>
      <vt:lpstr> Venice </vt:lpstr>
      <vt:lpstr> Venice </vt:lpstr>
      <vt:lpstr> Venice </vt:lpstr>
      <vt:lpstr> Venice </vt:lpstr>
      <vt:lpstr> Venice </vt:lpstr>
      <vt:lpstr> Venice </vt:lpstr>
      <vt:lpstr> Venice </vt:lpstr>
      <vt:lpstr> Venice </vt:lpstr>
      <vt:lpstr> Venice </vt:lpstr>
      <vt:lpstr> Venice </vt:lpstr>
      <vt:lpstr> Venice </vt:lpstr>
      <vt:lpstr> Venice </vt:lpstr>
      <vt:lpstr> Venice </vt:lpstr>
      <vt:lpstr> Venice </vt:lpstr>
      <vt:lpstr> Venice </vt:lpstr>
      <vt:lpstr> Venice </vt:lpstr>
      <vt:lpstr> Portugal </vt:lpstr>
      <vt:lpstr> Portugal </vt:lpstr>
      <vt:lpstr> Portugal </vt:lpstr>
      <vt:lpstr> Portugal </vt:lpstr>
      <vt:lpstr> Portugal </vt:lpstr>
      <vt:lpstr> Portugal </vt:lpstr>
      <vt:lpstr> Portugal </vt:lpstr>
      <vt:lpstr> Portugal </vt:lpstr>
      <vt:lpstr> Portugal </vt:lpstr>
      <vt:lpstr> Portugal </vt:lpstr>
      <vt:lpstr> Portugal </vt:lpstr>
      <vt:lpstr>Netherlands </vt:lpstr>
      <vt:lpstr> Netherlands </vt:lpstr>
      <vt:lpstr> Netherlands </vt:lpstr>
      <vt:lpstr> Netherlands </vt:lpstr>
      <vt:lpstr> Netherlands </vt:lpstr>
      <vt:lpstr> Netherlands </vt:lpstr>
      <vt:lpstr> Netherlands </vt:lpstr>
      <vt:lpstr> Netherlands </vt:lpstr>
      <vt:lpstr> Netherlands </vt:lpstr>
      <vt:lpstr> Netherlands </vt:lpstr>
      <vt:lpstr> Netherlands </vt:lpstr>
      <vt:lpstr> Netherlands </vt:lpstr>
      <vt:lpstr> Netherlands </vt:lpstr>
      <vt:lpstr> Netherlands </vt:lpstr>
      <vt:lpstr> Netherlands </vt:lpstr>
      <vt:lpstr> Netherlands </vt:lpstr>
      <vt:lpstr> Netherlands </vt:lpstr>
      <vt:lpstr> Netherlands </vt:lpstr>
      <vt:lpstr> Netherlands </vt:lpstr>
      <vt:lpstr>United Kingdom </vt:lpstr>
      <vt:lpstr> United Kingdom </vt:lpstr>
      <vt:lpstr> United Kingdom </vt:lpstr>
      <vt:lpstr> United Kingdom </vt:lpstr>
      <vt:lpstr> United Kingdom </vt:lpstr>
      <vt:lpstr> United Kingdom </vt:lpstr>
      <vt:lpstr> United Kingdom </vt:lpstr>
      <vt:lpstr> United Kingdom </vt:lpstr>
      <vt:lpstr> United Kingdom </vt:lpstr>
      <vt:lpstr> United Kingdom </vt:lpstr>
      <vt:lpstr> United Kingdom </vt:lpstr>
      <vt:lpstr> United Kingdom </vt:lpstr>
      <vt:lpstr> United Kingdom </vt:lpstr>
      <vt:lpstr> United Kingdom </vt:lpstr>
      <vt:lpstr> United Kingdom </vt:lpstr>
      <vt:lpstr> United Kingdom </vt:lpstr>
      <vt:lpstr> United Kingdom </vt:lpstr>
      <vt:lpstr> United Kingdom </vt:lpstr>
      <vt:lpstr> United Kingdom </vt:lpstr>
      <vt:lpstr>Technological and Institutional Innovation</vt:lpstr>
      <vt:lpstr> Technological and Institutional Innovation </vt:lpstr>
      <vt:lpstr> Technological and Institutional Innovation </vt:lpstr>
      <vt:lpstr> Technological and Institutional Innovation </vt:lpstr>
      <vt:lpstr> Technological and Institutional Innovation </vt:lpstr>
      <vt:lpstr> Technological and Institutional Innovation </vt:lpstr>
      <vt:lpstr> Technological and Institutional Innovation </vt:lpstr>
      <vt:lpstr> Technological and Institutional Innovation </vt:lpstr>
      <vt:lpstr> Technological and Institutional Innovation </vt:lpstr>
      <vt:lpstr> Technological and Institutional Innovation </vt:lpstr>
      <vt:lpstr> Technological and Institutional Innovation </vt:lpstr>
      <vt:lpstr> Technological and Institutional Innovation </vt:lpstr>
      <vt:lpstr> Technological and Institutional Innovation </vt:lpstr>
      <vt:lpstr> Technological and Institutional Innovation </vt:lpstr>
      <vt:lpstr> Technological and Institutional Innovation </vt:lpstr>
      <vt:lpstr>STRUCTURAL CHANGE  IN EMPLOYMENT </vt:lpstr>
      <vt:lpstr>STRUCTURAL CHANGE  IN EMPLOYMENT</vt:lpstr>
      <vt:lpstr>STRUCTURAL CHANGE  IN EMPLOYMENT</vt:lpstr>
      <vt:lpstr>STRUCTURAL CHANGE  IN EMPLOYMENT</vt:lpstr>
      <vt:lpstr>STRUCTURAL CHANGE  IN EMPLOYMENT</vt:lpstr>
      <vt:lpstr> Table 1.5  Structure of Employment in  the Netherlands, the UK and the US  (percent of total employment) </vt:lpstr>
      <vt:lpstr>STRUCTURAL CHANGE  IN EMPLOYMENT</vt:lpstr>
      <vt:lpstr>STRUCTURAL CHANGE  IN EMPLOYMENT</vt:lpstr>
      <vt:lpstr>STRUCTURAL CHANGE  IN EMPLOYMENT</vt:lpstr>
      <vt:lpstr>STRUCTURAL CHANGE  IN EMPLOYMENT</vt:lpstr>
      <vt:lpstr>STRUCTURAL CHANGE  IN EMPLOYMENT</vt:lpstr>
      <vt:lpstr>STRUCTURAL CHANGE  IN EMPLOYMENT</vt:lpstr>
      <vt:lpstr>STRUCTURAL CHANGE  IN EMPLOYMENT</vt:lpstr>
      <vt:lpstr>CONCLUDING REMARKS </vt:lpstr>
      <vt:lpstr> CONCLUDING REMARKS </vt:lpstr>
      <vt:lpstr> CONCLUDING REMARKS </vt:lpstr>
      <vt:lpstr> CONCLUDING REMARKS </vt:lpstr>
      <vt:lpstr> CONCLUDING REMARKS </vt:lpstr>
      <vt:lpstr> CONCLUDING REMARKS </vt:lpstr>
      <vt:lpstr> CONCLUDING REMARKS </vt:lpstr>
      <vt:lpstr> CONCLUDING REMARKS </vt:lpstr>
      <vt:lpstr> CONCLUDING REMARKS 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A SHORT HISTORY  OF THE WORLD ECONOMY </dc:title>
  <dc:creator>aynur .</dc:creator>
  <cp:lastModifiedBy>Cemil Günay</cp:lastModifiedBy>
  <cp:revision>145</cp:revision>
  <dcterms:created xsi:type="dcterms:W3CDTF">2020-01-09T08:00:07Z</dcterms:created>
  <dcterms:modified xsi:type="dcterms:W3CDTF">2024-02-12T12:26:25Z</dcterms:modified>
</cp:coreProperties>
</file>