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6" r:id="rId3"/>
    <p:sldId id="278" r:id="rId4"/>
    <p:sldId id="277" r:id="rId5"/>
    <p:sldId id="296" r:id="rId6"/>
    <p:sldId id="297" r:id="rId7"/>
    <p:sldId id="298" r:id="rId8"/>
    <p:sldId id="299" r:id="rId9"/>
    <p:sldId id="300" r:id="rId10"/>
    <p:sldId id="279" r:id="rId11"/>
    <p:sldId id="280" r:id="rId12"/>
    <p:sldId id="281" r:id="rId13"/>
    <p:sldId id="282" r:id="rId14"/>
    <p:sldId id="283" r:id="rId15"/>
    <p:sldId id="301" r:id="rId16"/>
    <p:sldId id="284" r:id="rId17"/>
    <p:sldId id="285" r:id="rId18"/>
    <p:sldId id="303" r:id="rId19"/>
    <p:sldId id="286" r:id="rId20"/>
    <p:sldId id="302" r:id="rId21"/>
    <p:sldId id="287" r:id="rId22"/>
    <p:sldId id="304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6" y="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340D-C634-48FA-902D-EFC8B3E3B6E2}" type="datetimeFigureOut">
              <a:rPr lang="tr-TR" smtClean="0"/>
              <a:t>27.11.2019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0311-FDA5-46A8-80C8-04171E992B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4298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340D-C634-48FA-902D-EFC8B3E3B6E2}" type="datetimeFigureOut">
              <a:rPr lang="tr-TR" smtClean="0"/>
              <a:t>27.11.2019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0311-FDA5-46A8-80C8-04171E992B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76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340D-C634-48FA-902D-EFC8B3E3B6E2}" type="datetimeFigureOut">
              <a:rPr lang="tr-TR" smtClean="0"/>
              <a:t>27.11.2019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0311-FDA5-46A8-80C8-04171E992B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977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340D-C634-48FA-902D-EFC8B3E3B6E2}" type="datetimeFigureOut">
              <a:rPr lang="tr-TR" smtClean="0"/>
              <a:t>27.11.2019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0311-FDA5-46A8-80C8-04171E992B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7007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340D-C634-48FA-902D-EFC8B3E3B6E2}" type="datetimeFigureOut">
              <a:rPr lang="tr-TR" smtClean="0"/>
              <a:t>27.11.2019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0311-FDA5-46A8-80C8-04171E992B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629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340D-C634-48FA-902D-EFC8B3E3B6E2}" type="datetimeFigureOut">
              <a:rPr lang="tr-TR" smtClean="0"/>
              <a:t>27.11.2019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0311-FDA5-46A8-80C8-04171E992B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571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340D-C634-48FA-902D-EFC8B3E3B6E2}" type="datetimeFigureOut">
              <a:rPr lang="tr-TR" smtClean="0"/>
              <a:t>27.11.2019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0311-FDA5-46A8-80C8-04171E992B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375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340D-C634-48FA-902D-EFC8B3E3B6E2}" type="datetimeFigureOut">
              <a:rPr lang="tr-TR" smtClean="0"/>
              <a:t>27.11.2019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0311-FDA5-46A8-80C8-04171E992B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945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340D-C634-48FA-902D-EFC8B3E3B6E2}" type="datetimeFigureOut">
              <a:rPr lang="tr-TR" smtClean="0"/>
              <a:t>27.11.2019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0311-FDA5-46A8-80C8-04171E992B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918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340D-C634-48FA-902D-EFC8B3E3B6E2}" type="datetimeFigureOut">
              <a:rPr lang="tr-TR" smtClean="0"/>
              <a:t>27.11.2019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0311-FDA5-46A8-80C8-04171E992B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811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2340D-C634-48FA-902D-EFC8B3E3B6E2}" type="datetimeFigureOut">
              <a:rPr lang="tr-TR" smtClean="0"/>
              <a:t>27.11.2019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80311-FDA5-46A8-80C8-04171E992B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759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2340D-C634-48FA-902D-EFC8B3E3B6E2}" type="datetimeFigureOut">
              <a:rPr lang="tr-TR" smtClean="0"/>
              <a:t>27.11.2019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80311-FDA5-46A8-80C8-04171E992B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683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stcompany.com/3056829/its-not-just-kanye-musicians-are-using-twitter-polls-to-query-fans" TargetMode="External"/><Relationship Id="rId2" Type="http://schemas.openxmlformats.org/officeDocument/2006/relationships/hyperlink" Target="https://www.telegraph.co.uk/business/social-innovation/benefits-of-co-cre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drum.com/news/2016/07/05/it-s-all-about-fans-manchester-city-fcs-all-new-co-creation-sit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LatzIEL_-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aineet.com/blog/co-creation-examples/#anheuser-busch" TargetMode="External"/><Relationship Id="rId3" Type="http://schemas.openxmlformats.org/officeDocument/2006/relationships/hyperlink" Target="https://www.braineet.com/blog/co-creation-examples/#ikea" TargetMode="External"/><Relationship Id="rId7" Type="http://schemas.openxmlformats.org/officeDocument/2006/relationships/hyperlink" Target="https://www.braineet.com/blog/co-creation-examples/#dhl" TargetMode="External"/><Relationship Id="rId2" Type="http://schemas.openxmlformats.org/officeDocument/2006/relationships/hyperlink" Target="https://www.braineet.com/blog/co-creation-examples/#unilev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raineet.com/blog/co-creation-examples/#heineken" TargetMode="External"/><Relationship Id="rId11" Type="http://schemas.openxmlformats.org/officeDocument/2006/relationships/hyperlink" Target="https://www.braineet.com/blog/co-creation-examples/#coca-cola" TargetMode="External"/><Relationship Id="rId5" Type="http://schemas.openxmlformats.org/officeDocument/2006/relationships/hyperlink" Target="https://www.braineet.com/blog/co-creation-examples/#lego" TargetMode="External"/><Relationship Id="rId10" Type="http://schemas.openxmlformats.org/officeDocument/2006/relationships/hyperlink" Target="https://www.braineet.com/blog/co-creation-examples/#general-mills" TargetMode="External"/><Relationship Id="rId4" Type="http://schemas.openxmlformats.org/officeDocument/2006/relationships/hyperlink" Target="https://www.braineet.com/blog/co-creation-examples/#dewalt" TargetMode="External"/><Relationship Id="rId9" Type="http://schemas.openxmlformats.org/officeDocument/2006/relationships/hyperlink" Target="https://www.braineet.com/blog/co-creation-examples/#bmw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rc.com/newsandopinion/news/open_innovation_boosts_unilever/30488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deas.lego.com/#all" TargetMode="External"/><Relationship Id="rId2" Type="http://schemas.openxmlformats.org/officeDocument/2006/relationships/hyperlink" Target="https://www.forbes.com/sites/esade/2018/09/24/why-your-company-should-embrace-co-creation/#38f65c601bd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ego.com/en-my/aboutus/news-room/2018/november/ideas-10th-anniversary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tupfesteurope.com/site/news/will-win-bmw-startup-garage/" TargetMode="External"/><Relationship Id="rId2" Type="http://schemas.openxmlformats.org/officeDocument/2006/relationships/hyperlink" Target="https://www.press.bmwgroup.com/global/article/detail/T0082655EN/bmw-group-co-creation-lab?language=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hyvecrowd.com/welcom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google.com/url?sa=i&amp;url=https://puneet99.wordpress.com/2015/05/25/how-consumer-journeys-have-changed-in-the-digital-age/&amp;psig=AOvVaw1lkBcGOQg0OKE_4QwlPiwA&amp;ust=1574779802147000&amp;source=images&amp;cd=vfe&amp;ved=0CA0QjhxqFwoTCKDY94nOheYCFQAAAAAdAAAAABA8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CRM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"/>
            <a:ext cx="7272808" cy="482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237" y="5085184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Chapter 8&amp;9  Customer Empathy map &amp; journey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AutoShape 8" descr="CRM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053" name="AutoShape 10" descr="CRM ile ilgili gÃ¶rsel sonucu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2444750" y="4551868"/>
            <a:ext cx="4143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tr-TR" altLang="tr-TR" sz="1200" dirty="0">
                <a:latin typeface="Times New Roman" pitchFamily="18" charset="0"/>
                <a:cs typeface="Times New Roman" pitchFamily="18" charset="0"/>
              </a:rPr>
              <a:t>https://results-software.com/tag/crm-for-small-business/</a:t>
            </a:r>
          </a:p>
        </p:txBody>
      </p:sp>
    </p:spTree>
    <p:extLst>
      <p:ext uri="{BB962C8B-B14F-4D97-AF65-F5344CB8AC3E}">
        <p14:creationId xmlns:p14="http://schemas.microsoft.com/office/powerpoint/2010/main" val="188434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Co-creation,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 is a form of open innovation.</a:t>
            </a:r>
          </a:p>
          <a:p>
            <a:r>
              <a:rPr lang="tr-TR" sz="2400" dirty="0" smtClean="0"/>
              <a:t>I</a:t>
            </a:r>
            <a:r>
              <a:rPr lang="en-US" sz="2400" dirty="0" smtClean="0"/>
              <a:t>n </a:t>
            </a:r>
            <a:r>
              <a:rPr lang="en-US" sz="2400" dirty="0"/>
              <a:t>the context of a business, refers to a product or service design process in which input from consumers plays a central role from beginning to end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Used more weakly, the term can also refer to </a:t>
            </a:r>
            <a:r>
              <a:rPr lang="en-US" sz="2400" i="1" dirty="0"/>
              <a:t>any way in which a business allows consumers to submit ideas, designs or </a:t>
            </a:r>
            <a:r>
              <a:rPr lang="en-US" sz="2400" i="1" dirty="0" smtClean="0"/>
              <a:t>content</a:t>
            </a:r>
            <a:r>
              <a:rPr lang="tr-TR" sz="2400" i="1" dirty="0" smtClean="0"/>
              <a:t>.</a:t>
            </a:r>
            <a:endParaRPr lang="tr-TR" sz="24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93096"/>
            <a:ext cx="4156923" cy="219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21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 creation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The needs and desires of the end-user are the starting point ,not the technology. </a:t>
            </a:r>
          </a:p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0928"/>
            <a:ext cx="3564434" cy="339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61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548680"/>
            <a:ext cx="7097373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07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Customer experince is important!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524000"/>
            <a:ext cx="66865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622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Co-creation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en-US" dirty="0">
                <a:hlinkClick r:id="rId2"/>
              </a:rPr>
              <a:t>58% of businesses</a:t>
            </a:r>
            <a:r>
              <a:rPr lang="en-US" dirty="0"/>
              <a:t> are now piloting co-creation projects to help drive innovation.</a:t>
            </a:r>
          </a:p>
          <a:p>
            <a:pPr fontAlgn="base"/>
            <a:r>
              <a:rPr lang="tr-TR" dirty="0" smtClean="0"/>
              <a:t>İt is </a:t>
            </a:r>
            <a:r>
              <a:rPr lang="en-US" dirty="0" smtClean="0"/>
              <a:t>an </a:t>
            </a:r>
            <a:r>
              <a:rPr lang="en-US" dirty="0"/>
              <a:t>excellent way to discover new market opportunities, push product branding in new directions, or </a:t>
            </a:r>
            <a:r>
              <a:rPr lang="en-US" dirty="0" smtClean="0"/>
              <a:t>establish </a:t>
            </a:r>
            <a:r>
              <a:rPr lang="en-US" dirty="0"/>
              <a:t>a presence in a completely new area</a:t>
            </a:r>
            <a:r>
              <a:rPr lang="en-US" dirty="0" smtClean="0"/>
              <a:t>.</a:t>
            </a:r>
            <a:endParaRPr lang="tr-TR" dirty="0" smtClean="0"/>
          </a:p>
          <a:p>
            <a:pPr fontAlgn="base"/>
            <a:r>
              <a:rPr lang="en-US" dirty="0" smtClean="0"/>
              <a:t> </a:t>
            </a:r>
            <a:r>
              <a:rPr lang="en-US" dirty="0"/>
              <a:t>Customer co-creation refers to </a:t>
            </a:r>
            <a:r>
              <a:rPr lang="en-US" b="1" dirty="0"/>
              <a:t>inviting stakeholders (usually customers) to participate in a design or problem-solving process</a:t>
            </a:r>
            <a:r>
              <a:rPr lang="en-US" dirty="0"/>
              <a:t> to produce a mutually valued outcome.</a:t>
            </a:r>
          </a:p>
          <a:p>
            <a:pPr fontAlgn="base"/>
            <a:r>
              <a:rPr lang="tr-TR" dirty="0" smtClean="0"/>
              <a:t> the outcomes are: </a:t>
            </a:r>
            <a:r>
              <a:rPr lang="en-US" dirty="0" smtClean="0"/>
              <a:t>new </a:t>
            </a:r>
            <a:r>
              <a:rPr lang="en-US" dirty="0"/>
              <a:t>product ideas, </a:t>
            </a:r>
            <a:endParaRPr lang="tr-TR" dirty="0" smtClean="0"/>
          </a:p>
          <a:p>
            <a:pPr fontAlgn="base"/>
            <a:r>
              <a:rPr lang="en-US" dirty="0" smtClean="0"/>
              <a:t>ways </a:t>
            </a:r>
            <a:r>
              <a:rPr lang="en-US" dirty="0"/>
              <a:t>to overcome delivery chain problems, </a:t>
            </a:r>
            <a:r>
              <a:rPr lang="en-US" dirty="0" smtClean="0"/>
              <a:t>or</a:t>
            </a:r>
            <a:endParaRPr lang="tr-TR" dirty="0" smtClean="0"/>
          </a:p>
          <a:p>
            <a:pPr fontAlgn="base"/>
            <a:r>
              <a:rPr lang="en-US" dirty="0" smtClean="0"/>
              <a:t> </a:t>
            </a:r>
            <a:r>
              <a:rPr lang="en-US" dirty="0"/>
              <a:t>even technical solutions to complex manufacturing questions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Co-creation also includes plenty of fun, light exchanges, like </a:t>
            </a:r>
            <a:r>
              <a:rPr lang="en-US" dirty="0">
                <a:hlinkClick r:id="rId3"/>
              </a:rPr>
              <a:t>musicians using Twitter</a:t>
            </a:r>
            <a:r>
              <a:rPr lang="en-US" dirty="0"/>
              <a:t> to take fan suggestions regarding album titles, or football clubs </a:t>
            </a:r>
            <a:r>
              <a:rPr lang="en-US" dirty="0">
                <a:hlinkClick r:id="rId4"/>
              </a:rPr>
              <a:t>asking for feedback</a:t>
            </a:r>
            <a:r>
              <a:rPr lang="en-US" dirty="0"/>
              <a:t> on their rebranding efforts.</a:t>
            </a:r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633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Digital  co-creation of Fujitsu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hlinkClick r:id="rId2"/>
              </a:rPr>
              <a:t>https://www.youtube.com/watch?v=hLatzIEL_-</a:t>
            </a:r>
            <a:r>
              <a:rPr lang="tr-TR" dirty="0" smtClean="0">
                <a:hlinkClick r:id="rId2"/>
              </a:rPr>
              <a:t>I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3436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co-creation examples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tr-TR" b="1" dirty="0"/>
              <a:t>10 examples of successful co-creation initiatives</a:t>
            </a:r>
          </a:p>
          <a:p>
            <a:pPr fontAlgn="base"/>
            <a:r>
              <a:rPr lang="tr-TR" dirty="0">
                <a:hlinkClick r:id="rId2"/>
              </a:rPr>
              <a:t>Unilever</a:t>
            </a:r>
            <a:endParaRPr lang="tr-TR" dirty="0"/>
          </a:p>
          <a:p>
            <a:pPr fontAlgn="base"/>
            <a:r>
              <a:rPr lang="tr-TR" dirty="0">
                <a:hlinkClick r:id="rId3"/>
              </a:rPr>
              <a:t>IKEA</a:t>
            </a:r>
            <a:endParaRPr lang="tr-TR" dirty="0"/>
          </a:p>
          <a:p>
            <a:pPr fontAlgn="base"/>
            <a:r>
              <a:rPr lang="tr-TR" dirty="0">
                <a:hlinkClick r:id="rId4"/>
              </a:rPr>
              <a:t>DeWalt</a:t>
            </a:r>
            <a:endParaRPr lang="tr-TR" dirty="0"/>
          </a:p>
          <a:p>
            <a:pPr fontAlgn="base"/>
            <a:r>
              <a:rPr lang="tr-TR" dirty="0">
                <a:hlinkClick r:id="rId5"/>
              </a:rPr>
              <a:t>Lego</a:t>
            </a:r>
            <a:endParaRPr lang="tr-TR" dirty="0"/>
          </a:p>
          <a:p>
            <a:pPr fontAlgn="base"/>
            <a:r>
              <a:rPr lang="tr-TR" dirty="0">
                <a:hlinkClick r:id="rId6"/>
              </a:rPr>
              <a:t>Heineken</a:t>
            </a:r>
            <a:endParaRPr lang="tr-TR" dirty="0"/>
          </a:p>
          <a:p>
            <a:pPr fontAlgn="base"/>
            <a:r>
              <a:rPr lang="tr-TR" dirty="0">
                <a:hlinkClick r:id="rId7"/>
              </a:rPr>
              <a:t>DHL</a:t>
            </a:r>
            <a:endParaRPr lang="tr-TR" dirty="0"/>
          </a:p>
          <a:p>
            <a:pPr fontAlgn="base"/>
            <a:r>
              <a:rPr lang="tr-TR" dirty="0">
                <a:hlinkClick r:id="rId8"/>
              </a:rPr>
              <a:t>Anheuser-Busch</a:t>
            </a:r>
            <a:endParaRPr lang="tr-TR" dirty="0"/>
          </a:p>
          <a:p>
            <a:pPr fontAlgn="base"/>
            <a:r>
              <a:rPr lang="tr-TR" dirty="0">
                <a:hlinkClick r:id="rId9"/>
              </a:rPr>
              <a:t>BMW</a:t>
            </a:r>
            <a:endParaRPr lang="tr-TR" dirty="0"/>
          </a:p>
          <a:p>
            <a:pPr fontAlgn="base"/>
            <a:r>
              <a:rPr lang="tr-TR" dirty="0">
                <a:hlinkClick r:id="rId10"/>
              </a:rPr>
              <a:t>General Mills</a:t>
            </a:r>
            <a:endParaRPr lang="tr-TR" dirty="0"/>
          </a:p>
          <a:p>
            <a:pPr fontAlgn="base"/>
            <a:r>
              <a:rPr lang="tr-TR" dirty="0">
                <a:hlinkClick r:id="rId11"/>
              </a:rPr>
              <a:t>Coca-Cola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222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Unilever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en-US" dirty="0" smtClean="0"/>
              <a:t>is </a:t>
            </a:r>
            <a:r>
              <a:rPr lang="en-US" dirty="0"/>
              <a:t>one of </a:t>
            </a:r>
            <a:r>
              <a:rPr lang="en-US" b="1" dirty="0"/>
              <a:t>the world’s largest consumer goods companies, </a:t>
            </a:r>
            <a:r>
              <a:rPr lang="en-US" dirty="0"/>
              <a:t>owning over 400 well-recognized brands, including </a:t>
            </a:r>
            <a:r>
              <a:rPr lang="en-US" b="1" dirty="0"/>
              <a:t>Dove, Lipton, Best Foods, and many </a:t>
            </a:r>
            <a:r>
              <a:rPr lang="en-US" dirty="0"/>
              <a:t>more.</a:t>
            </a:r>
          </a:p>
          <a:p>
            <a:pPr fontAlgn="base"/>
            <a:r>
              <a:rPr lang="en-US" dirty="0"/>
              <a:t>With operations </a:t>
            </a:r>
            <a:r>
              <a:rPr lang="en-US" b="1" dirty="0"/>
              <a:t>in 190 countries and products used by over 2.5 billion people on a daily basis, Unilever has a massive pool of customers from which to source ideas and solutions to product development questions</a:t>
            </a:r>
            <a:r>
              <a:rPr lang="en-US" dirty="0"/>
              <a:t>.</a:t>
            </a:r>
          </a:p>
          <a:p>
            <a:pPr fontAlgn="base"/>
            <a:r>
              <a:rPr lang="en-US" dirty="0"/>
              <a:t>To put this resource to use, 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</a:rPr>
              <a:t>Unilever actively looks to its customer base for product solutions, asking startups, academics, designers and customers for ideas and suggestions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tr-TR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99060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-99392"/>
            <a:ext cx="29718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en-US" dirty="0"/>
              <a:t>The global response to the Unilever platform has been strong, with the company receiving </a:t>
            </a:r>
            <a:r>
              <a:rPr lang="en-US" dirty="0">
                <a:hlinkClick r:id="rId3"/>
              </a:rPr>
              <a:t>over 1,000 proposals</a:t>
            </a:r>
            <a:r>
              <a:rPr lang="en-US" dirty="0"/>
              <a:t> in the first half of 2012 alone. </a:t>
            </a:r>
            <a:r>
              <a:rPr lang="en-US" dirty="0" smtClean="0"/>
              <a:t>This </a:t>
            </a:r>
            <a:r>
              <a:rPr lang="en-US" dirty="0"/>
              <a:t>approach has also helped develop a more open </a:t>
            </a:r>
            <a:r>
              <a:rPr lang="en-US" dirty="0" smtClean="0"/>
              <a:t>culture:</a:t>
            </a:r>
            <a:r>
              <a:rPr lang="tr-TR" dirty="0" smtClean="0"/>
              <a:t> </a:t>
            </a:r>
            <a:r>
              <a:rPr lang="en-US" dirty="0" smtClean="0"/>
              <a:t>now</a:t>
            </a:r>
            <a:r>
              <a:rPr lang="en-US" dirty="0"/>
              <a:t>, </a:t>
            </a:r>
            <a:r>
              <a:rPr lang="en-US" dirty="0">
                <a:hlinkClick r:id="rId3"/>
              </a:rPr>
              <a:t>over 60% of Unilever’s research projects</a:t>
            </a:r>
            <a:r>
              <a:rPr lang="en-US" dirty="0"/>
              <a:t> involve external collaboration.</a:t>
            </a:r>
          </a:p>
          <a:p>
            <a:pPr fontAlgn="base"/>
            <a:endParaRPr lang="tr-TR" dirty="0" smtClean="0"/>
          </a:p>
          <a:p>
            <a:pPr fontAlgn="base"/>
            <a:r>
              <a:rPr lang="en-US" dirty="0" smtClean="0"/>
              <a:t>Unilever’s </a:t>
            </a:r>
            <a:r>
              <a:rPr lang="en-US" dirty="0"/>
              <a:t>approach to co-creation reflects the value of open innovation and shows the potential uses of crowdsourcing to solve problems – even complex problems requiring technical knowledge and expertise.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5679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LEGO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fontAlgn="base"/>
            <a:r>
              <a:rPr lang="tr-TR" dirty="0"/>
              <a:t>H</a:t>
            </a:r>
            <a:r>
              <a:rPr lang="en-US" dirty="0" smtClean="0"/>
              <a:t>as </a:t>
            </a:r>
            <a:r>
              <a:rPr lang="en-US" dirty="0"/>
              <a:t>always had a reputation for creativity. </a:t>
            </a:r>
            <a:endParaRPr lang="tr-TR" dirty="0" smtClean="0"/>
          </a:p>
          <a:p>
            <a:pPr fontAlgn="base"/>
            <a:r>
              <a:rPr lang="en-US" dirty="0" smtClean="0"/>
              <a:t>However</a:t>
            </a:r>
            <a:r>
              <a:rPr lang="en-US" dirty="0"/>
              <a:t>, the company’s commitment to innovation </a:t>
            </a:r>
            <a:r>
              <a:rPr lang="en-US" dirty="0">
                <a:hlinkClick r:id="rId2"/>
              </a:rPr>
              <a:t>helped rescue the brand</a:t>
            </a:r>
            <a:r>
              <a:rPr lang="en-US" dirty="0"/>
              <a:t> from a challenging financial situation in the early 2000s, the result of brand dilution, over-extended product lines, and excessive growth</a:t>
            </a:r>
            <a:r>
              <a:rPr lang="en-US" dirty="0" smtClean="0"/>
              <a:t>.</a:t>
            </a:r>
            <a:endParaRPr lang="tr-TR" dirty="0" smtClean="0"/>
          </a:p>
          <a:p>
            <a:pPr fontAlgn="base"/>
            <a:endParaRPr lang="en-US" dirty="0"/>
          </a:p>
          <a:p>
            <a:pPr fontAlgn="base"/>
            <a:r>
              <a:rPr lang="en-US" dirty="0"/>
              <a:t>In 2004, a change in leadership resulted in a fresh approach to open-source product development and the creation of </a:t>
            </a:r>
            <a:r>
              <a:rPr lang="en-US" dirty="0">
                <a:hlinkClick r:id="rId3"/>
              </a:rPr>
              <a:t>LEGO Ideas</a:t>
            </a:r>
            <a:r>
              <a:rPr lang="en-US" dirty="0"/>
              <a:t>. Since then, the crowdsourcing platform has received suggestions </a:t>
            </a:r>
            <a:r>
              <a:rPr lang="en-US" dirty="0">
                <a:hlinkClick r:id="rId4"/>
              </a:rPr>
              <a:t>from over 1 million people</a:t>
            </a:r>
            <a:r>
              <a:rPr lang="en-US" dirty="0"/>
              <a:t>, with fans voting on the most popular ideas</a:t>
            </a:r>
            <a:r>
              <a:rPr lang="en-US" dirty="0" smtClean="0"/>
              <a:t>.</a:t>
            </a:r>
            <a:endParaRPr lang="tr-TR" dirty="0" smtClean="0"/>
          </a:p>
          <a:p>
            <a:pPr fontAlgn="base"/>
            <a:endParaRPr lang="en-US" dirty="0"/>
          </a:p>
          <a:p>
            <a:pPr fontAlgn="base"/>
            <a:r>
              <a:rPr lang="en-US" dirty="0"/>
              <a:t>In return for contributing a winning idea, the creator can give final approval for the end product, be recognized on all packaging and marketing, and even earn a percentage of product </a:t>
            </a:r>
            <a:r>
              <a:rPr lang="en-US" dirty="0" smtClean="0"/>
              <a:t>sales</a:t>
            </a:r>
            <a:r>
              <a:rPr lang="tr-TR" dirty="0" smtClean="0"/>
              <a:t>. </a:t>
            </a:r>
            <a:r>
              <a:rPr lang="tr-TR" dirty="0"/>
              <a:t>H</a:t>
            </a:r>
            <a:r>
              <a:rPr lang="en-US" dirty="0" smtClean="0"/>
              <a:t>is </a:t>
            </a:r>
            <a:r>
              <a:rPr lang="en-US" dirty="0"/>
              <a:t>innovative approach helped drive the launch of 23 dedicated LEGO Ideas sets, which have proven very popular with LEGO fans. Not only that, but the commitment to co-creation has helped lift revenue, saving this beloved company from dire straits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LEGO’s embrace of customer co-creation shows how this kind of collaboration can help create new communities of fans around the world. The LEGO Ideas initiative has also driven a lot of media coverage and has strengthened customer loyalty.</a:t>
            </a:r>
          </a:p>
          <a:p>
            <a:pPr fontAlgn="base"/>
            <a:endParaRPr lang="en-US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524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The customer proposition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In many markets, it is becoming increasingly difficult  for an organization to distinguish itself from the competition solely on the basis of the products and services. </a:t>
            </a:r>
          </a:p>
          <a:p>
            <a:r>
              <a:rPr lang="tr-TR" dirty="0" smtClean="0"/>
              <a:t>Customers can compose their own personalised proposition using a range of mass produced building blocks.</a:t>
            </a:r>
          </a:p>
          <a:p>
            <a:pPr marL="0" indent="0" algn="r">
              <a:buNone/>
            </a:pPr>
            <a:r>
              <a:rPr lang="tr-TR" i="1" dirty="0" smtClean="0"/>
              <a:t>Customer’s needs are first!</a:t>
            </a:r>
          </a:p>
          <a:p>
            <a:pPr marL="0" indent="0">
              <a:buNone/>
            </a:pPr>
            <a:r>
              <a:rPr lang="tr-TR" i="1" dirty="0" smtClean="0"/>
              <a:t>Competitors are less important than individual customers.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322674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9030972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230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BMW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fontAlgn="base"/>
            <a:r>
              <a:rPr lang="en-US" dirty="0" smtClean="0"/>
              <a:t>2010</a:t>
            </a:r>
            <a:r>
              <a:rPr lang="en-US" dirty="0"/>
              <a:t>, BMW announced its </a:t>
            </a:r>
            <a:r>
              <a:rPr lang="en-US" dirty="0">
                <a:hlinkClick r:id="rId2"/>
              </a:rPr>
              <a:t>first-ever open innovation contest</a:t>
            </a:r>
            <a:r>
              <a:rPr lang="en-US" dirty="0"/>
              <a:t>: ‘Tomorrow’s Urban Mobility Services’. Launched within BMW’s Co-Creation Lab, the contest was an opportunity for fans and customers to share their product ideas and opinions with BMW</a:t>
            </a:r>
            <a:r>
              <a:rPr lang="en-US" dirty="0" smtClean="0"/>
              <a:t>.</a:t>
            </a:r>
            <a:endParaRPr lang="tr-TR" dirty="0" smtClean="0"/>
          </a:p>
          <a:p>
            <a:pPr fontAlgn="base"/>
            <a:endParaRPr lang="tr-TR" dirty="0"/>
          </a:p>
          <a:p>
            <a:pPr fontAlgn="base"/>
            <a:endParaRPr lang="tr-TR" dirty="0" smtClean="0"/>
          </a:p>
          <a:p>
            <a:pPr fontAlgn="base"/>
            <a:endParaRPr lang="tr-TR" dirty="0"/>
          </a:p>
          <a:p>
            <a:pPr fontAlgn="base"/>
            <a:endParaRPr lang="en-US" dirty="0"/>
          </a:p>
          <a:p>
            <a:pPr fontAlgn="base"/>
            <a:endParaRPr lang="tr-TR" b="1" dirty="0" smtClean="0"/>
          </a:p>
          <a:p>
            <a:pPr fontAlgn="base"/>
            <a:endParaRPr lang="tr-TR" b="1" dirty="0"/>
          </a:p>
          <a:p>
            <a:pPr fontAlgn="base"/>
            <a:endParaRPr lang="tr-TR" b="1" dirty="0" smtClean="0"/>
          </a:p>
          <a:p>
            <a:pPr fontAlgn="base"/>
            <a:endParaRPr lang="tr-TR" b="1" dirty="0"/>
          </a:p>
          <a:p>
            <a:pPr fontAlgn="base"/>
            <a:endParaRPr lang="tr-TR" b="1" dirty="0" smtClean="0"/>
          </a:p>
          <a:p>
            <a:pPr fontAlgn="base"/>
            <a:endParaRPr lang="tr-TR" b="1" dirty="0"/>
          </a:p>
          <a:p>
            <a:pPr fontAlgn="base"/>
            <a:endParaRPr lang="tr-TR" b="1" dirty="0" smtClean="0"/>
          </a:p>
          <a:p>
            <a:pPr fontAlgn="base"/>
            <a:r>
              <a:rPr lang="en-US" b="1" dirty="0" smtClean="0"/>
              <a:t>This </a:t>
            </a:r>
            <a:r>
              <a:rPr lang="en-US" b="1" dirty="0"/>
              <a:t>contest gave consumers the opportunity to get intimately involved in the design process from start to finish and created a real incentive for die-hard fans to contribute their ideas.</a:t>
            </a:r>
            <a:endParaRPr lang="en-US" dirty="0"/>
          </a:p>
          <a:p>
            <a:pPr fontAlgn="base"/>
            <a:r>
              <a:rPr lang="en-US" dirty="0"/>
              <a:t>The contest resulted </a:t>
            </a:r>
            <a:r>
              <a:rPr lang="en-US" dirty="0" smtClean="0"/>
              <a:t>in</a:t>
            </a:r>
            <a:endParaRPr lang="tr-TR" dirty="0" smtClean="0"/>
          </a:p>
          <a:p>
            <a:pPr fontAlgn="base"/>
            <a:r>
              <a:rPr lang="en-US" dirty="0" smtClean="0"/>
              <a:t> </a:t>
            </a:r>
            <a:r>
              <a:rPr lang="en-US" dirty="0"/>
              <a:t>497 </a:t>
            </a:r>
            <a:r>
              <a:rPr lang="en-US" dirty="0" smtClean="0"/>
              <a:t>users</a:t>
            </a:r>
            <a:endParaRPr lang="tr-TR" dirty="0" smtClean="0"/>
          </a:p>
          <a:p>
            <a:pPr fontAlgn="base"/>
            <a:r>
              <a:rPr lang="en-US" dirty="0" smtClean="0"/>
              <a:t> </a:t>
            </a:r>
            <a:r>
              <a:rPr lang="en-US" dirty="0"/>
              <a:t>publishing over 300 distinct ideas, </a:t>
            </a:r>
            <a:endParaRPr lang="tr-TR" dirty="0" smtClean="0"/>
          </a:p>
          <a:p>
            <a:pPr fontAlgn="base"/>
            <a:r>
              <a:rPr lang="en-US" dirty="0" smtClean="0"/>
              <a:t>which </a:t>
            </a:r>
            <a:r>
              <a:rPr lang="en-US" dirty="0"/>
              <a:t>were then evaluated by over 1,000 judges and assessors around the world. </a:t>
            </a:r>
            <a:endParaRPr lang="tr-TR" dirty="0" smtClean="0"/>
          </a:p>
          <a:p>
            <a:pPr fontAlgn="base"/>
            <a:r>
              <a:rPr lang="en-US" dirty="0" smtClean="0"/>
              <a:t>The </a:t>
            </a:r>
            <a:r>
              <a:rPr lang="en-US" dirty="0"/>
              <a:t>winner of the contest was </a:t>
            </a:r>
            <a:r>
              <a:rPr lang="en-US" dirty="0" err="1"/>
              <a:t>Venugopal</a:t>
            </a:r>
            <a:r>
              <a:rPr lang="en-US" dirty="0"/>
              <a:t> </a:t>
            </a:r>
            <a:r>
              <a:rPr lang="en-US" dirty="0" err="1"/>
              <a:t>Panicker</a:t>
            </a:r>
            <a:r>
              <a:rPr lang="en-US" dirty="0"/>
              <a:t>, with his ‘Pick Me Up Please’ concept, a connected mobility system for pedestrians.</a:t>
            </a:r>
          </a:p>
          <a:p>
            <a:pPr fontAlgn="base"/>
            <a:r>
              <a:rPr lang="en-US" dirty="0"/>
              <a:t>Following this initial contest, BMW has continued to host further </a:t>
            </a:r>
            <a:r>
              <a:rPr lang="en-US" dirty="0">
                <a:hlinkClick r:id="rId3"/>
              </a:rPr>
              <a:t>innovation contests</a:t>
            </a:r>
            <a:r>
              <a:rPr lang="en-US" dirty="0"/>
              <a:t>, helping to drive fan and industry interest in </a:t>
            </a:r>
            <a:r>
              <a:rPr lang="en-US" dirty="0" err="1"/>
              <a:t>crowdsourced</a:t>
            </a:r>
            <a:r>
              <a:rPr lang="en-US" dirty="0"/>
              <a:t> innovations for things like interior features of its compact class vehicles.</a:t>
            </a:r>
          </a:p>
          <a:p>
            <a:pPr fontAlgn="base"/>
            <a:r>
              <a:rPr lang="en-US" b="1" dirty="0"/>
              <a:t>As this example shows, even luxury brands with huge levels of name recognition can embrace co-creation, inviting customer-driven solutions to complex problems.</a:t>
            </a:r>
            <a:endParaRPr lang="en-US" dirty="0"/>
          </a:p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524454" cy="139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872"/>
            <a:ext cx="2271539" cy="178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294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hlinkClick r:id="rId2"/>
              </a:rPr>
              <a:t>https://www.hyvecrowd.com/welcome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96752"/>
            <a:ext cx="9675476" cy="596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337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Customer journey</a:t>
            </a:r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7488832" cy="359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752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18953"/>
            <a:ext cx="576262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756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Funnel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81163"/>
            <a:ext cx="8280920" cy="484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408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2"/>
              </a:rPr>
              <a:t>How </a:t>
            </a:r>
            <a:r>
              <a:rPr lang="en-US" dirty="0">
                <a:hlinkClick r:id="rId2"/>
              </a:rPr>
              <a:t>Consumer Journeys have changed in the Digital </a:t>
            </a:r>
            <a:r>
              <a:rPr lang="en-US" dirty="0" smtClean="0">
                <a:hlinkClick r:id="rId2"/>
              </a:rPr>
              <a:t>Ag</a:t>
            </a:r>
            <a:r>
              <a:rPr lang="tr-TR" dirty="0" smtClean="0"/>
              <a:t>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60960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726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Questions?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How many people being </a:t>
            </a:r>
            <a:r>
              <a:rPr lang="tr-TR" dirty="0" smtClean="0"/>
              <a:t>reached?</a:t>
            </a:r>
          </a:p>
          <a:p>
            <a:r>
              <a:rPr lang="tr-TR" dirty="0" smtClean="0"/>
              <a:t>How </a:t>
            </a:r>
            <a:r>
              <a:rPr lang="tr-TR" dirty="0"/>
              <a:t>are customers and prospects experiencing the «touch points</a:t>
            </a:r>
            <a:r>
              <a:rPr lang="tr-TR" dirty="0" smtClean="0"/>
              <a:t>»?</a:t>
            </a:r>
          </a:p>
          <a:p>
            <a:r>
              <a:rPr lang="tr-TR" dirty="0" smtClean="0"/>
              <a:t>What </a:t>
            </a:r>
            <a:r>
              <a:rPr lang="tr-TR" dirty="0"/>
              <a:t>revenue and margins are achieved at what </a:t>
            </a:r>
            <a:r>
              <a:rPr lang="tr-TR" dirty="0" smtClean="0"/>
              <a:t>costs?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2059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581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351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92696"/>
            <a:ext cx="8229600" cy="5544616"/>
          </a:xfrm>
        </p:spPr>
        <p:txBody>
          <a:bodyPr/>
          <a:lstStyle/>
          <a:p>
            <a:r>
              <a:rPr lang="en-US" sz="2000" b="1" u="sng" dirty="0"/>
              <a:t>An empathy map </a:t>
            </a:r>
            <a:r>
              <a:rPr lang="en-US" sz="2000" dirty="0"/>
              <a:t>is a collaborative tool teams can use to gain a deeper insight into their customers. </a:t>
            </a:r>
            <a:endParaRPr lang="tr-TR" sz="2000" dirty="0" smtClean="0"/>
          </a:p>
          <a:p>
            <a:r>
              <a:rPr lang="en-US" sz="2000" dirty="0" smtClean="0"/>
              <a:t>Much </a:t>
            </a:r>
            <a:r>
              <a:rPr lang="en-US" sz="2000" dirty="0"/>
              <a:t>like a user persona, an empathy map can represent a group of users, such as a customer segment. The empathy map was originally created </a:t>
            </a:r>
            <a:r>
              <a:rPr lang="en-US" sz="2000" dirty="0" smtClean="0"/>
              <a:t>by</a:t>
            </a:r>
            <a:r>
              <a:rPr lang="tr-TR" sz="2000" dirty="0" smtClean="0"/>
              <a:t> </a:t>
            </a:r>
            <a:r>
              <a:rPr lang="en-US" sz="2000" dirty="0" smtClean="0">
                <a:solidFill>
                  <a:srgbClr val="222222"/>
                </a:solidFill>
              </a:rPr>
              <a:t>Dave </a:t>
            </a:r>
            <a:r>
              <a:rPr lang="en-US" sz="2000" dirty="0">
                <a:solidFill>
                  <a:srgbClr val="222222"/>
                </a:solidFill>
              </a:rPr>
              <a:t>Gray and has been gaining popularity with the agile community</a:t>
            </a:r>
            <a:endParaRPr lang="tr-T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97275"/>
            <a:ext cx="6787883" cy="381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74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524000"/>
            <a:ext cx="72961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56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Customer Empathy Map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14730"/>
            <a:ext cx="5832648" cy="450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3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Create Customer profile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4508723" cy="530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19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Creating value for your customers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843088"/>
            <a:ext cx="87820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95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Create value proposition</a:t>
            </a:r>
            <a:endParaRPr lang="tr-TR" dirty="0"/>
          </a:p>
        </p:txBody>
      </p:sp>
      <p:pic>
        <p:nvPicPr>
          <p:cNvPr id="17410" name="Picture 2" descr="Image result for develop value propositio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43" y="2632218"/>
            <a:ext cx="6619875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43" y="0"/>
            <a:ext cx="6898225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75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60" y="1484784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34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Multichannel communication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628800"/>
            <a:ext cx="55626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48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443</Words>
  <Application>Microsoft Office PowerPoint</Application>
  <PresentationFormat>On-screen Show (4:3)</PresentationFormat>
  <Paragraphs>89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 Chapter 8&amp;9  Customer Empathy map &amp; journey</vt:lpstr>
      <vt:lpstr>The customer proposition</vt:lpstr>
      <vt:lpstr>PowerPoint Presentation</vt:lpstr>
      <vt:lpstr>Customer Empathy Map</vt:lpstr>
      <vt:lpstr>Create Customer profile</vt:lpstr>
      <vt:lpstr> Creating value for your customers</vt:lpstr>
      <vt:lpstr>Create value proposition</vt:lpstr>
      <vt:lpstr>PowerPoint Presentation</vt:lpstr>
      <vt:lpstr>Multichannel communication</vt:lpstr>
      <vt:lpstr>Co-creation, </vt:lpstr>
      <vt:lpstr>Co creation</vt:lpstr>
      <vt:lpstr>PowerPoint Presentation</vt:lpstr>
      <vt:lpstr>Customer experince is important!</vt:lpstr>
      <vt:lpstr>Co-creation</vt:lpstr>
      <vt:lpstr> Digital  co-creation of Fujitsu</vt:lpstr>
      <vt:lpstr>co-creation examples </vt:lpstr>
      <vt:lpstr>Unilever</vt:lpstr>
      <vt:lpstr>PowerPoint Presentation</vt:lpstr>
      <vt:lpstr>LEGO </vt:lpstr>
      <vt:lpstr>PowerPoint Presentation</vt:lpstr>
      <vt:lpstr>BMW</vt:lpstr>
      <vt:lpstr>https://www.hyvecrowd.com/welcome</vt:lpstr>
      <vt:lpstr>Customer journey</vt:lpstr>
      <vt:lpstr>PowerPoint Presentation</vt:lpstr>
      <vt:lpstr> Funnel</vt:lpstr>
      <vt:lpstr> How Consumer Journeys have changed in the Digital Age</vt:lpstr>
      <vt:lpstr>Questions?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Gizem ARI</dc:creator>
  <cp:lastModifiedBy>Aysegul KURTULGAN</cp:lastModifiedBy>
  <cp:revision>22</cp:revision>
  <dcterms:created xsi:type="dcterms:W3CDTF">2018-12-07T12:23:17Z</dcterms:created>
  <dcterms:modified xsi:type="dcterms:W3CDTF">2019-11-27T10:13:59Z</dcterms:modified>
</cp:coreProperties>
</file>